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7" d="100"/>
          <a:sy n="67" d="100"/>
        </p:scale>
        <p:origin x="-60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2010/6/17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2010/6/17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2010/6/17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2010/6/17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2010/6/17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2010/6/17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2010/6/17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2010/6/17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2010/6/17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2010/6/17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2010/6/17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2010/6/17</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teachercn.com/Xxyw/Yd/" TargetMode="External"/><Relationship Id="rId2" Type="http://schemas.openxmlformats.org/officeDocument/2006/relationships/hyperlink" Target="http://www.teachercn.com/Jxal/" TargetMode="External"/><Relationship Id="rId1" Type="http://schemas.openxmlformats.org/officeDocument/2006/relationships/slideLayout" Target="../slideLayouts/slideLayout1.xml"/><Relationship Id="rId4" Type="http://schemas.openxmlformats.org/officeDocument/2006/relationships/hyperlink" Target="http://www.teachercn.com/YuWen/"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teachercn.com/Xxyw/Yd/" TargetMode="External"/><Relationship Id="rId2" Type="http://schemas.openxmlformats.org/officeDocument/2006/relationships/hyperlink" Target="http://www.teachercn.com/YuWe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teachercn.com/Kcgg/Kcpj/" TargetMode="External"/><Relationship Id="rId2" Type="http://schemas.openxmlformats.org/officeDocument/2006/relationships/hyperlink" Target="http://www.teachercn.com/zxyw/Sgjs/" TargetMode="External"/><Relationship Id="rId1" Type="http://schemas.openxmlformats.org/officeDocument/2006/relationships/slideLayout" Target="../slideLayouts/slideLayout2.xml"/><Relationship Id="rId4" Type="http://schemas.openxmlformats.org/officeDocument/2006/relationships/hyperlink" Target="http://www.teachercn.com/"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www.teachercn.com/ZhengZhi/"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teachercn.com/LiShi/" TargetMode="External"/><Relationship Id="rId2" Type="http://schemas.openxmlformats.org/officeDocument/2006/relationships/hyperlink" Target="http://www.teachercn.com/ZhengZhi/"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teachercn.com/zxyw/Tzx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714348" y="214291"/>
            <a:ext cx="7772400" cy="1000132"/>
          </a:xfrm>
        </p:spPr>
        <p:txBody>
          <a:bodyPr>
            <a:normAutofit fontScale="90000"/>
          </a:bodyPr>
          <a:lstStyle/>
          <a:p>
            <a:r>
              <a:rPr lang="en-US" dirty="0" err="1" smtClean="0">
                <a:hlinkClick r:id="rId2"/>
              </a:rPr>
              <a:t>教案</a:t>
            </a:r>
            <a:r>
              <a:rPr lang="zh-CN" altLang="en-US" dirty="0" smtClean="0"/>
              <a:t>示例</a:t>
            </a:r>
            <a:br>
              <a:rPr lang="zh-CN" altLang="en-US" dirty="0" smtClean="0"/>
            </a:br>
            <a:endParaRPr lang="zh-CN" altLang="en-US" dirty="0"/>
          </a:p>
        </p:txBody>
      </p:sp>
      <p:sp>
        <p:nvSpPr>
          <p:cNvPr id="3" name="副标题 2"/>
          <p:cNvSpPr>
            <a:spLocks noGrp="1"/>
          </p:cNvSpPr>
          <p:nvPr>
            <p:ph type="subTitle" idx="1"/>
          </p:nvPr>
        </p:nvSpPr>
        <p:spPr>
          <a:xfrm>
            <a:off x="571472" y="857232"/>
            <a:ext cx="7643866" cy="4781568"/>
          </a:xfrm>
        </p:spPr>
        <p:txBody>
          <a:bodyPr>
            <a:normAutofit fontScale="92500" lnSpcReduction="20000"/>
          </a:bodyPr>
          <a:lstStyle/>
          <a:p>
            <a:pPr fontAlgn="t" latinLnBrk="1"/>
            <a:r>
              <a:rPr lang="zh-CN" altLang="en-US" dirty="0" smtClean="0"/>
              <a:t>　　一、导入</a:t>
            </a:r>
          </a:p>
          <a:p>
            <a:pPr fontAlgn="t" latinLnBrk="1"/>
            <a:r>
              <a:rPr lang="zh-CN" altLang="en-US" dirty="0" smtClean="0"/>
              <a:t>　　</a:t>
            </a:r>
            <a:r>
              <a:rPr lang="en-US" altLang="zh-CN" dirty="0" smtClean="0"/>
              <a:t>《</a:t>
            </a:r>
            <a:r>
              <a:rPr lang="zh-CN" altLang="en-US" dirty="0" smtClean="0"/>
              <a:t>史记</a:t>
            </a:r>
            <a:r>
              <a:rPr lang="en-US" altLang="zh-CN" dirty="0" smtClean="0"/>
              <a:t>》</a:t>
            </a:r>
            <a:r>
              <a:rPr lang="zh-CN" altLang="en-US" dirty="0" smtClean="0"/>
              <a:t>是一部包罗万象的百科全书。</a:t>
            </a:r>
            <a:r>
              <a:rPr lang="en-US" dirty="0" smtClean="0"/>
              <a:t>“</a:t>
            </a:r>
            <a:r>
              <a:rPr lang="en-US" altLang="zh-CN" dirty="0" smtClean="0"/>
              <a:t>《</a:t>
            </a:r>
            <a:r>
              <a:rPr lang="zh-CN" altLang="en-US" dirty="0" smtClean="0"/>
              <a:t>史记</a:t>
            </a:r>
            <a:r>
              <a:rPr lang="en-US" altLang="zh-CN" dirty="0" smtClean="0"/>
              <a:t>》</a:t>
            </a:r>
            <a:r>
              <a:rPr lang="zh-CN" altLang="en-US" dirty="0" smtClean="0"/>
              <a:t>文章之价值，无论何人当不能否认</a:t>
            </a:r>
            <a:r>
              <a:rPr lang="en-US" dirty="0" smtClean="0"/>
              <a:t>”</a:t>
            </a:r>
            <a:r>
              <a:rPr lang="zh-CN" altLang="en-US" dirty="0" smtClean="0"/>
              <a:t>，著名思想家梁启超确立了</a:t>
            </a:r>
            <a:r>
              <a:rPr lang="en-US" altLang="zh-CN" dirty="0" smtClean="0"/>
              <a:t>《</a:t>
            </a:r>
            <a:r>
              <a:rPr lang="zh-CN" altLang="en-US" dirty="0" smtClean="0"/>
              <a:t>史记</a:t>
            </a:r>
            <a:r>
              <a:rPr lang="en-US" altLang="zh-CN" dirty="0" smtClean="0"/>
              <a:t>》</a:t>
            </a:r>
            <a:r>
              <a:rPr lang="zh-CN" altLang="en-US" dirty="0" smtClean="0"/>
              <a:t>的十大名篇，强调要</a:t>
            </a:r>
            <a:r>
              <a:rPr lang="en-US" dirty="0" smtClean="0"/>
              <a:t>“</a:t>
            </a:r>
            <a:r>
              <a:rPr lang="zh-CN" altLang="en-US" dirty="0" smtClean="0"/>
              <a:t>精读之</a:t>
            </a:r>
            <a:r>
              <a:rPr lang="en-US" dirty="0" smtClean="0"/>
              <a:t>”</a:t>
            </a:r>
            <a:r>
              <a:rPr lang="zh-CN" altLang="en-US" dirty="0" smtClean="0"/>
              <a:t>。节选的</a:t>
            </a:r>
            <a:r>
              <a:rPr lang="en-US" altLang="zh-CN" dirty="0" smtClean="0"/>
              <a:t>《</a:t>
            </a:r>
            <a:r>
              <a:rPr lang="zh-CN" altLang="en-US" dirty="0" smtClean="0"/>
              <a:t>廉颇蔺相如列传</a:t>
            </a:r>
            <a:r>
              <a:rPr lang="en-US" altLang="zh-CN" dirty="0" smtClean="0"/>
              <a:t>》</a:t>
            </a:r>
            <a:r>
              <a:rPr lang="zh-CN" altLang="en-US" dirty="0" smtClean="0"/>
              <a:t>和</a:t>
            </a:r>
            <a:r>
              <a:rPr lang="en-US" altLang="zh-CN" dirty="0" smtClean="0"/>
              <a:t>《</a:t>
            </a:r>
            <a:r>
              <a:rPr lang="zh-CN" altLang="en-US" dirty="0" smtClean="0"/>
              <a:t>信陵君窃符救赵</a:t>
            </a:r>
            <a:r>
              <a:rPr lang="en-US" altLang="zh-CN" dirty="0" smtClean="0"/>
              <a:t>》</a:t>
            </a:r>
            <a:r>
              <a:rPr lang="zh-CN" altLang="en-US" dirty="0" smtClean="0"/>
              <a:t>出自这十大名篇。而</a:t>
            </a:r>
            <a:r>
              <a:rPr lang="en-US" altLang="zh-CN" dirty="0" smtClean="0"/>
              <a:t>《</a:t>
            </a:r>
            <a:r>
              <a:rPr lang="zh-CN" altLang="en-US" dirty="0" smtClean="0"/>
              <a:t>屈原列传</a:t>
            </a:r>
            <a:r>
              <a:rPr lang="en-US" altLang="zh-CN" dirty="0" smtClean="0"/>
              <a:t>》</a:t>
            </a:r>
            <a:r>
              <a:rPr lang="zh-CN" altLang="en-US" dirty="0" smtClean="0"/>
              <a:t>则再现了屈原的高尚品质和卓越的才能，表现了作者内心深处的悲愤。</a:t>
            </a:r>
            <a:r>
              <a:rPr lang="en-US" dirty="0" err="1" smtClean="0">
                <a:hlinkClick r:id="rId3"/>
              </a:rPr>
              <a:t>阅读</a:t>
            </a:r>
            <a:r>
              <a:rPr lang="zh-CN" altLang="en-US" dirty="0" smtClean="0"/>
              <a:t>节选的三个</a:t>
            </a:r>
            <a:r>
              <a:rPr lang="en-US" dirty="0" smtClean="0"/>
              <a:t>“</a:t>
            </a:r>
            <a:r>
              <a:rPr lang="zh-CN" altLang="en-US" dirty="0" smtClean="0"/>
              <a:t>列传</a:t>
            </a:r>
            <a:r>
              <a:rPr lang="en-US" dirty="0" smtClean="0"/>
              <a:t>”</a:t>
            </a:r>
            <a:r>
              <a:rPr lang="zh-CN" altLang="en-US" dirty="0" smtClean="0"/>
              <a:t>片断，结合已学过的作品和</a:t>
            </a:r>
            <a:r>
              <a:rPr lang="en-US" altLang="zh-CN" dirty="0" smtClean="0"/>
              <a:t>《</a:t>
            </a:r>
            <a:r>
              <a:rPr lang="en-US" dirty="0" err="1" smtClean="0">
                <a:hlinkClick r:id="rId4"/>
              </a:rPr>
              <a:t>语文</a:t>
            </a:r>
            <a:r>
              <a:rPr lang="zh-CN" altLang="en-US" dirty="0" smtClean="0"/>
              <a:t>读本</a:t>
            </a:r>
            <a:r>
              <a:rPr lang="en-US" altLang="zh-CN" dirty="0" smtClean="0"/>
              <a:t>》</a:t>
            </a:r>
            <a:r>
              <a:rPr lang="zh-CN" altLang="en-US" dirty="0" smtClean="0"/>
              <a:t>所选的</a:t>
            </a:r>
            <a:r>
              <a:rPr lang="en-US" altLang="zh-CN" dirty="0" smtClean="0"/>
              <a:t>《</a:t>
            </a:r>
            <a:r>
              <a:rPr lang="zh-CN" altLang="en-US" dirty="0" smtClean="0"/>
              <a:t>史记</a:t>
            </a:r>
            <a:r>
              <a:rPr lang="en-US" altLang="zh-CN" dirty="0" smtClean="0"/>
              <a:t>》</a:t>
            </a:r>
            <a:r>
              <a:rPr lang="zh-CN" altLang="en-US" dirty="0" smtClean="0"/>
              <a:t>里的文章，加深对</a:t>
            </a:r>
            <a:r>
              <a:rPr lang="en-US" altLang="zh-CN" dirty="0" smtClean="0"/>
              <a:t>《</a:t>
            </a:r>
            <a:r>
              <a:rPr lang="zh-CN" altLang="en-US" dirty="0" smtClean="0"/>
              <a:t>史记</a:t>
            </a:r>
            <a:r>
              <a:rPr lang="en-US" altLang="zh-CN" dirty="0" smtClean="0"/>
              <a:t>》</a:t>
            </a:r>
            <a:r>
              <a:rPr lang="zh-CN" altLang="en-US" dirty="0" smtClean="0"/>
              <a:t>这一煌煌巨著的理解。</a:t>
            </a:r>
          </a:p>
          <a:p>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t>二、诵读指导</a:t>
            </a:r>
            <a:br>
              <a:rPr lang="zh-CN" altLang="en-US" dirty="0" smtClean="0"/>
            </a:br>
            <a:endParaRPr lang="zh-CN" altLang="en-US" dirty="0"/>
          </a:p>
        </p:txBody>
      </p:sp>
      <p:sp>
        <p:nvSpPr>
          <p:cNvPr id="3" name="内容占位符 2"/>
          <p:cNvSpPr>
            <a:spLocks noGrp="1"/>
          </p:cNvSpPr>
          <p:nvPr>
            <p:ph idx="1"/>
          </p:nvPr>
        </p:nvSpPr>
        <p:spPr/>
        <p:txBody>
          <a:bodyPr>
            <a:normAutofit lnSpcReduction="10000"/>
          </a:bodyPr>
          <a:lstStyle/>
          <a:p>
            <a:pPr fontAlgn="t" latinLnBrk="1"/>
            <a:r>
              <a:rPr lang="zh-CN" altLang="en-US" dirty="0" smtClean="0"/>
              <a:t>　　诵读是对语言的最直接感知，是品味语言、理解课文思想内容的最好手段。</a:t>
            </a:r>
          </a:p>
          <a:p>
            <a:pPr fontAlgn="t" latinLnBrk="1"/>
            <a:r>
              <a:rPr lang="zh-CN" altLang="en-US" dirty="0" smtClean="0"/>
              <a:t>　　经过两年半的高中</a:t>
            </a:r>
            <a:r>
              <a:rPr lang="en-US" dirty="0" err="1" smtClean="0">
                <a:hlinkClick r:id="rId2"/>
              </a:rPr>
              <a:t>语文</a:t>
            </a:r>
            <a:r>
              <a:rPr lang="zh-CN" altLang="en-US" dirty="0" smtClean="0"/>
              <a:t>的学习，学生已经具备了</a:t>
            </a:r>
            <a:r>
              <a:rPr lang="en-US" dirty="0" err="1" smtClean="0">
                <a:hlinkClick r:id="rId3"/>
              </a:rPr>
              <a:t>阅读</a:t>
            </a:r>
            <a:r>
              <a:rPr lang="zh-CN" altLang="en-US" dirty="0" smtClean="0"/>
              <a:t>浅易文言文的能力，因此，这三篇史传应以指导学生自读为主。 </a:t>
            </a:r>
          </a:p>
          <a:p>
            <a:pPr fontAlgn="t" latinLnBrk="1"/>
            <a:r>
              <a:rPr lang="zh-CN" altLang="en-US" dirty="0" smtClean="0"/>
              <a:t>　　要求：①注意生字的读音；②注意古今异义的词；③归纳多义词的词义及词类活用的现象；④归纳通假字；⑤注意文言句式</a:t>
            </a:r>
          </a:p>
          <a:p>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t>三、</a:t>
            </a:r>
            <a:r>
              <a:rPr lang="en-US" dirty="0" err="1" smtClean="0">
                <a:hlinkClick r:id="rId2"/>
              </a:rPr>
              <a:t>鉴赏</a:t>
            </a:r>
            <a:r>
              <a:rPr lang="en-US" dirty="0" err="1" smtClean="0">
                <a:hlinkClick r:id="rId3"/>
              </a:rPr>
              <a:t>评价</a:t>
            </a:r>
            <a:r>
              <a:rPr lang="zh-CN" altLang="en-US" dirty="0" smtClean="0"/>
              <a:t/>
            </a:r>
            <a:br>
              <a:rPr lang="zh-CN" altLang="en-US" dirty="0" smtClean="0"/>
            </a:br>
            <a:endParaRPr lang="zh-CN" altLang="en-US" dirty="0"/>
          </a:p>
        </p:txBody>
      </p:sp>
      <p:sp>
        <p:nvSpPr>
          <p:cNvPr id="3" name="内容占位符 2"/>
          <p:cNvSpPr>
            <a:spLocks noGrp="1"/>
          </p:cNvSpPr>
          <p:nvPr>
            <p:ph idx="1"/>
          </p:nvPr>
        </p:nvSpPr>
        <p:spPr/>
        <p:txBody>
          <a:bodyPr>
            <a:normAutofit fontScale="92500"/>
          </a:bodyPr>
          <a:lstStyle/>
          <a:p>
            <a:pPr fontAlgn="t" latinLnBrk="1"/>
            <a:r>
              <a:rPr lang="zh-CN" altLang="en-US" dirty="0" smtClean="0"/>
              <a:t>　　方法：在学生讨论的基础上，</a:t>
            </a:r>
            <a:r>
              <a:rPr lang="en-US" dirty="0" err="1" smtClean="0">
                <a:hlinkClick r:id="rId4"/>
              </a:rPr>
              <a:t>教师</a:t>
            </a:r>
            <a:r>
              <a:rPr lang="zh-CN" altLang="en-US" dirty="0" smtClean="0"/>
              <a:t>归纳。 </a:t>
            </a:r>
          </a:p>
          <a:p>
            <a:pPr fontAlgn="t" latinLnBrk="1"/>
            <a:r>
              <a:rPr lang="zh-CN" altLang="en-US" dirty="0" smtClean="0"/>
              <a:t>　　</a:t>
            </a:r>
            <a:r>
              <a:rPr lang="en-US" altLang="zh-CN" dirty="0" smtClean="0"/>
              <a:t>《</a:t>
            </a:r>
            <a:r>
              <a:rPr lang="zh-CN" altLang="en-US" dirty="0" smtClean="0"/>
              <a:t>廉颇蔺相如列传</a:t>
            </a:r>
            <a:r>
              <a:rPr lang="en-US" altLang="zh-CN" dirty="0" smtClean="0"/>
              <a:t>》</a:t>
            </a:r>
          </a:p>
          <a:p>
            <a:pPr fontAlgn="t" latinLnBrk="1"/>
            <a:r>
              <a:rPr lang="zh-CN" altLang="en-US" dirty="0" smtClean="0"/>
              <a:t>　　通过蔺相如和廉颇形象的塑造，颂扬了</a:t>
            </a:r>
            <a:r>
              <a:rPr lang="en-US" dirty="0" smtClean="0"/>
              <a:t>“</a:t>
            </a:r>
            <a:r>
              <a:rPr lang="zh-CN" altLang="en-US" dirty="0" smtClean="0"/>
              <a:t>先国家之急而后私仇</a:t>
            </a:r>
            <a:r>
              <a:rPr lang="en-US" dirty="0" smtClean="0"/>
              <a:t>”</a:t>
            </a:r>
            <a:r>
              <a:rPr lang="zh-CN" altLang="en-US" dirty="0" smtClean="0"/>
              <a:t>的爱国主义精神。</a:t>
            </a:r>
          </a:p>
          <a:p>
            <a:pPr fontAlgn="t" latinLnBrk="1"/>
            <a:r>
              <a:rPr lang="zh-CN" altLang="en-US" dirty="0" smtClean="0"/>
              <a:t>　　蔺相如的高尚情操和他的大智大勇，是通过一组生动的故事表现出来的，完璧归赵、渑池会是集中地表现他建立在爱国思想基础上的勇和智，将相和则是集中表现他识大体顾大局的高尚境界。</a:t>
            </a:r>
          </a:p>
          <a:p>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225404"/>
          </a:xfrm>
        </p:spPr>
        <p:txBody>
          <a:bodyPr>
            <a:normAutofit fontScale="90000"/>
          </a:bodyPr>
          <a:lstStyle/>
          <a:p>
            <a:endParaRPr lang="zh-CN" altLang="en-US" dirty="0"/>
          </a:p>
        </p:txBody>
      </p:sp>
      <p:sp>
        <p:nvSpPr>
          <p:cNvPr id="3" name="内容占位符 2"/>
          <p:cNvSpPr>
            <a:spLocks noGrp="1"/>
          </p:cNvSpPr>
          <p:nvPr>
            <p:ph idx="1"/>
          </p:nvPr>
        </p:nvSpPr>
        <p:spPr>
          <a:xfrm>
            <a:off x="457200" y="642918"/>
            <a:ext cx="8229600" cy="5483245"/>
          </a:xfrm>
        </p:spPr>
        <p:txBody>
          <a:bodyPr>
            <a:normAutofit fontScale="47500" lnSpcReduction="20000"/>
          </a:bodyPr>
          <a:lstStyle/>
          <a:p>
            <a:pPr fontAlgn="t" latinLnBrk="1"/>
            <a:r>
              <a:rPr lang="zh-CN" altLang="en-US" dirty="0" smtClean="0"/>
              <a:t>秦昭王以十五城易赵国和氏璧，这一悬殊的不等价交换出于强秦之口，显然不是出于诚意。赵国答应易璧，等于自甘屈服；如不答应，秦国就可以借口出兵侵赵。赵国君臣十分清楚秦国的这种</a:t>
            </a:r>
            <a:r>
              <a:rPr lang="en-US" dirty="0" err="1" smtClean="0">
                <a:hlinkClick r:id="rId2"/>
              </a:rPr>
              <a:t>政治</a:t>
            </a:r>
            <a:r>
              <a:rPr lang="zh-CN" altLang="en-US" dirty="0" smtClean="0"/>
              <a:t>阴谋。经过权衡之后，他们决定通过外交斗争以求得解决，争取化被动为主动。但是谁可以为此出使呢？在这紧急关头，宦者令缀贤推荐了蔺相如。</a:t>
            </a:r>
          </a:p>
          <a:p>
            <a:pPr fontAlgn="t" latinLnBrk="1"/>
            <a:r>
              <a:rPr lang="zh-CN" altLang="en-US" dirty="0" smtClean="0"/>
              <a:t>　　秦国历来贪暴无信，人们称之为</a:t>
            </a:r>
            <a:r>
              <a:rPr lang="en-US" dirty="0" smtClean="0"/>
              <a:t>“</a:t>
            </a:r>
            <a:r>
              <a:rPr lang="zh-CN" altLang="en-US" dirty="0" smtClean="0"/>
              <a:t>虎狼之国</a:t>
            </a:r>
            <a:r>
              <a:rPr lang="en-US" dirty="0" smtClean="0"/>
              <a:t>”</a:t>
            </a:r>
            <a:r>
              <a:rPr lang="zh-CN" altLang="en-US" dirty="0" smtClean="0"/>
              <a:t>，蔺相如的使命是十分艰巨的。但是，由于他事前有周密的考虑、充分的准备和明确的斗争目的，所以能够做到随机应变，处处争取主动。秦王在离宫中的章台接见蔺相如，传璧以示美人及左右，没有举行隆重的接见礼，完全暴露了无意偿赵城的企图。蔺相如当机立断，他机智地诓回和氏璧，并以身死玉碎威慑秦国君臣，迫使秦王不得不</a:t>
            </a:r>
            <a:r>
              <a:rPr lang="en-US" dirty="0" smtClean="0"/>
              <a:t>“</a:t>
            </a:r>
            <a:r>
              <a:rPr lang="zh-CN" altLang="en-US" dirty="0" smtClean="0"/>
              <a:t>辞谢，固请，召有司案图</a:t>
            </a:r>
            <a:r>
              <a:rPr lang="en-US" dirty="0" smtClean="0"/>
              <a:t>”</a:t>
            </a:r>
            <a:r>
              <a:rPr lang="zh-CN" altLang="en-US" dirty="0" smtClean="0"/>
              <a:t>，装出一副真想偿还赵城的样子。这种无可奈何的表演，不管其真意如何，本身就宣告了秦王第一场外交斗争的失败。</a:t>
            </a:r>
          </a:p>
          <a:p>
            <a:pPr fontAlgn="t" latinLnBrk="1"/>
            <a:r>
              <a:rPr lang="zh-CN" altLang="en-US" dirty="0" smtClean="0"/>
              <a:t>　　在</a:t>
            </a:r>
            <a:r>
              <a:rPr lang="en-US" dirty="0" smtClean="0"/>
              <a:t>“</a:t>
            </a:r>
            <a:r>
              <a:rPr lang="zh-CN" altLang="en-US" dirty="0" smtClean="0"/>
              <a:t>渑地斗智</a:t>
            </a:r>
            <a:r>
              <a:rPr lang="en-US" dirty="0" smtClean="0"/>
              <a:t>”</a:t>
            </a:r>
            <a:r>
              <a:rPr lang="zh-CN" altLang="en-US" dirty="0" smtClean="0"/>
              <a:t>中，相如请秦王击缻，召入御史书之，请以咸阳为赵王寿，一次又一次狠挫秦王的锐气，直到盟会结束，秦王</a:t>
            </a:r>
            <a:r>
              <a:rPr lang="en-US" dirty="0" smtClean="0"/>
              <a:t>“</a:t>
            </a:r>
            <a:r>
              <a:rPr lang="zh-CN" altLang="en-US" dirty="0" smtClean="0"/>
              <a:t>终不能加胜于赵</a:t>
            </a:r>
            <a:r>
              <a:rPr lang="en-US" dirty="0" smtClean="0"/>
              <a:t>”</a:t>
            </a:r>
            <a:r>
              <a:rPr lang="zh-CN" altLang="en-US" dirty="0" smtClean="0"/>
              <a:t>。蔺相如以他的机智再次取得了外交斗争的胜利。</a:t>
            </a:r>
          </a:p>
          <a:p>
            <a:pPr fontAlgn="t" latinLnBrk="1"/>
            <a:r>
              <a:rPr lang="zh-CN" altLang="en-US" dirty="0" smtClean="0"/>
              <a:t>　　廉颇与蔺相如相较，资格老，建功早，他有</a:t>
            </a:r>
            <a:r>
              <a:rPr lang="en-US" dirty="0" smtClean="0"/>
              <a:t>“</a:t>
            </a:r>
            <a:r>
              <a:rPr lang="zh-CN" altLang="en-US" dirty="0" smtClean="0"/>
              <a:t>攻城野战之功，以勇气闻于诸侯</a:t>
            </a:r>
            <a:r>
              <a:rPr lang="en-US" dirty="0" smtClean="0"/>
              <a:t>”</a:t>
            </a:r>
            <a:r>
              <a:rPr lang="zh-CN" altLang="en-US" dirty="0" smtClean="0"/>
              <a:t>，位为国家的上卿。对于蔺相如由一个布衣之上一跃而为上卿，且</a:t>
            </a:r>
            <a:r>
              <a:rPr lang="en-US" dirty="0" smtClean="0"/>
              <a:t>“</a:t>
            </a:r>
            <a:r>
              <a:rPr lang="zh-CN" altLang="en-US" dirty="0" smtClean="0"/>
              <a:t>位居我上</a:t>
            </a:r>
            <a:r>
              <a:rPr lang="en-US" dirty="0" smtClean="0"/>
              <a:t>”</a:t>
            </a:r>
            <a:r>
              <a:rPr lang="zh-CN" altLang="en-US" dirty="0" smtClean="0"/>
              <a:t>，廉颇颇不服气。他认为相如</a:t>
            </a:r>
            <a:r>
              <a:rPr lang="en-US" dirty="0" smtClean="0"/>
              <a:t>“</a:t>
            </a:r>
            <a:r>
              <a:rPr lang="zh-CN" altLang="en-US" dirty="0" smtClean="0"/>
              <a:t>徒以口舌为劳</a:t>
            </a:r>
            <a:r>
              <a:rPr lang="en-US" dirty="0" smtClean="0"/>
              <a:t>”</a:t>
            </a:r>
            <a:r>
              <a:rPr lang="zh-CN" altLang="en-US" dirty="0" smtClean="0"/>
              <a:t>，声言要当众</a:t>
            </a:r>
            <a:r>
              <a:rPr lang="en-US" dirty="0" smtClean="0"/>
              <a:t>“</a:t>
            </a:r>
            <a:r>
              <a:rPr lang="zh-CN" altLang="en-US" dirty="0" smtClean="0"/>
              <a:t>辱之</a:t>
            </a:r>
            <a:r>
              <a:rPr lang="en-US" dirty="0" smtClean="0"/>
              <a:t>”</a:t>
            </a:r>
            <a:r>
              <a:rPr lang="zh-CN" altLang="en-US" dirty="0" smtClean="0"/>
              <a:t>。一个是勇将，一个是智士。蔺相如深知，</a:t>
            </a:r>
            <a:r>
              <a:rPr lang="en-US" dirty="0" smtClean="0"/>
              <a:t>“</a:t>
            </a:r>
            <a:r>
              <a:rPr lang="zh-CN" altLang="en-US" dirty="0" smtClean="0"/>
              <a:t>强秦之所以不敢加兵于赵者，徒以吾两个在也</a:t>
            </a:r>
            <a:r>
              <a:rPr lang="en-US" dirty="0" smtClean="0"/>
              <a:t>”</a:t>
            </a:r>
            <a:r>
              <a:rPr lang="zh-CN" altLang="en-US" dirty="0" smtClean="0"/>
              <a:t>。而今二人相斗，如两虎相朴，</a:t>
            </a:r>
            <a:r>
              <a:rPr lang="en-US" dirty="0" smtClean="0"/>
              <a:t>“</a:t>
            </a:r>
            <a:r>
              <a:rPr lang="zh-CN" altLang="en-US" dirty="0" smtClean="0"/>
              <a:t>其势不俱生</a:t>
            </a:r>
            <a:r>
              <a:rPr lang="en-US" dirty="0" smtClean="0"/>
              <a:t>”</a:t>
            </a:r>
            <a:r>
              <a:rPr lang="zh-CN" altLang="en-US" dirty="0" smtClean="0"/>
              <a:t>，这将危及国家的安危。于是他顾全大局，称病不朝，</a:t>
            </a:r>
            <a:r>
              <a:rPr lang="en-US" dirty="0" smtClean="0"/>
              <a:t>“</a:t>
            </a:r>
            <a:r>
              <a:rPr lang="zh-CN" altLang="en-US" dirty="0" smtClean="0"/>
              <a:t>不欲与廉颇争列</a:t>
            </a:r>
            <a:r>
              <a:rPr lang="en-US" dirty="0" smtClean="0"/>
              <a:t>”</a:t>
            </a:r>
            <a:r>
              <a:rPr lang="zh-CN" altLang="en-US" dirty="0" smtClean="0"/>
              <a:t>。道遇廉颇，</a:t>
            </a:r>
            <a:r>
              <a:rPr lang="en-US" dirty="0" smtClean="0"/>
              <a:t>“</a:t>
            </a:r>
            <a:r>
              <a:rPr lang="zh-CN" altLang="en-US" dirty="0" smtClean="0"/>
              <a:t>引车避匿</a:t>
            </a:r>
            <a:r>
              <a:rPr lang="en-US" dirty="0" smtClean="0"/>
              <a:t>”</a:t>
            </a:r>
            <a:r>
              <a:rPr lang="zh-CN" altLang="en-US" dirty="0" smtClean="0"/>
              <a:t>。相比之下，廉颇意气用事，争个人名位，太渺小了。但廉颇毕竟是一位忠心耿耿的社稷之臣，他的争胜，无非是争个人的面子。后来当他一旦明白过来，立刻悔愧交加，立即负荆请罪，肉袒谢相如。廉颇勇于改过的精神同样是出于</a:t>
            </a:r>
            <a:r>
              <a:rPr lang="en-US" dirty="0" smtClean="0"/>
              <a:t>“</a:t>
            </a:r>
            <a:r>
              <a:rPr lang="zh-CN" altLang="en-US" dirty="0" smtClean="0"/>
              <a:t>先国家之急而后私仇</a:t>
            </a:r>
            <a:r>
              <a:rPr lang="en-US" dirty="0" smtClean="0"/>
              <a:t>”</a:t>
            </a:r>
            <a:r>
              <a:rPr lang="zh-CN" altLang="en-US" dirty="0" smtClean="0"/>
              <a:t>，这就是廉蔺交欢的思想基础。</a:t>
            </a:r>
          </a:p>
          <a:p>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54032"/>
          </a:xfrm>
        </p:spPr>
        <p:txBody>
          <a:bodyPr>
            <a:normAutofit fontScale="90000"/>
          </a:bodyPr>
          <a:lstStyle/>
          <a:p>
            <a:r>
              <a:rPr lang="en-US" altLang="zh-CN" dirty="0" smtClean="0"/>
              <a:t>《</a:t>
            </a:r>
            <a:r>
              <a:rPr lang="zh-CN" altLang="en-US" dirty="0" smtClean="0"/>
              <a:t>屈原列传</a:t>
            </a:r>
            <a:r>
              <a:rPr lang="en-US" altLang="zh-CN" dirty="0" smtClean="0"/>
              <a:t>》</a:t>
            </a:r>
            <a:br>
              <a:rPr lang="en-US" altLang="zh-CN" dirty="0" smtClean="0"/>
            </a:br>
            <a:endParaRPr lang="zh-CN" altLang="en-US" dirty="0"/>
          </a:p>
        </p:txBody>
      </p:sp>
      <p:sp>
        <p:nvSpPr>
          <p:cNvPr id="3" name="内容占位符 2"/>
          <p:cNvSpPr>
            <a:spLocks noGrp="1"/>
          </p:cNvSpPr>
          <p:nvPr>
            <p:ph idx="1"/>
          </p:nvPr>
        </p:nvSpPr>
        <p:spPr>
          <a:xfrm>
            <a:off x="457200" y="785794"/>
            <a:ext cx="8229600" cy="5340369"/>
          </a:xfrm>
        </p:spPr>
        <p:txBody>
          <a:bodyPr>
            <a:normAutofit fontScale="55000" lnSpcReduction="20000"/>
          </a:bodyPr>
          <a:lstStyle/>
          <a:p>
            <a:pPr fontAlgn="t" latinLnBrk="1"/>
            <a:r>
              <a:rPr lang="zh-CN" altLang="en-US" dirty="0" smtClean="0"/>
              <a:t>　　司马迁在这篇史传中，记载了屈原的生平事迹，阐明了他的思想言行，评述了他的代表作</a:t>
            </a:r>
            <a:r>
              <a:rPr lang="en-US" altLang="zh-CN" dirty="0" smtClean="0"/>
              <a:t>《</a:t>
            </a:r>
            <a:r>
              <a:rPr lang="zh-CN" altLang="en-US" dirty="0" smtClean="0"/>
              <a:t>离骚</a:t>
            </a:r>
            <a:r>
              <a:rPr lang="en-US" altLang="zh-CN" dirty="0" smtClean="0"/>
              <a:t>》</a:t>
            </a:r>
            <a:r>
              <a:rPr lang="zh-CN" altLang="en-US" dirty="0" smtClean="0"/>
              <a:t>，著录了他的</a:t>
            </a:r>
            <a:r>
              <a:rPr lang="en-US" altLang="zh-CN" dirty="0" smtClean="0"/>
              <a:t>《</a:t>
            </a:r>
            <a:r>
              <a:rPr lang="zh-CN" altLang="en-US" dirty="0" smtClean="0"/>
              <a:t>怀沙</a:t>
            </a:r>
            <a:r>
              <a:rPr lang="en-US" altLang="zh-CN" dirty="0" smtClean="0"/>
              <a:t>》</a:t>
            </a:r>
            <a:r>
              <a:rPr lang="zh-CN" altLang="en-US" dirty="0" smtClean="0"/>
              <a:t>。目的之一是推崇屈原正确的</a:t>
            </a:r>
            <a:r>
              <a:rPr lang="en-US" dirty="0" err="1" smtClean="0">
                <a:hlinkClick r:id="rId2"/>
              </a:rPr>
              <a:t>政治</a:t>
            </a:r>
            <a:r>
              <a:rPr lang="zh-CN" altLang="en-US" dirty="0" smtClean="0"/>
              <a:t>主张和伟大的人格。</a:t>
            </a:r>
          </a:p>
          <a:p>
            <a:pPr fontAlgn="t" latinLnBrk="1"/>
            <a:r>
              <a:rPr lang="zh-CN" altLang="en-US" dirty="0" smtClean="0"/>
              <a:t>　　１．司马迁认为屈原联齐抗秦的主张是正确的。叙述楚国和齐奏的关系，是以</a:t>
            </a:r>
            <a:r>
              <a:rPr lang="en-US" dirty="0" err="1" smtClean="0">
                <a:hlinkClick r:id="rId3"/>
              </a:rPr>
              <a:t>历史</a:t>
            </a:r>
            <a:r>
              <a:rPr lang="zh-CN" altLang="en-US" dirty="0" smtClean="0"/>
              <a:t>的教训来证明屈原主张的正确。楚怀王重用屈原为左徒时，齐楚从亲，秦不敢侵犯。楚怀王听信上官大夫的毁谤疏远屈原后，秦国就令张仪来离间齐楚的关系，破坏两国的同盟，以便各个击破。从此，楚怀王一次次上秦国的当，终至客死于秦。楚顷襄王继位后，仍向秦屈膝，放逐屈原，楚竟为秦所灭。楚国亲齐，秦不敢侵犯；亲秦，则吃秦的大亏。</a:t>
            </a:r>
          </a:p>
          <a:p>
            <a:pPr fontAlgn="t" latinLnBrk="1"/>
            <a:r>
              <a:rPr lang="zh-CN" altLang="en-US" dirty="0" smtClean="0"/>
              <a:t>２．司马迁对屈原的</a:t>
            </a:r>
            <a:r>
              <a:rPr lang="en-US" dirty="0" err="1" smtClean="0">
                <a:hlinkClick r:id="rId2"/>
              </a:rPr>
              <a:t>政治</a:t>
            </a:r>
            <a:r>
              <a:rPr lang="zh-CN" altLang="en-US" dirty="0" smtClean="0"/>
              <a:t>才能异常推崇。他认为屈原所理想的</a:t>
            </a:r>
            <a:r>
              <a:rPr lang="en-US" dirty="0" err="1" smtClean="0">
                <a:hlinkClick r:id="rId2"/>
              </a:rPr>
              <a:t>政治</a:t>
            </a:r>
            <a:r>
              <a:rPr lang="zh-CN" altLang="en-US" dirty="0" smtClean="0"/>
              <a:t>就是唐虞三代那样的</a:t>
            </a:r>
            <a:r>
              <a:rPr lang="en-US" dirty="0" err="1" smtClean="0">
                <a:hlinkClick r:id="rId2"/>
              </a:rPr>
              <a:t>政治</a:t>
            </a:r>
            <a:r>
              <a:rPr lang="zh-CN" altLang="en-US" dirty="0" smtClean="0"/>
              <a:t>，以为屈原的主张是举贤授能。如</a:t>
            </a:r>
            <a:r>
              <a:rPr lang="en-US" dirty="0" smtClean="0"/>
              <a:t>“</a:t>
            </a:r>
            <a:r>
              <a:rPr lang="zh-CN" altLang="en-US" dirty="0" smtClean="0"/>
              <a:t>人君无愚、智、贤、不肖，莫不欲求忠以自为，举贤以自佐，然亡国破家相随属，而圣君治国累世而不见者，其所谓忠者不忠，而所谓贤者不贤也</a:t>
            </a:r>
            <a:r>
              <a:rPr lang="en-US" dirty="0" smtClean="0"/>
              <a:t>”</a:t>
            </a:r>
            <a:r>
              <a:rPr lang="zh-CN" altLang="en-US" dirty="0" smtClean="0"/>
              <a:t>。还称赞</a:t>
            </a:r>
            <a:r>
              <a:rPr lang="en-US" altLang="zh-CN" dirty="0" smtClean="0"/>
              <a:t>《</a:t>
            </a:r>
            <a:r>
              <a:rPr lang="zh-CN" altLang="en-US" dirty="0" smtClean="0"/>
              <a:t>离骚</a:t>
            </a:r>
            <a:r>
              <a:rPr lang="en-US" altLang="zh-CN" dirty="0" smtClean="0"/>
              <a:t>》</a:t>
            </a:r>
            <a:r>
              <a:rPr lang="en-US" dirty="0" smtClean="0"/>
              <a:t>“</a:t>
            </a:r>
            <a:r>
              <a:rPr lang="zh-CN" altLang="en-US" dirty="0" smtClean="0"/>
              <a:t>明道德之广崇，治礼之条贯，靡不毕见</a:t>
            </a:r>
            <a:r>
              <a:rPr lang="en-US" dirty="0" smtClean="0"/>
              <a:t>”</a:t>
            </a:r>
            <a:r>
              <a:rPr lang="zh-CN" altLang="en-US" dirty="0" smtClean="0"/>
              <a:t>。</a:t>
            </a:r>
          </a:p>
          <a:p>
            <a:r>
              <a:rPr lang="zh-CN" altLang="en-US" dirty="0" smtClean="0"/>
              <a:t>　　３．司马迁赞扬屈原的高尚人格和斗争精神。楚怀王昏庸贪婪，对外亲齐亲秦摇摆不定，对内宠任奸佞，听信谗言。屈原虽不被重用，仍坚持自己的理想，为挽救楚国危亡坚持斗争。司马迁认为屈原</a:t>
            </a:r>
            <a:r>
              <a:rPr lang="en-US" dirty="0" smtClean="0"/>
              <a:t>“</a:t>
            </a:r>
            <a:r>
              <a:rPr lang="zh-CN" altLang="en-US" dirty="0" smtClean="0"/>
              <a:t>志洁</a:t>
            </a:r>
            <a:r>
              <a:rPr lang="en-US" dirty="0" smtClean="0"/>
              <a:t>”“</a:t>
            </a:r>
            <a:r>
              <a:rPr lang="zh-CN" altLang="en-US" dirty="0" smtClean="0"/>
              <a:t>行廉</a:t>
            </a:r>
            <a:r>
              <a:rPr lang="en-US" dirty="0" smtClean="0"/>
              <a:t>”</a:t>
            </a:r>
            <a:r>
              <a:rPr lang="zh-CN" altLang="en-US" dirty="0" smtClean="0"/>
              <a:t>，</a:t>
            </a:r>
            <a:r>
              <a:rPr lang="en-US" dirty="0" smtClean="0"/>
              <a:t>“</a:t>
            </a:r>
            <a:r>
              <a:rPr lang="zh-CN" altLang="en-US" dirty="0" smtClean="0"/>
              <a:t>皭然泥而不滓</a:t>
            </a:r>
            <a:r>
              <a:rPr lang="en-US" dirty="0" smtClean="0"/>
              <a:t>”“</a:t>
            </a:r>
            <a:r>
              <a:rPr lang="zh-CN" altLang="en-US" dirty="0" smtClean="0"/>
              <a:t>与日月争光</a:t>
            </a:r>
            <a:r>
              <a:rPr lang="en-US" dirty="0" smtClean="0"/>
              <a:t>”</a:t>
            </a:r>
            <a:r>
              <a:rPr lang="zh-CN" altLang="en-US" dirty="0" smtClean="0"/>
              <a:t>。在叙述屈原作</a:t>
            </a:r>
            <a:r>
              <a:rPr lang="en-US" altLang="zh-CN" dirty="0" smtClean="0"/>
              <a:t>《</a:t>
            </a:r>
            <a:r>
              <a:rPr lang="zh-CN" altLang="en-US" dirty="0" smtClean="0"/>
              <a:t>离骚</a:t>
            </a:r>
            <a:r>
              <a:rPr lang="en-US" altLang="zh-CN" dirty="0" smtClean="0"/>
              <a:t>》</a:t>
            </a:r>
            <a:r>
              <a:rPr lang="zh-CN" altLang="en-US" dirty="0" smtClean="0"/>
              <a:t>的原因时，称</a:t>
            </a:r>
            <a:r>
              <a:rPr lang="en-US" dirty="0" smtClean="0"/>
              <a:t>“</a:t>
            </a:r>
            <a:r>
              <a:rPr lang="zh-CN" altLang="en-US" dirty="0" smtClean="0"/>
              <a:t>屈平疾王听之不聪也，谗谄之蔽明也，邪曲之害公也，方正之不容也，故忧愁幽思而作</a:t>
            </a:r>
            <a:r>
              <a:rPr lang="en-US" altLang="zh-CN" dirty="0" smtClean="0"/>
              <a:t>《</a:t>
            </a:r>
            <a:r>
              <a:rPr lang="zh-CN" altLang="en-US" dirty="0" smtClean="0"/>
              <a:t>离骚</a:t>
            </a:r>
            <a:r>
              <a:rPr lang="en-US" altLang="zh-CN" dirty="0" smtClean="0"/>
              <a:t>》</a:t>
            </a:r>
            <a:r>
              <a:rPr lang="en-US" dirty="0" smtClean="0"/>
              <a:t>”</a:t>
            </a:r>
            <a:r>
              <a:rPr lang="zh-CN" altLang="en-US" dirty="0" smtClean="0"/>
              <a:t>。</a:t>
            </a: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smtClean="0"/>
              <a:t>《</a:t>
            </a:r>
            <a:r>
              <a:rPr lang="zh-CN" altLang="en-US" dirty="0" smtClean="0"/>
              <a:t>信陵君窃符救赵</a:t>
            </a:r>
            <a:r>
              <a:rPr lang="en-US" altLang="zh-CN" dirty="0" smtClean="0"/>
              <a:t>》</a:t>
            </a:r>
            <a:br>
              <a:rPr lang="en-US" altLang="zh-CN" dirty="0" smtClean="0"/>
            </a:br>
            <a:endParaRPr lang="zh-CN" altLang="en-US" dirty="0"/>
          </a:p>
        </p:txBody>
      </p:sp>
      <p:sp>
        <p:nvSpPr>
          <p:cNvPr id="3" name="内容占位符 2"/>
          <p:cNvSpPr>
            <a:spLocks noGrp="1"/>
          </p:cNvSpPr>
          <p:nvPr>
            <p:ph idx="1"/>
          </p:nvPr>
        </p:nvSpPr>
        <p:spPr/>
        <p:txBody>
          <a:bodyPr>
            <a:normAutofit fontScale="55000" lnSpcReduction="20000"/>
          </a:bodyPr>
          <a:lstStyle/>
          <a:p>
            <a:pPr fontAlgn="t" latinLnBrk="1"/>
            <a:r>
              <a:rPr lang="zh-CN" altLang="en-US" dirty="0" smtClean="0"/>
              <a:t>　　司马迁称信陵君为</a:t>
            </a:r>
            <a:r>
              <a:rPr lang="en-US" dirty="0" smtClean="0"/>
              <a:t>“</a:t>
            </a:r>
            <a:r>
              <a:rPr lang="zh-CN" altLang="en-US" dirty="0" smtClean="0"/>
              <a:t>魏公子</a:t>
            </a:r>
            <a:r>
              <a:rPr lang="en-US" dirty="0" smtClean="0"/>
              <a:t>”</a:t>
            </a:r>
            <a:r>
              <a:rPr lang="zh-CN" altLang="en-US" dirty="0" smtClean="0"/>
              <a:t>，表现出司马迁对信陵君的敬仰。魏公子礼贤下土，所养士人如侯嬴、朱亥都是不平凡的人。信陵君窃符救赵，全赖乎客。写客是为了衬托信陵君的礼贤下士和急人之难的高尚品德。信陵君礼贤以国事为重，这是司马迁的理想。这篇文章充满着爱国主义的激情。</a:t>
            </a:r>
          </a:p>
          <a:p>
            <a:pPr fontAlgn="t" latinLnBrk="1"/>
            <a:r>
              <a:rPr lang="zh-CN" altLang="en-US" dirty="0" smtClean="0"/>
              <a:t>　　侯赢隐身在看门人中，偏偏信陵君知道他是贤者，而且精心设计了礼请侯赢的场面。魏公子举行宴会，高朋毕至，贵宾满堂。公子本人率众多人马车辆，亲自去迎接侯赢赴会，这给了侯赢很大的面子。而侯赢穿戴着破旧的衣帽，表露出满不在乎的轻慢。公子亲自驾车，他却傲然直登上座。车到半途，他又下车去访问自己的朋友朱亥，站在喧闹的街市，故意和朱亥谈论了很久，倒把公子冷落在一边。但公子的态度却越来越温和，没有丝毫愠色。宴会上，公子当着满堂贵宾，赞誉侯生，又亲自问候生祝酒。末了，侯生却对公子说：</a:t>
            </a:r>
            <a:r>
              <a:rPr lang="en-US" dirty="0" smtClean="0"/>
              <a:t>“</a:t>
            </a:r>
            <a:r>
              <a:rPr lang="zh-CN" altLang="en-US" dirty="0" smtClean="0"/>
              <a:t>今日赢之为公子亦足矣。</a:t>
            </a:r>
            <a:r>
              <a:rPr lang="en-US" dirty="0" smtClean="0"/>
              <a:t>”</a:t>
            </a:r>
            <a:r>
              <a:rPr lang="zh-CN" altLang="en-US" dirty="0" smtClean="0"/>
              <a:t>用侯生在大庭广众之中故意用自己的倔傲放诞来反衬公子的礼贤下士和虚己待人，是不同寻常的举动。后来信陵君在窃符救赵的非常壮举中完全得力于侯生的策划，这才使读者明白</a:t>
            </a:r>
            <a:r>
              <a:rPr lang="en-US" dirty="0" smtClean="0"/>
              <a:t>“</a:t>
            </a:r>
            <a:r>
              <a:rPr lang="zh-CN" altLang="en-US" dirty="0" smtClean="0"/>
              <a:t>嬴之为公子亦足矣</a:t>
            </a:r>
            <a:r>
              <a:rPr lang="en-US" dirty="0" smtClean="0"/>
              <a:t>”</a:t>
            </a:r>
            <a:r>
              <a:rPr lang="zh-CN" altLang="en-US" dirty="0" smtClean="0"/>
              <a:t>，其意是</a:t>
            </a:r>
            <a:r>
              <a:rPr lang="en-US" dirty="0" smtClean="0"/>
              <a:t>“</a:t>
            </a:r>
            <a:r>
              <a:rPr lang="zh-CN" altLang="en-US" dirty="0" smtClean="0"/>
              <a:t>今日我侯嬴也够难为公子了</a:t>
            </a:r>
            <a:r>
              <a:rPr lang="en-US" dirty="0" smtClean="0"/>
              <a:t>”</a:t>
            </a:r>
            <a:r>
              <a:rPr lang="zh-CN" altLang="en-US" dirty="0" smtClean="0"/>
              <a:t>，表示要以身相许了。侯生后来果然以死励军，实践了自己的诺言。</a:t>
            </a:r>
          </a:p>
          <a:p>
            <a:pPr fontAlgn="t" latinLnBrk="1"/>
            <a:r>
              <a:rPr lang="zh-CN" altLang="en-US" dirty="0" smtClean="0"/>
              <a:t>　　在司马迁的心目中，信陵君是个理想化的人物。</a:t>
            </a:r>
          </a:p>
          <a:p>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t>四、品味语言</a:t>
            </a:r>
            <a:br>
              <a:rPr lang="zh-CN" altLang="en-US" dirty="0" smtClean="0"/>
            </a:br>
            <a:endParaRPr lang="zh-CN" altLang="en-US" dirty="0"/>
          </a:p>
        </p:txBody>
      </p:sp>
      <p:sp>
        <p:nvSpPr>
          <p:cNvPr id="3" name="内容占位符 2"/>
          <p:cNvSpPr>
            <a:spLocks noGrp="1"/>
          </p:cNvSpPr>
          <p:nvPr>
            <p:ph idx="1"/>
          </p:nvPr>
        </p:nvSpPr>
        <p:spPr/>
        <p:txBody>
          <a:bodyPr>
            <a:normAutofit lnSpcReduction="10000"/>
          </a:bodyPr>
          <a:lstStyle/>
          <a:p>
            <a:pPr fontAlgn="t" latinLnBrk="1">
              <a:buNone/>
            </a:pPr>
            <a:r>
              <a:rPr lang="zh-CN" altLang="en-US" dirty="0" smtClean="0"/>
              <a:t>　　</a:t>
            </a:r>
            <a:r>
              <a:rPr lang="en-US" altLang="zh-CN" dirty="0" smtClean="0"/>
              <a:t>《</a:t>
            </a:r>
            <a:r>
              <a:rPr lang="zh-CN" altLang="en-US" dirty="0" smtClean="0"/>
              <a:t>廉颇蔺相如列传</a:t>
            </a:r>
            <a:r>
              <a:rPr lang="en-US" altLang="zh-CN" dirty="0" smtClean="0"/>
              <a:t>》</a:t>
            </a:r>
            <a:r>
              <a:rPr lang="zh-CN" altLang="en-US" dirty="0" smtClean="0"/>
              <a:t>中大量的对话描写，</a:t>
            </a:r>
            <a:r>
              <a:rPr lang="en-US" altLang="zh-CN" dirty="0" smtClean="0"/>
              <a:t>《</a:t>
            </a:r>
            <a:r>
              <a:rPr lang="zh-CN" altLang="en-US" dirty="0" smtClean="0"/>
              <a:t>信陵君窃符救赵</a:t>
            </a:r>
            <a:r>
              <a:rPr lang="en-US" altLang="zh-CN" dirty="0" smtClean="0"/>
              <a:t>》</a:t>
            </a:r>
            <a:r>
              <a:rPr lang="zh-CN" altLang="en-US" dirty="0" smtClean="0"/>
              <a:t>中人物各自的言行，</a:t>
            </a:r>
            <a:r>
              <a:rPr lang="en-US" altLang="zh-CN" dirty="0" smtClean="0"/>
              <a:t>《</a:t>
            </a:r>
            <a:r>
              <a:rPr lang="zh-CN" altLang="en-US" dirty="0" smtClean="0"/>
              <a:t>屈原列传</a:t>
            </a:r>
            <a:r>
              <a:rPr lang="en-US" altLang="zh-CN" dirty="0" smtClean="0"/>
              <a:t>》</a:t>
            </a:r>
            <a:r>
              <a:rPr lang="zh-CN" altLang="en-US" dirty="0" smtClean="0"/>
              <a:t>中的人物对话，都形象地表现了人物的思想和性格。使人如闻其声，如见其人。</a:t>
            </a:r>
          </a:p>
          <a:p>
            <a:pPr fontAlgn="t" latinLnBrk="1"/>
            <a:r>
              <a:rPr lang="zh-CN" altLang="en-US" dirty="0" smtClean="0"/>
              <a:t>　　三篇文章记事写人的语言都十分丰富和精当，有高度的概括性和生动的形象性。</a:t>
            </a:r>
          </a:p>
          <a:p>
            <a:pPr fontAlgn="t" latinLnBrk="1"/>
            <a:r>
              <a:rPr lang="zh-CN" altLang="en-US" dirty="0" smtClean="0"/>
              <a:t>　　结合三篇课文后面的练习，让学生通过具体的语言来品味。</a:t>
            </a:r>
          </a:p>
          <a:p>
            <a:endParaRPr lang="zh-CN"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t>五、</a:t>
            </a:r>
            <a:r>
              <a:rPr lang="en-US" dirty="0" err="1" smtClean="0">
                <a:hlinkClick r:id="rId2"/>
              </a:rPr>
              <a:t>拓展训练</a:t>
            </a:r>
            <a:r>
              <a:rPr lang="zh-CN" altLang="en-US" dirty="0" smtClean="0"/>
              <a:t/>
            </a:r>
            <a:br>
              <a:rPr lang="zh-CN" altLang="en-US" dirty="0" smtClean="0"/>
            </a:br>
            <a:endParaRPr lang="zh-CN" altLang="en-US" dirty="0"/>
          </a:p>
        </p:txBody>
      </p:sp>
      <p:sp>
        <p:nvSpPr>
          <p:cNvPr id="3" name="内容占位符 2"/>
          <p:cNvSpPr>
            <a:spLocks noGrp="1"/>
          </p:cNvSpPr>
          <p:nvPr>
            <p:ph idx="1"/>
          </p:nvPr>
        </p:nvSpPr>
        <p:spPr/>
        <p:txBody>
          <a:bodyPr>
            <a:normAutofit fontScale="62500" lnSpcReduction="20000"/>
          </a:bodyPr>
          <a:lstStyle/>
          <a:p>
            <a:pPr fontAlgn="t" latinLnBrk="1"/>
            <a:r>
              <a:rPr lang="zh-CN" altLang="en-US" dirty="0" smtClean="0"/>
              <a:t>　　</a:t>
            </a:r>
            <a:r>
              <a:rPr lang="en-US" dirty="0" smtClean="0"/>
              <a:t>(</a:t>
            </a:r>
            <a:r>
              <a:rPr lang="zh-CN" altLang="en-US" dirty="0" smtClean="0"/>
              <a:t>一</a:t>
            </a:r>
            <a:r>
              <a:rPr lang="en-US" dirty="0" smtClean="0"/>
              <a:t>)</a:t>
            </a:r>
            <a:r>
              <a:rPr lang="zh-CN" altLang="en-US" dirty="0" smtClean="0"/>
              <a:t>按</a:t>
            </a:r>
            <a:r>
              <a:rPr lang="en-US" altLang="zh-CN" dirty="0" smtClean="0"/>
              <a:t>《</a:t>
            </a:r>
            <a:r>
              <a:rPr lang="zh-CN" altLang="en-US" dirty="0" smtClean="0"/>
              <a:t>廉颇蔺相如列传</a:t>
            </a:r>
            <a:r>
              <a:rPr lang="en-US" altLang="zh-CN" dirty="0" smtClean="0"/>
              <a:t>》</a:t>
            </a:r>
            <a:r>
              <a:rPr lang="zh-CN" altLang="en-US" dirty="0" smtClean="0"/>
              <a:t>书后练习四的要求，让学生读读史论，学习从不同的方面思考问题，质疑问难。</a:t>
            </a:r>
          </a:p>
          <a:p>
            <a:pPr fontAlgn="t" latinLnBrk="1"/>
            <a:r>
              <a:rPr lang="zh-CN" altLang="en-US" dirty="0" smtClean="0"/>
              <a:t>　　</a:t>
            </a:r>
            <a:r>
              <a:rPr lang="en-US" dirty="0" smtClean="0"/>
              <a:t>(</a:t>
            </a:r>
            <a:r>
              <a:rPr lang="zh-CN" altLang="en-US" dirty="0" smtClean="0"/>
              <a:t>二</a:t>
            </a:r>
            <a:r>
              <a:rPr lang="en-US" dirty="0" smtClean="0"/>
              <a:t>)</a:t>
            </a:r>
            <a:r>
              <a:rPr lang="zh-CN" altLang="en-US" dirty="0" smtClean="0"/>
              <a:t>读下面两段文字</a:t>
            </a:r>
          </a:p>
          <a:p>
            <a:pPr fontAlgn="t" latinLnBrk="1"/>
            <a:r>
              <a:rPr lang="zh-CN" altLang="en-US" dirty="0" smtClean="0"/>
              <a:t>　　１．</a:t>
            </a:r>
            <a:r>
              <a:rPr lang="en-US" altLang="zh-CN" dirty="0" smtClean="0"/>
              <a:t>《</a:t>
            </a:r>
            <a:r>
              <a:rPr lang="zh-CN" altLang="en-US" dirty="0" smtClean="0"/>
              <a:t>史记</a:t>
            </a:r>
            <a:r>
              <a:rPr lang="en-US" dirty="0" smtClean="0"/>
              <a:t>·</a:t>
            </a:r>
            <a:r>
              <a:rPr lang="zh-CN" altLang="en-US" dirty="0" smtClean="0"/>
              <a:t>益尝君列传</a:t>
            </a:r>
            <a:r>
              <a:rPr lang="en-US" altLang="zh-CN" dirty="0" smtClean="0"/>
              <a:t>》</a:t>
            </a:r>
            <a:r>
              <a:rPr lang="zh-CN" altLang="en-US" dirty="0" smtClean="0"/>
              <a:t>节文</a:t>
            </a:r>
          </a:p>
          <a:p>
            <a:pPr fontAlgn="t" latinLnBrk="1"/>
            <a:r>
              <a:rPr lang="zh-CN" altLang="en-US" dirty="0" smtClean="0"/>
              <a:t>　　齐湣王二十五年，复卒使孟尝君入秦，昭王即以孟尝君为素相。人或说秦阳王曰：</a:t>
            </a:r>
            <a:r>
              <a:rPr lang="en-US" dirty="0" smtClean="0"/>
              <a:t>“</a:t>
            </a:r>
            <a:r>
              <a:rPr lang="zh-CN" altLang="en-US" dirty="0" smtClean="0"/>
              <a:t>孟尝君贤，而又齐族也，今相秦，必先齐而后奏，秦其危矣。</a:t>
            </a:r>
            <a:r>
              <a:rPr lang="en-US" dirty="0" smtClean="0"/>
              <a:t>”</a:t>
            </a:r>
            <a:r>
              <a:rPr lang="zh-CN" altLang="en-US" dirty="0" smtClean="0"/>
              <a:t>于是秦昭王乃止。囚孟尝君，谋欲杀之。孟尝君使人抵昭王幸姬求解。幸姬曰：</a:t>
            </a:r>
            <a:r>
              <a:rPr lang="en-US" dirty="0" smtClean="0"/>
              <a:t>“</a:t>
            </a:r>
            <a:r>
              <a:rPr lang="zh-CN" altLang="en-US" dirty="0" smtClean="0"/>
              <a:t>妾愿得君狐白裘。</a:t>
            </a:r>
            <a:r>
              <a:rPr lang="en-US" dirty="0" smtClean="0"/>
              <a:t>”</a:t>
            </a:r>
            <a:r>
              <a:rPr lang="zh-CN" altLang="en-US" dirty="0" smtClean="0"/>
              <a:t>此时益尝君有一狐白裘，直千金，天下无双，人奉献之昭王，更无他袭。孟尝君患之，徧问客，莫能对。最下坐有能为狗盗者，曰；</a:t>
            </a:r>
            <a:r>
              <a:rPr lang="en-US" dirty="0" smtClean="0"/>
              <a:t>“</a:t>
            </a:r>
            <a:r>
              <a:rPr lang="zh-CN" altLang="en-US" dirty="0" smtClean="0"/>
              <a:t>臣能得抓白裘。</a:t>
            </a:r>
            <a:r>
              <a:rPr lang="en-US" dirty="0" smtClean="0"/>
              <a:t>”</a:t>
            </a:r>
            <a:r>
              <a:rPr lang="zh-CN" altLang="en-US" dirty="0" smtClean="0"/>
              <a:t>乃夜为狗，以入秦宫臧（储藏室）中，取所献狐王裘至，以献秦王幸姬。幸姬为言昭王，昭王释孟尝君。益尝君得出。即驰去，更封传（变更通行证），变名姓以出关。夜半至函谷关。秦昭王后悔出孟尝君，求之已去，即使人驰传（驿车）逐之。孟尝君至关，关法鸡鸣而出客，孟尝君恐追至，客之居下坐者有能为鸡鸣，而鸡齐鸣，遂发传出。出如食顷，秦果追至关，已后孟尝君出，乃还。始益尝君列此二人于宾客，宾客尽差之，及孟尝君有案难，卒此二人拔之。自是之后，客皆服。</a:t>
            </a:r>
          </a:p>
          <a:p>
            <a:endParaRPr lang="zh-CN"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368280"/>
          </a:xfrm>
        </p:spPr>
        <p:txBody>
          <a:bodyPr>
            <a:normAutofit fontScale="90000"/>
          </a:bodyPr>
          <a:lstStyle/>
          <a:p>
            <a:endParaRPr lang="zh-CN" altLang="en-US" dirty="0"/>
          </a:p>
        </p:txBody>
      </p:sp>
      <p:sp>
        <p:nvSpPr>
          <p:cNvPr id="3" name="内容占位符 2"/>
          <p:cNvSpPr>
            <a:spLocks noGrp="1"/>
          </p:cNvSpPr>
          <p:nvPr>
            <p:ph idx="1"/>
          </p:nvPr>
        </p:nvSpPr>
        <p:spPr>
          <a:xfrm>
            <a:off x="457200" y="857232"/>
            <a:ext cx="8229600" cy="5268931"/>
          </a:xfrm>
        </p:spPr>
        <p:txBody>
          <a:bodyPr/>
          <a:lstStyle/>
          <a:p>
            <a:pPr fontAlgn="t" latinLnBrk="1"/>
            <a:r>
              <a:rPr lang="zh-CN" altLang="en-US" dirty="0" smtClean="0"/>
              <a:t>２．王安石</a:t>
            </a:r>
            <a:r>
              <a:rPr lang="en-US" altLang="zh-CN" dirty="0" smtClean="0"/>
              <a:t>《</a:t>
            </a:r>
            <a:r>
              <a:rPr lang="zh-CN" altLang="en-US" dirty="0" smtClean="0"/>
              <a:t>读</a:t>
            </a:r>
            <a:r>
              <a:rPr lang="en-US" dirty="0" smtClean="0"/>
              <a:t>&lt;</a:t>
            </a:r>
            <a:r>
              <a:rPr lang="zh-CN" altLang="en-US" dirty="0" smtClean="0"/>
              <a:t>孟尝君传</a:t>
            </a:r>
            <a:r>
              <a:rPr lang="en-US" dirty="0" smtClean="0"/>
              <a:t>&gt;</a:t>
            </a:r>
            <a:r>
              <a:rPr lang="en-US" altLang="zh-CN" dirty="0" smtClean="0"/>
              <a:t>》</a:t>
            </a:r>
          </a:p>
          <a:p>
            <a:pPr fontAlgn="t" latinLnBrk="1"/>
            <a:r>
              <a:rPr lang="zh-CN" altLang="en-US" dirty="0" smtClean="0"/>
              <a:t>　　世皆称孟尝君能得士，士以故归之，而卒赖其力，以脱于虎豹之秦。嗟乎，孟尝君特鸡鸣狗盗之雄耳，岂足以言得士？不然，擅齐之强，得一士焉，宜可以南面而制秦，尚取鸡鸣狗盗之力哉！鸡鸣狗盗之出其门，此士亡所以不至也。</a:t>
            </a:r>
          </a:p>
          <a:p>
            <a:endParaRPr lang="zh-CN" altLang="en-US" dirty="0"/>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122</Words>
  <PresentationFormat>全屏显示(4:3)</PresentationFormat>
  <Paragraphs>36</Paragraphs>
  <Slides>9</Slides>
  <Notes>0</Notes>
  <HiddenSlides>0</HiddenSlides>
  <MMClips>0</MMClips>
  <ScaleCrop>false</ScaleCrop>
  <HeadingPairs>
    <vt:vector size="4" baseType="variant">
      <vt:variant>
        <vt:lpstr>主题</vt:lpstr>
      </vt:variant>
      <vt:variant>
        <vt:i4>1</vt:i4>
      </vt:variant>
      <vt:variant>
        <vt:lpstr>幻灯片标题</vt:lpstr>
      </vt:variant>
      <vt:variant>
        <vt:i4>9</vt:i4>
      </vt:variant>
    </vt:vector>
  </HeadingPairs>
  <TitlesOfParts>
    <vt:vector size="10" baseType="lpstr">
      <vt:lpstr>Office 主题</vt:lpstr>
      <vt:lpstr>教案示例 </vt:lpstr>
      <vt:lpstr>二、诵读指导 </vt:lpstr>
      <vt:lpstr>三、鉴赏评价 </vt:lpstr>
      <vt:lpstr>幻灯片 4</vt:lpstr>
      <vt:lpstr>《屈原列传》 </vt:lpstr>
      <vt:lpstr>《信陵君窃符救赵》 </vt:lpstr>
      <vt:lpstr>四、品味语言 </vt:lpstr>
      <vt:lpstr>五、拓展训练 </vt:lpstr>
      <vt:lpstr>幻灯片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教案示例 </dc:title>
  <dc:creator>姚瑶</dc:creator>
  <cp:lastModifiedBy>姚瑶</cp:lastModifiedBy>
  <cp:revision>1</cp:revision>
  <dcterms:created xsi:type="dcterms:W3CDTF">2010-06-17T07:46:55Z</dcterms:created>
  <dcterms:modified xsi:type="dcterms:W3CDTF">2010-06-17T07:53:47Z</dcterms:modified>
</cp:coreProperties>
</file>