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409" r:id="rId2"/>
    <p:sldId id="410" r:id="rId3"/>
    <p:sldId id="413" r:id="rId4"/>
    <p:sldId id="415" r:id="rId5"/>
    <p:sldId id="416" r:id="rId6"/>
    <p:sldId id="417" r:id="rId7"/>
    <p:sldId id="418" r:id="rId8"/>
    <p:sldId id="419" r:id="rId9"/>
    <p:sldId id="420" r:id="rId10"/>
    <p:sldId id="421" r:id="rId11"/>
    <p:sldId id="422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tags" Target="tags/tag13.xml" /><Relationship Id="rId14" Type="http://schemas.openxmlformats.org/officeDocument/2006/relationships/presProps" Target="presProps.xml" /><Relationship Id="rId15" Type="http://schemas.openxmlformats.org/officeDocument/2006/relationships/viewProps" Target="viewProps.xml" /><Relationship Id="rId16" Type="http://schemas.openxmlformats.org/officeDocument/2006/relationships/theme" Target="theme/theme1.xml" /><Relationship Id="rId17" Type="http://schemas.openxmlformats.org/officeDocument/2006/relationships/tableStyles" Target="tableStyles.xml" /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3A575-E401-42B1-B7D4-5B3EE074C56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6B56D-F8FD-4B4F-87B8-15BF0BF9364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3A575-E401-42B1-B7D4-5B3EE074C56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6B56D-F8FD-4B4F-87B8-15BF0BF9364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.xml" /><Relationship Id="rId3" Type="http://schemas.openxmlformats.org/officeDocument/2006/relationships/tags" Target="../tags/tag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1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5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0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391920" y="1651318"/>
            <a:ext cx="9144000" cy="2387600"/>
          </a:xfrm>
        </p:spPr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  <a:sym typeface="+mn-ea"/>
              </a:rPr>
              <a:t>词义的辨析和词语的使用</a:t>
            </a:r>
            <a:br>
              <a:rPr lang="zh-CN" altLang="en-US" b="1">
                <a:solidFill>
                  <a:srgbClr val="FF0000"/>
                </a:solidFill>
              </a:rPr>
            </a:br>
            <a:endParaRPr lang="zh-CN" altLang="en-US" b="1">
              <a:solidFill>
                <a:srgbClr val="FF0000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461768" y="1250043"/>
            <a:ext cx="9268551" cy="47078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金馆长：</a:t>
            </a:r>
            <a:endParaRPr lang="zh-CN" altLang="en-US" sz="2665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665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您</a:t>
            </a:r>
            <a:r>
              <a:rPr lang="zh-CN" altLang="en-US" sz="2665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约我今天下午去贵处商谈我班同学光临贵馆参观</a:t>
            </a:r>
            <a:r>
              <a:rPr lang="zh-CN" altLang="en-US" sz="2665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一事，</a:t>
            </a:r>
            <a:endParaRPr lang="en-US" altLang="zh-CN" sz="2665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因我有点急事，不得不改期。具体改在何时，另行磋商。                                                                </a:t>
            </a:r>
            <a:endParaRPr lang="en-US" altLang="zh-CN" sz="2665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665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                                           </a:t>
            </a:r>
            <a:r>
              <a:rPr lang="zh-CN" altLang="en-US" sz="2665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周华</a:t>
            </a:r>
            <a:endParaRPr lang="zh-CN" altLang="en-US" sz="2665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                                           </a:t>
            </a:r>
            <a:r>
              <a:rPr lang="en-US" altLang="zh-CN" sz="2665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en-US" sz="2665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月</a:t>
            </a:r>
            <a:r>
              <a:rPr lang="en-US" altLang="zh-CN" sz="2665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18</a:t>
            </a:r>
            <a:r>
              <a:rPr lang="zh-CN" altLang="en-US" sz="2665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日</a:t>
            </a:r>
            <a:endParaRPr lang="zh-CN" altLang="en-US" sz="2665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665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【</a:t>
            </a:r>
            <a:r>
              <a:rPr lang="zh-CN" altLang="en-US" sz="2665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改为</a:t>
            </a:r>
            <a:r>
              <a:rPr lang="en-US" altLang="zh-CN" sz="2665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】</a:t>
            </a:r>
            <a:r>
              <a:rPr lang="zh-CN" altLang="en-US" sz="2665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</a:rPr>
              <a:t>您约我今天下午去找您商量我班同学前往图书馆参观一事，因我有点急事，不得不改期。具体改在什么时候，再商量。</a:t>
            </a:r>
            <a:endParaRPr lang="zh-CN" altLang="en-US" sz="2665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998345" y="338455"/>
            <a:ext cx="79082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请阅读下面的便条，想一想有哪些问题？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23335" y="2353310"/>
            <a:ext cx="5342890" cy="1325880"/>
          </a:xfrm>
        </p:spPr>
        <p:txBody>
          <a:bodyPr>
            <a:noAutofit/>
          </a:bodyPr>
          <a:lstStyle/>
          <a:p>
            <a:r>
              <a:rPr lang="zh-CN" altLang="en-US" sz="7200" b="1"/>
              <a:t>谢谢聆听！</a:t>
            </a:r>
            <a:endParaRPr lang="zh-CN" altLang="en-US" sz="7200" b="1"/>
          </a:p>
        </p:txBody>
      </p:sp>
      <p:pic>
        <p:nvPicPr>
          <p:cNvPr id="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328400" y="10261600"/>
            <a:ext cx="355600" cy="2540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2107610" y="400049"/>
            <a:ext cx="908036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一、准确理解词义，把握词语的用法</a:t>
            </a:r>
            <a:endParaRPr lang="zh-CN" altLang="en-US" sz="3600" b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78976" y="1866084"/>
            <a:ext cx="9830712" cy="2976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indent="457200"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对于一些意义相近的词，仔细辨别它们在词义的范围大小、轻重、侧重等方面的</a:t>
            </a:r>
            <a:r>
              <a:rPr lang="zh-CN" altLang="en-US" sz="32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不同。</a:t>
            </a:r>
            <a:endParaRPr lang="en-US" altLang="zh-CN" sz="320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vl="0" indent="457200"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32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比如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：“改善”和</a:t>
            </a:r>
            <a:r>
              <a:rPr lang="zh-CN" altLang="en-US" sz="32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“改进”。</a:t>
            </a:r>
            <a:endParaRPr lang="en-US" altLang="zh-CN" sz="320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vl="0" indent="457200"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32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例如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：作为为人民服务最基层的社区组织，想办法改善服务质量，改进工作方法，才能真正让群众满意。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/>
              <a:t>结合作家作品中对词语的修改和锤炼的范例，讨论词语之间的细微区别：</a:t>
            </a:r>
            <a:endParaRPr lang="zh-CN" altLang="en-US" sz="3600" b="1"/>
          </a:p>
        </p:txBody>
      </p:sp>
      <p:sp>
        <p:nvSpPr>
          <p:cNvPr id="5" name="文本框 4"/>
          <p:cNvSpPr txBox="1"/>
          <p:nvPr/>
        </p:nvSpPr>
        <p:spPr>
          <a:xfrm>
            <a:off x="1125855" y="1557655"/>
            <a:ext cx="9940925" cy="41306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83895"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en-US" altLang="zh-CN" sz="40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40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辨析词义</a:t>
            </a:r>
            <a:endParaRPr lang="zh-CN" alt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3200" b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孔乙己）便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排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出九文大钱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……</a:t>
            </a:r>
            <a:endParaRPr lang="en-US" altLang="zh-CN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他从破衣袋里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摸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出四文大钱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……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（鲁迅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《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孔乙己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》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683895"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8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en-US" altLang="zh-CN" sz="28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排</a:t>
            </a:r>
            <a:r>
              <a:rPr lang="en-US" altLang="zh-CN" sz="28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字既表示分文不少,自己是个规矩人,又是对短衣帮的取笑表示若无其事,以掩饰内心的不安,活画了孔乙己拮据穷酸的本相.“摸”字体现出孔乙己的吃力,反映了他境遇的窘迫,已近末路.一“摸”一“排”形成鲜明对比</a:t>
            </a:r>
            <a:r>
              <a:rPr lang="zh-CN" altLang="en-US" sz="28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280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2800" smtClean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346835" y="5659120"/>
            <a:ext cx="949833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选词恰当不仅能生动地写景状物，而且能更鲜明地刻画人物。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2760" y="0"/>
            <a:ext cx="11012170" cy="4142105"/>
          </a:xfrm>
        </p:spPr>
        <p:txBody>
          <a:bodyPr>
            <a:normAutofit/>
          </a:bodyPr>
          <a:lstStyle/>
          <a:p>
            <a:r>
              <a:rPr lang="en-US" altLang="zh-CN" smtClean="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．词语搭配</a:t>
            </a:r>
            <a:b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</a:br>
            <a:r>
              <a:rPr lang="en-US" altLang="zh-CN" smtClean="0">
                <a:latin typeface="黑体" panose="02010609060101010101" charset="-122"/>
                <a:ea typeface="黑体" panose="02010609060101010101" charset="-122"/>
                <a:sym typeface="+mn-ea"/>
              </a:rPr>
              <a:t>   【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sym typeface="+mn-ea"/>
              </a:rPr>
              <a:t>范例</a:t>
            </a:r>
            <a:r>
              <a:rPr lang="en-US" altLang="zh-CN" smtClean="0">
                <a:latin typeface="黑体" panose="02010609060101010101" charset="-122"/>
                <a:ea typeface="黑体" panose="02010609060101010101" charset="-122"/>
                <a:sym typeface="+mn-ea"/>
              </a:rPr>
              <a:t>】</a:t>
            </a:r>
            <a:r>
              <a:rPr lang="zh-CN" altLang="en-US" smtClean="0">
                <a:latin typeface="黑体" panose="02010609060101010101" charset="-122"/>
                <a:ea typeface="黑体" panose="02010609060101010101" charset="-122"/>
                <a:sym typeface="+mn-ea"/>
              </a:rPr>
              <a:t>四百多年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sym typeface="+mn-ea"/>
              </a:rPr>
              <a:t>里，它一面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剥蚀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sym typeface="+mn-ea"/>
              </a:rPr>
              <a:t>了古殿檐头浮夸的琉璃，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淡褪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sym typeface="+mn-ea"/>
              </a:rPr>
              <a:t>了门壁上炫耀的朱红，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坍圮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sym typeface="+mn-ea"/>
              </a:rPr>
              <a:t>了一段段高墙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sym typeface="+mn-ea"/>
              </a:rPr>
              <a:t>……(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sym typeface="+mn-ea"/>
              </a:rPr>
              <a:t>史铁生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sym typeface="+mn-ea"/>
              </a:rPr>
              <a:t>《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sym typeface="+mn-ea"/>
              </a:rPr>
              <a:t>我与地坛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sym typeface="+mn-ea"/>
              </a:rPr>
              <a:t>》)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710565" y="4379595"/>
            <a:ext cx="107943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词语搭配合理，能够展现出语言更丰富的意蕴。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860425" y="588010"/>
            <a:ext cx="10336530" cy="42157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注意语境</a:t>
            </a:r>
            <a:endParaRPr lang="zh-CN" sz="44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266700"/>
            <a:r>
              <a:rPr lang="zh-CN" sz="3200" b="1">
                <a:ea typeface="宋体" panose="02010600030101010101" pitchFamily="2" charset="-122"/>
              </a:rPr>
              <a:t>【范例】诗人牛汉讲过一件事：一天，他正在写诗，孙女突然伤心地大叫：</a:t>
            </a:r>
            <a:r>
              <a:rPr lang="zh-CN" sz="3200" b="1">
                <a:ea typeface="宋体" panose="02010600030101010101" pitchFamily="2" charset="-122"/>
              </a:rPr>
              <a:t>“爷爷，花</a:t>
            </a:r>
            <a:r>
              <a:rPr lang="en-US" sz="3200" b="1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3200" b="1">
                <a:ea typeface="宋体" panose="02010600030101010101" pitchFamily="2" charset="-122"/>
              </a:rPr>
              <a:t>了！”牛汉以一个成年人的权威口气纠正道：“不对，应该说‘花谢了’！”小孙女坚定地抗议：“花真的是</a:t>
            </a:r>
            <a:r>
              <a:rPr lang="en-US" sz="3200" b="1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3200" b="1">
                <a:ea typeface="宋体" panose="02010600030101010101" pitchFamily="2" charset="-122"/>
              </a:rPr>
              <a:t>了，花就是灯！”他一听如五雷轰顶一般，惊愕得哑口无言。</a:t>
            </a:r>
            <a:r>
              <a:rPr lang="zh-CN" sz="3200" b="1">
                <a:ea typeface="宋体" panose="02010600030101010101" pitchFamily="2" charset="-122"/>
              </a:rPr>
              <a:t>【讨论】“谢”“灭”哪个字好？</a:t>
            </a:r>
            <a:r>
              <a:rPr lang="zh-CN" sz="3200" b="1">
                <a:ea typeface="宋体" panose="02010600030101010101" pitchFamily="2" charset="-122"/>
              </a:rPr>
              <a:t>
</a:t>
            </a:r>
            <a:endParaRPr lang="zh-CN" altLang="en-US" sz="3200" b="1"/>
          </a:p>
        </p:txBody>
      </p:sp>
      <p:sp>
        <p:nvSpPr>
          <p:cNvPr id="2" name="文本框 1"/>
          <p:cNvSpPr txBox="1"/>
          <p:nvPr/>
        </p:nvSpPr>
        <p:spPr>
          <a:xfrm>
            <a:off x="1097915" y="5062855"/>
            <a:ext cx="104711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辨析和使用词语，要有语境意识，在具体的语境中理解和运用语言，选择锤炼词语。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120334" y="388908"/>
            <a:ext cx="9690178" cy="35534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4.	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词语的修辞和活用</a:t>
            </a:r>
            <a:endParaRPr lang="zh-CN" alt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457200"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3200" b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【</a:t>
            </a:r>
            <a:r>
              <a:rPr lang="zh-CN" altLang="en-US" sz="3200" b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范例</a:t>
            </a:r>
            <a:r>
              <a:rPr lang="en-US" altLang="zh-CN" sz="3200" b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1】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看祥子没动静，高妈真想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俏皮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他一顿。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     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（老舍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《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骆驼祥子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》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endParaRPr lang="en-US" altLang="zh-CN" sz="3200" b="1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457200"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【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范例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2】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曲曲折折的荷塘上面，弥望的是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田田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的叶子。（朱自清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荷塘月色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  <a:p>
            <a:pPr indent="457200"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endParaRPr kumimoji="0" lang="zh-CN" altLang="en-US" sz="3200" b="1" i="0" kern="1200" cap="none" spc="0" normalizeH="0" baseline="0" noProof="0"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193165" y="4108450"/>
            <a:ext cx="1008189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这两组示例中，分别用了形容词活用为动词、直接引用古诗文的方法选择词语，表达既生动又典雅，值得我们学习借鉴。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569845" y="650240"/>
            <a:ext cx="705167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smtClean="0">
                <a:solidFill>
                  <a:srgbClr val="FFFF00">
                    <a:alpha val="8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二、体会词语的感情色彩</a:t>
            </a:r>
            <a:endParaRPr lang="zh-CN" altLang="en-US" sz="4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9975" y="1940776"/>
            <a:ext cx="8777796" cy="2976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indent="539750"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32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词语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的感情色彩，主要是褒贬</a:t>
            </a:r>
            <a:r>
              <a:rPr lang="zh-CN" altLang="en-US" sz="32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色彩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lang="zh-CN" altLang="en-US" sz="32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褒义词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是指带有表扬、喜爱、肯定、尊敬等感情的词语，贬义词是带有贬斥、厌恶、否定、鄙视等感情的词语。除此之外，还有很多不含情感倾向的</a:t>
            </a:r>
            <a:r>
              <a:rPr lang="zh-CN" altLang="en-US" sz="32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中性色彩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的词语。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911225" y="431800"/>
            <a:ext cx="10368915" cy="2976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665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【</a:t>
            </a:r>
            <a:r>
              <a:rPr lang="zh-CN" altLang="en-US" sz="2665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范例</a:t>
            </a:r>
            <a:r>
              <a:rPr lang="en-US" altLang="zh-CN" sz="2665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1】</a:t>
            </a:r>
            <a:r>
              <a:rPr lang="zh-CN" altLang="en-US" sz="2665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但是，如果反对这宅子的旧主人，怕给他的东西</a:t>
            </a:r>
            <a:r>
              <a:rPr lang="zh-CN" altLang="en-US" sz="2665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染污</a:t>
            </a:r>
            <a:r>
              <a:rPr lang="zh-CN" altLang="en-US" sz="2665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了，徘徊不敢走进门，是</a:t>
            </a:r>
            <a:r>
              <a:rPr lang="zh-CN" altLang="en-US" sz="2665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孱头</a:t>
            </a:r>
            <a:r>
              <a:rPr lang="zh-CN" altLang="en-US" sz="2665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；勃然大怒，放一把火烧光，算是保存自己的清白，则是</a:t>
            </a:r>
            <a:r>
              <a:rPr lang="zh-CN" altLang="en-US" sz="2665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昏蛋</a:t>
            </a:r>
            <a:r>
              <a:rPr lang="zh-CN" altLang="en-US" sz="2665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。不过因为原是羡慕这宅子的旧主人的，而这回接受一切，欣欣然的蹩进卧室，大吸剩下的鸦片，那当然更是</a:t>
            </a:r>
            <a:r>
              <a:rPr lang="zh-CN" altLang="en-US" sz="2665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废物</a:t>
            </a:r>
            <a:r>
              <a:rPr lang="zh-CN" altLang="en-US" sz="2665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lang="en-US" altLang="zh-CN" sz="2665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(</a:t>
            </a:r>
            <a:r>
              <a:rPr lang="zh-CN" altLang="en-US" sz="2665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鲁迅</a:t>
            </a:r>
            <a:r>
              <a:rPr lang="en-US" altLang="zh-CN" sz="2665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665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拿来主义</a:t>
            </a:r>
            <a:r>
              <a:rPr lang="en-US" altLang="zh-CN" sz="2665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》)</a:t>
            </a:r>
            <a:endParaRPr kumimoji="0" lang="en-US" altLang="zh-CN" sz="2665" b="0" i="0" kern="1200" cap="none" spc="0" normalizeH="0" baseline="0" noProof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11860" y="4764405"/>
            <a:ext cx="1058672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在特定的语境下，词语的感情色彩也会发生转化，“贬词褒用”显得幽默诙谐，“褒词贬用”表达反讽的贬义，都能传达出更加丰富的意蕴。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4900" y="3511550"/>
            <a:ext cx="105029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【</a:t>
            </a:r>
            <a:r>
              <a:rPr lang="zh-CN" altLang="en-US" sz="28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范例</a:t>
            </a:r>
            <a:r>
              <a:rPr lang="en-US" altLang="zh-CN" sz="28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2】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我只想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鼓吹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我们再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吝啬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一点，“送去”之外，还得“拿来”，是为“拿来主义”。 </a:t>
            </a:r>
            <a:r>
              <a:rPr lang="en-US" altLang="zh-CN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(</a:t>
            </a:r>
            <a:r>
              <a:rPr lang="zh-CN" altLang="en-US" sz="28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鲁迅</a:t>
            </a:r>
            <a:r>
              <a:rPr lang="en-US" altLang="zh-CN" sz="28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《</a:t>
            </a:r>
            <a:r>
              <a:rPr lang="zh-CN" altLang="en-US" sz="28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拿来主义</a:t>
            </a:r>
            <a:r>
              <a:rPr lang="en-US" altLang="zh-CN" sz="28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》)</a:t>
            </a:r>
            <a:endParaRPr lang="en-US" altLang="zh-CN" sz="280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210158" y="671023"/>
            <a:ext cx="9080364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mtClean="0">
                <a:solidFill>
                  <a:srgbClr val="FFFF00">
                    <a:alpha val="8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三、把握词语的语体色彩</a:t>
            </a:r>
            <a:endParaRPr lang="zh-CN" altLang="en-US" sz="4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66410" y="1940522"/>
            <a:ext cx="9559431" cy="35534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2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词语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的语体色彩分为口语和书面语两种基本类型</a:t>
            </a:r>
            <a:r>
              <a:rPr lang="zh-CN" altLang="en-US" sz="32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。口语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多用于日常交谈，也常用于比较口语化的文学作品和一般文学作品的对话描写，显得平易、自然、亲切，具有浓郁的生活气息。书面语则用于比较庄重和正式的交际场合，如果用于文学作品，则显得庄重、典雅、古朴。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35</Paragraphs>
  <Slides>11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baseType="lpstr" size="20">
      <vt:lpstr>Arial</vt:lpstr>
      <vt:lpstr>Calibri Light</vt:lpstr>
      <vt:lpstr>Calibri</vt:lpstr>
      <vt:lpstr>微软雅黑</vt:lpstr>
      <vt:lpstr>黑体</vt:lpstr>
      <vt:lpstr>宋体</vt:lpstr>
      <vt:lpstr>楷体</vt:lpstr>
      <vt:lpstr>Times New Roman</vt:lpstr>
      <vt:lpstr>Office 主题</vt:lpstr>
      <vt:lpstr>词义的辨析和词语的使用</vt:lpstr>
      <vt:lpstr>PowerPoint Presentation</vt:lpstr>
      <vt:lpstr>结合作家作品中对词语的修改和锤炼的范例，讨论词语之间的细微区别：</vt:lpstr>
      <vt:lpstr> 2．词语搭配   【范例】四百多年里，它一面剥蚀了古殿檐头浮夸的琉璃，淡褪了门壁上炫耀的朱红，坍圮了一段段高墙……(史铁生《我与地坛》)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谢谢聆听！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2021-08-09T17:53:03.456</cp:lastPrinted>
  <dcterms:created xsi:type="dcterms:W3CDTF">2021-08-09T17:53:03Z</dcterms:created>
  <dcterms:modified xsi:type="dcterms:W3CDTF">2021-08-09T09:53:03Z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