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36"/>
  </p:handoutMasterIdLst>
  <p:sldIdLst>
    <p:sldId id="257" r:id="rId3"/>
    <p:sldId id="297" r:id="rId4"/>
    <p:sldId id="271" r:id="rId5"/>
    <p:sldId id="335" r:id="rId6"/>
    <p:sldId id="395" r:id="rId8"/>
    <p:sldId id="275" r:id="rId9"/>
    <p:sldId id="276" r:id="rId10"/>
    <p:sldId id="359" r:id="rId11"/>
    <p:sldId id="299" r:id="rId12"/>
    <p:sldId id="361" r:id="rId13"/>
    <p:sldId id="278" r:id="rId14"/>
    <p:sldId id="422" r:id="rId15"/>
    <p:sldId id="400" r:id="rId16"/>
    <p:sldId id="398" r:id="rId17"/>
    <p:sldId id="421" r:id="rId18"/>
    <p:sldId id="373" r:id="rId19"/>
    <p:sldId id="374" r:id="rId20"/>
    <p:sldId id="375" r:id="rId21"/>
    <p:sldId id="376" r:id="rId22"/>
    <p:sldId id="378" r:id="rId23"/>
    <p:sldId id="382" r:id="rId24"/>
    <p:sldId id="383" r:id="rId25"/>
    <p:sldId id="396" r:id="rId26"/>
    <p:sldId id="397" r:id="rId27"/>
    <p:sldId id="386" r:id="rId28"/>
    <p:sldId id="388" r:id="rId29"/>
    <p:sldId id="365" r:id="rId30"/>
    <p:sldId id="393" r:id="rId31"/>
    <p:sldId id="332" r:id="rId32"/>
    <p:sldId id="368" r:id="rId33"/>
    <p:sldId id="369" r:id="rId34"/>
    <p:sldId id="423"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4F4F4"/>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158" y="-96"/>
      </p:cViewPr>
      <p:guideLst>
        <p:guide orient="horz" pos="2245"/>
        <p:guide pos="29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jpeg"/><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jpeg"/><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jpeg"/><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7.jpeg"/><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jpeg"/><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jpe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hyperlink" Target="http://sjfzxm.com/news/index.asp" TargetMode="Externa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908175" y="2781300"/>
            <a:ext cx="6224588" cy="1558925"/>
          </a:xfrm>
        </p:spPr>
        <p:txBody>
          <a:bodyPr>
            <a:normAutofit/>
          </a:bodyPr>
          <a:lstStyle/>
          <a:p>
            <a:pPr eaLnBrk="1" hangingPunct="1">
              <a:lnSpc>
                <a:spcPct val="80000"/>
              </a:lnSpc>
            </a:pPr>
            <a:r>
              <a:rPr lang="en-US" altLang="zh-CN" sz="4000" b="1" dirty="0" smtClean="0">
                <a:solidFill>
                  <a:srgbClr val="0000FF"/>
                </a:solidFill>
              </a:rPr>
              <a:t>      </a:t>
            </a:r>
            <a:endParaRPr lang="zh-CN" altLang="en-US" sz="4000" b="1" i="1" dirty="0" smtClean="0"/>
          </a:p>
          <a:p>
            <a:pPr eaLnBrk="1" hangingPunct="1">
              <a:lnSpc>
                <a:spcPct val="80000"/>
              </a:lnSpc>
            </a:pPr>
            <a:r>
              <a:rPr lang="zh-CN" altLang="en-US" sz="2000" dirty="0" smtClean="0"/>
              <a:t>                 </a:t>
            </a:r>
            <a:endParaRPr lang="zh-CN" altLang="en-US" sz="2000" dirty="0" smtClean="0"/>
          </a:p>
          <a:p>
            <a:pPr eaLnBrk="1" hangingPunct="1">
              <a:lnSpc>
                <a:spcPct val="80000"/>
              </a:lnSpc>
            </a:pPr>
            <a:endParaRPr lang="en-US" altLang="zh-CN" sz="2000" dirty="0" smtClean="0"/>
          </a:p>
        </p:txBody>
      </p:sp>
      <p:sp>
        <p:nvSpPr>
          <p:cNvPr id="2053" name="Text Box 9"/>
          <p:cNvSpPr txBox="1">
            <a:spLocks noChangeArrowheads="1"/>
          </p:cNvSpPr>
          <p:nvPr/>
        </p:nvSpPr>
        <p:spPr bwMode="auto">
          <a:xfrm>
            <a:off x="1384300" y="4370388"/>
            <a:ext cx="4916488" cy="366712"/>
          </a:xfrm>
          <a:prstGeom prst="rect">
            <a:avLst/>
          </a:prstGeom>
          <a:noFill/>
          <a:ln w="9525">
            <a:noFill/>
            <a:miter lim="800000"/>
          </a:ln>
        </p:spPr>
        <p:txBody>
          <a:bodyPr>
            <a:spAutoFit/>
          </a:bodyPr>
          <a:lstStyle/>
          <a:p>
            <a:endParaRPr lang="zh-CN" altLang="zh-CN"/>
          </a:p>
        </p:txBody>
      </p:sp>
      <p:sp>
        <p:nvSpPr>
          <p:cNvPr id="6" name="TextBox 5"/>
          <p:cNvSpPr txBox="1"/>
          <p:nvPr/>
        </p:nvSpPr>
        <p:spPr>
          <a:xfrm>
            <a:off x="467544" y="3933056"/>
            <a:ext cx="8280920" cy="521970"/>
          </a:xfrm>
          <a:prstGeom prst="rect">
            <a:avLst/>
          </a:prstGeom>
          <a:solidFill>
            <a:schemeClr val="bg1"/>
          </a:solidFill>
        </p:spPr>
        <p:txBody>
          <a:bodyPr wrap="square" rtlCol="0">
            <a:spAutoFit/>
          </a:bodyPr>
          <a:lstStyle/>
          <a:p>
            <a:endParaRPr lang="zh-CN" altLang="en-US" sz="2800" b="1" dirty="0">
              <a:solidFill>
                <a:srgbClr val="FF00FF"/>
              </a:solidFill>
              <a:latin typeface="黑体" panose="02010609060101010101" pitchFamily="2" charset="-122"/>
              <a:ea typeface="黑体" panose="02010609060101010101" pitchFamily="2" charset="-122"/>
            </a:endParaRPr>
          </a:p>
        </p:txBody>
      </p:sp>
      <p:sp>
        <p:nvSpPr>
          <p:cNvPr id="7" name="矩形 6"/>
          <p:cNvSpPr/>
          <p:nvPr/>
        </p:nvSpPr>
        <p:spPr>
          <a:xfrm>
            <a:off x="542290" y="1114425"/>
            <a:ext cx="7214870" cy="1076325"/>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r>
              <a:rPr lang="zh-CN" altLang="en-US" sz="3200" dirty="0" smtClean="0">
                <a:solidFill>
                  <a:schemeClr val="accent3"/>
                </a:solidFill>
                <a:effectLst/>
                <a:latin typeface="黑体" panose="02010609060101010101" pitchFamily="2" charset="-122"/>
                <a:ea typeface="黑体" panose="02010609060101010101" pitchFamily="2" charset="-122"/>
                <a:cs typeface="黑体" panose="02010609060101010101" pitchFamily="2" charset="-122"/>
              </a:rPr>
              <a:t>高考语文一轮复习专题</a:t>
            </a:r>
            <a:endParaRPr lang="zh-CN" altLang="en-US" sz="3200" dirty="0" smtClean="0">
              <a:solidFill>
                <a:schemeClr val="accent3"/>
              </a:solidFill>
              <a:effectLst/>
              <a:latin typeface="黑体" panose="02010609060101010101" pitchFamily="2" charset="-122"/>
              <a:ea typeface="黑体" panose="02010609060101010101" pitchFamily="2" charset="-122"/>
              <a:cs typeface="黑体" panose="02010609060101010101" pitchFamily="2" charset="-122"/>
            </a:endParaRPr>
          </a:p>
          <a:p>
            <a:r>
              <a:rPr lang="zh-CN" altLang="en-US" sz="3200" dirty="0" smtClean="0">
                <a:solidFill>
                  <a:schemeClr val="accent3"/>
                </a:solidFill>
                <a:effectLst/>
                <a:latin typeface="黑体" panose="02010609060101010101" pitchFamily="2" charset="-122"/>
                <a:ea typeface="黑体" panose="02010609060101010101" pitchFamily="2" charset="-122"/>
                <a:cs typeface="黑体" panose="02010609060101010101" pitchFamily="2" charset="-122"/>
              </a:rPr>
              <a:t>     </a:t>
            </a:r>
            <a:endParaRPr lang="zh-CN" altLang="zh-CN" sz="3200" dirty="0" smtClean="0">
              <a:solidFill>
                <a:schemeClr val="accent3"/>
              </a:solidFill>
              <a:effectLst/>
              <a:uFillTx/>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8" name="标题 7"/>
          <p:cNvSpPr>
            <a:spLocks noGrp="1"/>
          </p:cNvSpPr>
          <p:nvPr>
            <p:ph type="ctrTitle"/>
          </p:nvPr>
        </p:nvSpPr>
        <p:spPr>
          <a:xfrm>
            <a:off x="852170" y="2613660"/>
            <a:ext cx="6977380" cy="1894205"/>
          </a:xfrm>
        </p:spPr>
        <p:txBody>
          <a:bodyPr>
            <a:normAutofit fontScale="90000"/>
          </a:bodyPr>
          <a:lstStyle/>
          <a:p>
            <a:pPr algn="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r>
              <a:rPr lang="zh-CN" altLang="en-US" dirty="0" smtClean="0">
                <a:solidFill>
                  <a:schemeClr val="accent3"/>
                </a:solidFill>
                <a:effectLst/>
                <a:latin typeface="黑体" panose="02010609060101010101" pitchFamily="2" charset="-122"/>
                <a:ea typeface="黑体" panose="02010609060101010101" pitchFamily="2" charset="-122"/>
                <a:cs typeface="黑体" panose="02010609060101010101" pitchFamily="2" charset="-122"/>
                <a:sym typeface="+mn-ea"/>
              </a:rPr>
              <a:t>古代文学文化常识之</a:t>
            </a:r>
            <a:r>
              <a:rPr lang="zh-CN" altLang="zh-CN" dirty="0" smtClean="0">
                <a:solidFill>
                  <a:schemeClr val="accent3"/>
                </a:solidFill>
                <a:effectLst/>
                <a:uFillTx/>
                <a:latin typeface="黑体" panose="02010609060101010101" pitchFamily="2" charset="-122"/>
                <a:ea typeface="黑体" panose="02010609060101010101" pitchFamily="2" charset="-122"/>
                <a:cs typeface="黑体" panose="02010609060101010101" pitchFamily="2" charset="-122"/>
                <a:sym typeface="+mn-ea"/>
              </a:rPr>
              <a:t>服饰器物与古代音乐</a:t>
            </a: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br>
              <a:rPr lang="zh-CN" altLang="zh-CN" dirty="0" smtClean="0">
                <a:solidFill>
                  <a:schemeClr val="tx1"/>
                </a:solidFill>
                <a:uFillTx/>
                <a:latin typeface="黑体" panose="02010609060101010101" pitchFamily="2" charset="-122"/>
                <a:ea typeface="黑体" panose="02010609060101010101" pitchFamily="2" charset="-122"/>
                <a:sym typeface="+mn-ea"/>
              </a:rPr>
            </a:br>
            <a:r>
              <a:rPr lang="zh-CN" altLang="zh-CN" sz="2000" dirty="0" smtClean="0">
                <a:solidFill>
                  <a:schemeClr val="tx1"/>
                </a:solidFill>
                <a:uFillTx/>
                <a:latin typeface="楷体" panose="02010609060101010101" charset="-122"/>
                <a:ea typeface="楷体" panose="02010609060101010101" charset="-122"/>
                <a:cs typeface="楷体" panose="02010609060101010101" charset="-122"/>
                <a:sym typeface="+mn-ea"/>
              </a:rPr>
              <a:t>  </a:t>
            </a:r>
            <a:br>
              <a:rPr lang="zh-CN" altLang="en-US" sz="2000" b="1" dirty="0" smtClean="0">
                <a:solidFill>
                  <a:srgbClr val="0000FF"/>
                </a:solidFill>
                <a:latin typeface="楷体" panose="02010609060101010101" charset="-122"/>
                <a:ea typeface="楷体" panose="02010609060101010101" charset="-122"/>
                <a:cs typeface="楷体" panose="02010609060101010101" charset="-122"/>
              </a:rPr>
            </a:br>
            <a:endParaRPr lang="zh-CN" altLang="en-US" sz="2000" b="1" dirty="0" smtClean="0">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p:txBody>
          <a:bodyPr/>
          <a:p>
            <a:r>
              <a:rPr lang="zh-CN" altLang="en-US" sz="1800" b="1">
                <a:latin typeface="楷体" panose="02010609060101010101" charset="-122"/>
                <a:ea typeface="楷体" panose="02010609060101010101" charset="-122"/>
                <a:cs typeface="楷体" panose="02010609060101010101" charset="-122"/>
              </a:rPr>
              <a:t> 1.</a:t>
            </a:r>
            <a:r>
              <a:rPr lang="zh-CN" altLang="en-US" sz="2000" b="1" dirty="0">
                <a:solidFill>
                  <a:srgbClr val="FF0000"/>
                </a:solidFill>
                <a:latin typeface="楷体" panose="02010609060101010101" charset="-122"/>
                <a:ea typeface="楷体" panose="02010609060101010101" charset="-122"/>
                <a:cs typeface="楷体" panose="02010609060101010101" charset="-122"/>
              </a:rPr>
              <a:t>【屦jù】</a:t>
            </a:r>
            <a:r>
              <a:rPr lang="zh-CN" altLang="en-US" sz="1800" b="1">
                <a:latin typeface="楷体" panose="02010609060101010101" charset="-122"/>
                <a:ea typeface="楷体" panose="02010609060101010101" charset="-122"/>
                <a:cs typeface="楷体" panose="02010609060101010101" charset="-122"/>
              </a:rPr>
              <a:t>古时用麻、葛等制成的鞋。上古时,鞋的材质分为革、丝、麻、草四种,有钱人穿革履丝鞋,贫苦人穿草鞋或光脚。</a:t>
            </a:r>
            <a:endParaRPr lang="zh-CN" altLang="en-US"/>
          </a:p>
          <a:p>
            <a:r>
              <a:rPr lang="zh-CN" altLang="en-US"/>
              <a:t> </a:t>
            </a:r>
            <a:r>
              <a:rPr lang="zh-CN" altLang="en-US" sz="1800" b="1">
                <a:latin typeface="楷体" panose="02010609060101010101" charset="-122"/>
                <a:ea typeface="楷体" panose="02010609060101010101" charset="-122"/>
                <a:cs typeface="楷体" panose="02010609060101010101" charset="-122"/>
              </a:rPr>
              <a:t>2.</a:t>
            </a:r>
            <a:r>
              <a:rPr lang="zh-CN" altLang="en-US" sz="2000" b="1" dirty="0">
                <a:solidFill>
                  <a:srgbClr val="FF0000"/>
                </a:solidFill>
                <a:latin typeface="楷体" panose="02010609060101010101" charset="-122"/>
                <a:ea typeface="楷体" panose="02010609060101010101" charset="-122"/>
                <a:cs typeface="楷体" panose="02010609060101010101" charset="-122"/>
              </a:rPr>
              <a:t>【舄xì】</a:t>
            </a:r>
            <a:r>
              <a:rPr lang="zh-CN" altLang="en-US" sz="1800" b="1">
                <a:latin typeface="楷体" panose="02010609060101010101" charset="-122"/>
                <a:ea typeface="楷体" panose="02010609060101010101" charset="-122"/>
                <a:cs typeface="楷体" panose="02010609060101010101" charset="-122"/>
              </a:rPr>
              <a:t>古代一种重底鞋,即在屦下加一块木板。</a:t>
            </a:r>
            <a:r>
              <a:rPr lang="zh-CN" altLang="en-US" sz="1800" b="1">
                <a:solidFill>
                  <a:srgbClr val="FF0000"/>
                </a:solidFill>
                <a:latin typeface="楷体" panose="02010609060101010101" charset="-122"/>
                <a:ea typeface="楷体" panose="02010609060101010101" charset="-122"/>
                <a:cs typeface="楷体" panose="02010609060101010101" charset="-122"/>
              </a:rPr>
              <a:t>泛指皇上皇后等贵族才能穿的鞋子</a:t>
            </a:r>
            <a:r>
              <a:rPr lang="zh-CN" altLang="en-US" sz="1800" b="1">
                <a:latin typeface="楷体" panose="02010609060101010101" charset="-122"/>
                <a:ea typeface="楷体" panose="02010609060101010101" charset="-122"/>
                <a:cs typeface="楷体" panose="02010609060101010101" charset="-122"/>
              </a:rPr>
              <a:t>,是一种对高档鞋的尊称。</a:t>
            </a:r>
            <a:endParaRPr lang="zh-CN" altLang="en-US" sz="1800" b="1">
              <a:latin typeface="楷体" panose="02010609060101010101" charset="-122"/>
              <a:ea typeface="楷体" panose="02010609060101010101" charset="-122"/>
              <a:cs typeface="楷体" panose="02010609060101010101" charset="-122"/>
            </a:endParaRPr>
          </a:p>
          <a:p>
            <a:pPr algn="l"/>
            <a:r>
              <a:rPr lang="zh-CN" altLang="en-US" sz="1800" b="1">
                <a:latin typeface="楷体" panose="02010609060101010101" charset="-122"/>
                <a:ea typeface="楷体" panose="02010609060101010101" charset="-122"/>
                <a:cs typeface="楷体" panose="02010609060101010101" charset="-122"/>
              </a:rPr>
              <a:t>3.</a:t>
            </a:r>
            <a:r>
              <a:rPr lang="zh-CN" altLang="en-US" sz="2000" b="1" dirty="0">
                <a:solidFill>
                  <a:srgbClr val="FF0000"/>
                </a:solidFill>
                <a:latin typeface="楷体" panose="02010609060101010101" charset="-122"/>
                <a:ea typeface="楷体" panose="02010609060101010101" charset="-122"/>
                <a:cs typeface="楷体" panose="02010609060101010101" charset="-122"/>
              </a:rPr>
              <a:t>【袜】</a:t>
            </a:r>
            <a:r>
              <a:rPr lang="zh-CN" altLang="en-US" sz="1800" b="1">
                <a:latin typeface="楷体" panose="02010609060101010101" charset="-122"/>
                <a:ea typeface="楷体" panose="02010609060101010101" charset="-122"/>
                <a:cs typeface="楷体" panose="02010609060101010101" charset="-122"/>
              </a:rPr>
              <a:t>古代的袜子,是用布帛、熟皮做的,穿袜子时要用带子系上。按照古代礼节,臣</a:t>
            </a:r>
            <a:r>
              <a:rPr lang="zh-CN" altLang="en-US" sz="1800" b="1">
                <a:solidFill>
                  <a:srgbClr val="FF0000"/>
                </a:solidFill>
                <a:latin typeface="楷体" panose="02010609060101010101" charset="-122"/>
                <a:ea typeface="楷体" panose="02010609060101010101" charset="-122"/>
                <a:cs typeface="楷体" panose="02010609060101010101" charset="-122"/>
              </a:rPr>
              <a:t>见君需解袜然后登席</a:t>
            </a:r>
            <a:r>
              <a:rPr lang="zh-CN" altLang="en-US" sz="1800" b="1">
                <a:latin typeface="楷体" panose="02010609060101010101" charset="-122"/>
                <a:ea typeface="楷体" panose="02010609060101010101" charset="-122"/>
                <a:cs typeface="楷体" panose="02010609060101010101" charset="-122"/>
              </a:rPr>
              <a:t>,穿袜被视为不敬。</a:t>
            </a:r>
            <a:endParaRPr lang="zh-CN" altLang="en-US" sz="1800" b="1">
              <a:latin typeface="楷体" panose="02010609060101010101" charset="-122"/>
              <a:ea typeface="楷体" panose="02010609060101010101" charset="-122"/>
              <a:cs typeface="楷体" panose="02010609060101010101" charset="-122"/>
            </a:endParaRPr>
          </a:p>
          <a:p>
            <a:pPr algn="l"/>
            <a:r>
              <a:rPr lang="en-US" altLang="zh-CN" sz="1800" b="1">
                <a:latin typeface="楷体" panose="02010609060101010101" charset="-122"/>
                <a:ea typeface="楷体" panose="02010609060101010101" charset="-122"/>
                <a:cs typeface="楷体" panose="02010609060101010101" charset="-122"/>
              </a:rPr>
              <a:t>4.</a:t>
            </a:r>
            <a:r>
              <a:rPr lang="zh-CN" altLang="zh-CN" sz="1800" b="1">
                <a:solidFill>
                  <a:srgbClr val="FF0000"/>
                </a:solidFill>
                <a:latin typeface="楷体" panose="02010609060101010101" charset="-122"/>
                <a:ea typeface="楷体" panose="02010609060101010101" charset="-122"/>
                <a:cs typeface="楷体" panose="02010609060101010101" charset="-122"/>
              </a:rPr>
              <a:t>【芒鞋】</a:t>
            </a:r>
            <a:r>
              <a:rPr lang="zh-CN" altLang="zh-CN" sz="1800" b="1">
                <a:latin typeface="楷体" panose="02010609060101010101" charset="-122"/>
                <a:ea typeface="楷体" panose="02010609060101010101" charset="-122"/>
                <a:cs typeface="楷体" panose="02010609060101010101" charset="-122"/>
              </a:rPr>
              <a:t>就是草鞋，也叫</a:t>
            </a:r>
            <a:r>
              <a:rPr lang="en-US" altLang="zh-CN" sz="1800" b="1">
                <a:latin typeface="楷体" panose="02010609060101010101" charset="-122"/>
                <a:ea typeface="楷体" panose="02010609060101010101" charset="-122"/>
                <a:cs typeface="楷体" panose="02010609060101010101" charset="-122"/>
              </a:rPr>
              <a:t>“</a:t>
            </a:r>
            <a:r>
              <a:rPr lang="zh-CN" altLang="en-US" sz="1800" b="1">
                <a:latin typeface="楷体" panose="02010609060101010101" charset="-122"/>
                <a:ea typeface="楷体" panose="02010609060101010101" charset="-122"/>
                <a:cs typeface="楷体" panose="02010609060101010101" charset="-122"/>
              </a:rPr>
              <a:t>不借</a:t>
            </a:r>
            <a:r>
              <a:rPr lang="en-US" altLang="zh-CN" sz="1800" b="1">
                <a:latin typeface="楷体" panose="02010609060101010101" charset="-122"/>
                <a:ea typeface="楷体" panose="02010609060101010101" charset="-122"/>
                <a:cs typeface="楷体" panose="02010609060101010101" charset="-122"/>
              </a:rPr>
              <a:t>”</a:t>
            </a:r>
            <a:r>
              <a:rPr lang="zh-CN" altLang="en-US" sz="1800" b="1">
                <a:latin typeface="楷体" panose="02010609060101010101" charset="-122"/>
                <a:ea typeface="楷体" panose="02010609060101010101" charset="-122"/>
                <a:cs typeface="楷体" panose="02010609060101010101" charset="-122"/>
              </a:rPr>
              <a:t>，据说因为每人能穿得上，不用借别人的，所以得名。</a:t>
            </a:r>
            <a:endParaRPr lang="zh-CN" altLang="en-US" sz="1800" b="1">
              <a:latin typeface="楷体" panose="02010609060101010101" charset="-122"/>
              <a:ea typeface="楷体" panose="02010609060101010101" charset="-122"/>
              <a:cs typeface="楷体" panose="02010609060101010101" charset="-122"/>
            </a:endParaRPr>
          </a:p>
          <a:p>
            <a:pPr algn="l"/>
            <a:r>
              <a:rPr lang="en-US" altLang="zh-CN" sz="1800" b="1">
                <a:latin typeface="楷体" panose="02010609060101010101" charset="-122"/>
                <a:ea typeface="楷体" panose="02010609060101010101" charset="-122"/>
                <a:cs typeface="楷体" panose="02010609060101010101" charset="-122"/>
              </a:rPr>
              <a:t>5.</a:t>
            </a:r>
            <a:r>
              <a:rPr lang="zh-CN" altLang="en-US" sz="1800" b="1">
                <a:solidFill>
                  <a:srgbClr val="FF0000"/>
                </a:solidFill>
                <a:latin typeface="楷体" panose="02010609060101010101" charset="-122"/>
                <a:ea typeface="楷体" panose="02010609060101010101" charset="-122"/>
                <a:cs typeface="楷体" panose="02010609060101010101" charset="-122"/>
              </a:rPr>
              <a:t>【屐】</a:t>
            </a:r>
            <a:r>
              <a:rPr lang="zh-CN" altLang="en-US" sz="1800" b="1">
                <a:latin typeface="楷体" panose="02010609060101010101" charset="-122"/>
                <a:ea typeface="楷体" panose="02010609060101010101" charset="-122"/>
                <a:cs typeface="楷体" panose="02010609060101010101" charset="-122"/>
              </a:rPr>
              <a:t>用木头作鞋底的鞋，雨雪时，当套鞋使用，以防打湿鞋袜。后来泛指鞋。</a:t>
            </a:r>
            <a:endParaRPr lang="en-US" altLang="zh-CN" sz="1800" b="1">
              <a:latin typeface="楷体" panose="02010609060101010101" charset="-122"/>
              <a:ea typeface="楷体" panose="02010609060101010101" charset="-122"/>
              <a:cs typeface="楷体" panose="02010609060101010101" charset="-122"/>
            </a:endParaRPr>
          </a:p>
          <a:p>
            <a:pPr algn="l"/>
            <a:r>
              <a:rPr lang="en-US" altLang="zh-CN" sz="1800" b="1">
                <a:solidFill>
                  <a:srgbClr val="FF0000"/>
                </a:solidFill>
                <a:latin typeface="楷体" panose="02010609060101010101" charset="-122"/>
                <a:ea typeface="楷体" panose="02010609060101010101" charset="-122"/>
                <a:cs typeface="楷体" panose="02010609060101010101" charset="-122"/>
              </a:rPr>
              <a:t>6.</a:t>
            </a:r>
            <a:r>
              <a:rPr lang="zh-CN" altLang="en-US" sz="1800" b="1">
                <a:solidFill>
                  <a:srgbClr val="FF0000"/>
                </a:solidFill>
                <a:latin typeface="楷体" panose="02010609060101010101" charset="-122"/>
                <a:ea typeface="楷体" panose="02010609060101010101" charset="-122"/>
                <a:cs typeface="楷体" panose="02010609060101010101" charset="-122"/>
              </a:rPr>
              <a:t>【谢公屐】南朝谢灵运改进后的一种木屐</a:t>
            </a:r>
            <a:r>
              <a:rPr lang="zh-CN" altLang="en-US" sz="1800" b="1">
                <a:latin typeface="楷体" panose="02010609060101010101" charset="-122"/>
                <a:ea typeface="楷体" panose="02010609060101010101" charset="-122"/>
                <a:cs typeface="楷体" panose="02010609060101010101" charset="-122"/>
              </a:rPr>
              <a:t>。木屐底部前后安两个可以拆卸的木齿。上山的时候前齿拆下，只带后齿，木屐前低后高，踩在上坡路上正好能保持平行。下山的时候则拆后齿带前齿。</a:t>
            </a:r>
            <a:endParaRPr lang="zh-CN" altLang="en-US" sz="1800" b="1">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366395" y="-96202"/>
            <a:ext cx="7467600" cy="1143000"/>
          </a:xfrm>
        </p:spPr>
        <p:txBody>
          <a:bodyPr>
            <a:normAutofit/>
          </a:bodyPr>
          <a:lstStyle/>
          <a:p>
            <a:pPr algn="l"/>
            <a:r>
              <a:rPr lang="zh-CN" altLang="en-US" sz="3000" dirty="0" smtClean="0">
                <a:solidFill>
                  <a:srgbClr val="FF0000"/>
                </a:solidFill>
                <a:latin typeface="黑体" panose="02010609060101010101" pitchFamily="2" charset="-122"/>
                <a:ea typeface="黑体" panose="02010609060101010101" pitchFamily="2" charset="-122"/>
              </a:rPr>
              <a:t>（四）佩饰</a:t>
            </a:r>
            <a:endParaRPr lang="zh-CN" altLang="en-US" sz="3000" dirty="0" smtClean="0">
              <a:solidFill>
                <a:srgbClr val="FF0000"/>
              </a:solidFill>
              <a:latin typeface="黑体" panose="02010609060101010101" pitchFamily="2" charset="-122"/>
              <a:ea typeface="黑体" panose="02010609060101010101" pitchFamily="2" charset="-122"/>
            </a:endParaRPr>
          </a:p>
        </p:txBody>
      </p:sp>
      <p:sp>
        <p:nvSpPr>
          <p:cNvPr id="75779" name="Rectangle 3"/>
          <p:cNvSpPr>
            <a:spLocks noGrp="1" noChangeArrowheads="1"/>
          </p:cNvSpPr>
          <p:nvPr>
            <p:ph type="body" idx="1"/>
          </p:nvPr>
        </p:nvSpPr>
        <p:spPr>
          <a:xfrm>
            <a:off x="246380" y="1268095"/>
            <a:ext cx="8292465" cy="5105400"/>
          </a:xfrm>
        </p:spPr>
        <p:txBody>
          <a:bodyPr>
            <a:normAutofit lnSpcReduction="10000"/>
          </a:bodyPr>
          <a:lstStyle/>
          <a:p>
            <a:pPr marL="0" indent="0">
              <a:buNone/>
            </a:pPr>
            <a:r>
              <a:rPr lang="en-US" altLang="zh-CN" b="1">
                <a:latin typeface="楷体" panose="02010609060101010101" charset="-122"/>
                <a:ea typeface="楷体" panose="02010609060101010101" charset="-122"/>
                <a:cs typeface="楷体" panose="02010609060101010101" charset="-122"/>
              </a:rPr>
              <a:t>1.</a:t>
            </a:r>
            <a:r>
              <a:rPr lang="zh-CN" altLang="en-US" b="1">
                <a:solidFill>
                  <a:srgbClr val="FF0000"/>
                </a:solidFill>
                <a:uFillTx/>
                <a:latin typeface="楷体" panose="02010609060101010101" charset="-122"/>
                <a:ea typeface="楷体" panose="02010609060101010101" charset="-122"/>
                <a:cs typeface="楷体" panose="02010609060101010101" charset="-122"/>
              </a:rPr>
              <a:t>【环】</a:t>
            </a:r>
            <a:r>
              <a:rPr lang="zh-CN" altLang="en-US" b="1">
                <a:latin typeface="楷体" panose="02010609060101010101" charset="-122"/>
                <a:ea typeface="楷体" panose="02010609060101010101" charset="-122"/>
                <a:cs typeface="楷体" panose="02010609060101010101" charset="-122"/>
              </a:rPr>
              <a:t>玉制的佩器,</a:t>
            </a:r>
            <a:r>
              <a:rPr lang="zh-CN" altLang="en-US" b="1">
                <a:solidFill>
                  <a:srgbClr val="FF0000"/>
                </a:solidFill>
                <a:latin typeface="楷体" panose="02010609060101010101" charset="-122"/>
                <a:ea typeface="楷体" panose="02010609060101010101" charset="-122"/>
                <a:cs typeface="楷体" panose="02010609060101010101" charset="-122"/>
              </a:rPr>
              <a:t>圆形,中空</a:t>
            </a:r>
            <a:r>
              <a:rPr lang="zh-CN" altLang="en-US" b="1">
                <a:latin typeface="楷体" panose="02010609060101010101" charset="-122"/>
                <a:ea typeface="楷体" panose="02010609060101010101" charset="-122"/>
                <a:cs typeface="楷体" panose="02010609060101010101" charset="-122"/>
              </a:rPr>
              <a:t>。古人重视佩玉,有“君子必佩玉”之说。</a:t>
            </a: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rPr>
              <a:t>2.</a:t>
            </a:r>
            <a:r>
              <a:rPr lang="zh-CN" altLang="en-US" b="1">
                <a:solidFill>
                  <a:srgbClr val="FF0000"/>
                </a:solidFill>
                <a:uFillTx/>
                <a:latin typeface="楷体" panose="02010609060101010101" charset="-122"/>
                <a:ea typeface="楷体" panose="02010609060101010101" charset="-122"/>
                <a:cs typeface="楷体" panose="02010609060101010101" charset="-122"/>
              </a:rPr>
              <a:t>【玦】</a:t>
            </a:r>
            <a:r>
              <a:rPr lang="zh-CN" altLang="en-US" b="1">
                <a:latin typeface="楷体" panose="02010609060101010101" charset="-122"/>
                <a:ea typeface="楷体" panose="02010609060101010101" charset="-122"/>
                <a:cs typeface="楷体" panose="02010609060101010101" charset="-122"/>
              </a:rPr>
              <a:t>环的周边上留一缺口就是“玦”,玦与“决”同音,常用作表示决断、决绝的象征物。</a:t>
            </a: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rPr>
              <a:t>3.</a:t>
            </a:r>
            <a:r>
              <a:rPr lang="zh-CN" altLang="en-US" b="1">
                <a:solidFill>
                  <a:srgbClr val="FF0000"/>
                </a:solidFill>
                <a:latin typeface="楷体" panose="02010609060101010101" charset="-122"/>
                <a:ea typeface="楷体" panose="02010609060101010101" charset="-122"/>
                <a:cs typeface="楷体" panose="02010609060101010101" charset="-122"/>
                <a:sym typeface="+mn-ea"/>
              </a:rPr>
              <a:t>【璧】</a:t>
            </a:r>
            <a:r>
              <a:rPr lang="zh-CN" altLang="en-US" b="1">
                <a:latin typeface="楷体" panose="02010609060101010101" charset="-122"/>
                <a:ea typeface="楷体" panose="02010609060101010101" charset="-122"/>
                <a:cs typeface="楷体" panose="02010609060101010101" charset="-122"/>
                <a:sym typeface="+mn-ea"/>
              </a:rPr>
              <a:t>古代贵重的瑞玉，和圭、璋合称三玉。</a:t>
            </a:r>
            <a:endParaRPr lang="zh-CN" altLang="en-US" b="1">
              <a:latin typeface="楷体" panose="02010609060101010101" charset="-122"/>
              <a:ea typeface="楷体" panose="02010609060101010101" charset="-122"/>
              <a:cs typeface="楷体" panose="02010609060101010101" charset="-122"/>
              <a:sym typeface="+mn-ea"/>
            </a:endParaRPr>
          </a:p>
          <a:p>
            <a:pPr marL="0" indent="0">
              <a:buNone/>
            </a:pPr>
            <a:endParaRPr lang="zh-CN" altLang="en-US" b="1">
              <a:latin typeface="楷体" panose="02010609060101010101" charset="-122"/>
              <a:ea typeface="楷体" panose="02010609060101010101" charset="-122"/>
              <a:cs typeface="楷体" panose="02010609060101010101" charset="-122"/>
              <a:sym typeface="+mn-ea"/>
            </a:endParaRPr>
          </a:p>
          <a:p>
            <a:pPr marL="0" indent="0">
              <a:buNone/>
            </a:pPr>
            <a:r>
              <a:rPr lang="zh-CN" altLang="en-US" sz="2000" b="1">
                <a:latin typeface="黑体" panose="02010609060101010101" pitchFamily="2" charset="-122"/>
                <a:ea typeface="黑体" panose="02010609060101010101" pitchFamily="2" charset="-122"/>
                <a:cs typeface="楷体" panose="02010609060101010101" charset="-122"/>
                <a:sym typeface="+mn-ea"/>
              </a:rPr>
              <a:t>    国事访问时以璧为凭信，诸侯召见卿、大夫、士时以瑗（yuàn）为凭信，断绝君臣关系以玦表示，重新召回绝交的人以环表示等。</a:t>
            </a:r>
            <a:endParaRPr lang="en-US" altLang="zh-CN" sz="2000" b="1">
              <a:latin typeface="黑体" panose="02010609060101010101" pitchFamily="2" charset="-122"/>
              <a:ea typeface="黑体" panose="02010609060101010101" pitchFamily="2" charset="-122"/>
              <a:cs typeface="楷体" panose="02010609060101010101" charset="-122"/>
            </a:endParaRPr>
          </a:p>
          <a:p>
            <a:pPr marL="0" indent="0">
              <a:buNone/>
            </a:pPr>
            <a:endParaRPr lang="en-US" altLang="zh-CN" b="1">
              <a:solidFill>
                <a:schemeClr val="tx1"/>
              </a:solidFill>
              <a:uFillTx/>
              <a:latin typeface="楷体" panose="02010609060101010101" charset="-122"/>
              <a:ea typeface="楷体" panose="02010609060101010101" charset="-122"/>
              <a:cs typeface="楷体" panose="02010609060101010101" charset="-122"/>
            </a:endParaRPr>
          </a:p>
          <a:p>
            <a:pPr marL="0" indent="0">
              <a:buNone/>
            </a:pPr>
            <a:r>
              <a:rPr lang="en-US" altLang="zh-CN" b="1">
                <a:solidFill>
                  <a:schemeClr val="tx1"/>
                </a:solidFill>
                <a:uFillTx/>
                <a:latin typeface="楷体" panose="02010609060101010101" charset="-122"/>
                <a:ea typeface="楷体" panose="02010609060101010101" charset="-122"/>
                <a:cs typeface="楷体" panose="02010609060101010101" charset="-122"/>
              </a:rPr>
              <a:t>4.</a:t>
            </a:r>
            <a:r>
              <a:rPr lang="zh-CN" altLang="en-US" b="1">
                <a:solidFill>
                  <a:srgbClr val="FF0000"/>
                </a:solidFill>
                <a:uFillTx/>
                <a:latin typeface="楷体" panose="02010609060101010101" charset="-122"/>
                <a:ea typeface="楷体" panose="02010609060101010101" charset="-122"/>
                <a:cs typeface="楷体" panose="02010609060101010101" charset="-122"/>
              </a:rPr>
              <a:t>【笏hù】</a:t>
            </a:r>
            <a:r>
              <a:rPr lang="zh-CN" altLang="en-US" b="1">
                <a:latin typeface="楷体" panose="02010609060101010101" charset="-122"/>
                <a:ea typeface="楷体" panose="02010609060101010101" charset="-122"/>
                <a:cs typeface="楷体" panose="02010609060101010101" charset="-122"/>
              </a:rPr>
              <a:t>古代大臣朝见君王时拿的手板,用玉、象牙或竹片制成。朝见时,双手执笏以记录君命或旨意,亦可以将要对君王上奏的话记在笏板上,防止遗忘。</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a:xfrm>
            <a:off x="457200" y="907415"/>
            <a:ext cx="7467600" cy="4873752"/>
          </a:xfrm>
        </p:spPr>
        <p:txBody>
          <a:bodyPr>
            <a:normAutofit lnSpcReduction="20000"/>
          </a:bodyPr>
          <a:p>
            <a:pPr marL="0" indent="0">
              <a:buNone/>
            </a:pPr>
            <a:r>
              <a:rPr lang="en-US" altLang="zh-CN" b="1">
                <a:latin typeface="楷体" panose="02010609060101010101" charset="-122"/>
                <a:ea typeface="楷体" panose="02010609060101010101" charset="-122"/>
                <a:cs typeface="楷体" panose="02010609060101010101" charset="-122"/>
                <a:sym typeface="+mn-ea"/>
              </a:rPr>
              <a:t>5.</a:t>
            </a:r>
            <a:r>
              <a:rPr lang="zh-CN" altLang="en-US" b="1">
                <a:latin typeface="楷体" panose="02010609060101010101" charset="-122"/>
                <a:ea typeface="楷体" panose="02010609060101010101" charset="-122"/>
                <a:cs typeface="楷体" panose="02010609060101010101" charset="-122"/>
                <a:sym typeface="+mn-ea"/>
              </a:rPr>
              <a:t>★</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【容臭】</a:t>
            </a:r>
            <a:r>
              <a:rPr lang="zh-CN" altLang="en-US" b="1">
                <a:latin typeface="楷体" panose="02010609060101010101" charset="-122"/>
                <a:ea typeface="楷体" panose="02010609060101010101" charset="-122"/>
                <a:cs typeface="楷体" panose="02010609060101010101" charset="-122"/>
                <a:sym typeface="+mn-ea"/>
              </a:rPr>
              <a:t>即香袋,后代称“香囊”,内装香料,随身佩带,香气绕身。臭,香气。</a:t>
            </a: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sym typeface="+mn-ea"/>
              </a:rPr>
              <a:t>6.</a:t>
            </a:r>
            <a:r>
              <a:rPr lang="zh-CN" altLang="en-US" b="1">
                <a:latin typeface="楷体" panose="02010609060101010101" charset="-122"/>
                <a:ea typeface="楷体" panose="02010609060101010101" charset="-122"/>
                <a:cs typeface="楷体" panose="02010609060101010101" charset="-122"/>
                <a:sym typeface="+mn-ea"/>
              </a:rPr>
              <a:t>★</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【花黄】</a:t>
            </a:r>
            <a:r>
              <a:rPr lang="zh-CN" altLang="en-US" b="1">
                <a:latin typeface="楷体" panose="02010609060101010101" charset="-122"/>
                <a:ea typeface="楷体" panose="02010609060101010101" charset="-122"/>
                <a:cs typeface="楷体" panose="02010609060101010101" charset="-122"/>
                <a:sym typeface="+mn-ea"/>
              </a:rPr>
              <a:t>是古代妇女的一种面饰,又称额黄、鹅黄。用黄粉画或用金黄色纸剪成星、月、花、鸟等形贴在额上,或在额上涂点黄色。</a:t>
            </a:r>
            <a:r>
              <a:rPr lang="zh-CN" altLang="en-US" b="1">
                <a:solidFill>
                  <a:srgbClr val="FF0000"/>
                </a:solidFill>
                <a:latin typeface="楷体" panose="02010609060101010101" charset="-122"/>
                <a:ea typeface="楷体" panose="02010609060101010101" charset="-122"/>
                <a:cs typeface="楷体" panose="02010609060101010101" charset="-122"/>
                <a:sym typeface="+mn-ea"/>
              </a:rPr>
              <a:t>魏晋南北朝时始成为流行的面饰。</a:t>
            </a:r>
            <a:endParaRPr lang="zh-CN" altLang="en-US" b="1">
              <a:latin typeface="楷体" panose="02010609060101010101" charset="-122"/>
              <a:ea typeface="楷体" panose="02010609060101010101" charset="-122"/>
              <a:cs typeface="楷体" panose="02010609060101010101" charset="-122"/>
            </a:endParaRPr>
          </a:p>
          <a:p>
            <a:pPr marL="0" indent="0">
              <a:buNone/>
            </a:pPr>
            <a:r>
              <a:rPr lang="en-US" altLang="zh-CN" b="1">
                <a:latin typeface="楷体" panose="02010609060101010101" charset="-122"/>
                <a:ea typeface="楷体" panose="02010609060101010101" charset="-122"/>
                <a:cs typeface="楷体" panose="02010609060101010101" charset="-122"/>
                <a:sym typeface="+mn-ea"/>
              </a:rPr>
              <a:t>7.</a:t>
            </a:r>
            <a:r>
              <a:rPr lang="zh-CN" altLang="en-US" b="1">
                <a:latin typeface="楷体" panose="02010609060101010101" charset="-122"/>
                <a:ea typeface="楷体" panose="02010609060101010101" charset="-122"/>
                <a:cs typeface="楷体" panose="02010609060101010101" charset="-122"/>
                <a:sym typeface="+mn-ea"/>
              </a:rPr>
              <a:t>★</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【花钿】</a:t>
            </a:r>
            <a:r>
              <a:rPr lang="zh-CN" altLang="en-US" b="1">
                <a:latin typeface="楷体" panose="02010609060101010101" charset="-122"/>
                <a:ea typeface="楷体" panose="02010609060101010101" charset="-122"/>
                <a:cs typeface="楷体" panose="02010609060101010101" charset="-122"/>
                <a:sym typeface="+mn-ea"/>
              </a:rPr>
              <a:t>古时妇人首饰。用金片镶成花形。</a:t>
            </a:r>
            <a:r>
              <a:rPr lang="zh-CN" altLang="en-US" b="1">
                <a:solidFill>
                  <a:srgbClr val="FF0000"/>
                </a:solidFill>
                <a:latin typeface="楷体" panose="02010609060101010101" charset="-122"/>
                <a:ea typeface="楷体" panose="02010609060101010101" charset="-122"/>
                <a:cs typeface="楷体" panose="02010609060101010101" charset="-122"/>
                <a:sym typeface="+mn-ea"/>
              </a:rPr>
              <a:t>花钿有红、绿、黄三种颜色,以红色为最多,</a:t>
            </a:r>
            <a:r>
              <a:rPr lang="zh-CN" altLang="en-US" b="1">
                <a:latin typeface="楷体" panose="02010609060101010101" charset="-122"/>
                <a:ea typeface="楷体" panose="02010609060101010101" charset="-122"/>
                <a:cs typeface="楷体" panose="02010609060101010101" charset="-122"/>
                <a:sym typeface="+mn-ea"/>
              </a:rPr>
              <a:t>以金、银制成花形,蔽于额间,是</a:t>
            </a:r>
            <a:r>
              <a:rPr lang="zh-CN" altLang="en-US" b="1">
                <a:solidFill>
                  <a:srgbClr val="FF0000"/>
                </a:solidFill>
                <a:latin typeface="楷体" panose="02010609060101010101" charset="-122"/>
                <a:ea typeface="楷体" panose="02010609060101010101" charset="-122"/>
                <a:cs typeface="楷体" panose="02010609060101010101" charset="-122"/>
                <a:sym typeface="+mn-ea"/>
              </a:rPr>
              <a:t>唐代比较流行</a:t>
            </a:r>
            <a:r>
              <a:rPr lang="zh-CN" altLang="en-US" b="1">
                <a:latin typeface="楷体" panose="02010609060101010101" charset="-122"/>
                <a:ea typeface="楷体" panose="02010609060101010101" charset="-122"/>
                <a:cs typeface="楷体" panose="02010609060101010101" charset="-122"/>
                <a:sym typeface="+mn-ea"/>
              </a:rPr>
              <a:t>的一种首饰。</a:t>
            </a:r>
            <a:endParaRPr lang="zh-CN" altLang="en-US" b="1">
              <a:latin typeface="楷体" panose="02010609060101010101" charset="-122"/>
              <a:ea typeface="楷体" panose="02010609060101010101" charset="-122"/>
              <a:cs typeface="楷体" panose="02010609060101010101" charset="-122"/>
              <a:sym typeface="+mn-ea"/>
            </a:endParaRPr>
          </a:p>
          <a:p>
            <a:pPr marL="0" indent="0">
              <a:buNone/>
            </a:pPr>
            <a:r>
              <a:rPr lang="en-US" altLang="zh-CN"/>
              <a:t>8.</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【朝珠】</a:t>
            </a:r>
            <a:r>
              <a:rPr lang="zh-CN" altLang="en-US" b="1">
                <a:latin typeface="楷体" panose="02010609060101010101" charset="-122"/>
                <a:ea typeface="楷体" panose="02010609060101010101" charset="-122"/>
                <a:cs typeface="楷体" panose="02010609060101010101" charset="-122"/>
                <a:sym typeface="+mn-ea"/>
              </a:rPr>
              <a:t>清代朝服上佩带之饰物,悬于胸前,形似念珠,共一百零八粒,以珊瑚、琥珀、水晶、密蜡、奇楠香等物制成。凡文官五品、武官四品以上,及翰林中书科道、侍卫等官,皆得佩戴。妇女受封在五品以上者同。皇帝所佩朝珠,以东珠制成。</a:t>
            </a:r>
            <a:endParaRPr lang="zh-CN" altLang="en-US" b="1">
              <a:latin typeface="楷体" panose="02010609060101010101" charset="-122"/>
              <a:ea typeface="楷体" panose="02010609060101010101" charset="-122"/>
              <a:cs typeface="楷体" panose="02010609060101010101" charset="-122"/>
            </a:endParaRPr>
          </a:p>
          <a:p>
            <a:pPr marL="0" indent="0">
              <a:buNone/>
            </a:pPr>
            <a:endParaRPr lang="zh-CN" altLang="en-US" b="1">
              <a:latin typeface="楷体" panose="02010609060101010101" charset="-122"/>
              <a:ea typeface="楷体" panose="02010609060101010101" charset="-122"/>
              <a:cs typeface="楷体" panose="02010609060101010101" charset="-122"/>
            </a:endParaRPr>
          </a:p>
          <a:p>
            <a:pPr marL="0" indent="0">
              <a:buNone/>
            </a:pPr>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96837"/>
            <a:ext cx="7467600" cy="1143000"/>
          </a:xfrm>
        </p:spPr>
        <p:txBody>
          <a:bodyPr/>
          <a:p>
            <a:r>
              <a:rPr lang="zh-CN" altLang="en-US" b="1"/>
              <a:t>服饰代称</a:t>
            </a:r>
            <a:endParaRPr lang="zh-CN" altLang="en-US" b="1"/>
          </a:p>
        </p:txBody>
      </p:sp>
      <p:sp>
        <p:nvSpPr>
          <p:cNvPr id="3" name="内容占位符 2"/>
          <p:cNvSpPr>
            <a:spLocks noGrp="1"/>
          </p:cNvSpPr>
          <p:nvPr>
            <p:ph sz="quarter" idx="1"/>
          </p:nvPr>
        </p:nvSpPr>
        <p:spPr>
          <a:xfrm>
            <a:off x="24765" y="1046480"/>
            <a:ext cx="8332470" cy="5306060"/>
          </a:xfrm>
        </p:spPr>
        <p:txBody>
          <a:bodyPr>
            <a:noAutofit/>
          </a:bodyPr>
          <a:p>
            <a:r>
              <a:rPr lang="zh-CN" altLang="en-US" sz="1600"/>
              <a:t>　</a:t>
            </a:r>
            <a:r>
              <a:rPr lang="zh-CN" altLang="en-US" sz="1800" b="1">
                <a:latin typeface="楷体" panose="02010609060101010101" charset="-122"/>
                <a:ea typeface="楷体" panose="02010609060101010101" charset="-122"/>
                <a:cs typeface="楷体" panose="02010609060101010101" charset="-122"/>
              </a:rPr>
              <a:t>古代的服饰以其鲜明的特性，显示了穿着者的贵贱尊卑或性别职业，因而不同特点的服饰就成了不同社会地位人的代称，有的甚至沿用至今。</a:t>
            </a:r>
            <a:endParaRPr lang="zh-CN" altLang="en-US" sz="1800" b="1">
              <a:latin typeface="楷体" panose="02010609060101010101" charset="-122"/>
              <a:ea typeface="楷体" panose="02010609060101010101" charset="-122"/>
              <a:cs typeface="楷体" panose="02010609060101010101" charset="-122"/>
            </a:endParaRPr>
          </a:p>
          <a:p>
            <a:r>
              <a:rPr lang="en-US" altLang="zh-CN" sz="1600"/>
              <a:t>1.</a:t>
            </a:r>
            <a:r>
              <a:rPr lang="zh-CN" altLang="en-US" sz="1800" b="1">
                <a:solidFill>
                  <a:srgbClr val="FF0000"/>
                </a:solidFill>
                <a:uFillTx/>
                <a:latin typeface="楷体" panose="02010609060101010101" charset="-122"/>
                <a:ea typeface="楷体" panose="02010609060101010101" charset="-122"/>
                <a:cs typeface="楷体" panose="02010609060101010101" charset="-122"/>
              </a:rPr>
              <a:t>【黔首】</a:t>
            </a:r>
            <a:r>
              <a:rPr lang="zh-CN" altLang="en-US" sz="1800" b="1">
                <a:latin typeface="楷体" panose="02010609060101010101" charset="-122"/>
                <a:ea typeface="楷体" panose="02010609060101010101" charset="-122"/>
                <a:cs typeface="楷体" panose="02010609060101010101" charset="-122"/>
              </a:rPr>
              <a:t>黔，黑色。黔首，即以黑巾裹头，代指</a:t>
            </a:r>
            <a:r>
              <a:rPr lang="zh-CN" altLang="en-US" sz="1800" b="1">
                <a:solidFill>
                  <a:srgbClr val="FF0000"/>
                </a:solidFill>
                <a:latin typeface="楷体" panose="02010609060101010101" charset="-122"/>
                <a:ea typeface="楷体" panose="02010609060101010101" charset="-122"/>
                <a:cs typeface="楷体" panose="02010609060101010101" charset="-122"/>
              </a:rPr>
              <a:t>平民</a:t>
            </a:r>
            <a:r>
              <a:rPr lang="zh-CN" altLang="en-US" sz="1800" b="1">
                <a:latin typeface="楷体" panose="02010609060101010101" charset="-122"/>
                <a:ea typeface="楷体" panose="02010609060101010101" charset="-122"/>
                <a:cs typeface="楷体" panose="02010609060101010101" charset="-122"/>
              </a:rPr>
              <a:t>，具体而言指本业为农业与小手工业，末业为小商贾等各种不事生产的人。</a:t>
            </a:r>
            <a:endParaRPr lang="zh-CN" altLang="en-US" sz="1600"/>
          </a:p>
          <a:p>
            <a:r>
              <a:rPr lang="en-US" altLang="zh-CN" sz="1600"/>
              <a:t>2.</a:t>
            </a:r>
            <a:r>
              <a:rPr lang="zh-CN" altLang="en-US" sz="1800" b="1">
                <a:solidFill>
                  <a:srgbClr val="FF0000"/>
                </a:solidFill>
                <a:uFillTx/>
                <a:latin typeface="楷体" panose="02010609060101010101" charset="-122"/>
                <a:ea typeface="楷体" panose="02010609060101010101" charset="-122"/>
                <a:cs typeface="楷体" panose="02010609060101010101" charset="-122"/>
              </a:rPr>
              <a:t>【白丁】</a:t>
            </a:r>
            <a:r>
              <a:rPr lang="zh-CN" altLang="en-US" sz="1800" b="1">
                <a:latin typeface="楷体" panose="02010609060101010101" charset="-122"/>
                <a:ea typeface="楷体" panose="02010609060101010101" charset="-122"/>
                <a:cs typeface="楷体" panose="02010609060101010101" charset="-122"/>
              </a:rPr>
              <a:t>古代平民着白衣，所以常以“白丁”称呼</a:t>
            </a:r>
            <a:r>
              <a:rPr lang="zh-CN" altLang="en-US" sz="1800" b="1">
                <a:solidFill>
                  <a:srgbClr val="FF0000"/>
                </a:solidFill>
                <a:latin typeface="楷体" panose="02010609060101010101" charset="-122"/>
                <a:ea typeface="楷体" panose="02010609060101010101" charset="-122"/>
                <a:cs typeface="楷体" panose="02010609060101010101" charset="-122"/>
              </a:rPr>
              <a:t>平民百姓</a:t>
            </a:r>
            <a:r>
              <a:rPr lang="zh-CN" altLang="en-US" sz="1800" b="1">
                <a:latin typeface="楷体" panose="02010609060101010101" charset="-122"/>
                <a:ea typeface="楷体" panose="02010609060101010101" charset="-122"/>
                <a:cs typeface="楷体" panose="02010609060101010101" charset="-122"/>
              </a:rPr>
              <a:t>。刘禹锡《陋室铭》中的“白丁”可引申为没有学识的人。</a:t>
            </a:r>
            <a:endParaRPr lang="zh-CN" altLang="en-US" sz="1600"/>
          </a:p>
          <a:p>
            <a:r>
              <a:rPr lang="en-US" altLang="zh-CN" sz="1600"/>
              <a:t>3.</a:t>
            </a:r>
            <a:r>
              <a:rPr lang="zh-CN" altLang="en-US" sz="1800" b="1">
                <a:solidFill>
                  <a:srgbClr val="FF0000"/>
                </a:solidFill>
                <a:uFillTx/>
                <a:latin typeface="楷体" panose="02010609060101010101" charset="-122"/>
                <a:ea typeface="楷体" panose="02010609060101010101" charset="-122"/>
                <a:cs typeface="楷体" panose="02010609060101010101" charset="-122"/>
              </a:rPr>
              <a:t>【白袍】</a:t>
            </a:r>
            <a:r>
              <a:rPr lang="zh-CN" altLang="en-US" sz="1800" b="1">
                <a:latin typeface="楷体" panose="02010609060101010101" charset="-122"/>
                <a:ea typeface="楷体" panose="02010609060101010101" charset="-122"/>
                <a:cs typeface="楷体" panose="02010609060101010101" charset="-122"/>
              </a:rPr>
              <a:t>旧指未得功名的士人。唐士子未仕者服白袍，故以为</a:t>
            </a:r>
            <a:r>
              <a:rPr lang="zh-CN" altLang="en-US" sz="1800" b="1">
                <a:solidFill>
                  <a:srgbClr val="FF0000"/>
                </a:solidFill>
                <a:latin typeface="楷体" panose="02010609060101010101" charset="-122"/>
                <a:ea typeface="楷体" panose="02010609060101010101" charset="-122"/>
                <a:cs typeface="楷体" panose="02010609060101010101" charset="-122"/>
              </a:rPr>
              <a:t>入试士子</a:t>
            </a:r>
            <a:r>
              <a:rPr lang="zh-CN" altLang="en-US" sz="1800" b="1">
                <a:latin typeface="楷体" panose="02010609060101010101" charset="-122"/>
                <a:ea typeface="楷体" panose="02010609060101010101" charset="-122"/>
                <a:cs typeface="楷体" panose="02010609060101010101" charset="-122"/>
              </a:rPr>
              <a:t>的代称。</a:t>
            </a:r>
            <a:endParaRPr lang="zh-CN" altLang="en-US" sz="1800" b="1">
              <a:latin typeface="楷体" panose="02010609060101010101" charset="-122"/>
              <a:ea typeface="楷体" panose="02010609060101010101" charset="-122"/>
              <a:cs typeface="楷体" panose="02010609060101010101" charset="-122"/>
            </a:endParaRPr>
          </a:p>
          <a:p>
            <a:r>
              <a:rPr lang="en-US" altLang="zh-CN" sz="1600"/>
              <a:t>4.</a:t>
            </a:r>
            <a:r>
              <a:rPr lang="zh-CN" altLang="en-US" sz="1800" b="1">
                <a:solidFill>
                  <a:srgbClr val="FF0000"/>
                </a:solidFill>
                <a:uFillTx/>
                <a:latin typeface="楷体" panose="02010609060101010101" charset="-122"/>
                <a:ea typeface="楷体" panose="02010609060101010101" charset="-122"/>
                <a:cs typeface="楷体" panose="02010609060101010101" charset="-122"/>
              </a:rPr>
              <a:t>【布衣】</a:t>
            </a:r>
            <a:r>
              <a:rPr lang="zh-CN" altLang="en-US" sz="1800" b="1">
                <a:latin typeface="楷体" panose="02010609060101010101" charset="-122"/>
                <a:ea typeface="楷体" panose="02010609060101010101" charset="-122"/>
                <a:cs typeface="楷体" panose="02010609060101010101" charset="-122"/>
              </a:rPr>
              <a:t>麻布衣服，借指</a:t>
            </a:r>
            <a:r>
              <a:rPr lang="zh-CN" altLang="en-US" sz="1800" b="1">
                <a:solidFill>
                  <a:srgbClr val="FF0000"/>
                </a:solidFill>
                <a:latin typeface="楷体" panose="02010609060101010101" charset="-122"/>
                <a:ea typeface="楷体" panose="02010609060101010101" charset="-122"/>
                <a:cs typeface="楷体" panose="02010609060101010101" charset="-122"/>
              </a:rPr>
              <a:t>平民</a:t>
            </a:r>
            <a:r>
              <a:rPr lang="zh-CN" altLang="en-US" sz="1800" b="1">
                <a:latin typeface="楷体" panose="02010609060101010101" charset="-122"/>
                <a:ea typeface="楷体" panose="02010609060101010101" charset="-122"/>
                <a:cs typeface="楷体" panose="02010609060101010101" charset="-122"/>
              </a:rPr>
              <a:t>。古代平民不能衣锦绣，多穿布衣。布衣之交，即指贫贱之交。</a:t>
            </a:r>
            <a:r>
              <a:rPr lang="zh-CN" altLang="en-US" sz="1600"/>
              <a:t>　　</a:t>
            </a:r>
            <a:endParaRPr lang="zh-CN" altLang="en-US" sz="1600"/>
          </a:p>
          <a:p>
            <a:r>
              <a:rPr lang="en-US" altLang="zh-CN" sz="1600"/>
              <a:t>5.</a:t>
            </a:r>
            <a:r>
              <a:rPr lang="zh-CN" altLang="en-US" sz="1800" b="1">
                <a:solidFill>
                  <a:srgbClr val="FF0000"/>
                </a:solidFill>
                <a:uFillTx/>
                <a:latin typeface="楷体" panose="02010609060101010101" charset="-122"/>
                <a:ea typeface="楷体" panose="02010609060101010101" charset="-122"/>
                <a:cs typeface="楷体" panose="02010609060101010101" charset="-122"/>
              </a:rPr>
              <a:t>【袍泽】</a:t>
            </a:r>
            <a:r>
              <a:rPr lang="zh-CN" altLang="en-US" sz="1800" b="1">
                <a:latin typeface="楷体" panose="02010609060101010101" charset="-122"/>
                <a:ea typeface="楷体" panose="02010609060101010101" charset="-122"/>
                <a:cs typeface="楷体" panose="02010609060101010101" charset="-122"/>
              </a:rPr>
              <a:t>“袍”和“泽”都是古代衣服的名称。“袍泽”就成了</a:t>
            </a:r>
            <a:r>
              <a:rPr lang="zh-CN" altLang="en-US" sz="1800" b="1">
                <a:solidFill>
                  <a:srgbClr val="FF0000"/>
                </a:solidFill>
                <a:latin typeface="楷体" panose="02010609060101010101" charset="-122"/>
                <a:ea typeface="楷体" panose="02010609060101010101" charset="-122"/>
                <a:cs typeface="楷体" panose="02010609060101010101" charset="-122"/>
              </a:rPr>
              <a:t>将士、战友</a:t>
            </a:r>
            <a:r>
              <a:rPr lang="zh-CN" altLang="en-US" sz="1800" b="1">
                <a:latin typeface="楷体" panose="02010609060101010101" charset="-122"/>
                <a:ea typeface="楷体" panose="02010609060101010101" charset="-122"/>
                <a:cs typeface="楷体" panose="02010609060101010101" charset="-122"/>
              </a:rPr>
              <a:t>的代名词。</a:t>
            </a:r>
            <a:endParaRPr lang="zh-CN" altLang="en-US" sz="1800" b="1">
              <a:latin typeface="楷体" panose="02010609060101010101" charset="-122"/>
              <a:ea typeface="楷体" panose="02010609060101010101" charset="-122"/>
              <a:cs typeface="楷体" panose="02010609060101010101" charset="-122"/>
            </a:endParaRPr>
          </a:p>
          <a:p>
            <a:r>
              <a:rPr lang="en-US" altLang="zh-CN" sz="1600">
                <a:sym typeface="+mn-ea"/>
              </a:rPr>
              <a:t>6.</a:t>
            </a:r>
            <a:r>
              <a:rPr lang="zh-CN" altLang="en-US" sz="1800" b="1">
                <a:solidFill>
                  <a:srgbClr val="FF0000"/>
                </a:solidFill>
                <a:uFillTx/>
                <a:latin typeface="楷体" panose="02010609060101010101" charset="-122"/>
                <a:ea typeface="楷体" panose="02010609060101010101" charset="-122"/>
                <a:cs typeface="楷体" panose="02010609060101010101" charset="-122"/>
                <a:sym typeface="+mn-ea"/>
              </a:rPr>
              <a:t>【青衿】</a:t>
            </a:r>
            <a:r>
              <a:rPr lang="zh-CN" altLang="en-US" sz="1800" b="1">
                <a:latin typeface="楷体" panose="02010609060101010101" charset="-122"/>
                <a:ea typeface="楷体" panose="02010609060101010101" charset="-122"/>
                <a:cs typeface="楷体" panose="02010609060101010101" charset="-122"/>
                <a:sym typeface="+mn-ea"/>
              </a:rPr>
              <a:t>亦作“青襟”，周代读书人常穿的服装，泛指</a:t>
            </a:r>
            <a:r>
              <a:rPr lang="zh-CN" altLang="en-US" sz="1800" b="1">
                <a:solidFill>
                  <a:srgbClr val="FF0000"/>
                </a:solidFill>
                <a:latin typeface="楷体" panose="02010609060101010101" charset="-122"/>
                <a:ea typeface="楷体" panose="02010609060101010101" charset="-122"/>
                <a:cs typeface="楷体" panose="02010609060101010101" charset="-122"/>
                <a:sym typeface="+mn-ea"/>
              </a:rPr>
              <a:t>有学识的人</a:t>
            </a:r>
            <a:r>
              <a:rPr lang="zh-CN" altLang="en-US" sz="1800" b="1">
                <a:latin typeface="楷体" panose="02010609060101010101" charset="-122"/>
                <a:ea typeface="楷体" panose="02010609060101010101" charset="-122"/>
                <a:cs typeface="楷体" panose="02010609060101010101" charset="-122"/>
                <a:sym typeface="+mn-ea"/>
              </a:rPr>
              <a:t>。</a:t>
            </a:r>
            <a:r>
              <a:rPr lang="zh-CN" altLang="en-US" sz="1800" b="1">
                <a:solidFill>
                  <a:srgbClr val="FF0000"/>
                </a:solidFill>
                <a:latin typeface="楷体" panose="02010609060101010101" charset="-122"/>
                <a:ea typeface="楷体" panose="02010609060101010101" charset="-122"/>
                <a:cs typeface="楷体" panose="02010609060101010101" charset="-122"/>
                <a:sym typeface="+mn-ea"/>
              </a:rPr>
              <a:t>明清科举时代则专指秀才。</a:t>
            </a:r>
            <a:r>
              <a:rPr lang="zh-CN" altLang="en-US" sz="1800" b="1">
                <a:latin typeface="楷体" panose="02010609060101010101" charset="-122"/>
                <a:ea typeface="楷体" panose="02010609060101010101" charset="-122"/>
                <a:cs typeface="楷体" panose="02010609060101010101" charset="-122"/>
                <a:sym typeface="+mn-ea"/>
              </a:rPr>
              <a:t> </a:t>
            </a:r>
            <a:r>
              <a:rPr lang="zh-CN" altLang="en-US" sz="1600">
                <a:sym typeface="+mn-ea"/>
              </a:rPr>
              <a:t>　　</a:t>
            </a:r>
            <a:endParaRPr lang="zh-CN" altLang="en-US" sz="1600"/>
          </a:p>
          <a:p>
            <a:r>
              <a:rPr lang="zh-CN" altLang="en-US" sz="1800" b="1">
                <a:solidFill>
                  <a:srgbClr val="FF0000"/>
                </a:solidFill>
                <a:latin typeface="楷体" panose="02010609060101010101" charset="-122"/>
                <a:ea typeface="楷体" panose="02010609060101010101" charset="-122"/>
                <a:cs typeface="楷体" panose="02010609060101010101" charset="-122"/>
                <a:sym typeface="+mn-ea"/>
              </a:rPr>
              <a:t>　</a:t>
            </a:r>
            <a:endParaRPr lang="zh-CN" altLang="en-US" sz="1800" b="1">
              <a:solidFill>
                <a:srgbClr val="FF0000"/>
              </a:solidFill>
              <a:latin typeface="楷体" panose="02010609060101010101" charset="-122"/>
              <a:ea typeface="楷体" panose="02010609060101010101" charset="-122"/>
              <a:cs typeface="楷体" panose="02010609060101010101" charset="-122"/>
              <a:sym typeface="+mn-ea"/>
            </a:endParaRPr>
          </a:p>
          <a:p>
            <a:endParaRPr lang="zh-CN" altLang="en-US" sz="160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a:xfrm>
            <a:off x="457200" y="836930"/>
            <a:ext cx="7467600" cy="5636895"/>
          </a:xfrm>
        </p:spPr>
        <p:txBody>
          <a:bodyPr>
            <a:normAutofit lnSpcReduction="10000"/>
          </a:bodyPr>
          <a:p>
            <a:r>
              <a:rPr lang="en-US" altLang="zh-CN">
                <a:sym typeface="+mn-ea"/>
              </a:rPr>
              <a:t>7.</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【苍头】</a:t>
            </a:r>
            <a:r>
              <a:rPr lang="zh-CN" altLang="en-US" b="1">
                <a:latin typeface="楷体" panose="02010609060101010101" charset="-122"/>
                <a:ea typeface="楷体" panose="02010609060101010101" charset="-122"/>
                <a:cs typeface="楷体" panose="02010609060101010101" charset="-122"/>
                <a:sym typeface="+mn-ea"/>
              </a:rPr>
              <a:t>原指战国时主人战旗下的军队，多以乡党的青年组成，因以青巾裹头，故名。至汉代，战事减少，逐渐沦为</a:t>
            </a:r>
            <a:r>
              <a:rPr lang="zh-CN" altLang="en-US" b="1">
                <a:solidFill>
                  <a:srgbClr val="FF0000"/>
                </a:solidFill>
                <a:latin typeface="楷体" panose="02010609060101010101" charset="-122"/>
                <a:ea typeface="楷体" panose="02010609060101010101" charset="-122"/>
                <a:cs typeface="楷体" panose="02010609060101010101" charset="-122"/>
                <a:sym typeface="+mn-ea"/>
              </a:rPr>
              <a:t>奴隶</a:t>
            </a:r>
            <a:r>
              <a:rPr lang="zh-CN" altLang="en-US" b="1">
                <a:latin typeface="楷体" panose="02010609060101010101" charset="-122"/>
                <a:ea typeface="楷体" panose="02010609060101010101" charset="-122"/>
                <a:cs typeface="楷体" panose="02010609060101010101" charset="-122"/>
                <a:sym typeface="+mn-ea"/>
              </a:rPr>
              <a:t>，操持贵族邸宅的杂务。遭逢战乱，仍不失主人近侍军队的性质。魏晋以后，则纯为</a:t>
            </a:r>
            <a:r>
              <a:rPr lang="zh-CN" altLang="en-US" b="1">
                <a:solidFill>
                  <a:srgbClr val="FF0000"/>
                </a:solidFill>
                <a:latin typeface="楷体" panose="02010609060101010101" charset="-122"/>
                <a:ea typeface="楷体" panose="02010609060101010101" charset="-122"/>
                <a:cs typeface="楷体" panose="02010609060101010101" charset="-122"/>
                <a:sym typeface="+mn-ea"/>
              </a:rPr>
              <a:t>私家奴仆</a:t>
            </a:r>
            <a:r>
              <a:rPr lang="zh-CN" altLang="en-US" b="1">
                <a:latin typeface="楷体" panose="02010609060101010101" charset="-122"/>
                <a:ea typeface="楷体" panose="02010609060101010101" charset="-122"/>
                <a:cs typeface="楷体" panose="02010609060101010101" charset="-122"/>
                <a:sym typeface="+mn-ea"/>
              </a:rPr>
              <a:t>。</a:t>
            </a:r>
            <a:r>
              <a:rPr lang="zh-CN" altLang="en-US" b="1">
                <a:solidFill>
                  <a:srgbClr val="FF0000"/>
                </a:solidFill>
                <a:latin typeface="楷体" panose="02010609060101010101" charset="-122"/>
                <a:ea typeface="楷体" panose="02010609060101010101" charset="-122"/>
                <a:cs typeface="楷体" panose="02010609060101010101" charset="-122"/>
                <a:sym typeface="+mn-ea"/>
              </a:rPr>
              <a:t>　</a:t>
            </a:r>
            <a:endParaRPr lang="en-US" altLang="zh-CN">
              <a:sym typeface="+mn-ea"/>
            </a:endParaRPr>
          </a:p>
          <a:p>
            <a:r>
              <a:rPr lang="en-US" altLang="zh-CN">
                <a:sym typeface="+mn-ea"/>
              </a:rPr>
              <a:t>8</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.【黄裳cháng】</a:t>
            </a:r>
            <a:r>
              <a:rPr lang="zh-CN" altLang="en-US" sz="2400" b="1">
                <a:latin typeface="楷体" panose="02010609060101010101" charset="-122"/>
                <a:ea typeface="楷体" panose="02010609060101010101" charset="-122"/>
                <a:cs typeface="楷体" panose="02010609060101010101" charset="-122"/>
                <a:sym typeface="+mn-ea"/>
              </a:rPr>
              <a:t>黄色表示尊贵，穿黄裳意味着臣居尊位，因而黄裳成了将做君主的</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太子</a:t>
            </a:r>
            <a:r>
              <a:rPr lang="zh-CN" altLang="en-US" sz="2400" b="1">
                <a:latin typeface="楷体" panose="02010609060101010101" charset="-122"/>
                <a:ea typeface="楷体" panose="02010609060101010101" charset="-122"/>
                <a:cs typeface="楷体" panose="02010609060101010101" charset="-122"/>
                <a:sym typeface="+mn-ea"/>
              </a:rPr>
              <a:t>的别称。</a:t>
            </a:r>
            <a:endParaRPr lang="zh-CN" altLang="en-US" b="1">
              <a:latin typeface="楷体" panose="02010609060101010101" charset="-122"/>
              <a:ea typeface="楷体" panose="02010609060101010101" charset="-122"/>
              <a:cs typeface="楷体" panose="02010609060101010101" charset="-122"/>
            </a:endParaRPr>
          </a:p>
          <a:p>
            <a:r>
              <a:rPr lang="en-US" altLang="zh-CN"/>
              <a:t>9.</a:t>
            </a:r>
            <a:r>
              <a:rPr lang="zh-CN" altLang="en-US" b="1">
                <a:solidFill>
                  <a:srgbClr val="FF0000"/>
                </a:solidFill>
                <a:uFillTx/>
                <a:latin typeface="楷体" panose="02010609060101010101" charset="-122"/>
                <a:ea typeface="楷体" panose="02010609060101010101" charset="-122"/>
                <a:cs typeface="楷体" panose="02010609060101010101" charset="-122"/>
              </a:rPr>
              <a:t>【缙绅】</a:t>
            </a:r>
            <a:r>
              <a:rPr lang="zh-CN" altLang="en-US" b="1">
                <a:latin typeface="楷体" panose="02010609060101010101" charset="-122"/>
                <a:ea typeface="楷体" panose="02010609060101010101" charset="-122"/>
                <a:cs typeface="楷体" panose="02010609060101010101" charset="-122"/>
              </a:rPr>
              <a:t>插笏于绅带间，旧时官宦的装束，亦借指</a:t>
            </a:r>
            <a:r>
              <a:rPr lang="zh-CN" altLang="en-US" b="1">
                <a:solidFill>
                  <a:srgbClr val="FF0000"/>
                </a:solidFill>
                <a:uFillTx/>
                <a:latin typeface="楷体" panose="02010609060101010101" charset="-122"/>
                <a:ea typeface="楷体" panose="02010609060101010101" charset="-122"/>
                <a:cs typeface="楷体" panose="02010609060101010101" charset="-122"/>
              </a:rPr>
              <a:t>士大夫</a:t>
            </a:r>
            <a:r>
              <a:rPr lang="zh-CN" altLang="en-US"/>
              <a:t>。</a:t>
            </a:r>
            <a:endParaRPr lang="zh-CN" altLang="en-US"/>
          </a:p>
          <a:p>
            <a:r>
              <a:rPr lang="en-US" altLang="zh-CN">
                <a:sym typeface="+mn-ea"/>
              </a:rPr>
              <a:t>10.</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【珠履】</a:t>
            </a:r>
            <a:r>
              <a:rPr lang="zh-CN" altLang="en-US" b="1">
                <a:latin typeface="楷体" panose="02010609060101010101" charset="-122"/>
                <a:ea typeface="楷体" panose="02010609060101010101" charset="-122"/>
                <a:cs typeface="楷体" panose="02010609060101010101" charset="-122"/>
              </a:rPr>
              <a:t>缀有明珠的鞋子，是</a:t>
            </a:r>
            <a:r>
              <a:rPr lang="zh-CN" altLang="en-US" b="1">
                <a:solidFill>
                  <a:srgbClr val="FF0000"/>
                </a:solidFill>
                <a:latin typeface="楷体" panose="02010609060101010101" charset="-122"/>
                <a:ea typeface="楷体" panose="02010609060101010101" charset="-122"/>
                <a:cs typeface="楷体" panose="02010609060101010101" charset="-122"/>
              </a:rPr>
              <a:t>豪门宾客</a:t>
            </a:r>
            <a:r>
              <a:rPr lang="zh-CN" altLang="en-US" b="1">
                <a:latin typeface="楷体" panose="02010609060101010101" charset="-122"/>
                <a:ea typeface="楷体" panose="02010609060101010101" charset="-122"/>
                <a:cs typeface="楷体" panose="02010609060101010101" charset="-122"/>
              </a:rPr>
              <a:t>的代称。</a:t>
            </a:r>
            <a:endParaRPr lang="zh-CN" altLang="en-US" b="1">
              <a:latin typeface="楷体" panose="02010609060101010101" charset="-122"/>
              <a:ea typeface="楷体" panose="02010609060101010101" charset="-122"/>
              <a:cs typeface="楷体" panose="02010609060101010101" charset="-122"/>
            </a:endParaRPr>
          </a:p>
          <a:p>
            <a:pPr algn="l"/>
            <a:r>
              <a:rPr lang="en-US" altLang="zh-CN"/>
              <a:t>11.</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【巾帼】</a:t>
            </a:r>
            <a:r>
              <a:rPr lang="zh-CN" altLang="en-US" b="1">
                <a:latin typeface="楷体" panose="02010609060101010101" charset="-122"/>
                <a:ea typeface="楷体" panose="02010609060101010101" charset="-122"/>
                <a:cs typeface="楷体" panose="02010609060101010101" charset="-122"/>
              </a:rPr>
              <a:t>本是古代妇头上的头巾或装饰物，借以代表</a:t>
            </a:r>
            <a:r>
              <a:rPr lang="zh-CN" altLang="en-US" b="1">
                <a:solidFill>
                  <a:srgbClr val="FF0000"/>
                </a:solidFill>
                <a:latin typeface="楷体" panose="02010609060101010101" charset="-122"/>
                <a:ea typeface="楷体" panose="02010609060101010101" charset="-122"/>
                <a:cs typeface="楷体" panose="02010609060101010101" charset="-122"/>
              </a:rPr>
              <a:t>女性</a:t>
            </a:r>
            <a:r>
              <a:rPr lang="zh-CN" altLang="en-US" b="1">
                <a:latin typeface="楷体" panose="02010609060101010101" charset="-122"/>
                <a:ea typeface="楷体" panose="02010609060101010101" charset="-122"/>
                <a:cs typeface="楷体" panose="02010609060101010101" charset="-122"/>
              </a:rPr>
              <a:t>，源于《三国志》。</a:t>
            </a:r>
            <a:endParaRPr lang="zh-CN" altLang="en-US" b="1">
              <a:latin typeface="楷体" panose="02010609060101010101" charset="-122"/>
              <a:ea typeface="楷体" panose="02010609060101010101" charset="-122"/>
              <a:cs typeface="楷体" panose="02010609060101010101" charset="-122"/>
            </a:endParaRPr>
          </a:p>
          <a:p>
            <a:pPr algn="l"/>
            <a:r>
              <a:rPr lang="en-US" altLang="zh-CN">
                <a:sym typeface="+mn-ea"/>
              </a:rPr>
              <a:t>12.</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【青衣】</a:t>
            </a:r>
            <a:r>
              <a:rPr lang="zh-CN" altLang="en-US" b="1">
                <a:latin typeface="楷体" panose="02010609060101010101" charset="-122"/>
                <a:ea typeface="楷体" panose="02010609060101010101" charset="-122"/>
                <a:cs typeface="楷体" panose="02010609060101010101" charset="-122"/>
              </a:rPr>
              <a:t>古时地位低下者所穿的服装。婢女亦多穿青衣，后因用为</a:t>
            </a:r>
            <a:r>
              <a:rPr lang="zh-CN" altLang="en-US" b="1">
                <a:solidFill>
                  <a:srgbClr val="FF0000"/>
                </a:solidFill>
                <a:latin typeface="楷体" panose="02010609060101010101" charset="-122"/>
                <a:ea typeface="楷体" panose="02010609060101010101" charset="-122"/>
                <a:cs typeface="楷体" panose="02010609060101010101" charset="-122"/>
              </a:rPr>
              <a:t>婢女</a:t>
            </a:r>
            <a:r>
              <a:rPr lang="zh-CN" altLang="en-US" b="1">
                <a:latin typeface="楷体" panose="02010609060101010101" charset="-122"/>
                <a:ea typeface="楷体" panose="02010609060101010101" charset="-122"/>
                <a:cs typeface="楷体" panose="02010609060101010101" charset="-122"/>
              </a:rPr>
              <a:t>的代称。</a:t>
            </a:r>
            <a:endParaRPr lang="zh-CN" altLang="en-US" b="1">
              <a:latin typeface="楷体" panose="02010609060101010101" charset="-122"/>
              <a:ea typeface="楷体" panose="02010609060101010101" charset="-122"/>
              <a:cs typeface="楷体" panose="02010609060101010101" charset="-122"/>
            </a:endParaRPr>
          </a:p>
          <a:p>
            <a:r>
              <a:rPr lang="en-US" altLang="zh-CN">
                <a:sym typeface="+mn-ea"/>
              </a:rPr>
              <a:t>13.</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【裙钗】</a:t>
            </a:r>
            <a:r>
              <a:rPr lang="zh-CN" altLang="en-US" b="1">
                <a:latin typeface="楷体" panose="02010609060101010101" charset="-122"/>
                <a:ea typeface="楷体" panose="02010609060101010101" charset="-122"/>
                <a:cs typeface="楷体" panose="02010609060101010101" charset="-122"/>
              </a:rPr>
              <a:t>古代妇女的服饰，因用为</a:t>
            </a:r>
            <a:r>
              <a:rPr lang="zh-CN" altLang="en-US" b="1">
                <a:solidFill>
                  <a:srgbClr val="FF0000"/>
                </a:solidFill>
                <a:latin typeface="楷体" panose="02010609060101010101" charset="-122"/>
                <a:ea typeface="楷体" panose="02010609060101010101" charset="-122"/>
                <a:cs typeface="楷体" panose="02010609060101010101" charset="-122"/>
              </a:rPr>
              <a:t>妇女</a:t>
            </a:r>
            <a:r>
              <a:rPr lang="zh-CN" altLang="en-US" b="1">
                <a:latin typeface="楷体" panose="02010609060101010101" charset="-122"/>
                <a:ea typeface="楷体" panose="02010609060101010101" charset="-122"/>
                <a:cs typeface="楷体" panose="02010609060101010101" charset="-122"/>
              </a:rPr>
              <a:t>的代称。</a:t>
            </a:r>
            <a:endParaRPr lang="zh-CN" altLang="en-US"/>
          </a:p>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p:txBody>
          <a:bodyPr>
            <a:normAutofit lnSpcReduction="20000"/>
          </a:bodyPr>
          <a:p>
            <a:r>
              <a:rPr lang="en-US" altLang="zh-CN">
                <a:sym typeface="+mn-ea"/>
              </a:rPr>
              <a:t>14.</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【纨绔】</a:t>
            </a:r>
            <a:r>
              <a:rPr lang="zh-CN" altLang="en-US" b="1">
                <a:latin typeface="楷体" panose="02010609060101010101" charset="-122"/>
                <a:ea typeface="楷体" panose="02010609060101010101" charset="-122"/>
                <a:cs typeface="楷体" panose="02010609060101010101" charset="-122"/>
                <a:sym typeface="+mn-ea"/>
              </a:rPr>
              <a:t>纨绔是古代一种用细绢做成的裤子。古代富贵人家的子弟都穿细绢做的裤子，这很能反映出他们奢侈的特点，因此，人们常用纨绔来形容</a:t>
            </a:r>
            <a:r>
              <a:rPr lang="zh-CN" altLang="en-US" b="1">
                <a:solidFill>
                  <a:srgbClr val="FF0000"/>
                </a:solidFill>
                <a:latin typeface="楷体" panose="02010609060101010101" charset="-122"/>
                <a:ea typeface="楷体" panose="02010609060101010101" charset="-122"/>
                <a:cs typeface="楷体" panose="02010609060101010101" charset="-122"/>
                <a:sym typeface="+mn-ea"/>
              </a:rPr>
              <a:t>富家子弟</a:t>
            </a:r>
            <a:r>
              <a:rPr lang="zh-CN" altLang="en-US" b="1">
                <a:latin typeface="楷体" panose="02010609060101010101" charset="-122"/>
                <a:ea typeface="楷体" panose="02010609060101010101" charset="-122"/>
                <a:cs typeface="楷体" panose="02010609060101010101" charset="-122"/>
                <a:sym typeface="+mn-ea"/>
              </a:rPr>
              <a:t>。　</a:t>
            </a:r>
            <a:endParaRPr lang="zh-CN" altLang="en-US" b="1">
              <a:latin typeface="楷体" panose="02010609060101010101" charset="-122"/>
              <a:ea typeface="楷体" panose="02010609060101010101" charset="-122"/>
              <a:cs typeface="楷体" panose="02010609060101010101" charset="-122"/>
            </a:endParaRPr>
          </a:p>
          <a:p>
            <a:pPr algn="l"/>
            <a:r>
              <a:rPr lang="en-US" altLang="zh-CN">
                <a:sym typeface="+mn-ea"/>
              </a:rPr>
              <a:t>15.</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【赭zhě衣】</a:t>
            </a:r>
            <a:r>
              <a:rPr lang="zh-CN" altLang="en-US" b="1">
                <a:latin typeface="楷体" panose="02010609060101010101" charset="-122"/>
                <a:ea typeface="楷体" panose="02010609060101010101" charset="-122"/>
                <a:cs typeface="楷体" panose="02010609060101010101" charset="-122"/>
                <a:sym typeface="+mn-ea"/>
              </a:rPr>
              <a:t>以赤土染衣，故曰赭衣，赤褐色。古时囚犯乃服赭衣，因以赭衣代称</a:t>
            </a:r>
            <a:r>
              <a:rPr lang="zh-CN" altLang="en-US" b="1">
                <a:solidFill>
                  <a:srgbClr val="FF0000"/>
                </a:solidFill>
                <a:latin typeface="楷体" panose="02010609060101010101" charset="-122"/>
                <a:ea typeface="楷体" panose="02010609060101010101" charset="-122"/>
                <a:cs typeface="楷体" panose="02010609060101010101" charset="-122"/>
                <a:sym typeface="+mn-ea"/>
              </a:rPr>
              <a:t>囚犯</a:t>
            </a:r>
            <a:r>
              <a:rPr lang="zh-CN" altLang="en-US" b="1">
                <a:latin typeface="楷体" panose="02010609060101010101" charset="-122"/>
                <a:ea typeface="楷体" panose="02010609060101010101" charset="-122"/>
                <a:cs typeface="楷体" panose="02010609060101010101" charset="-122"/>
                <a:sym typeface="+mn-ea"/>
              </a:rPr>
              <a:t>。赭衣塞路，比喻犯罪的人很多。</a:t>
            </a:r>
            <a:endParaRPr lang="zh-CN" altLang="en-US" b="1">
              <a:latin typeface="楷体" panose="02010609060101010101" charset="-122"/>
              <a:ea typeface="楷体" panose="02010609060101010101" charset="-122"/>
              <a:cs typeface="楷体" panose="02010609060101010101" charset="-122"/>
            </a:endParaRPr>
          </a:p>
          <a:p>
            <a:pPr algn="l"/>
            <a:r>
              <a:rPr lang="en-US" altLang="zh-CN">
                <a:sym typeface="+mn-ea"/>
              </a:rPr>
              <a:t>16.</a:t>
            </a:r>
            <a:r>
              <a:rPr lang="zh-CN" altLang="en-US" b="1">
                <a:solidFill>
                  <a:srgbClr val="FF0000"/>
                </a:solidFill>
                <a:uFillTx/>
                <a:latin typeface="楷体" panose="02010609060101010101" charset="-122"/>
                <a:ea typeface="楷体" panose="02010609060101010101" charset="-122"/>
                <a:cs typeface="楷体" panose="02010609060101010101" charset="-122"/>
                <a:sym typeface="+mn-ea"/>
              </a:rPr>
              <a:t>【短褐】</a:t>
            </a:r>
            <a:r>
              <a:rPr lang="zh-CN" altLang="en-US" b="1">
                <a:latin typeface="楷体" panose="02010609060101010101" charset="-122"/>
                <a:ea typeface="楷体" panose="02010609060101010101" charset="-122"/>
                <a:cs typeface="楷体" panose="02010609060101010101" charset="-122"/>
                <a:sym typeface="+mn-ea"/>
              </a:rPr>
              <a:t>褐是用麻或毛捻成线编织的粗衣，不但重，无光华，而且不暖。“短褐”是</a:t>
            </a:r>
            <a:r>
              <a:rPr lang="zh-CN" altLang="en-US" b="1">
                <a:solidFill>
                  <a:srgbClr val="FF0000"/>
                </a:solidFill>
                <a:latin typeface="楷体" panose="02010609060101010101" charset="-122"/>
                <a:ea typeface="楷体" panose="02010609060101010101" charset="-122"/>
                <a:cs typeface="楷体" panose="02010609060101010101" charset="-122"/>
                <a:sym typeface="+mn-ea"/>
              </a:rPr>
              <a:t>平民</a:t>
            </a:r>
            <a:r>
              <a:rPr lang="zh-CN" altLang="en-US" b="1">
                <a:latin typeface="楷体" panose="02010609060101010101" charset="-122"/>
                <a:ea typeface="楷体" panose="02010609060101010101" charset="-122"/>
                <a:cs typeface="楷体" panose="02010609060101010101" charset="-122"/>
                <a:sym typeface="+mn-ea"/>
              </a:rPr>
              <a:t>的标志，“释褐”表示出来做官。</a:t>
            </a:r>
            <a:endParaRPr lang="zh-CN" altLang="en-US" b="1">
              <a:latin typeface="楷体" panose="02010609060101010101" charset="-122"/>
              <a:ea typeface="楷体" panose="02010609060101010101" charset="-122"/>
              <a:cs typeface="楷体" panose="02010609060101010101" charset="-122"/>
            </a:endParaRPr>
          </a:p>
          <a:p>
            <a:pPr algn="l"/>
            <a:r>
              <a:rPr lang="zh-CN" altLang="en-US"/>
              <a:t>1</a:t>
            </a:r>
            <a:r>
              <a:rPr lang="en-US" altLang="zh-CN"/>
              <a:t>7.</a:t>
            </a:r>
            <a:r>
              <a:rPr lang="zh-CN" altLang="en-US" b="1">
                <a:solidFill>
                  <a:srgbClr val="FF0000"/>
                </a:solidFill>
                <a:uFillTx/>
                <a:latin typeface="楷体" panose="02010609060101010101" charset="-122"/>
                <a:ea typeface="楷体" panose="02010609060101010101" charset="-122"/>
                <a:cs typeface="楷体" panose="02010609060101010101" charset="-122"/>
              </a:rPr>
              <a:t>【簪缨】</a:t>
            </a:r>
            <a:r>
              <a:rPr lang="zh-CN" altLang="en-US" b="1">
                <a:latin typeface="楷体" panose="02010609060101010101" charset="-122"/>
                <a:ea typeface="楷体" panose="02010609060101010101" charset="-122"/>
                <a:cs typeface="楷体" panose="02010609060101010101" charset="-122"/>
              </a:rPr>
              <a:t>簪和缨，古时达官贵人的冠饰，旧时把它作为</a:t>
            </a:r>
            <a:r>
              <a:rPr lang="zh-CN" altLang="en-US" b="1">
                <a:solidFill>
                  <a:srgbClr val="FF0000"/>
                </a:solidFill>
                <a:latin typeface="楷体" panose="02010609060101010101" charset="-122"/>
                <a:ea typeface="楷体" panose="02010609060101010101" charset="-122"/>
                <a:cs typeface="楷体" panose="02010609060101010101" charset="-122"/>
              </a:rPr>
              <a:t>做官者</a:t>
            </a:r>
            <a:r>
              <a:rPr lang="zh-CN" altLang="en-US" b="1">
                <a:latin typeface="楷体" panose="02010609060101010101" charset="-122"/>
                <a:ea typeface="楷体" panose="02010609060101010101" charset="-122"/>
                <a:cs typeface="楷体" panose="02010609060101010101" charset="-122"/>
              </a:rPr>
              <a:t>之称。</a:t>
            </a:r>
            <a:endParaRPr lang="zh-CN" altLang="en-US" b="1">
              <a:latin typeface="楷体" panose="02010609060101010101" charset="-122"/>
              <a:ea typeface="楷体" panose="02010609060101010101" charset="-122"/>
              <a:cs typeface="楷体" panose="02010609060101010101" charset="-122"/>
            </a:endParaRPr>
          </a:p>
          <a:p>
            <a:pPr algn="l"/>
            <a:r>
              <a:rPr lang="zh-CN" altLang="en-US"/>
              <a:t>1</a:t>
            </a:r>
            <a:r>
              <a:rPr lang="en-US" altLang="zh-CN"/>
              <a:t>8.</a:t>
            </a:r>
            <a:r>
              <a:rPr lang="zh-CN" altLang="en-US" b="1">
                <a:solidFill>
                  <a:srgbClr val="FF0000"/>
                </a:solidFill>
                <a:uFillTx/>
                <a:latin typeface="楷体" panose="02010609060101010101" charset="-122"/>
                <a:ea typeface="楷体" panose="02010609060101010101" charset="-122"/>
                <a:cs typeface="楷体" panose="02010609060101010101" charset="-122"/>
              </a:rPr>
              <a:t>【青衫】</a:t>
            </a:r>
            <a:r>
              <a:rPr lang="zh-CN" altLang="en-US" b="1">
                <a:latin typeface="楷体" panose="02010609060101010101" charset="-122"/>
                <a:ea typeface="楷体" panose="02010609060101010101" charset="-122"/>
                <a:cs typeface="楷体" panose="02010609060101010101" charset="-122"/>
              </a:rPr>
              <a:t>黑色的单衣，唐代</a:t>
            </a:r>
            <a:r>
              <a:rPr lang="zh-CN" altLang="en-US" b="1">
                <a:solidFill>
                  <a:srgbClr val="FF0000"/>
                </a:solidFill>
                <a:latin typeface="楷体" panose="02010609060101010101" charset="-122"/>
                <a:ea typeface="楷体" panose="02010609060101010101" charset="-122"/>
                <a:cs typeface="楷体" panose="02010609060101010101" charset="-122"/>
              </a:rPr>
              <a:t>官职低</a:t>
            </a:r>
            <a:r>
              <a:rPr lang="zh-CN" altLang="en-US" b="1">
                <a:latin typeface="楷体" panose="02010609060101010101" charset="-122"/>
                <a:ea typeface="楷体" panose="02010609060101010101" charset="-122"/>
                <a:cs typeface="楷体" panose="02010609060101010101" charset="-122"/>
              </a:rPr>
              <a:t>的服色为青黑色。</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3075"/>
          <p:cNvSpPr txBox="1"/>
          <p:nvPr/>
        </p:nvSpPr>
        <p:spPr>
          <a:xfrm>
            <a:off x="1778635" y="1196975"/>
            <a:ext cx="5254625" cy="583565"/>
          </a:xfrm>
          <a:prstGeom prst="rect">
            <a:avLst/>
          </a:prstGeom>
          <a:noFill/>
          <a:ln w="9525">
            <a:noFill/>
          </a:ln>
        </p:spPr>
        <p:txBody>
          <a:bodyPr wrap="square" anchor="t">
            <a:spAutoFit/>
          </a:bodyPr>
          <a:p>
            <a:pPr algn="l"/>
            <a:r>
              <a:rPr lang="zh-CN" altLang="en-US" sz="3200" b="1" dirty="0" smtClean="0">
                <a:uFillTx/>
                <a:latin typeface="黑体" panose="02010609060101010101" pitchFamily="2" charset="-122"/>
                <a:ea typeface="黑体" panose="02010609060101010101" pitchFamily="2" charset="-122"/>
              </a:rPr>
              <a:t>（一）食器、炊具</a:t>
            </a:r>
            <a:endParaRPr lang="zh-CN" altLang="en-US" sz="3200" b="1" dirty="0" smtClean="0">
              <a:uFillTx/>
              <a:latin typeface="黑体" panose="02010609060101010101" pitchFamily="2" charset="-122"/>
              <a:ea typeface="黑体" panose="02010609060101010101" pitchFamily="2" charset="-122"/>
            </a:endParaRPr>
          </a:p>
        </p:txBody>
      </p:sp>
      <p:sp>
        <p:nvSpPr>
          <p:cNvPr id="12290" name="文本框 3076"/>
          <p:cNvSpPr txBox="1"/>
          <p:nvPr/>
        </p:nvSpPr>
        <p:spPr>
          <a:xfrm>
            <a:off x="0" y="162560"/>
            <a:ext cx="6367780" cy="583565"/>
          </a:xfrm>
          <a:prstGeom prst="rect">
            <a:avLst/>
          </a:prstGeom>
          <a:noFill/>
          <a:ln w="9525">
            <a:noFill/>
          </a:ln>
        </p:spPr>
        <p:txBody>
          <a:bodyPr wrap="square" anchor="t">
            <a:spAutoFit/>
          </a:bodyPr>
          <a:p>
            <a:r>
              <a:rPr lang="zh-CN" altLang="en-US" sz="3200" b="1">
                <a:latin typeface="黑体" panose="02010609060101010101" pitchFamily="2" charset="-122"/>
                <a:ea typeface="黑体" panose="02010609060101010101" pitchFamily="2" charset="-122"/>
              </a:rPr>
              <a:t>二、古代器物</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2291" name="文本框 3077"/>
          <p:cNvSpPr txBox="1"/>
          <p:nvPr/>
        </p:nvSpPr>
        <p:spPr>
          <a:xfrm>
            <a:off x="1778318" y="2341245"/>
            <a:ext cx="4105275" cy="583565"/>
          </a:xfrm>
          <a:prstGeom prst="rect">
            <a:avLst/>
          </a:prstGeom>
          <a:noFill/>
          <a:ln w="9525">
            <a:noFill/>
          </a:ln>
        </p:spPr>
        <p:txBody>
          <a:bodyPr wrap="square" anchor="t">
            <a:spAutoFit/>
          </a:bodyPr>
          <a:p>
            <a:r>
              <a:rPr lang="zh-CN" altLang="en-US" sz="3200" b="1" dirty="0" smtClean="0">
                <a:uFillTx/>
                <a:latin typeface="黑体" panose="02010609060101010101" pitchFamily="2" charset="-122"/>
                <a:ea typeface="黑体" panose="02010609060101010101" pitchFamily="2" charset="-122"/>
              </a:rPr>
              <a:t>（二）酒器</a:t>
            </a:r>
            <a:endParaRPr lang="zh-CN" altLang="en-US" sz="4800">
              <a:solidFill>
                <a:srgbClr val="000099"/>
              </a:solidFill>
              <a:latin typeface="Arial" panose="020B0604020202020204" pitchFamily="34" charset="0"/>
              <a:ea typeface="宋体" panose="02010600030101010101" pitchFamily="2" charset="-122"/>
            </a:endParaRPr>
          </a:p>
        </p:txBody>
      </p:sp>
      <p:sp>
        <p:nvSpPr>
          <p:cNvPr id="12292" name="文本框 3078"/>
          <p:cNvSpPr txBox="1"/>
          <p:nvPr/>
        </p:nvSpPr>
        <p:spPr>
          <a:xfrm rot="10740000" flipV="1">
            <a:off x="1719263" y="3592195"/>
            <a:ext cx="4421187" cy="583565"/>
          </a:xfrm>
          <a:prstGeom prst="rect">
            <a:avLst/>
          </a:prstGeom>
          <a:noFill/>
          <a:ln w="9525">
            <a:noFill/>
          </a:ln>
        </p:spPr>
        <p:txBody>
          <a:bodyPr wrap="square" anchor="t">
            <a:spAutoFit/>
          </a:bodyPr>
          <a:p>
            <a:r>
              <a:rPr lang="zh-CN" altLang="en-US" sz="3200" b="1" dirty="0" smtClean="0">
                <a:uFillTx/>
                <a:latin typeface="黑体" panose="02010609060101010101" pitchFamily="2" charset="-122"/>
                <a:ea typeface="黑体" panose="02010609060101010101" pitchFamily="2" charset="-122"/>
              </a:rPr>
              <a:t>（三）家具</a:t>
            </a:r>
            <a:endParaRPr lang="zh-CN" altLang="en-US" sz="4800">
              <a:solidFill>
                <a:srgbClr val="000099"/>
              </a:solidFill>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4097"/>
          <p:cNvSpPr>
            <a:spLocks noGrp="1"/>
          </p:cNvSpPr>
          <p:nvPr>
            <p:ph type="title"/>
          </p:nvPr>
        </p:nvSpPr>
        <p:spPr>
          <a:xfrm>
            <a:off x="460375" y="274638"/>
            <a:ext cx="7467600" cy="1143000"/>
          </a:xfrm>
        </p:spPr>
        <p:txBody>
          <a:bodyPr anchor="ctr">
            <a:normAutofit fontScale="90000"/>
          </a:bodyPr>
          <a:p>
            <a:br>
              <a:rPr lang="zh-CN" altLang="en-US" sz="4000" dirty="0">
                <a:solidFill>
                  <a:srgbClr val="000099"/>
                </a:solidFill>
              </a:rPr>
            </a:br>
            <a:r>
              <a:rPr lang="zh-CN" altLang="en-US" sz="3000" dirty="0" smtClean="0">
                <a:solidFill>
                  <a:srgbClr val="FF0000"/>
                </a:solidFill>
                <a:latin typeface="黑体" panose="02010609060101010101" pitchFamily="2" charset="-122"/>
                <a:ea typeface="黑体" panose="02010609060101010101" pitchFamily="2" charset="-122"/>
              </a:rPr>
              <a:t>（一）古代食器和炊具</a:t>
            </a:r>
            <a:br>
              <a:rPr lang="zh-CN" altLang="en-US" sz="4000" dirty="0"/>
            </a:br>
            <a:endParaRPr lang="zh-CN" altLang="en-US" dirty="0"/>
          </a:p>
        </p:txBody>
      </p:sp>
      <p:sp>
        <p:nvSpPr>
          <p:cNvPr id="13314" name="文本占位符 4098"/>
          <p:cNvSpPr>
            <a:spLocks noGrp="1"/>
          </p:cNvSpPr>
          <p:nvPr>
            <p:ph sz="quarter" idx="1"/>
          </p:nvPr>
        </p:nvSpPr>
        <p:spPr>
          <a:xfrm>
            <a:off x="240030" y="1417955"/>
            <a:ext cx="3657600" cy="4572000"/>
          </a:xfrm>
        </p:spPr>
        <p:txBody>
          <a:bodyPr anchor="t">
            <a:normAutofit lnSpcReduction="20000"/>
          </a:bodyPr>
          <a:p>
            <a:pPr>
              <a:lnSpc>
                <a:spcPct val="90000"/>
              </a:lnSpc>
            </a:pPr>
            <a:r>
              <a:rPr lang="zh-CN" altLang="en-US" b="1">
                <a:uFillTx/>
                <a:latin typeface="楷体" panose="02010609060101010101" charset="-122"/>
                <a:ea typeface="楷体" panose="02010609060101010101" charset="-122"/>
                <a:cs typeface="楷体" panose="02010609060101010101" charset="-122"/>
              </a:rPr>
              <a:t>1.</a:t>
            </a:r>
            <a:r>
              <a:rPr lang="zh-CN" altLang="en-US" b="1">
                <a:solidFill>
                  <a:srgbClr val="FF0000"/>
                </a:solidFill>
                <a:uFillTx/>
                <a:latin typeface="楷体" panose="02010609060101010101" charset="-122"/>
                <a:ea typeface="楷体" panose="02010609060101010101" charset="-122"/>
                <a:cs typeface="楷体" panose="02010609060101010101" charset="-122"/>
              </a:rPr>
              <a:t>【簋</a:t>
            </a:r>
            <a:r>
              <a:rPr lang="en-US" altLang="zh-CN" b="1">
                <a:solidFill>
                  <a:srgbClr val="FF0000"/>
                </a:solidFill>
                <a:uFillTx/>
                <a:latin typeface="楷体" panose="02010609060101010101" charset="-122"/>
                <a:ea typeface="楷体" panose="02010609060101010101" charset="-122"/>
                <a:cs typeface="楷体" panose="02010609060101010101" charset="-122"/>
              </a:rPr>
              <a:t>gu</a:t>
            </a:r>
            <a:r>
              <a:rPr lang="en-US" altLang="zh-CN" b="1">
                <a:solidFill>
                  <a:srgbClr val="FF0000"/>
                </a:solidFill>
                <a:uFillTx/>
                <a:latin typeface="宋体" panose="02010600030101010101" pitchFamily="2" charset="-122"/>
                <a:ea typeface="宋体" panose="02010600030101010101" pitchFamily="2" charset="-122"/>
                <a:cs typeface="楷体" panose="02010609060101010101" charset="-122"/>
              </a:rPr>
              <a:t>ǐ</a:t>
            </a:r>
            <a:r>
              <a:rPr lang="zh-CN" altLang="en-US" b="1">
                <a:solidFill>
                  <a:srgbClr val="FF0000"/>
                </a:solidFill>
                <a:uFillTx/>
                <a:latin typeface="楷体" panose="02010609060101010101" charset="-122"/>
                <a:ea typeface="楷体" panose="02010609060101010101" charset="-122"/>
                <a:cs typeface="楷体" panose="02010609060101010101" charset="-122"/>
              </a:rPr>
              <a:t>】</a:t>
            </a:r>
            <a:r>
              <a:rPr lang="zh-CN" altLang="en-US" b="1">
                <a:solidFill>
                  <a:schemeClr val="tx1"/>
                </a:solidFill>
                <a:uFillTx/>
                <a:latin typeface="楷体" panose="02010609060101010101" charset="-122"/>
                <a:ea typeface="楷体" panose="02010609060101010101" charset="-122"/>
                <a:cs typeface="楷体" panose="02010609060101010101" charset="-122"/>
                <a:sym typeface="+mn-ea"/>
              </a:rPr>
              <a:t>古代食器，</a:t>
            </a:r>
            <a:r>
              <a:rPr lang="zh-CN" altLang="en-US" b="1">
                <a:solidFill>
                  <a:srgbClr val="FF0000"/>
                </a:solidFill>
                <a:uFillTx/>
                <a:latin typeface="楷体" panose="02010609060101010101" charset="-122"/>
                <a:ea typeface="楷体" panose="02010609060101010101" charset="-122"/>
                <a:cs typeface="楷体" panose="02010609060101010101" charset="-122"/>
              </a:rPr>
              <a:t>流行于商朝至东周。</a:t>
            </a:r>
            <a:r>
              <a:rPr lang="zh-CN" altLang="en-US" b="1">
                <a:uFillTx/>
                <a:latin typeface="楷体" panose="02010609060101010101" charset="-122"/>
                <a:ea typeface="楷体" panose="02010609060101010101" charset="-122"/>
                <a:cs typeface="楷体" panose="02010609060101010101" charset="-122"/>
                <a:sym typeface="+mn-ea"/>
              </a:rPr>
              <a:t>侈口,圈足,方座,或带盖。无耳或有两耳、四耳。青铜或陶制。</a:t>
            </a:r>
            <a:endParaRPr lang="zh-CN" altLang="en-US" b="1">
              <a:uFillTx/>
              <a:latin typeface="楷体" panose="02010609060101010101" charset="-122"/>
              <a:ea typeface="楷体" panose="02010609060101010101" charset="-122"/>
              <a:cs typeface="楷体" panose="02010609060101010101" charset="-122"/>
            </a:endParaRPr>
          </a:p>
          <a:p>
            <a:pPr>
              <a:lnSpc>
                <a:spcPct val="90000"/>
              </a:lnSpc>
            </a:pPr>
            <a:r>
              <a:rPr lang="zh-CN" altLang="en-US" b="1">
                <a:solidFill>
                  <a:srgbClr val="FF0000"/>
                </a:solidFill>
                <a:uFillTx/>
                <a:latin typeface="楷体" panose="02010609060101010101" charset="-122"/>
                <a:ea typeface="楷体" panose="02010609060101010101" charset="-122"/>
                <a:cs typeface="楷体" panose="02010609060101010101" charset="-122"/>
              </a:rPr>
              <a:t>战国以后，簋逐渐被停止使用作礼器。</a:t>
            </a:r>
            <a:r>
              <a:rPr lang="zh-CN" altLang="en-US" b="1">
                <a:solidFill>
                  <a:schemeClr val="tx1"/>
                </a:solidFill>
                <a:uFillTx/>
                <a:latin typeface="楷体" panose="02010609060101010101" charset="-122"/>
                <a:ea typeface="楷体" panose="02010609060101010101" charset="-122"/>
                <a:cs typeface="楷体" panose="02010609060101010101" charset="-122"/>
              </a:rPr>
              <a:t>簋是重要的祭祀礼器，和鼎配合使用，</a:t>
            </a:r>
            <a:r>
              <a:rPr lang="zh-CN" altLang="en-US" b="1">
                <a:solidFill>
                  <a:srgbClr val="FF0000"/>
                </a:solidFill>
                <a:uFillTx/>
                <a:latin typeface="楷体" panose="02010609060101010101" charset="-122"/>
                <a:ea typeface="楷体" panose="02010609060101010101" charset="-122"/>
                <a:cs typeface="楷体" panose="02010609060101010101" charset="-122"/>
              </a:rPr>
              <a:t>簋为双数，鼎为单数</a:t>
            </a:r>
            <a:r>
              <a:rPr lang="zh-CN" altLang="en-US" b="1">
                <a:solidFill>
                  <a:schemeClr val="tx1"/>
                </a:solidFill>
                <a:uFillTx/>
                <a:latin typeface="楷体" panose="02010609060101010101" charset="-122"/>
                <a:ea typeface="楷体" panose="02010609060101010101" charset="-122"/>
                <a:cs typeface="楷体" panose="02010609060101010101" charset="-122"/>
              </a:rPr>
              <a:t>。其使用数量有严格等级限制，根据史书记载，只有天子可以使用九鼎八簋，而诸侯则使用七鼎六簋，卿大夫使用五鼎四簋，士则只能使用三鼎二簋。</a:t>
            </a:r>
            <a:endParaRPr lang="zh-CN" altLang="en-US" sz="2800">
              <a:solidFill>
                <a:schemeClr val="tx1"/>
              </a:solidFill>
            </a:endParaRPr>
          </a:p>
          <a:p>
            <a:pPr>
              <a:lnSpc>
                <a:spcPct val="90000"/>
              </a:lnSpc>
            </a:pPr>
            <a:endParaRPr lang="zh-CN" altLang="en-US" sz="2400"/>
          </a:p>
        </p:txBody>
      </p:sp>
      <p:sp>
        <p:nvSpPr>
          <p:cNvPr id="2" name="内容占位符 1"/>
          <p:cNvSpPr>
            <a:spLocks noGrp="1"/>
          </p:cNvSpPr>
          <p:nvPr>
            <p:ph sz="quarter" idx="2"/>
          </p:nvPr>
        </p:nvSpPr>
        <p:spPr/>
        <p:txBody>
          <a:bodyPr/>
          <a:p>
            <a:endParaRPr lang="zh-CN" altLang="en-US"/>
          </a:p>
        </p:txBody>
      </p:sp>
      <p:pic>
        <p:nvPicPr>
          <p:cNvPr id="13315" name="图片 4099" descr="b_large_TCed_4f7500004a091263"/>
          <p:cNvPicPr>
            <a:picLocks noChangeAspect="1"/>
          </p:cNvPicPr>
          <p:nvPr/>
        </p:nvPicPr>
        <p:blipFill>
          <a:blip r:embed="rId1"/>
          <a:stretch>
            <a:fillRect/>
          </a:stretch>
        </p:blipFill>
        <p:spPr>
          <a:xfrm>
            <a:off x="4351655" y="1327785"/>
            <a:ext cx="3304540" cy="400304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5121"/>
          <p:cNvSpPr>
            <a:spLocks noGrp="1"/>
          </p:cNvSpPr>
          <p:nvPr>
            <p:ph type="title"/>
          </p:nvPr>
        </p:nvSpPr>
        <p:spPr/>
        <p:txBody>
          <a:bodyPr anchor="ctr"/>
          <a:p>
            <a:br>
              <a:rPr lang="en-US" altLang="zh-CN" sz="4000"/>
            </a:br>
            <a:endParaRPr lang="en-US" altLang="zh-CN" sz="4000"/>
          </a:p>
        </p:txBody>
      </p:sp>
      <p:sp>
        <p:nvSpPr>
          <p:cNvPr id="14338" name="文本框 5123"/>
          <p:cNvSpPr txBox="1"/>
          <p:nvPr/>
        </p:nvSpPr>
        <p:spPr>
          <a:xfrm>
            <a:off x="323850" y="117475"/>
            <a:ext cx="309563" cy="1096963"/>
          </a:xfrm>
          <a:prstGeom prst="rect">
            <a:avLst/>
          </a:prstGeom>
          <a:noFill/>
          <a:ln w="9525">
            <a:noFill/>
          </a:ln>
        </p:spPr>
        <p:txBody>
          <a:bodyPr wrap="none" anchor="t">
            <a:spAutoFit/>
          </a:bodyPr>
          <a:p>
            <a:endParaRPr lang="en-US" altLang="zh-CN" sz="4800">
              <a:solidFill>
                <a:srgbClr val="000099"/>
              </a:solidFill>
              <a:latin typeface="Arial" panose="020B0604020202020204" pitchFamily="34" charset="0"/>
              <a:ea typeface="宋体" panose="02010600030101010101" pitchFamily="2" charset="-122"/>
            </a:endParaRPr>
          </a:p>
          <a:p>
            <a:endParaRPr lang="en-US" altLang="zh-CN">
              <a:latin typeface="Arial" panose="020B0604020202020204" pitchFamily="34" charset="0"/>
              <a:ea typeface="宋体" panose="02010600030101010101" pitchFamily="2" charset="-122"/>
            </a:endParaRPr>
          </a:p>
        </p:txBody>
      </p:sp>
      <p:sp>
        <p:nvSpPr>
          <p:cNvPr id="14339" name="文本框 5124"/>
          <p:cNvSpPr txBox="1"/>
          <p:nvPr/>
        </p:nvSpPr>
        <p:spPr>
          <a:xfrm>
            <a:off x="250825" y="620713"/>
            <a:ext cx="7777163" cy="2306955"/>
          </a:xfrm>
          <a:prstGeom prst="rect">
            <a:avLst/>
          </a:prstGeom>
          <a:noFill/>
          <a:ln w="9525">
            <a:noFill/>
          </a:ln>
        </p:spPr>
        <p:txBody>
          <a:bodyPr wrap="square" anchor="t">
            <a:spAutoFit/>
          </a:bodyPr>
          <a:p>
            <a:r>
              <a:rPr lang="zh-CN" altLang="en-US" sz="2400">
                <a:solidFill>
                  <a:srgbClr val="000099"/>
                </a:solidFill>
                <a:latin typeface="Arial" panose="020B0604020202020204" pitchFamily="34" charset="0"/>
                <a:ea typeface="宋体" panose="02010600030101010101" pitchFamily="2" charset="-122"/>
              </a:rPr>
              <a:t> </a:t>
            </a:r>
            <a:r>
              <a:rPr lang="zh-CN" altLang="en-US" sz="2400">
                <a:solidFill>
                  <a:schemeClr val="tx1"/>
                </a:solidFill>
                <a:latin typeface="Arial" panose="020B0604020202020204" pitchFamily="34" charset="0"/>
                <a:ea typeface="宋体" panose="02010600030101010101" pitchFamily="2" charset="-122"/>
              </a:rPr>
              <a:t>★</a:t>
            </a:r>
            <a:r>
              <a:rPr lang="en-US" altLang="zh-CN" sz="2400">
                <a:solidFill>
                  <a:schemeClr val="tx1"/>
                </a:solidFill>
                <a:latin typeface="Arial" panose="020B0604020202020204" pitchFamily="34" charset="0"/>
                <a:ea typeface="宋体" panose="02010600030101010101" pitchFamily="2" charset="-122"/>
              </a:rPr>
              <a:t>2.</a:t>
            </a:r>
            <a:r>
              <a:rPr lang="zh-CN" altLang="en-US" sz="2400">
                <a:solidFill>
                  <a:srgbClr val="FF0000"/>
                </a:solidFill>
                <a:latin typeface="Arial" panose="020B0604020202020204" pitchFamily="34" charset="0"/>
                <a:ea typeface="宋体" panose="02010600030101010101" pitchFamily="2" charset="-122"/>
              </a:rPr>
              <a:t>【鼎】</a:t>
            </a:r>
            <a:r>
              <a:rPr lang="zh-CN" altLang="en-US" sz="2400">
                <a:solidFill>
                  <a:schemeClr val="tx1"/>
                </a:solidFill>
                <a:latin typeface="Arial" panose="020B0604020202020204" pitchFamily="34" charset="0"/>
                <a:ea typeface="宋体" panose="02010600030101010101" pitchFamily="2" charset="-122"/>
                <a:sym typeface="+mn-ea"/>
              </a:rPr>
              <a:t>最初是一种</a:t>
            </a:r>
            <a:r>
              <a:rPr lang="zh-CN" altLang="en-US" sz="2400">
                <a:solidFill>
                  <a:srgbClr val="FF0000"/>
                </a:solidFill>
                <a:latin typeface="Arial" panose="020B0604020202020204" pitchFamily="34" charset="0"/>
                <a:ea typeface="宋体" panose="02010600030101010101" pitchFamily="2" charset="-122"/>
                <a:sym typeface="+mn-ea"/>
              </a:rPr>
              <a:t>炊具</a:t>
            </a:r>
            <a:r>
              <a:rPr lang="zh-CN" altLang="en-US" sz="2400">
                <a:solidFill>
                  <a:schemeClr val="tx1"/>
                </a:solidFill>
                <a:latin typeface="Arial" panose="020B0604020202020204" pitchFamily="34" charset="0"/>
                <a:ea typeface="宋体" panose="02010600030101010101" pitchFamily="2" charset="-122"/>
                <a:sym typeface="+mn-ea"/>
              </a:rPr>
              <a:t>，后来因用于烹饪祭祀给神的牺牲，而上升为</a:t>
            </a:r>
            <a:r>
              <a:rPr lang="zh-CN" altLang="en-US" sz="2400">
                <a:solidFill>
                  <a:srgbClr val="FF0000"/>
                </a:solidFill>
                <a:latin typeface="Arial" panose="020B0604020202020204" pitchFamily="34" charset="0"/>
                <a:ea typeface="宋体" panose="02010600030101010101" pitchFamily="2" charset="-122"/>
                <a:sym typeface="+mn-ea"/>
              </a:rPr>
              <a:t>礼器</a:t>
            </a:r>
            <a:r>
              <a:rPr lang="zh-CN" altLang="en-US" sz="2400">
                <a:solidFill>
                  <a:schemeClr val="tx1"/>
                </a:solidFill>
                <a:latin typeface="Arial" panose="020B0604020202020204" pitchFamily="34" charset="0"/>
                <a:ea typeface="宋体" panose="02010600030101010101" pitchFamily="2" charset="-122"/>
                <a:sym typeface="+mn-ea"/>
              </a:rPr>
              <a:t>，成为国家政權中君主、大臣等权力象征。</a:t>
            </a:r>
            <a:r>
              <a:rPr lang="zh-CN" altLang="en-US" sz="2400">
                <a:solidFill>
                  <a:schemeClr val="tx1"/>
                </a:solidFill>
                <a:latin typeface="Arial" panose="020B0604020202020204" pitchFamily="34" charset="0"/>
                <a:ea typeface="宋体" panose="02010600030101010101" pitchFamily="2" charset="-122"/>
              </a:rPr>
              <a:t>多用</a:t>
            </a:r>
            <a:r>
              <a:rPr lang="zh-CN" altLang="en-US" sz="2400">
                <a:solidFill>
                  <a:srgbClr val="FF0000"/>
                </a:solidFill>
                <a:latin typeface="Arial" panose="020B0604020202020204" pitchFamily="34" charset="0"/>
                <a:ea typeface="宋体" panose="02010600030101010101" pitchFamily="2" charset="-122"/>
              </a:rPr>
              <a:t>青铜</a:t>
            </a:r>
            <a:r>
              <a:rPr lang="zh-CN" altLang="en-US" sz="2400">
                <a:solidFill>
                  <a:schemeClr val="tx1"/>
                </a:solidFill>
                <a:latin typeface="Arial" panose="020B0604020202020204" pitchFamily="34" charset="0"/>
                <a:ea typeface="宋体" panose="02010600030101010101" pitchFamily="2" charset="-122"/>
              </a:rPr>
              <a:t>制成。圆形,三足两耳；也有长方四足的。</a:t>
            </a:r>
            <a:r>
              <a:rPr lang="zh-CN" altLang="en-US" sz="2400">
                <a:solidFill>
                  <a:srgbClr val="FF0000"/>
                </a:solidFill>
                <a:latin typeface="Arial" panose="020B0604020202020204" pitchFamily="34" charset="0"/>
                <a:ea typeface="宋体" panose="02010600030101010101" pitchFamily="2" charset="-122"/>
              </a:rPr>
              <a:t>盛行于商周时期,汉代仍流行。</a:t>
            </a:r>
            <a:r>
              <a:rPr lang="zh-CN" altLang="en-US" sz="2400">
                <a:solidFill>
                  <a:schemeClr val="tx1"/>
                </a:solidFill>
                <a:latin typeface="Arial" panose="020B0604020202020204" pitchFamily="34" charset="0"/>
                <a:ea typeface="宋体" panose="02010600030101010101" pitchFamily="2" charset="-122"/>
              </a:rPr>
              <a:t>东周和汉代常用陶鼎作为随葬的明器。古代亦作烹人的刑具。道士则用以炼丹煮药。后来用作香炉。</a:t>
            </a:r>
            <a:endParaRPr lang="zh-CN" altLang="en-US" sz="2400">
              <a:solidFill>
                <a:schemeClr val="tx1"/>
              </a:solidFill>
              <a:latin typeface="Arial" panose="020B0604020202020204" pitchFamily="34" charset="0"/>
              <a:ea typeface="宋体" panose="02010600030101010101" pitchFamily="2" charset="-122"/>
            </a:endParaRPr>
          </a:p>
        </p:txBody>
      </p:sp>
      <p:pic>
        <p:nvPicPr>
          <p:cNvPr id="14340" name="图片 5125" descr="b_large_eOWz_640c00004c941261"/>
          <p:cNvPicPr>
            <a:picLocks noChangeAspect="1"/>
          </p:cNvPicPr>
          <p:nvPr/>
        </p:nvPicPr>
        <p:blipFill>
          <a:blip r:embed="rId1"/>
          <a:stretch>
            <a:fillRect/>
          </a:stretch>
        </p:blipFill>
        <p:spPr>
          <a:xfrm>
            <a:off x="3635375" y="2805113"/>
            <a:ext cx="4691063" cy="351790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6145"/>
          <p:cNvSpPr>
            <a:spLocks noGrp="1"/>
          </p:cNvSpPr>
          <p:nvPr>
            <p:ph type="title"/>
          </p:nvPr>
        </p:nvSpPr>
        <p:spPr/>
        <p:txBody>
          <a:bodyPr anchor="ctr">
            <a:normAutofit fontScale="90000"/>
          </a:bodyPr>
          <a:p>
            <a:br>
              <a:rPr lang="en-US" altLang="zh-CN" sz="4000"/>
            </a:br>
            <a:endParaRPr lang="en-US" altLang="zh-CN" sz="4000"/>
          </a:p>
        </p:txBody>
      </p:sp>
      <p:sp>
        <p:nvSpPr>
          <p:cNvPr id="15362" name="文本占位符 6146"/>
          <p:cNvSpPr>
            <a:spLocks noGrp="1"/>
          </p:cNvSpPr>
          <p:nvPr>
            <p:ph sz="quarter" idx="1"/>
          </p:nvPr>
        </p:nvSpPr>
        <p:spPr>
          <a:xfrm>
            <a:off x="386715" y="835660"/>
            <a:ext cx="3657600" cy="4572000"/>
          </a:xfrm>
        </p:spPr>
        <p:txBody>
          <a:bodyPr anchor="t"/>
          <a:p>
            <a:r>
              <a:rPr lang="en-US" altLang="zh-CN">
                <a:latin typeface="Arial" panose="020B0604020202020204" pitchFamily="34" charset="0"/>
                <a:ea typeface="宋体" panose="02010600030101010101" pitchFamily="2" charset="-122"/>
                <a:sym typeface="+mn-ea"/>
              </a:rPr>
              <a:t>3.</a:t>
            </a:r>
            <a:r>
              <a:rPr lang="zh-CN" altLang="en-US">
                <a:solidFill>
                  <a:srgbClr val="FF0000"/>
                </a:solidFill>
                <a:latin typeface="Arial" panose="020B0604020202020204" pitchFamily="34" charset="0"/>
                <a:ea typeface="宋体" panose="02010600030101010101" pitchFamily="2" charset="-122"/>
                <a:sym typeface="+mn-ea"/>
              </a:rPr>
              <a:t>【</a:t>
            </a:r>
            <a:r>
              <a:rPr lang="zh-CN" altLang="en-US">
                <a:solidFill>
                  <a:srgbClr val="FF0000"/>
                </a:solidFill>
                <a:sym typeface="+mn-ea"/>
              </a:rPr>
              <a:t>鬲</a:t>
            </a:r>
            <a:r>
              <a:rPr lang="en-US" altLang="zh-CN">
                <a:solidFill>
                  <a:srgbClr val="FF0000"/>
                </a:solidFill>
                <a:sym typeface="+mn-ea"/>
              </a:rPr>
              <a:t>l</a:t>
            </a:r>
            <a:r>
              <a:rPr lang="en-US" altLang="zh-CN">
                <a:solidFill>
                  <a:srgbClr val="FF0000"/>
                </a:solidFill>
                <a:latin typeface="宋体" panose="02010600030101010101" pitchFamily="2" charset="-122"/>
                <a:ea typeface="宋体" panose="02010600030101010101" pitchFamily="2" charset="-122"/>
                <a:sym typeface="+mn-ea"/>
              </a:rPr>
              <a:t>ì</a:t>
            </a:r>
            <a:r>
              <a:rPr lang="zh-CN" altLang="en-US">
                <a:solidFill>
                  <a:srgbClr val="FF0000"/>
                </a:solidFill>
                <a:latin typeface="Arial" panose="020B0604020202020204" pitchFamily="34" charset="0"/>
                <a:ea typeface="宋体" panose="02010600030101010101" pitchFamily="2" charset="-122"/>
                <a:sym typeface="+mn-ea"/>
              </a:rPr>
              <a:t>】</a:t>
            </a:r>
            <a:r>
              <a:rPr lang="zh-CN" altLang="en-US">
                <a:latin typeface="Arial" panose="020B0604020202020204" pitchFamily="34" charset="0"/>
                <a:ea typeface="宋体" panose="02010600030101010101" pitchFamily="2" charset="-122"/>
              </a:rPr>
              <a:t>是中国古代的一种</a:t>
            </a:r>
            <a:r>
              <a:rPr lang="zh-CN" altLang="en-US">
                <a:solidFill>
                  <a:srgbClr val="FF0000"/>
                </a:solidFill>
                <a:latin typeface="Arial" panose="020B0604020202020204" pitchFamily="34" charset="0"/>
                <a:ea typeface="宋体" panose="02010600030101010101" pitchFamily="2" charset="-122"/>
              </a:rPr>
              <a:t>炊器</a:t>
            </a:r>
            <a:r>
              <a:rPr lang="zh-CN" altLang="en-US">
                <a:latin typeface="Arial" panose="020B0604020202020204" pitchFamily="34" charset="0"/>
                <a:ea typeface="宋体" panose="02010600030101010101" pitchFamily="2" charset="-122"/>
              </a:rPr>
              <a:t>，</a:t>
            </a:r>
            <a:r>
              <a:rPr lang="zh-CN" altLang="en-US">
                <a:solidFill>
                  <a:srgbClr val="FF0000"/>
                </a:solidFill>
                <a:latin typeface="Arial" panose="020B0604020202020204" pitchFamily="34" charset="0"/>
                <a:ea typeface="宋体" panose="02010600030101010101" pitchFamily="2" charset="-122"/>
                <a:sym typeface="+mn-ea"/>
              </a:rPr>
              <a:t>主要用于煮粥</a:t>
            </a:r>
            <a:r>
              <a:rPr lang="zh-CN" altLang="en-US">
                <a:latin typeface="Arial" panose="020B0604020202020204" pitchFamily="34" charset="0"/>
                <a:ea typeface="宋体" panose="02010600030101010101" pitchFamily="2" charset="-122"/>
              </a:rPr>
              <a:t>。早在新石器时代</a:t>
            </a:r>
            <a:r>
              <a:rPr lang="zh-CN" altLang="en-US">
                <a:solidFill>
                  <a:srgbClr val="FF0000"/>
                </a:solidFill>
                <a:latin typeface="Arial" panose="020B0604020202020204" pitchFamily="34" charset="0"/>
                <a:ea typeface="宋体" panose="02010600030101010101" pitchFamily="2" charset="-122"/>
              </a:rPr>
              <a:t>陶鬲</a:t>
            </a:r>
            <a:r>
              <a:rPr lang="zh-CN" altLang="en-US">
                <a:latin typeface="Arial" panose="020B0604020202020204" pitchFamily="34" charset="0"/>
                <a:ea typeface="宋体" panose="02010600030101010101" pitchFamily="2" charset="-122"/>
              </a:rPr>
              <a:t>就已经广泛使用，</a:t>
            </a:r>
            <a:r>
              <a:rPr lang="zh-CN" altLang="en-US">
                <a:solidFill>
                  <a:srgbClr val="FF0000"/>
                </a:solidFill>
                <a:latin typeface="Arial" panose="020B0604020202020204" pitchFamily="34" charset="0"/>
                <a:ea typeface="宋体" panose="02010600030101010101" pitchFamily="2" charset="-122"/>
              </a:rPr>
              <a:t>青铜鬲</a:t>
            </a:r>
            <a:r>
              <a:rPr lang="zh-CN" altLang="en-US">
                <a:solidFill>
                  <a:schemeClr val="tx1"/>
                </a:solidFill>
                <a:latin typeface="Arial" panose="020B0604020202020204" pitchFamily="34" charset="0"/>
                <a:ea typeface="宋体" panose="02010600030101010101" pitchFamily="2" charset="-122"/>
              </a:rPr>
              <a:t>流行于商代至春秋时期</a:t>
            </a:r>
            <a:r>
              <a:rPr lang="zh-CN" altLang="en-US">
                <a:latin typeface="Arial" panose="020B0604020202020204" pitchFamily="34" charset="0"/>
                <a:ea typeface="宋体" panose="02010600030101010101" pitchFamily="2" charset="-122"/>
              </a:rPr>
              <a:t>。形制上类似于鼎，</a:t>
            </a:r>
            <a:r>
              <a:rPr lang="zh-CN" altLang="en-US">
                <a:solidFill>
                  <a:srgbClr val="FF0000"/>
                </a:solidFill>
                <a:latin typeface="Arial" panose="020B0604020202020204" pitchFamily="34" charset="0"/>
                <a:ea typeface="宋体" panose="02010600030101010101" pitchFamily="2" charset="-122"/>
              </a:rPr>
              <a:t>三足中空</a:t>
            </a:r>
            <a:r>
              <a:rPr lang="zh-CN" altLang="en-US">
                <a:latin typeface="Arial" panose="020B0604020202020204" pitchFamily="34" charset="0"/>
                <a:ea typeface="宋体" panose="02010600030101010101" pitchFamily="2" charset="-122"/>
              </a:rPr>
              <a:t>，可以获得更好的加热效果。</a:t>
            </a:r>
            <a:endParaRPr lang="zh-CN" altLang="en-US">
              <a:latin typeface="Arial" panose="020B0604020202020204" pitchFamily="34" charset="0"/>
              <a:ea typeface="宋体" panose="02010600030101010101" pitchFamily="2" charset="-122"/>
            </a:endParaRPr>
          </a:p>
          <a:p>
            <a:endParaRPr lang="zh-CN" altLang="en-US"/>
          </a:p>
        </p:txBody>
      </p:sp>
      <p:sp>
        <p:nvSpPr>
          <p:cNvPr id="2" name="内容占位符 1"/>
          <p:cNvSpPr>
            <a:spLocks noGrp="1"/>
          </p:cNvSpPr>
          <p:nvPr>
            <p:ph sz="quarter" idx="2"/>
          </p:nvPr>
        </p:nvSpPr>
        <p:spPr>
          <a:xfrm>
            <a:off x="4270248" y="922020"/>
            <a:ext cx="3657600" cy="4572000"/>
          </a:xfrm>
        </p:spPr>
        <p:txBody>
          <a:bodyPr>
            <a:normAutofit lnSpcReduction="10000"/>
          </a:bodyPr>
          <a:p>
            <a:r>
              <a:rPr lang="zh-CN" altLang="en-US"/>
              <a:t> </a:t>
            </a:r>
            <a:r>
              <a:rPr lang="en-US" altLang="zh-CN"/>
              <a:t>4.</a:t>
            </a:r>
            <a:r>
              <a:rPr lang="zh-CN" altLang="en-US">
                <a:solidFill>
                  <a:srgbClr val="FF0000"/>
                </a:solidFill>
              </a:rPr>
              <a:t>【</a:t>
            </a:r>
            <a:r>
              <a:rPr lang="zh-CN" altLang="en-US">
                <a:solidFill>
                  <a:srgbClr val="FF0000"/>
                </a:solidFill>
                <a:sym typeface="+mn-ea"/>
              </a:rPr>
              <a:t>敦</a:t>
            </a:r>
            <a:r>
              <a:rPr lang="en-US" altLang="zh-CN">
                <a:solidFill>
                  <a:srgbClr val="FF0000"/>
                </a:solidFill>
                <a:sym typeface="+mn-ea"/>
              </a:rPr>
              <a:t>du</a:t>
            </a:r>
            <a:r>
              <a:rPr lang="en-US" altLang="zh-CN">
                <a:solidFill>
                  <a:srgbClr val="FF0000"/>
                </a:solidFill>
                <a:latin typeface="宋体" panose="02010600030101010101" pitchFamily="2" charset="-122"/>
                <a:ea typeface="宋体" panose="02010600030101010101" pitchFamily="2" charset="-122"/>
                <a:sym typeface="+mn-ea"/>
              </a:rPr>
              <a:t>ì</a:t>
            </a:r>
            <a:r>
              <a:rPr lang="zh-CN" altLang="en-US">
                <a:solidFill>
                  <a:srgbClr val="FF0000"/>
                </a:solidFill>
                <a:sym typeface="+mn-ea"/>
              </a:rPr>
              <a:t>】</a:t>
            </a:r>
            <a:r>
              <a:rPr lang="zh-CN" altLang="en-US">
                <a:sym typeface="+mn-ea"/>
              </a:rPr>
              <a:t>是中国古代</a:t>
            </a:r>
            <a:r>
              <a:rPr lang="zh-CN" altLang="en-US">
                <a:solidFill>
                  <a:srgbClr val="FF0000"/>
                </a:solidFill>
                <a:sym typeface="+mn-ea"/>
              </a:rPr>
              <a:t>食器</a:t>
            </a:r>
            <a:r>
              <a:rPr lang="zh-CN" altLang="en-US">
                <a:sym typeface="+mn-ea"/>
              </a:rPr>
              <a:t>，在祭祀和宴会时放盛黍、稷、稻、梁等作物。</a:t>
            </a:r>
            <a:r>
              <a:rPr lang="zh-CN" altLang="en-US">
                <a:solidFill>
                  <a:srgbClr val="FF0000"/>
                </a:solidFill>
                <a:sym typeface="+mn-ea"/>
              </a:rPr>
              <a:t>出现在春秋时期</a:t>
            </a:r>
            <a:r>
              <a:rPr lang="zh-CN" altLang="en-US">
                <a:sym typeface="+mn-ea"/>
              </a:rPr>
              <a:t>，后来逐渐演变出盖。到战国时多为盖形同体。常为</a:t>
            </a:r>
            <a:r>
              <a:rPr lang="zh-CN" altLang="en-US">
                <a:solidFill>
                  <a:srgbClr val="FF0000"/>
                </a:solidFill>
                <a:sym typeface="+mn-ea"/>
              </a:rPr>
              <a:t>三足</a:t>
            </a:r>
            <a:r>
              <a:rPr lang="zh-CN" altLang="en-US">
                <a:sym typeface="+mn-ea"/>
              </a:rPr>
              <a:t>，有时盖也能反过来使用。</a:t>
            </a:r>
            <a:endParaRPr lang="zh-CN" altLang="en-US"/>
          </a:p>
          <a:p>
            <a:endParaRPr lang="zh-CN" altLang="en-US"/>
          </a:p>
        </p:txBody>
      </p:sp>
      <p:pic>
        <p:nvPicPr>
          <p:cNvPr id="15363" name="图片 6147" descr="b_large_JJOP_6bfb000049ce1261"/>
          <p:cNvPicPr>
            <a:picLocks noChangeAspect="1"/>
          </p:cNvPicPr>
          <p:nvPr/>
        </p:nvPicPr>
        <p:blipFill>
          <a:blip r:embed="rId1"/>
          <a:stretch>
            <a:fillRect/>
          </a:stretch>
        </p:blipFill>
        <p:spPr>
          <a:xfrm>
            <a:off x="2448560" y="3956050"/>
            <a:ext cx="2284730" cy="2483485"/>
          </a:xfrm>
          <a:prstGeom prst="rect">
            <a:avLst/>
          </a:prstGeom>
          <a:noFill/>
          <a:ln w="9525">
            <a:noFill/>
          </a:ln>
        </p:spPr>
      </p:pic>
      <p:pic>
        <p:nvPicPr>
          <p:cNvPr id="20483" name="图片 11267" descr="b_large_VKe0_7ea2000004191261"/>
          <p:cNvPicPr>
            <a:picLocks noChangeAspect="1"/>
          </p:cNvPicPr>
          <p:nvPr/>
        </p:nvPicPr>
        <p:blipFill>
          <a:blip r:embed="rId2"/>
          <a:stretch>
            <a:fillRect/>
          </a:stretch>
        </p:blipFill>
        <p:spPr>
          <a:xfrm>
            <a:off x="5584825" y="3552190"/>
            <a:ext cx="2583815" cy="288734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72008" y="446"/>
            <a:ext cx="8496944" cy="20612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dirty="0" smtClean="0">
                <a:ln>
                  <a:noFill/>
                </a:ln>
                <a:solidFill>
                  <a:schemeClr val="tx1"/>
                </a:solidFill>
                <a:effectLst/>
                <a:latin typeface="黑体" panose="02010609060101010101" pitchFamily="2" charset="-122"/>
                <a:ea typeface="黑体" panose="02010609060101010101" pitchFamily="2" charset="-122"/>
                <a:cs typeface="宋体" panose="02010600030101010101" pitchFamily="2" charset="-122"/>
              </a:rPr>
              <a:t>一、服饰（衣）</a:t>
            </a:r>
            <a:endParaRPr kumimoji="0" lang="zh-CN" sz="3200" b="0" i="0" u="none" strike="noStrike" cap="none" normalizeH="0" baseline="0" dirty="0" smtClean="0">
              <a:ln>
                <a:noFill/>
              </a:ln>
              <a:solidFill>
                <a:schemeClr val="tx1"/>
              </a:solidFill>
              <a:effectLst/>
              <a:latin typeface="黑体" panose="02010609060101010101" pitchFamily="2" charset="-122"/>
              <a:ea typeface="黑体" panose="0201060906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dirty="0" smtClean="0">
                <a:ln>
                  <a:noFill/>
                </a:ln>
                <a:solidFill>
                  <a:schemeClr val="tx1"/>
                </a:solidFill>
                <a:effectLst/>
                <a:latin typeface="黑体" panose="02010609060101010101" pitchFamily="2" charset="-122"/>
                <a:ea typeface="黑体" panose="02010609060101010101" pitchFamily="2" charset="-122"/>
                <a:cs typeface="宋体" panose="02010600030101010101" pitchFamily="2" charset="-122"/>
              </a:rPr>
              <a:t>    </a:t>
            </a:r>
            <a:r>
              <a:rPr kumimoji="0" lang="zh-CN" altLang="en-US" sz="32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宋体" panose="02010600030101010101" pitchFamily="2" charset="-122"/>
              </a:rPr>
              <a:t>“衣”，狭义指人上身所穿的部分，广义可泛指一切蔽体的东西。</a:t>
            </a:r>
            <a:endParaRPr kumimoji="0" lang="zh-CN" altLang="en-US" sz="32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宋体" panose="02010600030101010101" pitchFamily="2" charset="-122"/>
              </a:rPr>
              <a:t>    古代的服饰有区别等级的作用。</a:t>
            </a:r>
            <a:endParaRPr kumimoji="0" lang="zh-CN" altLang="en-US" sz="32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endParaRPr>
          </a:p>
        </p:txBody>
      </p:sp>
      <p:sp>
        <p:nvSpPr>
          <p:cNvPr id="5" name="矩形 4"/>
          <p:cNvSpPr/>
          <p:nvPr/>
        </p:nvSpPr>
        <p:spPr>
          <a:xfrm>
            <a:off x="0" y="2211342"/>
            <a:ext cx="4062730" cy="583565"/>
          </a:xfrm>
          <a:prstGeom prst="rect">
            <a:avLst/>
          </a:prstGeom>
        </p:spPr>
        <p:txBody>
          <a:bodyPr wrap="none">
            <a:spAutoFit/>
          </a:bodyPr>
          <a:lstStyle/>
          <a:p>
            <a:r>
              <a:rPr lang="zh-CN" altLang="en-US" sz="3200" b="1" dirty="0" smtClean="0">
                <a:solidFill>
                  <a:schemeClr val="tx1"/>
                </a:solidFill>
                <a:uFillTx/>
                <a:latin typeface="黑体" panose="02010609060101010101" pitchFamily="2" charset="-122"/>
                <a:ea typeface="黑体" panose="02010609060101010101" pitchFamily="2" charset="-122"/>
              </a:rPr>
              <a:t>（一）头衣 （元服）</a:t>
            </a:r>
            <a:endParaRPr lang="zh-CN" altLang="en-US" sz="3200" b="1" dirty="0" smtClean="0">
              <a:solidFill>
                <a:schemeClr val="tx1"/>
              </a:solidFill>
              <a:uFillTx/>
              <a:latin typeface="黑体" panose="02010609060101010101" pitchFamily="2" charset="-122"/>
              <a:ea typeface="黑体" panose="02010609060101010101" pitchFamily="2" charset="-122"/>
            </a:endParaRPr>
          </a:p>
        </p:txBody>
      </p:sp>
      <p:sp>
        <p:nvSpPr>
          <p:cNvPr id="6" name="矩形 5"/>
          <p:cNvSpPr/>
          <p:nvPr/>
        </p:nvSpPr>
        <p:spPr>
          <a:xfrm>
            <a:off x="0" y="2852936"/>
            <a:ext cx="2449710" cy="584775"/>
          </a:xfrm>
          <a:prstGeom prst="rect">
            <a:avLst/>
          </a:prstGeom>
        </p:spPr>
        <p:txBody>
          <a:bodyPr wrap="none">
            <a:spAutoFit/>
          </a:bodyPr>
          <a:lstStyle/>
          <a:p>
            <a:r>
              <a:rPr lang="zh-CN" altLang="en-US" sz="3200" b="1" dirty="0" smtClean="0">
                <a:latin typeface="黑体" panose="02010609060101010101" pitchFamily="2" charset="-122"/>
                <a:ea typeface="黑体" panose="02010609060101010101" pitchFamily="2" charset="-122"/>
              </a:rPr>
              <a:t>（二）体衣</a:t>
            </a:r>
            <a:r>
              <a:rPr lang="zh-CN" altLang="en-US" sz="3200" dirty="0" smtClean="0">
                <a:latin typeface="黑体" panose="02010609060101010101" pitchFamily="2" charset="-122"/>
                <a:ea typeface="黑体" panose="02010609060101010101" pitchFamily="2" charset="-122"/>
              </a:rPr>
              <a:t> </a:t>
            </a:r>
            <a:endParaRPr lang="zh-CN" altLang="en-US" sz="3200" dirty="0">
              <a:latin typeface="黑体" panose="02010609060101010101" pitchFamily="2" charset="-122"/>
              <a:ea typeface="黑体" panose="02010609060101010101" pitchFamily="2" charset="-122"/>
            </a:endParaRPr>
          </a:p>
        </p:txBody>
      </p:sp>
      <p:sp>
        <p:nvSpPr>
          <p:cNvPr id="7" name="矩形 6"/>
          <p:cNvSpPr/>
          <p:nvPr/>
        </p:nvSpPr>
        <p:spPr>
          <a:xfrm>
            <a:off x="0" y="3573016"/>
            <a:ext cx="2244525" cy="584775"/>
          </a:xfrm>
          <a:prstGeom prst="rect">
            <a:avLst/>
          </a:prstGeom>
        </p:spPr>
        <p:txBody>
          <a:bodyPr wrap="none">
            <a:spAutoFit/>
          </a:bodyPr>
          <a:lstStyle/>
          <a:p>
            <a:r>
              <a:rPr lang="zh-CN" altLang="en-US" sz="3200" b="1" dirty="0" smtClean="0">
                <a:latin typeface="黑体" panose="02010609060101010101" pitchFamily="2" charset="-122"/>
                <a:ea typeface="黑体" panose="02010609060101010101" pitchFamily="2" charset="-122"/>
              </a:rPr>
              <a:t>（三）足衣</a:t>
            </a:r>
            <a:endParaRPr lang="zh-CN" altLang="en-US" sz="32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8193"/>
          <p:cNvSpPr>
            <a:spLocks noGrp="1"/>
          </p:cNvSpPr>
          <p:nvPr>
            <p:ph type="title"/>
          </p:nvPr>
        </p:nvSpPr>
        <p:spPr/>
        <p:txBody>
          <a:bodyPr anchor="ctr">
            <a:normAutofit fontScale="90000"/>
          </a:bodyPr>
          <a:p>
            <a:br>
              <a:rPr lang="en-US" altLang="zh-CN" sz="4000"/>
            </a:br>
            <a:endParaRPr lang="en-US" altLang="zh-CN" sz="4000"/>
          </a:p>
        </p:txBody>
      </p:sp>
      <p:sp>
        <p:nvSpPr>
          <p:cNvPr id="17410" name="文本占位符 8194"/>
          <p:cNvSpPr>
            <a:spLocks noGrp="1"/>
          </p:cNvSpPr>
          <p:nvPr>
            <p:ph sz="quarter" idx="1"/>
          </p:nvPr>
        </p:nvSpPr>
        <p:spPr>
          <a:xfrm>
            <a:off x="457200" y="1077595"/>
            <a:ext cx="3657600" cy="4572000"/>
          </a:xfrm>
        </p:spPr>
        <p:txBody>
          <a:bodyPr anchor="t"/>
          <a:p>
            <a:r>
              <a:rPr lang="en-US" altLang="zh-CN">
                <a:sym typeface="+mn-ea"/>
              </a:rPr>
              <a:t>5.</a:t>
            </a:r>
            <a:r>
              <a:rPr lang="zh-CN" altLang="en-US">
                <a:solidFill>
                  <a:srgbClr val="FF0000"/>
                </a:solidFill>
                <a:sym typeface="+mn-ea"/>
              </a:rPr>
              <a:t>【甗</a:t>
            </a:r>
            <a:r>
              <a:rPr lang="en-US" altLang="zh-CN">
                <a:solidFill>
                  <a:srgbClr val="FF0000"/>
                </a:solidFill>
                <a:sym typeface="+mn-ea"/>
              </a:rPr>
              <a:t>y</a:t>
            </a:r>
            <a:r>
              <a:rPr lang="en-US" altLang="zh-CN">
                <a:solidFill>
                  <a:srgbClr val="FF0000"/>
                </a:solidFill>
                <a:latin typeface="宋体" panose="02010600030101010101" pitchFamily="2" charset="-122"/>
                <a:ea typeface="宋体" panose="02010600030101010101" pitchFamily="2" charset="-122"/>
                <a:sym typeface="+mn-ea"/>
              </a:rPr>
              <a:t>ǎn</a:t>
            </a:r>
            <a:r>
              <a:rPr lang="zh-CN" altLang="en-US">
                <a:solidFill>
                  <a:srgbClr val="FF0000"/>
                </a:solidFill>
                <a:sym typeface="+mn-ea"/>
              </a:rPr>
              <a:t>】</a:t>
            </a:r>
            <a:r>
              <a:rPr lang="zh-CN" altLang="en-US"/>
              <a:t>中国先秦时期的蒸食用具，可分为两部分，下半部是鬲，用于煮水，上半部是甑</a:t>
            </a:r>
            <a:r>
              <a:rPr lang="zh-CN" altLang="en-US">
                <a:sym typeface="+mn-ea"/>
              </a:rPr>
              <a:t>(后来变成蒸笼)</a:t>
            </a:r>
            <a:r>
              <a:rPr lang="zh-CN" altLang="en-US"/>
              <a:t>，两者之间有镂空的箅</a:t>
            </a:r>
            <a:r>
              <a:rPr lang="en-US" altLang="zh-CN"/>
              <a:t>(b</a:t>
            </a:r>
            <a:r>
              <a:rPr lang="en-US" altLang="zh-CN">
                <a:latin typeface="宋体" panose="02010600030101010101" pitchFamily="2" charset="-122"/>
                <a:ea typeface="宋体" panose="02010600030101010101" pitchFamily="2" charset="-122"/>
              </a:rPr>
              <a:t>ì</a:t>
            </a:r>
            <a:r>
              <a:rPr lang="en-US" altLang="zh-CN"/>
              <a:t>)</a:t>
            </a:r>
            <a:r>
              <a:rPr lang="zh-CN" altLang="en-US"/>
              <a:t>，用来放置食物，可通蒸汽。</a:t>
            </a:r>
            <a:endParaRPr lang="zh-CN" altLang="en-US"/>
          </a:p>
          <a:p>
            <a:endParaRPr lang="zh-CN" altLang="en-US"/>
          </a:p>
          <a:p>
            <a:endParaRPr lang="zh-CN" altLang="en-US"/>
          </a:p>
        </p:txBody>
      </p:sp>
      <p:sp>
        <p:nvSpPr>
          <p:cNvPr id="2" name="内容占位符 1"/>
          <p:cNvSpPr>
            <a:spLocks noGrp="1"/>
          </p:cNvSpPr>
          <p:nvPr>
            <p:ph sz="quarter" idx="2"/>
          </p:nvPr>
        </p:nvSpPr>
        <p:spPr>
          <a:xfrm>
            <a:off x="4179443" y="1077595"/>
            <a:ext cx="3657600" cy="4572000"/>
          </a:xfrm>
        </p:spPr>
        <p:txBody>
          <a:bodyPr/>
          <a:p>
            <a:r>
              <a:rPr lang="en-US" altLang="zh-CN">
                <a:sym typeface="+mn-ea"/>
              </a:rPr>
              <a:t>6.</a:t>
            </a:r>
            <a:r>
              <a:rPr lang="zh-CN" altLang="en-US">
                <a:solidFill>
                  <a:srgbClr val="FF0000"/>
                </a:solidFill>
                <a:sym typeface="+mn-ea"/>
              </a:rPr>
              <a:t>【甑zèng】蒸食用具</a:t>
            </a:r>
            <a:r>
              <a:rPr lang="zh-CN" altLang="en-US">
                <a:sym typeface="+mn-ea"/>
              </a:rPr>
              <a:t>，战国后期,甑、釜常常连用。釜像锅,甑底有细孔,放在釜上。</a:t>
            </a:r>
            <a:endParaRPr lang="zh-CN" altLang="en-US"/>
          </a:p>
          <a:p>
            <a:endParaRPr lang="zh-CN" altLang="en-US"/>
          </a:p>
          <a:p>
            <a:endParaRPr lang="zh-CN" altLang="en-US"/>
          </a:p>
        </p:txBody>
      </p:sp>
      <p:pic>
        <p:nvPicPr>
          <p:cNvPr id="17411" name="图片 8195" descr="b_large_hbJX_3a0b00003fe21262"/>
          <p:cNvPicPr>
            <a:picLocks noChangeAspect="1"/>
          </p:cNvPicPr>
          <p:nvPr/>
        </p:nvPicPr>
        <p:blipFill>
          <a:blip r:embed="rId1"/>
          <a:stretch>
            <a:fillRect/>
          </a:stretch>
        </p:blipFill>
        <p:spPr>
          <a:xfrm>
            <a:off x="2136140" y="3677920"/>
            <a:ext cx="2244725" cy="2946400"/>
          </a:xfrm>
          <a:prstGeom prst="rect">
            <a:avLst/>
          </a:prstGeom>
          <a:noFill/>
          <a:ln w="9525">
            <a:noFill/>
          </a:ln>
        </p:spPr>
      </p:pic>
      <p:pic>
        <p:nvPicPr>
          <p:cNvPr id="16387" name="图片 7171" descr="b_large_Qkrb_364900000fcf1262"/>
          <p:cNvPicPr>
            <a:picLocks noChangeAspect="1"/>
          </p:cNvPicPr>
          <p:nvPr/>
        </p:nvPicPr>
        <p:blipFill>
          <a:blip r:embed="rId2"/>
          <a:stretch>
            <a:fillRect/>
          </a:stretch>
        </p:blipFill>
        <p:spPr>
          <a:xfrm>
            <a:off x="5250815" y="3340735"/>
            <a:ext cx="2976245" cy="283146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12290"/>
          <p:cNvSpPr>
            <a:spLocks noGrp="1"/>
          </p:cNvSpPr>
          <p:nvPr>
            <p:ph sz="quarter" idx="1"/>
          </p:nvPr>
        </p:nvSpPr>
        <p:spPr/>
        <p:txBody>
          <a:bodyPr anchor="t"/>
          <a:p>
            <a:r>
              <a:rPr lang="en-US" altLang="zh-CN"/>
              <a:t>7.</a:t>
            </a:r>
            <a:r>
              <a:rPr lang="zh-CN" altLang="en-US">
                <a:solidFill>
                  <a:srgbClr val="FF0000"/>
                </a:solidFill>
              </a:rPr>
              <a:t>【盂</a:t>
            </a:r>
            <a:r>
              <a:rPr lang="en-US" altLang="zh-CN">
                <a:solidFill>
                  <a:srgbClr val="FF0000"/>
                </a:solidFill>
              </a:rPr>
              <a:t>y</a:t>
            </a:r>
            <a:r>
              <a:rPr lang="en-US" altLang="zh-CN">
                <a:solidFill>
                  <a:srgbClr val="FF0000"/>
                </a:solidFill>
                <a:latin typeface="宋体" panose="02010600030101010101" pitchFamily="2" charset="-122"/>
                <a:ea typeface="宋体" panose="02010600030101010101" pitchFamily="2" charset="-122"/>
              </a:rPr>
              <a:t>ū</a:t>
            </a:r>
            <a:r>
              <a:rPr lang="zh-CN" altLang="en-US">
                <a:solidFill>
                  <a:srgbClr val="FF0000"/>
                </a:solidFill>
              </a:rPr>
              <a:t>】盛饮之器</a:t>
            </a:r>
            <a:r>
              <a:rPr lang="zh-CN" altLang="en-US"/>
              <a:t>，敞口，深腹，有耳，下有圆形之足。盆盂，均为盛物之器。</a:t>
            </a:r>
            <a:endParaRPr lang="zh-CN" altLang="en-US"/>
          </a:p>
        </p:txBody>
      </p:sp>
      <p:pic>
        <p:nvPicPr>
          <p:cNvPr id="21507" name="图片 12291" descr="18d8bc3eb13533fa04648f0da8d3fd1f40345bc6"/>
          <p:cNvPicPr>
            <a:picLocks noChangeAspect="1"/>
          </p:cNvPicPr>
          <p:nvPr/>
        </p:nvPicPr>
        <p:blipFill>
          <a:blip r:embed="rId1"/>
          <a:stretch>
            <a:fillRect/>
          </a:stretch>
        </p:blipFill>
        <p:spPr>
          <a:xfrm>
            <a:off x="4270375" y="1874520"/>
            <a:ext cx="3346450" cy="350456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13314"/>
          <p:cNvSpPr>
            <a:spLocks noGrp="1"/>
          </p:cNvSpPr>
          <p:nvPr>
            <p:ph sz="quarter" idx="1"/>
          </p:nvPr>
        </p:nvSpPr>
        <p:spPr>
          <a:xfrm>
            <a:off x="612775" y="855980"/>
            <a:ext cx="3657600" cy="4572000"/>
          </a:xfrm>
        </p:spPr>
        <p:txBody>
          <a:bodyPr anchor="t"/>
          <a:p>
            <a:r>
              <a:rPr lang="en-US" altLang="zh-CN"/>
              <a:t>8.</a:t>
            </a:r>
            <a:r>
              <a:rPr lang="zh-CN" altLang="en-US">
                <a:solidFill>
                  <a:srgbClr val="FF0000"/>
                </a:solidFill>
              </a:rPr>
              <a:t>【案】</a:t>
            </a:r>
            <a:r>
              <a:rPr lang="zh-CN" altLang="en-US"/>
              <a:t>，又称食案，是进食用的托盘，形体不大，有四足或三足，足很矮，古人进食时常“举案齐眉”，以示敬意。后来长形的桌子或架起来代替桌子用的长木板也叫“案”。</a:t>
            </a:r>
            <a:endParaRPr lang="zh-CN" altLang="en-US"/>
          </a:p>
        </p:txBody>
      </p:sp>
      <p:sp>
        <p:nvSpPr>
          <p:cNvPr id="3" name="内容占位符 2"/>
          <p:cNvSpPr>
            <a:spLocks noGrp="1"/>
          </p:cNvSpPr>
          <p:nvPr>
            <p:ph sz="quarter" idx="2"/>
          </p:nvPr>
        </p:nvSpPr>
        <p:spPr>
          <a:xfrm>
            <a:off x="4270375" y="855980"/>
            <a:ext cx="3657600" cy="5316220"/>
          </a:xfrm>
        </p:spPr>
        <p:txBody>
          <a:bodyPr/>
          <a:p>
            <a:r>
              <a:rPr lang="en-US" altLang="zh-CN">
                <a:sym typeface="+mn-ea"/>
              </a:rPr>
              <a:t>9.</a:t>
            </a:r>
            <a:r>
              <a:rPr lang="zh-CN" altLang="en-US">
                <a:solidFill>
                  <a:srgbClr val="FF0000"/>
                </a:solidFill>
                <a:sym typeface="+mn-ea"/>
              </a:rPr>
              <a:t>【俎</a:t>
            </a:r>
            <a:r>
              <a:rPr lang="en-US" altLang="zh-CN">
                <a:solidFill>
                  <a:srgbClr val="FF0000"/>
                </a:solidFill>
                <a:sym typeface="+mn-ea"/>
              </a:rPr>
              <a:t>z</a:t>
            </a:r>
            <a:r>
              <a:rPr lang="en-US" altLang="zh-CN">
                <a:solidFill>
                  <a:srgbClr val="FF0000"/>
                </a:solidFill>
                <a:latin typeface="宋体" panose="02010600030101010101" pitchFamily="2" charset="-122"/>
                <a:ea typeface="宋体" panose="02010600030101010101" pitchFamily="2" charset="-122"/>
                <a:sym typeface="+mn-ea"/>
              </a:rPr>
              <a:t>ǔ</a:t>
            </a:r>
            <a:r>
              <a:rPr lang="zh-CN" altLang="en-US">
                <a:solidFill>
                  <a:srgbClr val="FF0000"/>
                </a:solidFill>
                <a:sym typeface="+mn-ea"/>
              </a:rPr>
              <a:t>】</a:t>
            </a:r>
            <a:r>
              <a:rPr lang="zh-CN" altLang="en-US">
                <a:sym typeface="+mn-ea"/>
              </a:rPr>
              <a:t>长方形砧板，两端有足支地。古人常以刀匕、刀俎并举，并以“俎上肉”比喻受人欺凌、任人宰割的境遇。</a:t>
            </a:r>
            <a:endParaRPr lang="zh-CN" altLang="en-US"/>
          </a:p>
        </p:txBody>
      </p:sp>
      <p:pic>
        <p:nvPicPr>
          <p:cNvPr id="22531" name="图片 13315" descr="3bf33a87e950352adb0652235343fbf2b2118bb1"/>
          <p:cNvPicPr>
            <a:picLocks noChangeAspect="1"/>
          </p:cNvPicPr>
          <p:nvPr/>
        </p:nvPicPr>
        <p:blipFill>
          <a:blip r:embed="rId1"/>
          <a:stretch>
            <a:fillRect/>
          </a:stretch>
        </p:blipFill>
        <p:spPr>
          <a:xfrm>
            <a:off x="297180" y="3924935"/>
            <a:ext cx="3714750" cy="1830070"/>
          </a:xfrm>
          <a:prstGeom prst="rect">
            <a:avLst/>
          </a:prstGeom>
          <a:noFill/>
          <a:ln w="9525">
            <a:noFill/>
          </a:ln>
        </p:spPr>
      </p:pic>
      <p:pic>
        <p:nvPicPr>
          <p:cNvPr id="23555" name="图片 14339" descr="9c16fdfaaf51f3dedc60a54794eef01f3b2979c6"/>
          <p:cNvPicPr>
            <a:picLocks noChangeAspect="1"/>
          </p:cNvPicPr>
          <p:nvPr/>
        </p:nvPicPr>
        <p:blipFill>
          <a:blip r:embed="rId2"/>
          <a:stretch>
            <a:fillRect/>
          </a:stretch>
        </p:blipFill>
        <p:spPr>
          <a:xfrm>
            <a:off x="4270375" y="3552825"/>
            <a:ext cx="4257040" cy="2573655"/>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p:txBody>
          <a:bodyPr>
            <a:normAutofit/>
          </a:bodyPr>
          <a:p>
            <a:r>
              <a:rPr lang="en-US" altLang="zh-CN"/>
              <a:t>10.</a:t>
            </a:r>
            <a:r>
              <a:rPr lang="zh-CN" altLang="en-US">
                <a:solidFill>
                  <a:srgbClr val="FF0000"/>
                </a:solidFill>
              </a:rPr>
              <a:t>【镬huò】</a:t>
            </a:r>
            <a:r>
              <a:rPr lang="zh-CN" altLang="en-US"/>
              <a:t>古代指无足的鼎,古时常在镬中把肉煮熟,后再移到鼎中就食。</a:t>
            </a:r>
            <a:endParaRPr lang="zh-CN" altLang="en-US"/>
          </a:p>
          <a:p>
            <a:r>
              <a:rPr lang="en-US" altLang="zh-CN"/>
              <a:t>11.</a:t>
            </a:r>
            <a:r>
              <a:rPr lang="zh-CN" altLang="en-US">
                <a:solidFill>
                  <a:srgbClr val="FF0000"/>
                </a:solidFill>
              </a:rPr>
              <a:t>【箪】</a:t>
            </a:r>
            <a:r>
              <a:rPr lang="zh-CN" altLang="en-US"/>
              <a:t>古代用于盛饭,竹制或苇制。</a:t>
            </a:r>
            <a:endParaRPr lang="zh-CN" altLang="en-US"/>
          </a:p>
          <a:p>
            <a:r>
              <a:rPr lang="en-US" altLang="zh-CN"/>
              <a:t>12.</a:t>
            </a:r>
            <a:r>
              <a:rPr lang="zh-CN" altLang="en-US">
                <a:solidFill>
                  <a:srgbClr val="FF0000"/>
                </a:solidFill>
              </a:rPr>
              <a:t>【豆】</a:t>
            </a:r>
            <a:r>
              <a:rPr lang="zh-CN" altLang="en-US"/>
              <a:t>中国古代的</a:t>
            </a:r>
            <a:r>
              <a:rPr lang="zh-CN" altLang="en-US">
                <a:solidFill>
                  <a:srgbClr val="FF0000"/>
                </a:solidFill>
              </a:rPr>
              <a:t>食器</a:t>
            </a:r>
            <a:r>
              <a:rPr lang="zh-CN" altLang="en-US"/>
              <a:t>和</a:t>
            </a:r>
            <a:r>
              <a:rPr lang="zh-CN" altLang="en-US">
                <a:solidFill>
                  <a:srgbClr val="FF0000"/>
                </a:solidFill>
              </a:rPr>
              <a:t>量器</a:t>
            </a:r>
            <a:r>
              <a:rPr lang="zh-CN" altLang="en-US"/>
              <a:t>,后又为</a:t>
            </a:r>
            <a:r>
              <a:rPr lang="zh-CN" altLang="en-US">
                <a:solidFill>
                  <a:srgbClr val="FF0000"/>
                </a:solidFill>
              </a:rPr>
              <a:t>重量单位</a:t>
            </a:r>
            <a:r>
              <a:rPr lang="zh-CN" altLang="en-US"/>
              <a:t>。形似高脚盘,多为陶制。</a:t>
            </a:r>
            <a:endParaRPr lang="zh-CN" altLang="en-US"/>
          </a:p>
          <a:p>
            <a:r>
              <a:rPr lang="en-US" altLang="zh-CN"/>
              <a:t>13.</a:t>
            </a:r>
            <a:r>
              <a:rPr lang="zh-CN" altLang="en-US">
                <a:solidFill>
                  <a:srgbClr val="FF0000"/>
                </a:solidFill>
              </a:rPr>
              <a:t>【笾(bi</a:t>
            </a:r>
            <a:r>
              <a:rPr lang="zh-CN" altLang="en-US">
                <a:solidFill>
                  <a:srgbClr val="FF0000"/>
                </a:solidFill>
                <a:latin typeface="Century Schoolbook" charset="0"/>
                <a:cs typeface="Century Schoolbook" charset="0"/>
              </a:rPr>
              <a:t>ā</a:t>
            </a:r>
            <a:r>
              <a:rPr lang="zh-CN" altLang="en-US">
                <a:solidFill>
                  <a:srgbClr val="FF0000"/>
                </a:solidFill>
              </a:rPr>
              <a:t>n)】</a:t>
            </a:r>
            <a:r>
              <a:rPr lang="zh-CN" altLang="en-US"/>
              <a:t>笾从豆分化而来,有竹编,又有木制、陶制和铜制的多种。用于盛果脯之类的食品。《尔雅·释器》说“木豆谓之豆,竹豆谓之笾,瓦豆（陶制）谓之登”。</a:t>
            </a:r>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6385"/>
          <p:cNvSpPr>
            <a:spLocks noGrp="1"/>
          </p:cNvSpPr>
          <p:nvPr>
            <p:ph type="title"/>
          </p:nvPr>
        </p:nvSpPr>
        <p:spPr/>
        <p:txBody>
          <a:bodyPr anchor="ctr"/>
          <a:p>
            <a:r>
              <a:rPr lang="zh-CN" altLang="en-US" dirty="0" smtClean="0">
                <a:solidFill>
                  <a:srgbClr val="FF0000"/>
                </a:solidFill>
                <a:latin typeface="黑体" panose="02010609060101010101" pitchFamily="2" charset="-122"/>
                <a:ea typeface="黑体" panose="02010609060101010101" pitchFamily="2" charset="-122"/>
              </a:rPr>
              <a:t>（二）古代酒器</a:t>
            </a:r>
            <a:endParaRPr lang="zh-CN" altLang="en-US" dirty="0" smtClean="0">
              <a:solidFill>
                <a:srgbClr val="FF0000"/>
              </a:solidFill>
              <a:latin typeface="黑体" panose="02010609060101010101" pitchFamily="2" charset="-122"/>
              <a:ea typeface="黑体" panose="02010609060101010101" pitchFamily="2" charset="-122"/>
            </a:endParaRPr>
          </a:p>
        </p:txBody>
      </p:sp>
      <p:sp>
        <p:nvSpPr>
          <p:cNvPr id="3" name="内容占位符 2"/>
          <p:cNvSpPr>
            <a:spLocks noGrp="1"/>
          </p:cNvSpPr>
          <p:nvPr>
            <p:ph sz="quarter" idx="1"/>
          </p:nvPr>
        </p:nvSpPr>
        <p:spPr/>
        <p:txBody>
          <a:bodyPr/>
          <a:p>
            <a:r>
              <a:rPr lang="zh-CN" altLang="en-US"/>
              <a:t>古代的酒器是用于酿酒、盛酒、温酒和饮酒的器物,大多是陶质和青铜质的。盛酒器物主要有尊、彝、壶、卣</a:t>
            </a:r>
            <a:r>
              <a:rPr lang="en-US" altLang="zh-CN"/>
              <a:t>y</a:t>
            </a:r>
            <a:r>
              <a:rPr lang="en-US" altLang="zh-CN">
                <a:latin typeface="宋体" panose="02010600030101010101" pitchFamily="2" charset="-122"/>
                <a:ea typeface="宋体" panose="02010600030101010101" pitchFamily="2" charset="-122"/>
              </a:rPr>
              <a:t>ǒu</a:t>
            </a:r>
            <a:r>
              <a:rPr lang="zh-CN" altLang="en-US"/>
              <a:t>、觞、觥等。饮酒器物主要有觚</a:t>
            </a:r>
            <a:r>
              <a:rPr lang="en-US" altLang="zh-CN"/>
              <a:t>g</a:t>
            </a:r>
            <a:r>
              <a:rPr lang="en-US" altLang="zh-CN">
                <a:latin typeface="宋体" panose="02010600030101010101" pitchFamily="2" charset="-122"/>
                <a:ea typeface="宋体" panose="02010600030101010101" pitchFamily="2" charset="-122"/>
              </a:rPr>
              <a:t>ū</a:t>
            </a:r>
            <a:r>
              <a:rPr lang="zh-CN" altLang="en-US"/>
              <a:t>、觯</a:t>
            </a:r>
            <a:r>
              <a:rPr lang="en-US" altLang="zh-CN"/>
              <a:t>zh</a:t>
            </a:r>
            <a:r>
              <a:rPr lang="en-US" altLang="zh-CN">
                <a:latin typeface="宋体" panose="02010600030101010101" pitchFamily="2" charset="-122"/>
                <a:ea typeface="宋体" panose="02010600030101010101" pitchFamily="2" charset="-122"/>
              </a:rPr>
              <a:t>ì</a:t>
            </a:r>
            <a:r>
              <a:rPr lang="zh-CN" altLang="en-US"/>
              <a:t>、角、卮</a:t>
            </a:r>
            <a:r>
              <a:rPr lang="en-US" altLang="zh-CN"/>
              <a:t>zh</a:t>
            </a:r>
            <a:r>
              <a:rPr lang="en-US" altLang="zh-CN">
                <a:latin typeface="宋体" panose="02010600030101010101" pitchFamily="2" charset="-122"/>
                <a:ea typeface="宋体" panose="02010600030101010101" pitchFamily="2" charset="-122"/>
              </a:rPr>
              <a:t>ī</a:t>
            </a:r>
            <a:r>
              <a:rPr lang="zh-CN" altLang="en-US"/>
              <a:t>、杯等。</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16386"/>
          <p:cNvSpPr>
            <a:spLocks noGrp="1"/>
          </p:cNvSpPr>
          <p:nvPr>
            <p:ph sz="quarter" idx="1"/>
          </p:nvPr>
        </p:nvSpPr>
        <p:spPr>
          <a:xfrm>
            <a:off x="457200" y="1278890"/>
            <a:ext cx="3657600" cy="4572000"/>
          </a:xfrm>
        </p:spPr>
        <p:txBody>
          <a:bodyPr anchor="t"/>
          <a:p>
            <a:r>
              <a:rPr lang="en-US" altLang="zh-CN" sz="2000"/>
              <a:t>1.</a:t>
            </a:r>
            <a:r>
              <a:rPr lang="zh-CN" altLang="en-US" sz="2000">
                <a:solidFill>
                  <a:srgbClr val="FF0000"/>
                </a:solidFill>
              </a:rPr>
              <a:t>【尊】</a:t>
            </a:r>
            <a:r>
              <a:rPr lang="zh-CN" altLang="en-US" sz="2000"/>
              <a:t>今作樽，是中国古代的一种大中型盛酒器。尊的形制圈足，圆腹或方腹，长颈，敞口，口径较大。尊盛行于商代至西周时期，春秋后期已经少见。较著名的有</a:t>
            </a:r>
            <a:r>
              <a:rPr lang="zh-CN" altLang="en-US" sz="2000">
                <a:solidFill>
                  <a:srgbClr val="FF0000"/>
                </a:solidFill>
              </a:rPr>
              <a:t>四羊方尊</a:t>
            </a:r>
            <a:r>
              <a:rPr lang="zh-CN" altLang="en-US" sz="2000"/>
              <a:t>。</a:t>
            </a:r>
            <a:endParaRPr lang="zh-CN" altLang="en-US" sz="2000"/>
          </a:p>
        </p:txBody>
      </p:sp>
      <p:sp>
        <p:nvSpPr>
          <p:cNvPr id="2" name="内容占位符 1"/>
          <p:cNvSpPr>
            <a:spLocks noGrp="1"/>
          </p:cNvSpPr>
          <p:nvPr>
            <p:ph sz="quarter" idx="2"/>
          </p:nvPr>
        </p:nvSpPr>
        <p:spPr>
          <a:xfrm>
            <a:off x="4267073" y="1417955"/>
            <a:ext cx="3657600" cy="4572000"/>
          </a:xfrm>
        </p:spPr>
        <p:txBody>
          <a:bodyPr/>
          <a:p>
            <a:r>
              <a:rPr lang="en-US" altLang="zh-CN" sz="2000"/>
              <a:t>2.</a:t>
            </a:r>
            <a:r>
              <a:rPr lang="zh-CN" altLang="en-US" sz="2000">
                <a:solidFill>
                  <a:srgbClr val="FF0000"/>
                </a:solidFill>
              </a:rPr>
              <a:t>【壶】</a:t>
            </a:r>
            <a:r>
              <a:rPr lang="zh-CN" altLang="en-US" sz="2000"/>
              <a:t>长颈、大腹、圆足的盛酒器，不仅装酒，还能装水，故后代用“箪食壶浆”指犒劳军旅。</a:t>
            </a:r>
            <a:endParaRPr lang="zh-CN" altLang="en-US" sz="2000"/>
          </a:p>
        </p:txBody>
      </p:sp>
      <p:pic>
        <p:nvPicPr>
          <p:cNvPr id="25603" name="图片 16387" descr="d52a2834349b033b89a14ad215ce36d3d539bd89"/>
          <p:cNvPicPr>
            <a:picLocks noChangeAspect="1"/>
          </p:cNvPicPr>
          <p:nvPr/>
        </p:nvPicPr>
        <p:blipFill>
          <a:blip r:embed="rId1"/>
          <a:stretch>
            <a:fillRect/>
          </a:stretch>
        </p:blipFill>
        <p:spPr>
          <a:xfrm>
            <a:off x="2012315" y="3806825"/>
            <a:ext cx="2376805" cy="2466975"/>
          </a:xfrm>
          <a:prstGeom prst="rect">
            <a:avLst/>
          </a:prstGeom>
          <a:noFill/>
          <a:ln w="9525">
            <a:noFill/>
          </a:ln>
        </p:spPr>
      </p:pic>
      <p:pic>
        <p:nvPicPr>
          <p:cNvPr id="26627" name="图片 17411" descr="1c950a7b02087bf4cd853e99f2d3572c11dfcf51"/>
          <p:cNvPicPr>
            <a:picLocks noChangeAspect="1"/>
          </p:cNvPicPr>
          <p:nvPr/>
        </p:nvPicPr>
        <p:blipFill>
          <a:blip r:embed="rId2"/>
          <a:stretch>
            <a:fillRect/>
          </a:stretch>
        </p:blipFill>
        <p:spPr>
          <a:xfrm>
            <a:off x="5328920" y="3352165"/>
            <a:ext cx="2907665" cy="292163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占位符 18434"/>
          <p:cNvSpPr>
            <a:spLocks noGrp="1"/>
          </p:cNvSpPr>
          <p:nvPr>
            <p:ph sz="quarter" idx="1"/>
          </p:nvPr>
        </p:nvSpPr>
        <p:spPr/>
        <p:txBody>
          <a:bodyPr anchor="t"/>
          <a:p>
            <a:r>
              <a:rPr lang="en-US" altLang="zh-CN" sz="2000">
                <a:solidFill>
                  <a:schemeClr val="tx1"/>
                </a:solidFill>
              </a:rPr>
              <a:t>3.</a:t>
            </a:r>
            <a:r>
              <a:rPr lang="zh-CN" altLang="en-US" sz="2000">
                <a:solidFill>
                  <a:srgbClr val="FF0000"/>
                </a:solidFill>
              </a:rPr>
              <a:t>【爵】</a:t>
            </a:r>
            <a:r>
              <a:rPr lang="zh-CN" altLang="en-US" sz="2000">
                <a:sym typeface="+mn-ea"/>
              </a:rPr>
              <a:t>古</a:t>
            </a:r>
            <a:r>
              <a:rPr lang="zh-CN" altLang="en-US" sz="2000"/>
              <a:t>代饮酒器的总称，作为专名是用来温酒的，下有三足，可升火温酒。</a:t>
            </a:r>
            <a:endParaRPr lang="zh-CN" altLang="en-US" sz="2000"/>
          </a:p>
        </p:txBody>
      </p:sp>
      <p:sp>
        <p:nvSpPr>
          <p:cNvPr id="3" name="内容占位符 2"/>
          <p:cNvSpPr>
            <a:spLocks noGrp="1"/>
          </p:cNvSpPr>
          <p:nvPr>
            <p:ph sz="quarter" idx="2"/>
          </p:nvPr>
        </p:nvSpPr>
        <p:spPr/>
        <p:txBody>
          <a:bodyPr/>
          <a:p>
            <a:r>
              <a:rPr lang="en-US" altLang="zh-CN" sz="2000">
                <a:sym typeface="+mn-ea"/>
              </a:rPr>
              <a:t>4.</a:t>
            </a:r>
            <a:r>
              <a:rPr lang="zh-CN" altLang="en-US" sz="2000">
                <a:solidFill>
                  <a:srgbClr val="FF0000"/>
                </a:solidFill>
                <a:sym typeface="+mn-ea"/>
              </a:rPr>
              <a:t>【觥</a:t>
            </a:r>
            <a:r>
              <a:rPr lang="en-US" altLang="zh-CN" sz="2000">
                <a:solidFill>
                  <a:srgbClr val="FF0000"/>
                </a:solidFill>
                <a:sym typeface="+mn-ea"/>
              </a:rPr>
              <a:t>g</a:t>
            </a:r>
            <a:r>
              <a:rPr lang="en-US" altLang="zh-CN" sz="2000">
                <a:solidFill>
                  <a:srgbClr val="FF0000"/>
                </a:solidFill>
                <a:latin typeface="宋体" panose="02010600030101010101" pitchFamily="2" charset="-122"/>
                <a:ea typeface="宋体" panose="02010600030101010101" pitchFamily="2" charset="-122"/>
                <a:sym typeface="+mn-ea"/>
              </a:rPr>
              <a:t>ō</a:t>
            </a:r>
            <a:r>
              <a:rPr lang="en-US" altLang="zh-CN" sz="2000">
                <a:solidFill>
                  <a:srgbClr val="FF0000"/>
                </a:solidFill>
                <a:sym typeface="+mn-ea"/>
              </a:rPr>
              <a:t>ng</a:t>
            </a:r>
            <a:r>
              <a:rPr lang="zh-CN" altLang="en-US" sz="2000">
                <a:solidFill>
                  <a:srgbClr val="FF0000"/>
                </a:solidFill>
                <a:sym typeface="+mn-ea"/>
              </a:rPr>
              <a:t>】</a:t>
            </a:r>
            <a:r>
              <a:rPr lang="zh-CN" altLang="en-US" sz="2000">
                <a:sym typeface="+mn-ea"/>
              </a:rPr>
              <a:t>盛酒、饮酒兼用的器具，像一只横放的牛角，长方圈足，有盖，多作兽形，觥常被用作罚酒。</a:t>
            </a:r>
            <a:endParaRPr lang="zh-CN" altLang="en-US" sz="2000"/>
          </a:p>
        </p:txBody>
      </p:sp>
      <p:sp>
        <p:nvSpPr>
          <p:cNvPr id="27651" name="文本框 18435"/>
          <p:cNvSpPr txBox="1"/>
          <p:nvPr/>
        </p:nvSpPr>
        <p:spPr>
          <a:xfrm>
            <a:off x="3888105" y="661988"/>
            <a:ext cx="2409825" cy="368300"/>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pic>
        <p:nvPicPr>
          <p:cNvPr id="27652" name="图片 18436" descr="u=136910770,4168465294&amp;fm=52&amp;gp=0"/>
          <p:cNvPicPr>
            <a:picLocks noChangeAspect="1"/>
          </p:cNvPicPr>
          <p:nvPr/>
        </p:nvPicPr>
        <p:blipFill>
          <a:blip r:embed="rId1"/>
          <a:stretch>
            <a:fillRect/>
          </a:stretch>
        </p:blipFill>
        <p:spPr>
          <a:xfrm>
            <a:off x="563245" y="3007360"/>
            <a:ext cx="2733040" cy="3234690"/>
          </a:xfrm>
          <a:prstGeom prst="rect">
            <a:avLst/>
          </a:prstGeom>
          <a:noFill/>
          <a:ln w="9525">
            <a:noFill/>
          </a:ln>
        </p:spPr>
      </p:pic>
      <p:pic>
        <p:nvPicPr>
          <p:cNvPr id="28675" name="图片 19459" descr="01300000231000122364702160450"/>
          <p:cNvPicPr>
            <a:picLocks noChangeAspect="1"/>
          </p:cNvPicPr>
          <p:nvPr/>
        </p:nvPicPr>
        <p:blipFill>
          <a:blip r:embed="rId2"/>
          <a:stretch>
            <a:fillRect/>
          </a:stretch>
        </p:blipFill>
        <p:spPr>
          <a:xfrm>
            <a:off x="4526915" y="3007360"/>
            <a:ext cx="3609975" cy="314515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p:txBody>
          <a:bodyPr>
            <a:normAutofit lnSpcReduction="20000"/>
          </a:bodyPr>
          <a:p>
            <a:endParaRPr lang="zh-CN" altLang="en-US"/>
          </a:p>
          <a:p>
            <a:r>
              <a:rPr lang="en-US" altLang="zh-CN"/>
              <a:t>5.</a:t>
            </a:r>
            <a:r>
              <a:rPr lang="zh-CN" altLang="en-US">
                <a:solidFill>
                  <a:srgbClr val="FF0000"/>
                </a:solidFill>
              </a:rPr>
              <a:t>【觚</a:t>
            </a:r>
            <a:r>
              <a:rPr lang="zh-CN" altLang="en-US">
                <a:solidFill>
                  <a:srgbClr val="FF0000"/>
                </a:solidFill>
                <a:sym typeface="+mn-ea"/>
              </a:rPr>
              <a:t>gū</a:t>
            </a:r>
            <a:r>
              <a:rPr lang="zh-CN" altLang="en-US">
                <a:solidFill>
                  <a:srgbClr val="FF0000"/>
                </a:solidFill>
              </a:rPr>
              <a:t>】</a:t>
            </a:r>
            <a:r>
              <a:rPr lang="zh-CN" altLang="en-US"/>
              <a:t>长身细腰,大口圈足,盛酒二升。</a:t>
            </a:r>
            <a:endParaRPr lang="zh-CN" altLang="en-US"/>
          </a:p>
          <a:p>
            <a:r>
              <a:rPr lang="en-US" altLang="zh-CN"/>
              <a:t>6.</a:t>
            </a:r>
            <a:r>
              <a:rPr lang="zh-CN" altLang="en-US">
                <a:solidFill>
                  <a:srgbClr val="FF0000"/>
                </a:solidFill>
              </a:rPr>
              <a:t>【觯</a:t>
            </a:r>
            <a:r>
              <a:rPr lang="zh-CN" altLang="en-US">
                <a:solidFill>
                  <a:srgbClr val="FF0000"/>
                </a:solidFill>
                <a:sym typeface="+mn-ea"/>
              </a:rPr>
              <a:t>zhì</a:t>
            </a:r>
            <a:r>
              <a:rPr lang="zh-CN" altLang="en-US">
                <a:solidFill>
                  <a:srgbClr val="FF0000"/>
                </a:solidFill>
              </a:rPr>
              <a:t>】</a:t>
            </a:r>
            <a:r>
              <a:rPr lang="zh-CN" altLang="en-US"/>
              <a:t>圆腹侈口,東颈鼓腰,盛酒三升。</a:t>
            </a:r>
            <a:endParaRPr lang="zh-CN" altLang="en-US"/>
          </a:p>
          <a:p>
            <a:r>
              <a:rPr lang="en-US" altLang="zh-CN"/>
              <a:t>7.</a:t>
            </a:r>
            <a:r>
              <a:rPr lang="zh-CN" altLang="en-US">
                <a:solidFill>
                  <a:srgbClr val="FF0000"/>
                </a:solidFill>
              </a:rPr>
              <a:t>【角】</a:t>
            </a:r>
            <a:r>
              <a:rPr lang="zh-CN" altLang="en-US"/>
              <a:t>形似爵,但无柱,前后两尾对称,有盖,用以温酒和盛酒。</a:t>
            </a:r>
            <a:endParaRPr lang="zh-CN" altLang="en-US"/>
          </a:p>
          <a:p>
            <a:r>
              <a:rPr lang="en-US" altLang="zh-CN"/>
              <a:t>8.</a:t>
            </a:r>
            <a:r>
              <a:rPr lang="zh-CN" altLang="en-US">
                <a:solidFill>
                  <a:srgbClr val="FF0000"/>
                </a:solidFill>
              </a:rPr>
              <a:t>【斛hú】</a:t>
            </a:r>
            <a:r>
              <a:rPr lang="zh-CN" altLang="en-US"/>
              <a:t>中国旧量器名,亦是容量单位,</a:t>
            </a:r>
            <a:r>
              <a:rPr lang="zh-CN" altLang="en-US">
                <a:solidFill>
                  <a:srgbClr val="FF0000"/>
                </a:solidFill>
              </a:rPr>
              <a:t>一斛原为十斗,后来改为五斗</a:t>
            </a:r>
            <a:r>
              <a:rPr lang="zh-CN" altLang="en-US"/>
              <a:t>。</a:t>
            </a:r>
            <a:endParaRPr lang="zh-CN" altLang="en-US"/>
          </a:p>
          <a:p>
            <a:pPr marL="0" indent="0">
              <a:buNone/>
            </a:pP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23553"/>
          <p:cNvSpPr>
            <a:spLocks noGrp="1"/>
          </p:cNvSpPr>
          <p:nvPr>
            <p:ph type="title"/>
          </p:nvPr>
        </p:nvSpPr>
        <p:spPr/>
        <p:txBody>
          <a:bodyPr anchor="ctr"/>
          <a:p>
            <a:r>
              <a:rPr lang="zh-CN" altLang="en-US" dirty="0" smtClean="0">
                <a:solidFill>
                  <a:srgbClr val="FF0000"/>
                </a:solidFill>
                <a:latin typeface="黑体" panose="02010609060101010101" pitchFamily="2" charset="-122"/>
                <a:ea typeface="黑体" panose="02010609060101010101" pitchFamily="2" charset="-122"/>
              </a:rPr>
              <a:t>（三）古代家具</a:t>
            </a:r>
            <a:endParaRPr lang="zh-CN" altLang="en-US" dirty="0" smtClean="0">
              <a:solidFill>
                <a:srgbClr val="FF0000"/>
              </a:solidFill>
              <a:latin typeface="黑体" panose="02010609060101010101" pitchFamily="2" charset="-122"/>
              <a:ea typeface="黑体" panose="02010609060101010101" pitchFamily="2" charset="-122"/>
            </a:endParaRPr>
          </a:p>
        </p:txBody>
      </p:sp>
      <p:sp>
        <p:nvSpPr>
          <p:cNvPr id="32770" name="文本占位符 23554"/>
          <p:cNvSpPr>
            <a:spLocks noGrp="1"/>
          </p:cNvSpPr>
          <p:nvPr>
            <p:ph idx="1"/>
          </p:nvPr>
        </p:nvSpPr>
        <p:spPr>
          <a:xfrm>
            <a:off x="45720" y="1150620"/>
            <a:ext cx="8153400" cy="4737100"/>
          </a:xfrm>
        </p:spPr>
        <p:txBody>
          <a:bodyPr anchor="t">
            <a:normAutofit fontScale="90000" lnSpcReduction="10000"/>
          </a:bodyPr>
          <a:p>
            <a:pPr marL="0" indent="0">
              <a:buNone/>
            </a:pPr>
            <a:endParaRPr lang="zh-CN" altLang="en-US" sz="2400"/>
          </a:p>
          <a:p>
            <a:r>
              <a:rPr lang="en-US" altLang="zh-CN">
                <a:sym typeface="+mn-ea"/>
              </a:rPr>
              <a:t>1.</a:t>
            </a:r>
            <a:r>
              <a:rPr lang="zh-CN" altLang="en-US">
                <a:solidFill>
                  <a:srgbClr val="FF0000"/>
                </a:solidFill>
                <a:sym typeface="+mn-ea"/>
              </a:rPr>
              <a:t>【榻】</a:t>
            </a:r>
            <a:r>
              <a:rPr lang="zh-CN" altLang="en-US">
                <a:sym typeface="+mn-ea"/>
              </a:rPr>
              <a:t>狭长而较矮的床形坐具。</a:t>
            </a:r>
            <a:endParaRPr lang="zh-CN" altLang="en-US">
              <a:sym typeface="+mn-ea"/>
            </a:endParaRPr>
          </a:p>
          <a:p>
            <a:r>
              <a:rPr lang="en-US" altLang="zh-CN">
                <a:sym typeface="+mn-ea"/>
              </a:rPr>
              <a:t>2.</a:t>
            </a:r>
            <a:r>
              <a:rPr lang="zh-CN" altLang="en-US">
                <a:sym typeface="+mn-ea"/>
              </a:rPr>
              <a:t> </a:t>
            </a:r>
            <a:r>
              <a:rPr lang="zh-CN" altLang="en-US">
                <a:solidFill>
                  <a:srgbClr val="FF0000"/>
                </a:solidFill>
                <a:sym typeface="+mn-ea"/>
              </a:rPr>
              <a:t>【床】</a:t>
            </a:r>
            <a:r>
              <a:rPr lang="zh-CN" altLang="en-US">
                <a:sym typeface="+mn-ea"/>
              </a:rPr>
              <a:t>床,是</a:t>
            </a:r>
            <a:r>
              <a:rPr lang="zh-CN" altLang="en-US">
                <a:solidFill>
                  <a:srgbClr val="FF0000"/>
                </a:solidFill>
                <a:sym typeface="+mn-ea"/>
              </a:rPr>
              <a:t>席子以后最早出现的家具</a:t>
            </a:r>
            <a:r>
              <a:rPr lang="zh-CN" altLang="en-US">
                <a:sym typeface="+mn-ea"/>
              </a:rPr>
              <a:t>。最初,床极矮,古人读书、写字、饮食、睡觉几乎都在床上进行。“阿母得闻之,槌床便大怒”(《孔雀东南飞》)中的“床”指的是坐具。和这种矮床配合用的家具有几、案、屏风等。还有一种矮榻常与床并用,故有“床榻”之称。</a:t>
            </a:r>
            <a:r>
              <a:rPr lang="zh-CN" altLang="en-US">
                <a:solidFill>
                  <a:srgbClr val="FF0000"/>
                </a:solidFill>
                <a:sym typeface="+mn-ea"/>
              </a:rPr>
              <a:t>魏晋南北朝以后</a:t>
            </a:r>
            <a:r>
              <a:rPr lang="zh-CN" altLang="en-US">
                <a:sym typeface="+mn-ea"/>
              </a:rPr>
              <a:t>,床的高度与今天的床差不多,</a:t>
            </a:r>
            <a:r>
              <a:rPr lang="zh-CN" altLang="en-US">
                <a:solidFill>
                  <a:srgbClr val="FF0000"/>
                </a:solidFill>
                <a:sym typeface="+mn-ea"/>
              </a:rPr>
              <a:t>成为专供睡觉的家具</a:t>
            </a:r>
            <a:r>
              <a:rPr lang="zh-CN" altLang="en-US">
                <a:sym typeface="+mn-ea"/>
              </a:rPr>
              <a:t>。</a:t>
            </a:r>
            <a:endParaRPr lang="zh-CN" altLang="en-US"/>
          </a:p>
          <a:p>
            <a:r>
              <a:rPr lang="en-US" altLang="zh-CN">
                <a:sym typeface="+mn-ea"/>
              </a:rPr>
              <a:t>3.</a:t>
            </a:r>
            <a:r>
              <a:rPr lang="zh-CN" altLang="en-US">
                <a:solidFill>
                  <a:srgbClr val="FF0000"/>
                </a:solidFill>
                <a:sym typeface="+mn-ea"/>
              </a:rPr>
              <a:t>【几】</a:t>
            </a:r>
            <a:r>
              <a:rPr lang="zh-CN" altLang="en-US">
                <a:sym typeface="+mn-ea"/>
              </a:rPr>
              <a:t>一种矮桌子。古人席地而坐,故用几。</a:t>
            </a:r>
            <a:endParaRPr lang="zh-CN" altLang="en-US"/>
          </a:p>
          <a:p>
            <a:r>
              <a:rPr lang="en-US" altLang="zh-CN">
                <a:sym typeface="+mn-ea"/>
              </a:rPr>
              <a:t>4.</a:t>
            </a:r>
            <a:r>
              <a:rPr lang="zh-CN" altLang="en-US">
                <a:solidFill>
                  <a:srgbClr val="FF0000"/>
                </a:solidFill>
                <a:sym typeface="+mn-ea"/>
              </a:rPr>
              <a:t>【匜</a:t>
            </a:r>
            <a:r>
              <a:rPr lang="en-US" altLang="zh-CN">
                <a:solidFill>
                  <a:srgbClr val="FF0000"/>
                </a:solidFill>
                <a:sym typeface="+mn-ea"/>
              </a:rPr>
              <a:t>y</a:t>
            </a:r>
            <a:r>
              <a:rPr lang="en-US" altLang="zh-CN">
                <a:solidFill>
                  <a:srgbClr val="FF0000"/>
                </a:solidFill>
                <a:latin typeface="宋体" panose="02010600030101010101" pitchFamily="2" charset="-122"/>
                <a:ea typeface="宋体" panose="02010600030101010101" pitchFamily="2" charset="-122"/>
                <a:sym typeface="+mn-ea"/>
              </a:rPr>
              <a:t>í</a:t>
            </a:r>
            <a:r>
              <a:rPr lang="zh-CN" altLang="en-US">
                <a:solidFill>
                  <a:srgbClr val="FF0000"/>
                </a:solidFill>
                <a:sym typeface="+mn-ea"/>
              </a:rPr>
              <a:t>】</a:t>
            </a:r>
            <a:r>
              <a:rPr lang="zh-CN" altLang="en-US">
                <a:sym typeface="+mn-ea"/>
              </a:rPr>
              <a:t>古代洗盥</a:t>
            </a:r>
            <a:r>
              <a:rPr lang="en-US" altLang="zh-CN">
                <a:sym typeface="+mn-ea"/>
              </a:rPr>
              <a:t>(gu</a:t>
            </a:r>
            <a:r>
              <a:rPr lang="en-US" altLang="zh-CN">
                <a:latin typeface="宋体" panose="02010600030101010101" pitchFamily="2" charset="-122"/>
                <a:ea typeface="宋体" panose="02010600030101010101" pitchFamily="2" charset="-122"/>
                <a:sym typeface="+mn-ea"/>
              </a:rPr>
              <a:t>àn)</a:t>
            </a:r>
            <a:r>
              <a:rPr lang="zh-CN" altLang="en-US">
                <a:sym typeface="+mn-ea"/>
              </a:rPr>
              <a:t>时的盛水器,中国先秦时期也是礼器之一,用于沃盥之礼,为客人洗手所用。</a:t>
            </a:r>
            <a:endParaRPr lang="zh-CN" altLang="en-US"/>
          </a:p>
          <a:p>
            <a:r>
              <a:rPr lang="en-US" altLang="zh-CN">
                <a:sym typeface="+mn-ea"/>
              </a:rPr>
              <a:t>5.</a:t>
            </a:r>
            <a:r>
              <a:rPr lang="zh-CN" altLang="en-US">
                <a:solidFill>
                  <a:srgbClr val="FF0000"/>
                </a:solidFill>
                <a:sym typeface="+mn-ea"/>
              </a:rPr>
              <a:t>【奁</a:t>
            </a:r>
            <a:r>
              <a:rPr lang="en-US" altLang="zh-CN">
                <a:solidFill>
                  <a:srgbClr val="FF0000"/>
                </a:solidFill>
                <a:sym typeface="+mn-ea"/>
              </a:rPr>
              <a:t>li</a:t>
            </a:r>
            <a:r>
              <a:rPr lang="en-US" altLang="zh-CN">
                <a:solidFill>
                  <a:srgbClr val="FF0000"/>
                </a:solidFill>
                <a:latin typeface="宋体" panose="02010600030101010101" pitchFamily="2" charset="-122"/>
                <a:ea typeface="宋体" panose="02010600030101010101" pitchFamily="2" charset="-122"/>
                <a:sym typeface="+mn-ea"/>
              </a:rPr>
              <a:t>án</a:t>
            </a:r>
            <a:r>
              <a:rPr lang="zh-CN" altLang="en-US">
                <a:solidFill>
                  <a:srgbClr val="FF0000"/>
                </a:solidFill>
                <a:sym typeface="+mn-ea"/>
              </a:rPr>
              <a:t>】</a:t>
            </a:r>
            <a:r>
              <a:rPr lang="zh-CN" altLang="en-US">
                <a:sym typeface="+mn-ea"/>
              </a:rPr>
              <a:t>中国古代女子存放梳妆用品的镜箱。圆形,直壁,有盖,一般腹较深,下有三兽足,旁有兽御环耳。流行于战国至唐、宋间,也泛指盛放器物的匣子。</a:t>
            </a:r>
            <a:endParaRPr lang="zh-CN" altLang="en-US" sz="2400"/>
          </a:p>
        </p:txBody>
      </p:sp>
      <p:sp>
        <p:nvSpPr>
          <p:cNvPr id="32771" name="文本框 23555"/>
          <p:cNvSpPr txBox="1"/>
          <p:nvPr/>
        </p:nvSpPr>
        <p:spPr>
          <a:xfrm>
            <a:off x="3932238" y="1241425"/>
            <a:ext cx="4895850"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7467600" cy="882015"/>
          </a:xfrm>
        </p:spPr>
        <p:txBody>
          <a:bodyPr/>
          <a:p>
            <a:r>
              <a:rPr lang="zh-CN" altLang="en-US" sz="3200" b="1" cap="none">
                <a:solidFill>
                  <a:schemeClr val="tx1"/>
                </a:solidFill>
                <a:latin typeface="黑体" panose="02010609060101010101" pitchFamily="2" charset="-122"/>
                <a:ea typeface="黑体" panose="02010609060101010101" pitchFamily="2" charset="-122"/>
                <a:cs typeface="+mn-cs"/>
              </a:rPr>
              <a:t>三、古代音乐</a:t>
            </a:r>
            <a:endParaRPr lang="zh-CN" altLang="en-US" sz="3200" b="1" cap="none">
              <a:solidFill>
                <a:schemeClr val="tx1"/>
              </a:solidFill>
              <a:latin typeface="黑体" panose="02010609060101010101" pitchFamily="2" charset="-122"/>
              <a:ea typeface="黑体" panose="02010609060101010101" pitchFamily="2" charset="-122"/>
              <a:cs typeface="+mn-cs"/>
            </a:endParaRPr>
          </a:p>
        </p:txBody>
      </p:sp>
      <p:sp>
        <p:nvSpPr>
          <p:cNvPr id="3" name="内容占位符 2"/>
          <p:cNvSpPr>
            <a:spLocks noGrp="1"/>
          </p:cNvSpPr>
          <p:nvPr>
            <p:ph sz="quarter" idx="1"/>
          </p:nvPr>
        </p:nvSpPr>
        <p:spPr>
          <a:xfrm>
            <a:off x="361950" y="1253490"/>
            <a:ext cx="7467600" cy="4873752"/>
          </a:xfrm>
        </p:spPr>
        <p:txBody>
          <a:bodyPr>
            <a:noAutofit/>
          </a:bodyPr>
          <a:p>
            <a:pPr marL="0" algn="l">
              <a:buClrTx/>
              <a:buSzTx/>
              <a:buFontTx/>
              <a:buNone/>
            </a:pPr>
            <a:endParaRPr lang="zh-CN" altLang="en-US" sz="1800" b="1"/>
          </a:p>
          <a:p>
            <a:r>
              <a:rPr lang="zh-CN" altLang="en-US" sz="1700"/>
              <a:t>1. </a:t>
            </a:r>
            <a:r>
              <a:rPr lang="zh-CN" altLang="en-US" sz="1700">
                <a:solidFill>
                  <a:srgbClr val="FF0000"/>
                </a:solidFill>
              </a:rPr>
              <a:t>【五音、七声】</a:t>
            </a:r>
            <a:r>
              <a:rPr lang="zh-CN" altLang="en-US" sz="1700"/>
              <a:t>五音亦称“五声”。</a:t>
            </a:r>
            <a:r>
              <a:rPr lang="zh-CN" altLang="en-US" sz="1700">
                <a:sym typeface="+mn-ea"/>
              </a:rPr>
              <a:t>从宫到羽，按照音的高低排列起来，形成五声音阶，即：</a:t>
            </a:r>
            <a:r>
              <a:rPr lang="zh-CN" altLang="en-US" sz="1700">
                <a:solidFill>
                  <a:srgbClr val="FF0000"/>
                </a:solidFill>
                <a:sym typeface="+mn-ea"/>
              </a:rPr>
              <a:t>宫、商、角jué、徵zhǐ、羽</a:t>
            </a:r>
            <a:r>
              <a:rPr lang="zh-CN" altLang="en-US" sz="1700">
                <a:sym typeface="+mn-ea"/>
              </a:rPr>
              <a:t>。</a:t>
            </a:r>
            <a:r>
              <a:rPr lang="zh-CN" altLang="en-US" sz="1700"/>
              <a:t>后来再加上变宫、变徵,就形成七个音级,即</a:t>
            </a:r>
            <a:r>
              <a:rPr lang="zh-CN" altLang="en-US" sz="1700">
                <a:solidFill>
                  <a:srgbClr val="FF0000"/>
                </a:solidFill>
              </a:rPr>
              <a:t>宫、商、角、变徵、徵、羽、变宫</a:t>
            </a:r>
            <a:r>
              <a:rPr lang="zh-CN" altLang="en-US" sz="1700"/>
              <a:t>,称为七声。变徵是徵音的低半音,以此为主调的歌曲,凄怆悲凉。</a:t>
            </a:r>
            <a:endParaRPr lang="zh-CN" altLang="en-US" sz="1700"/>
          </a:p>
          <a:p>
            <a:r>
              <a:rPr lang="en-US" altLang="zh-CN" sz="1700"/>
              <a:t>2.</a:t>
            </a:r>
            <a:r>
              <a:rPr lang="zh-CN" altLang="en-US" sz="1700">
                <a:solidFill>
                  <a:srgbClr val="FF0000"/>
                </a:solidFill>
              </a:rPr>
              <a:t>【六律】</a:t>
            </a:r>
            <a:r>
              <a:rPr lang="zh-CN" altLang="en-US" sz="1700"/>
              <a:t>古代乐音标准名。相传黄帝时伶伦截竹为管,以管之长短分别声音的高低清浊,乐器的音调皆以此为准。乐律有十二,阴阳各六,阳为律,阴为吕。六律即</a:t>
            </a:r>
            <a:r>
              <a:rPr lang="zh-CN" altLang="en-US" sz="1700">
                <a:solidFill>
                  <a:srgbClr val="FF0000"/>
                </a:solidFill>
              </a:rPr>
              <a:t>黄钟、太簇、姑洗、蕤（ruí ）宾、夷则、无射 （yì）</a:t>
            </a:r>
            <a:r>
              <a:rPr lang="zh-CN" altLang="en-US" sz="1700"/>
              <a:t>。</a:t>
            </a:r>
            <a:endParaRPr lang="zh-CN" altLang="en-US" sz="1700"/>
          </a:p>
          <a:p>
            <a:r>
              <a:rPr lang="en-US" altLang="zh-CN" sz="1700"/>
              <a:t>3.</a:t>
            </a:r>
            <a:r>
              <a:rPr lang="zh-CN" altLang="en-US" sz="1700">
                <a:solidFill>
                  <a:srgbClr val="FF0000"/>
                </a:solidFill>
              </a:rPr>
              <a:t>【十二律】</a:t>
            </a:r>
            <a:r>
              <a:rPr lang="zh-CN" altLang="en-US" sz="1700"/>
              <a:t>又称十二律吕。古乐的十二调。是古代的定音方法。即用三分损益法将一个八度分为十二个不完全相同的半音的一种律制。各律从低到高依次为:黄钟、大吕、太簇、夹钟、姑洗、仲吕、蕤宾、林钟、夷则、南吕、无射、应钟。其中</a:t>
            </a:r>
            <a:r>
              <a:rPr lang="zh-CN" altLang="en-US" sz="1700">
                <a:solidFill>
                  <a:srgbClr val="FF0000"/>
                </a:solidFill>
              </a:rPr>
              <a:t>单数的称“律”,双数的称“吕”</a:t>
            </a:r>
            <a:r>
              <a:rPr lang="zh-CN" altLang="en-US" sz="1700"/>
              <a:t>。</a:t>
            </a:r>
            <a:endParaRPr lang="zh-CN" altLang="en-US" sz="1700"/>
          </a:p>
          <a:p>
            <a:r>
              <a:rPr lang="en-US" altLang="zh-CN" sz="1700"/>
              <a:t>4.</a:t>
            </a:r>
            <a:r>
              <a:rPr lang="zh-CN" altLang="en-US" sz="1700">
                <a:solidFill>
                  <a:srgbClr val="FF0000"/>
                </a:solidFill>
              </a:rPr>
              <a:t>【宫调】</a:t>
            </a:r>
            <a:r>
              <a:rPr lang="zh-CN" altLang="en-US" sz="1700"/>
              <a:t>古代音乐调式。古代以七声中任何一声为主,即可构成一种调式。凡以宫声为主的调式称为“宫”(即宫调式),以其他各声为主的则称为“调”,如商调、角调等,统称为宫调。</a:t>
            </a:r>
            <a:endParaRPr lang="zh-CN" altLang="en-US" sz="1700"/>
          </a:p>
          <a:p>
            <a:endParaRPr lang="zh-CN" altLang="en-US" sz="17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a:xfrm>
            <a:off x="457200" y="-90487"/>
            <a:ext cx="7467600" cy="1143000"/>
          </a:xfrm>
        </p:spPr>
        <p:txBody>
          <a:bodyPr/>
          <a:lstStyle/>
          <a:p>
            <a:r>
              <a:rPr lang="zh-CN" altLang="en-US" dirty="0" smtClean="0">
                <a:solidFill>
                  <a:srgbClr val="FF0000"/>
                </a:solidFill>
                <a:latin typeface="黑体" panose="02010609060101010101" pitchFamily="2" charset="-122"/>
                <a:ea typeface="黑体" panose="02010609060101010101" pitchFamily="2" charset="-122"/>
              </a:rPr>
              <a:t>（一）头</a:t>
            </a:r>
            <a:r>
              <a:rPr lang="zh-CN" altLang="en-US" dirty="0">
                <a:solidFill>
                  <a:srgbClr val="FF0000"/>
                </a:solidFill>
                <a:latin typeface="黑体" panose="02010609060101010101" pitchFamily="2" charset="-122"/>
                <a:ea typeface="黑体" panose="02010609060101010101" pitchFamily="2" charset="-122"/>
              </a:rPr>
              <a:t>衣 （元服）</a:t>
            </a:r>
            <a:endParaRPr lang="zh-CN" altLang="en-US" dirty="0">
              <a:solidFill>
                <a:srgbClr val="FF0000"/>
              </a:solidFill>
              <a:latin typeface="黑体" panose="02010609060101010101" pitchFamily="2" charset="-122"/>
              <a:ea typeface="黑体" panose="02010609060101010101" pitchFamily="2" charset="-122"/>
            </a:endParaRPr>
          </a:p>
        </p:txBody>
      </p:sp>
      <p:sp>
        <p:nvSpPr>
          <p:cNvPr id="59395" name="Rectangle 3"/>
          <p:cNvSpPr>
            <a:spLocks noGrp="1" noRot="1" noChangeArrowheads="1"/>
          </p:cNvSpPr>
          <p:nvPr>
            <p:ph sz="quarter" idx="1"/>
          </p:nvPr>
        </p:nvSpPr>
        <p:spPr>
          <a:xfrm>
            <a:off x="396875" y="1338580"/>
            <a:ext cx="3657600" cy="4572000"/>
          </a:xfrm>
        </p:spPr>
        <p:txBody>
          <a:bodyPr>
            <a:noAutofit/>
          </a:bodyPr>
          <a:lstStyle/>
          <a:p>
            <a:pPr>
              <a:lnSpc>
                <a:spcPct val="90000"/>
              </a:lnSpc>
              <a:buFont typeface="Wingdings" panose="05000000000000000000" pitchFamily="2" charset="2"/>
              <a:buNone/>
            </a:pPr>
            <a:r>
              <a:rPr lang="en-US" altLang="zh-CN" sz="2000" b="1" dirty="0">
                <a:latin typeface="楷体" panose="02010609060101010101" charset="-122"/>
                <a:ea typeface="楷体" panose="02010609060101010101" charset="-122"/>
                <a:cs typeface="楷体" panose="02010609060101010101" charset="-122"/>
              </a:rPr>
              <a:t>1.</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【冠】</a:t>
            </a:r>
            <a:r>
              <a:rPr lang="zh-CN" altLang="en-US" sz="2000" b="1" dirty="0">
                <a:latin typeface="楷体" panose="02010609060101010101" charset="-122"/>
                <a:ea typeface="楷体" panose="02010609060101010101" charset="-122"/>
                <a:cs typeface="楷体" panose="02010609060101010101" charset="-122"/>
                <a:sym typeface="+mn-ea"/>
              </a:rPr>
              <a:t>古代</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贵族</a:t>
            </a:r>
            <a:r>
              <a:rPr lang="zh-CN" altLang="en-US" sz="2000" b="1" dirty="0">
                <a:latin typeface="楷体" panose="02010609060101010101" charset="-122"/>
                <a:ea typeface="楷体" panose="02010609060101010101" charset="-122"/>
                <a:cs typeface="楷体" panose="02010609060101010101" charset="-122"/>
                <a:sym typeface="+mn-ea"/>
              </a:rPr>
              <a:t>男子所戴的帽子。又是</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冕和弁的总称</a:t>
            </a:r>
            <a:r>
              <a:rPr lang="zh-CN" altLang="en-US" sz="2000" b="1" dirty="0">
                <a:latin typeface="楷体" panose="02010609060101010101" charset="-122"/>
                <a:ea typeface="楷体" panose="02010609060101010101" charset="-122"/>
                <a:cs typeface="楷体" panose="02010609060101010101" charset="-122"/>
                <a:sym typeface="+mn-ea"/>
              </a:rPr>
              <a:t>。男子长到二十岁要行冠礼。</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古代不戴冠的只有四种人：小孩、罪犯、异族人和平民。</a:t>
            </a:r>
            <a:endParaRPr lang="zh-CN" altLang="en-US" sz="2000" b="1" dirty="0">
              <a:solidFill>
                <a:srgbClr val="FF0000"/>
              </a:solidFill>
              <a:latin typeface="楷体" panose="02010609060101010101" charset="-122"/>
              <a:ea typeface="楷体" panose="02010609060101010101" charset="-122"/>
              <a:cs typeface="楷体" panose="02010609060101010101" charset="-122"/>
              <a:sym typeface="+mn-ea"/>
            </a:endParaRPr>
          </a:p>
          <a:p>
            <a:pPr>
              <a:lnSpc>
                <a:spcPct val="90000"/>
              </a:lnSpc>
              <a:buFont typeface="Wingdings" panose="05000000000000000000" pitchFamily="2" charset="2"/>
              <a:buNone/>
            </a:pPr>
            <a:endParaRPr lang="zh-CN" altLang="en-US" sz="2000" b="1" dirty="0">
              <a:solidFill>
                <a:srgbClr val="FF0000"/>
              </a:solidFill>
              <a:latin typeface="楷体" panose="02010609060101010101" charset="-122"/>
              <a:ea typeface="楷体" panose="02010609060101010101" charset="-122"/>
              <a:cs typeface="楷体" panose="02010609060101010101" charset="-122"/>
            </a:endParaRPr>
          </a:p>
          <a:p>
            <a:pPr>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rPr>
              <a:t>簪</a:t>
            </a:r>
            <a:r>
              <a:rPr lang="zh-CN" altLang="en-US" sz="2000" dirty="0">
                <a:latin typeface="楷体" panose="02010609060101010101" charset="-122"/>
                <a:ea typeface="楷体" panose="02010609060101010101" charset="-122"/>
                <a:cs typeface="楷体" panose="02010609060101010101" charset="-122"/>
              </a:rPr>
              <a:t>：由笄发展而来，用来绾定发髻或冠的长针。</a:t>
            </a:r>
            <a:endParaRPr lang="zh-CN" altLang="en-US" sz="2000" b="1" dirty="0">
              <a:latin typeface="楷体" panose="02010609060101010101" charset="-122"/>
              <a:ea typeface="楷体" panose="02010609060101010101" charset="-122"/>
              <a:cs typeface="楷体" panose="02010609060101010101" charset="-122"/>
            </a:endParaRPr>
          </a:p>
          <a:p>
            <a:pPr>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rPr>
              <a:t>缨</a:t>
            </a:r>
            <a:r>
              <a:rPr lang="zh-CN" altLang="en-US" sz="2000" dirty="0">
                <a:latin typeface="楷体" panose="02010609060101010101" charset="-122"/>
                <a:ea typeface="楷体" panose="02010609060101010101" charset="-122"/>
                <a:cs typeface="楷体" panose="02010609060101010101" charset="-122"/>
              </a:rPr>
              <a:t>：本意是指系在脖子上的帽带，也指彩带，这是古代女子许嫁时所系的一种彩色带子。</a:t>
            </a:r>
            <a:endParaRPr lang="zh-CN" altLang="en-US" sz="2000" dirty="0">
              <a:latin typeface="楷体" panose="02010609060101010101" charset="-122"/>
              <a:ea typeface="楷体" panose="02010609060101010101" charset="-122"/>
              <a:cs typeface="楷体" panose="02010609060101010101" charset="-122"/>
            </a:endParaRPr>
          </a:p>
          <a:p>
            <a:pPr algn="l">
              <a:lnSpc>
                <a:spcPct val="90000"/>
              </a:lnSpc>
              <a:buFont typeface="Wingdings" panose="05000000000000000000" pitchFamily="2" charset="2"/>
              <a:buNone/>
            </a:pPr>
            <a:r>
              <a:rPr lang="zh-CN" altLang="en-US" sz="2000" b="1" dirty="0">
                <a:solidFill>
                  <a:schemeClr val="accent2">
                    <a:lumMod val="75000"/>
                  </a:schemeClr>
                </a:solidFill>
                <a:latin typeface="楷体" panose="02010609060101010101" charset="-122"/>
                <a:ea typeface="楷体" panose="02010609060101010101" charset="-122"/>
                <a:cs typeface="楷体" panose="02010609060101010101" charset="-122"/>
              </a:rPr>
              <a:t>緌</a:t>
            </a:r>
            <a:r>
              <a:rPr lang="zh-CN" altLang="en-US" sz="2000" dirty="0">
                <a:latin typeface="楷体" panose="02010609060101010101" charset="-122"/>
                <a:ea typeface="楷体" panose="02010609060101010101" charset="-122"/>
                <a:cs typeface="楷体" panose="02010609060101010101" charset="-122"/>
              </a:rPr>
              <a:t>：古时帽带打结后下垂的部分。</a:t>
            </a:r>
            <a:endParaRPr lang="en-US" altLang="zh-CN" sz="2000" dirty="0">
              <a:latin typeface="楷体" panose="02010609060101010101" charset="-122"/>
              <a:ea typeface="楷体" panose="02010609060101010101" charset="-122"/>
              <a:cs typeface="楷体" panose="02010609060101010101" charset="-122"/>
            </a:endParaRPr>
          </a:p>
        </p:txBody>
      </p:sp>
      <p:pic>
        <p:nvPicPr>
          <p:cNvPr id="72709" name="Picture 5" descr="m_B0728_4"/>
          <p:cNvPicPr>
            <a:picLocks noChangeAspect="1" noChangeArrowheads="1"/>
          </p:cNvPicPr>
          <p:nvPr>
            <p:ph sz="quarter" idx="2"/>
            <p:custDataLst>
              <p:tags r:id="rId1"/>
            </p:custDataLst>
          </p:nvPr>
        </p:nvPicPr>
        <p:blipFill>
          <a:blip r:embed="rId2" cstate="print"/>
          <a:srcRect/>
          <a:stretch>
            <a:fillRect/>
          </a:stretch>
        </p:blipFill>
        <p:spPr bwMode="auto">
          <a:xfrm>
            <a:off x="4796790" y="2004060"/>
            <a:ext cx="2816225" cy="3764280"/>
          </a:xfrm>
          <a:prstGeom prst="rect">
            <a:avLst/>
          </a:prstGeom>
          <a:noFill/>
        </p:spPr>
      </p:pic>
      <p:sp>
        <p:nvSpPr>
          <p:cNvPr id="72713" name="Line 9"/>
          <p:cNvSpPr>
            <a:spLocks noChangeShapeType="1"/>
          </p:cNvSpPr>
          <p:nvPr/>
        </p:nvSpPr>
        <p:spPr bwMode="auto">
          <a:xfrm flipV="1">
            <a:off x="6335395" y="2601595"/>
            <a:ext cx="734695" cy="19685"/>
          </a:xfrm>
          <a:prstGeom prst="line">
            <a:avLst/>
          </a:prstGeom>
          <a:noFill/>
          <a:ln w="19050">
            <a:solidFill>
              <a:schemeClr val="tx1"/>
            </a:solidFill>
            <a:round/>
          </a:ln>
          <a:effectLst/>
        </p:spPr>
        <p:txBody>
          <a:bodyPr/>
          <a:p>
            <a:endParaRPr lang="zh-CN" altLang="en-US"/>
          </a:p>
        </p:txBody>
      </p:sp>
      <p:sp>
        <p:nvSpPr>
          <p:cNvPr id="3" name="Line 9"/>
          <p:cNvSpPr>
            <a:spLocks noChangeShapeType="1"/>
          </p:cNvSpPr>
          <p:nvPr/>
        </p:nvSpPr>
        <p:spPr bwMode="auto">
          <a:xfrm flipV="1">
            <a:off x="6395720" y="2949575"/>
            <a:ext cx="734060" cy="19685"/>
          </a:xfrm>
          <a:prstGeom prst="line">
            <a:avLst/>
          </a:prstGeom>
          <a:noFill/>
          <a:ln w="19050">
            <a:solidFill>
              <a:schemeClr val="tx1"/>
            </a:solidFill>
            <a:round/>
          </a:ln>
          <a:effectLst/>
        </p:spPr>
        <p:txBody>
          <a:bodyPr/>
          <a:p>
            <a:endParaRPr lang="zh-CN" altLang="en-US"/>
          </a:p>
        </p:txBody>
      </p:sp>
      <p:sp>
        <p:nvSpPr>
          <p:cNvPr id="4" name="文本框 3"/>
          <p:cNvSpPr txBox="1"/>
          <p:nvPr/>
        </p:nvSpPr>
        <p:spPr>
          <a:xfrm>
            <a:off x="7130415" y="2417445"/>
            <a:ext cx="1036955" cy="368300"/>
          </a:xfrm>
          <a:prstGeom prst="rect">
            <a:avLst/>
          </a:prstGeom>
          <a:noFill/>
        </p:spPr>
        <p:txBody>
          <a:bodyPr wrap="square" rtlCol="0">
            <a:spAutoFit/>
          </a:bodyPr>
          <a:p>
            <a:r>
              <a:rPr lang="zh-CN" altLang="en-US" b="1">
                <a:ea typeface="黑体" panose="02010609060101010101" pitchFamily="2" charset="-122"/>
                <a:sym typeface="+mn-ea"/>
              </a:rPr>
              <a:t>冠梁</a:t>
            </a:r>
            <a:endParaRPr lang="zh-CN" altLang="en-US"/>
          </a:p>
        </p:txBody>
      </p:sp>
      <p:sp>
        <p:nvSpPr>
          <p:cNvPr id="5" name="文本框 4"/>
          <p:cNvSpPr txBox="1"/>
          <p:nvPr/>
        </p:nvSpPr>
        <p:spPr>
          <a:xfrm>
            <a:off x="7150735" y="2885440"/>
            <a:ext cx="805815" cy="368300"/>
          </a:xfrm>
          <a:prstGeom prst="rect">
            <a:avLst/>
          </a:prstGeom>
          <a:noFill/>
        </p:spPr>
        <p:txBody>
          <a:bodyPr wrap="square" rtlCol="0">
            <a:spAutoFit/>
          </a:bodyPr>
          <a:p>
            <a:pPr>
              <a:spcBef>
                <a:spcPct val="50000"/>
              </a:spcBef>
            </a:pPr>
            <a:r>
              <a:rPr lang="zh-CN" altLang="en-US" b="1">
                <a:ea typeface="黑体" panose="02010609060101010101" pitchFamily="2" charset="-122"/>
                <a:sym typeface="+mn-ea"/>
              </a:rPr>
              <a:t>冠圈</a:t>
            </a:r>
            <a:endParaRPr lang="zh-CN" altLang="en-US"/>
          </a:p>
        </p:txBody>
      </p:sp>
      <p:sp>
        <p:nvSpPr>
          <p:cNvPr id="6" name="Line 9"/>
          <p:cNvSpPr>
            <a:spLocks noChangeShapeType="1"/>
          </p:cNvSpPr>
          <p:nvPr/>
        </p:nvSpPr>
        <p:spPr bwMode="auto">
          <a:xfrm flipV="1">
            <a:off x="4888230" y="2885440"/>
            <a:ext cx="593725" cy="635"/>
          </a:xfrm>
          <a:prstGeom prst="line">
            <a:avLst/>
          </a:prstGeom>
          <a:noFill/>
          <a:ln w="19050">
            <a:solidFill>
              <a:schemeClr val="tx1"/>
            </a:solidFill>
            <a:round/>
          </a:ln>
          <a:effectLst/>
        </p:spPr>
        <p:txBody>
          <a:bodyPr/>
          <a:p>
            <a:endParaRPr lang="zh-CN" altLang="en-US"/>
          </a:p>
        </p:txBody>
      </p:sp>
      <p:sp>
        <p:nvSpPr>
          <p:cNvPr id="7" name="Line 9"/>
          <p:cNvSpPr>
            <a:spLocks noChangeShapeType="1"/>
          </p:cNvSpPr>
          <p:nvPr/>
        </p:nvSpPr>
        <p:spPr bwMode="auto">
          <a:xfrm flipV="1">
            <a:off x="4797425" y="3719830"/>
            <a:ext cx="1051560" cy="8890"/>
          </a:xfrm>
          <a:prstGeom prst="line">
            <a:avLst/>
          </a:prstGeom>
          <a:noFill/>
          <a:ln w="19050">
            <a:solidFill>
              <a:schemeClr val="tx1"/>
            </a:solidFill>
            <a:round/>
          </a:ln>
          <a:effectLst/>
        </p:spPr>
        <p:txBody>
          <a:bodyPr/>
          <a:p>
            <a:endParaRPr lang="zh-CN" altLang="en-US"/>
          </a:p>
        </p:txBody>
      </p:sp>
      <p:sp>
        <p:nvSpPr>
          <p:cNvPr id="8" name="Line 9"/>
          <p:cNvSpPr>
            <a:spLocks noChangeShapeType="1"/>
          </p:cNvSpPr>
          <p:nvPr/>
        </p:nvSpPr>
        <p:spPr bwMode="auto">
          <a:xfrm flipV="1">
            <a:off x="4796790" y="4837430"/>
            <a:ext cx="1401445" cy="29210"/>
          </a:xfrm>
          <a:prstGeom prst="line">
            <a:avLst/>
          </a:prstGeom>
          <a:noFill/>
          <a:ln w="19050">
            <a:solidFill>
              <a:schemeClr val="tx1"/>
            </a:solidFill>
            <a:round/>
          </a:ln>
          <a:effectLst/>
        </p:spPr>
        <p:txBody>
          <a:bodyPr/>
          <a:p>
            <a:endParaRPr lang="zh-CN" altLang="en-US"/>
          </a:p>
        </p:txBody>
      </p:sp>
      <p:sp>
        <p:nvSpPr>
          <p:cNvPr id="9" name="文本框 8"/>
          <p:cNvSpPr txBox="1"/>
          <p:nvPr/>
        </p:nvSpPr>
        <p:spPr>
          <a:xfrm>
            <a:off x="3992880" y="2701290"/>
            <a:ext cx="895350" cy="368300"/>
          </a:xfrm>
          <a:prstGeom prst="rect">
            <a:avLst/>
          </a:prstGeom>
          <a:noFill/>
        </p:spPr>
        <p:txBody>
          <a:bodyPr wrap="square" rtlCol="0">
            <a:spAutoFit/>
          </a:bodyPr>
          <a:p>
            <a:pPr>
              <a:spcBef>
                <a:spcPct val="50000"/>
              </a:spcBef>
            </a:pPr>
            <a:r>
              <a:rPr lang="en-US" altLang="zh-CN" b="1">
                <a:ea typeface="黑体" panose="02010609060101010101" pitchFamily="2" charset="-122"/>
                <a:sym typeface="+mn-ea"/>
              </a:rPr>
              <a:t>   </a:t>
            </a:r>
            <a:r>
              <a:rPr lang="zh-CN" altLang="en-US" b="1">
                <a:ea typeface="黑体" panose="02010609060101010101" pitchFamily="2" charset="-122"/>
                <a:sym typeface="+mn-ea"/>
              </a:rPr>
              <a:t>簪</a:t>
            </a:r>
            <a:endParaRPr lang="zh-CN" altLang="en-US"/>
          </a:p>
        </p:txBody>
      </p:sp>
      <p:sp>
        <p:nvSpPr>
          <p:cNvPr id="10" name="文本框 9"/>
          <p:cNvSpPr txBox="1"/>
          <p:nvPr/>
        </p:nvSpPr>
        <p:spPr>
          <a:xfrm>
            <a:off x="4208780" y="3540125"/>
            <a:ext cx="726440" cy="368300"/>
          </a:xfrm>
          <a:prstGeom prst="rect">
            <a:avLst/>
          </a:prstGeom>
          <a:noFill/>
        </p:spPr>
        <p:txBody>
          <a:bodyPr wrap="square" rtlCol="0">
            <a:spAutoFit/>
          </a:bodyPr>
          <a:p>
            <a:pPr>
              <a:spcBef>
                <a:spcPct val="50000"/>
              </a:spcBef>
            </a:pPr>
            <a:r>
              <a:rPr lang="zh-CN" altLang="en-US" b="1">
                <a:ea typeface="黑体" panose="02010609060101010101" pitchFamily="2" charset="-122"/>
                <a:sym typeface="+mn-ea"/>
              </a:rPr>
              <a:t>缨</a:t>
            </a:r>
            <a:endParaRPr lang="zh-CN" altLang="en-US"/>
          </a:p>
        </p:txBody>
      </p:sp>
      <p:sp>
        <p:nvSpPr>
          <p:cNvPr id="11" name="文本框 10"/>
          <p:cNvSpPr txBox="1"/>
          <p:nvPr/>
        </p:nvSpPr>
        <p:spPr>
          <a:xfrm>
            <a:off x="3993515" y="4705350"/>
            <a:ext cx="866775" cy="368300"/>
          </a:xfrm>
          <a:prstGeom prst="rect">
            <a:avLst/>
          </a:prstGeom>
          <a:noFill/>
        </p:spPr>
        <p:txBody>
          <a:bodyPr wrap="square" rtlCol="0">
            <a:spAutoFit/>
          </a:bodyPr>
          <a:p>
            <a:pPr>
              <a:spcBef>
                <a:spcPct val="50000"/>
              </a:spcBef>
            </a:pPr>
            <a:r>
              <a:rPr lang="zh-CN" altLang="en-US" b="1">
                <a:ea typeface="黑体" panose="02010609060101010101" pitchFamily="2" charset="-122"/>
                <a:sym typeface="+mn-ea"/>
              </a:rPr>
              <a:t>緌</a:t>
            </a:r>
            <a:r>
              <a:rPr lang="en-US" altLang="zh-CN" b="1">
                <a:ea typeface="黑体" panose="02010609060101010101" pitchFamily="2" charset="-122"/>
                <a:sym typeface="+mn-ea"/>
              </a:rPr>
              <a:t>ru</a:t>
            </a:r>
            <a:r>
              <a:rPr lang="en-US" altLang="zh-CN" b="1">
                <a:latin typeface="宋体" panose="02010600030101010101" pitchFamily="2" charset="-122"/>
                <a:ea typeface="宋体" panose="02010600030101010101" pitchFamily="2" charset="-122"/>
                <a:sym typeface="+mn-ea"/>
              </a:rPr>
              <a:t>í</a:t>
            </a:r>
            <a:endParaRPr lang="en-US" altLang="zh-CN" b="1">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a:xfrm>
            <a:off x="301625" y="992505"/>
            <a:ext cx="8021320" cy="4873625"/>
          </a:xfrm>
        </p:spPr>
        <p:txBody>
          <a:bodyPr>
            <a:normAutofit fontScale="90000"/>
          </a:bodyPr>
          <a:p>
            <a:r>
              <a:rPr lang="en-US" altLang="zh-CN">
                <a:sym typeface="+mn-ea"/>
              </a:rPr>
              <a:t>5.</a:t>
            </a:r>
            <a:r>
              <a:rPr lang="zh-CN" altLang="en-US">
                <a:solidFill>
                  <a:srgbClr val="FF0000"/>
                </a:solidFill>
                <a:sym typeface="+mn-ea"/>
              </a:rPr>
              <a:t>【八音】</a:t>
            </a:r>
            <a:r>
              <a:rPr lang="zh-CN" altLang="en-US">
                <a:sym typeface="+mn-ea"/>
              </a:rPr>
              <a:t>我国古代对乐器的分类。具体指</a:t>
            </a:r>
            <a:r>
              <a:rPr lang="zh-CN" altLang="en-US">
                <a:solidFill>
                  <a:srgbClr val="FF0000"/>
                </a:solidFill>
                <a:sym typeface="+mn-ea"/>
              </a:rPr>
              <a:t>金、石、土、革、丝、木、匏、竹</a:t>
            </a:r>
            <a:r>
              <a:rPr lang="zh-CN" altLang="en-US">
                <a:sym typeface="+mn-ea"/>
              </a:rPr>
              <a:t>八类。</a:t>
            </a:r>
            <a:endParaRPr lang="en-US" altLang="zh-CN">
              <a:sym typeface="+mn-ea"/>
            </a:endParaRPr>
          </a:p>
          <a:p>
            <a:r>
              <a:rPr lang="en-US" altLang="zh-CN">
                <a:sym typeface="+mn-ea"/>
              </a:rPr>
              <a:t>6.</a:t>
            </a:r>
            <a:r>
              <a:rPr lang="zh-CN" altLang="en-US">
                <a:solidFill>
                  <a:srgbClr val="FF0000"/>
                </a:solidFill>
                <a:sym typeface="+mn-ea"/>
              </a:rPr>
              <a:t>【雅乐、俗乐】雅乐</a:t>
            </a:r>
            <a:r>
              <a:rPr lang="zh-CN" altLang="en-US">
                <a:sym typeface="+mn-ea"/>
              </a:rPr>
              <a:t>指古代帝王祭祀天地、祖先及朝贺、宴享时所用的舞乐。</a:t>
            </a:r>
            <a:r>
              <a:rPr lang="zh-CN" altLang="en-US">
                <a:solidFill>
                  <a:srgbClr val="FF0000"/>
                </a:solidFill>
                <a:sym typeface="+mn-ea"/>
              </a:rPr>
              <a:t>俗乐</a:t>
            </a:r>
            <a:r>
              <a:rPr lang="zh-CN" altLang="en-US">
                <a:sym typeface="+mn-ea"/>
              </a:rPr>
              <a:t>与雅乐相对,是古代对各类民间音乐、外来音乐和散乐的泛称。宫廷中宴会也用俗乐,称为“燕乐”。历代俗乐都很流行。</a:t>
            </a:r>
            <a:endParaRPr lang="zh-CN" altLang="en-US"/>
          </a:p>
          <a:p>
            <a:r>
              <a:rPr lang="en-US" altLang="zh-CN">
                <a:sym typeface="+mn-ea"/>
              </a:rPr>
              <a:t>7.</a:t>
            </a:r>
            <a:r>
              <a:rPr lang="zh-CN" altLang="en-US">
                <a:solidFill>
                  <a:srgbClr val="FF0000"/>
                </a:solidFill>
                <a:sym typeface="+mn-ea"/>
              </a:rPr>
              <a:t>【阳春白雪、下里巴人】</a:t>
            </a:r>
            <a:r>
              <a:rPr lang="zh-CN" altLang="en-US">
                <a:sym typeface="+mn-ea"/>
              </a:rPr>
              <a:t>都是古代楚国的歌曲名。《阳春》《白雪》当时属于高级音乐,后来用“阳春白雪”比喻高深典雅的文学艺术作品。《下里》《巴人》为通俗的歌曲,后来用“下里巴人”比喻通俗的文学艺术作品。</a:t>
            </a:r>
            <a:endParaRPr lang="zh-CN" altLang="en-US"/>
          </a:p>
          <a:p>
            <a:r>
              <a:rPr lang="en-US" altLang="zh-CN">
                <a:sym typeface="+mn-ea"/>
              </a:rPr>
              <a:t>8.</a:t>
            </a:r>
            <a:r>
              <a:rPr lang="zh-CN" altLang="en-US">
                <a:solidFill>
                  <a:srgbClr val="FF0000"/>
                </a:solidFill>
                <a:sym typeface="+mn-ea"/>
              </a:rPr>
              <a:t>【经首】</a:t>
            </a:r>
            <a:r>
              <a:rPr lang="zh-CN" altLang="en-US">
                <a:sym typeface="+mn-ea"/>
              </a:rPr>
              <a:t>古乐章名。相传为尧乐曲《咸池》中的一章，一说为黄帝所作</a:t>
            </a:r>
            <a:endParaRPr lang="zh-CN" altLang="en-US">
              <a:sym typeface="+mn-ea"/>
            </a:endParaRPr>
          </a:p>
          <a:p>
            <a:r>
              <a:rPr lang="en-US" altLang="zh-CN">
                <a:sym typeface="+mn-ea"/>
              </a:rPr>
              <a:t>9.</a:t>
            </a:r>
            <a:r>
              <a:rPr lang="zh-CN" altLang="en-US">
                <a:solidFill>
                  <a:srgbClr val="FF0000"/>
                </a:solidFill>
                <a:sym typeface="+mn-ea"/>
              </a:rPr>
              <a:t>【桑林】</a:t>
            </a:r>
            <a:r>
              <a:rPr lang="zh-CN" altLang="en-US">
                <a:sym typeface="+mn-ea"/>
              </a:rPr>
              <a:t>古乐曲名。相传为殷天子之乐。</a:t>
            </a:r>
            <a:endParaRPr lang="zh-CN" altLang="en-US"/>
          </a:p>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3" name="内容占位符 2"/>
          <p:cNvSpPr>
            <a:spLocks noGrp="1"/>
          </p:cNvSpPr>
          <p:nvPr>
            <p:ph sz="quarter" idx="1"/>
          </p:nvPr>
        </p:nvSpPr>
        <p:spPr/>
        <p:txBody>
          <a:bodyPr>
            <a:normAutofit/>
          </a:bodyPr>
          <a:p>
            <a:r>
              <a:rPr lang="en-US" altLang="zh-CN">
                <a:sym typeface="+mn-ea"/>
              </a:rPr>
              <a:t>10.</a:t>
            </a:r>
            <a:r>
              <a:rPr lang="zh-CN" altLang="en-US">
                <a:solidFill>
                  <a:srgbClr val="FF0000"/>
                </a:solidFill>
                <a:sym typeface="+mn-ea"/>
              </a:rPr>
              <a:t>【无射(yì)】</a:t>
            </a:r>
            <a:r>
              <a:rPr lang="zh-CN" altLang="en-US">
                <a:sym typeface="+mn-ea"/>
              </a:rPr>
              <a:t>本指古代十二律之一。又指周景王所铸钟名,后亦泛指大钟。</a:t>
            </a:r>
            <a:endParaRPr lang="zh-CN" altLang="en-US">
              <a:sym typeface="+mn-ea"/>
            </a:endParaRPr>
          </a:p>
          <a:p>
            <a:r>
              <a:rPr lang="en-US" altLang="zh-CN">
                <a:sym typeface="+mn-ea"/>
              </a:rPr>
              <a:t>11.</a:t>
            </a:r>
            <a:r>
              <a:rPr lang="zh-CN" altLang="en-US">
                <a:solidFill>
                  <a:srgbClr val="FF0000"/>
                </a:solidFill>
                <a:sym typeface="+mn-ea"/>
              </a:rPr>
              <a:t>【霓裳】</a:t>
            </a:r>
            <a:r>
              <a:rPr lang="zh-CN" altLang="en-US">
                <a:sym typeface="+mn-ea"/>
              </a:rPr>
              <a:t>《霓裳羽衣曲》的略称。唐代著名乐曲名,相传为唐玄宗所制。全曲共三十六段,分散序(六段)、中序(十八段)和曲破(十二段)三部分。</a:t>
            </a:r>
            <a:endParaRPr lang="zh-CN" altLang="en-US">
              <a:sym typeface="+mn-ea"/>
            </a:endParaRPr>
          </a:p>
          <a:p>
            <a:r>
              <a:rPr lang="en-US" altLang="zh-CN">
                <a:sym typeface="+mn-ea"/>
              </a:rPr>
              <a:t>12.</a:t>
            </a:r>
            <a:r>
              <a:rPr lang="zh-CN" altLang="en-US">
                <a:solidFill>
                  <a:srgbClr val="FF0000"/>
                </a:solidFill>
                <a:sym typeface="+mn-ea"/>
              </a:rPr>
              <a:t>【六幺】</a:t>
            </a:r>
            <a:r>
              <a:rPr lang="zh-CN" altLang="en-US">
                <a:sym typeface="+mn-ea"/>
              </a:rPr>
              <a:t>唐时有名的琵琶曲名。本名《录要》,后讹为《绿腰》《六幺》</a:t>
            </a:r>
            <a:endParaRPr lang="zh-CN" altLang="en-US">
              <a:solidFill>
                <a:srgbClr val="FF0000"/>
              </a:solidFill>
              <a:sym typeface="+mn-ea"/>
            </a:endParaRPr>
          </a:p>
          <a:p>
            <a:r>
              <a:rPr lang="en-US" altLang="zh-CN">
                <a:solidFill>
                  <a:schemeClr val="tx1"/>
                </a:solidFill>
                <a:sym typeface="+mn-ea"/>
              </a:rPr>
              <a:t>13.</a:t>
            </a:r>
            <a:r>
              <a:rPr lang="zh-CN" altLang="en-US">
                <a:solidFill>
                  <a:srgbClr val="FF0000"/>
                </a:solidFill>
                <a:sym typeface="+mn-ea"/>
              </a:rPr>
              <a:t>【中国十大古曲】</a:t>
            </a:r>
            <a:r>
              <a:rPr lang="zh-CN" altLang="en-US">
                <a:solidFill>
                  <a:schemeClr val="tx1"/>
                </a:solidFill>
                <a:sym typeface="+mn-ea"/>
              </a:rPr>
              <a:t>《高山流水》《广陵散》《平沙落雁》《梅花三弄》《十面埋伏》《春江花月夜》《渔樵问答》《胡笳十八拍》《汉宫秋月》《阳春白雪》。</a:t>
            </a:r>
            <a:endParaRPr lang="zh-CN" altLang="en-US"/>
          </a:p>
          <a:p>
            <a:endParaRPr lang="zh-CN" altLang="en-US">
              <a:sym typeface="+mn-ea"/>
            </a:endParaRPr>
          </a:p>
          <a:p>
            <a:endParaRPr lang="zh-CN" altLang="en-US"/>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黑体" panose="02010609060101010101" pitchFamily="2" charset="-122"/>
                <a:ea typeface="黑体" panose="02010609060101010101" pitchFamily="2" charset="-122"/>
              </a:rPr>
              <a:t>作业</a:t>
            </a:r>
            <a:endParaRPr lang="zh-CN" altLang="en-US">
              <a:latin typeface="黑体" panose="02010609060101010101" pitchFamily="2" charset="-122"/>
              <a:ea typeface="黑体" panose="02010609060101010101" pitchFamily="2" charset="-122"/>
            </a:endParaRPr>
          </a:p>
        </p:txBody>
      </p:sp>
      <p:sp>
        <p:nvSpPr>
          <p:cNvPr id="3" name="内容占位符 2"/>
          <p:cNvSpPr>
            <a:spLocks noGrp="1"/>
          </p:cNvSpPr>
          <p:nvPr>
            <p:ph sz="quarter" idx="1"/>
          </p:nvPr>
        </p:nvSpPr>
        <p:spPr/>
        <p:txBody>
          <a:bodyPr/>
          <a:p>
            <a:r>
              <a:rPr lang="en-US" altLang="zh-CN" sz="2800"/>
              <a:t>1.</a:t>
            </a:r>
            <a:r>
              <a:rPr lang="zh-CN" altLang="en-US" sz="2800"/>
              <a:t>整理专题六服饰器物与古代音乐的相关笔记。</a:t>
            </a:r>
            <a:r>
              <a:rPr lang="zh-CN" altLang="en-US" sz="2800">
                <a:solidFill>
                  <a:srgbClr val="0000FF"/>
                </a:solidFill>
              </a:rPr>
              <a:t>要求：条理清晰，内容充实，方便复习背诵。</a:t>
            </a:r>
            <a:endParaRPr lang="zh-CN" altLang="en-US" sz="2800">
              <a:solidFill>
                <a:srgbClr val="0000FF"/>
              </a:solidFill>
            </a:endParaRPr>
          </a:p>
          <a:p>
            <a:r>
              <a:rPr lang="en-US" altLang="zh-CN" sz="2800"/>
              <a:t>2.</a:t>
            </a:r>
            <a:r>
              <a:rPr lang="zh-CN" altLang="en-US" sz="2800"/>
              <a:t>完成《古代文化常识训练题六》，</a:t>
            </a:r>
            <a:r>
              <a:rPr lang="zh-CN" altLang="en-US" sz="2800">
                <a:solidFill>
                  <a:srgbClr val="0000FF"/>
                </a:solidFill>
              </a:rPr>
              <a:t>测试自己的掌握情况。</a:t>
            </a:r>
            <a:endParaRPr lang="zh-CN" altLang="en-US" sz="2800"/>
          </a:p>
          <a:p>
            <a:r>
              <a:rPr lang="en-US" altLang="zh-CN" sz="2800"/>
              <a:t>3.</a:t>
            </a:r>
            <a:r>
              <a:rPr lang="zh-CN" altLang="en-US" sz="2800"/>
              <a:t>早读课背诵该专题的相关笔记和小黄书相关内容，</a:t>
            </a:r>
            <a:r>
              <a:rPr lang="zh-CN" altLang="en-US" sz="2800">
                <a:solidFill>
                  <a:srgbClr val="0000FF"/>
                </a:solidFill>
              </a:rPr>
              <a:t>确保扎实掌握。</a:t>
            </a:r>
            <a:endParaRPr lang="zh-CN" altLang="en-US" sz="2800">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a:xfrm>
            <a:off x="457200" y="785495"/>
            <a:ext cx="3657600" cy="5768975"/>
          </a:xfrm>
        </p:spPr>
        <p:txBody>
          <a:bodyPr>
            <a:noAutofit/>
          </a:bodyPr>
          <a:p>
            <a:pPr algn="l">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sym typeface="+mn-ea"/>
              </a:rPr>
              <a:t>延</a:t>
            </a:r>
            <a:r>
              <a:rPr lang="zh-CN" altLang="en-US" sz="2000" dirty="0">
                <a:latin typeface="楷体" panose="02010609060101010101" charset="-122"/>
                <a:ea typeface="楷体" panose="02010609060101010101" charset="-122"/>
                <a:cs typeface="楷体" panose="02010609060101010101" charset="-122"/>
                <a:sym typeface="+mn-ea"/>
              </a:rPr>
              <a:t>:古代覆盖在帽子上的一种装饰物。</a:t>
            </a:r>
            <a:endParaRPr lang="zh-CN" altLang="en-US" sz="2000" dirty="0">
              <a:latin typeface="楷体" panose="02010609060101010101" charset="-122"/>
              <a:ea typeface="楷体" panose="02010609060101010101" charset="-122"/>
              <a:cs typeface="楷体" panose="02010609060101010101" charset="-122"/>
              <a:sym typeface="+mn-ea"/>
            </a:endParaRPr>
          </a:p>
          <a:p>
            <a:pPr algn="l">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sym typeface="+mn-ea"/>
              </a:rPr>
              <a:t>旒</a:t>
            </a:r>
            <a:r>
              <a:rPr lang="zh-CN" altLang="en-US" sz="2000" dirty="0">
                <a:latin typeface="楷体" panose="02010609060101010101" charset="-122"/>
                <a:ea typeface="楷体" panose="02010609060101010101" charset="-122"/>
                <a:cs typeface="楷体" panose="02010609060101010101" charset="-122"/>
                <a:sym typeface="+mn-ea"/>
              </a:rPr>
              <a:t>：</a:t>
            </a:r>
            <a:r>
              <a:rPr lang="zh-CN" altLang="en-US" sz="2000" dirty="0">
                <a:latin typeface="楷体" panose="02010609060101010101" charset="-122"/>
                <a:ea typeface="楷体" panose="02010609060101010101" charset="-122"/>
                <a:cs typeface="楷体" panose="02010609060101010101" charset="-122"/>
              </a:rPr>
              <a:t>古代帝王礼帽前后的玉串，</a:t>
            </a:r>
            <a:r>
              <a:rPr lang="zh-CN" altLang="en-US" sz="2000" dirty="0">
                <a:solidFill>
                  <a:srgbClr val="FF0000"/>
                </a:solidFill>
                <a:latin typeface="楷体" panose="02010609060101010101" charset="-122"/>
                <a:ea typeface="楷体" panose="02010609060101010101" charset="-122"/>
                <a:cs typeface="楷体" panose="02010609060101010101" charset="-122"/>
                <a:sym typeface="+mn-ea"/>
              </a:rPr>
              <a:t>天子有十二旒</a:t>
            </a:r>
            <a:r>
              <a:rPr lang="zh-CN" altLang="en-US" sz="2000" dirty="0">
                <a:latin typeface="楷体" panose="02010609060101010101" charset="-122"/>
                <a:ea typeface="楷体" panose="02010609060101010101" charset="-122"/>
                <a:cs typeface="楷体" panose="02010609060101010101" charset="-122"/>
                <a:sym typeface="+mn-ea"/>
              </a:rPr>
              <a:t>。</a:t>
            </a:r>
            <a:endParaRPr lang="zh-CN" altLang="en-US" sz="2000" dirty="0">
              <a:latin typeface="楷体" panose="02010609060101010101" charset="-122"/>
              <a:ea typeface="楷体" panose="02010609060101010101" charset="-122"/>
              <a:cs typeface="楷体" panose="02010609060101010101" charset="-122"/>
            </a:endParaRPr>
          </a:p>
          <a:p>
            <a:pPr algn="l">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sym typeface="+mn-ea"/>
              </a:rPr>
              <a:t>紞</a:t>
            </a:r>
            <a:r>
              <a:rPr lang="zh-CN" altLang="en-US" sz="2000" dirty="0">
                <a:latin typeface="楷体" panose="02010609060101010101" charset="-122"/>
                <a:ea typeface="楷体" panose="02010609060101010101" charset="-122"/>
                <a:cs typeface="楷体" panose="02010609060101010101" charset="-122"/>
                <a:sym typeface="+mn-ea"/>
              </a:rPr>
              <a:t>:古时冠冕上用来系瑱的带子。</a:t>
            </a:r>
            <a:endParaRPr lang="zh-CN" altLang="en-US" sz="2000" dirty="0">
              <a:latin typeface="楷体" panose="02010609060101010101" charset="-122"/>
              <a:ea typeface="楷体" panose="02010609060101010101" charset="-122"/>
              <a:cs typeface="楷体" panose="02010609060101010101" charset="-122"/>
              <a:sym typeface="+mn-ea"/>
            </a:endParaRPr>
          </a:p>
          <a:p>
            <a:pPr algn="l">
              <a:lnSpc>
                <a:spcPct val="90000"/>
              </a:lnSpc>
              <a:buFont typeface="Wingdings" panose="05000000000000000000" pitchFamily="2" charset="2"/>
              <a:buNone/>
            </a:pPr>
            <a:r>
              <a:rPr lang="zh-CN" altLang="en-US" sz="2000" b="1" dirty="0">
                <a:solidFill>
                  <a:schemeClr val="accent2"/>
                </a:solidFill>
                <a:latin typeface="楷体" panose="02010609060101010101" charset="-122"/>
                <a:ea typeface="楷体" panose="02010609060101010101" charset="-122"/>
                <a:cs typeface="楷体" panose="02010609060101010101" charset="-122"/>
                <a:sym typeface="+mn-ea"/>
              </a:rPr>
              <a:t>瑱</a:t>
            </a:r>
            <a:r>
              <a:rPr lang="zh-CN" altLang="en-US" sz="2000" dirty="0">
                <a:latin typeface="楷体" panose="02010609060101010101" charset="-122"/>
                <a:ea typeface="楷体" panose="02010609060101010101" charset="-122"/>
                <a:cs typeface="楷体" panose="02010609060101010101" charset="-122"/>
                <a:sym typeface="+mn-ea"/>
              </a:rPr>
              <a:t>（充耳、塞耳）：古人冠冕上垂在两侧的装饰物，用玉、石、贝等制成。</a:t>
            </a:r>
            <a:endParaRPr lang="zh-CN" altLang="en-US" sz="2000" dirty="0">
              <a:latin typeface="楷体" panose="02010609060101010101" charset="-122"/>
              <a:ea typeface="楷体" panose="02010609060101010101" charset="-122"/>
              <a:cs typeface="楷体" panose="02010609060101010101" charset="-122"/>
              <a:sym typeface="+mn-ea"/>
            </a:endParaRPr>
          </a:p>
          <a:p>
            <a:pPr algn="l">
              <a:lnSpc>
                <a:spcPct val="90000"/>
              </a:lnSpc>
              <a:buFont typeface="Wingdings" panose="05000000000000000000" pitchFamily="2" charset="2"/>
              <a:buNone/>
            </a:pPr>
            <a:r>
              <a:rPr lang="zh-CN" altLang="en-US" sz="2000" dirty="0">
                <a:solidFill>
                  <a:srgbClr val="FF0000"/>
                </a:solidFill>
                <a:uFillTx/>
                <a:latin typeface="楷体" panose="02010609060101010101" charset="-122"/>
                <a:ea typeface="楷体" panose="02010609060101010101" charset="-122"/>
                <a:cs typeface="楷体" panose="02010609060101010101" charset="-122"/>
                <a:sym typeface="+mn-ea"/>
              </a:rPr>
              <a:t>佩戴方式</a:t>
            </a:r>
            <a:r>
              <a:rPr lang="zh-CN" altLang="en-US" sz="2000" dirty="0">
                <a:latin typeface="楷体" panose="02010609060101010101" charset="-122"/>
                <a:ea typeface="楷体" panose="02010609060101010101" charset="-122"/>
                <a:cs typeface="楷体" panose="02010609060101010101" charset="-122"/>
                <a:sym typeface="+mn-ea"/>
              </a:rPr>
              <a:t>有三种说法：（1）塞于耳中；（2）系于笄簪，悬于耳侧的方式佩戴（现在主流的观点）；（3）先在耳垂穿孔，穿孔佩戴的。 </a:t>
            </a:r>
            <a:endParaRPr lang="zh-CN" altLang="en-US" sz="2000" dirty="0">
              <a:latin typeface="楷体" panose="02010609060101010101" charset="-122"/>
              <a:ea typeface="楷体" panose="02010609060101010101" charset="-122"/>
              <a:cs typeface="楷体" panose="02010609060101010101" charset="-122"/>
              <a:sym typeface="+mn-ea"/>
            </a:endParaRPr>
          </a:p>
          <a:p>
            <a:pPr algn="l">
              <a:lnSpc>
                <a:spcPct val="90000"/>
              </a:lnSpc>
              <a:buFont typeface="Wingdings" panose="05000000000000000000" pitchFamily="2" charset="2"/>
              <a:buNone/>
            </a:pPr>
            <a:r>
              <a:rPr lang="zh-CN" altLang="en-US" sz="2000" dirty="0">
                <a:latin typeface="楷体" panose="02010609060101010101" charset="-122"/>
                <a:ea typeface="楷体" panose="02010609060101010101" charset="-122"/>
                <a:cs typeface="楷体" panose="02010609060101010101" charset="-122"/>
                <a:sym typeface="+mn-ea"/>
              </a:rPr>
              <a:t>大约可以</a:t>
            </a:r>
            <a:r>
              <a:rPr lang="zh-CN" altLang="en-US" sz="2000" dirty="0">
                <a:solidFill>
                  <a:srgbClr val="FF0000"/>
                </a:solidFill>
                <a:uFillTx/>
                <a:latin typeface="楷体" panose="02010609060101010101" charset="-122"/>
                <a:ea typeface="楷体" panose="02010609060101010101" charset="-122"/>
                <a:cs typeface="楷体" panose="02010609060101010101" charset="-122"/>
                <a:sym typeface="+mn-ea"/>
              </a:rPr>
              <a:t>分为男女两式</a:t>
            </a:r>
            <a:r>
              <a:rPr lang="zh-CN" altLang="en-US" sz="2000" dirty="0">
                <a:latin typeface="楷体" panose="02010609060101010101" charset="-122"/>
                <a:ea typeface="楷体" panose="02010609060101010101" charset="-122"/>
                <a:cs typeface="楷体" panose="02010609060101010101" charset="-122"/>
                <a:sym typeface="+mn-ea"/>
              </a:rPr>
              <a:t>，男子的瑱则多称为“</a:t>
            </a:r>
            <a:r>
              <a:rPr lang="zh-CN" altLang="en-US" sz="2000" dirty="0">
                <a:solidFill>
                  <a:srgbClr val="FF0000"/>
                </a:solidFill>
                <a:uFillTx/>
                <a:latin typeface="楷体" panose="02010609060101010101" charset="-122"/>
                <a:ea typeface="楷体" panose="02010609060101010101" charset="-122"/>
                <a:cs typeface="楷体" panose="02010609060101010101" charset="-122"/>
                <a:sym typeface="+mn-ea"/>
              </a:rPr>
              <a:t>充耳</a:t>
            </a:r>
            <a:r>
              <a:rPr lang="zh-CN" altLang="en-US" sz="2000" dirty="0">
                <a:latin typeface="楷体" panose="02010609060101010101" charset="-122"/>
                <a:ea typeface="楷体" panose="02010609060101010101" charset="-122"/>
                <a:cs typeface="楷体" panose="02010609060101010101" charset="-122"/>
                <a:sym typeface="+mn-ea"/>
              </a:rPr>
              <a:t>”“</a:t>
            </a:r>
            <a:r>
              <a:rPr lang="zh-CN" altLang="en-US" sz="2000" dirty="0">
                <a:solidFill>
                  <a:srgbClr val="FF0000"/>
                </a:solidFill>
                <a:uFillTx/>
                <a:latin typeface="楷体" panose="02010609060101010101" charset="-122"/>
                <a:ea typeface="楷体" panose="02010609060101010101" charset="-122"/>
                <a:cs typeface="楷体" panose="02010609060101010101" charset="-122"/>
                <a:sym typeface="+mn-ea"/>
              </a:rPr>
              <a:t>纩</a:t>
            </a:r>
            <a:r>
              <a:rPr lang="zh-CN" altLang="en-US" sz="2000" dirty="0">
                <a:latin typeface="楷体" panose="02010609060101010101" charset="-122"/>
                <a:ea typeface="楷体" panose="02010609060101010101" charset="-122"/>
                <a:cs typeface="楷体" panose="02010609060101010101" charset="-122"/>
                <a:sym typeface="+mn-ea"/>
              </a:rPr>
              <a:t>(kuàng)”。女子的瑱，较有特色的则是“</a:t>
            </a:r>
            <a:r>
              <a:rPr lang="zh-CN" altLang="en-US" sz="2000" dirty="0">
                <a:solidFill>
                  <a:srgbClr val="FF0000"/>
                </a:solidFill>
                <a:uFillTx/>
                <a:latin typeface="楷体" panose="02010609060101010101" charset="-122"/>
                <a:ea typeface="楷体" panose="02010609060101010101" charset="-122"/>
                <a:cs typeface="楷体" panose="02010609060101010101" charset="-122"/>
                <a:sym typeface="+mn-ea"/>
              </a:rPr>
              <a:t>簪珥</a:t>
            </a:r>
            <a:r>
              <a:rPr lang="zh-CN" altLang="en-US" sz="2000" dirty="0">
                <a:latin typeface="楷体" panose="02010609060101010101" charset="-122"/>
                <a:ea typeface="楷体" panose="02010609060101010101" charset="-122"/>
                <a:cs typeface="楷体" panose="02010609060101010101" charset="-122"/>
                <a:sym typeface="+mn-ea"/>
              </a:rPr>
              <a:t>”(将悬有瑱的丝绳系于发簪之首，插簪于髻，悬于耳际)。</a:t>
            </a:r>
            <a:endParaRPr lang="zh-CN" altLang="en-US" sz="2000" dirty="0">
              <a:latin typeface="楷体" panose="02010609060101010101" charset="-122"/>
              <a:ea typeface="楷体" panose="02010609060101010101" charset="-122"/>
              <a:cs typeface="楷体" panose="02010609060101010101" charset="-122"/>
              <a:sym typeface="+mn-ea"/>
            </a:endParaRPr>
          </a:p>
        </p:txBody>
      </p:sp>
      <p:pic>
        <p:nvPicPr>
          <p:cNvPr id="66564" name="Picture 4" descr="W020080229465635221602"/>
          <p:cNvPicPr>
            <a:picLocks noChangeAspect="1" noChangeArrowheads="1"/>
          </p:cNvPicPr>
          <p:nvPr>
            <p:ph sz="quarter" idx="2"/>
          </p:nvPr>
        </p:nvPicPr>
        <p:blipFill>
          <a:blip r:embed="rId1" cstate="print"/>
          <a:srcRect/>
          <a:stretch>
            <a:fillRect/>
          </a:stretch>
        </p:blipFill>
        <p:spPr bwMode="auto">
          <a:xfrm>
            <a:off x="4897755" y="2722880"/>
            <a:ext cx="2401570" cy="2325370"/>
          </a:xfrm>
          <a:prstGeom prst="rect">
            <a:avLst/>
          </a:prstGeom>
          <a:noFill/>
        </p:spPr>
      </p:pic>
      <p:sp>
        <p:nvSpPr>
          <p:cNvPr id="6" name="Line 9"/>
          <p:cNvSpPr>
            <a:spLocks noChangeShapeType="1"/>
          </p:cNvSpPr>
          <p:nvPr/>
        </p:nvSpPr>
        <p:spPr bwMode="auto">
          <a:xfrm flipV="1">
            <a:off x="4797425" y="3046095"/>
            <a:ext cx="593725" cy="635"/>
          </a:xfrm>
          <a:prstGeom prst="line">
            <a:avLst/>
          </a:prstGeom>
          <a:noFill/>
          <a:ln w="19050">
            <a:solidFill>
              <a:schemeClr val="tx1"/>
            </a:solidFill>
            <a:round/>
          </a:ln>
          <a:effectLst/>
        </p:spPr>
        <p:txBody>
          <a:bodyPr/>
          <a:p>
            <a:endParaRPr lang="zh-CN" altLang="en-US"/>
          </a:p>
        </p:txBody>
      </p:sp>
      <p:sp>
        <p:nvSpPr>
          <p:cNvPr id="5" name="Line 9"/>
          <p:cNvSpPr>
            <a:spLocks noChangeShapeType="1"/>
          </p:cNvSpPr>
          <p:nvPr/>
        </p:nvSpPr>
        <p:spPr bwMode="auto">
          <a:xfrm flipV="1">
            <a:off x="4451985" y="3884930"/>
            <a:ext cx="593725" cy="635"/>
          </a:xfrm>
          <a:prstGeom prst="line">
            <a:avLst/>
          </a:prstGeom>
          <a:noFill/>
          <a:ln w="19050">
            <a:solidFill>
              <a:schemeClr val="tx1"/>
            </a:solidFill>
            <a:round/>
          </a:ln>
          <a:effectLst/>
        </p:spPr>
        <p:txBody>
          <a:bodyPr/>
          <a:p>
            <a:endParaRPr lang="zh-CN" altLang="en-US"/>
          </a:p>
        </p:txBody>
      </p:sp>
      <p:sp>
        <p:nvSpPr>
          <p:cNvPr id="7" name="Line 9"/>
          <p:cNvSpPr>
            <a:spLocks noChangeShapeType="1"/>
          </p:cNvSpPr>
          <p:nvPr/>
        </p:nvSpPr>
        <p:spPr bwMode="auto">
          <a:xfrm flipV="1">
            <a:off x="6514465" y="3742690"/>
            <a:ext cx="845185" cy="635"/>
          </a:xfrm>
          <a:prstGeom prst="line">
            <a:avLst/>
          </a:prstGeom>
          <a:noFill/>
          <a:ln w="19050">
            <a:solidFill>
              <a:schemeClr val="tx1"/>
            </a:solidFill>
            <a:round/>
          </a:ln>
          <a:effectLst/>
        </p:spPr>
        <p:txBody>
          <a:bodyPr/>
          <a:p>
            <a:endParaRPr lang="zh-CN" altLang="en-US"/>
          </a:p>
        </p:txBody>
      </p:sp>
      <p:sp>
        <p:nvSpPr>
          <p:cNvPr id="8" name="Line 9"/>
          <p:cNvSpPr>
            <a:spLocks noChangeShapeType="1"/>
          </p:cNvSpPr>
          <p:nvPr/>
        </p:nvSpPr>
        <p:spPr bwMode="auto">
          <a:xfrm flipV="1">
            <a:off x="6514465" y="3980815"/>
            <a:ext cx="593725" cy="635"/>
          </a:xfrm>
          <a:prstGeom prst="line">
            <a:avLst/>
          </a:prstGeom>
          <a:noFill/>
          <a:ln w="19050">
            <a:solidFill>
              <a:schemeClr val="tx1"/>
            </a:solidFill>
            <a:round/>
          </a:ln>
          <a:effectLst/>
        </p:spPr>
        <p:txBody>
          <a:bodyPr/>
          <a:p>
            <a:endParaRPr lang="zh-CN" altLang="en-US"/>
          </a:p>
        </p:txBody>
      </p:sp>
      <p:sp>
        <p:nvSpPr>
          <p:cNvPr id="9" name="文本框 8"/>
          <p:cNvSpPr txBox="1"/>
          <p:nvPr/>
        </p:nvSpPr>
        <p:spPr>
          <a:xfrm>
            <a:off x="3902075" y="2861945"/>
            <a:ext cx="995680" cy="368300"/>
          </a:xfrm>
          <a:prstGeom prst="rect">
            <a:avLst/>
          </a:prstGeom>
          <a:noFill/>
        </p:spPr>
        <p:txBody>
          <a:bodyPr wrap="square" rtlCol="0">
            <a:spAutoFit/>
          </a:bodyPr>
          <a:p>
            <a:r>
              <a:rPr lang="en-US" altLang="zh-CN">
                <a:sym typeface="+mn-ea"/>
              </a:rPr>
              <a:t> </a:t>
            </a:r>
            <a:r>
              <a:rPr lang="zh-CN" altLang="en-US" b="1">
                <a:ea typeface="黑体" panose="02010609060101010101" pitchFamily="2" charset="-122"/>
                <a:sym typeface="+mn-ea"/>
              </a:rPr>
              <a:t>延（綖）</a:t>
            </a:r>
            <a:endParaRPr lang="zh-CN" altLang="en-US"/>
          </a:p>
        </p:txBody>
      </p:sp>
      <p:sp>
        <p:nvSpPr>
          <p:cNvPr id="10" name="文本框 9"/>
          <p:cNvSpPr txBox="1"/>
          <p:nvPr/>
        </p:nvSpPr>
        <p:spPr>
          <a:xfrm>
            <a:off x="4003040" y="3759835"/>
            <a:ext cx="657225" cy="645160"/>
          </a:xfrm>
          <a:prstGeom prst="rect">
            <a:avLst/>
          </a:prstGeom>
          <a:noFill/>
        </p:spPr>
        <p:txBody>
          <a:bodyPr wrap="square" rtlCol="0">
            <a:spAutoFit/>
          </a:bodyPr>
          <a:p>
            <a:r>
              <a:rPr lang="zh-CN" altLang="en-US" b="1">
                <a:ea typeface="黑体" panose="02010609060101010101" pitchFamily="2" charset="-122"/>
                <a:sym typeface="+mn-ea"/>
              </a:rPr>
              <a:t>旒</a:t>
            </a:r>
            <a:r>
              <a:rPr lang="en-US" altLang="zh-CN" b="1">
                <a:ea typeface="黑体" panose="02010609060101010101" pitchFamily="2" charset="-122"/>
                <a:sym typeface="+mn-ea"/>
              </a:rPr>
              <a:t>li</a:t>
            </a:r>
            <a:r>
              <a:rPr lang="en-US" altLang="zh-CN" b="1">
                <a:latin typeface="宋体" panose="02010600030101010101" pitchFamily="2" charset="-122"/>
                <a:ea typeface="宋体" panose="02010600030101010101" pitchFamily="2" charset="-122"/>
                <a:sym typeface="+mn-ea"/>
              </a:rPr>
              <a:t>ú</a:t>
            </a:r>
            <a:endParaRPr lang="en-US" altLang="zh-CN" b="1">
              <a:latin typeface="宋体" panose="02010600030101010101" pitchFamily="2" charset="-122"/>
              <a:ea typeface="宋体" panose="02010600030101010101" pitchFamily="2" charset="-122"/>
              <a:sym typeface="+mn-ea"/>
            </a:endParaRPr>
          </a:p>
        </p:txBody>
      </p:sp>
      <p:sp>
        <p:nvSpPr>
          <p:cNvPr id="11" name="文本框 10"/>
          <p:cNvSpPr txBox="1"/>
          <p:nvPr/>
        </p:nvSpPr>
        <p:spPr>
          <a:xfrm>
            <a:off x="7299325" y="3516630"/>
            <a:ext cx="1078230" cy="368300"/>
          </a:xfrm>
          <a:prstGeom prst="rect">
            <a:avLst/>
          </a:prstGeom>
          <a:noFill/>
        </p:spPr>
        <p:txBody>
          <a:bodyPr wrap="square" rtlCol="0">
            <a:spAutoFit/>
          </a:bodyPr>
          <a:p>
            <a:r>
              <a:rPr lang="zh-CN" altLang="en-US" b="1">
                <a:ea typeface="黑体" panose="02010609060101010101" pitchFamily="2" charset="-122"/>
                <a:sym typeface="+mn-ea"/>
              </a:rPr>
              <a:t>紞</a:t>
            </a:r>
            <a:r>
              <a:rPr lang="zh-CN" altLang="en-US" b="1">
                <a:latin typeface="宋体" panose="02010600030101010101" pitchFamily="2" charset="-122"/>
                <a:ea typeface="宋体" panose="02010600030101010101" pitchFamily="2" charset="-122"/>
                <a:sym typeface="+mn-ea"/>
              </a:rPr>
              <a:t>dǎ</a:t>
            </a:r>
            <a:r>
              <a:rPr lang="en-US" altLang="zh-CN" b="1">
                <a:latin typeface="宋体" panose="02010600030101010101" pitchFamily="2" charset="-122"/>
                <a:ea typeface="宋体" panose="02010600030101010101" pitchFamily="2" charset="-122"/>
                <a:sym typeface="+mn-ea"/>
              </a:rPr>
              <a:t>n</a:t>
            </a:r>
            <a:endParaRPr lang="en-US" altLang="zh-CN" b="1">
              <a:latin typeface="宋体" panose="02010600030101010101" pitchFamily="2" charset="-122"/>
              <a:ea typeface="宋体" panose="02010600030101010101" pitchFamily="2" charset="-122"/>
              <a:sym typeface="+mn-ea"/>
            </a:endParaRPr>
          </a:p>
        </p:txBody>
      </p:sp>
      <p:sp>
        <p:nvSpPr>
          <p:cNvPr id="12" name="文本框 11"/>
          <p:cNvSpPr txBox="1"/>
          <p:nvPr/>
        </p:nvSpPr>
        <p:spPr>
          <a:xfrm>
            <a:off x="7130415" y="3884930"/>
            <a:ext cx="1416050" cy="368300"/>
          </a:xfrm>
          <a:prstGeom prst="rect">
            <a:avLst/>
          </a:prstGeom>
          <a:noFill/>
        </p:spPr>
        <p:txBody>
          <a:bodyPr wrap="square" rtlCol="0">
            <a:spAutoFit/>
          </a:bodyPr>
          <a:p>
            <a:r>
              <a:rPr lang="zh-CN" altLang="en-US" b="1">
                <a:ea typeface="黑体" panose="02010609060101010101" pitchFamily="2" charset="-122"/>
                <a:sym typeface="+mn-ea"/>
              </a:rPr>
              <a:t>瑱</a:t>
            </a:r>
            <a:r>
              <a:rPr lang="en-US" altLang="zh-CN" b="1">
                <a:ea typeface="黑体" panose="02010609060101010101" pitchFamily="2" charset="-122"/>
                <a:sym typeface="+mn-ea"/>
              </a:rPr>
              <a:t>ti</a:t>
            </a:r>
            <a:r>
              <a:rPr lang="en-US" altLang="zh-CN" b="1">
                <a:latin typeface="宋体" panose="02010600030101010101" pitchFamily="2" charset="-122"/>
                <a:ea typeface="宋体" panose="02010600030101010101" pitchFamily="2" charset="-122"/>
                <a:sym typeface="+mn-ea"/>
              </a:rPr>
              <a:t>àn</a:t>
            </a:r>
            <a:endParaRPr lang="zh-CN" altLang="en-US"/>
          </a:p>
        </p:txBody>
      </p:sp>
      <p:sp>
        <p:nvSpPr>
          <p:cNvPr id="13" name="文本框 12"/>
          <p:cNvSpPr txBox="1"/>
          <p:nvPr/>
        </p:nvSpPr>
        <p:spPr>
          <a:xfrm>
            <a:off x="4544060" y="1096010"/>
            <a:ext cx="3380740" cy="1335405"/>
          </a:xfrm>
          <a:prstGeom prst="rect">
            <a:avLst/>
          </a:prstGeom>
          <a:noFill/>
        </p:spPr>
        <p:txBody>
          <a:bodyPr wrap="square" rtlCol="0">
            <a:spAutoFit/>
          </a:bodyPr>
          <a:p>
            <a:pPr algn="l">
              <a:lnSpc>
                <a:spcPct val="90000"/>
              </a:lnSpc>
              <a:buFont typeface="Wingdings" panose="05000000000000000000" pitchFamily="2" charset="2"/>
              <a:buNone/>
            </a:pPr>
            <a:r>
              <a:rPr lang="en-US" altLang="zh-CN" b="1" dirty="0">
                <a:latin typeface="楷体" panose="02010609060101010101" charset="-122"/>
                <a:ea typeface="楷体" panose="02010609060101010101" charset="-122"/>
                <a:cs typeface="楷体" panose="02010609060101010101" charset="-122"/>
                <a:sym typeface="+mn-ea"/>
              </a:rPr>
              <a:t>2.</a:t>
            </a:r>
            <a:r>
              <a:rPr lang="zh-CN" altLang="en-US" b="1" dirty="0">
                <a:solidFill>
                  <a:srgbClr val="FF0000"/>
                </a:solidFill>
                <a:latin typeface="楷体" panose="02010609060101010101" charset="-122"/>
                <a:ea typeface="楷体" panose="02010609060101010101" charset="-122"/>
                <a:cs typeface="楷体" panose="02010609060101010101" charset="-122"/>
                <a:sym typeface="+mn-ea"/>
              </a:rPr>
              <a:t>【冕】</a:t>
            </a:r>
            <a:r>
              <a:rPr lang="zh-CN" altLang="en-US" b="1" dirty="0">
                <a:latin typeface="楷体" panose="02010609060101010101" charset="-122"/>
                <a:ea typeface="楷体" panose="02010609060101010101" charset="-122"/>
                <a:cs typeface="楷体" panose="02010609060101010101" charset="-122"/>
                <a:sym typeface="+mn-ea"/>
              </a:rPr>
              <a:t>一种最尊贵的礼冠。最初天子、诸侯、大夫在祭祀时都戴冕，后来只有帝王可以戴冕，所以也用“</a:t>
            </a:r>
            <a:r>
              <a:rPr lang="zh-CN" altLang="en-US" b="1" dirty="0">
                <a:solidFill>
                  <a:srgbClr val="FF0000"/>
                </a:solidFill>
                <a:latin typeface="楷体" panose="02010609060101010101" charset="-122"/>
                <a:ea typeface="楷体" panose="02010609060101010101" charset="-122"/>
                <a:cs typeface="楷体" panose="02010609060101010101" charset="-122"/>
                <a:sym typeface="+mn-ea"/>
              </a:rPr>
              <a:t>冕旒</a:t>
            </a:r>
            <a:r>
              <a:rPr lang="zh-CN" altLang="en-US" b="1" dirty="0">
                <a:latin typeface="楷体" panose="02010609060101010101" charset="-122"/>
                <a:ea typeface="楷体" panose="02010609060101010101" charset="-122"/>
                <a:cs typeface="楷体" panose="02010609060101010101" charset="-122"/>
                <a:sym typeface="+mn-ea"/>
              </a:rPr>
              <a:t>”代称帝王。</a:t>
            </a:r>
            <a:endParaRPr lang="zh-CN" altLang="en-US" b="1" dirty="0">
              <a:latin typeface="楷体" panose="02010609060101010101" charset="-122"/>
              <a:ea typeface="楷体" panose="02010609060101010101" charset="-122"/>
              <a:cs typeface="楷体" panose="02010609060101010101"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000" b="1" cap="none" dirty="0" smtClean="0">
                <a:solidFill>
                  <a:schemeClr val="tx1"/>
                </a:solidFill>
                <a:latin typeface="楷体" panose="02010609060101010101" charset="-122"/>
                <a:ea typeface="楷体" panose="02010609060101010101" charset="-122"/>
                <a:cs typeface="楷体" panose="02010609060101010101" charset="-122"/>
                <a:sym typeface="+mn-ea"/>
              </a:rPr>
              <a:t>3.</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【弁】</a:t>
            </a:r>
            <a:r>
              <a:rPr lang="zh-CN" altLang="en-US" sz="2000" b="1" dirty="0">
                <a:solidFill>
                  <a:schemeClr val="tx1"/>
                </a:solidFill>
                <a:latin typeface="楷体" panose="02010609060101010101" charset="-122"/>
                <a:ea typeface="楷体" panose="02010609060101010101" charset="-122"/>
                <a:cs typeface="楷体" panose="02010609060101010101" charset="-122"/>
                <a:sym typeface="+mn-ea"/>
              </a:rPr>
              <a:t>古代</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贵族</a:t>
            </a:r>
            <a:r>
              <a:rPr lang="zh-CN" altLang="en-US" sz="2000" b="1" dirty="0">
                <a:solidFill>
                  <a:schemeClr val="tx1"/>
                </a:solidFill>
                <a:latin typeface="楷体" panose="02010609060101010101" charset="-122"/>
                <a:ea typeface="楷体" panose="02010609060101010101" charset="-122"/>
                <a:cs typeface="楷体" panose="02010609060101010101" charset="-122"/>
                <a:sym typeface="+mn-ea"/>
              </a:rPr>
              <a:t>的一种帽子，分为</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皮弁和爵弁。</a:t>
            </a:r>
            <a:endParaRPr lang="zh-CN" altLang="en-US"/>
          </a:p>
        </p:txBody>
      </p:sp>
      <p:sp>
        <p:nvSpPr>
          <p:cNvPr id="3" name="内容占位符 2"/>
          <p:cNvSpPr>
            <a:spLocks noGrp="1"/>
          </p:cNvSpPr>
          <p:nvPr>
            <p:ph sz="quarter" idx="1"/>
          </p:nvPr>
        </p:nvSpPr>
        <p:spPr/>
        <p:txBody>
          <a:bodyPr/>
          <a:p>
            <a:pPr algn="l">
              <a:lnSpc>
                <a:spcPct val="90000"/>
              </a:lnSpc>
              <a:buFont typeface="Wingdings" panose="05000000000000000000" pitchFamily="2" charset="2"/>
              <a:buNone/>
            </a:pPr>
            <a:r>
              <a:rPr lang="en-US" altLang="zh-CN" sz="2000" b="1" dirty="0">
                <a:latin typeface="楷体" panose="02010609060101010101" charset="-122"/>
                <a:ea typeface="楷体" panose="02010609060101010101" charset="-122"/>
                <a:cs typeface="楷体" panose="02010609060101010101" charset="-122"/>
                <a:sym typeface="+mn-ea"/>
              </a:rPr>
              <a:t>  </a:t>
            </a:r>
            <a:r>
              <a:rPr lang="zh-CN" altLang="en-US" sz="2000" b="1" dirty="0">
                <a:latin typeface="楷体" panose="02010609060101010101" charset="-122"/>
                <a:ea typeface="楷体" panose="02010609060101010101" charset="-122"/>
                <a:cs typeface="楷体" panose="02010609060101010101" charset="-122"/>
                <a:sym typeface="+mn-ea"/>
              </a:rPr>
              <a:t>皮弁</a:t>
            </a:r>
            <a:r>
              <a:rPr lang="en-US" altLang="zh-CN" sz="2000" b="1" dirty="0" err="1" smtClean="0">
                <a:solidFill>
                  <a:srgbClr val="FF0000"/>
                </a:solidFill>
                <a:latin typeface="楷体" panose="02010609060101010101" charset="-122"/>
                <a:ea typeface="楷体" panose="02010609060101010101" charset="-122"/>
                <a:cs typeface="楷体" panose="02010609060101010101" charset="-122"/>
                <a:sym typeface="+mn-ea"/>
              </a:rPr>
              <a:t>biàn</a:t>
            </a:r>
            <a:r>
              <a:rPr lang="zh-CN" altLang="en-US" sz="2000" b="1" dirty="0">
                <a:latin typeface="楷体" panose="02010609060101010101" charset="-122"/>
                <a:ea typeface="楷体" panose="02010609060101010101" charset="-122"/>
                <a:cs typeface="楷体" panose="02010609060101010101" charset="-122"/>
                <a:sym typeface="+mn-ea"/>
              </a:rPr>
              <a:t>以皮革为冠衣,冠上当有饰物,一般是皮革缝隙之间缀有珠玉宝石,</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多为武官所戴。</a:t>
            </a:r>
            <a:endParaRPr lang="zh-CN" altLang="en-US" sz="2000" b="1" dirty="0">
              <a:solidFill>
                <a:srgbClr val="FF0000"/>
              </a:solidFill>
              <a:latin typeface="楷体" panose="02010609060101010101" charset="-122"/>
              <a:ea typeface="楷体" panose="02010609060101010101" charset="-122"/>
              <a:cs typeface="楷体" panose="02010609060101010101" charset="-122"/>
              <a:sym typeface="+mn-ea"/>
            </a:endParaRPr>
          </a:p>
        </p:txBody>
      </p:sp>
      <p:pic>
        <p:nvPicPr>
          <p:cNvPr id="67588" name="Picture 4" descr="2008041621330997"/>
          <p:cNvPicPr>
            <a:picLocks noChangeAspect="1" noChangeArrowheads="1"/>
          </p:cNvPicPr>
          <p:nvPr>
            <p:ph sz="quarter" idx="2"/>
          </p:nvPr>
        </p:nvPicPr>
        <p:blipFill>
          <a:blip r:embed="rId1" cstate="print"/>
          <a:srcRect/>
          <a:stretch>
            <a:fillRect/>
          </a:stretch>
        </p:blipFill>
        <p:spPr bwMode="auto">
          <a:xfrm>
            <a:off x="968375" y="3601720"/>
            <a:ext cx="2635250" cy="2570480"/>
          </a:xfrm>
          <a:prstGeom prst="rect">
            <a:avLst/>
          </a:prstGeom>
          <a:noFill/>
        </p:spPr>
      </p:pic>
      <p:sp>
        <p:nvSpPr>
          <p:cNvPr id="5" name="文本框 4"/>
          <p:cNvSpPr txBox="1"/>
          <p:nvPr/>
        </p:nvSpPr>
        <p:spPr>
          <a:xfrm>
            <a:off x="4668520" y="1686560"/>
            <a:ext cx="3449320" cy="1014730"/>
          </a:xfrm>
          <a:prstGeom prst="rect">
            <a:avLst/>
          </a:prstGeom>
          <a:noFill/>
        </p:spPr>
        <p:txBody>
          <a:bodyPr wrap="square" rtlCol="0">
            <a:spAutoFit/>
          </a:bodyPr>
          <a:p>
            <a:pPr algn="l"/>
            <a:r>
              <a:rPr lang="zh-CN" altLang="en-US" sz="2000" b="1" dirty="0">
                <a:latin typeface="楷体" panose="02010609060101010101" charset="-122"/>
                <a:ea typeface="楷体" panose="02010609060101010101" charset="-122"/>
                <a:cs typeface="楷体" panose="02010609060101010101" charset="-122"/>
                <a:sym typeface="+mn-ea"/>
              </a:rPr>
              <a:t>爵弁形制如冕,但没有旒,色如雀头,赤而微黑,又称作“雀弁”,</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多为文官所戴。</a:t>
            </a:r>
            <a:endParaRPr lang="zh-CN" altLang="en-US"/>
          </a:p>
        </p:txBody>
      </p:sp>
      <p:sp>
        <p:nvSpPr>
          <p:cNvPr id="7" name="Line 9"/>
          <p:cNvSpPr>
            <a:spLocks noChangeShapeType="1"/>
          </p:cNvSpPr>
          <p:nvPr/>
        </p:nvSpPr>
        <p:spPr bwMode="auto">
          <a:xfrm flipV="1">
            <a:off x="2752725" y="4658995"/>
            <a:ext cx="2313305" cy="121285"/>
          </a:xfrm>
          <a:prstGeom prst="line">
            <a:avLst/>
          </a:prstGeom>
          <a:noFill/>
          <a:ln w="19050">
            <a:solidFill>
              <a:schemeClr val="tx1"/>
            </a:solidFill>
            <a:round/>
          </a:ln>
          <a:effectLst/>
        </p:spPr>
        <p:txBody>
          <a:bodyPr/>
          <a:p>
            <a:endParaRPr lang="zh-CN" altLang="en-US"/>
          </a:p>
        </p:txBody>
      </p:sp>
      <p:sp>
        <p:nvSpPr>
          <p:cNvPr id="8" name="文本框 7"/>
          <p:cNvSpPr txBox="1"/>
          <p:nvPr/>
        </p:nvSpPr>
        <p:spPr>
          <a:xfrm>
            <a:off x="5048885" y="4323080"/>
            <a:ext cx="3051810" cy="645160"/>
          </a:xfrm>
          <a:prstGeom prst="rect">
            <a:avLst/>
          </a:prstGeom>
          <a:noFill/>
        </p:spPr>
        <p:txBody>
          <a:bodyPr wrap="square" rtlCol="0">
            <a:spAutoFit/>
          </a:bodyPr>
          <a:p>
            <a:r>
              <a:rPr lang="zh-CN" altLang="en-US" b="1">
                <a:ea typeface="黑体" panose="02010609060101010101" pitchFamily="2" charset="-122"/>
              </a:rPr>
              <a:t>璂</a:t>
            </a:r>
            <a:r>
              <a:rPr lang="en-US" altLang="zh-CN" b="1">
                <a:ea typeface="黑体" panose="02010609060101010101" pitchFamily="2" charset="-122"/>
              </a:rPr>
              <a:t>q</a:t>
            </a:r>
            <a:r>
              <a:rPr lang="en-US" altLang="zh-CN" b="1">
                <a:latin typeface="宋体" panose="02010600030101010101" pitchFamily="2" charset="-122"/>
                <a:ea typeface="宋体" panose="02010600030101010101" pitchFamily="2" charset="-122"/>
              </a:rPr>
              <a:t>í</a:t>
            </a:r>
            <a:r>
              <a:rPr lang="zh-CN" altLang="en-US" b="1">
                <a:ea typeface="黑体" panose="02010609060101010101" pitchFamily="2" charset="-122"/>
              </a:rPr>
              <a:t>：古代皮件缝合处的玉饰。</a:t>
            </a:r>
            <a:endParaRPr lang="zh-CN" altLang="en-US"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sz="quarter" idx="1"/>
          </p:nvPr>
        </p:nvSpPr>
        <p:spPr/>
        <p:txBody>
          <a:bodyPr>
            <a:noAutofit/>
          </a:bodyPr>
          <a:lstStyle/>
          <a:p>
            <a:pPr algn="l">
              <a:lnSpc>
                <a:spcPct val="90000"/>
              </a:lnSpc>
              <a:buNone/>
            </a:pPr>
            <a:r>
              <a:rPr lang="zh-CN" altLang="en-US" sz="2000" b="1" dirty="0">
                <a:latin typeface="楷体" panose="02010609060101010101" charset="-122"/>
                <a:ea typeface="楷体" panose="02010609060101010101" charset="-122"/>
                <a:cs typeface="楷体" panose="02010609060101010101" charset="-122"/>
                <a:sym typeface="+mn-ea"/>
              </a:rPr>
              <a:t>4.</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【帻zé】</a:t>
            </a:r>
            <a:r>
              <a:rPr lang="zh-CN" altLang="en-US" sz="2000" b="1" dirty="0">
                <a:latin typeface="楷体" panose="02010609060101010101" charset="-122"/>
                <a:ea typeface="楷体" panose="02010609060101010101" charset="-122"/>
                <a:cs typeface="楷体" panose="02010609060101010101" charset="-122"/>
                <a:sym typeface="+mn-ea"/>
              </a:rPr>
              <a:t>又称巾帻,是古代男子包裹鬓发,遮掩发髻的巾帕。古时只有王公贵族才能在巾帻上加冠,</a:t>
            </a:r>
            <a:r>
              <a:rPr lang="zh-CN" altLang="en-US" sz="2000" b="1" dirty="0">
                <a:solidFill>
                  <a:srgbClr val="FF0000"/>
                </a:solidFill>
                <a:uFillTx/>
                <a:latin typeface="楷体" panose="02010609060101010101" charset="-122"/>
                <a:ea typeface="楷体" panose="02010609060101010101" charset="-122"/>
                <a:cs typeface="楷体" panose="02010609060101010101" charset="-122"/>
                <a:sym typeface="+mn-ea"/>
              </a:rPr>
              <a:t>平民</a:t>
            </a:r>
            <a:r>
              <a:rPr lang="zh-CN" altLang="en-US" sz="2000" b="1" dirty="0">
                <a:latin typeface="楷体" panose="02010609060101010101" charset="-122"/>
                <a:ea typeface="楷体" panose="02010609060101010101" charset="-122"/>
                <a:cs typeface="楷体" panose="02010609060101010101" charset="-122"/>
                <a:sym typeface="+mn-ea"/>
              </a:rPr>
              <a:t>百姓只能用黑色或青色的巾包头。所以秦代称百姓为“黔首”,汉称奴仆为“苍头”。</a:t>
            </a:r>
            <a:endParaRPr lang="zh-CN" altLang="en-US" sz="2000" b="1" dirty="0">
              <a:latin typeface="楷体" panose="02010609060101010101" charset="-122"/>
              <a:ea typeface="楷体" panose="02010609060101010101" charset="-122"/>
              <a:cs typeface="楷体" panose="02010609060101010101" charset="-122"/>
              <a:sym typeface="+mn-ea"/>
            </a:endParaRPr>
          </a:p>
          <a:p>
            <a:pPr algn="l">
              <a:lnSpc>
                <a:spcPct val="90000"/>
              </a:lnSpc>
              <a:buNone/>
            </a:pPr>
            <a:r>
              <a:rPr lang="zh-CN" altLang="en-US" sz="2000" b="1" dirty="0">
                <a:latin typeface="楷体" panose="02010609060101010101" charset="-122"/>
                <a:ea typeface="楷体" panose="02010609060101010101" charset="-122"/>
                <a:cs typeface="楷体" panose="02010609060101010101" charset="-122"/>
                <a:sym typeface="+mn-ea"/>
              </a:rPr>
              <a:t>5.</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【幞fú头】</a:t>
            </a:r>
            <a:r>
              <a:rPr lang="zh-CN" altLang="en-US" sz="2000" b="1" dirty="0">
                <a:latin typeface="楷体" panose="02010609060101010101" charset="-122"/>
                <a:ea typeface="楷体" panose="02010609060101010101" charset="-122"/>
                <a:cs typeface="楷体" panose="02010609060101010101" charset="-122"/>
                <a:sym typeface="+mn-ea"/>
              </a:rPr>
              <a:t>是一种包裹头部的纱罗软巾,是</a:t>
            </a:r>
            <a:r>
              <a:rPr lang="zh-CN" altLang="en-US" sz="2000" b="1" dirty="0">
                <a:solidFill>
                  <a:srgbClr val="FF0000"/>
                </a:solidFill>
                <a:uFillTx/>
                <a:latin typeface="楷体" panose="02010609060101010101" charset="-122"/>
                <a:ea typeface="楷体" panose="02010609060101010101" charset="-122"/>
                <a:cs typeface="楷体" panose="02010609060101010101" charset="-122"/>
                <a:sym typeface="+mn-ea"/>
              </a:rPr>
              <a:t>隋唐</a:t>
            </a:r>
            <a:r>
              <a:rPr lang="zh-CN" altLang="en-US" sz="2000" b="1" dirty="0">
                <a:latin typeface="楷体" panose="02010609060101010101" charset="-122"/>
                <a:ea typeface="楷体" panose="02010609060101010101" charset="-122"/>
                <a:cs typeface="楷体" panose="02010609060101010101" charset="-122"/>
                <a:sym typeface="+mn-ea"/>
              </a:rPr>
              <a:t>时期男子的普遍服饰。</a:t>
            </a:r>
            <a:endParaRPr lang="zh-CN" altLang="en-US" sz="2000" b="1" dirty="0">
              <a:latin typeface="楷体" panose="02010609060101010101" charset="-122"/>
              <a:ea typeface="楷体" panose="02010609060101010101" charset="-122"/>
              <a:cs typeface="楷体" panose="02010609060101010101" charset="-122"/>
            </a:endParaRPr>
          </a:p>
          <a:p>
            <a:pPr algn="l">
              <a:lnSpc>
                <a:spcPct val="90000"/>
              </a:lnSpc>
              <a:buNone/>
            </a:pPr>
            <a:r>
              <a:rPr lang="en-US" altLang="zh-CN" sz="2000" b="1" dirty="0">
                <a:latin typeface="楷体" panose="02010609060101010101" charset="-122"/>
                <a:ea typeface="楷体" panose="02010609060101010101" charset="-122"/>
                <a:cs typeface="楷体" panose="02010609060101010101" charset="-122"/>
              </a:rPr>
              <a:t>6.</a:t>
            </a:r>
            <a:r>
              <a:rPr lang="en-US" altLang="zh-CN" sz="2000" b="1" dirty="0">
                <a:solidFill>
                  <a:srgbClr val="FF0000"/>
                </a:solidFill>
                <a:latin typeface="楷体" panose="02010609060101010101" charset="-122"/>
                <a:ea typeface="楷体" panose="02010609060101010101" charset="-122"/>
                <a:cs typeface="楷体" panose="02010609060101010101" charset="-122"/>
              </a:rPr>
              <a:t>★</a:t>
            </a:r>
            <a:r>
              <a:rPr lang="zh-CN" altLang="en-US" sz="2000" b="1" dirty="0">
                <a:solidFill>
                  <a:srgbClr val="FF0000"/>
                </a:solidFill>
                <a:latin typeface="楷体" panose="02010609060101010101" charset="-122"/>
                <a:ea typeface="楷体" panose="02010609060101010101" charset="-122"/>
                <a:cs typeface="楷体" panose="02010609060101010101" charset="-122"/>
              </a:rPr>
              <a:t>【缠头】</a:t>
            </a:r>
            <a:r>
              <a:rPr lang="zh-CN" altLang="en-US" sz="2000" b="1" dirty="0">
                <a:latin typeface="楷体" panose="02010609060101010101" charset="-122"/>
                <a:ea typeface="楷体" panose="02010609060101010101" charset="-122"/>
                <a:cs typeface="楷体" panose="02010609060101010101" charset="-122"/>
              </a:rPr>
              <a:t>用来包裹头发的装饰品。古代人们给歌舞艺人赏赐的时候,并不像电视里演的那样直接送上金子银子,而是很高雅地送一块漂亮的锦缎,给他包在头上,名为“缠头”。后来送上的其他金钱或礼物,也都以“缠头”代称。</a:t>
            </a:r>
            <a:endParaRPr lang="zh-CN" altLang="en-US" sz="2000" b="1" dirty="0">
              <a:latin typeface="楷体" panose="02010609060101010101" charset="-122"/>
              <a:ea typeface="楷体" panose="02010609060101010101" charset="-122"/>
              <a:cs typeface="楷体" panose="02010609060101010101" charset="-122"/>
            </a:endParaRPr>
          </a:p>
          <a:p>
            <a:pPr algn="l">
              <a:lnSpc>
                <a:spcPct val="90000"/>
              </a:lnSpc>
              <a:buNone/>
            </a:pPr>
            <a:endParaRPr lang="zh-CN" altLang="en-US" sz="2000" b="1" dirty="0">
              <a:latin typeface="楷体" panose="02010609060101010101" charset="-122"/>
              <a:ea typeface="楷体" panose="02010609060101010101" charset="-122"/>
              <a:cs typeface="楷体" panose="02010609060101010101" charset="-122"/>
            </a:endParaRPr>
          </a:p>
          <a:p>
            <a:pPr algn="l">
              <a:lnSpc>
                <a:spcPct val="90000"/>
              </a:lnSpc>
              <a:buNone/>
            </a:pPr>
            <a:endParaRPr lang="zh-CN" altLang="en-US" sz="2000" b="1" dirty="0">
              <a:latin typeface="楷体" panose="02010609060101010101" charset="-122"/>
              <a:ea typeface="楷体" panose="02010609060101010101" charset="-122"/>
              <a:cs typeface="楷体" panose="02010609060101010101" charset="-122"/>
            </a:endParaRPr>
          </a:p>
          <a:p>
            <a:pPr algn="l">
              <a:lnSpc>
                <a:spcPct val="90000"/>
              </a:lnSpc>
              <a:buNone/>
            </a:pPr>
            <a:r>
              <a:rPr lang="zh-CN" altLang="en-US" sz="2000" b="1" dirty="0">
                <a:latin typeface="楷体" panose="02010609060101010101" charset="-122"/>
                <a:ea typeface="楷体" panose="02010609060101010101" charset="-122"/>
                <a:cs typeface="楷体" panose="02010609060101010101" charset="-122"/>
              </a:rPr>
              <a:t>       </a:t>
            </a:r>
            <a:endParaRPr lang="zh-CN" altLang="en-US" sz="2000" b="1" dirty="0">
              <a:latin typeface="楷体" panose="02010609060101010101" charset="-122"/>
              <a:ea typeface="楷体" panose="02010609060101010101" charset="-122"/>
              <a:cs typeface="楷体" panose="02010609060101010101" charset="-122"/>
            </a:endParaRPr>
          </a:p>
          <a:p>
            <a:endParaRPr lang="zh-CN" altLang="en-US" sz="2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rrowheads="1"/>
          </p:cNvSpPr>
          <p:nvPr>
            <p:ph type="title"/>
          </p:nvPr>
        </p:nvSpPr>
        <p:spPr/>
        <p:txBody>
          <a:bodyPr>
            <a:normAutofit/>
          </a:bodyPr>
          <a:lstStyle/>
          <a:p>
            <a:pPr algn="l">
              <a:buClrTx/>
              <a:buSzTx/>
              <a:buFontTx/>
            </a:pPr>
            <a:r>
              <a:rPr lang="zh-CN" altLang="en-US" sz="3000" dirty="0" smtClean="0">
                <a:solidFill>
                  <a:srgbClr val="FF0000"/>
                </a:solidFill>
                <a:latin typeface="黑体" panose="02010609060101010101" pitchFamily="2" charset="-122"/>
                <a:ea typeface="黑体" panose="02010609060101010101" pitchFamily="2" charset="-122"/>
              </a:rPr>
              <a:t>（二）体衣 </a:t>
            </a:r>
            <a:endParaRPr lang="zh-CN" altLang="en-US" sz="3000" dirty="0" smtClean="0">
              <a:solidFill>
                <a:srgbClr val="FF0000"/>
              </a:solidFill>
              <a:latin typeface="黑体" panose="02010609060101010101" pitchFamily="2" charset="-122"/>
              <a:ea typeface="黑体" panose="02010609060101010101" pitchFamily="2" charset="-122"/>
            </a:endParaRPr>
          </a:p>
        </p:txBody>
      </p:sp>
      <p:sp>
        <p:nvSpPr>
          <p:cNvPr id="73731" name="Rectangle 3"/>
          <p:cNvSpPr>
            <a:spLocks noGrp="1" noRot="1" noChangeArrowheads="1"/>
          </p:cNvSpPr>
          <p:nvPr>
            <p:ph type="body" idx="1"/>
          </p:nvPr>
        </p:nvSpPr>
        <p:spPr/>
        <p:txBody>
          <a:bodyPr>
            <a:normAutofit/>
          </a:bodyPr>
          <a:lstStyle/>
          <a:p>
            <a:r>
              <a:rPr lang="en-US" altLang="zh-CN" dirty="0"/>
              <a:t>古代的体衣</a:t>
            </a:r>
            <a:r>
              <a:rPr lang="zh-CN" altLang="en-US" dirty="0"/>
              <a:t>，</a:t>
            </a:r>
            <a:r>
              <a:rPr lang="en-US" altLang="zh-CN" dirty="0"/>
              <a:t>在质地、颜色上都有严格的等级规定。</a:t>
            </a:r>
            <a:endParaRPr lang="en-US" altLang="zh-CN" dirty="0"/>
          </a:p>
          <a:p>
            <a:endParaRPr lang="en-US" altLang="zh-CN" dirty="0"/>
          </a:p>
          <a:p>
            <a:r>
              <a:rPr lang="zh-CN" altLang="en-US" dirty="0">
                <a:solidFill>
                  <a:srgbClr val="0000FF"/>
                </a:solidFill>
              </a:rPr>
              <a:t>质地</a:t>
            </a:r>
            <a:r>
              <a:rPr lang="zh-CN" altLang="en-US" dirty="0"/>
              <a:t>：</a:t>
            </a:r>
            <a:r>
              <a:rPr lang="en-US" altLang="zh-CN" dirty="0"/>
              <a:t>王公贵族寒冷时</a:t>
            </a:r>
            <a:r>
              <a:rPr lang="zh-CN" altLang="en-US" dirty="0"/>
              <a:t>，</a:t>
            </a:r>
            <a:r>
              <a:rPr lang="en-US" altLang="zh-CN" dirty="0"/>
              <a:t>有毛皮大衣(裘)穿</a:t>
            </a:r>
            <a:r>
              <a:rPr lang="zh-CN" altLang="en-US" dirty="0"/>
              <a:t>；</a:t>
            </a:r>
            <a:r>
              <a:rPr lang="en-US" altLang="zh-CN" dirty="0"/>
              <a:t>天热时</a:t>
            </a:r>
            <a:r>
              <a:rPr lang="zh-CN" altLang="en-US" dirty="0"/>
              <a:t>，</a:t>
            </a:r>
            <a:r>
              <a:rPr lang="en-US" altLang="zh-CN" dirty="0"/>
              <a:t>有高级丝织品穿。而寒士庶人则只能穿布衣、褐和缊袍(旧絮或乱麻填的旧袍)之类。</a:t>
            </a:r>
            <a:endParaRPr lang="en-US" altLang="zh-CN" dirty="0"/>
          </a:p>
          <a:p>
            <a:r>
              <a:rPr lang="zh-CN" altLang="en-US" dirty="0">
                <a:solidFill>
                  <a:srgbClr val="0000FF"/>
                </a:solidFill>
              </a:rPr>
              <a:t>颜色：</a:t>
            </a:r>
            <a:r>
              <a:rPr lang="en-US" altLang="zh-CN" dirty="0"/>
              <a:t>隋、唐及宋时</a:t>
            </a:r>
            <a:r>
              <a:rPr lang="zh-CN" altLang="en-US" dirty="0"/>
              <a:t>，</a:t>
            </a:r>
            <a:r>
              <a:rPr lang="en-US" altLang="zh-CN" dirty="0"/>
              <a:t>紫、朱、绿、青四色</a:t>
            </a:r>
            <a:r>
              <a:rPr lang="zh-CN" altLang="en-US" dirty="0"/>
              <a:t>，</a:t>
            </a:r>
            <a:r>
              <a:rPr lang="en-US" altLang="zh-CN" dirty="0"/>
              <a:t>只有士人以上才能穿。而庶人在隋时穿白色</a:t>
            </a:r>
            <a:r>
              <a:rPr lang="zh-CN" altLang="en-US" dirty="0"/>
              <a:t>，</a:t>
            </a:r>
            <a:r>
              <a:rPr lang="en-US" altLang="zh-CN" dirty="0"/>
              <a:t>唐时穿黄、白两色</a:t>
            </a:r>
            <a:r>
              <a:rPr lang="zh-CN" altLang="en-US" dirty="0"/>
              <a:t>，</a:t>
            </a:r>
            <a:r>
              <a:rPr lang="en-US" altLang="zh-CN" dirty="0"/>
              <a:t>明朝则不许庶人穿黄色。</a:t>
            </a:r>
            <a:endParaRPr lang="en-US" altLang="zh-CN" dirty="0"/>
          </a:p>
          <a:p>
            <a:pPr marL="0" indent="0">
              <a:buNone/>
            </a:pPr>
            <a:endParaRPr lang="en-US" altLang="zh-CN" b="1" dirty="0">
              <a:latin typeface="黑体" panose="02010609060101010101" pitchFamily="2" charset="-122"/>
              <a:ea typeface="黑体" panose="02010609060101010101" pitchFamily="2" charset="-122"/>
            </a:endParaRPr>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1"/>
          </p:nvPr>
        </p:nvSpPr>
        <p:spPr>
          <a:xfrm>
            <a:off x="457200" y="1176020"/>
            <a:ext cx="7467600" cy="4873752"/>
          </a:xfrm>
        </p:spPr>
        <p:txBody>
          <a:bodyPr>
            <a:normAutofit fontScale="90000"/>
          </a:bodyPr>
          <a:p>
            <a:r>
              <a:rPr lang="en-US" altLang="zh-CN" sz="2000" b="1" dirty="0">
                <a:latin typeface="楷体" panose="02010609060101010101" charset="-122"/>
                <a:ea typeface="楷体" panose="02010609060101010101" charset="-122"/>
                <a:cs typeface="楷体" panose="02010609060101010101" charset="-122"/>
              </a:rPr>
              <a:t>1.</a:t>
            </a:r>
            <a:r>
              <a:rPr lang="zh-CN" altLang="en-US" sz="2000" b="1" dirty="0">
                <a:solidFill>
                  <a:srgbClr val="FF0000"/>
                </a:solidFill>
                <a:latin typeface="楷体" panose="02010609060101010101" charset="-122"/>
                <a:ea typeface="楷体" panose="02010609060101010101" charset="-122"/>
                <a:cs typeface="楷体" panose="02010609060101010101" charset="-122"/>
              </a:rPr>
              <a:t>【衣裳( ch</a:t>
            </a:r>
            <a:r>
              <a:rPr lang="zh-CN" altLang="en-US" sz="2000" b="1" dirty="0">
                <a:solidFill>
                  <a:srgbClr val="FF0000"/>
                </a:solidFill>
                <a:latin typeface="宋体" panose="02010600030101010101" pitchFamily="2" charset="-122"/>
                <a:ea typeface="宋体" panose="02010600030101010101" pitchFamily="2" charset="-122"/>
                <a:cs typeface="楷体" panose="02010609060101010101" charset="-122"/>
              </a:rPr>
              <a:t>á</a:t>
            </a:r>
            <a:r>
              <a:rPr lang="zh-CN" altLang="en-US" sz="2000" b="1" dirty="0">
                <a:solidFill>
                  <a:srgbClr val="FF0000"/>
                </a:solidFill>
                <a:latin typeface="楷体" panose="02010609060101010101" charset="-122"/>
                <a:ea typeface="楷体" panose="02010609060101010101" charset="-122"/>
                <a:cs typeface="楷体" panose="02010609060101010101" charset="-122"/>
              </a:rPr>
              <a:t>ng)】</a:t>
            </a:r>
            <a:r>
              <a:rPr lang="zh-CN" altLang="en-US" sz="2000" b="1" dirty="0">
                <a:latin typeface="楷体" panose="02010609060101010101" charset="-122"/>
                <a:ea typeface="楷体" panose="02010609060101010101" charset="-122"/>
                <a:cs typeface="楷体" panose="02010609060101010101" charset="-122"/>
              </a:rPr>
              <a:t>古人将体衣分为上衣和下裳。先秦时衣长而裳短,裳的上半截藏在衣内。后来变成衣短裳长,裳就加衣上。汉以后成了朝服,不分衣和裳。</a:t>
            </a:r>
            <a:endParaRPr lang="zh-CN" altLang="en-US" sz="2000" b="1" dirty="0">
              <a:latin typeface="楷体" panose="02010609060101010101" charset="-122"/>
              <a:ea typeface="楷体" panose="02010609060101010101" charset="-122"/>
              <a:cs typeface="楷体" panose="02010609060101010101" charset="-122"/>
            </a:endParaRPr>
          </a:p>
          <a:p>
            <a:r>
              <a:rPr lang="en-US" altLang="zh-CN" sz="2000" b="1" dirty="0">
                <a:latin typeface="楷体" panose="02010609060101010101" charset="-122"/>
                <a:ea typeface="楷体" panose="02010609060101010101" charset="-122"/>
                <a:cs typeface="楷体" panose="02010609060101010101" charset="-122"/>
              </a:rPr>
              <a:t>2.</a:t>
            </a:r>
            <a:r>
              <a:rPr lang="zh-CN" altLang="en-US" sz="2000" b="1" dirty="0">
                <a:solidFill>
                  <a:srgbClr val="FF0000"/>
                </a:solidFill>
                <a:latin typeface="楷体" panose="02010609060101010101" charset="-122"/>
                <a:ea typeface="楷体" panose="02010609060101010101" charset="-122"/>
                <a:cs typeface="楷体" panose="02010609060101010101" charset="-122"/>
              </a:rPr>
              <a:t>【襦】</a:t>
            </a:r>
            <a:r>
              <a:rPr lang="zh-CN" altLang="en-US" sz="2000" b="1" dirty="0">
                <a:latin typeface="楷体" panose="02010609060101010101" charset="-122"/>
                <a:ea typeface="楷体" panose="02010609060101010101" charset="-122"/>
                <a:cs typeface="楷体" panose="02010609060101010101" charset="-122"/>
              </a:rPr>
              <a:t>古代女子穿的短衣,短袄。</a:t>
            </a:r>
            <a:endParaRPr lang="zh-CN" altLang="en-US" sz="2000" b="1" dirty="0">
              <a:latin typeface="楷体" panose="02010609060101010101" charset="-122"/>
              <a:ea typeface="楷体" panose="02010609060101010101" charset="-122"/>
              <a:cs typeface="楷体" panose="02010609060101010101" charset="-122"/>
            </a:endParaRPr>
          </a:p>
          <a:p>
            <a:r>
              <a:rPr lang="en-US" altLang="zh-CN" sz="2000" b="1" dirty="0">
                <a:latin typeface="楷体" panose="02010609060101010101" charset="-122"/>
                <a:ea typeface="楷体" panose="02010609060101010101" charset="-122"/>
                <a:cs typeface="楷体" panose="02010609060101010101" charset="-122"/>
              </a:rPr>
              <a:t>3.</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【衫】</a:t>
            </a:r>
            <a:r>
              <a:rPr lang="zh-CN" altLang="en-US" sz="2000" b="1" dirty="0">
                <a:latin typeface="楷体" panose="02010609060101010101" charset="-122"/>
                <a:ea typeface="楷体" panose="02010609060101010101" charset="-122"/>
                <a:cs typeface="楷体" panose="02010609060101010101" charset="-122"/>
                <a:sym typeface="+mn-ea"/>
              </a:rPr>
              <a:t>古代指短袖的单衣。上古称长衣(长衫)为深衣,短上衣为中单或衫。</a:t>
            </a:r>
            <a:endParaRPr lang="zh-CN" altLang="en-US" sz="2000" b="1" dirty="0">
              <a:latin typeface="楷体" panose="02010609060101010101" charset="-122"/>
              <a:ea typeface="楷体" panose="02010609060101010101" charset="-122"/>
              <a:cs typeface="楷体" panose="02010609060101010101" charset="-122"/>
            </a:endParaRPr>
          </a:p>
          <a:p>
            <a:r>
              <a:rPr lang="en-US" altLang="zh-CN" sz="2000" b="1" dirty="0">
                <a:latin typeface="楷体" panose="02010609060101010101" charset="-122"/>
                <a:ea typeface="楷体" panose="02010609060101010101" charset="-122"/>
                <a:cs typeface="楷体" panose="02010609060101010101" charset="-122"/>
              </a:rPr>
              <a:t>4.</a:t>
            </a:r>
            <a:r>
              <a:rPr lang="zh-CN" altLang="en-US" sz="2000" b="1" dirty="0">
                <a:solidFill>
                  <a:srgbClr val="FF0000"/>
                </a:solidFill>
                <a:latin typeface="楷体" panose="02010609060101010101" charset="-122"/>
                <a:ea typeface="楷体" panose="02010609060101010101" charset="-122"/>
                <a:cs typeface="楷体" panose="02010609060101010101" charset="-122"/>
                <a:sym typeface="+mn-ea"/>
              </a:rPr>
              <a:t>【裙】</a:t>
            </a:r>
            <a:r>
              <a:rPr lang="zh-CN" altLang="en-US" sz="2000" b="1" dirty="0">
                <a:latin typeface="楷体" panose="02010609060101010101" charset="-122"/>
                <a:ea typeface="楷体" panose="02010609060101010101" charset="-122"/>
                <a:cs typeface="楷体" panose="02010609060101010101" charset="-122"/>
                <a:sym typeface="+mn-ea"/>
              </a:rPr>
              <a:t>下裳。在古代,无论男女下身皆穿裙,不穿裤,只在天冷时穿套裤。隋唐以后,男人以袍为常服,女人以裙为常服,后用“裙钗”代指女人。</a:t>
            </a:r>
            <a:endParaRPr lang="zh-CN" altLang="en-US" sz="2000" b="1" dirty="0">
              <a:latin typeface="楷体" panose="02010609060101010101" charset="-122"/>
              <a:ea typeface="楷体" panose="02010609060101010101" charset="-122"/>
              <a:cs typeface="楷体" panose="02010609060101010101" charset="-122"/>
              <a:sym typeface="+mn-ea"/>
            </a:endParaRPr>
          </a:p>
          <a:p>
            <a:r>
              <a:rPr lang="en-US" altLang="zh-CN" sz="2000" b="1" dirty="0">
                <a:latin typeface="楷体" panose="02010609060101010101" charset="-122"/>
                <a:ea typeface="楷体" panose="02010609060101010101" charset="-122"/>
                <a:cs typeface="楷体" panose="02010609060101010101" charset="-122"/>
              </a:rPr>
              <a:t>5.</a:t>
            </a:r>
            <a:r>
              <a:rPr lang="zh-CN" altLang="en-US" sz="2000" b="1" dirty="0">
                <a:solidFill>
                  <a:srgbClr val="FF0000"/>
                </a:solidFill>
                <a:latin typeface="楷体" panose="02010609060101010101" charset="-122"/>
                <a:ea typeface="楷体" panose="02010609060101010101" charset="-122"/>
                <a:cs typeface="楷体" panose="02010609060101010101" charset="-122"/>
              </a:rPr>
              <a:t>【胫</a:t>
            </a:r>
            <a:r>
              <a:rPr lang="en-US" altLang="zh-CN" sz="2000" b="1" dirty="0">
                <a:solidFill>
                  <a:srgbClr val="FF0000"/>
                </a:solidFill>
                <a:latin typeface="楷体" panose="02010609060101010101" charset="-122"/>
                <a:ea typeface="楷体" panose="02010609060101010101" charset="-122"/>
                <a:cs typeface="楷体" panose="02010609060101010101" charset="-122"/>
              </a:rPr>
              <a:t>j</a:t>
            </a:r>
            <a:r>
              <a:rPr lang="en-US" altLang="zh-CN" sz="2000" b="1" dirty="0">
                <a:solidFill>
                  <a:srgbClr val="FF0000"/>
                </a:solidFill>
                <a:latin typeface="Arial" panose="020B0604020202020204" pitchFamily="34" charset="0"/>
                <a:ea typeface="楷体" panose="02010609060101010101" charset="-122"/>
                <a:cs typeface="Arial" panose="020B0604020202020204" pitchFamily="34" charset="0"/>
              </a:rPr>
              <a:t>ì</a:t>
            </a:r>
            <a:r>
              <a:rPr lang="en-US" altLang="zh-CN" sz="2000" b="1" dirty="0">
                <a:solidFill>
                  <a:srgbClr val="FF0000"/>
                </a:solidFill>
                <a:latin typeface="楷体" panose="02010609060101010101" charset="-122"/>
                <a:ea typeface="楷体" panose="02010609060101010101" charset="-122"/>
                <a:cs typeface="楷体" panose="02010609060101010101" charset="-122"/>
              </a:rPr>
              <a:t>ng</a:t>
            </a:r>
            <a:r>
              <a:rPr lang="zh-CN" altLang="en-US" sz="2000" b="1" dirty="0">
                <a:solidFill>
                  <a:srgbClr val="FF0000"/>
                </a:solidFill>
                <a:latin typeface="楷体" panose="02010609060101010101" charset="-122"/>
                <a:ea typeface="楷体" panose="02010609060101010101" charset="-122"/>
                <a:cs typeface="楷体" panose="02010609060101010101" charset="-122"/>
              </a:rPr>
              <a:t>衣】</a:t>
            </a:r>
            <a:r>
              <a:rPr lang="zh-CN" altLang="en-US" sz="2000" b="1" dirty="0">
                <a:latin typeface="楷体" panose="02010609060101010101" charset="-122"/>
                <a:ea typeface="楷体" panose="02010609060101010101" charset="-122"/>
                <a:cs typeface="楷体" panose="02010609060101010101" charset="-122"/>
              </a:rPr>
              <a:t>即套裤。上古时有</a:t>
            </a:r>
            <a:r>
              <a:rPr lang="zh-CN" altLang="en-US" sz="2000" b="1" dirty="0">
                <a:solidFill>
                  <a:srgbClr val="FF0000"/>
                </a:solidFill>
                <a:latin typeface="楷体" panose="02010609060101010101" charset="-122"/>
                <a:ea typeface="楷体" panose="02010609060101010101" charset="-122"/>
                <a:cs typeface="楷体" panose="02010609060101010101" charset="-122"/>
              </a:rPr>
              <a:t>袴</a:t>
            </a:r>
            <a:r>
              <a:rPr lang="zh-CN" altLang="en-US" sz="2000" b="1" dirty="0">
                <a:latin typeface="楷体" panose="02010609060101010101" charset="-122"/>
                <a:ea typeface="楷体" panose="02010609060101010101" charset="-122"/>
                <a:cs typeface="楷体" panose="02010609060101010101" charset="-122"/>
              </a:rPr>
              <a:t>(k</a:t>
            </a:r>
            <a:r>
              <a:rPr lang="zh-CN" altLang="en-US" sz="2000" b="1" dirty="0">
                <a:latin typeface="宋体" panose="02010600030101010101" pitchFamily="2" charset="-122"/>
                <a:ea typeface="宋体" panose="02010600030101010101" pitchFamily="2" charset="-122"/>
                <a:cs typeface="楷体" panose="02010609060101010101" charset="-122"/>
              </a:rPr>
              <a:t>ù</a:t>
            </a:r>
            <a:r>
              <a:rPr lang="zh-CN" altLang="en-US" sz="2000" b="1" dirty="0">
                <a:latin typeface="楷体" panose="02010609060101010101" charset="-122"/>
                <a:ea typeface="楷体" panose="02010609060101010101" charset="-122"/>
                <a:cs typeface="楷体" panose="02010609060101010101" charset="-122"/>
              </a:rPr>
              <a:t>),袴后无裆,只有两个裤筒,类似后世的套裤。后来加上裆,称</a:t>
            </a:r>
            <a:r>
              <a:rPr lang="zh-CN" altLang="en-US" sz="2000" b="1" dirty="0">
                <a:solidFill>
                  <a:srgbClr val="FF0000"/>
                </a:solidFill>
                <a:latin typeface="楷体" panose="02010609060101010101" charset="-122"/>
                <a:ea typeface="楷体" panose="02010609060101010101" charset="-122"/>
                <a:cs typeface="楷体" panose="02010609060101010101" charset="-122"/>
              </a:rPr>
              <a:t>裈</a:t>
            </a:r>
            <a:r>
              <a:rPr lang="zh-CN" altLang="en-US" sz="2000" b="1" dirty="0">
                <a:latin typeface="楷体" panose="02010609060101010101" charset="-122"/>
                <a:ea typeface="楷体" panose="02010609060101010101" charset="-122"/>
                <a:cs typeface="楷体" panose="02010609060101010101" charset="-122"/>
              </a:rPr>
              <a:t>(k</a:t>
            </a:r>
            <a:r>
              <a:rPr lang="zh-CN" altLang="en-US" sz="2000" b="1" dirty="0">
                <a:latin typeface="宋体" panose="02010600030101010101" pitchFamily="2" charset="-122"/>
                <a:ea typeface="宋体" panose="02010600030101010101" pitchFamily="2" charset="-122"/>
                <a:cs typeface="楷体" panose="02010609060101010101" charset="-122"/>
              </a:rPr>
              <a:t>ū</a:t>
            </a:r>
            <a:r>
              <a:rPr lang="zh-CN" altLang="en-US" sz="2000" b="1" dirty="0">
                <a:latin typeface="楷体" panose="02010609060101010101" charset="-122"/>
                <a:ea typeface="楷体" panose="02010609060101010101" charset="-122"/>
                <a:cs typeface="楷体" panose="02010609060101010101" charset="-122"/>
              </a:rPr>
              <a:t>n)。裤脚短的称犊鼻裈(因形状像犊鼻),即现在的短裤衩,一般为贫贱者所穿。 </a:t>
            </a:r>
            <a:endParaRPr lang="zh-CN" altLang="en-US" sz="2000" b="1" dirty="0">
              <a:latin typeface="楷体" panose="02010609060101010101" charset="-122"/>
              <a:ea typeface="楷体" panose="02010609060101010101" charset="-122"/>
              <a:cs typeface="楷体" panose="02010609060101010101" charset="-122"/>
            </a:endParaRPr>
          </a:p>
          <a:p>
            <a:r>
              <a:rPr lang="en-US" altLang="zh-CN" sz="2000" b="1" dirty="0">
                <a:latin typeface="楷体" panose="02010609060101010101" charset="-122"/>
                <a:ea typeface="楷体" panose="02010609060101010101" charset="-122"/>
                <a:cs typeface="楷体" panose="02010609060101010101" charset="-122"/>
              </a:rPr>
              <a:t>6.</a:t>
            </a:r>
            <a:r>
              <a:rPr lang="zh-CN" altLang="en-US" sz="2000" b="1" dirty="0">
                <a:solidFill>
                  <a:srgbClr val="FF0000"/>
                </a:solidFill>
                <a:latin typeface="楷体" panose="02010609060101010101" charset="-122"/>
                <a:ea typeface="楷体" panose="02010609060101010101" charset="-122"/>
                <a:cs typeface="楷体" panose="02010609060101010101" charset="-122"/>
              </a:rPr>
              <a:t>【品服】出现于隋代,至唐代始形成制度。</a:t>
            </a:r>
            <a:r>
              <a:rPr lang="zh-CN" altLang="en-US" sz="2000" b="1" dirty="0">
                <a:latin typeface="楷体" panose="02010609060101010101" charset="-122"/>
                <a:ea typeface="楷体" panose="02010609060101010101" charset="-122"/>
                <a:cs typeface="楷体" panose="02010609060101010101" charset="-122"/>
              </a:rPr>
              <a:t>古代官员分为九品,凡是有品级的官员称为品官。品官等级不同,其品服的颜色、形制、质地也不同,以示尊卑。</a:t>
            </a:r>
            <a:endParaRPr lang="zh-CN" altLang="en-US" sz="2000" b="1" dirty="0">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6632"/>
            <a:ext cx="6172200" cy="958258"/>
          </a:xfrm>
        </p:spPr>
        <p:txBody>
          <a:bodyPr/>
          <a:lstStyle/>
          <a:p>
            <a:r>
              <a:rPr lang="zh-CN" altLang="en-US" b="0" dirty="0" smtClean="0">
                <a:solidFill>
                  <a:srgbClr val="FF0000"/>
                </a:solidFill>
                <a:latin typeface="黑体" panose="02010609060101010101" pitchFamily="2" charset="-122"/>
                <a:ea typeface="黑体" panose="02010609060101010101" pitchFamily="2" charset="-122"/>
              </a:rPr>
              <a:t>（三）足衣</a:t>
            </a:r>
            <a:endParaRPr lang="zh-CN" altLang="en-US" b="0" dirty="0" smtClean="0">
              <a:solidFill>
                <a:srgbClr val="FF0000"/>
              </a:solidFill>
              <a:latin typeface="黑体" panose="02010609060101010101" pitchFamily="2" charset="-122"/>
              <a:ea typeface="黑体" panose="02010609060101010101" pitchFamily="2" charset="-122"/>
            </a:endParaRPr>
          </a:p>
        </p:txBody>
      </p:sp>
      <p:sp>
        <p:nvSpPr>
          <p:cNvPr id="3" name="副标题 2"/>
          <p:cNvSpPr>
            <a:spLocks noGrp="1"/>
          </p:cNvSpPr>
          <p:nvPr>
            <p:ph type="subTitle" idx="1"/>
          </p:nvPr>
        </p:nvSpPr>
        <p:spPr>
          <a:xfrm>
            <a:off x="797560" y="1205230"/>
            <a:ext cx="7749540" cy="575945"/>
          </a:xfrm>
        </p:spPr>
        <p:txBody>
          <a:bodyPr>
            <a:noAutofit/>
          </a:bodyPr>
          <a:lstStyle/>
          <a:p>
            <a:r>
              <a:rPr lang="zh-CN" altLang="en-US" sz="2800" dirty="0" smtClean="0">
                <a:solidFill>
                  <a:schemeClr val="tx1"/>
                </a:solidFill>
                <a:uFillTx/>
                <a:latin typeface="黑体" panose="02010609060101010101" pitchFamily="2" charset="-122"/>
                <a:ea typeface="黑体" panose="02010609060101010101" pitchFamily="2" charset="-122"/>
              </a:rPr>
              <a:t>履  </a:t>
            </a:r>
            <a:r>
              <a:rPr lang="zh-CN" altLang="en-US" sz="2800" dirty="0" smtClean="0">
                <a:solidFill>
                  <a:schemeClr val="tx1"/>
                </a:solidFill>
                <a:uFillTx/>
                <a:latin typeface="黑体" panose="02010609060101010101" pitchFamily="2" charset="-122"/>
                <a:ea typeface="黑体" panose="02010609060101010101" pitchFamily="2" charset="-122"/>
                <a:sym typeface="+mn-ea"/>
              </a:rPr>
              <a:t>屐</a:t>
            </a:r>
            <a:r>
              <a:rPr lang="zh-CN" altLang="en-US" sz="2800" dirty="0" smtClean="0">
                <a:solidFill>
                  <a:schemeClr val="tx1"/>
                </a:solidFill>
                <a:uFillTx/>
                <a:latin typeface="黑体" panose="02010609060101010101" pitchFamily="2" charset="-122"/>
                <a:ea typeface="黑体" panose="02010609060101010101" pitchFamily="2" charset="-122"/>
              </a:rPr>
              <a:t> 屩juē（草鞋） 鞮dī（用兽皮制的鞋）</a:t>
            </a:r>
            <a:endParaRPr lang="zh-CN" altLang="en-US" sz="2800" dirty="0" smtClean="0">
              <a:solidFill>
                <a:schemeClr val="tx1"/>
              </a:solidFill>
              <a:uFillTx/>
              <a:latin typeface="黑体" panose="02010609060101010101" pitchFamily="2" charset="-122"/>
              <a:ea typeface="黑体" panose="02010609060101010101" pitchFamily="2" charset="-122"/>
            </a:endParaRPr>
          </a:p>
          <a:p>
            <a:endParaRPr lang="zh-CN" altLang="en-US" sz="2800" dirty="0" smtClean="0">
              <a:solidFill>
                <a:schemeClr val="tx1"/>
              </a:solidFill>
              <a:uFillTx/>
              <a:latin typeface="黑体" panose="02010609060101010101" pitchFamily="2" charset="-122"/>
              <a:ea typeface="黑体" panose="02010609060101010101" pitchFamily="2" charset="-122"/>
            </a:endParaRPr>
          </a:p>
          <a:p>
            <a:r>
              <a:rPr lang="zh-CN" altLang="en-US" sz="2800" dirty="0" smtClean="0">
                <a:solidFill>
                  <a:schemeClr val="tx1"/>
                </a:solidFill>
                <a:uFillTx/>
                <a:latin typeface="黑体" panose="02010609060101010101" pitchFamily="2" charset="-122"/>
                <a:ea typeface="黑体" panose="02010609060101010101" pitchFamily="2" charset="-122"/>
                <a:sym typeface="+mn-ea"/>
              </a:rPr>
              <a:t>屣xǐ </a:t>
            </a:r>
            <a:r>
              <a:rPr lang="zh-CN" altLang="en-US" sz="2800" dirty="0" smtClean="0">
                <a:solidFill>
                  <a:schemeClr val="tx1"/>
                </a:solidFill>
                <a:uFillTx/>
                <a:latin typeface="黑体" panose="02010609060101010101" pitchFamily="2" charset="-122"/>
                <a:ea typeface="黑体" panose="02010609060101010101" pitchFamily="2" charset="-122"/>
              </a:rPr>
              <a:t>  鞵xié  </a:t>
            </a:r>
            <a:r>
              <a:rPr lang="zh-CN" altLang="en-US" sz="2800" dirty="0" smtClean="0">
                <a:solidFill>
                  <a:srgbClr val="FF0000"/>
                </a:solidFill>
                <a:uFillTx/>
                <a:latin typeface="黑体" panose="02010609060101010101" pitchFamily="2" charset="-122"/>
                <a:ea typeface="黑体" panose="02010609060101010101" pitchFamily="2" charset="-122"/>
                <a:sym typeface="+mn-ea"/>
              </a:rPr>
              <a:t>屦</a:t>
            </a:r>
            <a:r>
              <a:rPr lang="zh-CN" altLang="en-US" sz="2800" dirty="0" smtClean="0">
                <a:solidFill>
                  <a:schemeClr val="tx1"/>
                </a:solidFill>
                <a:uFillTx/>
                <a:latin typeface="黑体" panose="02010609060101010101" pitchFamily="2" charset="-122"/>
                <a:ea typeface="黑体" panose="02010609060101010101" pitchFamily="2" charset="-122"/>
                <a:sym typeface="+mn-ea"/>
              </a:rPr>
              <a:t>jù  </a:t>
            </a:r>
            <a:r>
              <a:rPr lang="zh-CN" altLang="en-US" sz="2800" dirty="0" smtClean="0">
                <a:solidFill>
                  <a:srgbClr val="FF0000"/>
                </a:solidFill>
                <a:uFillTx/>
                <a:latin typeface="黑体" panose="02010609060101010101" pitchFamily="2" charset="-122"/>
                <a:ea typeface="黑体" panose="02010609060101010101" pitchFamily="2" charset="-122"/>
                <a:sym typeface="+mn-ea"/>
              </a:rPr>
              <a:t>舄</a:t>
            </a:r>
            <a:r>
              <a:rPr lang="zh-CN" altLang="en-US" sz="2800" dirty="0">
                <a:solidFill>
                  <a:schemeClr val="tx1"/>
                </a:solidFill>
                <a:latin typeface="楷体" panose="02010609060101010101" charset="-122"/>
                <a:ea typeface="楷体" panose="02010609060101010101" charset="-122"/>
                <a:cs typeface="楷体" panose="02010609060101010101" charset="-122"/>
                <a:sym typeface="+mn-ea"/>
              </a:rPr>
              <a:t>xì</a:t>
            </a:r>
            <a:endParaRPr lang="zh-CN" altLang="en-US" sz="2800" dirty="0" smtClean="0">
              <a:solidFill>
                <a:schemeClr val="tx1"/>
              </a:solidFill>
              <a:uFillTx/>
              <a:latin typeface="黑体" panose="02010609060101010101" pitchFamily="2" charset="-122"/>
              <a:ea typeface="黑体" panose="02010609060101010101" pitchFamily="2" charset="-122"/>
            </a:endParaRPr>
          </a:p>
          <a:p>
            <a:endParaRPr lang="en-US" altLang="zh-CN" dirty="0" smtClean="0"/>
          </a:p>
          <a:p>
            <a:endParaRPr lang="zh-CN" altLang="en-US" dirty="0"/>
          </a:p>
        </p:txBody>
      </p:sp>
      <p:pic>
        <p:nvPicPr>
          <p:cNvPr id="4" name="Picture 14" descr="911d74d9eaade2d038012fac"/>
          <p:cNvPicPr>
            <a:picLocks noChangeAspect="1" noChangeArrowheads="1"/>
          </p:cNvPicPr>
          <p:nvPr/>
        </p:nvPicPr>
        <p:blipFill>
          <a:blip r:embed="rId1" cstate="print"/>
          <a:srcRect/>
          <a:stretch>
            <a:fillRect/>
          </a:stretch>
        </p:blipFill>
        <p:spPr bwMode="auto">
          <a:xfrm>
            <a:off x="368935" y="2627630"/>
            <a:ext cx="4206875" cy="3952240"/>
          </a:xfrm>
          <a:prstGeom prst="rect">
            <a:avLst/>
          </a:prstGeom>
          <a:noFill/>
        </p:spPr>
      </p:pic>
      <p:pic>
        <p:nvPicPr>
          <p:cNvPr id="5" name="Picture 15" descr="20100828154315585230">
            <a:hlinkClick r:id="rId2"/>
          </p:cNvPr>
          <p:cNvPicPr>
            <a:picLocks noChangeAspect="1" noChangeArrowheads="1"/>
          </p:cNvPicPr>
          <p:nvPr/>
        </p:nvPicPr>
        <p:blipFill>
          <a:blip r:embed="rId3" cstate="print"/>
          <a:srcRect/>
          <a:stretch>
            <a:fillRect/>
          </a:stretch>
        </p:blipFill>
        <p:spPr bwMode="auto">
          <a:xfrm>
            <a:off x="5015230" y="2572385"/>
            <a:ext cx="3358515" cy="4007485"/>
          </a:xfrm>
          <a:prstGeom prst="rect">
            <a:avLst/>
          </a:prstGeom>
          <a:noFill/>
        </p:spPr>
      </p:pic>
    </p:spTree>
  </p:cSld>
  <p:clrMapOvr>
    <a:masterClrMapping/>
  </p:clrMapOvr>
</p:sld>
</file>

<file path=ppt/tags/tag1.xml><?xml version="1.0" encoding="utf-8"?>
<p:tagLst xmlns:p="http://schemas.openxmlformats.org/presentationml/2006/main">
  <p:tag name="REFSHAPE" val="570095756"/>
  <p:tag name="KSO_WM_UNIT_PLACING_PICTURE_USER_VIEWPORT" val="{&quot;height&quot;:4050,&quot;width&quot;:303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Oriel</Template>
  <TotalTime>0</TotalTime>
  <Words>6027</Words>
  <Application>WPS 演示</Application>
  <PresentationFormat>全屏显示(4:3)</PresentationFormat>
  <Paragraphs>250</Paragraphs>
  <Slides>32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32</vt:i4>
      </vt:variant>
    </vt:vector>
  </HeadingPairs>
  <TitlesOfParts>
    <vt:vector size="47" baseType="lpstr">
      <vt:lpstr>Arial</vt:lpstr>
      <vt:lpstr>宋体</vt:lpstr>
      <vt:lpstr>Wingdings</vt:lpstr>
      <vt:lpstr>Wingdings</vt:lpstr>
      <vt:lpstr>Wingdings 2</vt:lpstr>
      <vt:lpstr>Wingdings</vt:lpstr>
      <vt:lpstr>黑体</vt:lpstr>
      <vt:lpstr>楷体</vt:lpstr>
      <vt:lpstr>Century Schoolbook</vt:lpstr>
      <vt:lpstr>Segoe Print</vt:lpstr>
      <vt:lpstr>微软雅黑</vt:lpstr>
      <vt:lpstr>Arial Unicode MS</vt:lpstr>
      <vt:lpstr>华文楷体</vt:lpstr>
      <vt:lpstr>Calibri</vt:lpstr>
      <vt:lpstr>凸显</vt:lpstr>
      <vt:lpstr>    古代文学文化常识之服饰器物与古代音乐     延安市新区高级中学  王愿 </vt:lpstr>
      <vt:lpstr>PowerPoint 演示文稿</vt:lpstr>
      <vt:lpstr>（一）头衣 （元服）</vt:lpstr>
      <vt:lpstr>PowerPoint 演示文稿</vt:lpstr>
      <vt:lpstr>3.【弁】古代贵族的一种帽子，分为皮弁和爵弁。</vt:lpstr>
      <vt:lpstr>PowerPoint 演示文稿</vt:lpstr>
      <vt:lpstr>（二）体衣 </vt:lpstr>
      <vt:lpstr>PowerPoint 演示文稿</vt:lpstr>
      <vt:lpstr>（三）足衣</vt:lpstr>
      <vt:lpstr>PowerPoint 演示文稿</vt:lpstr>
      <vt:lpstr>（四）佩饰</vt:lpstr>
      <vt:lpstr>PowerPoint 演示文稿</vt:lpstr>
      <vt:lpstr>服饰代称</vt:lpstr>
      <vt:lpstr>PowerPoint 演示文稿</vt:lpstr>
      <vt:lpstr>PowerPoint 演示文稿</vt:lpstr>
      <vt:lpstr>PowerPoint 演示文稿</vt:lpstr>
      <vt:lpstr> （一）古代食器和炊具 </vt:lpstr>
      <vt:lpstr> </vt:lpstr>
      <vt:lpstr> </vt:lpstr>
      <vt:lpstr> </vt:lpstr>
      <vt:lpstr>PowerPoint 演示文稿</vt:lpstr>
      <vt:lpstr>PowerPoint 演示文稿</vt:lpstr>
      <vt:lpstr>PowerPoint 演示文稿</vt:lpstr>
      <vt:lpstr>（二）古代酒器</vt:lpstr>
      <vt:lpstr>PowerPoint 演示文稿</vt:lpstr>
      <vt:lpstr>PowerPoint 演示文稿</vt:lpstr>
      <vt:lpstr>PowerPoint 演示文稿</vt:lpstr>
      <vt:lpstr>（三）古代家具</vt:lpstr>
      <vt:lpstr>三、古代音乐</vt:lpstr>
      <vt:lpstr>PowerPoint 演示文稿</vt:lpstr>
      <vt:lpstr>PowerPoint 演示文稿</vt:lpstr>
      <vt:lpstr>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晚街聽風</cp:lastModifiedBy>
  <cp:revision>50</cp:revision>
  <dcterms:created xsi:type="dcterms:W3CDTF">2020-03-28T08:43:00Z</dcterms:created>
  <dcterms:modified xsi:type="dcterms:W3CDTF">2020-04-08T12:30:20Z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