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2"/>
  </p:notesMasterIdLst>
  <p:handoutMasterIdLst>
    <p:handoutMasterId r:id="rId57"/>
  </p:handoutMasterIdLst>
  <p:sldIdLst>
    <p:sldId id="329" r:id="rId4"/>
    <p:sldId id="330" r:id="rId5"/>
    <p:sldId id="331" r:id="rId6"/>
    <p:sldId id="332" r:id="rId7"/>
    <p:sldId id="333" r:id="rId8"/>
    <p:sldId id="335" r:id="rId9"/>
    <p:sldId id="484" r:id="rId10"/>
    <p:sldId id="485" r:id="rId11"/>
    <p:sldId id="486" r:id="rId13"/>
    <p:sldId id="261" r:id="rId14"/>
    <p:sldId id="348" r:id="rId15"/>
    <p:sldId id="284" r:id="rId16"/>
    <p:sldId id="285" r:id="rId17"/>
    <p:sldId id="286" r:id="rId18"/>
    <p:sldId id="287" r:id="rId19"/>
    <p:sldId id="297" r:id="rId20"/>
    <p:sldId id="290" r:id="rId21"/>
    <p:sldId id="314" r:id="rId22"/>
    <p:sldId id="291" r:id="rId23"/>
    <p:sldId id="315" r:id="rId24"/>
    <p:sldId id="320" r:id="rId25"/>
    <p:sldId id="321" r:id="rId26"/>
    <p:sldId id="288" r:id="rId27"/>
    <p:sldId id="264" r:id="rId28"/>
    <p:sldId id="265" r:id="rId29"/>
    <p:sldId id="266" r:id="rId30"/>
    <p:sldId id="316" r:id="rId31"/>
    <p:sldId id="280" r:id="rId32"/>
    <p:sldId id="345" r:id="rId33"/>
    <p:sldId id="347" r:id="rId34"/>
    <p:sldId id="343" r:id="rId35"/>
    <p:sldId id="411" r:id="rId36"/>
    <p:sldId id="318" r:id="rId37"/>
    <p:sldId id="368" r:id="rId38"/>
    <p:sldId id="487" r:id="rId39"/>
    <p:sldId id="298" r:id="rId40"/>
    <p:sldId id="299" r:id="rId41"/>
    <p:sldId id="300" r:id="rId42"/>
    <p:sldId id="301" r:id="rId43"/>
    <p:sldId id="489" r:id="rId44"/>
    <p:sldId id="302" r:id="rId45"/>
    <p:sldId id="303" r:id="rId46"/>
    <p:sldId id="305" r:id="rId47"/>
    <p:sldId id="307" r:id="rId48"/>
    <p:sldId id="309" r:id="rId49"/>
    <p:sldId id="310" r:id="rId50"/>
    <p:sldId id="311" r:id="rId51"/>
    <p:sldId id="371" r:id="rId52"/>
    <p:sldId id="353" r:id="rId53"/>
    <p:sldId id="354" r:id="rId54"/>
    <p:sldId id="355" r:id="rId55"/>
    <p:sldId id="531" r:id="rId5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800080"/>
    <a:srgbClr val="FF3300"/>
    <a:srgbClr val="0000FF"/>
    <a:srgbClr val="3399FF"/>
    <a:srgbClr val="99FF99"/>
    <a:srgbClr val="FCFE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349"/>
    <p:restoredTop sz="93606"/>
  </p:normalViewPr>
  <p:slideViewPr>
    <p:cSldViewPr showGuides="1">
      <p:cViewPr varScale="1">
        <p:scale>
          <a:sx n="75" d="100"/>
          <a:sy n="75" d="100"/>
        </p:scale>
        <p:origin x="-504" y="-90"/>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4994" name="页眉占位符 84993"/>
          <p:cNvSpPr>
            <a:spLocks noGrp="1"/>
          </p:cNvSpPr>
          <p:nvPr>
            <p:ph type="hdr" sz="quarter"/>
          </p:nvPr>
        </p:nvSpPr>
        <p:spPr>
          <a:xfrm>
            <a:off x="0" y="0"/>
            <a:ext cx="2971800" cy="457200"/>
          </a:xfrm>
          <a:prstGeom prst="rect">
            <a:avLst/>
          </a:prstGeom>
          <a:noFill/>
          <a:ln w="9525">
            <a:noFill/>
          </a:ln>
        </p:spPr>
        <p:txBody>
          <a:bodyPr/>
          <a:p>
            <a:pPr lvl="0" fontAlgn="base"/>
            <a:endParaRPr lang="zh-CN" sz="1200" strike="noStrike" noProof="1" dirty="0"/>
          </a:p>
        </p:txBody>
      </p:sp>
      <p:sp>
        <p:nvSpPr>
          <p:cNvPr id="84995" name="日期占位符 84994"/>
          <p:cNvSpPr>
            <a:spLocks noGrp="1"/>
          </p:cNvSpPr>
          <p:nvPr>
            <p:ph type="dt" idx="1"/>
          </p:nvPr>
        </p:nvSpPr>
        <p:spPr>
          <a:xfrm>
            <a:off x="3884613" y="0"/>
            <a:ext cx="2971800" cy="457200"/>
          </a:xfrm>
          <a:prstGeom prst="rect">
            <a:avLst/>
          </a:prstGeom>
          <a:noFill/>
          <a:ln w="9525">
            <a:noFill/>
          </a:ln>
        </p:spPr>
        <p:txBody>
          <a:bodyPr/>
          <a:p>
            <a:pPr lvl="0" algn="r" fontAlgn="base"/>
            <a:endParaRPr lang="zh-CN" altLang="en-US" sz="1200" strike="noStrike" noProof="1" dirty="0"/>
          </a:p>
        </p:txBody>
      </p:sp>
      <p:sp>
        <p:nvSpPr>
          <p:cNvPr id="24580" name="幻灯片图像占位符 84995"/>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4581" name="文本占位符 84996"/>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84998" name="页脚占位符 84997"/>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sz="1200" strike="noStrike" noProof="1" dirty="0"/>
          </a:p>
        </p:txBody>
      </p:sp>
      <p:sp>
        <p:nvSpPr>
          <p:cNvPr id="84999" name="灯片编号占位符 84998"/>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sz="1200" strike="noStrike" noProof="1" dirty="0">
                <a:latin typeface="Arial" panose="020B0604020202020204" pitchFamily="34" charset="0"/>
                <a:ea typeface="宋体" panose="02010600030101010101" pitchFamily="2" charset="-122"/>
                <a:cs typeface="+mn-ea"/>
              </a:rPr>
            </a:fld>
            <a:endParaRPr lang="zh-CN"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幻灯片图像占位符 88065"/>
          <p:cNvSpPr>
            <a:spLocks noRot="1" noTextEdit="1"/>
          </p:cNvSpPr>
          <p:nvPr>
            <p:ph type="sldImg"/>
          </p:nvPr>
        </p:nvSpPr>
        <p:spPr>
          <a:ln/>
        </p:spPr>
      </p:sp>
      <p:sp>
        <p:nvSpPr>
          <p:cNvPr id="33794" name="文本占位符 88066"/>
          <p:cNvSpPr>
            <a:spLocks noGrp="1"/>
          </p:cNvSpPr>
          <p:nvPr>
            <p:ph type="body"/>
          </p:nvPr>
        </p:nvSpPr>
        <p:spPr>
          <a:ln/>
        </p:spPr>
        <p:txBody>
          <a:bodyPr anchor="t"/>
          <a:p>
            <a:pPr lvl="0"/>
            <a:endParaRPr lang="zh-CN" altLang="en-US" dirty="0"/>
          </a:p>
        </p:txBody>
      </p:sp>
      <p:sp>
        <p:nvSpPr>
          <p:cNvPr id="33795" name="灯片编号占位符 1"/>
          <p:cNvSpPr/>
          <p:nvPr>
            <p:ph type="sldNum" sz="quarter"/>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8" name="页脚占位符 7"/>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9" name="灯片编号占位符 8"/>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4" name="页脚占位符 3"/>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5" name="灯片编号占位符 4"/>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3" name="页脚占位符 2"/>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4" name="灯片编号占位符 3"/>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8" name="页脚占位符 7"/>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9" name="灯片编号占位符 8"/>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4" name="页脚占位符 3"/>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5" name="灯片编号占位符 4"/>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3" name="页脚占位符 2"/>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4" name="灯片编号占位符 3"/>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strike="noStrike" noProof="1" dirty="0"/>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4.xml"/><Relationship Id="rId1"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5.xml"/><Relationship Id="rId1" Type="http://schemas.openxmlformats.org/officeDocument/2006/relationships/image" Target="../media/image8.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18.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jpeg"/><Relationship Id="rId1" Type="http://schemas.openxmlformats.org/officeDocument/2006/relationships/image" Target="../media/image8.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8.jpe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4.png"/><Relationship Id="rId3" Type="http://schemas.openxmlformats.org/officeDocument/2006/relationships/tags" Target="../tags/tag5.xml"/><Relationship Id="rId2" Type="http://schemas.openxmlformats.org/officeDocument/2006/relationships/image" Target="../media/image23.png"/><Relationship Id="rId1" Type="http://schemas.openxmlformats.org/officeDocument/2006/relationships/image" Target="../media/image8.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svg"/><Relationship Id="rId2" Type="http://schemas.openxmlformats.org/officeDocument/2006/relationships/image" Target="../media/image29.png"/><Relationship Id="rId1" Type="http://schemas.openxmlformats.org/officeDocument/2006/relationships/image" Target="../media/image8.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jpeg"/><Relationship Id="rId1" Type="http://schemas.openxmlformats.org/officeDocument/2006/relationships/image" Target="../media/image33.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jpeg"/><Relationship Id="rId1" Type="http://schemas.openxmlformats.org/officeDocument/2006/relationships/image" Target="../media/image35.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jpeg"/><Relationship Id="rId1" Type="http://schemas.openxmlformats.org/officeDocument/2006/relationships/image" Target="../media/image37.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41.jpeg"/><Relationship Id="rId1" Type="http://schemas.openxmlformats.org/officeDocument/2006/relationships/image" Target="../media/image40.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2.png"/><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xml"/><Relationship Id="rId5" Type="http://schemas.openxmlformats.org/officeDocument/2006/relationships/image" Target="../media/image6.jpe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94213" name="Text Box 5"/>
          <p:cNvSpPr txBox="1"/>
          <p:nvPr/>
        </p:nvSpPr>
        <p:spPr>
          <a:xfrm>
            <a:off x="325438" y="5229225"/>
            <a:ext cx="8459787" cy="1322388"/>
          </a:xfrm>
          <a:prstGeom prst="rect">
            <a:avLst/>
          </a:prstGeom>
          <a:solidFill>
            <a:schemeClr val="bg1"/>
          </a:solidFill>
          <a:ln w="9525">
            <a:noFill/>
          </a:ln>
        </p:spPr>
        <p:txBody>
          <a:bodyPr wrap="square" anchor="t">
            <a:spAutoFit/>
          </a:bodyPr>
          <a:p>
            <a:pPr>
              <a:spcBef>
                <a:spcPct val="50000"/>
              </a:spcBef>
            </a:pPr>
            <a:r>
              <a:rPr lang="en-US" altLang="zh-CN" sz="4000" b="1" dirty="0">
                <a:solidFill>
                  <a:srgbClr val="FF0000"/>
                </a:solidFill>
                <a:latin typeface="华文楷体" panose="02010600040101010101" charset="-122"/>
                <a:ea typeface="华文楷体" panose="02010600040101010101" charset="-122"/>
              </a:rPr>
              <a:t>       </a:t>
            </a:r>
            <a:r>
              <a:rPr lang="zh-CN" altLang="en-US" sz="4000" b="1" dirty="0">
                <a:solidFill>
                  <a:srgbClr val="FF0000"/>
                </a:solidFill>
                <a:latin typeface="华文楷体" panose="02010600040101010101" charset="-122"/>
                <a:ea typeface="华文楷体" panose="02010600040101010101" charset="-122"/>
              </a:rPr>
              <a:t>在我们国家，有一个美丽的地方，它圣洁而神秘</a:t>
            </a:r>
            <a:r>
              <a:rPr lang="en-US" altLang="zh-CN" sz="4000" b="1">
                <a:solidFill>
                  <a:srgbClr val="FF0000"/>
                </a:solidFill>
                <a:latin typeface="华文楷体" panose="02010600040101010101" charset="-122"/>
                <a:ea typeface="华文楷体" panose="02010600040101010101" charset="-122"/>
              </a:rPr>
              <a:t>……</a:t>
            </a:r>
            <a:endParaRPr lang="en-US" altLang="zh-CN" sz="4000" b="1">
              <a:solidFill>
                <a:srgbClr val="FF0000"/>
              </a:solidFill>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4213"/>
                                        </p:tgtEl>
                                        <p:attrNameLst>
                                          <p:attrName>style.visibility</p:attrName>
                                        </p:attrNameLst>
                                      </p:cBhvr>
                                      <p:to>
                                        <p:strVal val="visible"/>
                                      </p:to>
                                    </p:set>
                                    <p:anim calcmode="lin" valueType="num">
                                      <p:cBhvr additive="base">
                                        <p:cTn id="7" dur="500" fill="hold"/>
                                        <p:tgtEl>
                                          <p:spTgt spid="94213"/>
                                        </p:tgtEl>
                                        <p:attrNameLst>
                                          <p:attrName>ppt_x</p:attrName>
                                        </p:attrNameLst>
                                      </p:cBhvr>
                                      <p:tavLst>
                                        <p:tav tm="0">
                                          <p:val>
                                            <p:strVal val="#ppt_x"/>
                                          </p:val>
                                        </p:tav>
                                        <p:tav tm="100000">
                                          <p:val>
                                            <p:strVal val="#ppt_x"/>
                                          </p:val>
                                        </p:tav>
                                      </p:tavLst>
                                    </p:anim>
                                    <p:anim calcmode="lin" valueType="num">
                                      <p:cBhvr additive="base">
                                        <p:cTn id="8" dur="500" fill="hold"/>
                                        <p:tgtEl>
                                          <p:spTgt spid="942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195" name="文本框 8194"/>
          <p:cNvSpPr txBox="1"/>
          <p:nvPr/>
        </p:nvSpPr>
        <p:spPr>
          <a:xfrm>
            <a:off x="355600" y="1189038"/>
            <a:ext cx="8555038" cy="4522787"/>
          </a:xfrm>
          <a:prstGeom prst="rect">
            <a:avLst/>
          </a:prstGeom>
          <a:noFill/>
          <a:ln w="9525">
            <a:noFill/>
          </a:ln>
        </p:spPr>
        <p:txBody>
          <a:bodyPr wrap="none" anchor="t">
            <a:spAutoFit/>
          </a:bodyPr>
          <a:p>
            <a:endParaRPr lang="en-US" altLang="zh-CN" sz="3200" b="1" dirty="0">
              <a:solidFill>
                <a:srgbClr val="000099"/>
              </a:solidFill>
              <a:latin typeface="华文楷体" panose="02010600040101010101" charset="-122"/>
              <a:ea typeface="华文楷体" panose="02010600040101010101" charset="-122"/>
            </a:endParaRPr>
          </a:p>
          <a:p>
            <a:endParaRPr lang="en-US" altLang="zh-CN" sz="3200" b="1" dirty="0">
              <a:latin typeface="华文楷体" panose="02010600040101010101" charset="-122"/>
              <a:ea typeface="华文楷体" panose="02010600040101010101" charset="-122"/>
            </a:endParaRPr>
          </a:p>
          <a:p>
            <a:r>
              <a:rPr lang="zh-CN" altLang="en-US" sz="3200" b="1" u="sng" dirty="0">
                <a:solidFill>
                  <a:srgbClr val="000099"/>
                </a:solidFill>
                <a:latin typeface="华文楷体" panose="02010600040101010101" charset="-122"/>
                <a:ea typeface="华文楷体" panose="02010600040101010101" charset="-122"/>
              </a:rPr>
              <a:t>寥</a:t>
            </a:r>
            <a:r>
              <a:rPr lang="zh-CN" altLang="en-US" sz="3200" b="1" dirty="0">
                <a:solidFill>
                  <a:srgbClr val="000099"/>
                </a:solidFill>
                <a:latin typeface="华文楷体" panose="02010600040101010101" charset="-122"/>
                <a:ea typeface="华文楷体" panose="02010600040101010101" charset="-122"/>
              </a:rPr>
              <a:t>寂</a:t>
            </a:r>
            <a:r>
              <a:rPr lang="zh-CN" altLang="en-US" sz="3200" b="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rPr>
              <a:t>（       ）          </a:t>
            </a:r>
            <a:r>
              <a:rPr lang="zh-CN" altLang="en-US" sz="3200" b="1" dirty="0">
                <a:solidFill>
                  <a:srgbClr val="000099"/>
                </a:solidFill>
                <a:latin typeface="华文楷体" panose="02010600040101010101" charset="-122"/>
                <a:ea typeface="华文楷体" panose="02010600040101010101" charset="-122"/>
              </a:rPr>
              <a:t>皱</a:t>
            </a:r>
            <a:r>
              <a:rPr lang="zh-CN" altLang="en-US" sz="3200" b="1" u="sng" dirty="0">
                <a:solidFill>
                  <a:srgbClr val="000099"/>
                </a:solidFill>
                <a:latin typeface="华文楷体" panose="02010600040101010101" charset="-122"/>
                <a:ea typeface="华文楷体" panose="02010600040101010101" charset="-122"/>
              </a:rPr>
              <a:t>褶</a:t>
            </a:r>
            <a:r>
              <a:rPr lang="zh-CN" altLang="en-US" sz="3200" b="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rPr>
              <a:t>（        ）    </a:t>
            </a:r>
            <a:r>
              <a:rPr lang="zh-CN" altLang="en-US" sz="3200" b="1" u="sng" dirty="0">
                <a:solidFill>
                  <a:srgbClr val="000099"/>
                </a:solidFill>
                <a:latin typeface="华文楷体" panose="02010600040101010101" charset="-122"/>
                <a:ea typeface="华文楷体" panose="02010600040101010101" charset="-122"/>
              </a:rPr>
              <a:t>镐</a:t>
            </a:r>
            <a:r>
              <a:rPr lang="zh-CN" altLang="en-US" sz="3200" b="1" dirty="0">
                <a:solidFill>
                  <a:srgbClr val="000099"/>
                </a:solidFill>
                <a:latin typeface="华文楷体" panose="02010600040101010101" charset="-122"/>
                <a:ea typeface="华文楷体" panose="02010600040101010101" charset="-122"/>
              </a:rPr>
              <a:t>头</a:t>
            </a:r>
            <a:r>
              <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rPr>
              <a:t>(          ) </a:t>
            </a:r>
            <a:endPar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endParaRPr>
          </a:p>
          <a:p>
            <a:endPar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endParaRPr>
          </a:p>
          <a:p>
            <a:r>
              <a:rPr lang="zh-CN" altLang="en-US" sz="3200" b="1" u="sng" dirty="0">
                <a:solidFill>
                  <a:srgbClr val="000099"/>
                </a:solidFill>
                <a:latin typeface="华文楷体" panose="02010600040101010101" charset="-122"/>
                <a:ea typeface="华文楷体" panose="02010600040101010101" charset="-122"/>
              </a:rPr>
              <a:t>逶迤</a:t>
            </a:r>
            <a:r>
              <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rPr>
              <a:t>(            )            </a:t>
            </a:r>
            <a:r>
              <a:rPr lang="zh-CN" altLang="en-US" sz="3200" b="1" dirty="0">
                <a:solidFill>
                  <a:srgbClr val="000099"/>
                </a:solidFill>
                <a:latin typeface="华文楷体" panose="02010600040101010101" charset="-122"/>
                <a:ea typeface="华文楷体" panose="02010600040101010101" charset="-122"/>
              </a:rPr>
              <a:t>沙</a:t>
            </a:r>
            <a:r>
              <a:rPr lang="zh-CN" altLang="en-US" sz="3200" b="1" u="sng" dirty="0">
                <a:solidFill>
                  <a:srgbClr val="000099"/>
                </a:solidFill>
                <a:latin typeface="华文楷体" panose="02010600040101010101" charset="-122"/>
                <a:ea typeface="华文楷体" panose="02010600040101010101" charset="-122"/>
              </a:rPr>
              <a:t>砾</a:t>
            </a:r>
            <a:r>
              <a:rPr lang="zh-CN" altLang="en-US" sz="3200" b="1" dirty="0">
                <a:solidFill>
                  <a:srgbClr val="000099"/>
                </a:solidFill>
                <a:latin typeface="华文楷体" panose="02010600040101010101" charset="-122"/>
                <a:ea typeface="华文楷体" panose="02010600040101010101" charset="-122"/>
              </a:rPr>
              <a:t> </a:t>
            </a:r>
            <a:r>
              <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rPr>
              <a:t>(          )      </a:t>
            </a:r>
            <a:r>
              <a:rPr lang="zh-CN" altLang="en-US" sz="3200" b="1" u="sng" dirty="0">
                <a:solidFill>
                  <a:srgbClr val="000099"/>
                </a:solidFill>
                <a:latin typeface="华文楷体" panose="02010600040101010101" charset="-122"/>
                <a:ea typeface="华文楷体" panose="02010600040101010101" charset="-122"/>
              </a:rPr>
              <a:t>弥</a:t>
            </a:r>
            <a:r>
              <a:rPr lang="zh-CN" altLang="en-US" sz="3200" b="1" dirty="0">
                <a:solidFill>
                  <a:srgbClr val="000099"/>
                </a:solidFill>
                <a:latin typeface="华文楷体" panose="02010600040101010101" charset="-122"/>
                <a:ea typeface="华文楷体" panose="02010600040101010101" charset="-122"/>
              </a:rPr>
              <a:t>久</a:t>
            </a:r>
            <a:r>
              <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rPr>
              <a:t>(         ) </a:t>
            </a:r>
            <a:endPar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endParaRPr>
          </a:p>
          <a:p>
            <a:endPar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endParaRPr>
          </a:p>
          <a:p>
            <a:r>
              <a:rPr lang="zh-CN" altLang="en-US" sz="3200" b="1" u="sng" dirty="0">
                <a:solidFill>
                  <a:srgbClr val="000099"/>
                </a:solidFill>
                <a:latin typeface="华文楷体" panose="02010600040101010101" charset="-122"/>
                <a:ea typeface="华文楷体" panose="02010600040101010101" charset="-122"/>
              </a:rPr>
              <a:t>訇</a:t>
            </a:r>
            <a:r>
              <a:rPr lang="zh-CN" altLang="en-US" sz="3200" b="1" dirty="0">
                <a:solidFill>
                  <a:srgbClr val="000099"/>
                </a:solidFill>
                <a:latin typeface="华文楷体" panose="02010600040101010101" charset="-122"/>
                <a:ea typeface="华文楷体" panose="02010600040101010101" charset="-122"/>
              </a:rPr>
              <a:t>然</a:t>
            </a:r>
            <a:r>
              <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rPr>
              <a:t>(           )             </a:t>
            </a:r>
            <a:r>
              <a:rPr lang="zh-CN" altLang="en-US" sz="3200" b="1" u="sng" dirty="0">
                <a:solidFill>
                  <a:srgbClr val="000099"/>
                </a:solidFill>
                <a:latin typeface="华文楷体" panose="02010600040101010101" charset="-122"/>
                <a:ea typeface="华文楷体" panose="02010600040101010101" charset="-122"/>
              </a:rPr>
              <a:t>背</a:t>
            </a:r>
            <a:r>
              <a:rPr lang="zh-CN" altLang="en-US" sz="3200" b="1" dirty="0">
                <a:solidFill>
                  <a:srgbClr val="000099"/>
                </a:solidFill>
                <a:latin typeface="华文楷体" panose="02010600040101010101" charset="-122"/>
                <a:ea typeface="华文楷体" panose="02010600040101010101" charset="-122"/>
              </a:rPr>
              <a:t>风</a:t>
            </a:r>
            <a:r>
              <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rPr>
              <a:t>(           )      </a:t>
            </a:r>
            <a:r>
              <a:rPr lang="zh-CN" altLang="en-US" sz="3200" b="1" dirty="0">
                <a:solidFill>
                  <a:srgbClr val="000099"/>
                </a:solidFill>
                <a:latin typeface="华文楷体" panose="02010600040101010101" charset="-122"/>
                <a:ea typeface="华文楷体" panose="02010600040101010101" charset="-122"/>
              </a:rPr>
              <a:t>药</a:t>
            </a:r>
            <a:r>
              <a:rPr lang="zh-CN" altLang="en-US" sz="3200" b="1" u="sng" dirty="0">
                <a:solidFill>
                  <a:srgbClr val="000099"/>
                </a:solidFill>
                <a:latin typeface="华文楷体" panose="02010600040101010101" charset="-122"/>
                <a:ea typeface="华文楷体" panose="02010600040101010101" charset="-122"/>
              </a:rPr>
              <a:t>捻</a:t>
            </a:r>
            <a:r>
              <a:rPr lang="zh-CN" altLang="en-US" sz="3200" b="1" dirty="0">
                <a:solidFill>
                  <a:srgbClr val="000099"/>
                </a:solidFill>
                <a:latin typeface="华文楷体" panose="02010600040101010101" charset="-122"/>
                <a:ea typeface="华文楷体" panose="02010600040101010101" charset="-122"/>
              </a:rPr>
              <a:t> </a:t>
            </a:r>
            <a:r>
              <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rPr>
              <a:t>(         )</a:t>
            </a:r>
            <a:endPar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endParaRPr>
          </a:p>
          <a:p>
            <a:endPar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endParaRPr>
          </a:p>
          <a:p>
            <a:r>
              <a:rPr lang="zh-CN" altLang="en-US" sz="3200" b="1" dirty="0">
                <a:solidFill>
                  <a:srgbClr val="000099"/>
                </a:solidFill>
                <a:latin typeface="华文楷体" panose="02010600040101010101" charset="-122"/>
                <a:ea typeface="华文楷体" panose="02010600040101010101" charset="-122"/>
              </a:rPr>
              <a:t>尸</a:t>
            </a:r>
            <a:r>
              <a:rPr lang="zh-CN" altLang="en-US" sz="3200" b="1" u="sng" dirty="0">
                <a:solidFill>
                  <a:srgbClr val="000099"/>
                </a:solidFill>
                <a:latin typeface="华文楷体" panose="02010600040101010101" charset="-122"/>
                <a:ea typeface="华文楷体" panose="02010600040101010101" charset="-122"/>
              </a:rPr>
              <a:t>骸</a:t>
            </a:r>
            <a:r>
              <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rPr>
              <a:t>(            )           </a:t>
            </a:r>
            <a:r>
              <a:rPr lang="zh-CN" altLang="en-US" sz="3200" b="1" dirty="0">
                <a:solidFill>
                  <a:srgbClr val="000099"/>
                </a:solidFill>
                <a:latin typeface="华文楷体" panose="02010600040101010101" charset="-122"/>
                <a:ea typeface="华文楷体" panose="02010600040101010101" charset="-122"/>
              </a:rPr>
              <a:t>苍</a:t>
            </a:r>
            <a:r>
              <a:rPr lang="zh-CN" altLang="en-US" sz="3200" b="1" u="sng" dirty="0">
                <a:solidFill>
                  <a:srgbClr val="000099"/>
                </a:solidFill>
                <a:latin typeface="华文楷体" panose="02010600040101010101" charset="-122"/>
                <a:ea typeface="华文楷体" panose="02010600040101010101" charset="-122"/>
              </a:rPr>
              <a:t>穹</a:t>
            </a:r>
            <a:r>
              <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rPr>
              <a:t>(           )      </a:t>
            </a:r>
            <a:r>
              <a:rPr lang="zh-CN" altLang="en-US" sz="3200" b="1" u="sng" dirty="0">
                <a:solidFill>
                  <a:srgbClr val="000099"/>
                </a:solidFill>
                <a:latin typeface="华文楷体" panose="02010600040101010101" charset="-122"/>
                <a:ea typeface="华文楷体" panose="02010600040101010101" charset="-122"/>
              </a:rPr>
              <a:t>遒</a:t>
            </a:r>
            <a:r>
              <a:rPr lang="zh-CN" altLang="en-US" sz="3200" b="1" dirty="0">
                <a:solidFill>
                  <a:srgbClr val="000099"/>
                </a:solidFill>
                <a:latin typeface="华文楷体" panose="02010600040101010101" charset="-122"/>
                <a:ea typeface="华文楷体" panose="02010600040101010101" charset="-122"/>
              </a:rPr>
              <a:t>劲</a:t>
            </a:r>
            <a:r>
              <a:rPr lang="en-US" altLang="zh-CN" sz="3200" b="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华文楷体" panose="02010600040101010101" charset="-122"/>
                <a:ea typeface="华文楷体" panose="02010600040101010101" charset="-122"/>
              </a:rPr>
              <a:t>(          )</a:t>
            </a:r>
            <a:r>
              <a:rPr lang="en-US" altLang="zh-CN" sz="3200" b="1">
                <a:latin typeface="华文楷体" panose="02010600040101010101" charset="-122"/>
                <a:ea typeface="华文楷体" panose="02010600040101010101" charset="-122"/>
              </a:rPr>
              <a:t> </a:t>
            </a:r>
            <a:endParaRPr lang="en-US" altLang="zh-CN" sz="3200" b="1">
              <a:latin typeface="华文楷体" panose="02010600040101010101" charset="-122"/>
              <a:ea typeface="华文楷体" panose="02010600040101010101" charset="-122"/>
            </a:endParaRPr>
          </a:p>
        </p:txBody>
      </p:sp>
      <p:sp>
        <p:nvSpPr>
          <p:cNvPr id="8196" name="文本框 8195"/>
          <p:cNvSpPr txBox="1"/>
          <p:nvPr/>
        </p:nvSpPr>
        <p:spPr>
          <a:xfrm>
            <a:off x="1568450" y="2187575"/>
            <a:ext cx="917575" cy="579438"/>
          </a:xfrm>
          <a:prstGeom prst="rect">
            <a:avLst/>
          </a:prstGeom>
          <a:noFill/>
          <a:ln w="9525">
            <a:noFill/>
          </a:ln>
        </p:spPr>
        <p:txBody>
          <a:bodyPr wrap="none" anchor="t">
            <a:spAutoFit/>
          </a:bodyPr>
          <a:p>
            <a:r>
              <a:rPr lang="en-US" altLang="zh-CN" sz="3200" b="1" err="1">
                <a:solidFill>
                  <a:srgbClr val="FF0000"/>
                </a:solidFill>
                <a:latin typeface="Times New Roman" panose="02020603050405020304" pitchFamily="18" charset="0"/>
                <a:ea typeface="宋体" panose="02010600030101010101" pitchFamily="2" charset="-122"/>
              </a:rPr>
              <a:t>li</a:t>
            </a:r>
            <a:r>
              <a:rPr lang="en-US" altLang="zh-CN" sz="3200" b="1" err="1">
                <a:solidFill>
                  <a:srgbClr val="FF0000"/>
                </a:solidFill>
                <a:latin typeface="宋体" panose="02010600030101010101" pitchFamily="2" charset="-122"/>
                <a:ea typeface="宋体" panose="02010600030101010101" pitchFamily="2" charset="-122"/>
              </a:rPr>
              <a:t>á</a:t>
            </a:r>
            <a:r>
              <a:rPr lang="en-US" altLang="zh-CN" sz="3200" b="1" err="1">
                <a:solidFill>
                  <a:srgbClr val="FF0000"/>
                </a:solidFill>
                <a:latin typeface="Times New Roman" panose="02020603050405020304" pitchFamily="18" charset="0"/>
                <a:ea typeface="宋体" panose="02010600030101010101" pitchFamily="2" charset="-122"/>
              </a:rPr>
              <a:t>o</a:t>
            </a:r>
            <a:r>
              <a:rPr lang="en-US" altLang="zh-CN" sz="3200">
                <a:latin typeface="Times New Roman" panose="02020603050405020304" pitchFamily="18" charset="0"/>
                <a:ea typeface="宋体" panose="02010600030101010101" pitchFamily="2" charset="-122"/>
              </a:rPr>
              <a:t> </a:t>
            </a:r>
            <a:endParaRPr lang="en-US" altLang="zh-CN" sz="3200">
              <a:latin typeface="Times New Roman" panose="02020603050405020304" pitchFamily="18" charset="0"/>
              <a:ea typeface="宋体" panose="02010600030101010101" pitchFamily="2" charset="-122"/>
            </a:endParaRPr>
          </a:p>
        </p:txBody>
      </p:sp>
      <p:sp>
        <p:nvSpPr>
          <p:cNvPr id="8197" name="文本框 8196"/>
          <p:cNvSpPr txBox="1"/>
          <p:nvPr/>
        </p:nvSpPr>
        <p:spPr>
          <a:xfrm>
            <a:off x="5019675" y="2185988"/>
            <a:ext cx="938213" cy="579437"/>
          </a:xfrm>
          <a:prstGeom prst="rect">
            <a:avLst/>
          </a:prstGeom>
          <a:noFill/>
          <a:ln w="9525">
            <a:noFill/>
          </a:ln>
        </p:spPr>
        <p:txBody>
          <a:bodyPr anchor="t">
            <a:spAutoFit/>
          </a:bodyPr>
          <a:p>
            <a:r>
              <a:rPr lang="en-US" altLang="zh-CN" sz="3200" b="1" err="1">
                <a:solidFill>
                  <a:srgbClr val="FF0000"/>
                </a:solidFill>
                <a:latin typeface="Times New Roman" panose="02020603050405020304" pitchFamily="18" charset="0"/>
                <a:ea typeface="宋体" panose="02010600030101010101" pitchFamily="2" charset="-122"/>
              </a:rPr>
              <a:t>zhě</a:t>
            </a:r>
            <a:endParaRPr lang="en-US" altLang="zh-CN" sz="3200" b="1">
              <a:solidFill>
                <a:srgbClr val="FF0000"/>
              </a:solidFill>
              <a:latin typeface="Times New Roman" panose="02020603050405020304" pitchFamily="18" charset="0"/>
              <a:ea typeface="宋体" panose="02010600030101010101" pitchFamily="2" charset="-122"/>
            </a:endParaRPr>
          </a:p>
        </p:txBody>
      </p:sp>
      <p:sp>
        <p:nvSpPr>
          <p:cNvPr id="8198" name="文本框 8197"/>
          <p:cNvSpPr txBox="1"/>
          <p:nvPr/>
        </p:nvSpPr>
        <p:spPr>
          <a:xfrm>
            <a:off x="7693025" y="2185988"/>
            <a:ext cx="920750" cy="579437"/>
          </a:xfrm>
          <a:prstGeom prst="rect">
            <a:avLst/>
          </a:prstGeom>
          <a:noFill/>
          <a:ln w="9525">
            <a:noFill/>
          </a:ln>
        </p:spPr>
        <p:txBody>
          <a:bodyPr wrap="none" anchor="t">
            <a:spAutoFit/>
          </a:bodyPr>
          <a:p>
            <a:r>
              <a:rPr lang="en-US" altLang="zh-CN" sz="3200" b="1" err="1">
                <a:solidFill>
                  <a:srgbClr val="FF0000"/>
                </a:solidFill>
                <a:latin typeface="Times New Roman" panose="02020603050405020304" pitchFamily="18" charset="0"/>
                <a:ea typeface="宋体" panose="02010600030101010101" pitchFamily="2" charset="-122"/>
              </a:rPr>
              <a:t>gǎo</a:t>
            </a:r>
            <a:r>
              <a:rPr lang="en-US" altLang="zh-CN" sz="3200" b="1">
                <a:latin typeface="Times New Roman" panose="02020603050405020304" pitchFamily="18" charset="0"/>
                <a:ea typeface="宋体" panose="02010600030101010101" pitchFamily="2" charset="-122"/>
              </a:rPr>
              <a:t> </a:t>
            </a:r>
            <a:endParaRPr lang="en-US" altLang="zh-CN" sz="3200" b="1">
              <a:latin typeface="Times New Roman" panose="02020603050405020304" pitchFamily="18" charset="0"/>
              <a:ea typeface="宋体" panose="02010600030101010101" pitchFamily="2" charset="-122"/>
            </a:endParaRPr>
          </a:p>
        </p:txBody>
      </p:sp>
      <p:sp>
        <p:nvSpPr>
          <p:cNvPr id="8199" name="文本框 8198"/>
          <p:cNvSpPr txBox="1"/>
          <p:nvPr/>
        </p:nvSpPr>
        <p:spPr>
          <a:xfrm>
            <a:off x="1473200" y="3138488"/>
            <a:ext cx="1109663" cy="579437"/>
          </a:xfrm>
          <a:prstGeom prst="rect">
            <a:avLst/>
          </a:prstGeom>
          <a:noFill/>
          <a:ln w="9525">
            <a:noFill/>
          </a:ln>
        </p:spPr>
        <p:txBody>
          <a:bodyPr wrap="none" anchor="t">
            <a:spAutoFit/>
          </a:bodyPr>
          <a:p>
            <a:r>
              <a:rPr lang="en-US" altLang="zh-CN" sz="3200" b="1" err="1">
                <a:solidFill>
                  <a:srgbClr val="FF0000"/>
                </a:solidFill>
                <a:latin typeface="Times New Roman" panose="02020603050405020304" pitchFamily="18" charset="0"/>
                <a:ea typeface="宋体" panose="02010600030101010101" pitchFamily="2" charset="-122"/>
              </a:rPr>
              <a:t>wēiyí</a:t>
            </a:r>
            <a:endParaRPr lang="en-US" altLang="zh-CN" sz="3200" b="1">
              <a:solidFill>
                <a:srgbClr val="FF0000"/>
              </a:solidFill>
              <a:latin typeface="Times New Roman" panose="02020603050405020304" pitchFamily="18" charset="0"/>
              <a:ea typeface="宋体" panose="02010600030101010101" pitchFamily="2" charset="-122"/>
            </a:endParaRPr>
          </a:p>
        </p:txBody>
      </p:sp>
      <p:sp>
        <p:nvSpPr>
          <p:cNvPr id="8200" name="文本框 8199"/>
          <p:cNvSpPr txBox="1"/>
          <p:nvPr/>
        </p:nvSpPr>
        <p:spPr>
          <a:xfrm>
            <a:off x="5308600" y="3138488"/>
            <a:ext cx="649288" cy="579437"/>
          </a:xfrm>
          <a:prstGeom prst="rect">
            <a:avLst/>
          </a:prstGeom>
          <a:noFill/>
          <a:ln w="9525">
            <a:noFill/>
          </a:ln>
        </p:spPr>
        <p:txBody>
          <a:bodyPr anchor="t">
            <a:spAutoFit/>
          </a:bodyPr>
          <a:p>
            <a:r>
              <a:rPr lang="en-US" altLang="zh-CN" sz="3200" b="1" err="1">
                <a:solidFill>
                  <a:srgbClr val="FF3300"/>
                </a:solidFill>
                <a:latin typeface="Times New Roman" panose="02020603050405020304" pitchFamily="18" charset="0"/>
                <a:ea typeface="宋体" panose="02010600030101010101" pitchFamily="2" charset="-122"/>
              </a:rPr>
              <a:t>lì</a:t>
            </a:r>
            <a:r>
              <a:rPr lang="en-US" altLang="zh-CN" sz="3200" b="1">
                <a:solidFill>
                  <a:srgbClr val="FF3300"/>
                </a:solidFill>
                <a:latin typeface="Times New Roman" panose="02020603050405020304" pitchFamily="18" charset="0"/>
                <a:ea typeface="宋体" panose="02010600030101010101" pitchFamily="2" charset="-122"/>
              </a:rPr>
              <a:t> </a:t>
            </a:r>
            <a:endParaRPr lang="en-US" altLang="zh-CN" sz="3200" b="1">
              <a:solidFill>
                <a:srgbClr val="FF3300"/>
              </a:solidFill>
              <a:latin typeface="Times New Roman" panose="02020603050405020304" pitchFamily="18" charset="0"/>
              <a:ea typeface="宋体" panose="02010600030101010101" pitchFamily="2" charset="-122"/>
            </a:endParaRPr>
          </a:p>
        </p:txBody>
      </p:sp>
      <p:sp>
        <p:nvSpPr>
          <p:cNvPr id="8201" name="文本框 8200"/>
          <p:cNvSpPr txBox="1"/>
          <p:nvPr/>
        </p:nvSpPr>
        <p:spPr>
          <a:xfrm>
            <a:off x="7850188" y="3138488"/>
            <a:ext cx="763587" cy="579437"/>
          </a:xfrm>
          <a:prstGeom prst="rect">
            <a:avLst/>
          </a:prstGeom>
          <a:noFill/>
          <a:ln w="9525">
            <a:noFill/>
          </a:ln>
        </p:spPr>
        <p:txBody>
          <a:bodyPr wrap="none" anchor="t">
            <a:spAutoFit/>
          </a:bodyPr>
          <a:p>
            <a:r>
              <a:rPr lang="en-US" altLang="zh-CN" sz="3200" b="1" err="1">
                <a:solidFill>
                  <a:srgbClr val="FF0000"/>
                </a:solidFill>
                <a:latin typeface="Times New Roman" panose="02020603050405020304" pitchFamily="18" charset="0"/>
                <a:ea typeface="宋体" panose="02010600030101010101" pitchFamily="2" charset="-122"/>
              </a:rPr>
              <a:t>mí</a:t>
            </a:r>
            <a:r>
              <a:rPr lang="en-US" altLang="zh-CN" sz="3200" b="1">
                <a:solidFill>
                  <a:srgbClr val="FF0000"/>
                </a:solidFill>
                <a:latin typeface="Times New Roman" panose="02020603050405020304" pitchFamily="18" charset="0"/>
                <a:ea typeface="宋体" panose="02010600030101010101" pitchFamily="2" charset="-122"/>
              </a:rPr>
              <a:t> </a:t>
            </a:r>
            <a:endParaRPr lang="en-US" altLang="zh-CN" sz="3200" b="1">
              <a:solidFill>
                <a:srgbClr val="FF0000"/>
              </a:solidFill>
              <a:latin typeface="Times New Roman" panose="02020603050405020304" pitchFamily="18" charset="0"/>
              <a:ea typeface="宋体" panose="02010600030101010101" pitchFamily="2" charset="-122"/>
            </a:endParaRPr>
          </a:p>
        </p:txBody>
      </p:sp>
      <p:sp>
        <p:nvSpPr>
          <p:cNvPr id="8202" name="文本框 8201"/>
          <p:cNvSpPr txBox="1"/>
          <p:nvPr/>
        </p:nvSpPr>
        <p:spPr>
          <a:xfrm>
            <a:off x="1473200" y="4154488"/>
            <a:ext cx="1042988" cy="579437"/>
          </a:xfrm>
          <a:prstGeom prst="rect">
            <a:avLst/>
          </a:prstGeom>
          <a:noFill/>
          <a:ln w="9525">
            <a:noFill/>
          </a:ln>
        </p:spPr>
        <p:txBody>
          <a:bodyPr wrap="none" anchor="t">
            <a:spAutoFit/>
          </a:bodyPr>
          <a:p>
            <a:r>
              <a:rPr lang="en-US" altLang="zh-CN" sz="3200" b="1" err="1">
                <a:solidFill>
                  <a:srgbClr val="FF0000"/>
                </a:solidFill>
                <a:latin typeface="Times New Roman" panose="02020603050405020304" pitchFamily="18" charset="0"/>
                <a:ea typeface="宋体" panose="02010600030101010101" pitchFamily="2" charset="-122"/>
              </a:rPr>
              <a:t>h</a:t>
            </a:r>
            <a:r>
              <a:rPr lang="en-US" altLang="zh-CN" sz="3200" b="1" err="1">
                <a:solidFill>
                  <a:srgbClr val="FF3300"/>
                </a:solidFill>
                <a:latin typeface="Times New Roman" panose="02020603050405020304" pitchFamily="18" charset="0"/>
                <a:ea typeface="宋体" panose="02010600030101010101" pitchFamily="2" charset="-122"/>
              </a:rPr>
              <a:t>ōn</a:t>
            </a:r>
            <a:r>
              <a:rPr lang="en-US" altLang="zh-CN" sz="3200" b="1" err="1">
                <a:solidFill>
                  <a:srgbClr val="FF0000"/>
                </a:solidFill>
                <a:latin typeface="Times New Roman" panose="02020603050405020304" pitchFamily="18" charset="0"/>
                <a:ea typeface="宋体" panose="02010600030101010101" pitchFamily="2" charset="-122"/>
              </a:rPr>
              <a:t>g</a:t>
            </a:r>
            <a:endParaRPr lang="en-US" altLang="zh-CN" sz="3200" b="1">
              <a:solidFill>
                <a:srgbClr val="FF0000"/>
              </a:solidFill>
              <a:latin typeface="Times New Roman" panose="02020603050405020304" pitchFamily="18" charset="0"/>
              <a:ea typeface="宋体" panose="02010600030101010101" pitchFamily="2" charset="-122"/>
            </a:endParaRPr>
          </a:p>
        </p:txBody>
      </p:sp>
      <p:sp>
        <p:nvSpPr>
          <p:cNvPr id="8203" name="文本框 8202"/>
          <p:cNvSpPr txBox="1"/>
          <p:nvPr/>
        </p:nvSpPr>
        <p:spPr>
          <a:xfrm>
            <a:off x="5105400" y="4154488"/>
            <a:ext cx="768350" cy="579437"/>
          </a:xfrm>
          <a:prstGeom prst="rect">
            <a:avLst/>
          </a:prstGeom>
          <a:noFill/>
          <a:ln w="9525">
            <a:noFill/>
          </a:ln>
        </p:spPr>
        <p:txBody>
          <a:bodyPr wrap="none" anchor="t">
            <a:spAutoFit/>
          </a:bodyPr>
          <a:p>
            <a:r>
              <a:rPr lang="en-US" altLang="zh-CN" sz="3200" b="1" err="1">
                <a:solidFill>
                  <a:srgbClr val="FF0000"/>
                </a:solidFill>
                <a:latin typeface="Times New Roman" panose="02020603050405020304" pitchFamily="18" charset="0"/>
                <a:ea typeface="宋体" panose="02010600030101010101" pitchFamily="2" charset="-122"/>
              </a:rPr>
              <a:t>bèi</a:t>
            </a:r>
            <a:endParaRPr lang="en-US" altLang="zh-CN" sz="3200" b="1">
              <a:solidFill>
                <a:srgbClr val="FF0000"/>
              </a:solidFill>
              <a:latin typeface="Times New Roman" panose="02020603050405020304" pitchFamily="18" charset="0"/>
              <a:ea typeface="宋体" panose="02010600030101010101" pitchFamily="2" charset="-122"/>
            </a:endParaRPr>
          </a:p>
        </p:txBody>
      </p:sp>
      <p:sp>
        <p:nvSpPr>
          <p:cNvPr id="8204" name="文本框 8203"/>
          <p:cNvSpPr txBox="1"/>
          <p:nvPr/>
        </p:nvSpPr>
        <p:spPr>
          <a:xfrm>
            <a:off x="7851775" y="4154488"/>
            <a:ext cx="1116013" cy="579437"/>
          </a:xfrm>
          <a:prstGeom prst="rect">
            <a:avLst/>
          </a:prstGeom>
          <a:noFill/>
          <a:ln w="9525">
            <a:noFill/>
          </a:ln>
        </p:spPr>
        <p:txBody>
          <a:bodyPr wrap="none" anchor="t">
            <a:spAutoFit/>
          </a:bodyPr>
          <a:p>
            <a:r>
              <a:rPr lang="en-US" altLang="zh-CN" sz="3200" b="1" err="1">
                <a:solidFill>
                  <a:srgbClr val="FF0000"/>
                </a:solidFill>
                <a:latin typeface="Times New Roman" panose="02020603050405020304" pitchFamily="18" charset="0"/>
                <a:ea typeface="宋体" panose="02010600030101010101" pitchFamily="2" charset="-122"/>
              </a:rPr>
              <a:t>niǎn</a:t>
            </a:r>
            <a:r>
              <a:rPr lang="en-US" altLang="zh-CN" sz="3200">
                <a:latin typeface="Times New Roman" panose="02020603050405020304" pitchFamily="18" charset="0"/>
                <a:ea typeface="宋体" panose="02010600030101010101" pitchFamily="2" charset="-122"/>
              </a:rPr>
              <a:t> </a:t>
            </a:r>
            <a:endParaRPr lang="en-US" altLang="zh-CN" sz="3200">
              <a:latin typeface="Times New Roman" panose="02020603050405020304" pitchFamily="18" charset="0"/>
              <a:ea typeface="宋体" panose="02010600030101010101" pitchFamily="2" charset="-122"/>
            </a:endParaRPr>
          </a:p>
        </p:txBody>
      </p:sp>
      <p:sp>
        <p:nvSpPr>
          <p:cNvPr id="8205" name="文本框 8204"/>
          <p:cNvSpPr txBox="1"/>
          <p:nvPr/>
        </p:nvSpPr>
        <p:spPr>
          <a:xfrm>
            <a:off x="1568450" y="5091113"/>
            <a:ext cx="773113" cy="579437"/>
          </a:xfrm>
          <a:prstGeom prst="rect">
            <a:avLst/>
          </a:prstGeom>
          <a:noFill/>
          <a:ln w="9525">
            <a:noFill/>
          </a:ln>
        </p:spPr>
        <p:txBody>
          <a:bodyPr wrap="none" anchor="t">
            <a:spAutoFit/>
          </a:bodyPr>
          <a:p>
            <a:r>
              <a:rPr lang="en-US" altLang="zh-CN" sz="3200" b="1" err="1">
                <a:solidFill>
                  <a:srgbClr val="FF0000"/>
                </a:solidFill>
                <a:latin typeface="Times New Roman" panose="02020603050405020304" pitchFamily="18" charset="0"/>
                <a:ea typeface="宋体" panose="02010600030101010101" pitchFamily="2" charset="-122"/>
              </a:rPr>
              <a:t>hái</a:t>
            </a:r>
            <a:endParaRPr lang="en-US" altLang="zh-CN" sz="3200" b="1">
              <a:solidFill>
                <a:srgbClr val="FF0000"/>
              </a:solidFill>
              <a:latin typeface="Times New Roman" panose="02020603050405020304" pitchFamily="18" charset="0"/>
              <a:ea typeface="宋体" panose="02010600030101010101" pitchFamily="2" charset="-122"/>
            </a:endParaRPr>
          </a:p>
        </p:txBody>
      </p:sp>
      <p:sp>
        <p:nvSpPr>
          <p:cNvPr id="35853" name="文本框 8206"/>
          <p:cNvSpPr txBox="1"/>
          <p:nvPr/>
        </p:nvSpPr>
        <p:spPr>
          <a:xfrm>
            <a:off x="3419475" y="620713"/>
            <a:ext cx="4700588" cy="457200"/>
          </a:xfrm>
          <a:prstGeom prst="rect">
            <a:avLst/>
          </a:prstGeom>
          <a:noFill/>
          <a:ln w="9525">
            <a:noFill/>
          </a:ln>
        </p:spPr>
        <p:txBody>
          <a:bodyPr anchor="t">
            <a:spAutoFit/>
          </a:bodyPr>
          <a:p>
            <a:endParaRPr lang="zh-CN" altLang="en-US" sz="2400" dirty="0">
              <a:latin typeface="Times New Roman" panose="02020603050405020304" pitchFamily="18" charset="0"/>
              <a:ea typeface="宋体" panose="02010600030101010101" pitchFamily="2" charset="-122"/>
            </a:endParaRPr>
          </a:p>
        </p:txBody>
      </p:sp>
      <p:sp>
        <p:nvSpPr>
          <p:cNvPr id="35854" name="文本框 8207"/>
          <p:cNvSpPr txBox="1"/>
          <p:nvPr/>
        </p:nvSpPr>
        <p:spPr>
          <a:xfrm>
            <a:off x="1255713" y="692150"/>
            <a:ext cx="6337300" cy="644525"/>
          </a:xfrm>
          <a:prstGeom prst="rect">
            <a:avLst/>
          </a:prstGeom>
          <a:noFill/>
          <a:ln w="9525">
            <a:noFill/>
          </a:ln>
        </p:spPr>
        <p:txBody>
          <a:bodyPr anchor="t">
            <a:spAutoFit/>
          </a:bodyPr>
          <a:p>
            <a:pPr>
              <a:spcBef>
                <a:spcPct val="50000"/>
              </a:spcBef>
            </a:pPr>
            <a:r>
              <a:rPr lang="zh-CN" altLang="en-US" sz="3600" b="1" dirty="0">
                <a:latin typeface="华文楷体" panose="02010600040101010101" charset="-122"/>
                <a:ea typeface="华文楷体" panose="02010600040101010101" charset="-122"/>
              </a:rPr>
              <a:t>给划线词注音</a:t>
            </a:r>
            <a:endParaRPr lang="zh-CN" altLang="en-US" sz="3600" b="1" dirty="0">
              <a:latin typeface="华文楷体" panose="02010600040101010101" charset="-122"/>
              <a:ea typeface="华文楷体" panose="02010600040101010101" charset="-122"/>
            </a:endParaRPr>
          </a:p>
        </p:txBody>
      </p:sp>
      <p:sp>
        <p:nvSpPr>
          <p:cNvPr id="8209" name="文本框 8208"/>
          <p:cNvSpPr txBox="1"/>
          <p:nvPr/>
        </p:nvSpPr>
        <p:spPr>
          <a:xfrm>
            <a:off x="4868863" y="5091113"/>
            <a:ext cx="1241425" cy="579437"/>
          </a:xfrm>
          <a:prstGeom prst="rect">
            <a:avLst/>
          </a:prstGeom>
          <a:noFill/>
          <a:ln w="9525">
            <a:noFill/>
          </a:ln>
        </p:spPr>
        <p:txBody>
          <a:bodyPr wrap="none" anchor="t">
            <a:spAutoFit/>
          </a:bodyPr>
          <a:p>
            <a:r>
              <a:rPr lang="en-US" altLang="zh-CN" sz="3200" b="1" err="1">
                <a:solidFill>
                  <a:srgbClr val="FF0000"/>
                </a:solidFill>
                <a:latin typeface="Times New Roman" panose="02020603050405020304" pitchFamily="18" charset="0"/>
                <a:ea typeface="宋体" panose="02010600030101010101" pitchFamily="2" charset="-122"/>
              </a:rPr>
              <a:t>qióng</a:t>
            </a:r>
            <a:endParaRPr lang="en-US" altLang="zh-CN" sz="3200" b="1">
              <a:solidFill>
                <a:srgbClr val="FF0000"/>
              </a:solidFill>
              <a:latin typeface="Times New Roman" panose="02020603050405020304" pitchFamily="18" charset="0"/>
              <a:ea typeface="宋体" panose="02010600030101010101" pitchFamily="2" charset="-122"/>
            </a:endParaRPr>
          </a:p>
        </p:txBody>
      </p:sp>
      <p:sp>
        <p:nvSpPr>
          <p:cNvPr id="8210" name="文本框 8209"/>
          <p:cNvSpPr txBox="1"/>
          <p:nvPr/>
        </p:nvSpPr>
        <p:spPr>
          <a:xfrm>
            <a:off x="7851775" y="5091113"/>
            <a:ext cx="795338" cy="579437"/>
          </a:xfrm>
          <a:prstGeom prst="rect">
            <a:avLst/>
          </a:prstGeom>
          <a:noFill/>
          <a:ln w="9525">
            <a:noFill/>
          </a:ln>
        </p:spPr>
        <p:txBody>
          <a:bodyPr wrap="none" anchor="t">
            <a:spAutoFit/>
          </a:bodyPr>
          <a:p>
            <a:r>
              <a:rPr lang="en-US" altLang="zh-CN" sz="3200" b="1" err="1">
                <a:solidFill>
                  <a:srgbClr val="FF0000"/>
                </a:solidFill>
                <a:latin typeface="Times New Roman" panose="02020603050405020304" pitchFamily="18" charset="0"/>
                <a:ea typeface="宋体" panose="02010600030101010101" pitchFamily="2" charset="-122"/>
              </a:rPr>
              <a:t>qiú</a:t>
            </a:r>
            <a:endParaRPr lang="en-US" altLang="zh-CN" sz="3200" b="1">
              <a:solidFill>
                <a:srgbClr val="FF0000"/>
              </a:solidFill>
              <a:latin typeface="Times New Roman" panose="02020603050405020304" pitchFamily="18" charset="0"/>
              <a:ea typeface="宋体" panose="02010600030101010101" pitchFamily="2" charset="-122"/>
            </a:endParaRPr>
          </a:p>
        </p:txBody>
      </p:sp>
      <p:sp>
        <p:nvSpPr>
          <p:cNvPr id="35857" name="文本框 8210"/>
          <p:cNvSpPr txBox="1"/>
          <p:nvPr/>
        </p:nvSpPr>
        <p:spPr>
          <a:xfrm>
            <a:off x="6588125" y="6156325"/>
            <a:ext cx="2555875" cy="701675"/>
          </a:xfrm>
          <a:prstGeom prst="rect">
            <a:avLst/>
          </a:prstGeom>
          <a:noFill/>
          <a:ln w="9525">
            <a:noFill/>
          </a:ln>
        </p:spPr>
        <p:txBody>
          <a:bodyPr anchor="t">
            <a:spAutoFit/>
          </a:bodyPr>
          <a:p>
            <a:pPr marL="342900" indent="-342900">
              <a:spcBef>
                <a:spcPct val="50000"/>
              </a:spcBef>
            </a:pPr>
            <a:endParaRPr lang="zh-CN" altLang="en-US" sz="4000" dirty="0">
              <a:solidFill>
                <a:schemeClr val="bg1"/>
              </a:solidFill>
              <a:latin typeface="Times New Roman" panose="02020603050405020304" pitchFamily="18" charset="0"/>
              <a:ea typeface="宋体" panose="02010600030101010101" pitchFamily="2" charset="-122"/>
            </a:endParaRPr>
          </a:p>
        </p:txBody>
      </p:sp>
      <p:sp>
        <p:nvSpPr>
          <p:cNvPr id="35858" name="文本框 8211"/>
          <p:cNvSpPr txBox="1"/>
          <p:nvPr/>
        </p:nvSpPr>
        <p:spPr>
          <a:xfrm>
            <a:off x="7164388" y="6156325"/>
            <a:ext cx="1979612" cy="701675"/>
          </a:xfrm>
          <a:prstGeom prst="rect">
            <a:avLst/>
          </a:prstGeom>
          <a:noFill/>
          <a:ln w="9525">
            <a:noFill/>
          </a:ln>
        </p:spPr>
        <p:txBody>
          <a:bodyPr anchor="t">
            <a:spAutoFit/>
          </a:bodyPr>
          <a:p>
            <a:pPr marL="342900" indent="-342900">
              <a:spcBef>
                <a:spcPct val="50000"/>
              </a:spcBef>
            </a:pPr>
            <a:endParaRPr lang="zh-CN" altLang="en-US" sz="4000" dirty="0">
              <a:solidFill>
                <a:schemeClr val="bg1"/>
              </a:solidFill>
              <a:latin typeface="Times New Roman" panose="02020603050405020304" pitchFamily="18" charset="0"/>
              <a:ea typeface="宋体" panose="02010600030101010101" pitchFamily="2" charset="-122"/>
            </a:endParaRPr>
          </a:p>
        </p:txBody>
      </p:sp>
      <p:sp>
        <p:nvSpPr>
          <p:cNvPr id="35859" name="文本框 8212"/>
          <p:cNvSpPr txBox="1"/>
          <p:nvPr/>
        </p:nvSpPr>
        <p:spPr>
          <a:xfrm>
            <a:off x="6732588" y="5949950"/>
            <a:ext cx="2411412" cy="701675"/>
          </a:xfrm>
          <a:prstGeom prst="rect">
            <a:avLst/>
          </a:prstGeom>
          <a:noFill/>
          <a:ln w="9525">
            <a:noFill/>
          </a:ln>
        </p:spPr>
        <p:txBody>
          <a:bodyPr anchor="t">
            <a:spAutoFit/>
          </a:bodyPr>
          <a:p>
            <a:pPr marL="342900" indent="-342900">
              <a:spcBef>
                <a:spcPct val="50000"/>
              </a:spcBef>
            </a:pPr>
            <a:endParaRPr lang="zh-CN" altLang="en-US" sz="4000" dirty="0">
              <a:solidFill>
                <a:schemeClr val="bg1"/>
              </a:solidFill>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0-#ppt_w/2"/>
                                          </p:val>
                                        </p:tav>
                                        <p:tav tm="100000">
                                          <p:val>
                                            <p:strVal val="#ppt_x"/>
                                          </p:val>
                                        </p:tav>
                                      </p:tavLst>
                                    </p:anim>
                                    <p:anim calcmode="lin" valueType="num">
                                      <p:cBhvr additive="base">
                                        <p:cTn id="8" dur="500" fill="hold"/>
                                        <p:tgtEl>
                                          <p:spTgt spid="819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6"/>
                                        </p:tgtEl>
                                        <p:attrNameLst>
                                          <p:attrName>style.visibility</p:attrName>
                                        </p:attrNameLst>
                                      </p:cBhvr>
                                      <p:to>
                                        <p:strVal val="visible"/>
                                      </p:to>
                                    </p:set>
                                    <p:anim calcmode="lin" valueType="num">
                                      <p:cBhvr additive="base">
                                        <p:cTn id="13" dur="500" fill="hold"/>
                                        <p:tgtEl>
                                          <p:spTgt spid="8196"/>
                                        </p:tgtEl>
                                        <p:attrNameLst>
                                          <p:attrName>ppt_x</p:attrName>
                                        </p:attrNameLst>
                                      </p:cBhvr>
                                      <p:tavLst>
                                        <p:tav tm="0">
                                          <p:val>
                                            <p:strVal val="0-#ppt_w/2"/>
                                          </p:val>
                                        </p:tav>
                                        <p:tav tm="100000">
                                          <p:val>
                                            <p:strVal val="#ppt_x"/>
                                          </p:val>
                                        </p:tav>
                                      </p:tavLst>
                                    </p:anim>
                                    <p:anim calcmode="lin" valueType="num">
                                      <p:cBhvr additive="base">
                                        <p:cTn id="14" dur="500" fill="hold"/>
                                        <p:tgtEl>
                                          <p:spTgt spid="819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8197"/>
                                        </p:tgtEl>
                                        <p:attrNameLst>
                                          <p:attrName>style.visibility</p:attrName>
                                        </p:attrNameLst>
                                      </p:cBhvr>
                                      <p:to>
                                        <p:strVal val="visible"/>
                                      </p:to>
                                    </p:set>
                                    <p:anim calcmode="lin" valueType="num">
                                      <p:cBhvr additive="base">
                                        <p:cTn id="19" dur="500" fill="hold"/>
                                        <p:tgtEl>
                                          <p:spTgt spid="8197"/>
                                        </p:tgtEl>
                                        <p:attrNameLst>
                                          <p:attrName>ppt_x</p:attrName>
                                        </p:attrNameLst>
                                      </p:cBhvr>
                                      <p:tavLst>
                                        <p:tav tm="0">
                                          <p:val>
                                            <p:strVal val="#ppt_x"/>
                                          </p:val>
                                        </p:tav>
                                        <p:tav tm="100000">
                                          <p:val>
                                            <p:strVal val="#ppt_x"/>
                                          </p:val>
                                        </p:tav>
                                      </p:tavLst>
                                    </p:anim>
                                    <p:anim calcmode="lin" valueType="num">
                                      <p:cBhvr additive="base">
                                        <p:cTn id="20" dur="500" fill="hold"/>
                                        <p:tgtEl>
                                          <p:spTgt spid="8197"/>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198"/>
                                        </p:tgtEl>
                                        <p:attrNameLst>
                                          <p:attrName>style.visibility</p:attrName>
                                        </p:attrNameLst>
                                      </p:cBhvr>
                                      <p:to>
                                        <p:strVal val="visible"/>
                                      </p:to>
                                    </p:set>
                                    <p:anim calcmode="lin" valueType="num">
                                      <p:cBhvr additive="base">
                                        <p:cTn id="25" dur="500" fill="hold"/>
                                        <p:tgtEl>
                                          <p:spTgt spid="8198"/>
                                        </p:tgtEl>
                                        <p:attrNameLst>
                                          <p:attrName>ppt_x</p:attrName>
                                        </p:attrNameLst>
                                      </p:cBhvr>
                                      <p:tavLst>
                                        <p:tav tm="0">
                                          <p:val>
                                            <p:strVal val="1+#ppt_w/2"/>
                                          </p:val>
                                        </p:tav>
                                        <p:tav tm="100000">
                                          <p:val>
                                            <p:strVal val="#ppt_x"/>
                                          </p:val>
                                        </p:tav>
                                      </p:tavLst>
                                    </p:anim>
                                    <p:anim calcmode="lin" valueType="num">
                                      <p:cBhvr additive="base">
                                        <p:cTn id="26" dur="500" fill="hold"/>
                                        <p:tgtEl>
                                          <p:spTgt spid="819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199"/>
                                        </p:tgtEl>
                                        <p:attrNameLst>
                                          <p:attrName>style.visibility</p:attrName>
                                        </p:attrNameLst>
                                      </p:cBhvr>
                                      <p:to>
                                        <p:strVal val="visible"/>
                                      </p:to>
                                    </p:set>
                                    <p:anim calcmode="lin" valueType="num">
                                      <p:cBhvr additive="base">
                                        <p:cTn id="31" dur="500" fill="hold"/>
                                        <p:tgtEl>
                                          <p:spTgt spid="8199"/>
                                        </p:tgtEl>
                                        <p:attrNameLst>
                                          <p:attrName>ppt_x</p:attrName>
                                        </p:attrNameLst>
                                      </p:cBhvr>
                                      <p:tavLst>
                                        <p:tav tm="0">
                                          <p:val>
                                            <p:strVal val="0-#ppt_w/2"/>
                                          </p:val>
                                        </p:tav>
                                        <p:tav tm="100000">
                                          <p:val>
                                            <p:strVal val="#ppt_x"/>
                                          </p:val>
                                        </p:tav>
                                      </p:tavLst>
                                    </p:anim>
                                    <p:anim calcmode="lin" valueType="num">
                                      <p:cBhvr additive="base">
                                        <p:cTn id="32" dur="500" fill="hold"/>
                                        <p:tgtEl>
                                          <p:spTgt spid="819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8200"/>
                                        </p:tgtEl>
                                        <p:attrNameLst>
                                          <p:attrName>style.visibility</p:attrName>
                                        </p:attrNameLst>
                                      </p:cBhvr>
                                      <p:to>
                                        <p:strVal val="visible"/>
                                      </p:to>
                                    </p:set>
                                    <p:anim calcmode="lin" valueType="num">
                                      <p:cBhvr additive="base">
                                        <p:cTn id="37" dur="500" fill="hold"/>
                                        <p:tgtEl>
                                          <p:spTgt spid="8200"/>
                                        </p:tgtEl>
                                        <p:attrNameLst>
                                          <p:attrName>ppt_x</p:attrName>
                                        </p:attrNameLst>
                                      </p:cBhvr>
                                      <p:tavLst>
                                        <p:tav tm="0">
                                          <p:val>
                                            <p:strVal val="#ppt_x"/>
                                          </p:val>
                                        </p:tav>
                                        <p:tav tm="100000">
                                          <p:val>
                                            <p:strVal val="#ppt_x"/>
                                          </p:val>
                                        </p:tav>
                                      </p:tavLst>
                                    </p:anim>
                                    <p:anim calcmode="lin" valueType="num">
                                      <p:cBhvr additive="base">
                                        <p:cTn id="38" dur="500" fill="hold"/>
                                        <p:tgtEl>
                                          <p:spTgt spid="8200"/>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8201"/>
                                        </p:tgtEl>
                                        <p:attrNameLst>
                                          <p:attrName>style.visibility</p:attrName>
                                        </p:attrNameLst>
                                      </p:cBhvr>
                                      <p:to>
                                        <p:strVal val="visible"/>
                                      </p:to>
                                    </p:set>
                                    <p:anim calcmode="lin" valueType="num">
                                      <p:cBhvr additive="base">
                                        <p:cTn id="43" dur="500" fill="hold"/>
                                        <p:tgtEl>
                                          <p:spTgt spid="8201"/>
                                        </p:tgtEl>
                                        <p:attrNameLst>
                                          <p:attrName>ppt_x</p:attrName>
                                        </p:attrNameLst>
                                      </p:cBhvr>
                                      <p:tavLst>
                                        <p:tav tm="0">
                                          <p:val>
                                            <p:strVal val="1+#ppt_w/2"/>
                                          </p:val>
                                        </p:tav>
                                        <p:tav tm="100000">
                                          <p:val>
                                            <p:strVal val="#ppt_x"/>
                                          </p:val>
                                        </p:tav>
                                      </p:tavLst>
                                    </p:anim>
                                    <p:anim calcmode="lin" valueType="num">
                                      <p:cBhvr additive="base">
                                        <p:cTn id="44" dur="500" fill="hold"/>
                                        <p:tgtEl>
                                          <p:spTgt spid="8201"/>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8202"/>
                                        </p:tgtEl>
                                        <p:attrNameLst>
                                          <p:attrName>style.visibility</p:attrName>
                                        </p:attrNameLst>
                                      </p:cBhvr>
                                      <p:to>
                                        <p:strVal val="visible"/>
                                      </p:to>
                                    </p:set>
                                    <p:anim calcmode="lin" valueType="num">
                                      <p:cBhvr additive="base">
                                        <p:cTn id="49" dur="500" fill="hold"/>
                                        <p:tgtEl>
                                          <p:spTgt spid="8202"/>
                                        </p:tgtEl>
                                        <p:attrNameLst>
                                          <p:attrName>ppt_x</p:attrName>
                                        </p:attrNameLst>
                                      </p:cBhvr>
                                      <p:tavLst>
                                        <p:tav tm="0">
                                          <p:val>
                                            <p:strVal val="0-#ppt_w/2"/>
                                          </p:val>
                                        </p:tav>
                                        <p:tav tm="100000">
                                          <p:val>
                                            <p:strVal val="#ppt_x"/>
                                          </p:val>
                                        </p:tav>
                                      </p:tavLst>
                                    </p:anim>
                                    <p:anim calcmode="lin" valueType="num">
                                      <p:cBhvr additive="base">
                                        <p:cTn id="50" dur="500" fill="hold"/>
                                        <p:tgtEl>
                                          <p:spTgt spid="820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203"/>
                                        </p:tgtEl>
                                        <p:attrNameLst>
                                          <p:attrName>style.visibility</p:attrName>
                                        </p:attrNameLst>
                                      </p:cBhvr>
                                      <p:to>
                                        <p:strVal val="visible"/>
                                      </p:to>
                                    </p:set>
                                    <p:anim calcmode="lin" valueType="num">
                                      <p:cBhvr additive="base">
                                        <p:cTn id="55" dur="500" fill="hold"/>
                                        <p:tgtEl>
                                          <p:spTgt spid="8203"/>
                                        </p:tgtEl>
                                        <p:attrNameLst>
                                          <p:attrName>ppt_x</p:attrName>
                                        </p:attrNameLst>
                                      </p:cBhvr>
                                      <p:tavLst>
                                        <p:tav tm="0">
                                          <p:val>
                                            <p:strVal val="#ppt_x"/>
                                          </p:val>
                                        </p:tav>
                                        <p:tav tm="100000">
                                          <p:val>
                                            <p:strVal val="#ppt_x"/>
                                          </p:val>
                                        </p:tav>
                                      </p:tavLst>
                                    </p:anim>
                                    <p:anim calcmode="lin" valueType="num">
                                      <p:cBhvr additive="base">
                                        <p:cTn id="56" dur="500" fill="hold"/>
                                        <p:tgtEl>
                                          <p:spTgt spid="820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8204"/>
                                        </p:tgtEl>
                                        <p:attrNameLst>
                                          <p:attrName>style.visibility</p:attrName>
                                        </p:attrNameLst>
                                      </p:cBhvr>
                                      <p:to>
                                        <p:strVal val="visible"/>
                                      </p:to>
                                    </p:set>
                                    <p:anim calcmode="lin" valueType="num">
                                      <p:cBhvr additive="base">
                                        <p:cTn id="61" dur="500" fill="hold"/>
                                        <p:tgtEl>
                                          <p:spTgt spid="8204"/>
                                        </p:tgtEl>
                                        <p:attrNameLst>
                                          <p:attrName>ppt_x</p:attrName>
                                        </p:attrNameLst>
                                      </p:cBhvr>
                                      <p:tavLst>
                                        <p:tav tm="0">
                                          <p:val>
                                            <p:strVal val="1+#ppt_w/2"/>
                                          </p:val>
                                        </p:tav>
                                        <p:tav tm="100000">
                                          <p:val>
                                            <p:strVal val="#ppt_x"/>
                                          </p:val>
                                        </p:tav>
                                      </p:tavLst>
                                    </p:anim>
                                    <p:anim calcmode="lin" valueType="num">
                                      <p:cBhvr additive="base">
                                        <p:cTn id="62" dur="500" fill="hold"/>
                                        <p:tgtEl>
                                          <p:spTgt spid="8204"/>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8205"/>
                                        </p:tgtEl>
                                        <p:attrNameLst>
                                          <p:attrName>style.visibility</p:attrName>
                                        </p:attrNameLst>
                                      </p:cBhvr>
                                      <p:to>
                                        <p:strVal val="visible"/>
                                      </p:to>
                                    </p:set>
                                    <p:anim calcmode="lin" valueType="num">
                                      <p:cBhvr additive="base">
                                        <p:cTn id="67" dur="500" fill="hold"/>
                                        <p:tgtEl>
                                          <p:spTgt spid="8205"/>
                                        </p:tgtEl>
                                        <p:attrNameLst>
                                          <p:attrName>ppt_x</p:attrName>
                                        </p:attrNameLst>
                                      </p:cBhvr>
                                      <p:tavLst>
                                        <p:tav tm="0">
                                          <p:val>
                                            <p:strVal val="0-#ppt_w/2"/>
                                          </p:val>
                                        </p:tav>
                                        <p:tav tm="100000">
                                          <p:val>
                                            <p:strVal val="#ppt_x"/>
                                          </p:val>
                                        </p:tav>
                                      </p:tavLst>
                                    </p:anim>
                                    <p:anim calcmode="lin" valueType="num">
                                      <p:cBhvr additive="base">
                                        <p:cTn id="68" dur="500" fill="hold"/>
                                        <p:tgtEl>
                                          <p:spTgt spid="8205"/>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8209"/>
                                        </p:tgtEl>
                                        <p:attrNameLst>
                                          <p:attrName>style.visibility</p:attrName>
                                        </p:attrNameLst>
                                      </p:cBhvr>
                                      <p:to>
                                        <p:strVal val="visible"/>
                                      </p:to>
                                    </p:set>
                                    <p:anim calcmode="lin" valueType="num">
                                      <p:cBhvr additive="base">
                                        <p:cTn id="73" dur="500" fill="hold"/>
                                        <p:tgtEl>
                                          <p:spTgt spid="8209"/>
                                        </p:tgtEl>
                                        <p:attrNameLst>
                                          <p:attrName>ppt_x</p:attrName>
                                        </p:attrNameLst>
                                      </p:cBhvr>
                                      <p:tavLst>
                                        <p:tav tm="0">
                                          <p:val>
                                            <p:strVal val="#ppt_x"/>
                                          </p:val>
                                        </p:tav>
                                        <p:tav tm="100000">
                                          <p:val>
                                            <p:strVal val="#ppt_x"/>
                                          </p:val>
                                        </p:tav>
                                      </p:tavLst>
                                    </p:anim>
                                    <p:anim calcmode="lin" valueType="num">
                                      <p:cBhvr additive="base">
                                        <p:cTn id="74" dur="500" fill="hold"/>
                                        <p:tgtEl>
                                          <p:spTgt spid="820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8210"/>
                                        </p:tgtEl>
                                        <p:attrNameLst>
                                          <p:attrName>style.visibility</p:attrName>
                                        </p:attrNameLst>
                                      </p:cBhvr>
                                      <p:to>
                                        <p:strVal val="visible"/>
                                      </p:to>
                                    </p:set>
                                    <p:anim calcmode="lin" valueType="num">
                                      <p:cBhvr additive="base">
                                        <p:cTn id="79" dur="500" fill="hold"/>
                                        <p:tgtEl>
                                          <p:spTgt spid="8210"/>
                                        </p:tgtEl>
                                        <p:attrNameLst>
                                          <p:attrName>ppt_x</p:attrName>
                                        </p:attrNameLst>
                                      </p:cBhvr>
                                      <p:tavLst>
                                        <p:tav tm="0">
                                          <p:val>
                                            <p:strVal val="0-#ppt_w/2"/>
                                          </p:val>
                                        </p:tav>
                                        <p:tav tm="100000">
                                          <p:val>
                                            <p:strVal val="#ppt_x"/>
                                          </p:val>
                                        </p:tav>
                                      </p:tavLst>
                                    </p:anim>
                                    <p:anim calcmode="lin" valueType="num">
                                      <p:cBhvr additive="base">
                                        <p:cTn id="80" dur="500" fill="hold"/>
                                        <p:tgtEl>
                                          <p:spTgt spid="82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6" grpId="0"/>
      <p:bldP spid="8197" grpId="0"/>
      <p:bldP spid="8198" grpId="0"/>
      <p:bldP spid="8199" grpId="0"/>
      <p:bldP spid="8200" grpId="0"/>
      <p:bldP spid="8201" grpId="0"/>
      <p:bldP spid="8202" grpId="0"/>
      <p:bldP spid="8203" grpId="0"/>
      <p:bldP spid="8204" grpId="0"/>
      <p:bldP spid="8205" grpId="0"/>
      <p:bldP spid="8209" grpId="0"/>
      <p:bldP spid="821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3554" name="文本框 119812"/>
          <p:cNvSpPr txBox="1"/>
          <p:nvPr/>
        </p:nvSpPr>
        <p:spPr>
          <a:xfrm>
            <a:off x="322579" y="692150"/>
            <a:ext cx="7848600" cy="5077460"/>
          </a:xfrm>
          <a:prstGeom prst="rect">
            <a:avLst/>
          </a:prstGeom>
          <a:noFill/>
          <a:ln w="9525">
            <a:noFill/>
          </a:ln>
        </p:spPr>
        <p:txBody>
          <a:bodyPr anchor="t">
            <a:spAutoFit/>
          </a:bodyPr>
          <a:p>
            <a:r>
              <a:rPr lang="en-US" altLang="zh-CN" sz="3600" b="1" noProof="1" dirty="0">
                <a:latin typeface="华文楷体" panose="02010600040101010101" charset="-122"/>
                <a:ea typeface="华文楷体" panose="02010600040101010101" charset="-122"/>
                <a:cs typeface="+mn-cs"/>
              </a:rPr>
              <a:t>       </a:t>
            </a:r>
            <a:endParaRPr lang="zh-CN" altLang="en-US" sz="3600" b="1" noProof="1" dirty="0">
              <a:latin typeface="华文楷体" panose="02010600040101010101" charset="-122"/>
              <a:ea typeface="华文楷体" panose="02010600040101010101" charset="-122"/>
            </a:endParaRPr>
          </a:p>
          <a:p>
            <a:r>
              <a:rPr lang="zh-CN" altLang="en-US" sz="3200" b="1" noProof="1" dirty="0">
                <a:latin typeface="华文楷体" panose="02010600040101010101" charset="-122"/>
                <a:ea typeface="华文楷体" panose="02010600040101010101" charset="-122"/>
                <a:cs typeface="+mn-cs"/>
              </a:rPr>
              <a:t>　　</a:t>
            </a:r>
            <a:r>
              <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cs typeface="+mn-cs"/>
              </a:rPr>
              <a:t>不可思议：</a:t>
            </a:r>
            <a:endPar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endParaRPr>
          </a:p>
          <a:p>
            <a:r>
              <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cs typeface="+mn-cs"/>
              </a:rPr>
              <a:t>　　浩浩荡荡：</a:t>
            </a:r>
            <a:endPar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endParaRPr>
          </a:p>
          <a:p>
            <a:r>
              <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cs typeface="+mn-cs"/>
              </a:rPr>
              <a:t>　　本末倒置：</a:t>
            </a:r>
            <a:endPar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endParaRPr>
          </a:p>
          <a:p>
            <a:r>
              <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cs typeface="+mn-cs"/>
              </a:rPr>
              <a:t>　　盘根错节：</a:t>
            </a:r>
            <a:endPar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endParaRPr>
          </a:p>
          <a:p>
            <a:endPar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endParaRPr>
          </a:p>
          <a:p>
            <a:endPar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endParaRPr>
          </a:p>
          <a:p>
            <a:r>
              <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cs typeface="+mn-cs"/>
              </a:rPr>
              <a:t>　　生死相依：</a:t>
            </a:r>
            <a:endPar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endParaRPr>
          </a:p>
          <a:p>
            <a:endPar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endParaRPr>
          </a:p>
          <a:p>
            <a:r>
              <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cs typeface="+mn-cs"/>
              </a:rPr>
              <a:t>　　触目惊心：</a:t>
            </a:r>
            <a:endParaRPr lang="zh-CN" altLang="en-US" sz="3200" b="1" noProof="1" dirty="0">
              <a:gradFill>
                <a:gsLst>
                  <a:gs pos="0">
                    <a:srgbClr val="14CD68"/>
                  </a:gs>
                  <a:gs pos="100000">
                    <a:srgbClr val="035C7D"/>
                  </a:gs>
                </a:gsLst>
                <a:lin scaled="0"/>
              </a:gradFill>
              <a:latin typeface="华文楷体" panose="02010600040101010101" charset="-122"/>
              <a:ea typeface="华文楷体" panose="02010600040101010101" charset="-122"/>
            </a:endParaRPr>
          </a:p>
        </p:txBody>
      </p:sp>
      <p:sp>
        <p:nvSpPr>
          <p:cNvPr id="119814" name="文本框 119813"/>
          <p:cNvSpPr txBox="1"/>
          <p:nvPr/>
        </p:nvSpPr>
        <p:spPr>
          <a:xfrm>
            <a:off x="2987675" y="1268413"/>
            <a:ext cx="4129088" cy="549275"/>
          </a:xfrm>
          <a:prstGeom prst="rect">
            <a:avLst/>
          </a:prstGeom>
          <a:noFill/>
          <a:ln w="9525">
            <a:noFill/>
          </a:ln>
        </p:spPr>
        <p:txBody>
          <a:bodyPr wrap="square" anchor="t">
            <a:spAutoFit/>
          </a:bodyPr>
          <a:p>
            <a:pPr>
              <a:spcBef>
                <a:spcPct val="50000"/>
              </a:spcBef>
            </a:pPr>
            <a:r>
              <a:rPr lang="zh-CN" altLang="en-US" sz="3000" b="1" dirty="0">
                <a:latin typeface="华文楷体" panose="02010600040101010101" charset="-122"/>
                <a:ea typeface="华文楷体" panose="02010600040101010101" charset="-122"/>
              </a:rPr>
              <a:t>不可想象，不可理解</a:t>
            </a:r>
            <a:r>
              <a:rPr lang="zh-CN" altLang="en-US" sz="2800" b="1" dirty="0">
                <a:latin typeface="华文楷体" panose="02010600040101010101" charset="-122"/>
                <a:ea typeface="华文楷体" panose="02010600040101010101" charset="-122"/>
              </a:rPr>
              <a:t> </a:t>
            </a:r>
            <a:endParaRPr lang="zh-CN" altLang="en-US" sz="2800" b="1" dirty="0">
              <a:latin typeface="华文楷体" panose="02010600040101010101" charset="-122"/>
              <a:ea typeface="华文楷体" panose="02010600040101010101" charset="-122"/>
            </a:endParaRPr>
          </a:p>
        </p:txBody>
      </p:sp>
      <p:sp>
        <p:nvSpPr>
          <p:cNvPr id="119815" name="文本框 119814"/>
          <p:cNvSpPr txBox="1"/>
          <p:nvPr/>
        </p:nvSpPr>
        <p:spPr>
          <a:xfrm>
            <a:off x="3059113" y="1771650"/>
            <a:ext cx="5256212" cy="549275"/>
          </a:xfrm>
          <a:prstGeom prst="rect">
            <a:avLst/>
          </a:prstGeom>
          <a:noFill/>
          <a:ln w="9525">
            <a:noFill/>
          </a:ln>
        </p:spPr>
        <p:txBody>
          <a:bodyPr anchor="t">
            <a:spAutoFit/>
          </a:bodyPr>
          <a:p>
            <a:pPr>
              <a:spcBef>
                <a:spcPct val="50000"/>
              </a:spcBef>
            </a:pPr>
            <a:r>
              <a:rPr lang="zh-CN" altLang="en-US" sz="3000" b="1" dirty="0">
                <a:latin typeface="华文楷体" panose="02010600040101010101" charset="-122"/>
                <a:ea typeface="华文楷体" panose="02010600040101010101" charset="-122"/>
              </a:rPr>
              <a:t>形容气势十分雄壮，规模宏大</a:t>
            </a:r>
            <a:r>
              <a:rPr lang="zh-CN" altLang="en-US" sz="3000" dirty="0">
                <a:latin typeface="华文楷体" panose="02010600040101010101" charset="-122"/>
                <a:ea typeface="华文楷体" panose="02010600040101010101" charset="-122"/>
              </a:rPr>
              <a:t> </a:t>
            </a:r>
            <a:endParaRPr lang="zh-CN" altLang="en-US" sz="3000" dirty="0">
              <a:latin typeface="华文楷体" panose="02010600040101010101" charset="-122"/>
              <a:ea typeface="华文楷体" panose="02010600040101010101" charset="-122"/>
            </a:endParaRPr>
          </a:p>
        </p:txBody>
      </p:sp>
      <p:sp>
        <p:nvSpPr>
          <p:cNvPr id="119816" name="文本框 119815"/>
          <p:cNvSpPr txBox="1"/>
          <p:nvPr/>
        </p:nvSpPr>
        <p:spPr>
          <a:xfrm>
            <a:off x="3059113" y="2276475"/>
            <a:ext cx="5980112" cy="549275"/>
          </a:xfrm>
          <a:prstGeom prst="rect">
            <a:avLst/>
          </a:prstGeom>
          <a:noFill/>
          <a:ln w="9525">
            <a:noFill/>
          </a:ln>
        </p:spPr>
        <p:txBody>
          <a:bodyPr wrap="square" anchor="t">
            <a:spAutoFit/>
          </a:bodyPr>
          <a:p>
            <a:pPr>
              <a:spcBef>
                <a:spcPct val="50000"/>
              </a:spcBef>
            </a:pPr>
            <a:r>
              <a:rPr lang="zh-CN" altLang="en-US" sz="3000" b="1" dirty="0">
                <a:latin typeface="华文楷体" panose="02010600040101010101" charset="-122"/>
                <a:ea typeface="华文楷体" panose="02010600040101010101" charset="-122"/>
              </a:rPr>
              <a:t>比喻把主次、轻重的位置弄颠倒了</a:t>
            </a:r>
            <a:r>
              <a:rPr lang="zh-CN" altLang="en-US" sz="3000" dirty="0">
                <a:latin typeface="华文楷体" panose="02010600040101010101" charset="-122"/>
                <a:ea typeface="华文楷体" panose="02010600040101010101" charset="-122"/>
              </a:rPr>
              <a:t> </a:t>
            </a:r>
            <a:endParaRPr lang="zh-CN" altLang="en-US" sz="3000" dirty="0">
              <a:latin typeface="华文楷体" panose="02010600040101010101" charset="-122"/>
              <a:ea typeface="华文楷体" panose="02010600040101010101" charset="-122"/>
            </a:endParaRPr>
          </a:p>
        </p:txBody>
      </p:sp>
      <p:sp>
        <p:nvSpPr>
          <p:cNvPr id="119817" name="文本框 119816"/>
          <p:cNvSpPr txBox="1"/>
          <p:nvPr/>
        </p:nvSpPr>
        <p:spPr>
          <a:xfrm>
            <a:off x="3022600" y="2779713"/>
            <a:ext cx="6192838" cy="1006475"/>
          </a:xfrm>
          <a:prstGeom prst="rect">
            <a:avLst/>
          </a:prstGeom>
          <a:noFill/>
          <a:ln w="9525">
            <a:noFill/>
          </a:ln>
        </p:spPr>
        <p:txBody>
          <a:bodyPr anchor="t">
            <a:spAutoFit/>
          </a:bodyPr>
          <a:p>
            <a:pPr>
              <a:spcBef>
                <a:spcPct val="50000"/>
              </a:spcBef>
            </a:pPr>
            <a:r>
              <a:rPr lang="zh-CN" altLang="en-US" sz="3000" b="1" dirty="0">
                <a:latin typeface="华文楷体" panose="02010600040101010101" charset="-122"/>
                <a:ea typeface="华文楷体" panose="02010600040101010101" charset="-122"/>
              </a:rPr>
              <a:t>树木的根盘曲，枝节交错。比喻事情艰难复杂 </a:t>
            </a:r>
            <a:endParaRPr lang="zh-CN" altLang="en-US" sz="3000" b="1" dirty="0">
              <a:latin typeface="华文楷体" panose="02010600040101010101" charset="-122"/>
              <a:ea typeface="华文楷体" panose="02010600040101010101" charset="-122"/>
            </a:endParaRPr>
          </a:p>
        </p:txBody>
      </p:sp>
      <p:sp>
        <p:nvSpPr>
          <p:cNvPr id="119818" name="文本框 119817"/>
          <p:cNvSpPr txBox="1"/>
          <p:nvPr/>
        </p:nvSpPr>
        <p:spPr>
          <a:xfrm>
            <a:off x="3059113" y="4076700"/>
            <a:ext cx="5761037" cy="1006475"/>
          </a:xfrm>
          <a:prstGeom prst="rect">
            <a:avLst/>
          </a:prstGeom>
          <a:noFill/>
          <a:ln w="9525">
            <a:noFill/>
          </a:ln>
        </p:spPr>
        <p:txBody>
          <a:bodyPr wrap="square" anchor="t">
            <a:spAutoFit/>
          </a:bodyPr>
          <a:p>
            <a:pPr>
              <a:spcBef>
                <a:spcPct val="50000"/>
              </a:spcBef>
            </a:pPr>
            <a:r>
              <a:rPr lang="zh-CN" altLang="en-US" sz="3000" b="1" dirty="0">
                <a:latin typeface="华文楷体" panose="02010600040101010101" charset="-122"/>
                <a:ea typeface="华文楷体" panose="02010600040101010101" charset="-122"/>
              </a:rPr>
              <a:t>在生死问题上互相依靠。形容同命运，共存亡 </a:t>
            </a:r>
            <a:endParaRPr lang="zh-CN" altLang="en-US" sz="3000" b="1" dirty="0">
              <a:latin typeface="华文楷体" panose="02010600040101010101" charset="-122"/>
              <a:ea typeface="华文楷体" panose="02010600040101010101" charset="-122"/>
            </a:endParaRPr>
          </a:p>
        </p:txBody>
      </p:sp>
      <p:sp>
        <p:nvSpPr>
          <p:cNvPr id="119819" name="文本框 119818"/>
          <p:cNvSpPr txBox="1"/>
          <p:nvPr/>
        </p:nvSpPr>
        <p:spPr>
          <a:xfrm>
            <a:off x="2987675" y="5156200"/>
            <a:ext cx="5832475" cy="1006475"/>
          </a:xfrm>
          <a:prstGeom prst="rect">
            <a:avLst/>
          </a:prstGeom>
          <a:noFill/>
          <a:ln w="9525">
            <a:noFill/>
          </a:ln>
        </p:spPr>
        <p:txBody>
          <a:bodyPr anchor="t">
            <a:spAutoFit/>
          </a:bodyPr>
          <a:p>
            <a:pPr>
              <a:spcBef>
                <a:spcPct val="50000"/>
              </a:spcBef>
            </a:pPr>
            <a:r>
              <a:rPr lang="zh-CN" altLang="en-US" sz="3000" b="1" dirty="0">
                <a:latin typeface="华文楷体" panose="02010600040101010101" charset="-122"/>
                <a:ea typeface="华文楷体" panose="02010600040101010101" charset="-122"/>
              </a:rPr>
              <a:t>看见某种严重情况而内心震惊。形容事态严重，引起轰动</a:t>
            </a:r>
            <a:r>
              <a:rPr lang="zh-CN" altLang="en-US" sz="3000" dirty="0">
                <a:latin typeface="华文楷体" panose="02010600040101010101" charset="-122"/>
                <a:ea typeface="华文楷体" panose="02010600040101010101" charset="-122"/>
              </a:rPr>
              <a:t> </a:t>
            </a:r>
            <a:endParaRPr lang="zh-CN" altLang="en-US" sz="3000" dirty="0">
              <a:latin typeface="华文楷体" panose="02010600040101010101" charset="-122"/>
              <a:ea typeface="华文楷体" panose="02010600040101010101" charset="-122"/>
            </a:endParaRPr>
          </a:p>
        </p:txBody>
      </p:sp>
      <p:sp>
        <p:nvSpPr>
          <p:cNvPr id="36873" name="文本框 1"/>
          <p:cNvSpPr txBox="1"/>
          <p:nvPr/>
        </p:nvSpPr>
        <p:spPr>
          <a:xfrm>
            <a:off x="1125538" y="336550"/>
            <a:ext cx="3387725" cy="644525"/>
          </a:xfrm>
          <a:prstGeom prst="rect">
            <a:avLst/>
          </a:prstGeom>
          <a:noFill/>
          <a:ln w="9525">
            <a:noFill/>
          </a:ln>
        </p:spPr>
        <p:txBody>
          <a:bodyPr wrap="none" anchor="t">
            <a:spAutoFit/>
          </a:bodyPr>
          <a:p>
            <a:r>
              <a:rPr lang="zh-CN" altLang="en-US" sz="3600" b="1" dirty="0">
                <a:latin typeface="华文楷体" panose="02010600040101010101" charset="-122"/>
                <a:ea typeface="华文楷体" panose="02010600040101010101" charset="-122"/>
              </a:rPr>
              <a:t>解释下列词语：</a:t>
            </a:r>
            <a:endParaRPr lang="zh-CN" altLang="en-US" sz="3600" b="1" dirty="0">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19814"/>
                                        </p:tgtEl>
                                        <p:attrNameLst>
                                          <p:attrName>style.visibility</p:attrName>
                                        </p:attrNameLst>
                                      </p:cBhvr>
                                      <p:to>
                                        <p:strVal val="visible"/>
                                      </p:to>
                                    </p:set>
                                    <p:animEffect transition="in" filter="barn(inHorizontal)">
                                      <p:cBhvr>
                                        <p:cTn id="7" dur="500"/>
                                        <p:tgtEl>
                                          <p:spTgt spid="1198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19815"/>
                                        </p:tgtEl>
                                        <p:attrNameLst>
                                          <p:attrName>style.visibility</p:attrName>
                                        </p:attrNameLst>
                                      </p:cBhvr>
                                      <p:to>
                                        <p:strVal val="visible"/>
                                      </p:to>
                                    </p:set>
                                    <p:animEffect transition="in" filter="barn(inHorizontal)">
                                      <p:cBhvr>
                                        <p:cTn id="12" dur="500"/>
                                        <p:tgtEl>
                                          <p:spTgt spid="1198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19816"/>
                                        </p:tgtEl>
                                        <p:attrNameLst>
                                          <p:attrName>style.visibility</p:attrName>
                                        </p:attrNameLst>
                                      </p:cBhvr>
                                      <p:to>
                                        <p:strVal val="visible"/>
                                      </p:to>
                                    </p:set>
                                    <p:animEffect transition="in" filter="barn(inHorizontal)">
                                      <p:cBhvr>
                                        <p:cTn id="17" dur="500"/>
                                        <p:tgtEl>
                                          <p:spTgt spid="11981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119817"/>
                                        </p:tgtEl>
                                        <p:attrNameLst>
                                          <p:attrName>style.visibility</p:attrName>
                                        </p:attrNameLst>
                                      </p:cBhvr>
                                      <p:to>
                                        <p:strVal val="visible"/>
                                      </p:to>
                                    </p:set>
                                    <p:animEffect transition="in" filter="barn(inHorizontal)">
                                      <p:cBhvr>
                                        <p:cTn id="22" dur="500"/>
                                        <p:tgtEl>
                                          <p:spTgt spid="1198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119818"/>
                                        </p:tgtEl>
                                        <p:attrNameLst>
                                          <p:attrName>style.visibility</p:attrName>
                                        </p:attrNameLst>
                                      </p:cBhvr>
                                      <p:to>
                                        <p:strVal val="visible"/>
                                      </p:to>
                                    </p:set>
                                    <p:animEffect transition="in" filter="barn(inHorizontal)">
                                      <p:cBhvr>
                                        <p:cTn id="27" dur="500"/>
                                        <p:tgtEl>
                                          <p:spTgt spid="11981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119819"/>
                                        </p:tgtEl>
                                        <p:attrNameLst>
                                          <p:attrName>style.visibility</p:attrName>
                                        </p:attrNameLst>
                                      </p:cBhvr>
                                      <p:to>
                                        <p:strVal val="visible"/>
                                      </p:to>
                                    </p:set>
                                    <p:animEffect transition="in" filter="barn(inHorizontal)">
                                      <p:cBhvr>
                                        <p:cTn id="32" dur="500"/>
                                        <p:tgtEl>
                                          <p:spTgt spid="119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4" grpId="0"/>
      <p:bldP spid="119815" grpId="0"/>
      <p:bldP spid="119816" grpId="0"/>
      <p:bldP spid="119817" grpId="0"/>
      <p:bldP spid="119818" grpId="0"/>
      <p:bldP spid="11981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7890" name="文本框 37890"/>
          <p:cNvSpPr txBox="1"/>
          <p:nvPr/>
        </p:nvSpPr>
        <p:spPr>
          <a:xfrm>
            <a:off x="1143000" y="2514600"/>
            <a:ext cx="6781800" cy="460375"/>
          </a:xfrm>
          <a:prstGeom prst="rect">
            <a:avLst/>
          </a:prstGeom>
          <a:noFill/>
          <a:ln w="9525">
            <a:noFill/>
          </a:ln>
        </p:spPr>
        <p:txBody>
          <a:bodyPr anchor="t">
            <a:spAutoFit/>
          </a:bodyPr>
          <a:p>
            <a:pPr>
              <a:spcBef>
                <a:spcPct val="50000"/>
              </a:spcBef>
            </a:pPr>
            <a:endParaRPr lang="zh-CN" altLang="en-US" sz="2400" dirty="0">
              <a:latin typeface="华文楷体" panose="02010600040101010101" charset="-122"/>
              <a:ea typeface="华文楷体" panose="02010600040101010101" charset="-122"/>
            </a:endParaRPr>
          </a:p>
        </p:txBody>
      </p:sp>
      <p:sp>
        <p:nvSpPr>
          <p:cNvPr id="37892" name="文本框 37891"/>
          <p:cNvSpPr txBox="1"/>
          <p:nvPr/>
        </p:nvSpPr>
        <p:spPr>
          <a:xfrm>
            <a:off x="171450" y="765175"/>
            <a:ext cx="8721725" cy="1066800"/>
          </a:xfrm>
          <a:prstGeom prst="rect">
            <a:avLst/>
          </a:prstGeom>
          <a:noFill/>
          <a:ln w="9525">
            <a:noFill/>
          </a:ln>
        </p:spPr>
        <p:txBody>
          <a:bodyPr wrap="square">
            <a:spAutoFit/>
            <a:scene3d>
              <a:camera prst="orthographicFront"/>
              <a:lightRig rig="threePt" dir="t"/>
            </a:scene3d>
          </a:bodyPr>
          <a:p>
            <a:endParaRPr lang="en-US" altLang="zh-CN" sz="3200" b="1" noProof="1" dirty="0">
              <a:solidFill>
                <a:schemeClr val="accent2"/>
              </a:solidFill>
              <a:latin typeface="华文楷体" panose="02010600040101010101" charset="-122"/>
              <a:ea typeface="华文楷体" panose="02010600040101010101" charset="-122"/>
              <a:cs typeface="华文楷体" panose="02010600040101010101" charset="-122"/>
            </a:endParaRPr>
          </a:p>
          <a:p>
            <a:r>
              <a:rPr lang="en-US" altLang="zh-CN" sz="3200" b="1" noProof="1" dirty="0">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1.</a:t>
            </a:r>
            <a:r>
              <a:rPr lang="zh-CN" altLang="en-US" sz="3200" b="1" noProof="1" dirty="0">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离太阳最近的树是什么树？其生长环境如何？</a:t>
            </a:r>
            <a:endParaRPr lang="zh-CN" altLang="en-US" sz="3200" b="1" noProof="1" dirty="0">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endParaRPr>
          </a:p>
        </p:txBody>
      </p:sp>
      <p:sp>
        <p:nvSpPr>
          <p:cNvPr id="37894" name="矩形 37893"/>
          <p:cNvSpPr/>
          <p:nvPr/>
        </p:nvSpPr>
        <p:spPr>
          <a:xfrm>
            <a:off x="171450" y="2205038"/>
            <a:ext cx="9144000" cy="4481513"/>
          </a:xfrm>
          <a:prstGeom prst="rect">
            <a:avLst/>
          </a:prstGeom>
          <a:noFill/>
          <a:ln w="9525">
            <a:noFill/>
          </a:ln>
        </p:spPr>
        <p:txBody>
          <a:bodyPr wrap="square">
            <a:spAutoFit/>
          </a:bodyPr>
          <a:p>
            <a:pPr lvl="0" fontAlgn="base"/>
            <a:endParaRPr lang="en-US" altLang="zh-CN" sz="3200" strike="noStrike" noProof="1" dirty="0">
              <a:latin typeface="华文楷体" panose="02010600040101010101" charset="-122"/>
              <a:ea typeface="华文楷体" panose="02010600040101010101" charset="-122"/>
              <a:cs typeface="华文楷体" panose="02010600040101010101" charset="-122"/>
            </a:endParaRPr>
          </a:p>
          <a:p>
            <a:pPr lvl="0" fontAlgn="base"/>
            <a:endParaRPr lang="en-US" altLang="zh-CN" sz="3200" b="1" strike="noStrike" noProof="1">
              <a:solidFill>
                <a:schemeClr val="accent2"/>
              </a:solidFill>
              <a:latin typeface="华文楷体" panose="02010600040101010101" charset="-122"/>
              <a:ea typeface="华文楷体" panose="02010600040101010101" charset="-122"/>
              <a:cs typeface="华文楷体" panose="02010600040101010101" charset="-122"/>
            </a:endParaRPr>
          </a:p>
          <a:p>
            <a:pPr lvl="0" fontAlgn="base"/>
            <a:r>
              <a:rPr lang="en-US" altLang="zh-CN" sz="3200" b="1" strike="noStrike" noProof="1" dirty="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2.</a:t>
            </a:r>
            <a:r>
              <a:rPr lang="zh-CN" altLang="en-US" sz="3200" b="1" strike="noStrike" noProof="1" dirty="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人们对红柳做了什么呢？红柳为人类做了什么？</a:t>
            </a:r>
            <a:endParaRPr lang="zh-CN" altLang="en-US" sz="3200" b="1" strike="noStrike" noProof="1" dirty="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endParaRPr>
          </a:p>
          <a:p>
            <a:pPr lvl="0" fontAlgn="base"/>
            <a:endParaRPr lang="zh-CN" altLang="en-US" sz="3200" b="1" strike="noStrike" noProof="1" dirty="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endParaRPr>
          </a:p>
          <a:p>
            <a:pPr lvl="0" fontAlgn="base"/>
            <a:endParaRPr lang="zh-CN" altLang="en-US" sz="3200" b="1" strike="noStrike" noProof="1">
              <a:solidFill>
                <a:schemeClr val="accent2"/>
              </a:solidFill>
              <a:latin typeface="华文楷体" panose="02010600040101010101" charset="-122"/>
              <a:ea typeface="华文楷体" panose="02010600040101010101" charset="-122"/>
              <a:cs typeface="华文楷体" panose="02010600040101010101" charset="-122"/>
            </a:endParaRPr>
          </a:p>
          <a:p>
            <a:pPr lvl="0" fontAlgn="base"/>
            <a:r>
              <a:rPr lang="en-US" altLang="zh-CN" sz="3200" b="1" strike="noStrike" noProof="1" dirty="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3.</a:t>
            </a:r>
            <a:r>
              <a:rPr lang="zh-CN" altLang="en-US" sz="3200" b="1" strike="noStrike" noProof="1" dirty="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没有红柳的沙丘是怎样的呢？</a:t>
            </a:r>
            <a:endParaRPr lang="zh-CN" altLang="en-US" sz="3200" b="1" strike="noStrike" noProof="1" dirty="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endParaRPr>
          </a:p>
          <a:p>
            <a:pPr lvl="0" fontAlgn="base"/>
            <a:endParaRPr lang="zh-CN" altLang="en-US" sz="3200" b="1" strike="noStrike" noProof="1" dirty="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endParaRPr>
          </a:p>
          <a:p>
            <a:pPr lvl="0" fontAlgn="base"/>
            <a:endParaRPr lang="zh-CN" altLang="en-US" sz="3200" strike="noStrike" noProof="1" dirty="0">
              <a:solidFill>
                <a:schemeClr val="tx2"/>
              </a:solidFill>
              <a:latin typeface="华文楷体" panose="02010600040101010101" charset="-122"/>
              <a:ea typeface="华文楷体" panose="02010600040101010101" charset="-122"/>
              <a:cs typeface="华文楷体" panose="02010600040101010101" charset="-122"/>
            </a:endParaRPr>
          </a:p>
          <a:p>
            <a:pPr lvl="0" fontAlgn="base">
              <a:buChar char="•"/>
            </a:pPr>
            <a:endParaRPr lang="zh-CN" altLang="en-US" sz="3200" b="1" strike="noStrike" noProof="1" dirty="0">
              <a:latin typeface="华文楷体" panose="02010600040101010101" charset="-122"/>
              <a:ea typeface="华文楷体" panose="02010600040101010101" charset="-122"/>
              <a:cs typeface="华文楷体" panose="02010600040101010101" charset="-122"/>
            </a:endParaRPr>
          </a:p>
        </p:txBody>
      </p:sp>
      <p:sp>
        <p:nvSpPr>
          <p:cNvPr id="37898" name="文本框 37897"/>
          <p:cNvSpPr txBox="1"/>
          <p:nvPr/>
        </p:nvSpPr>
        <p:spPr>
          <a:xfrm>
            <a:off x="250825" y="1844675"/>
            <a:ext cx="8135938" cy="1066800"/>
          </a:xfrm>
          <a:prstGeom prst="rect">
            <a:avLst/>
          </a:prstGeom>
          <a:noFill/>
          <a:ln w="9525">
            <a:noFill/>
          </a:ln>
        </p:spPr>
        <p:txBody>
          <a:bodyPr anchor="t">
            <a:spAutoFit/>
          </a:bodyPr>
          <a:p>
            <a:pPr>
              <a:spcBef>
                <a:spcPct val="50000"/>
              </a:spcBef>
            </a:pPr>
            <a:r>
              <a:rPr lang="zh-CN" altLang="en-US" sz="3200" dirty="0">
                <a:latin typeface="华文楷体" panose="02010600040101010101" charset="-122"/>
                <a:ea typeface="华文楷体" panose="02010600040101010101" charset="-122"/>
              </a:rPr>
              <a:t>文中“离太阳最近的树”指的是</a:t>
            </a:r>
            <a:r>
              <a:rPr lang="zh-CN" altLang="en-US" sz="3200" dirty="0">
                <a:solidFill>
                  <a:srgbClr val="FF0000"/>
                </a:solidFill>
                <a:latin typeface="华文楷体" panose="02010600040101010101" charset="-122"/>
                <a:ea typeface="华文楷体" panose="02010600040101010101" charset="-122"/>
              </a:rPr>
              <a:t>红柳树</a:t>
            </a:r>
            <a:r>
              <a:rPr lang="en-US" altLang="zh-CN" sz="3200">
                <a:solidFill>
                  <a:srgbClr val="FF0000"/>
                </a:solidFill>
                <a:latin typeface="华文楷体" panose="02010600040101010101" charset="-122"/>
                <a:ea typeface="华文楷体" panose="02010600040101010101" charset="-122"/>
              </a:rPr>
              <a:t>,</a:t>
            </a:r>
            <a:r>
              <a:rPr lang="zh-CN" altLang="en-US" sz="3200" dirty="0">
                <a:latin typeface="华文楷体" panose="02010600040101010101" charset="-122"/>
                <a:ea typeface="华文楷体" panose="02010600040101010101" charset="-122"/>
              </a:rPr>
              <a:t>红柳生长在“平均海拔５０００米的高原</a:t>
            </a:r>
            <a:endParaRPr lang="zh-CN" altLang="en-US" sz="3200" dirty="0">
              <a:latin typeface="华文楷体" panose="02010600040101010101" charset="-122"/>
              <a:ea typeface="华文楷体" panose="02010600040101010101" charset="-122"/>
            </a:endParaRPr>
          </a:p>
        </p:txBody>
      </p:sp>
      <p:sp>
        <p:nvSpPr>
          <p:cNvPr id="37899" name="文本框 37898"/>
          <p:cNvSpPr txBox="1"/>
          <p:nvPr/>
        </p:nvSpPr>
        <p:spPr>
          <a:xfrm>
            <a:off x="395288" y="3933825"/>
            <a:ext cx="7991475" cy="579438"/>
          </a:xfrm>
          <a:prstGeom prst="rect">
            <a:avLst/>
          </a:prstGeom>
          <a:noFill/>
          <a:ln w="9525">
            <a:noFill/>
          </a:ln>
        </p:spPr>
        <p:txBody>
          <a:bodyPr anchor="t">
            <a:spAutoFit/>
          </a:bodyPr>
          <a:p>
            <a:pPr>
              <a:spcBef>
                <a:spcPct val="50000"/>
              </a:spcBef>
            </a:pPr>
            <a:r>
              <a:rPr lang="zh-CN" altLang="en-US" sz="3200" dirty="0">
                <a:solidFill>
                  <a:schemeClr val="tx2"/>
                </a:solidFill>
                <a:latin typeface="华文楷体" panose="02010600040101010101" charset="-122"/>
                <a:ea typeface="华文楷体" panose="02010600040101010101" charset="-122"/>
              </a:rPr>
              <a:t>红柳遭受人类毁灭，红柳为人类作出的贡献。</a:t>
            </a:r>
            <a:endParaRPr lang="zh-CN" altLang="en-US" sz="3200" dirty="0">
              <a:solidFill>
                <a:schemeClr val="tx2"/>
              </a:solidFill>
              <a:latin typeface="华文楷体" panose="02010600040101010101" charset="-122"/>
              <a:ea typeface="华文楷体" panose="02010600040101010101" charset="-122"/>
            </a:endParaRPr>
          </a:p>
        </p:txBody>
      </p:sp>
      <p:sp>
        <p:nvSpPr>
          <p:cNvPr id="37900" name="文本框 37899"/>
          <p:cNvSpPr txBox="1"/>
          <p:nvPr/>
        </p:nvSpPr>
        <p:spPr>
          <a:xfrm>
            <a:off x="395288" y="5300663"/>
            <a:ext cx="5975350" cy="579437"/>
          </a:xfrm>
          <a:prstGeom prst="rect">
            <a:avLst/>
          </a:prstGeom>
          <a:noFill/>
          <a:ln w="9525">
            <a:noFill/>
          </a:ln>
        </p:spPr>
        <p:txBody>
          <a:bodyPr anchor="t">
            <a:spAutoFit/>
          </a:bodyPr>
          <a:p>
            <a:pPr>
              <a:spcBef>
                <a:spcPct val="50000"/>
              </a:spcBef>
            </a:pPr>
            <a:r>
              <a:rPr lang="zh-CN" altLang="en-US" sz="3200" dirty="0">
                <a:latin typeface="华文楷体" panose="02010600040101010101" charset="-122"/>
                <a:ea typeface="华文楷体" panose="02010600040101010101" charset="-122"/>
              </a:rPr>
              <a:t>好像做了眼睛摘除手术的伤员。</a:t>
            </a:r>
            <a:endParaRPr lang="zh-CN" altLang="en-US" sz="3200" dirty="0">
              <a:latin typeface="华文楷体" panose="02010600040101010101" charset="-122"/>
              <a:ea typeface="华文楷体" panose="02010600040101010101" charset="-122"/>
            </a:endParaRPr>
          </a:p>
        </p:txBody>
      </p:sp>
      <p:sp>
        <p:nvSpPr>
          <p:cNvPr id="37902" name="文本框 37901"/>
          <p:cNvSpPr txBox="1"/>
          <p:nvPr/>
        </p:nvSpPr>
        <p:spPr>
          <a:xfrm>
            <a:off x="-215900" y="347663"/>
            <a:ext cx="7310438" cy="584200"/>
          </a:xfrm>
          <a:prstGeom prst="rect">
            <a:avLst/>
          </a:prstGeom>
          <a:noFill/>
          <a:ln w="9525">
            <a:noFill/>
          </a:ln>
        </p:spPr>
        <p:txBody>
          <a:bodyPr wrap="square">
            <a:spAutoFit/>
          </a:bodyPr>
          <a:p>
            <a:pPr>
              <a:spcBef>
                <a:spcPct val="50000"/>
              </a:spcBef>
            </a:pPr>
            <a:r>
              <a:rPr lang="en-US" altLang="zh-CN" sz="3200" noProof="1" dirty="0">
                <a:latin typeface="华文楷体" panose="02010600040101010101" charset="-122"/>
                <a:ea typeface="华文楷体" panose="02010600040101010101" charset="-122"/>
                <a:cs typeface="华文楷体" panose="02010600040101010101" charset="-122"/>
              </a:rPr>
              <a:t> </a:t>
            </a:r>
            <a:r>
              <a:rPr lang="zh-CN" altLang="en-US" sz="3200" b="1" noProof="1" dirty="0">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速读全文，再回答以下问题：</a:t>
            </a:r>
            <a:endParaRPr lang="zh-CN" altLang="en-US" sz="3200" b="1" noProof="1" dirty="0">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7898"/>
                                        </p:tgtEl>
                                        <p:attrNameLst>
                                          <p:attrName>style.visibility</p:attrName>
                                        </p:attrNameLst>
                                      </p:cBhvr>
                                      <p:to>
                                        <p:strVal val="visible"/>
                                      </p:to>
                                    </p:set>
                                    <p:animEffect transition="in" filter="barn(inHorizontal)">
                                      <p:cBhvr>
                                        <p:cTn id="7" dur="500"/>
                                        <p:tgtEl>
                                          <p:spTgt spid="3789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7899"/>
                                        </p:tgtEl>
                                        <p:attrNameLst>
                                          <p:attrName>style.visibility</p:attrName>
                                        </p:attrNameLst>
                                      </p:cBhvr>
                                      <p:to>
                                        <p:strVal val="visible"/>
                                      </p:to>
                                    </p:set>
                                    <p:animEffect transition="in" filter="barn(inHorizontal)">
                                      <p:cBhvr>
                                        <p:cTn id="12" dur="500"/>
                                        <p:tgtEl>
                                          <p:spTgt spid="3789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7900"/>
                                        </p:tgtEl>
                                        <p:attrNameLst>
                                          <p:attrName>style.visibility</p:attrName>
                                        </p:attrNameLst>
                                      </p:cBhvr>
                                      <p:to>
                                        <p:strVal val="visible"/>
                                      </p:to>
                                    </p:set>
                                    <p:animEffect transition="in" filter="barn(inHorizontal)">
                                      <p:cBhvr>
                                        <p:cTn id="17" dur="500"/>
                                        <p:tgtEl>
                                          <p:spTgt spid="37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8" grpId="0"/>
      <p:bldP spid="37899" grpId="0"/>
      <p:bldP spid="3790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8914" name="标题 38913"/>
          <p:cNvSpPr>
            <a:spLocks noGrp="1"/>
          </p:cNvSpPr>
          <p:nvPr>
            <p:ph type="title"/>
          </p:nvPr>
        </p:nvSpPr>
        <p:spPr/>
        <p:txBody>
          <a:bodyPr anchor="ctr"/>
          <a:p>
            <a:pPr marL="0" marR="0" indent="0" algn="ctr" defTabSz="914400" rtl="0" eaLnBrk="1" fontAlgn="base" latinLnBrk="0" hangingPunct="1">
              <a:lnSpc>
                <a:spcPct val="100000"/>
              </a:lnSpc>
              <a:spcBef>
                <a:spcPct val="0"/>
              </a:spcBef>
              <a:spcAft>
                <a:spcPct val="0"/>
              </a:spcAft>
              <a:buClrTx/>
              <a:buSzTx/>
              <a:buFontTx/>
              <a:buNone/>
            </a:pPr>
            <a:r>
              <a:rPr kumimoji="0" lang="zh-CN" altLang="en-US" sz="4200" b="1"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mj-cs"/>
              </a:rPr>
              <a:t>段落划分</a:t>
            </a:r>
            <a:endParaRPr kumimoji="0" lang="zh-CN" altLang="en-US" sz="4200" b="1"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mj-cs"/>
            </a:endParaRPr>
          </a:p>
        </p:txBody>
      </p:sp>
      <p:sp>
        <p:nvSpPr>
          <p:cNvPr id="38915" name="文本占位符 38914"/>
          <p:cNvSpPr>
            <a:spLocks noGrp="1"/>
          </p:cNvSpPr>
          <p:nvPr>
            <p:ph idx="1"/>
          </p:nvPr>
        </p:nvSpPr>
        <p:spPr>
          <a:xfrm>
            <a:off x="447675" y="1628775"/>
            <a:ext cx="8229600" cy="4525963"/>
          </a:xfrm>
          <a:ln/>
        </p:spPr>
        <p:txBody>
          <a:bodyPr anchor="t"/>
          <a:p>
            <a:pPr>
              <a:buNone/>
            </a:pPr>
            <a:r>
              <a:rPr lang="zh-CN" altLang="en-US" b="1" dirty="0">
                <a:latin typeface="华文楷体" panose="02010600040101010101" charset="-122"/>
                <a:ea typeface="华文楷体" panose="02010600040101010101" charset="-122"/>
              </a:rPr>
              <a:t>一（</a:t>
            </a:r>
            <a:r>
              <a:rPr lang="en-US" altLang="zh-CN" b="1" dirty="0">
                <a:latin typeface="华文楷体" panose="02010600040101010101" charset="-122"/>
                <a:ea typeface="华文楷体" panose="02010600040101010101" charset="-122"/>
              </a:rPr>
              <a:t>1--2</a:t>
            </a:r>
            <a:r>
              <a:rPr lang="zh-CN" altLang="en-US" b="1" dirty="0">
                <a:latin typeface="华文楷体" panose="02010600040101010101" charset="-122"/>
                <a:ea typeface="华文楷体" panose="02010600040101010101" charset="-122"/>
              </a:rPr>
              <a:t>）</a:t>
            </a:r>
            <a:endParaRPr lang="zh-CN" altLang="en-US" b="1" dirty="0">
              <a:latin typeface="华文楷体" panose="02010600040101010101" charset="-122"/>
              <a:ea typeface="华文楷体" panose="02010600040101010101" charset="-122"/>
            </a:endParaRPr>
          </a:p>
          <a:p>
            <a:pPr>
              <a:buNone/>
            </a:pPr>
            <a:endParaRPr lang="zh-CN" altLang="en-US" b="1" dirty="0">
              <a:latin typeface="华文楷体" panose="02010600040101010101" charset="-122"/>
              <a:ea typeface="华文楷体" panose="02010600040101010101" charset="-122"/>
            </a:endParaRPr>
          </a:p>
          <a:p>
            <a:pPr>
              <a:buNone/>
            </a:pPr>
            <a:r>
              <a:rPr lang="zh-CN" altLang="en-US" b="1" dirty="0">
                <a:latin typeface="华文楷体" panose="02010600040101010101" charset="-122"/>
                <a:ea typeface="华文楷体" panose="02010600040101010101" charset="-122"/>
              </a:rPr>
              <a:t>二（</a:t>
            </a:r>
            <a:r>
              <a:rPr lang="en-US" altLang="zh-CN" b="1" dirty="0">
                <a:latin typeface="华文楷体" panose="02010600040101010101" charset="-122"/>
                <a:ea typeface="华文楷体" panose="02010600040101010101" charset="-122"/>
              </a:rPr>
              <a:t>3--18</a:t>
            </a:r>
            <a:r>
              <a:rPr lang="zh-CN" altLang="en-US" b="1" dirty="0">
                <a:latin typeface="华文楷体" panose="02010600040101010101" charset="-122"/>
                <a:ea typeface="华文楷体" panose="02010600040101010101" charset="-122"/>
              </a:rPr>
              <a:t>）</a:t>
            </a:r>
            <a:endParaRPr lang="zh-CN" altLang="en-US" b="1" dirty="0">
              <a:latin typeface="华文楷体" panose="02010600040101010101" charset="-122"/>
              <a:ea typeface="华文楷体" panose="02010600040101010101" charset="-122"/>
            </a:endParaRPr>
          </a:p>
          <a:p>
            <a:pPr>
              <a:buNone/>
            </a:pPr>
            <a:endParaRPr lang="zh-CN" altLang="en-US" b="1" dirty="0">
              <a:latin typeface="华文楷体" panose="02010600040101010101" charset="-122"/>
              <a:ea typeface="华文楷体" panose="02010600040101010101" charset="-122"/>
            </a:endParaRPr>
          </a:p>
          <a:p>
            <a:pPr>
              <a:buNone/>
            </a:pPr>
            <a:endParaRPr lang="zh-CN" altLang="en-US" b="1" dirty="0">
              <a:latin typeface="华文楷体" panose="02010600040101010101" charset="-122"/>
              <a:ea typeface="华文楷体" panose="02010600040101010101" charset="-122"/>
            </a:endParaRPr>
          </a:p>
          <a:p>
            <a:pPr>
              <a:buNone/>
            </a:pPr>
            <a:r>
              <a:rPr lang="zh-CN" altLang="en-US" b="1" dirty="0">
                <a:latin typeface="华文楷体" panose="02010600040101010101" charset="-122"/>
                <a:ea typeface="华文楷体" panose="02010600040101010101" charset="-122"/>
              </a:rPr>
              <a:t>三（</a:t>
            </a:r>
            <a:r>
              <a:rPr lang="en-US" altLang="zh-CN" b="1" dirty="0">
                <a:latin typeface="华文楷体" panose="02010600040101010101" charset="-122"/>
                <a:ea typeface="华文楷体" panose="02010600040101010101" charset="-122"/>
              </a:rPr>
              <a:t>19--21</a:t>
            </a:r>
            <a:r>
              <a:rPr lang="zh-CN" altLang="en-US" b="1" dirty="0">
                <a:latin typeface="华文楷体" panose="02010600040101010101" charset="-122"/>
                <a:ea typeface="华文楷体" panose="02010600040101010101" charset="-122"/>
              </a:rPr>
              <a:t>）</a:t>
            </a:r>
            <a:endParaRPr lang="zh-CN" altLang="en-US" b="1" dirty="0">
              <a:latin typeface="华文楷体" panose="02010600040101010101" charset="-122"/>
              <a:ea typeface="华文楷体" panose="02010600040101010101" charset="-122"/>
            </a:endParaRPr>
          </a:p>
        </p:txBody>
      </p:sp>
      <p:sp>
        <p:nvSpPr>
          <p:cNvPr id="38917" name="文本框 38916"/>
          <p:cNvSpPr txBox="1"/>
          <p:nvPr/>
        </p:nvSpPr>
        <p:spPr>
          <a:xfrm>
            <a:off x="2519363" y="1628775"/>
            <a:ext cx="6624637" cy="998538"/>
          </a:xfrm>
          <a:prstGeom prst="rect">
            <a:avLst/>
          </a:prstGeom>
          <a:noFill/>
          <a:ln w="9525">
            <a:noFill/>
          </a:ln>
        </p:spPr>
        <p:txBody>
          <a:bodyPr anchor="t">
            <a:spAutoFit/>
          </a:bodyPr>
          <a:p>
            <a:pPr>
              <a:spcBef>
                <a:spcPct val="20000"/>
              </a:spcBef>
            </a:pPr>
            <a:r>
              <a:rPr lang="zh-CN" altLang="en-US" sz="3200" b="1" dirty="0">
                <a:solidFill>
                  <a:srgbClr val="FF0000"/>
                </a:solidFill>
                <a:latin typeface="华文楷体" panose="02010600040101010101" charset="-122"/>
                <a:ea typeface="华文楷体" panose="02010600040101010101" charset="-122"/>
              </a:rPr>
              <a:t>描写红柳的生长环境及其外在的美</a:t>
            </a:r>
            <a:r>
              <a:rPr lang="zh-CN" altLang="en-US" sz="3200" b="1" dirty="0">
                <a:latin typeface="华文楷体" panose="02010600040101010101" charset="-122"/>
                <a:ea typeface="华文楷体" panose="02010600040101010101" charset="-122"/>
              </a:rPr>
              <a:t>。</a:t>
            </a:r>
            <a:endParaRPr lang="zh-CN" altLang="en-US" sz="3200" b="1" dirty="0">
              <a:latin typeface="华文楷体" panose="02010600040101010101" charset="-122"/>
              <a:ea typeface="华文楷体" panose="02010600040101010101" charset="-122"/>
            </a:endParaRPr>
          </a:p>
          <a:p>
            <a:pPr>
              <a:spcBef>
                <a:spcPct val="50000"/>
              </a:spcBef>
            </a:pPr>
            <a:endParaRPr lang="zh-CN" altLang="en-US" b="1" dirty="0">
              <a:latin typeface="华文楷体" panose="02010600040101010101" charset="-122"/>
              <a:ea typeface="华文楷体" panose="02010600040101010101" charset="-122"/>
            </a:endParaRPr>
          </a:p>
        </p:txBody>
      </p:sp>
      <p:sp>
        <p:nvSpPr>
          <p:cNvPr id="38919" name="文本框 38918"/>
          <p:cNvSpPr txBox="1"/>
          <p:nvPr/>
        </p:nvSpPr>
        <p:spPr>
          <a:xfrm>
            <a:off x="2557463" y="2708275"/>
            <a:ext cx="6453187" cy="1076325"/>
          </a:xfrm>
          <a:prstGeom prst="rect">
            <a:avLst/>
          </a:prstGeom>
          <a:noFill/>
          <a:ln w="9525">
            <a:noFill/>
          </a:ln>
        </p:spPr>
        <p:txBody>
          <a:bodyPr wrap="square" anchor="t">
            <a:spAutoFit/>
          </a:bodyPr>
          <a:p>
            <a:pPr>
              <a:spcBef>
                <a:spcPct val="50000"/>
              </a:spcBef>
            </a:pPr>
            <a:r>
              <a:rPr lang="zh-CN" altLang="en-US" sz="3200" b="1" dirty="0">
                <a:solidFill>
                  <a:srgbClr val="FF0000"/>
                </a:solidFill>
                <a:latin typeface="华文楷体" panose="02010600040101010101" charset="-122"/>
                <a:ea typeface="华文楷体" panose="02010600040101010101" charset="-122"/>
              </a:rPr>
              <a:t>叙写红柳遭受毁灭的情形，赞颂红柳为人类作出的贡献及其内在的美。</a:t>
            </a:r>
            <a:endParaRPr lang="zh-CN" altLang="en-US" sz="3200" b="1" dirty="0">
              <a:solidFill>
                <a:srgbClr val="FF0000"/>
              </a:solidFill>
              <a:latin typeface="华文楷体" panose="02010600040101010101" charset="-122"/>
              <a:ea typeface="华文楷体" panose="02010600040101010101" charset="-122"/>
            </a:endParaRPr>
          </a:p>
        </p:txBody>
      </p:sp>
      <p:sp>
        <p:nvSpPr>
          <p:cNvPr id="38920" name="文本框 38919"/>
          <p:cNvSpPr txBox="1"/>
          <p:nvPr/>
        </p:nvSpPr>
        <p:spPr>
          <a:xfrm>
            <a:off x="2555875" y="4508500"/>
            <a:ext cx="6454775" cy="1814513"/>
          </a:xfrm>
          <a:prstGeom prst="rect">
            <a:avLst/>
          </a:prstGeom>
          <a:noFill/>
          <a:ln w="9525">
            <a:noFill/>
          </a:ln>
        </p:spPr>
        <p:txBody>
          <a:bodyPr wrap="square" anchor="t">
            <a:spAutoFit/>
          </a:bodyPr>
          <a:p>
            <a:pPr>
              <a:spcBef>
                <a:spcPct val="20000"/>
              </a:spcBef>
            </a:pPr>
            <a:r>
              <a:rPr lang="zh-CN" altLang="en-US" sz="3200" b="1" dirty="0">
                <a:solidFill>
                  <a:srgbClr val="FF0000"/>
                </a:solidFill>
                <a:latin typeface="华文楷体" panose="02010600040101010101" charset="-122"/>
                <a:ea typeface="华文楷体" panose="02010600040101010101" charset="-122"/>
              </a:rPr>
              <a:t>描写红柳被砍伐后的情景，抒发了作者对高原生存环境的担忧。</a:t>
            </a:r>
            <a:endParaRPr lang="zh-CN" altLang="en-US" sz="3200" b="1" dirty="0">
              <a:solidFill>
                <a:srgbClr val="FF0000"/>
              </a:solidFill>
              <a:latin typeface="华文楷体" panose="02010600040101010101" charset="-122"/>
              <a:ea typeface="华文楷体" panose="02010600040101010101" charset="-122"/>
            </a:endParaRPr>
          </a:p>
          <a:p>
            <a:pPr>
              <a:spcBef>
                <a:spcPct val="50000"/>
              </a:spcBef>
            </a:pPr>
            <a:endParaRPr lang="zh-CN" altLang="en-US" sz="3200" b="1" dirty="0">
              <a:solidFill>
                <a:srgbClr val="FF0000"/>
              </a:solidFill>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Effect transition="in" filter="barn(inHorizontal)">
                                      <p:cBhvr>
                                        <p:cTn id="7" dur="500"/>
                                        <p:tgtEl>
                                          <p:spTgt spid="389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8919"/>
                                        </p:tgtEl>
                                        <p:attrNameLst>
                                          <p:attrName>style.visibility</p:attrName>
                                        </p:attrNameLst>
                                      </p:cBhvr>
                                      <p:to>
                                        <p:strVal val="visible"/>
                                      </p:to>
                                    </p:set>
                                    <p:animEffect transition="in" filter="barn(inHorizontal)">
                                      <p:cBhvr>
                                        <p:cTn id="12" dur="500"/>
                                        <p:tgtEl>
                                          <p:spTgt spid="3891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8920"/>
                                        </p:tgtEl>
                                        <p:attrNameLst>
                                          <p:attrName>style.visibility</p:attrName>
                                        </p:attrNameLst>
                                      </p:cBhvr>
                                      <p:to>
                                        <p:strVal val="visible"/>
                                      </p:to>
                                    </p:set>
                                    <p:animEffect transition="in" filter="barn(inHorizontal)">
                                      <p:cBhvr>
                                        <p:cTn id="17" dur="5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p:bldP spid="38919" grpId="0"/>
      <p:bldP spid="3892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9938" name="标题 39937"/>
          <p:cNvSpPr>
            <a:spLocks noGrp="1"/>
          </p:cNvSpPr>
          <p:nvPr>
            <p:ph type="title"/>
          </p:nvPr>
        </p:nvSpPr>
        <p:spPr>
          <a:xfrm>
            <a:off x="646113" y="293688"/>
            <a:ext cx="9144000" cy="504825"/>
          </a:xfrm>
          <a:ln/>
        </p:spPr>
        <p:txBody>
          <a:bodyPr anchor="ctr"/>
          <a:p>
            <a:pPr algn="l"/>
            <a:r>
              <a:rPr lang="zh-CN" altLang="en-US" sz="3600" b="1" dirty="0">
                <a:latin typeface="华文楷体" panose="02010600040101010101" charset="-122"/>
                <a:ea typeface="华文楷体" panose="02010600040101010101" charset="-122"/>
              </a:rPr>
              <a:t>阅读第一部分（</a:t>
            </a:r>
            <a:r>
              <a:rPr lang="en-US" altLang="zh-CN" sz="3600" b="1" dirty="0">
                <a:latin typeface="华文楷体" panose="02010600040101010101" charset="-122"/>
                <a:ea typeface="华文楷体" panose="02010600040101010101" charset="-122"/>
              </a:rPr>
              <a:t>1--2</a:t>
            </a:r>
            <a:r>
              <a:rPr lang="zh-CN" altLang="en-US" sz="3600" b="1" dirty="0">
                <a:latin typeface="华文楷体" panose="02010600040101010101" charset="-122"/>
                <a:ea typeface="华文楷体" panose="02010600040101010101" charset="-122"/>
              </a:rPr>
              <a:t>） ，回答下列问题。</a:t>
            </a:r>
            <a:endParaRPr lang="zh-CN" altLang="en-US" sz="3600" b="1" dirty="0">
              <a:latin typeface="华文楷体" panose="02010600040101010101" charset="-122"/>
              <a:ea typeface="华文楷体" panose="02010600040101010101" charset="-122"/>
            </a:endParaRPr>
          </a:p>
        </p:txBody>
      </p:sp>
      <p:sp>
        <p:nvSpPr>
          <p:cNvPr id="39939" name="内容占位符 39938"/>
          <p:cNvSpPr>
            <a:spLocks noGrp="1"/>
          </p:cNvSpPr>
          <p:nvPr>
            <p:ph idx="1"/>
          </p:nvPr>
        </p:nvSpPr>
        <p:spPr>
          <a:xfrm>
            <a:off x="3292475" y="1200150"/>
            <a:ext cx="5237163" cy="1817688"/>
          </a:xfrm>
          <a:ln/>
        </p:spPr>
        <p:txBody>
          <a:bodyPr anchor="t"/>
          <a:p>
            <a:pPr>
              <a:buNone/>
            </a:pPr>
            <a:r>
              <a:rPr lang="zh-CN" altLang="en-US" sz="2800" b="1" dirty="0">
                <a:latin typeface="华文楷体" panose="02010600040101010101" charset="-122"/>
                <a:ea typeface="华文楷体" panose="02010600040101010101" charset="-122"/>
              </a:rPr>
              <a:t>世界的第三极</a:t>
            </a:r>
            <a:r>
              <a:rPr lang="en-US" altLang="zh-CN" sz="2800" b="1" dirty="0">
                <a:latin typeface="华文楷体" panose="02010600040101010101" charset="-122"/>
                <a:ea typeface="华文楷体" panose="02010600040101010101" charset="-122"/>
              </a:rPr>
              <a:t>,</a:t>
            </a:r>
            <a:r>
              <a:rPr lang="zh-CN" altLang="en-US" sz="2800" b="1" dirty="0">
                <a:latin typeface="华文楷体" panose="02010600040101010101" charset="-122"/>
                <a:ea typeface="华文楷体" panose="02010600040101010101" charset="-122"/>
              </a:rPr>
              <a:t>平均海拔</a:t>
            </a:r>
            <a:r>
              <a:rPr lang="en-US" altLang="zh-CN" sz="2800" b="1" dirty="0">
                <a:latin typeface="华文楷体" panose="02010600040101010101" charset="-122"/>
                <a:ea typeface="华文楷体" panose="02010600040101010101" charset="-122"/>
              </a:rPr>
              <a:t>5000</a:t>
            </a:r>
            <a:r>
              <a:rPr lang="zh-CN" altLang="en-US" sz="2800" b="1" dirty="0">
                <a:latin typeface="华文楷体" panose="02010600040101010101" charset="-122"/>
                <a:ea typeface="华文楷体" panose="02010600040101010101" charset="-122"/>
              </a:rPr>
              <a:t>米</a:t>
            </a:r>
            <a:endParaRPr lang="zh-CN" altLang="en-US" sz="2800" b="1">
              <a:latin typeface="华文楷体" panose="02010600040101010101" charset="-122"/>
              <a:ea typeface="华文楷体" panose="02010600040101010101" charset="-122"/>
            </a:endParaRPr>
          </a:p>
          <a:p>
            <a:pPr>
              <a:buNone/>
            </a:pPr>
            <a:r>
              <a:rPr lang="zh-CN" altLang="en-US" sz="2800" b="1" dirty="0">
                <a:latin typeface="华文楷体" panose="02010600040101010101" charset="-122"/>
                <a:ea typeface="华文楷体" panose="02010600040101010101" charset="-122"/>
              </a:rPr>
              <a:t>冰峰林立，雪原寥寂   </a:t>
            </a:r>
            <a:endParaRPr lang="zh-CN" altLang="en-US" sz="2800" b="1" dirty="0">
              <a:latin typeface="华文楷体" panose="02010600040101010101" charset="-122"/>
              <a:ea typeface="华文楷体" panose="02010600040101010101" charset="-122"/>
            </a:endParaRPr>
          </a:p>
          <a:p>
            <a:pPr>
              <a:buNone/>
            </a:pPr>
            <a:r>
              <a:rPr lang="zh-CN" altLang="en-US" sz="2800" b="1" dirty="0">
                <a:latin typeface="华文楷体" panose="02010600040101010101" charset="-122"/>
                <a:ea typeface="华文楷体" panose="02010600040101010101" charset="-122"/>
              </a:rPr>
              <a:t>在荒漠的皱褶</a:t>
            </a:r>
            <a:endParaRPr lang="zh-CN" altLang="en-US" sz="2800" b="1" dirty="0">
              <a:latin typeface="华文楷体" panose="02010600040101010101" charset="-122"/>
              <a:ea typeface="华文楷体" panose="02010600040101010101" charset="-122"/>
            </a:endParaRPr>
          </a:p>
          <a:p>
            <a:pPr>
              <a:buNone/>
            </a:pPr>
            <a:r>
              <a:rPr lang="zh-CN" altLang="en-US" sz="2800" b="1" dirty="0">
                <a:latin typeface="华文楷体" panose="02010600040101010101" charset="-122"/>
                <a:ea typeface="华文楷体" panose="02010600040101010101" charset="-122"/>
              </a:rPr>
              <a:t>酷寒和缺氧</a:t>
            </a:r>
            <a:r>
              <a:rPr lang="zh-CN" altLang="en-US" sz="2800" b="1" dirty="0">
                <a:solidFill>
                  <a:srgbClr val="FF0000"/>
                </a:solidFill>
                <a:latin typeface="华文楷体" panose="02010600040101010101" charset="-122"/>
                <a:ea typeface="华文楷体" panose="02010600040101010101" charset="-122"/>
              </a:rPr>
              <a:t> </a:t>
            </a:r>
            <a:endParaRPr lang="zh-CN" altLang="en-US" sz="2800" b="1" dirty="0">
              <a:solidFill>
                <a:srgbClr val="FF0000"/>
              </a:solidFill>
              <a:latin typeface="华文楷体" panose="02010600040101010101" charset="-122"/>
              <a:ea typeface="华文楷体" panose="02010600040101010101" charset="-122"/>
            </a:endParaRPr>
          </a:p>
        </p:txBody>
      </p:sp>
      <p:sp>
        <p:nvSpPr>
          <p:cNvPr id="39940" name="文本框 39939"/>
          <p:cNvSpPr txBox="1"/>
          <p:nvPr/>
        </p:nvSpPr>
        <p:spPr>
          <a:xfrm>
            <a:off x="646113" y="706438"/>
            <a:ext cx="8604250" cy="579437"/>
          </a:xfrm>
          <a:prstGeom prst="rect">
            <a:avLst/>
          </a:prstGeom>
          <a:noFill/>
          <a:ln w="9525">
            <a:noFill/>
          </a:ln>
        </p:spPr>
        <p:txBody>
          <a:bodyPr anchor="t">
            <a:spAutoFit/>
          </a:bodyPr>
          <a:p>
            <a:pPr>
              <a:spcBef>
                <a:spcPct val="50000"/>
              </a:spcBef>
            </a:pPr>
            <a:r>
              <a:rPr lang="en-US" altLang="zh-CN" sz="3200" b="1" dirty="0">
                <a:latin typeface="华文楷体" panose="02010600040101010101" charset="-122"/>
                <a:ea typeface="华文楷体" panose="02010600040101010101" charset="-122"/>
              </a:rPr>
              <a:t>1.</a:t>
            </a:r>
            <a:r>
              <a:rPr lang="zh-CN" altLang="en-US" sz="3200" b="1" dirty="0">
                <a:latin typeface="华文楷体" panose="02010600040101010101" charset="-122"/>
                <a:ea typeface="华文楷体" panose="02010600040101010101" charset="-122"/>
              </a:rPr>
              <a:t>红柳生长的坏境的怎样的？</a:t>
            </a:r>
            <a:endParaRPr lang="zh-CN" altLang="en-US" sz="3200" b="1" dirty="0">
              <a:latin typeface="华文楷体" panose="02010600040101010101" charset="-122"/>
              <a:ea typeface="华文楷体" panose="02010600040101010101" charset="-122"/>
            </a:endParaRPr>
          </a:p>
        </p:txBody>
      </p:sp>
      <p:sp>
        <p:nvSpPr>
          <p:cNvPr id="39941" name="文本框 39940"/>
          <p:cNvSpPr txBox="1"/>
          <p:nvPr/>
        </p:nvSpPr>
        <p:spPr>
          <a:xfrm>
            <a:off x="788988" y="1852613"/>
            <a:ext cx="1944687" cy="549275"/>
          </a:xfrm>
          <a:prstGeom prst="rect">
            <a:avLst/>
          </a:prstGeom>
          <a:noFill/>
          <a:ln w="9525">
            <a:noFill/>
          </a:ln>
        </p:spPr>
        <p:txBody>
          <a:bodyPr anchor="t">
            <a:spAutoFit/>
          </a:bodyPr>
          <a:p>
            <a:pPr algn="r">
              <a:spcBef>
                <a:spcPct val="50000"/>
              </a:spcBef>
            </a:pPr>
            <a:r>
              <a:rPr lang="zh-CN" altLang="en-US" sz="3000" b="1" dirty="0">
                <a:solidFill>
                  <a:srgbClr val="0000FF"/>
                </a:solidFill>
                <a:latin typeface="华文楷体" panose="02010600040101010101" charset="-122"/>
                <a:ea typeface="华文楷体" panose="02010600040101010101" charset="-122"/>
              </a:rPr>
              <a:t>环境恶劣</a:t>
            </a:r>
            <a:endParaRPr lang="zh-CN" altLang="en-US" sz="3000" b="1" dirty="0">
              <a:solidFill>
                <a:srgbClr val="0000FF"/>
              </a:solidFill>
              <a:latin typeface="华文楷体" panose="02010600040101010101" charset="-122"/>
              <a:ea typeface="华文楷体" panose="02010600040101010101" charset="-122"/>
            </a:endParaRPr>
          </a:p>
        </p:txBody>
      </p:sp>
      <p:sp>
        <p:nvSpPr>
          <p:cNvPr id="39942" name="左大括号 39941"/>
          <p:cNvSpPr/>
          <p:nvPr/>
        </p:nvSpPr>
        <p:spPr>
          <a:xfrm>
            <a:off x="2897188" y="1371600"/>
            <a:ext cx="287337" cy="1512888"/>
          </a:xfrm>
          <a:prstGeom prst="leftBrace">
            <a:avLst>
              <a:gd name="adj1" fmla="val 43803"/>
              <a:gd name="adj2" fmla="val 50000"/>
            </a:avLst>
          </a:prstGeom>
          <a:noFill/>
          <a:ln w="9525" cap="flat" cmpd="sng">
            <a:solidFill>
              <a:schemeClr val="tx1"/>
            </a:solidFill>
            <a:prstDash val="solid"/>
            <a:round/>
            <a:headEnd type="none" w="med" len="med"/>
            <a:tailEnd type="none" w="med" len="med"/>
          </a:ln>
        </p:spPr>
        <p:txBody>
          <a:bodyPr anchor="t"/>
          <a:p>
            <a:endParaRPr lang="zh-CN" altLang="en-US">
              <a:latin typeface="华文楷体" panose="02010600040101010101" charset="-122"/>
              <a:ea typeface="华文楷体" panose="02010600040101010101" charset="-122"/>
            </a:endParaRPr>
          </a:p>
        </p:txBody>
      </p:sp>
      <p:sp>
        <p:nvSpPr>
          <p:cNvPr id="39943" name="矩形 39942"/>
          <p:cNvSpPr/>
          <p:nvPr/>
        </p:nvSpPr>
        <p:spPr>
          <a:xfrm>
            <a:off x="681038" y="3175000"/>
            <a:ext cx="8569325" cy="1519238"/>
          </a:xfrm>
          <a:prstGeom prst="rect">
            <a:avLst/>
          </a:prstGeom>
          <a:noFill/>
          <a:ln w="9525">
            <a:noFill/>
          </a:ln>
        </p:spPr>
        <p:txBody>
          <a:bodyPr anchor="t">
            <a:spAutoFit/>
          </a:bodyPr>
          <a:p>
            <a:pPr>
              <a:spcBef>
                <a:spcPct val="20000"/>
              </a:spcBef>
            </a:pPr>
            <a:r>
              <a:rPr lang="en-US" altLang="zh-CN" sz="3200" b="1" dirty="0">
                <a:latin typeface="华文楷体" panose="02010600040101010101" charset="-122"/>
                <a:ea typeface="华文楷体" panose="02010600040101010101" charset="-122"/>
              </a:rPr>
              <a:t>2.</a:t>
            </a:r>
            <a:r>
              <a:rPr lang="zh-CN" altLang="en-US" sz="3200" b="1" dirty="0">
                <a:latin typeface="华文楷体" panose="02010600040101010101" charset="-122"/>
                <a:ea typeface="华文楷体" panose="02010600040101010101" charset="-122"/>
              </a:rPr>
              <a:t>用文中的句子说说红柳有什么样的特征？</a:t>
            </a:r>
            <a:endParaRPr lang="zh-CN" altLang="en-US" sz="3200" b="1" dirty="0">
              <a:latin typeface="华文楷体" panose="02010600040101010101" charset="-122"/>
              <a:ea typeface="华文楷体" panose="02010600040101010101" charset="-122"/>
            </a:endParaRPr>
          </a:p>
          <a:p>
            <a:pPr>
              <a:spcBef>
                <a:spcPct val="20000"/>
              </a:spcBef>
            </a:pPr>
            <a:endParaRPr lang="zh-CN" altLang="en-US" sz="2800" b="1" dirty="0">
              <a:latin typeface="华文楷体" panose="02010600040101010101" charset="-122"/>
              <a:ea typeface="华文楷体" panose="02010600040101010101" charset="-122"/>
            </a:endParaRPr>
          </a:p>
          <a:p>
            <a:endParaRPr lang="zh-CN" altLang="en-US" sz="2800" b="1" dirty="0">
              <a:solidFill>
                <a:srgbClr val="FF0000"/>
              </a:solidFill>
              <a:latin typeface="华文楷体" panose="02010600040101010101" charset="-122"/>
              <a:ea typeface="华文楷体" panose="02010600040101010101" charset="-122"/>
            </a:endParaRPr>
          </a:p>
        </p:txBody>
      </p:sp>
      <p:sp>
        <p:nvSpPr>
          <p:cNvPr id="39944" name="文本框 39943"/>
          <p:cNvSpPr txBox="1"/>
          <p:nvPr/>
        </p:nvSpPr>
        <p:spPr>
          <a:xfrm>
            <a:off x="3706813" y="4694238"/>
            <a:ext cx="5327650" cy="1920875"/>
          </a:xfrm>
          <a:prstGeom prst="rect">
            <a:avLst/>
          </a:prstGeom>
          <a:noFill/>
          <a:ln w="9525">
            <a:noFill/>
          </a:ln>
        </p:spPr>
        <p:txBody>
          <a:bodyPr wrap="square" anchor="t">
            <a:spAutoFit/>
          </a:bodyPr>
          <a:p>
            <a:r>
              <a:rPr lang="zh-CN" altLang="en-US" sz="3000" b="1" dirty="0">
                <a:latin typeface="华文楷体" panose="02010600040101010101" charset="-122"/>
                <a:ea typeface="华文楷体" panose="02010600040101010101" charset="-122"/>
              </a:rPr>
              <a:t>它们有着铁一样锈红的枝干，</a:t>
            </a:r>
            <a:endParaRPr lang="zh-CN" altLang="en-US" sz="3000" b="1" dirty="0">
              <a:latin typeface="华文楷体" panose="02010600040101010101" charset="-122"/>
              <a:ea typeface="华文楷体" panose="02010600040101010101" charset="-122"/>
            </a:endParaRPr>
          </a:p>
          <a:p>
            <a:r>
              <a:rPr lang="zh-CN" altLang="en-US" sz="3000" b="1" dirty="0">
                <a:latin typeface="华文楷体" panose="02010600040101010101" charset="-122"/>
                <a:ea typeface="华文楷体" panose="02010600040101010101" charset="-122"/>
              </a:rPr>
              <a:t>凤羽般纷披的碎叶，</a:t>
            </a:r>
            <a:endParaRPr lang="zh-CN" altLang="en-US" sz="3000" b="1" dirty="0">
              <a:latin typeface="华文楷体" panose="02010600040101010101" charset="-122"/>
              <a:ea typeface="华文楷体" panose="02010600040101010101" charset="-122"/>
            </a:endParaRPr>
          </a:p>
          <a:p>
            <a:r>
              <a:rPr lang="zh-CN" altLang="en-US" sz="3000" b="1" dirty="0">
                <a:latin typeface="华文楷体" panose="02010600040101010101" charset="-122"/>
                <a:ea typeface="华文楷体" panose="02010600040101010101" charset="-122"/>
              </a:rPr>
              <a:t>偶尔会开出谷穗样细密的花</a:t>
            </a:r>
            <a:endParaRPr lang="zh-CN" altLang="en-US" sz="3000" b="1" dirty="0">
              <a:latin typeface="华文楷体" panose="02010600040101010101" charset="-122"/>
              <a:ea typeface="华文楷体" panose="02010600040101010101" charset="-122"/>
            </a:endParaRPr>
          </a:p>
          <a:p>
            <a:r>
              <a:rPr lang="zh-CN" altLang="en-US" sz="3000" b="1" dirty="0">
                <a:latin typeface="华文楷体" panose="02010600040101010101" charset="-122"/>
                <a:ea typeface="华文楷体" panose="02010600040101010101" charset="-122"/>
              </a:rPr>
              <a:t>小小的一蓬</a:t>
            </a:r>
            <a:endParaRPr lang="zh-CN" altLang="en-US" sz="3000" b="1" dirty="0">
              <a:latin typeface="华文楷体" panose="02010600040101010101" charset="-122"/>
              <a:ea typeface="华文楷体" panose="02010600040101010101" charset="-122"/>
            </a:endParaRPr>
          </a:p>
        </p:txBody>
      </p:sp>
      <p:sp>
        <p:nvSpPr>
          <p:cNvPr id="39945" name="文本框 39944"/>
          <p:cNvSpPr txBox="1"/>
          <p:nvPr/>
        </p:nvSpPr>
        <p:spPr>
          <a:xfrm>
            <a:off x="1098550" y="5219700"/>
            <a:ext cx="1798638" cy="547688"/>
          </a:xfrm>
          <a:prstGeom prst="rect">
            <a:avLst/>
          </a:prstGeom>
          <a:noFill/>
          <a:ln w="9525">
            <a:noFill/>
          </a:ln>
        </p:spPr>
        <p:txBody>
          <a:bodyPr anchor="t">
            <a:spAutoFit/>
          </a:bodyPr>
          <a:p>
            <a:pPr algn="r">
              <a:spcBef>
                <a:spcPct val="50000"/>
              </a:spcBef>
            </a:pPr>
            <a:r>
              <a:rPr lang="zh-CN" altLang="en-US" sz="3000" b="1" dirty="0">
                <a:solidFill>
                  <a:srgbClr val="0000FF"/>
                </a:solidFill>
                <a:latin typeface="华文楷体" panose="02010600040101010101" charset="-122"/>
                <a:ea typeface="华文楷体" panose="02010600040101010101" charset="-122"/>
              </a:rPr>
              <a:t>外观</a:t>
            </a:r>
            <a:r>
              <a:rPr lang="en-US" altLang="zh-CN" sz="3000" b="1" dirty="0">
                <a:solidFill>
                  <a:srgbClr val="0000FF"/>
                </a:solidFill>
                <a:latin typeface="华文楷体" panose="02010600040101010101" charset="-122"/>
                <a:ea typeface="华文楷体" panose="02010600040101010101" charset="-122"/>
              </a:rPr>
              <a:t>(</a:t>
            </a:r>
            <a:r>
              <a:rPr lang="zh-CN" altLang="en-US" sz="3000" b="1" dirty="0">
                <a:solidFill>
                  <a:srgbClr val="0000FF"/>
                </a:solidFill>
                <a:latin typeface="华文楷体" panose="02010600040101010101" charset="-122"/>
                <a:ea typeface="华文楷体" panose="02010600040101010101" charset="-122"/>
              </a:rPr>
              <a:t>貌</a:t>
            </a:r>
            <a:r>
              <a:rPr lang="en-US" altLang="zh-CN" sz="3000" b="1">
                <a:solidFill>
                  <a:srgbClr val="0000FF"/>
                </a:solidFill>
                <a:latin typeface="华文楷体" panose="02010600040101010101" charset="-122"/>
                <a:ea typeface="华文楷体" panose="02010600040101010101" charset="-122"/>
              </a:rPr>
              <a:t>)</a:t>
            </a:r>
            <a:endParaRPr lang="en-US" altLang="zh-CN" sz="3000" b="1">
              <a:solidFill>
                <a:srgbClr val="0000FF"/>
              </a:solidFill>
              <a:latin typeface="华文楷体" panose="02010600040101010101" charset="-122"/>
              <a:ea typeface="华文楷体" panose="02010600040101010101" charset="-122"/>
            </a:endParaRPr>
          </a:p>
        </p:txBody>
      </p:sp>
      <p:sp>
        <p:nvSpPr>
          <p:cNvPr id="39946" name="左大括号 39945"/>
          <p:cNvSpPr/>
          <p:nvPr/>
        </p:nvSpPr>
        <p:spPr>
          <a:xfrm>
            <a:off x="3130550" y="4827588"/>
            <a:ext cx="287338" cy="1512887"/>
          </a:xfrm>
          <a:prstGeom prst="leftBrace">
            <a:avLst>
              <a:gd name="adj1" fmla="val 43803"/>
              <a:gd name="adj2" fmla="val 50000"/>
            </a:avLst>
          </a:prstGeom>
          <a:noFill/>
          <a:ln w="9525" cap="flat" cmpd="sng">
            <a:solidFill>
              <a:schemeClr val="tx1"/>
            </a:solidFill>
            <a:prstDash val="solid"/>
            <a:round/>
            <a:headEnd type="none" w="med" len="med"/>
            <a:tailEnd type="none" w="med" len="med"/>
          </a:ln>
        </p:spPr>
        <p:txBody>
          <a:bodyPr anchor="t"/>
          <a:p>
            <a:endParaRPr lang="zh-CN" altLang="en-US">
              <a:latin typeface="华文楷体" panose="02010600040101010101" charset="-122"/>
              <a:ea typeface="华文楷体" panose="02010600040101010101" charset="-122"/>
            </a:endParaRPr>
          </a:p>
        </p:txBody>
      </p:sp>
      <p:sp>
        <p:nvSpPr>
          <p:cNvPr id="39947" name="文本框 39946"/>
          <p:cNvSpPr txBox="1"/>
          <p:nvPr/>
        </p:nvSpPr>
        <p:spPr>
          <a:xfrm>
            <a:off x="788988" y="3748088"/>
            <a:ext cx="8351837" cy="946150"/>
          </a:xfrm>
          <a:prstGeom prst="rect">
            <a:avLst/>
          </a:prstGeom>
          <a:noFill/>
          <a:ln w="9525">
            <a:noFill/>
          </a:ln>
        </p:spPr>
        <p:txBody>
          <a:bodyPr anchor="t">
            <a:spAutoFit/>
          </a:bodyPr>
          <a:p>
            <a:pPr>
              <a:spcBef>
                <a:spcPct val="50000"/>
              </a:spcBef>
            </a:pPr>
            <a:r>
              <a:rPr lang="en-US" altLang="zh-CN" sz="2800" b="1" dirty="0">
                <a:latin typeface="华文楷体" panose="02010600040101010101" charset="-122"/>
                <a:ea typeface="华文楷体" panose="02010600040101010101" charset="-122"/>
              </a:rPr>
              <a:t>“</a:t>
            </a:r>
            <a:r>
              <a:rPr lang="zh-CN" altLang="en-US" sz="2800" b="1" dirty="0">
                <a:latin typeface="华文楷体" panose="02010600040101010101" charset="-122"/>
                <a:ea typeface="华文楷体" panose="02010600040101010101" charset="-122"/>
              </a:rPr>
              <a:t>他们有着铁一样锈红的枝干，凤羽般纷披的叶。偶尔会开出谷穗样细密的花，对着酷寒和缺氧微笑。”</a:t>
            </a:r>
            <a:endParaRPr lang="zh-CN" altLang="en-US" sz="2800" b="1" dirty="0">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9939">
                                            <p:txEl>
                                              <p:charRg st="0" end="17"/>
                                            </p:txEl>
                                          </p:spTgt>
                                        </p:tgtEl>
                                        <p:attrNameLst>
                                          <p:attrName>style.visibility</p:attrName>
                                        </p:attrNameLst>
                                      </p:cBhvr>
                                      <p:to>
                                        <p:strVal val="visible"/>
                                      </p:to>
                                    </p:set>
                                    <p:animEffect transition="in" filter="barn(inHorizontal)">
                                      <p:cBhvr>
                                        <p:cTn id="7" dur="500"/>
                                        <p:tgtEl>
                                          <p:spTgt spid="39939">
                                            <p:txEl>
                                              <p:charRg st="0" end="17"/>
                                            </p:txEl>
                                          </p:spTgt>
                                        </p:tgtEl>
                                      </p:cBhvr>
                                    </p:animEffect>
                                  </p:childTnLst>
                                </p:cTn>
                              </p:par>
                            </p:childTnLst>
                          </p:cTn>
                        </p:par>
                        <p:par>
                          <p:cTn id="8" fill="hold">
                            <p:stCondLst>
                              <p:cond delay="500"/>
                            </p:stCondLst>
                            <p:childTnLst>
                              <p:par>
                                <p:cTn id="9" presetID="16" presetClass="entr" presetSubtype="26" fill="hold" grpId="0" nodeType="afterEffect">
                                  <p:stCondLst>
                                    <p:cond delay="0"/>
                                  </p:stCondLst>
                                  <p:childTnLst>
                                    <p:set>
                                      <p:cBhvr>
                                        <p:cTn id="10" dur="1" fill="hold">
                                          <p:stCondLst>
                                            <p:cond delay="0"/>
                                          </p:stCondLst>
                                        </p:cTn>
                                        <p:tgtEl>
                                          <p:spTgt spid="39939">
                                            <p:txEl>
                                              <p:charRg st="17" end="30"/>
                                            </p:txEl>
                                          </p:spTgt>
                                        </p:tgtEl>
                                        <p:attrNameLst>
                                          <p:attrName>style.visibility</p:attrName>
                                        </p:attrNameLst>
                                      </p:cBhvr>
                                      <p:to>
                                        <p:strVal val="visible"/>
                                      </p:to>
                                    </p:set>
                                    <p:animEffect transition="in" filter="barn(inHorizontal)">
                                      <p:cBhvr>
                                        <p:cTn id="11" dur="500"/>
                                        <p:tgtEl>
                                          <p:spTgt spid="39939">
                                            <p:txEl>
                                              <p:charRg st="17" end="30"/>
                                            </p:txEl>
                                          </p:spTgt>
                                        </p:tgtEl>
                                      </p:cBhvr>
                                    </p:animEffect>
                                  </p:childTnLst>
                                </p:cTn>
                              </p:par>
                            </p:childTnLst>
                          </p:cTn>
                        </p:par>
                        <p:par>
                          <p:cTn id="12" fill="hold">
                            <p:stCondLst>
                              <p:cond delay="1000"/>
                            </p:stCondLst>
                            <p:childTnLst>
                              <p:par>
                                <p:cTn id="13" presetID="16" presetClass="entr" presetSubtype="26" fill="hold" grpId="0" nodeType="afterEffect">
                                  <p:stCondLst>
                                    <p:cond delay="0"/>
                                  </p:stCondLst>
                                  <p:childTnLst>
                                    <p:set>
                                      <p:cBhvr>
                                        <p:cTn id="14" dur="1" fill="hold">
                                          <p:stCondLst>
                                            <p:cond delay="0"/>
                                          </p:stCondLst>
                                        </p:cTn>
                                        <p:tgtEl>
                                          <p:spTgt spid="39939">
                                            <p:txEl>
                                              <p:charRg st="30" end="37"/>
                                            </p:txEl>
                                          </p:spTgt>
                                        </p:tgtEl>
                                        <p:attrNameLst>
                                          <p:attrName>style.visibility</p:attrName>
                                        </p:attrNameLst>
                                      </p:cBhvr>
                                      <p:to>
                                        <p:strVal val="visible"/>
                                      </p:to>
                                    </p:set>
                                    <p:animEffect transition="in" filter="barn(inHorizontal)">
                                      <p:cBhvr>
                                        <p:cTn id="15" dur="500"/>
                                        <p:tgtEl>
                                          <p:spTgt spid="39939">
                                            <p:txEl>
                                              <p:charRg st="30" end="37"/>
                                            </p:txEl>
                                          </p:spTgt>
                                        </p:tgtEl>
                                      </p:cBhvr>
                                    </p:animEffect>
                                  </p:childTnLst>
                                </p:cTn>
                              </p:par>
                            </p:childTnLst>
                          </p:cTn>
                        </p:par>
                        <p:par>
                          <p:cTn id="16" fill="hold">
                            <p:stCondLst>
                              <p:cond delay="1500"/>
                            </p:stCondLst>
                            <p:childTnLst>
                              <p:par>
                                <p:cTn id="17" presetID="16" presetClass="entr" presetSubtype="26" fill="hold" grpId="0" nodeType="afterEffect">
                                  <p:stCondLst>
                                    <p:cond delay="0"/>
                                  </p:stCondLst>
                                  <p:childTnLst>
                                    <p:set>
                                      <p:cBhvr>
                                        <p:cTn id="18" dur="1" fill="hold">
                                          <p:stCondLst>
                                            <p:cond delay="0"/>
                                          </p:stCondLst>
                                        </p:cTn>
                                        <p:tgtEl>
                                          <p:spTgt spid="39939">
                                            <p:txEl>
                                              <p:charRg st="37" end="44"/>
                                            </p:txEl>
                                          </p:spTgt>
                                        </p:tgtEl>
                                        <p:attrNameLst>
                                          <p:attrName>style.visibility</p:attrName>
                                        </p:attrNameLst>
                                      </p:cBhvr>
                                      <p:to>
                                        <p:strVal val="visible"/>
                                      </p:to>
                                    </p:set>
                                    <p:animEffect transition="in" filter="barn(inHorizontal)">
                                      <p:cBhvr>
                                        <p:cTn id="19" dur="500"/>
                                        <p:tgtEl>
                                          <p:spTgt spid="39939">
                                            <p:txEl>
                                              <p:charRg st="37" end="44"/>
                                            </p:txEl>
                                          </p:spTgt>
                                        </p:tgtEl>
                                      </p:cBhvr>
                                    </p:animEffect>
                                  </p:childTnLst>
                                </p:cTn>
                              </p:par>
                              <p:par>
                                <p:cTn id="20" presetID="16" presetClass="entr" presetSubtype="26" fill="hold" nodeType="withEffect">
                                  <p:stCondLst>
                                    <p:cond delay="0"/>
                                  </p:stCondLst>
                                  <p:childTnLst>
                                    <p:set>
                                      <p:cBhvr>
                                        <p:cTn id="21" dur="1" fill="hold">
                                          <p:stCondLst>
                                            <p:cond delay="0"/>
                                          </p:stCondLst>
                                        </p:cTn>
                                        <p:tgtEl>
                                          <p:spTgt spid="39942"/>
                                        </p:tgtEl>
                                        <p:attrNameLst>
                                          <p:attrName>style.visibility</p:attrName>
                                        </p:attrNameLst>
                                      </p:cBhvr>
                                      <p:to>
                                        <p:strVal val="visible"/>
                                      </p:to>
                                    </p:set>
                                    <p:animEffect transition="in" filter="barn(inHorizontal)">
                                      <p:cBhvr>
                                        <p:cTn id="22" dur="500"/>
                                        <p:tgtEl>
                                          <p:spTgt spid="3994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39941"/>
                                        </p:tgtEl>
                                        <p:attrNameLst>
                                          <p:attrName>style.visibility</p:attrName>
                                        </p:attrNameLst>
                                      </p:cBhvr>
                                      <p:to>
                                        <p:strVal val="visible"/>
                                      </p:to>
                                    </p:set>
                                    <p:animEffect transition="in" filter="barn(inHorizontal)">
                                      <p:cBhvr>
                                        <p:cTn id="27" dur="500"/>
                                        <p:tgtEl>
                                          <p:spTgt spid="3994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39947"/>
                                        </p:tgtEl>
                                        <p:attrNameLst>
                                          <p:attrName>style.visibility</p:attrName>
                                        </p:attrNameLst>
                                      </p:cBhvr>
                                      <p:to>
                                        <p:strVal val="visible"/>
                                      </p:to>
                                    </p:set>
                                    <p:animEffect transition="in" filter="barn(inHorizontal)">
                                      <p:cBhvr>
                                        <p:cTn id="32" dur="500"/>
                                        <p:tgtEl>
                                          <p:spTgt spid="3994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39944"/>
                                        </p:tgtEl>
                                        <p:attrNameLst>
                                          <p:attrName>style.visibility</p:attrName>
                                        </p:attrNameLst>
                                      </p:cBhvr>
                                      <p:to>
                                        <p:strVal val="visible"/>
                                      </p:to>
                                    </p:set>
                                    <p:animEffect transition="in" filter="barn(inHorizontal)">
                                      <p:cBhvr>
                                        <p:cTn id="37" dur="500"/>
                                        <p:tgtEl>
                                          <p:spTgt spid="39944"/>
                                        </p:tgtEl>
                                      </p:cBhvr>
                                    </p:animEffect>
                                  </p:childTnLst>
                                </p:cTn>
                              </p:par>
                              <p:par>
                                <p:cTn id="38" presetID="16" presetClass="entr" presetSubtype="26" fill="hold" nodeType="withEffect">
                                  <p:stCondLst>
                                    <p:cond delay="0"/>
                                  </p:stCondLst>
                                  <p:childTnLst>
                                    <p:set>
                                      <p:cBhvr>
                                        <p:cTn id="39" dur="1" fill="hold">
                                          <p:stCondLst>
                                            <p:cond delay="0"/>
                                          </p:stCondLst>
                                        </p:cTn>
                                        <p:tgtEl>
                                          <p:spTgt spid="39946"/>
                                        </p:tgtEl>
                                        <p:attrNameLst>
                                          <p:attrName>style.visibility</p:attrName>
                                        </p:attrNameLst>
                                      </p:cBhvr>
                                      <p:to>
                                        <p:strVal val="visible"/>
                                      </p:to>
                                    </p:set>
                                    <p:animEffect transition="in" filter="barn(inHorizontal)">
                                      <p:cBhvr>
                                        <p:cTn id="40" dur="500"/>
                                        <p:tgtEl>
                                          <p:spTgt spid="39946"/>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6" fill="hold" grpId="0" nodeType="clickEffect">
                                  <p:stCondLst>
                                    <p:cond delay="0"/>
                                  </p:stCondLst>
                                  <p:childTnLst>
                                    <p:set>
                                      <p:cBhvr>
                                        <p:cTn id="44" dur="1" fill="hold">
                                          <p:stCondLst>
                                            <p:cond delay="0"/>
                                          </p:stCondLst>
                                        </p:cTn>
                                        <p:tgtEl>
                                          <p:spTgt spid="39945"/>
                                        </p:tgtEl>
                                        <p:attrNameLst>
                                          <p:attrName>style.visibility</p:attrName>
                                        </p:attrNameLst>
                                      </p:cBhvr>
                                      <p:to>
                                        <p:strVal val="visible"/>
                                      </p:to>
                                    </p:set>
                                    <p:animEffect transition="in" filter="barn(inHorizontal)">
                                      <p:cBhvr>
                                        <p:cTn id="45" dur="500"/>
                                        <p:tgtEl>
                                          <p:spTgt spid="399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uiExpand="1" build="p"/>
      <p:bldP spid="39941" grpId="0"/>
      <p:bldP spid="39944" grpId="0"/>
      <p:bldP spid="39945" grpId="0"/>
      <p:bldP spid="3994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0962" name="标题 40961"/>
          <p:cNvSpPr>
            <a:spLocks noGrp="1"/>
          </p:cNvSpPr>
          <p:nvPr>
            <p:ph type="title"/>
          </p:nvPr>
        </p:nvSpPr>
        <p:spPr>
          <a:xfrm>
            <a:off x="755650" y="792163"/>
            <a:ext cx="8280400" cy="1778000"/>
          </a:xfrm>
          <a:ln/>
        </p:spPr>
        <p:txBody>
          <a:bodyPr anchor="ctr"/>
          <a:p>
            <a:pPr algn="l"/>
            <a:r>
              <a:rPr lang="en-US" altLang="zh-CN" sz="4000" b="1" dirty="0">
                <a:solidFill>
                  <a:srgbClr val="0000FF"/>
                </a:solidFill>
                <a:latin typeface="华文楷体" panose="02010600040101010101" charset="-122"/>
                <a:ea typeface="华文楷体" panose="02010600040101010101" charset="-122"/>
              </a:rPr>
              <a:t>        </a:t>
            </a:r>
            <a:r>
              <a:rPr lang="zh-CN" altLang="en-US" sz="4000" b="1" dirty="0">
                <a:solidFill>
                  <a:srgbClr val="0000FF"/>
                </a:solidFill>
                <a:latin typeface="华文楷体" panose="02010600040101010101" charset="-122"/>
                <a:ea typeface="华文楷体" panose="02010600040101010101" charset="-122"/>
              </a:rPr>
              <a:t>作者写道：红柳丛对着高原的酷寒和缺氧微笑。“微笑”一词用得好吗？为什么？</a:t>
            </a:r>
            <a:br>
              <a:rPr lang="zh-CN" altLang="en-US" sz="4000" dirty="0">
                <a:solidFill>
                  <a:srgbClr val="0000FF"/>
                </a:solidFill>
                <a:latin typeface="华文楷体" panose="02010600040101010101" charset="-122"/>
                <a:ea typeface="华文楷体" panose="02010600040101010101" charset="-122"/>
              </a:rPr>
            </a:br>
            <a:endParaRPr lang="zh-CN" altLang="en-US" sz="4000" dirty="0">
              <a:solidFill>
                <a:srgbClr val="0000FF"/>
              </a:solidFill>
              <a:latin typeface="华文楷体" panose="02010600040101010101" charset="-122"/>
              <a:ea typeface="华文楷体" panose="02010600040101010101" charset="-122"/>
            </a:endParaRPr>
          </a:p>
        </p:txBody>
      </p:sp>
      <p:sp>
        <p:nvSpPr>
          <p:cNvPr id="40963" name="内容占位符 40962"/>
          <p:cNvSpPr>
            <a:spLocks noGrp="1"/>
          </p:cNvSpPr>
          <p:nvPr>
            <p:ph idx="1"/>
          </p:nvPr>
        </p:nvSpPr>
        <p:spPr>
          <a:xfrm>
            <a:off x="395288" y="2924175"/>
            <a:ext cx="8280400" cy="2736850"/>
          </a:xfrm>
          <a:ln/>
        </p:spPr>
        <p:txBody>
          <a:bodyPr anchor="t"/>
          <a:p>
            <a:pPr>
              <a:buNone/>
            </a:pPr>
            <a:r>
              <a:rPr lang="en-US" altLang="zh-CN" sz="4000" b="1" dirty="0">
                <a:solidFill>
                  <a:srgbClr val="990000"/>
                </a:solidFill>
                <a:latin typeface="华文楷体" panose="02010600040101010101" charset="-122"/>
                <a:ea typeface="华文楷体" panose="02010600040101010101" charset="-122"/>
              </a:rPr>
              <a:t>        </a:t>
            </a:r>
            <a:r>
              <a:rPr lang="en-US" altLang="zh-CN" sz="4000" b="1" dirty="0">
                <a:latin typeface="华文楷体" panose="02010600040101010101" charset="-122"/>
                <a:ea typeface="华文楷体" panose="02010600040101010101" charset="-122"/>
              </a:rPr>
              <a:t>“</a:t>
            </a:r>
            <a:r>
              <a:rPr lang="zh-CN" altLang="en-US" sz="4000" b="1" dirty="0">
                <a:latin typeface="华文楷体" panose="02010600040101010101" charset="-122"/>
                <a:ea typeface="华文楷体" panose="02010600040101010101" charset="-122"/>
              </a:rPr>
              <a:t>微笑”一词</a:t>
            </a:r>
            <a:r>
              <a:rPr lang="zh-CN" altLang="en-US" sz="4000" b="1" dirty="0">
                <a:solidFill>
                  <a:srgbClr val="FF0000"/>
                </a:solidFill>
                <a:latin typeface="华文楷体" panose="02010600040101010101" charset="-122"/>
                <a:ea typeface="华文楷体" panose="02010600040101010101" charset="-122"/>
              </a:rPr>
              <a:t>拟人</a:t>
            </a:r>
            <a:r>
              <a:rPr lang="zh-CN" altLang="en-US" sz="4000" b="1" dirty="0">
                <a:latin typeface="华文楷体" panose="02010600040101010101" charset="-122"/>
                <a:ea typeface="华文楷体" panose="02010600040101010101" charset="-122"/>
              </a:rPr>
              <a:t>手法写活了红柳树面对酷寒和缺氧那种从容不迫、怡然自得的神态，生动</a:t>
            </a:r>
            <a:r>
              <a:rPr lang="zh-CN" altLang="en-US" sz="4000" b="1" dirty="0">
                <a:solidFill>
                  <a:srgbClr val="FF0000"/>
                </a:solidFill>
                <a:latin typeface="华文楷体" panose="02010600040101010101" charset="-122"/>
                <a:ea typeface="华文楷体" panose="02010600040101010101" charset="-122"/>
              </a:rPr>
              <a:t>表现了其顽强的生命力和乐观精神</a:t>
            </a:r>
            <a:r>
              <a:rPr lang="zh-CN" altLang="en-US" sz="4000" b="1" dirty="0">
                <a:latin typeface="华文楷体" panose="02010600040101010101" charset="-122"/>
                <a:ea typeface="华文楷体" panose="02010600040101010101" charset="-122"/>
              </a:rPr>
              <a:t>。</a:t>
            </a:r>
            <a:endParaRPr lang="zh-CN" altLang="en-US" sz="4000" b="1" dirty="0">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0963">
                                            <p:txEl>
                                              <p:charRg st="0" end="65"/>
                                            </p:txEl>
                                          </p:spTgt>
                                        </p:tgtEl>
                                        <p:attrNameLst>
                                          <p:attrName>style.visibility</p:attrName>
                                        </p:attrNameLst>
                                      </p:cBhvr>
                                      <p:to>
                                        <p:strVal val="visible"/>
                                      </p:to>
                                    </p:set>
                                    <p:animEffect transition="in" filter="fade">
                                      <p:cBhvr>
                                        <p:cTn id="7" dur="1000"/>
                                        <p:tgtEl>
                                          <p:spTgt spid="40963">
                                            <p:txEl>
                                              <p:charRg st="0" end="65"/>
                                            </p:txEl>
                                          </p:spTgt>
                                        </p:tgtEl>
                                      </p:cBhvr>
                                    </p:animEffect>
                                    <p:anim calcmode="lin" valueType="num">
                                      <p:cBhvr>
                                        <p:cTn id="8" dur="1000" fill="hold"/>
                                        <p:tgtEl>
                                          <p:spTgt spid="40963">
                                            <p:txEl>
                                              <p:charRg st="0" end="65"/>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40963">
                                            <p:txEl>
                                              <p:charRg st="0" end="65"/>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963">
                                            <p:txEl>
                                              <p:charRg st="0" end="6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1986" name="文本框 56327"/>
          <p:cNvSpPr txBox="1"/>
          <p:nvPr/>
        </p:nvSpPr>
        <p:spPr>
          <a:xfrm>
            <a:off x="609600" y="1703388"/>
            <a:ext cx="8462963" cy="1322387"/>
          </a:xfrm>
          <a:prstGeom prst="rect">
            <a:avLst/>
          </a:prstGeom>
          <a:noFill/>
          <a:ln w="9525">
            <a:noFill/>
          </a:ln>
        </p:spPr>
        <p:txBody>
          <a:bodyPr wrap="square" anchor="t">
            <a:spAutoFit/>
          </a:bodyPr>
          <a:p>
            <a:pPr algn="just">
              <a:spcBef>
                <a:spcPct val="50000"/>
              </a:spcBef>
            </a:pPr>
            <a:r>
              <a:rPr lang="en-US" altLang="zh-CN" sz="4000" b="1" dirty="0">
                <a:latin typeface="华文楷体" panose="02010600040101010101" charset="-122"/>
                <a:ea typeface="华文楷体" panose="02010600040101010101" charset="-122"/>
              </a:rPr>
              <a:t>“</a:t>
            </a:r>
            <a:r>
              <a:rPr lang="zh-CN" altLang="en-US" sz="4000" b="1" dirty="0">
                <a:latin typeface="华文楷体" panose="02010600040101010101" charset="-122"/>
                <a:ea typeface="华文楷体" panose="02010600040101010101" charset="-122"/>
              </a:rPr>
              <a:t>我骑马穿行于略带苍蓝色调的红柳丛中，</a:t>
            </a:r>
            <a:r>
              <a:rPr lang="zh-CN" altLang="en-US" sz="4000" b="1" dirty="0">
                <a:solidFill>
                  <a:srgbClr val="FF3300"/>
                </a:solidFill>
                <a:latin typeface="华文楷体" panose="02010600040101010101" charset="-122"/>
                <a:ea typeface="华文楷体" panose="02010600040101010101" charset="-122"/>
              </a:rPr>
              <a:t>曾以为</a:t>
            </a:r>
            <a:r>
              <a:rPr lang="zh-CN" altLang="en-US" sz="4000" b="1" dirty="0">
                <a:latin typeface="华文楷体" panose="02010600040101010101" charset="-122"/>
                <a:ea typeface="华文楷体" panose="02010600040101010101" charset="-122"/>
              </a:rPr>
              <a:t>它必与雪域永在。”</a:t>
            </a:r>
            <a:endParaRPr lang="zh-CN" altLang="en-US" sz="4000">
              <a:latin typeface="华文楷体" panose="02010600040101010101" charset="-122"/>
              <a:ea typeface="华文楷体" panose="02010600040101010101" charset="-122"/>
            </a:endParaRPr>
          </a:p>
        </p:txBody>
      </p:sp>
      <p:sp>
        <p:nvSpPr>
          <p:cNvPr id="56329" name="文本框 56328"/>
          <p:cNvSpPr txBox="1"/>
          <p:nvPr/>
        </p:nvSpPr>
        <p:spPr>
          <a:xfrm>
            <a:off x="546100" y="3743325"/>
            <a:ext cx="8147050" cy="584200"/>
          </a:xfrm>
          <a:prstGeom prst="rect">
            <a:avLst/>
          </a:prstGeom>
          <a:noFill/>
          <a:ln w="9525">
            <a:noFill/>
          </a:ln>
        </p:spPr>
        <p:txBody>
          <a:bodyPr wrap="square" anchor="t">
            <a:spAutoFit/>
          </a:bodyPr>
          <a:p>
            <a:pPr>
              <a:spcBef>
                <a:spcPct val="50000"/>
              </a:spcBef>
            </a:pPr>
            <a:r>
              <a:rPr lang="en-US" altLang="zh-CN" sz="3200" b="1" dirty="0">
                <a:latin typeface="华文楷体" panose="02010600040101010101" charset="-122"/>
                <a:ea typeface="华文楷体" panose="02010600040101010101" charset="-122"/>
              </a:rPr>
              <a:t>“</a:t>
            </a:r>
            <a:r>
              <a:rPr lang="zh-CN" altLang="en-US" sz="3200" b="1" dirty="0">
                <a:latin typeface="华文楷体" panose="02010600040101010101" charset="-122"/>
                <a:ea typeface="华文楷体" panose="02010600040101010101" charset="-122"/>
              </a:rPr>
              <a:t>曾以为”</a:t>
            </a:r>
            <a:r>
              <a:rPr lang="zh-CN" altLang="en-US" sz="3200" b="1" dirty="0">
                <a:solidFill>
                  <a:srgbClr val="FF0000"/>
                </a:solidFill>
                <a:latin typeface="华文楷体" panose="02010600040101010101" charset="-122"/>
                <a:ea typeface="华文楷体" panose="02010600040101010101" charset="-122"/>
              </a:rPr>
              <a:t>暗示了红柳的悲剧，埋下了伏笔。</a:t>
            </a:r>
            <a:endParaRPr lang="zh-CN" altLang="en-US" sz="3200" b="1">
              <a:solidFill>
                <a:srgbClr val="FF0000"/>
              </a:solidFill>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6329"/>
                                        </p:tgtEl>
                                        <p:attrNameLst>
                                          <p:attrName>style.visibility</p:attrName>
                                        </p:attrNameLst>
                                      </p:cBhvr>
                                      <p:to>
                                        <p:strVal val="visible"/>
                                      </p:to>
                                    </p:set>
                                    <p:anim calcmode="lin" valueType="num">
                                      <p:cBhvr additive="base">
                                        <p:cTn id="7" dur="500" fill="hold"/>
                                        <p:tgtEl>
                                          <p:spTgt spid="56329"/>
                                        </p:tgtEl>
                                        <p:attrNameLst>
                                          <p:attrName>ppt_x</p:attrName>
                                        </p:attrNameLst>
                                      </p:cBhvr>
                                      <p:tavLst>
                                        <p:tav tm="0">
                                          <p:val>
                                            <p:strVal val="0-#ppt_w/2"/>
                                          </p:val>
                                        </p:tav>
                                        <p:tav tm="100000">
                                          <p:val>
                                            <p:strVal val="#ppt_x"/>
                                          </p:val>
                                        </p:tav>
                                      </p:tavLst>
                                    </p:anim>
                                    <p:anim calcmode="lin" valueType="num">
                                      <p:cBhvr additive="base">
                                        <p:cTn id="8" dur="500" fill="hold"/>
                                        <p:tgtEl>
                                          <p:spTgt spid="563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3010" name="标题 44034"/>
          <p:cNvSpPr>
            <a:spLocks noGrp="1"/>
          </p:cNvSpPr>
          <p:nvPr>
            <p:ph type="title"/>
          </p:nvPr>
        </p:nvSpPr>
        <p:spPr>
          <a:xfrm>
            <a:off x="457200" y="274638"/>
            <a:ext cx="8488363" cy="1143000"/>
          </a:xfrm>
          <a:ln/>
        </p:spPr>
        <p:txBody>
          <a:bodyPr anchor="ctr"/>
          <a:p>
            <a:pPr algn="l"/>
            <a:r>
              <a:rPr lang="en-US" altLang="zh-CN" b="1" dirty="0">
                <a:latin typeface="华文楷体" panose="02010600040101010101" charset="-122"/>
                <a:ea typeface="华文楷体" panose="02010600040101010101" charset="-122"/>
              </a:rPr>
              <a:t>        </a:t>
            </a:r>
            <a:r>
              <a:rPr lang="zh-CN" altLang="en-US" b="1" dirty="0">
                <a:latin typeface="华文楷体" panose="02010600040101010101" charset="-122"/>
                <a:ea typeface="华文楷体" panose="02010600040101010101" charset="-122"/>
              </a:rPr>
              <a:t>快速阅读</a:t>
            </a:r>
            <a:r>
              <a:rPr lang="en-US" altLang="zh-CN" b="1" dirty="0">
                <a:latin typeface="华文楷体" panose="02010600040101010101" charset="-122"/>
                <a:ea typeface="华文楷体" panose="02010600040101010101" charset="-122"/>
              </a:rPr>
              <a:t>3-18</a:t>
            </a:r>
            <a:r>
              <a:rPr lang="zh-CN" altLang="en-US" b="1" dirty="0">
                <a:latin typeface="华文楷体" panose="02010600040101010101" charset="-122"/>
                <a:ea typeface="华文楷体" panose="02010600040101010101" charset="-122"/>
              </a:rPr>
              <a:t>自然段，思考人们为什么要挖掘红柳？</a:t>
            </a:r>
            <a:endParaRPr lang="zh-CN" altLang="en-US" b="1" dirty="0">
              <a:latin typeface="华文楷体" panose="02010600040101010101" charset="-122"/>
              <a:ea typeface="华文楷体" panose="02010600040101010101" charset="-122"/>
            </a:endParaRPr>
          </a:p>
        </p:txBody>
      </p:sp>
      <p:sp>
        <p:nvSpPr>
          <p:cNvPr id="31749" name="云形标注 44036"/>
          <p:cNvSpPr/>
          <p:nvPr/>
        </p:nvSpPr>
        <p:spPr>
          <a:xfrm rot="420000">
            <a:off x="5157788" y="1109663"/>
            <a:ext cx="4032250" cy="2447925"/>
          </a:xfrm>
          <a:prstGeom prst="cloudCallout">
            <a:avLst>
              <a:gd name="adj1" fmla="val -39171"/>
              <a:gd name="adj2" fmla="val 85343"/>
            </a:avLst>
          </a:prstGeom>
          <a:solidFill>
            <a:schemeClr val="accent1"/>
          </a:solidFill>
          <a:ln w="9525">
            <a:noFill/>
          </a:ln>
        </p:spPr>
        <p:txBody>
          <a:bodyPr anchor="t"/>
          <a:p>
            <a:pPr algn="ctr"/>
            <a:endParaRPr lang="en-US" altLang="zh-CN" dirty="0">
              <a:latin typeface="Arial" panose="020B0604020202020204" pitchFamily="34" charset="0"/>
              <a:ea typeface="黑体" panose="02010609060101010101" charset="-122"/>
            </a:endParaRPr>
          </a:p>
          <a:p>
            <a:pPr algn="ctr"/>
            <a:endParaRPr lang="en-US" altLang="zh-CN" dirty="0">
              <a:latin typeface="Arial" panose="020B0604020202020204" pitchFamily="34" charset="0"/>
              <a:ea typeface="黑体" panose="02010609060101010101" charset="-122"/>
            </a:endParaRPr>
          </a:p>
          <a:p>
            <a:pPr algn="ctr"/>
            <a:endParaRPr lang="en-US" altLang="zh-CN" sz="2800" dirty="0">
              <a:latin typeface="Arial" panose="020B0604020202020204" pitchFamily="34" charset="0"/>
              <a:ea typeface="黑体" panose="02010609060101010101" charset="-122"/>
            </a:endParaRPr>
          </a:p>
        </p:txBody>
      </p:sp>
      <p:sp>
        <p:nvSpPr>
          <p:cNvPr id="44039" name="文本框 44038"/>
          <p:cNvSpPr txBox="1"/>
          <p:nvPr/>
        </p:nvSpPr>
        <p:spPr>
          <a:xfrm>
            <a:off x="5364163" y="1485900"/>
            <a:ext cx="3560762" cy="1754188"/>
          </a:xfrm>
          <a:prstGeom prst="rect">
            <a:avLst/>
          </a:prstGeom>
          <a:noFill/>
          <a:ln w="9525">
            <a:noFill/>
          </a:ln>
        </p:spPr>
        <p:txBody>
          <a:bodyPr wrap="square" anchor="t">
            <a:spAutoFit/>
          </a:bodyPr>
          <a:p>
            <a:pPr>
              <a:spcBef>
                <a:spcPct val="50000"/>
              </a:spcBef>
            </a:pPr>
            <a:r>
              <a:rPr lang="en-US" altLang="zh-CN" sz="3200" b="1" dirty="0">
                <a:solidFill>
                  <a:srgbClr val="FF0000"/>
                </a:solidFill>
                <a:latin typeface="Arial" panose="020B0604020202020204" pitchFamily="34" charset="0"/>
                <a:ea typeface="黑体" panose="02010609060101010101" charset="-122"/>
              </a:rPr>
              <a:t>        </a:t>
            </a:r>
            <a:r>
              <a:rPr lang="zh-CN" altLang="en-US" sz="3600" b="1" dirty="0">
                <a:solidFill>
                  <a:srgbClr val="FF0000"/>
                </a:solidFill>
                <a:latin typeface="华文楷体" panose="02010600040101010101" charset="-122"/>
                <a:ea typeface="华文楷体" panose="02010600040101010101" charset="-122"/>
              </a:rPr>
              <a:t>你怎样看待司务长算的这笔“帐”？</a:t>
            </a:r>
            <a:endParaRPr lang="zh-CN" altLang="en-US" sz="3600" b="1" dirty="0">
              <a:solidFill>
                <a:srgbClr val="FF0000"/>
              </a:solidFill>
              <a:latin typeface="华文楷体" panose="02010600040101010101" charset="-122"/>
              <a:ea typeface="华文楷体" panose="02010600040101010101" charset="-122"/>
            </a:endParaRPr>
          </a:p>
        </p:txBody>
      </p:sp>
      <p:sp>
        <p:nvSpPr>
          <p:cNvPr id="4" name="文本框 3"/>
          <p:cNvSpPr txBox="1"/>
          <p:nvPr/>
        </p:nvSpPr>
        <p:spPr>
          <a:xfrm>
            <a:off x="457200" y="2986088"/>
            <a:ext cx="8594725" cy="2306637"/>
          </a:xfrm>
          <a:prstGeom prst="rect">
            <a:avLst/>
          </a:prstGeom>
          <a:noFill/>
          <a:ln w="9525">
            <a:noFill/>
          </a:ln>
        </p:spPr>
        <p:txBody>
          <a:bodyPr wrap="square" anchor="t">
            <a:spAutoFit/>
          </a:bodyPr>
          <a:p>
            <a:pPr marL="457200" indent="-457200">
              <a:lnSpc>
                <a:spcPct val="90000"/>
              </a:lnSpc>
              <a:buChar char="•"/>
            </a:pPr>
            <a:r>
              <a:rPr lang="zh-CN" altLang="en-US" sz="4000" b="1" dirty="0">
                <a:latin typeface="华文楷体" panose="02010600040101010101" charset="-122"/>
                <a:ea typeface="华文楷体" panose="02010600040101010101" charset="-122"/>
              </a:rPr>
              <a:t>你要吃饭，对不对？饭要烧熟，对不对？烧熟要用柴火，对不对？柴火就是红柳，对不对？</a:t>
            </a:r>
            <a:endParaRPr lang="zh-CN" altLang="en-US" sz="4000" b="1" dirty="0">
              <a:latin typeface="华文楷体" panose="02010600040101010101" charset="-122"/>
              <a:ea typeface="华文楷体" panose="02010600040101010101" charset="-122"/>
            </a:endParaRPr>
          </a:p>
          <a:p>
            <a:pPr marL="457200" indent="-457200">
              <a:lnSpc>
                <a:spcPct val="90000"/>
              </a:lnSpc>
              <a:buChar char="•"/>
            </a:pPr>
            <a:r>
              <a:rPr lang="zh-CN" altLang="en-US" sz="4000" b="1" dirty="0">
                <a:latin typeface="华文楷体" panose="02010600040101010101" charset="-122"/>
                <a:ea typeface="华文楷体" panose="02010600040101010101" charset="-122"/>
              </a:rPr>
              <a:t>红柳是不要钱的，你算算这个账吧</a:t>
            </a:r>
            <a:endParaRPr lang="zh-CN" altLang="en-US" sz="4000" b="1" dirty="0">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000" fill="hold">
                                          <p:stCondLst>
                                            <p:cond delay="0"/>
                                          </p:stCondLst>
                                        </p:cTn>
                                        <p:tgtEl>
                                          <p:spTgt spid="31749"/>
                                        </p:tgtEl>
                                        <p:attrNameLst>
                                          <p:attrName>style.visibility</p:attrName>
                                        </p:attrNameLst>
                                      </p:cBhvr>
                                      <p:to>
                                        <p:strVal val="visible"/>
                                      </p:to>
                                    </p:set>
                                    <p:anim calcmode="lin" valueType="num">
                                      <p:cBhvr additive="base">
                                        <p:cTn id="12" dur="1000" fill="hold"/>
                                        <p:tgtEl>
                                          <p:spTgt spid="31749"/>
                                        </p:tgtEl>
                                        <p:attrNameLst>
                                          <p:attrName>ppt_x</p:attrName>
                                        </p:attrNameLst>
                                      </p:cBhvr>
                                      <p:tavLst>
                                        <p:tav tm="0">
                                          <p:val>
                                            <p:strVal val="#ppt_x"/>
                                          </p:val>
                                        </p:tav>
                                        <p:tav tm="100000">
                                          <p:val>
                                            <p:strVal val="#ppt_x"/>
                                          </p:val>
                                        </p:tav>
                                      </p:tavLst>
                                    </p:anim>
                                    <p:anim calcmode="lin" valueType="num">
                                      <p:cBhvr additive="base">
                                        <p:cTn id="13" dur="1000" fill="hold"/>
                                        <p:tgtEl>
                                          <p:spTgt spid="3174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4039"/>
                                        </p:tgtEl>
                                        <p:attrNameLst>
                                          <p:attrName>style.visibility</p:attrName>
                                        </p:attrNameLst>
                                      </p:cBhvr>
                                      <p:to>
                                        <p:strVal val="visible"/>
                                      </p:to>
                                    </p:set>
                                    <p:animEffect transition="in" filter="fade">
                                      <p:cBhvr>
                                        <p:cTn id="17" dur="2000"/>
                                        <p:tgtEl>
                                          <p:spTgt spid="440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9" grpId="0" bldLvl="0" animBg="1"/>
      <p:bldP spid="31749" grpId="0" bldLvl="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2774" name="Text Box 6"/>
          <p:cNvSpPr txBox="1">
            <a:spLocks noChangeArrowheads="1"/>
          </p:cNvSpPr>
          <p:nvPr/>
        </p:nvSpPr>
        <p:spPr bwMode="auto">
          <a:xfrm>
            <a:off x="4438650" y="196215"/>
            <a:ext cx="4857750" cy="6492875"/>
          </a:xfrm>
          <a:prstGeom prst="rect">
            <a:avLst/>
          </a:prstGeom>
          <a:noFill/>
          <a:ln w="9525">
            <a:noFill/>
            <a:miter lim="800000"/>
          </a:ln>
          <a:effectLst/>
        </p:spPr>
        <p:txBody>
          <a:bodyPr wrap="square">
            <a:spAutoFit/>
          </a:bodyPr>
          <a:lstStyle/>
          <a:p>
            <a:pPr marR="0" defTabSz="914400">
              <a:buClrTx/>
              <a:buSzTx/>
              <a:defRPr/>
            </a:pPr>
            <a:r>
              <a:rPr kumimoji="0" lang="en-US" altLang="zh-CN" sz="2000" b="1" kern="1200" cap="none" spc="0" normalizeH="0" baseline="0" noProof="0" dirty="0">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13500000" scaled="0"/>
                </a:gradFill>
                <a:latin typeface="华文楷体" panose="02010600040101010101" charset="-122"/>
                <a:ea typeface="华文楷体" panose="02010600040101010101" charset="-122"/>
                <a:cs typeface="华文楷体" panose="02010600040101010101" charset="-122"/>
              </a:rPr>
              <a:t>      </a:t>
            </a:r>
            <a:r>
              <a:rPr kumimoji="0" lang="en-US" altLang="zh-CN" sz="3200" b="1" kern="1200" cap="none" spc="0" normalizeH="0" baseline="0" noProof="0" dirty="0">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13500000" scaled="0"/>
                </a:gradFill>
                <a:latin typeface="华文楷体" panose="02010600040101010101" charset="-122"/>
                <a:ea typeface="华文楷体" panose="02010600040101010101" charset="-122"/>
                <a:cs typeface="华文楷体" panose="02010600040101010101" charset="-122"/>
              </a:rPr>
              <a:t>    </a:t>
            </a:r>
            <a:r>
              <a:rPr kumimoji="0" lang="zh-CN" altLang="en-US" sz="3200" b="1" kern="1200" cap="none" spc="0" normalizeH="0" baseline="0" noProof="0" dirty="0">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13500000" scaled="0"/>
                </a:gradFill>
                <a:latin typeface="华文楷体" panose="02010600040101010101" charset="-122"/>
                <a:ea typeface="华文楷体" panose="02010600040101010101" charset="-122"/>
                <a:cs typeface="华文楷体" panose="02010600040101010101" charset="-122"/>
              </a:rPr>
              <a:t>司务长那副义正辞严、理直气壮的情态，反衬了人类挖掘红柳的可悲。人们不仅亲手毁灭了这高原上唯一的绿树，破坏了生态平衡，还理直气壮，振振有词，认识不到自己行为的可悲。</a:t>
            </a:r>
            <a:endParaRPr kumimoji="0" lang="zh-CN" altLang="en-US" sz="3200" b="1" kern="1200" cap="none" spc="0" normalizeH="0" baseline="0" noProof="0" dirty="0">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13500000" scaled="0"/>
              </a:gradFill>
              <a:latin typeface="华文楷体" panose="02010600040101010101" charset="-122"/>
              <a:ea typeface="华文楷体" panose="02010600040101010101" charset="-122"/>
              <a:cs typeface="华文楷体" panose="02010600040101010101" charset="-122"/>
            </a:endParaRPr>
          </a:p>
          <a:p>
            <a:pPr marR="0" defTabSz="914400">
              <a:buClrTx/>
              <a:buSzTx/>
              <a:defRPr/>
            </a:pPr>
            <a:r>
              <a:rPr kumimoji="0" lang="zh-CN" altLang="en-US" sz="3200" b="1" kern="1200" cap="none" spc="0" normalizeH="0" baseline="0" noProof="0" dirty="0">
                <a:solidFill>
                  <a:srgbClr val="3399FF"/>
                </a:solidFill>
                <a:latin typeface="华文楷体" panose="02010600040101010101" charset="-122"/>
                <a:ea typeface="华文楷体" panose="02010600040101010101" charset="-122"/>
                <a:cs typeface="华文楷体" panose="02010600040101010101" charset="-122"/>
              </a:rPr>
              <a:t> </a:t>
            </a:r>
            <a:endParaRPr kumimoji="0" lang="zh-CN" altLang="en-US" sz="3200" b="1" kern="1200" cap="none" spc="0" normalizeH="0" baseline="0" noProof="0" dirty="0">
              <a:solidFill>
                <a:srgbClr val="3399FF"/>
              </a:solidFill>
              <a:latin typeface="华文楷体" panose="02010600040101010101" charset="-122"/>
              <a:ea typeface="华文楷体" panose="02010600040101010101" charset="-122"/>
              <a:cs typeface="华文楷体" panose="02010600040101010101" charset="-122"/>
            </a:endParaRPr>
          </a:p>
          <a:p>
            <a:pPr marR="0" defTabSz="914400">
              <a:buClrTx/>
              <a:buSzTx/>
              <a:defRPr/>
            </a:pPr>
            <a:r>
              <a:rPr kumimoji="0" lang="zh-CN" altLang="en-US" sz="3200" b="1" kern="1200" cap="none" spc="0" normalizeH="0" baseline="0" noProof="0" dirty="0">
                <a:solidFill>
                  <a:srgbClr val="3399FF"/>
                </a:solidFill>
                <a:latin typeface="华文楷体" panose="02010600040101010101" charset="-122"/>
                <a:ea typeface="华文楷体" panose="02010600040101010101" charset="-122"/>
                <a:cs typeface="华文楷体" panose="02010600040101010101" charset="-122"/>
              </a:rPr>
              <a:t>      </a:t>
            </a:r>
            <a:r>
              <a:rPr kumimoji="0" lang="zh-CN" altLang="en-US" sz="3200" b="1" kern="1200" cap="none" spc="0" normalizeH="0" baseline="0" noProof="0" dirty="0">
                <a:gradFill flip="none" rotWithShape="1">
                  <a:gsLst>
                    <a:gs pos="0">
                      <a:srgbClr val="000000"/>
                    </a:gs>
                    <a:gs pos="20000">
                      <a:srgbClr val="000040"/>
                    </a:gs>
                    <a:gs pos="50000">
                      <a:srgbClr val="400040"/>
                    </a:gs>
                    <a:gs pos="75000">
                      <a:srgbClr val="8F0040"/>
                    </a:gs>
                    <a:gs pos="89999">
                      <a:srgbClr val="F27300"/>
                    </a:gs>
                    <a:gs pos="100000">
                      <a:srgbClr val="FFBF00"/>
                    </a:gs>
                  </a:gsLst>
                  <a:lin ang="13500000" scaled="1"/>
                  <a:tileRect/>
                </a:gradFill>
                <a:latin typeface="华文楷体" panose="02010600040101010101" charset="-122"/>
                <a:ea typeface="华文楷体" panose="02010600040101010101" charset="-122"/>
                <a:cs typeface="华文楷体" panose="02010600040101010101" charset="-122"/>
              </a:rPr>
              <a:t>美被毁灭，可悲！</a:t>
            </a:r>
            <a:endParaRPr kumimoji="0" lang="zh-CN" altLang="en-US" sz="3200" b="1" kern="1200" cap="none" spc="0" normalizeH="0" baseline="0" noProof="0" dirty="0">
              <a:gradFill flip="none" rotWithShape="1">
                <a:gsLst>
                  <a:gs pos="0">
                    <a:srgbClr val="000000"/>
                  </a:gs>
                  <a:gs pos="20000">
                    <a:srgbClr val="000040"/>
                  </a:gs>
                  <a:gs pos="50000">
                    <a:srgbClr val="400040"/>
                  </a:gs>
                  <a:gs pos="75000">
                    <a:srgbClr val="8F0040"/>
                  </a:gs>
                  <a:gs pos="89999">
                    <a:srgbClr val="F27300"/>
                  </a:gs>
                  <a:gs pos="100000">
                    <a:srgbClr val="FFBF00"/>
                  </a:gs>
                </a:gsLst>
                <a:lin ang="13500000" scaled="1"/>
                <a:tileRect/>
              </a:gradFill>
              <a:latin typeface="华文楷体" panose="02010600040101010101" charset="-122"/>
              <a:ea typeface="华文楷体" panose="02010600040101010101" charset="-122"/>
              <a:cs typeface="华文楷体" panose="02010600040101010101" charset="-122"/>
            </a:endParaRPr>
          </a:p>
          <a:p>
            <a:pPr marR="0" defTabSz="914400">
              <a:buClrTx/>
              <a:buSzTx/>
              <a:defRPr/>
            </a:pPr>
            <a:endParaRPr kumimoji="0" lang="zh-CN" altLang="en-US" sz="3200" b="1" kern="1200" cap="none" spc="0" normalizeH="0" baseline="0" noProof="0" dirty="0">
              <a:gradFill flip="none" rotWithShape="1">
                <a:gsLst>
                  <a:gs pos="0">
                    <a:srgbClr val="000000"/>
                  </a:gs>
                  <a:gs pos="20000">
                    <a:srgbClr val="000040"/>
                  </a:gs>
                  <a:gs pos="50000">
                    <a:srgbClr val="400040"/>
                  </a:gs>
                  <a:gs pos="75000">
                    <a:srgbClr val="8F0040"/>
                  </a:gs>
                  <a:gs pos="89999">
                    <a:srgbClr val="F27300"/>
                  </a:gs>
                  <a:gs pos="100000">
                    <a:srgbClr val="FFBF00"/>
                  </a:gs>
                </a:gsLst>
                <a:lin ang="13500000" scaled="1"/>
                <a:tileRect/>
              </a:gradFill>
              <a:latin typeface="华文楷体" panose="02010600040101010101" charset="-122"/>
              <a:ea typeface="华文楷体" panose="02010600040101010101" charset="-122"/>
              <a:cs typeface="华文楷体" panose="02010600040101010101" charset="-122"/>
            </a:endParaRPr>
          </a:p>
          <a:p>
            <a:pPr marR="0" defTabSz="914400">
              <a:buClrTx/>
              <a:buSzTx/>
              <a:defRPr/>
            </a:pPr>
            <a:r>
              <a:rPr kumimoji="0" lang="zh-CN" altLang="en-US" sz="3200" b="1" kern="1200" cap="none" spc="0" normalizeH="0" baseline="0" noProof="0" dirty="0">
                <a:gradFill flip="none" rotWithShape="1">
                  <a:gsLst>
                    <a:gs pos="0">
                      <a:srgbClr val="000000"/>
                    </a:gs>
                    <a:gs pos="20000">
                      <a:srgbClr val="000040"/>
                    </a:gs>
                    <a:gs pos="50000">
                      <a:srgbClr val="400040"/>
                    </a:gs>
                    <a:gs pos="75000">
                      <a:srgbClr val="8F0040"/>
                    </a:gs>
                    <a:gs pos="89999">
                      <a:srgbClr val="F27300"/>
                    </a:gs>
                    <a:gs pos="100000">
                      <a:srgbClr val="FFBF00"/>
                    </a:gs>
                  </a:gsLst>
                  <a:lin ang="13500000" scaled="1"/>
                  <a:tileRect/>
                </a:gradFill>
                <a:latin typeface="华文楷体" panose="02010600040101010101" charset="-122"/>
                <a:ea typeface="华文楷体" panose="02010600040101010101" charset="-122"/>
                <a:cs typeface="华文楷体" panose="02010600040101010101" charset="-122"/>
              </a:rPr>
              <a:t>      毁灭美而不自知，尤其可悲！</a:t>
            </a:r>
            <a:endParaRPr kumimoji="0" lang="zh-CN" altLang="en-US" sz="3200" b="1" kern="1200" cap="none" spc="0" normalizeH="0" baseline="0" noProof="0" dirty="0">
              <a:gradFill flip="none" rotWithShape="1">
                <a:gsLst>
                  <a:gs pos="0">
                    <a:srgbClr val="000000"/>
                  </a:gs>
                  <a:gs pos="20000">
                    <a:srgbClr val="000040"/>
                  </a:gs>
                  <a:gs pos="50000">
                    <a:srgbClr val="400040"/>
                  </a:gs>
                  <a:gs pos="75000">
                    <a:srgbClr val="8F0040"/>
                  </a:gs>
                  <a:gs pos="89999">
                    <a:srgbClr val="F27300"/>
                  </a:gs>
                  <a:gs pos="100000">
                    <a:srgbClr val="FFBF00"/>
                  </a:gs>
                </a:gsLst>
                <a:lin ang="13500000" scaled="1"/>
                <a:tileRect/>
              </a:gradFill>
              <a:latin typeface="华文楷体" panose="02010600040101010101" charset="-122"/>
              <a:ea typeface="华文楷体" panose="02010600040101010101" charset="-122"/>
              <a:cs typeface="华文楷体" panose="02010600040101010101" charset="-122"/>
            </a:endParaRPr>
          </a:p>
        </p:txBody>
      </p:sp>
      <p:pic>
        <p:nvPicPr>
          <p:cNvPr id="44035" name="Picture 2" descr="图9"/>
          <p:cNvPicPr>
            <a:picLocks noChangeAspect="1"/>
          </p:cNvPicPr>
          <p:nvPr/>
        </p:nvPicPr>
        <p:blipFill>
          <a:blip r:embed="rId2"/>
          <a:stretch>
            <a:fillRect/>
          </a:stretch>
        </p:blipFill>
        <p:spPr>
          <a:xfrm>
            <a:off x="0" y="0"/>
            <a:ext cx="4248150" cy="68580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2774"/>
                                        </p:tgtEl>
                                        <p:attrNameLst>
                                          <p:attrName>style.visibility</p:attrName>
                                        </p:attrNameLst>
                                      </p:cBhvr>
                                      <p:to>
                                        <p:strVal val="visible"/>
                                      </p:to>
                                    </p:set>
                                    <p:anim calcmode="lin" valueType="num">
                                      <p:cBhvr>
                                        <p:cTn id="7" dur="1" fill="hold"/>
                                        <p:tgtEl>
                                          <p:spTgt spid="3277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5058" name="内容占位符 45057"/>
          <p:cNvSpPr>
            <a:spLocks noGrp="1"/>
          </p:cNvSpPr>
          <p:nvPr>
            <p:ph idx="1"/>
          </p:nvPr>
        </p:nvSpPr>
        <p:spPr>
          <a:xfrm>
            <a:off x="395288" y="1484313"/>
            <a:ext cx="8353425" cy="4276725"/>
          </a:xfrm>
          <a:ln/>
        </p:spPr>
        <p:txBody>
          <a:bodyPr anchor="t"/>
          <a:p>
            <a:pPr>
              <a:buNone/>
            </a:pPr>
            <a:r>
              <a:rPr lang="zh-CN" altLang="en-US" b="1" dirty="0">
                <a:latin typeface="华文楷体" panose="02010600040101010101" charset="-122"/>
                <a:ea typeface="华文楷体" panose="02010600040101010101" charset="-122"/>
              </a:rPr>
              <a:t>（</a:t>
            </a:r>
            <a:r>
              <a:rPr lang="en-US" altLang="zh-CN" b="1" dirty="0">
                <a:latin typeface="华文楷体" panose="02010600040101010101" charset="-122"/>
                <a:ea typeface="华文楷体" panose="02010600040101010101" charset="-122"/>
              </a:rPr>
              <a:t>1</a:t>
            </a:r>
            <a:r>
              <a:rPr lang="zh-CN" altLang="en-US" b="1" dirty="0">
                <a:latin typeface="华文楷体" panose="02010600040101010101" charset="-122"/>
                <a:ea typeface="华文楷体" panose="02010600040101010101" charset="-122"/>
              </a:rPr>
              <a:t>）“挖红柳的队伍，带着</a:t>
            </a:r>
            <a:r>
              <a:rPr lang="zh-CN" altLang="en-US" b="1" dirty="0">
                <a:solidFill>
                  <a:srgbClr val="FF0000"/>
                </a:solidFill>
                <a:latin typeface="华文楷体" panose="02010600040101010101" charset="-122"/>
                <a:ea typeface="华文楷体" panose="02010600040101010101" charset="-122"/>
              </a:rPr>
              <a:t>铁锨、镐头和斧</a:t>
            </a:r>
            <a:r>
              <a:rPr lang="zh-CN" altLang="en-US" b="1" dirty="0">
                <a:latin typeface="华文楷体" panose="02010600040101010101" charset="-122"/>
                <a:ea typeface="华文楷体" panose="02010600040101010101" charset="-122"/>
              </a:rPr>
              <a:t>，浩浩荡荡地出发了。”</a:t>
            </a:r>
            <a:endParaRPr lang="zh-CN" altLang="en-US" b="1" dirty="0">
              <a:latin typeface="华文楷体" panose="02010600040101010101" charset="-122"/>
              <a:ea typeface="华文楷体" panose="02010600040101010101" charset="-122"/>
            </a:endParaRPr>
          </a:p>
          <a:p>
            <a:pPr>
              <a:buNone/>
            </a:pPr>
            <a:r>
              <a:rPr lang="zh-CN" altLang="en-US" b="1" dirty="0">
                <a:latin typeface="华文楷体" panose="02010600040101010101" charset="-122"/>
                <a:ea typeface="华文楷体" panose="02010600040101010101" charset="-122"/>
              </a:rPr>
              <a:t>（</a:t>
            </a:r>
            <a:r>
              <a:rPr lang="en-US" altLang="zh-CN" b="1" dirty="0">
                <a:latin typeface="华文楷体" panose="02010600040101010101" charset="-122"/>
                <a:ea typeface="华文楷体" panose="02010600040101010101" charset="-122"/>
              </a:rPr>
              <a:t>2</a:t>
            </a:r>
            <a:r>
              <a:rPr lang="zh-CN" altLang="en-US" b="1" dirty="0">
                <a:latin typeface="华文楷体" panose="02010600040101010101" charset="-122"/>
                <a:ea typeface="华文楷体" panose="02010600040101010101" charset="-122"/>
              </a:rPr>
              <a:t>）“把红柳根从沙丘中掘出，蕴含着</a:t>
            </a:r>
            <a:r>
              <a:rPr lang="zh-CN" altLang="en-US" b="1" dirty="0">
                <a:solidFill>
                  <a:srgbClr val="FF0000"/>
                </a:solidFill>
                <a:latin typeface="华文楷体" panose="02010600040101010101" charset="-122"/>
                <a:ea typeface="华文楷体" panose="02010600040101010101" charset="-122"/>
              </a:rPr>
              <a:t>很可怕</a:t>
            </a:r>
            <a:r>
              <a:rPr lang="zh-CN" altLang="en-US" b="1" dirty="0">
                <a:latin typeface="华文楷体" panose="02010600040101010101" charset="-122"/>
                <a:ea typeface="华文楷体" panose="02010600040101010101" charset="-122"/>
              </a:rPr>
              <a:t>的工作量。”</a:t>
            </a:r>
            <a:endParaRPr lang="zh-CN" altLang="en-US" b="1" dirty="0">
              <a:latin typeface="华文楷体" panose="02010600040101010101" charset="-122"/>
              <a:ea typeface="华文楷体" panose="02010600040101010101" charset="-122"/>
            </a:endParaRPr>
          </a:p>
          <a:p>
            <a:pPr>
              <a:buNone/>
            </a:pPr>
            <a:r>
              <a:rPr lang="zh-CN" altLang="en-US" b="1" dirty="0">
                <a:latin typeface="华文楷体" panose="02010600040101010101" charset="-122"/>
                <a:ea typeface="华文楷体" panose="02010600040101010101" charset="-122"/>
              </a:rPr>
              <a:t>（</a:t>
            </a:r>
            <a:r>
              <a:rPr lang="en-US" altLang="zh-CN" b="1" dirty="0">
                <a:latin typeface="华文楷体" panose="02010600040101010101" charset="-122"/>
                <a:ea typeface="华文楷体" panose="02010600040101010101" charset="-122"/>
              </a:rPr>
              <a:t>3</a:t>
            </a:r>
            <a:r>
              <a:rPr lang="zh-CN" altLang="en-US" b="1" dirty="0">
                <a:latin typeface="华文楷体" panose="02010600040101010101" charset="-122"/>
                <a:ea typeface="华文楷体" panose="02010600040101010101" charset="-122"/>
              </a:rPr>
              <a:t>）“人们要先</a:t>
            </a:r>
            <a:r>
              <a:rPr lang="zh-CN" altLang="en-US" b="1" dirty="0">
                <a:solidFill>
                  <a:srgbClr val="FF0000"/>
                </a:solidFill>
                <a:latin typeface="华文楷体" panose="02010600040101010101" charset="-122"/>
                <a:ea typeface="华文楷体" panose="02010600040101010101" charset="-122"/>
              </a:rPr>
              <a:t>费几天的时间</a:t>
            </a:r>
            <a:r>
              <a:rPr lang="zh-CN" altLang="en-US" b="1" dirty="0">
                <a:latin typeface="华文楷体" panose="02010600040101010101" charset="-122"/>
                <a:ea typeface="华文楷体" panose="02010600040101010101" charset="-122"/>
              </a:rPr>
              <a:t>，将大半个沙山掏净。”</a:t>
            </a:r>
            <a:endParaRPr lang="zh-CN" altLang="en-US" b="1" dirty="0">
              <a:latin typeface="华文楷体" panose="02010600040101010101" charset="-122"/>
              <a:ea typeface="华文楷体" panose="02010600040101010101" charset="-122"/>
            </a:endParaRPr>
          </a:p>
          <a:p>
            <a:pPr>
              <a:buNone/>
            </a:pPr>
            <a:r>
              <a:rPr lang="zh-CN" altLang="en-US" b="1" dirty="0">
                <a:latin typeface="华文楷体" panose="02010600040101010101" charset="-122"/>
                <a:ea typeface="华文楷体" panose="02010600040101010101" charset="-122"/>
              </a:rPr>
              <a:t>（</a:t>
            </a:r>
            <a:r>
              <a:rPr lang="en-US" altLang="zh-CN" b="1" dirty="0">
                <a:latin typeface="华文楷体" panose="02010600040101010101" charset="-122"/>
                <a:ea typeface="华文楷体" panose="02010600040101010101" charset="-122"/>
              </a:rPr>
              <a:t>4</a:t>
            </a:r>
            <a:r>
              <a:rPr lang="zh-CN" altLang="en-US" b="1" dirty="0">
                <a:latin typeface="华文楷体" panose="02010600040101010101" charset="-122"/>
                <a:ea typeface="华文楷体" panose="02010600040101010101" charset="-122"/>
              </a:rPr>
              <a:t>）“掏挖沙山的</a:t>
            </a:r>
            <a:r>
              <a:rPr lang="zh-CN" altLang="en-US" b="1" dirty="0">
                <a:solidFill>
                  <a:srgbClr val="FF0000"/>
                </a:solidFill>
                <a:latin typeface="华文楷体" panose="02010600040101010101" charset="-122"/>
                <a:ea typeface="华文楷体" panose="02010600040101010101" charset="-122"/>
              </a:rPr>
              <a:t>工期越来越长，最健硕有力的小伙子</a:t>
            </a:r>
            <a:r>
              <a:rPr lang="zh-CN" altLang="en-US" b="1" dirty="0">
                <a:latin typeface="华文楷体" panose="02010600040101010101" charset="-122"/>
                <a:ea typeface="华文楷体" panose="02010600040101010101" charset="-122"/>
              </a:rPr>
              <a:t>，也折不断红柳苍老的手臂了。于是人们想出了</a:t>
            </a:r>
            <a:r>
              <a:rPr lang="zh-CN" altLang="en-US" b="1" dirty="0">
                <a:solidFill>
                  <a:srgbClr val="FF0000"/>
                </a:solidFill>
                <a:latin typeface="华文楷体" panose="02010600040101010101" charset="-122"/>
                <a:ea typeface="华文楷体" panose="02010600040101010101" charset="-122"/>
              </a:rPr>
              <a:t>高技术的法子</a:t>
            </a:r>
            <a:r>
              <a:rPr lang="en-US" altLang="zh-CN" b="1" dirty="0">
                <a:solidFill>
                  <a:srgbClr val="FF0000"/>
                </a:solidFill>
                <a:latin typeface="华文楷体" panose="02010600040101010101" charset="-122"/>
                <a:ea typeface="华文楷体" panose="02010600040101010101" charset="-122"/>
              </a:rPr>
              <a:t>——</a:t>
            </a:r>
            <a:r>
              <a:rPr lang="zh-CN" altLang="en-US" b="1" dirty="0">
                <a:solidFill>
                  <a:srgbClr val="FF0000"/>
                </a:solidFill>
                <a:latin typeface="华文楷体" panose="02010600040101010101" charset="-122"/>
                <a:ea typeface="华文楷体" panose="02010600040101010101" charset="-122"/>
              </a:rPr>
              <a:t>用炸药</a:t>
            </a:r>
            <a:r>
              <a:rPr lang="zh-CN" altLang="en-US" b="1" dirty="0">
                <a:latin typeface="华文楷体" panose="02010600040101010101" charset="-122"/>
                <a:ea typeface="华文楷体" panose="02010600040101010101" charset="-122"/>
              </a:rPr>
              <a:t>！”</a:t>
            </a:r>
            <a:endParaRPr lang="zh-CN" altLang="en-US" b="1" dirty="0">
              <a:latin typeface="华文楷体" panose="02010600040101010101" charset="-122"/>
              <a:ea typeface="华文楷体" panose="02010600040101010101" charset="-122"/>
            </a:endParaRPr>
          </a:p>
        </p:txBody>
      </p:sp>
      <p:sp>
        <p:nvSpPr>
          <p:cNvPr id="45059" name="文本框 45058"/>
          <p:cNvSpPr txBox="1"/>
          <p:nvPr/>
        </p:nvSpPr>
        <p:spPr>
          <a:xfrm>
            <a:off x="179388" y="333375"/>
            <a:ext cx="8713787" cy="1136650"/>
          </a:xfrm>
          <a:prstGeom prst="rect">
            <a:avLst/>
          </a:prstGeom>
          <a:noFill/>
          <a:ln w="9525">
            <a:noFill/>
          </a:ln>
        </p:spPr>
        <p:txBody>
          <a:bodyPr anchor="t">
            <a:spAutoFit/>
          </a:bodyPr>
          <a:p>
            <a:pPr>
              <a:spcBef>
                <a:spcPct val="50000"/>
              </a:spcBef>
            </a:pPr>
            <a:r>
              <a:rPr lang="zh-CN" altLang="en-US" sz="3600" b="1" dirty="0">
                <a:solidFill>
                  <a:srgbClr val="0000FF"/>
                </a:solidFill>
                <a:latin typeface="华文楷体" panose="02010600040101010101" charset="-122"/>
                <a:ea typeface="华文楷体" panose="02010600040101010101" charset="-122"/>
              </a:rPr>
              <a:t>思考：</a:t>
            </a:r>
            <a:r>
              <a:rPr lang="zh-CN" altLang="en-US" sz="3200" b="1" dirty="0">
                <a:solidFill>
                  <a:srgbClr val="0000FF"/>
                </a:solidFill>
                <a:latin typeface="华文楷体" panose="02010600040101010101" charset="-122"/>
                <a:ea typeface="华文楷体" panose="02010600040101010101" charset="-122"/>
              </a:rPr>
              <a:t>为了挖红柳，人们动用了什么工具！请在文中找出记叙、描写人们如何挖红柳的句段。</a:t>
            </a:r>
            <a:r>
              <a:rPr lang="zh-CN" altLang="en-US" sz="3200" b="1" dirty="0">
                <a:latin typeface="华文楷体" panose="02010600040101010101" charset="-122"/>
                <a:ea typeface="华文楷体" panose="02010600040101010101" charset="-122"/>
              </a:rPr>
              <a:t> </a:t>
            </a:r>
            <a:endParaRPr lang="zh-CN" altLang="en-US" sz="3200" b="1" dirty="0">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8">
                                            <p:txEl>
                                              <p:charRg st="0" end="32"/>
                                            </p:txEl>
                                          </p:spTgt>
                                        </p:tgtEl>
                                        <p:attrNameLst>
                                          <p:attrName>style.visibility</p:attrName>
                                        </p:attrNameLst>
                                      </p:cBhvr>
                                      <p:to>
                                        <p:strVal val="visible"/>
                                      </p:to>
                                    </p:set>
                                    <p:anim calcmode="lin" valueType="num">
                                      <p:cBhvr additive="base">
                                        <p:cTn id="7" dur="500" fill="hold"/>
                                        <p:tgtEl>
                                          <p:spTgt spid="45058">
                                            <p:txEl>
                                              <p:charRg st="0" end="3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8">
                                            <p:txEl>
                                              <p:charRg st="0" end="3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058">
                                            <p:txEl>
                                              <p:charRg st="32" end="60"/>
                                            </p:txEl>
                                          </p:spTgt>
                                        </p:tgtEl>
                                        <p:attrNameLst>
                                          <p:attrName>style.visibility</p:attrName>
                                        </p:attrNameLst>
                                      </p:cBhvr>
                                      <p:to>
                                        <p:strVal val="visible"/>
                                      </p:to>
                                    </p:set>
                                    <p:anim calcmode="lin" valueType="num">
                                      <p:cBhvr additive="base">
                                        <p:cTn id="13" dur="500" fill="hold"/>
                                        <p:tgtEl>
                                          <p:spTgt spid="45058">
                                            <p:txEl>
                                              <p:charRg st="32" end="6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58">
                                            <p:txEl>
                                              <p:charRg st="32" end="6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5058">
                                            <p:txEl>
                                              <p:charRg st="60" end="86"/>
                                            </p:txEl>
                                          </p:spTgt>
                                        </p:tgtEl>
                                        <p:attrNameLst>
                                          <p:attrName>style.visibility</p:attrName>
                                        </p:attrNameLst>
                                      </p:cBhvr>
                                      <p:to>
                                        <p:strVal val="visible"/>
                                      </p:to>
                                    </p:set>
                                    <p:anim calcmode="lin" valueType="num">
                                      <p:cBhvr additive="base">
                                        <p:cTn id="19" dur="500" fill="hold"/>
                                        <p:tgtEl>
                                          <p:spTgt spid="45058">
                                            <p:txEl>
                                              <p:charRg st="60" end="8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5058">
                                            <p:txEl>
                                              <p:charRg st="60" end="8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5058">
                                            <p:txEl>
                                              <p:charRg st="86" end="146"/>
                                            </p:txEl>
                                          </p:spTgt>
                                        </p:tgtEl>
                                        <p:attrNameLst>
                                          <p:attrName>style.visibility</p:attrName>
                                        </p:attrNameLst>
                                      </p:cBhvr>
                                      <p:to>
                                        <p:strVal val="visible"/>
                                      </p:to>
                                    </p:set>
                                    <p:anim calcmode="lin" valueType="num">
                                      <p:cBhvr additive="base">
                                        <p:cTn id="25" dur="500" fill="hold"/>
                                        <p:tgtEl>
                                          <p:spTgt spid="45058">
                                            <p:txEl>
                                              <p:charRg st="86" end="14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5058">
                                            <p:txEl>
                                              <p:charRg st="86" end="14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5" name="图片 95233" descr="图片16"/>
          <p:cNvPicPr>
            <a:picLocks noChangeAspect="1"/>
          </p:cNvPicPr>
          <p:nvPr/>
        </p:nvPicPr>
        <p:blipFill>
          <a:blip r:embed="rId1"/>
          <a:stretch>
            <a:fillRect/>
          </a:stretch>
        </p:blipFill>
        <p:spPr>
          <a:xfrm>
            <a:off x="0" y="20638"/>
            <a:ext cx="9144000" cy="6824662"/>
          </a:xfrm>
          <a:prstGeom prst="rect">
            <a:avLst/>
          </a:prstGeom>
          <a:noFill/>
          <a:ln w="9525">
            <a:noFill/>
          </a:ln>
        </p:spPr>
      </p:pic>
      <p:sp>
        <p:nvSpPr>
          <p:cNvPr id="95237" name="Text Box 6"/>
          <p:cNvSpPr txBox="1"/>
          <p:nvPr/>
        </p:nvSpPr>
        <p:spPr>
          <a:xfrm>
            <a:off x="395288" y="4149725"/>
            <a:ext cx="8497887" cy="2306638"/>
          </a:xfrm>
          <a:prstGeom prst="rect">
            <a:avLst/>
          </a:prstGeom>
          <a:solidFill>
            <a:schemeClr val="bg1"/>
          </a:solidFill>
          <a:ln w="9525">
            <a:noFill/>
          </a:ln>
        </p:spPr>
        <p:txBody>
          <a:bodyPr anchor="t">
            <a:spAutoFit/>
          </a:bodyPr>
          <a:p>
            <a:pPr>
              <a:spcBef>
                <a:spcPct val="50000"/>
              </a:spcBef>
            </a:pPr>
            <a:r>
              <a:rPr lang="en-US" altLang="zh-CN" sz="3200" b="1" dirty="0">
                <a:solidFill>
                  <a:srgbClr val="FF0000"/>
                </a:solidFill>
                <a:latin typeface="华文楷体" panose="02010600040101010101" charset="-122"/>
                <a:ea typeface="华文楷体" panose="02010600040101010101" charset="-122"/>
              </a:rPr>
              <a:t>         </a:t>
            </a:r>
            <a:r>
              <a:rPr lang="zh-CN" altLang="en-US" sz="3600" b="1" dirty="0">
                <a:solidFill>
                  <a:srgbClr val="FF0000"/>
                </a:solidFill>
                <a:latin typeface="华文楷体" panose="02010600040101010101" charset="-122"/>
                <a:ea typeface="华文楷体" panose="02010600040101010101" charset="-122"/>
              </a:rPr>
              <a:t>可是因为它的平均海拔</a:t>
            </a:r>
            <a:r>
              <a:rPr lang="en-US" altLang="zh-CN" sz="3600" b="1" dirty="0">
                <a:solidFill>
                  <a:srgbClr val="FF0000"/>
                </a:solidFill>
                <a:latin typeface="华文楷体" panose="02010600040101010101" charset="-122"/>
                <a:ea typeface="华文楷体" panose="02010600040101010101" charset="-122"/>
              </a:rPr>
              <a:t>5000</a:t>
            </a:r>
            <a:r>
              <a:rPr lang="zh-CN" altLang="en-US" sz="3600" b="1" dirty="0">
                <a:solidFill>
                  <a:srgbClr val="FF0000"/>
                </a:solidFill>
                <a:latin typeface="华文楷体" panose="02010600040101010101" charset="-122"/>
                <a:ea typeface="华文楷体" panose="02010600040101010101" charset="-122"/>
              </a:rPr>
              <a:t>米，自然环境特别极端、恶劣，酷冷，缺氧，尽是沙漠和戈壁，故此鸟兽绝迹、驼马遁形，人迹罕至。</a:t>
            </a:r>
            <a:endParaRPr lang="zh-CN" altLang="en-US" sz="3600" b="1" dirty="0">
              <a:solidFill>
                <a:srgbClr val="FF0000"/>
              </a:solidFill>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237"/>
                                        </p:tgtEl>
                                        <p:attrNameLst>
                                          <p:attrName>style.visibility</p:attrName>
                                        </p:attrNameLst>
                                      </p:cBhvr>
                                      <p:to>
                                        <p:strVal val="visible"/>
                                      </p:to>
                                    </p:set>
                                    <p:anim calcmode="lin" valueType="num">
                                      <p:cBhvr additive="base">
                                        <p:cTn id="7" dur="500" fill="hold"/>
                                        <p:tgtEl>
                                          <p:spTgt spid="95237"/>
                                        </p:tgtEl>
                                        <p:attrNameLst>
                                          <p:attrName>ppt_x</p:attrName>
                                        </p:attrNameLst>
                                      </p:cBhvr>
                                      <p:tavLst>
                                        <p:tav tm="0">
                                          <p:val>
                                            <p:strVal val="#ppt_x"/>
                                          </p:val>
                                        </p:tav>
                                        <p:tav tm="100000">
                                          <p:val>
                                            <p:strVal val="#ppt_x"/>
                                          </p:val>
                                        </p:tav>
                                      </p:tavLst>
                                    </p:anim>
                                    <p:anim calcmode="lin" valueType="num">
                                      <p:cBhvr additive="base">
                                        <p:cTn id="8" dur="500" fill="hold"/>
                                        <p:tgtEl>
                                          <p:spTgt spid="952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46082" name="Picture 6" descr="图1"/>
          <p:cNvPicPr>
            <a:picLocks noChangeAspect="1"/>
          </p:cNvPicPr>
          <p:nvPr/>
        </p:nvPicPr>
        <p:blipFill>
          <a:blip r:embed="rId2"/>
          <a:stretch>
            <a:fillRect/>
          </a:stretch>
        </p:blipFill>
        <p:spPr>
          <a:xfrm>
            <a:off x="4899025" y="0"/>
            <a:ext cx="4244975" cy="6858000"/>
          </a:xfrm>
          <a:prstGeom prst="rect">
            <a:avLst/>
          </a:prstGeom>
          <a:noFill/>
          <a:ln w="9525">
            <a:noFill/>
          </a:ln>
        </p:spPr>
      </p:pic>
      <p:sp>
        <p:nvSpPr>
          <p:cNvPr id="2" name="文本框 1"/>
          <p:cNvSpPr txBox="1"/>
          <p:nvPr/>
        </p:nvSpPr>
        <p:spPr>
          <a:xfrm>
            <a:off x="79375" y="2674938"/>
            <a:ext cx="4684713" cy="3106738"/>
          </a:xfrm>
          <a:prstGeom prst="rect">
            <a:avLst/>
          </a:prstGeom>
          <a:noFill/>
        </p:spPr>
        <p:txBody>
          <a:bodyPr wrap="square" rtlCol="0">
            <a:spAutoFit/>
          </a:bodyPr>
          <a:p>
            <a:pPr marL="457200" indent="-457200">
              <a:buFont typeface="Arial" panose="020B0604020202020204" pitchFamily="34" charset="0"/>
              <a:buChar char="•"/>
            </a:pPr>
            <a:r>
              <a:rPr lang="zh-CN" altLang="en-US" sz="2800" b="1" noProof="1">
                <a:latin typeface="华文楷体" panose="02010600040101010101" charset="-122"/>
                <a:ea typeface="华文楷体" panose="02010600040101010101" charset="-122"/>
                <a:cs typeface="+mn-cs"/>
              </a:rPr>
              <a:t>工作量越大，工期越长劳动力越健硕。越衬出红柳的顽强</a:t>
            </a:r>
            <a:endParaRPr lang="zh-CN" altLang="en-US" sz="2800" b="1" noProof="1">
              <a:latin typeface="华文楷体" panose="02010600040101010101" charset="-122"/>
              <a:ea typeface="华文楷体" panose="02010600040101010101" charset="-122"/>
            </a:endParaRPr>
          </a:p>
          <a:p>
            <a:pPr marL="457200" indent="-457200">
              <a:buFont typeface="Arial" panose="020B0604020202020204" pitchFamily="34" charset="0"/>
              <a:buChar char="•"/>
            </a:pPr>
            <a:r>
              <a:rPr lang="zh-CN" altLang="en-US" sz="2800" b="1" noProof="1">
                <a:latin typeface="华文楷体" panose="02010600040101010101" charset="-122"/>
                <a:ea typeface="华文楷体" panose="02010600040101010101" charset="-122"/>
                <a:cs typeface="+mn-cs"/>
              </a:rPr>
              <a:t>队伍越浩大，工具越生进，越显示人类破坏白然的可怕与可悲</a:t>
            </a:r>
            <a:endParaRPr lang="zh-CN" altLang="en-US" sz="2800" b="1" noProof="1">
              <a:latin typeface="华文楷体" panose="02010600040101010101" charset="-122"/>
              <a:ea typeface="华文楷体" panose="02010600040101010101" charset="-122"/>
            </a:endParaRPr>
          </a:p>
          <a:p>
            <a:endParaRPr lang="zh-CN" altLang="en-US" sz="2800" b="1" noProof="1">
              <a:latin typeface="华文楷体" panose="02010600040101010101" charset="-122"/>
              <a:ea typeface="华文楷体" panose="02010600040101010101" charset="-122"/>
            </a:endParaRPr>
          </a:p>
        </p:txBody>
      </p:sp>
      <p:grpSp>
        <p:nvGrpSpPr>
          <p:cNvPr id="46084" name="组合 6"/>
          <p:cNvGrpSpPr/>
          <p:nvPr/>
        </p:nvGrpSpPr>
        <p:grpSpPr>
          <a:xfrm>
            <a:off x="254000" y="152400"/>
            <a:ext cx="4645025" cy="2522538"/>
            <a:chOff x="2800" y="39"/>
            <a:chExt cx="6729" cy="3554"/>
          </a:xfrm>
        </p:grpSpPr>
        <p:pic>
          <p:nvPicPr>
            <p:cNvPr id="46085" name="图形 4"/>
            <p:cNvPicPr>
              <a:picLocks noGrp="1" noChangeAspect="1"/>
            </p:cNvPicPr>
            <p:nvPr/>
          </p:nvPicPr>
          <p:blipFill>
            <a:blip r:embed="rId3"/>
            <a:stretch>
              <a:fillRect/>
            </a:stretch>
          </p:blipFill>
          <p:spPr>
            <a:xfrm>
              <a:off x="2800" y="39"/>
              <a:ext cx="6729" cy="3230"/>
            </a:xfrm>
            <a:prstGeom prst="rect">
              <a:avLst/>
            </a:prstGeom>
            <a:noFill/>
            <a:ln w="9525">
              <a:noFill/>
            </a:ln>
          </p:spPr>
        </p:pic>
        <p:sp>
          <p:nvSpPr>
            <p:cNvPr id="46086" name="文本框 3"/>
            <p:cNvSpPr txBox="1"/>
            <p:nvPr/>
          </p:nvSpPr>
          <p:spPr>
            <a:xfrm>
              <a:off x="3624" y="429"/>
              <a:ext cx="5536" cy="3164"/>
            </a:xfrm>
            <a:prstGeom prst="rect">
              <a:avLst/>
            </a:prstGeom>
            <a:noFill/>
            <a:ln w="9525">
              <a:noFill/>
            </a:ln>
          </p:spPr>
          <p:txBody>
            <a:bodyPr wrap="square" anchor="t">
              <a:spAutoFit/>
            </a:bodyPr>
            <a:p>
              <a:r>
                <a:rPr lang="en-US" altLang="zh-CN" sz="2800" b="1">
                  <a:solidFill>
                    <a:srgbClr val="0070C0"/>
                  </a:solidFill>
                  <a:latin typeface="华文楷体" panose="02010600040101010101" charset="-122"/>
                  <a:ea typeface="华文楷体" panose="02010600040101010101" charset="-122"/>
                </a:rPr>
                <a:t>   </a:t>
              </a:r>
              <a:r>
                <a:rPr lang="zh-CN" altLang="en-US" sz="2800" b="1">
                  <a:solidFill>
                    <a:srgbClr val="0070C0"/>
                  </a:solidFill>
                  <a:latin typeface="华文楷体" panose="02010600040101010101" charset="-122"/>
                  <a:ea typeface="华文楷体" panose="02010600040101010101" charset="-122"/>
                </a:rPr>
                <a:t>思考∶</a:t>
              </a:r>
              <a:endParaRPr lang="zh-CN" altLang="en-US" sz="2800" b="1">
                <a:solidFill>
                  <a:srgbClr val="0070C0"/>
                </a:solidFill>
                <a:latin typeface="华文楷体" panose="02010600040101010101" charset="-122"/>
                <a:ea typeface="华文楷体" panose="02010600040101010101" charset="-122"/>
              </a:endParaRPr>
            </a:p>
            <a:p>
              <a:r>
                <a:rPr lang="zh-CN" altLang="en-US" sz="2800" b="1">
                  <a:solidFill>
                    <a:srgbClr val="0070C0"/>
                  </a:solidFill>
                  <a:latin typeface="华文楷体" panose="02010600040101010101" charset="-122"/>
                  <a:ea typeface="华文楷体" panose="02010600040101010101" charset="-122"/>
                </a:rPr>
                <a:t>        作者用大量笔墨渲染挖红柳的场面有何用意?</a:t>
              </a:r>
              <a:endParaRPr lang="zh-CN" altLang="en-US" sz="2800" b="1">
                <a:solidFill>
                  <a:srgbClr val="0070C0"/>
                </a:solidFill>
                <a:latin typeface="华文楷体" panose="02010600040101010101" charset="-122"/>
                <a:ea typeface="华文楷体" panose="02010600040101010101" charset="-122"/>
              </a:endParaRPr>
            </a:p>
            <a:p>
              <a:endParaRPr lang="zh-CN" altLang="en-US" sz="2800" b="1">
                <a:solidFill>
                  <a:srgbClr val="0070C0"/>
                </a:solidFill>
                <a:latin typeface="华文楷体" panose="02010600040101010101" charset="-122"/>
                <a:ea typeface="华文楷体" panose="02010600040101010101"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2000" fill="hold">
                                          <p:stCondLst>
                                            <p:cond delay="0"/>
                                          </p:stCondLst>
                                        </p:cTn>
                                        <p:tgtEl>
                                          <p:spTgt spid="2"/>
                                        </p:tgtEl>
                                        <p:attrNameLst>
                                          <p:attrName>style.visibility</p:attrName>
                                        </p:attrNameLst>
                                      </p:cBhvr>
                                      <p:to>
                                        <p:strVal val="visible"/>
                                      </p:to>
                                    </p:set>
                                    <p:animEffect transition="in" filter="dissolv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0898" name="内容占位符 80897"/>
          <p:cNvSpPr>
            <a:spLocks noGrp="1"/>
          </p:cNvSpPr>
          <p:nvPr>
            <p:ph idx="1"/>
          </p:nvPr>
        </p:nvSpPr>
        <p:spPr>
          <a:xfrm>
            <a:off x="600075" y="1241425"/>
            <a:ext cx="8229600" cy="4525963"/>
          </a:xfrm>
          <a:ln/>
        </p:spPr>
        <p:txBody>
          <a:bodyPr anchor="t"/>
          <a:p>
            <a:r>
              <a:rPr lang="zh-CN" altLang="en-US" sz="4000" b="1" dirty="0">
                <a:solidFill>
                  <a:srgbClr val="0000FF"/>
                </a:solidFill>
                <a:latin typeface="华文楷体" panose="02010600040101010101" charset="-122"/>
                <a:ea typeface="华文楷体" panose="02010600040101010101" charset="-122"/>
              </a:rPr>
              <a:t>红柳通常长在哪里呢？对于生长的环境来说，它有何存在意义？</a:t>
            </a:r>
            <a:endParaRPr lang="zh-CN" altLang="en-US" sz="4000" b="1" dirty="0">
              <a:solidFill>
                <a:srgbClr val="0000FF"/>
              </a:solidFill>
              <a:latin typeface="华文楷体" panose="02010600040101010101" charset="-122"/>
              <a:ea typeface="华文楷体" panose="02010600040101010101" charset="-122"/>
            </a:endParaRPr>
          </a:p>
          <a:p>
            <a:pPr>
              <a:buNone/>
            </a:pPr>
            <a:endParaRPr lang="zh-CN" altLang="en-US" sz="4000" b="1" dirty="0">
              <a:solidFill>
                <a:srgbClr val="0000FF"/>
              </a:solidFill>
              <a:latin typeface="华文楷体" panose="02010600040101010101" charset="-122"/>
              <a:ea typeface="华文楷体" panose="02010600040101010101" charset="-122"/>
            </a:endParaRPr>
          </a:p>
          <a:p>
            <a:r>
              <a:rPr lang="zh-CN" altLang="en-US" sz="4000" b="1" dirty="0">
                <a:latin typeface="华文楷体" panose="02010600040101010101" charset="-122"/>
                <a:ea typeface="华文楷体" panose="02010600040101010101" charset="-122"/>
              </a:rPr>
              <a:t>长在沙丘顶上，因为有了红柳，固住了流沙，最后聚成了一座沙山。</a:t>
            </a:r>
            <a:endParaRPr lang="zh-CN" altLang="en-US" sz="4000" b="1" dirty="0">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0898">
                                            <p:txEl>
                                              <p:charRg st="0" end="29"/>
                                            </p:txEl>
                                          </p:spTgt>
                                        </p:tgtEl>
                                        <p:attrNameLst>
                                          <p:attrName>style.visibility</p:attrName>
                                        </p:attrNameLst>
                                      </p:cBhvr>
                                      <p:to>
                                        <p:strVal val="visible"/>
                                      </p:to>
                                    </p:set>
                                    <p:anim calcmode="lin" valueType="num">
                                      <p:cBhvr>
                                        <p:cTn id="7" dur="1" fill="hold"/>
                                        <p:tgtEl>
                                          <p:spTgt spid="80898">
                                            <p:txEl>
                                              <p:charRg st="0" end="29"/>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80898">
                                            <p:txEl>
                                              <p:charRg st="30" end="61"/>
                                            </p:txEl>
                                          </p:spTgt>
                                        </p:tgtEl>
                                        <p:attrNameLst>
                                          <p:attrName>style.visibility</p:attrName>
                                        </p:attrNameLst>
                                      </p:cBhvr>
                                      <p:to>
                                        <p:strVal val="visible"/>
                                      </p:to>
                                    </p:set>
                                    <p:anim calcmode="lin" valueType="num">
                                      <p:cBhvr>
                                        <p:cTn id="12" dur="1" fill="hold"/>
                                        <p:tgtEl>
                                          <p:spTgt spid="80898">
                                            <p:txEl>
                                              <p:charRg st="30" end="6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27" name="图片 81926" descr="红柳11"/>
          <p:cNvPicPr>
            <a:picLocks noChangeAspect="1"/>
          </p:cNvPicPr>
          <p:nvPr/>
        </p:nvPicPr>
        <p:blipFill>
          <a:blip r:embed="rId1"/>
          <a:srcRect b="3712"/>
          <a:stretch>
            <a:fillRect/>
          </a:stretch>
        </p:blipFill>
        <p:spPr>
          <a:xfrm>
            <a:off x="0" y="0"/>
            <a:ext cx="9144000" cy="6858000"/>
          </a:xfrm>
          <a:prstGeom prst="rect">
            <a:avLst/>
          </a:prstGeom>
          <a:noFill/>
          <a:ln w="9525">
            <a:noFill/>
          </a:ln>
        </p:spPr>
      </p:pic>
      <p:sp>
        <p:nvSpPr>
          <p:cNvPr id="48130" name="矩形 81921"/>
          <p:cNvSpPr/>
          <p:nvPr/>
        </p:nvSpPr>
        <p:spPr>
          <a:xfrm>
            <a:off x="2190750" y="1881188"/>
            <a:ext cx="9144000" cy="0"/>
          </a:xfrm>
          <a:prstGeom prst="rect">
            <a:avLst/>
          </a:prstGeom>
          <a:no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48131" name="矩形 81923"/>
          <p:cNvSpPr/>
          <p:nvPr/>
        </p:nvSpPr>
        <p:spPr>
          <a:xfrm>
            <a:off x="2962275" y="1047750"/>
            <a:ext cx="9144000" cy="0"/>
          </a:xfrm>
          <a:prstGeom prst="rect">
            <a:avLst/>
          </a:prstGeom>
          <a:no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48132" name="矩形 81925"/>
          <p:cNvSpPr/>
          <p:nvPr/>
        </p:nvSpPr>
        <p:spPr>
          <a:xfrm>
            <a:off x="1116013" y="1196975"/>
            <a:ext cx="1981200" cy="838200"/>
          </a:xfrm>
          <a:prstGeom prst="rect">
            <a:avLst/>
          </a:prstGeom>
        </p:spPr>
        <p:txBody>
          <a:bodyPr wrap="none" fromWordArt="1">
            <a:prstTxWarp prst="textPlain">
              <a:avLst>
                <a:gd name="adj" fmla="val 50000"/>
              </a:avLst>
            </a:prstTxWarp>
            <a:normAutofit/>
          </a:bodyPr>
          <a:p>
            <a:pPr algn="ctr"/>
            <a:r>
              <a:rPr lang="zh-CN" altLang="en-US" sz="3600">
                <a:ln w="12700" cap="flat" cmpd="sng">
                  <a:solidFill>
                    <a:srgbClr val="FF3300"/>
                  </a:solidFill>
                  <a:prstDash val="solid"/>
                  <a:round/>
                  <a:headEnd type="none" w="med" len="med"/>
                  <a:tailEnd type="none" w="med" len="med"/>
                </a:ln>
                <a:solidFill>
                  <a:srgbClr val="FF0000"/>
                </a:solidFill>
                <a:latin typeface="华文楷体" panose="02010600040101010101" charset="-122"/>
                <a:ea typeface="华文楷体" panose="02010600040101010101" charset="-122"/>
              </a:rPr>
              <a:t>固沙</a:t>
            </a:r>
            <a:endParaRPr lang="zh-CN" altLang="en-US" sz="3600">
              <a:ln w="12700" cap="flat" cmpd="sng">
                <a:solidFill>
                  <a:srgbClr val="FF3300"/>
                </a:solidFill>
                <a:prstDash val="solid"/>
                <a:round/>
                <a:headEnd type="none" w="med" len="med"/>
                <a:tailEnd type="none" w="med" len="med"/>
              </a:ln>
              <a:solidFill>
                <a:srgbClr val="FF0000"/>
              </a:solidFill>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1927"/>
                                        </p:tgtEl>
                                        <p:attrNameLst>
                                          <p:attrName>style.visibility</p:attrName>
                                        </p:attrNameLst>
                                      </p:cBhvr>
                                      <p:to>
                                        <p:strVal val="visible"/>
                                      </p:to>
                                    </p:set>
                                    <p:animEffect transition="in" filter="dissolve">
                                      <p:cBhvr>
                                        <p:cTn id="7" dur="500"/>
                                        <p:tgtEl>
                                          <p:spTgt spid="81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1987" name="文本占位符 41986"/>
          <p:cNvSpPr>
            <a:spLocks noGrp="1"/>
          </p:cNvSpPr>
          <p:nvPr>
            <p:ph idx="1"/>
          </p:nvPr>
        </p:nvSpPr>
        <p:spPr>
          <a:xfrm>
            <a:off x="682625" y="1341438"/>
            <a:ext cx="8229600" cy="4525963"/>
          </a:xfrm>
        </p:spPr>
        <p:txBody>
          <a:bodyPr/>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4800" b="1" i="0" u="sng" strike="noStrike" kern="1200" cap="none" spc="0" normalizeH="0" baseline="0" noProof="1" dirty="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mn-cs"/>
              </a:rPr>
              <a:t>红柳树可以固沙是因为她的根系，</a:t>
            </a:r>
            <a:r>
              <a:rPr kumimoji="0" lang="zh-CN" altLang="en-US" sz="4800" b="1" i="0" u="sng" strike="noStrike" kern="1200" cap="none" spc="0" normalizeH="0" baseline="0" noProof="1" dirty="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mn-cs"/>
                <a:hlinkClick r:id="rId2" action="ppaction://hlinksldjump"/>
              </a:rPr>
              <a:t>她的根系给你留下了怎样的印象？</a:t>
            </a:r>
            <a:endParaRPr kumimoji="0" lang="zh-CN" altLang="en-US" sz="4800" b="1" i="0" u="sng" strike="noStrike" kern="1200" cap="none" spc="0" normalizeH="0" baseline="0" noProof="1" dirty="0">
              <a:solidFill>
                <a:schemeClr val="tx1"/>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mn-cs"/>
              <a:hlinkClick r:id="rId2" action="ppaction://hlinksldjump"/>
            </a:endParaRPr>
          </a:p>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4800" b="1" i="0" u="none" strike="noStrike" kern="1200" cap="none" spc="0" normalizeH="0" baseline="0" noProof="1" dirty="0">
                <a:solidFill>
                  <a:schemeClr val="tx1"/>
                </a:solidFill>
                <a:latin typeface="华文楷体" panose="02010600040101010101" charset="-122"/>
                <a:ea typeface="华文楷体" panose="02010600040101010101" charset="-122"/>
                <a:cs typeface="+mn-cs"/>
              </a:rPr>
              <a:t>（请用原文的句子回答）</a:t>
            </a:r>
            <a:endParaRPr kumimoji="0" lang="zh-CN" altLang="en-US" sz="4800" b="1" i="0" u="none" strike="noStrike" kern="1200" cap="none" spc="0" normalizeH="0" baseline="0" noProof="1" dirty="0">
              <a:solidFill>
                <a:schemeClr val="tx1"/>
              </a:solidFill>
              <a:latin typeface="华文楷体" panose="02010600040101010101" charset="-122"/>
              <a:ea typeface="华文楷体" panose="02010600040101010101" charset="-122"/>
              <a:cs typeface="+mn-cs"/>
            </a:endParaRPr>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2291" name="内容占位符 12290"/>
          <p:cNvSpPr>
            <a:spLocks noGrp="1"/>
          </p:cNvSpPr>
          <p:nvPr>
            <p:ph idx="1"/>
          </p:nvPr>
        </p:nvSpPr>
        <p:spPr>
          <a:xfrm>
            <a:off x="744538" y="523875"/>
            <a:ext cx="8229600" cy="3024188"/>
          </a:xfrm>
          <a:ln/>
        </p:spPr>
        <p:txBody>
          <a:bodyPr anchor="t"/>
          <a:p>
            <a:pPr>
              <a:lnSpc>
                <a:spcPct val="90000"/>
              </a:lnSpc>
            </a:pPr>
            <a:r>
              <a:rPr lang="en-US" altLang="zh-CN" sz="2800" b="1" dirty="0">
                <a:latin typeface="华文楷体" panose="02010600040101010101" charset="-122"/>
                <a:ea typeface="华文楷体" panose="02010600040101010101" charset="-122"/>
              </a:rPr>
              <a:t>11“</a:t>
            </a:r>
            <a:r>
              <a:rPr lang="zh-CN" altLang="en-US" sz="2800" b="1" dirty="0">
                <a:latin typeface="华文楷体" panose="02010600040101010101" charset="-122"/>
                <a:ea typeface="华文楷体" panose="02010600040101010101" charset="-122"/>
              </a:rPr>
              <a:t>它的根像一柄巨大章鱼的无数脚爪，缠附至沙丘逶迤的边缘。”</a:t>
            </a:r>
            <a:endParaRPr lang="zh-CN" altLang="en-US" sz="2800" b="1" dirty="0">
              <a:latin typeface="华文楷体" panose="02010600040101010101" charset="-122"/>
              <a:ea typeface="华文楷体" panose="02010600040101010101" charset="-122"/>
            </a:endParaRPr>
          </a:p>
          <a:p>
            <a:pPr>
              <a:lnSpc>
                <a:spcPct val="90000"/>
              </a:lnSpc>
            </a:pPr>
            <a:r>
              <a:rPr lang="en-US" altLang="zh-CN" sz="2800" b="1" dirty="0">
                <a:latin typeface="华文楷体" panose="02010600040101010101" charset="-122"/>
                <a:ea typeface="华文楷体" panose="02010600040101010101" charset="-122"/>
              </a:rPr>
              <a:t>14“</a:t>
            </a:r>
            <a:r>
              <a:rPr lang="zh-CN" altLang="en-US" sz="2800" b="1" dirty="0">
                <a:latin typeface="华文楷体" panose="02010600040101010101" charset="-122"/>
                <a:ea typeface="华文楷体" panose="02010600040101010101" charset="-122"/>
              </a:rPr>
              <a:t>它们如盘卷的金属，坚挺而硬韧，与沙砾粘结得如同钢筋混凝土。”</a:t>
            </a:r>
            <a:endParaRPr lang="zh-CN" altLang="en-US" sz="2800" b="1" dirty="0">
              <a:latin typeface="华文楷体" panose="02010600040101010101" charset="-122"/>
              <a:ea typeface="华文楷体" panose="02010600040101010101" charset="-122"/>
            </a:endParaRPr>
          </a:p>
          <a:p>
            <a:pPr>
              <a:lnSpc>
                <a:spcPct val="90000"/>
              </a:lnSpc>
            </a:pPr>
            <a:r>
              <a:rPr lang="en-US" altLang="zh-CN" sz="2800" b="1" dirty="0">
                <a:latin typeface="华文楷体" panose="02010600040101010101" charset="-122"/>
                <a:ea typeface="华文楷体" panose="02010600040101010101" charset="-122"/>
              </a:rPr>
              <a:t>14“</a:t>
            </a:r>
            <a:r>
              <a:rPr lang="zh-CN" altLang="en-US" sz="2800" b="1" dirty="0">
                <a:latin typeface="华文楷体" panose="02010600040101010101" charset="-122"/>
                <a:ea typeface="华文楷体" panose="02010600040101010101" charset="-122"/>
              </a:rPr>
              <a:t>金红的火焰中，每一块红柳根，都弥久地维持着盘根错节的形状，好像一颗傲然不屈的英魂。”</a:t>
            </a:r>
            <a:endParaRPr lang="zh-CN" altLang="en-US" sz="2800" b="1" dirty="0">
              <a:latin typeface="华文楷体" panose="02010600040101010101" charset="-122"/>
              <a:ea typeface="华文楷体" panose="02010600040101010101" charset="-122"/>
            </a:endParaRPr>
          </a:p>
        </p:txBody>
      </p:sp>
      <p:sp>
        <p:nvSpPr>
          <p:cNvPr id="12294" name="云形标注 12293"/>
          <p:cNvSpPr/>
          <p:nvPr/>
        </p:nvSpPr>
        <p:spPr>
          <a:xfrm>
            <a:off x="5578475" y="3548063"/>
            <a:ext cx="3767138" cy="1657350"/>
          </a:xfrm>
          <a:prstGeom prst="cloudCallout">
            <a:avLst>
              <a:gd name="adj1" fmla="val -52431"/>
              <a:gd name="adj2" fmla="val 85537"/>
            </a:avLst>
          </a:prstGeom>
          <a:solidFill>
            <a:schemeClr val="accent1"/>
          </a:solidFill>
          <a:ln w="9525">
            <a:noFill/>
          </a:ln>
        </p:spPr>
        <p:txBody>
          <a:bodyPr anchor="t"/>
          <a:p>
            <a:r>
              <a:rPr lang="zh-CN" altLang="en-US" sz="2800" b="1" dirty="0">
                <a:latin typeface="华文楷体" panose="02010600040101010101" charset="-122"/>
                <a:ea typeface="华文楷体" panose="02010600040101010101" charset="-122"/>
                <a:hlinkClick r:id="rId2" action="ppaction://hlinksldjump"/>
              </a:rPr>
              <a:t>这些语句表现红柳怎样的品格？</a:t>
            </a:r>
            <a:endParaRPr lang="zh-CN" altLang="en-US" sz="2800" b="1" dirty="0">
              <a:latin typeface="华文楷体" panose="02010600040101010101" charset="-122"/>
              <a:ea typeface="华文楷体" panose="02010600040101010101" charset="-122"/>
              <a:hlinkClick r:id="rId2" action="ppaction://hlinksldjump"/>
            </a:endParaRPr>
          </a:p>
        </p:txBody>
      </p:sp>
      <p:sp>
        <p:nvSpPr>
          <p:cNvPr id="12299" name="矩形 12298"/>
          <p:cNvSpPr/>
          <p:nvPr/>
        </p:nvSpPr>
        <p:spPr>
          <a:xfrm>
            <a:off x="1908175" y="4751388"/>
            <a:ext cx="5327650" cy="1373187"/>
          </a:xfrm>
          <a:prstGeom prst="rect">
            <a:avLst/>
          </a:prstGeom>
          <a:noFill/>
          <a:ln w="9525">
            <a:noFill/>
          </a:ln>
        </p:spPr>
        <p:txBody>
          <a:bodyPr anchor="t">
            <a:spAutoFit/>
          </a:bodyPr>
          <a:p>
            <a:r>
              <a:rPr lang="zh-CN" altLang="en-US" sz="2800" b="1" dirty="0">
                <a:latin typeface="华文楷体" panose="02010600040101010101" charset="-122"/>
                <a:ea typeface="华文楷体" panose="02010600040101010101" charset="-122"/>
              </a:rPr>
              <a:t>像一柄巨大章鱼的无数脚爪</a:t>
            </a:r>
            <a:endParaRPr lang="zh-CN" altLang="en-US" sz="2800" b="1" dirty="0">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如盘卷的金属，坚挺而硬韧</a:t>
            </a:r>
            <a:endParaRPr lang="zh-CN" altLang="en-US" sz="2800" b="1" dirty="0">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弥久地维持着盘根错节的形状</a:t>
            </a:r>
            <a:endParaRPr lang="zh-CN" altLang="en-US" sz="2800" b="1" dirty="0">
              <a:latin typeface="华文楷体" panose="02010600040101010101" charset="-122"/>
              <a:ea typeface="华文楷体" panose="02010600040101010101" charset="-122"/>
            </a:endParaRPr>
          </a:p>
        </p:txBody>
      </p:sp>
      <p:sp>
        <p:nvSpPr>
          <p:cNvPr id="50181" name="左大括号 12299"/>
          <p:cNvSpPr/>
          <p:nvPr/>
        </p:nvSpPr>
        <p:spPr>
          <a:xfrm>
            <a:off x="1811338" y="4752975"/>
            <a:ext cx="71437" cy="1081088"/>
          </a:xfrm>
          <a:prstGeom prst="leftBrace">
            <a:avLst>
              <a:gd name="adj1" fmla="val 125901"/>
              <a:gd name="adj2" fmla="val 50000"/>
            </a:avLst>
          </a:prstGeom>
          <a:solidFill>
            <a:schemeClr val="bg1"/>
          </a:solidFill>
          <a:ln w="9525" cap="flat" cmpd="sng">
            <a:solidFill>
              <a:schemeClr val="tx1"/>
            </a:solidFill>
            <a:prstDash val="solid"/>
            <a:round/>
            <a:headEnd type="none" w="med" len="med"/>
            <a:tailEnd type="none" w="med" len="med"/>
          </a:ln>
        </p:spPr>
        <p:txBody>
          <a:bodyPr anchor="t"/>
          <a:p>
            <a:endParaRPr lang="zh-CN" altLang="en-US">
              <a:latin typeface="华文楷体" panose="02010600040101010101" charset="-122"/>
              <a:ea typeface="华文楷体" panose="02010600040101010101" charset="-122"/>
            </a:endParaRPr>
          </a:p>
        </p:txBody>
      </p:sp>
      <p:sp>
        <p:nvSpPr>
          <p:cNvPr id="50182" name="矩形 12300"/>
          <p:cNvSpPr/>
          <p:nvPr/>
        </p:nvSpPr>
        <p:spPr>
          <a:xfrm>
            <a:off x="123825" y="5033963"/>
            <a:ext cx="1758950" cy="519112"/>
          </a:xfrm>
          <a:prstGeom prst="rect">
            <a:avLst/>
          </a:prstGeom>
          <a:noFill/>
          <a:ln w="9525">
            <a:noFill/>
          </a:ln>
        </p:spPr>
        <p:txBody>
          <a:bodyPr wrap="none" anchor="t">
            <a:spAutoFit/>
          </a:bodyPr>
          <a:p>
            <a:pPr algn="r"/>
            <a:r>
              <a:rPr lang="zh-CN" altLang="en-US" sz="2800" b="1" dirty="0">
                <a:solidFill>
                  <a:srgbClr val="0000FF"/>
                </a:solidFill>
                <a:latin typeface="华文楷体" panose="02010600040101010101" charset="-122"/>
                <a:ea typeface="华文楷体" panose="02010600040101010101" charset="-122"/>
              </a:rPr>
              <a:t>根系强大</a:t>
            </a:r>
            <a:r>
              <a:rPr lang="zh-CN" altLang="en-US" sz="2400" dirty="0">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xEl>
                                              <p:charRg st="0" end="32"/>
                                            </p:txEl>
                                          </p:spTgt>
                                        </p:tgtEl>
                                        <p:attrNameLst>
                                          <p:attrName>style.visibility</p:attrName>
                                        </p:attrNameLst>
                                      </p:cBhvr>
                                      <p:to>
                                        <p:strVal val="visible"/>
                                      </p:to>
                                    </p:set>
                                    <p:anim calcmode="lin" valueType="num">
                                      <p:cBhvr additive="base">
                                        <p:cTn id="7" dur="500" fill="hold"/>
                                        <p:tgtEl>
                                          <p:spTgt spid="12291">
                                            <p:txEl>
                                              <p:charRg st="0" end="3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1">
                                            <p:txEl>
                                              <p:charRg st="0" end="3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1">
                                            <p:txEl>
                                              <p:charRg st="32" end="66"/>
                                            </p:txEl>
                                          </p:spTgt>
                                        </p:tgtEl>
                                        <p:attrNameLst>
                                          <p:attrName>style.visibility</p:attrName>
                                        </p:attrNameLst>
                                      </p:cBhvr>
                                      <p:to>
                                        <p:strVal val="visible"/>
                                      </p:to>
                                    </p:set>
                                    <p:anim calcmode="lin" valueType="num">
                                      <p:cBhvr additive="base">
                                        <p:cTn id="13" dur="500" fill="hold"/>
                                        <p:tgtEl>
                                          <p:spTgt spid="12291">
                                            <p:txEl>
                                              <p:charRg st="32" end="6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charRg st="32" end="6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1">
                                            <p:txEl>
                                              <p:charRg st="66" end="112"/>
                                            </p:txEl>
                                          </p:spTgt>
                                        </p:tgtEl>
                                        <p:attrNameLst>
                                          <p:attrName>style.visibility</p:attrName>
                                        </p:attrNameLst>
                                      </p:cBhvr>
                                      <p:to>
                                        <p:strVal val="visible"/>
                                      </p:to>
                                    </p:set>
                                    <p:anim calcmode="lin" valueType="num">
                                      <p:cBhvr additive="base">
                                        <p:cTn id="19" dur="500" fill="hold"/>
                                        <p:tgtEl>
                                          <p:spTgt spid="12291">
                                            <p:txEl>
                                              <p:charRg st="66" end="11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1">
                                            <p:txEl>
                                              <p:charRg st="66" end="11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12299"/>
                                        </p:tgtEl>
                                        <p:attrNameLst>
                                          <p:attrName>style.visibility</p:attrName>
                                        </p:attrNameLst>
                                      </p:cBhvr>
                                      <p:to>
                                        <p:strVal val="visible"/>
                                      </p:to>
                                    </p:set>
                                    <p:animEffect transition="in" filter="barn(inHorizontal)">
                                      <p:cBhvr>
                                        <p:cTn id="25" dur="500"/>
                                        <p:tgtEl>
                                          <p:spTgt spid="1229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2294"/>
                                        </p:tgtEl>
                                        <p:attrNameLst>
                                          <p:attrName>style.visibility</p:attrName>
                                        </p:attrNameLst>
                                      </p:cBhvr>
                                      <p:to>
                                        <p:strVal val="visible"/>
                                      </p:to>
                                    </p:set>
                                    <p:animEffect transition="in" filter="fade">
                                      <p:cBhvr>
                                        <p:cTn id="30" dur="5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P spid="12294" grpId="0" bldLvl="0" animBg="1"/>
      <p:bldP spid="1229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1202" name="横卷形 13316"/>
          <p:cNvSpPr/>
          <p:nvPr/>
        </p:nvSpPr>
        <p:spPr>
          <a:xfrm>
            <a:off x="3779838" y="333375"/>
            <a:ext cx="5041900" cy="5543550"/>
          </a:xfrm>
          <a:prstGeom prst="horizontalScroll">
            <a:avLst>
              <a:gd name="adj" fmla="val 12500"/>
            </a:avLst>
          </a:prstGeom>
          <a:solidFill>
            <a:srgbClr val="3399FF"/>
          </a:solidFill>
          <a:ln w="9525">
            <a:noFill/>
          </a:ln>
        </p:spPr>
        <p:txBody>
          <a:bodyPr wrap="none" anchor="ctr"/>
          <a:p>
            <a:pPr algn="ctr"/>
            <a:endParaRPr lang="zh-CN" altLang="en-US" dirty="0">
              <a:latin typeface="Arial" panose="020B0604020202020204" pitchFamily="34" charset="0"/>
              <a:ea typeface="宋体" panose="02010600030101010101" pitchFamily="2" charset="-122"/>
            </a:endParaRPr>
          </a:p>
        </p:txBody>
      </p:sp>
      <p:sp>
        <p:nvSpPr>
          <p:cNvPr id="51203" name="文本框 13317"/>
          <p:cNvSpPr txBox="1"/>
          <p:nvPr/>
        </p:nvSpPr>
        <p:spPr>
          <a:xfrm>
            <a:off x="3924300" y="1125538"/>
            <a:ext cx="4859338" cy="3911600"/>
          </a:xfrm>
          <a:prstGeom prst="rect">
            <a:avLst/>
          </a:prstGeom>
          <a:noFill/>
          <a:ln w="9525">
            <a:noFill/>
          </a:ln>
        </p:spPr>
        <p:txBody>
          <a:bodyPr anchor="t">
            <a:spAutoFit/>
          </a:bodyPr>
          <a:p>
            <a:pPr>
              <a:lnSpc>
                <a:spcPct val="115000"/>
              </a:lnSpc>
              <a:spcBef>
                <a:spcPct val="50000"/>
              </a:spcBef>
            </a:pPr>
            <a:r>
              <a:rPr lang="en-US" altLang="zh-CN" sz="3600" b="1" dirty="0">
                <a:latin typeface="华文楷体" panose="02010600040101010101" charset="-122"/>
                <a:ea typeface="华文楷体" panose="02010600040101010101" charset="-122"/>
              </a:rPr>
              <a:t>        </a:t>
            </a:r>
            <a:r>
              <a:rPr lang="zh-CN" altLang="en-US" sz="3600" b="1" dirty="0">
                <a:solidFill>
                  <a:schemeClr val="bg1"/>
                </a:solidFill>
                <a:latin typeface="华文楷体" panose="02010600040101010101" charset="-122"/>
                <a:ea typeface="华文楷体" panose="02010600040101010101" charset="-122"/>
              </a:rPr>
              <a:t>文中的这些语句</a:t>
            </a:r>
            <a:r>
              <a:rPr lang="zh-CN" altLang="en-US" sz="3600" b="1" dirty="0">
                <a:solidFill>
                  <a:srgbClr val="FF0000"/>
                </a:solidFill>
                <a:latin typeface="华文楷体" panose="02010600040101010101" charset="-122"/>
                <a:ea typeface="华文楷体" panose="02010600040101010101" charset="-122"/>
              </a:rPr>
              <a:t>运用比喻</a:t>
            </a:r>
            <a:r>
              <a:rPr lang="zh-CN" altLang="en-US" sz="3600" b="1" dirty="0">
                <a:solidFill>
                  <a:schemeClr val="bg1"/>
                </a:solidFill>
                <a:latin typeface="华文楷体" panose="02010600040101010101" charset="-122"/>
                <a:ea typeface="华文楷体" panose="02010600040101010101" charset="-122"/>
              </a:rPr>
              <a:t>，从不同的侧面活灵活现地</a:t>
            </a:r>
            <a:r>
              <a:rPr lang="zh-CN" altLang="en-US" sz="3600" b="1" dirty="0">
                <a:solidFill>
                  <a:srgbClr val="FF0000"/>
                </a:solidFill>
                <a:latin typeface="华文楷体" panose="02010600040101010101" charset="-122"/>
                <a:ea typeface="华文楷体" panose="02010600040101010101" charset="-122"/>
              </a:rPr>
              <a:t>展现了红柳顽强的生命力和伟大的力量</a:t>
            </a:r>
            <a:r>
              <a:rPr lang="zh-CN" altLang="en-US" sz="3600" b="1" dirty="0">
                <a:solidFill>
                  <a:schemeClr val="bg1"/>
                </a:solidFill>
                <a:latin typeface="华文楷体" panose="02010600040101010101" charset="-122"/>
                <a:ea typeface="华文楷体" panose="02010600040101010101" charset="-122"/>
              </a:rPr>
              <a:t>，</a:t>
            </a:r>
            <a:r>
              <a:rPr lang="zh-CN" altLang="en-US" sz="3600" b="1" dirty="0">
                <a:solidFill>
                  <a:srgbClr val="FF0000"/>
                </a:solidFill>
                <a:latin typeface="华文楷体" panose="02010600040101010101" charset="-122"/>
                <a:ea typeface="华文楷体" panose="02010600040101010101" charset="-122"/>
              </a:rPr>
              <a:t>字里行间熔铸着作者对生命的赞颂。</a:t>
            </a:r>
            <a:endParaRPr lang="zh-CN" altLang="en-US" sz="3600" b="1" dirty="0">
              <a:solidFill>
                <a:srgbClr val="FF0000"/>
              </a:solidFill>
              <a:latin typeface="华文楷体" panose="02010600040101010101" charset="-122"/>
              <a:ea typeface="华文楷体" panose="02010600040101010101" charset="-122"/>
            </a:endParaRPr>
          </a:p>
        </p:txBody>
      </p:sp>
      <p:pic>
        <p:nvPicPr>
          <p:cNvPr id="13322" name="Picture 7" descr="图2"/>
          <p:cNvPicPr>
            <a:picLocks noChangeAspect="1"/>
          </p:cNvPicPr>
          <p:nvPr/>
        </p:nvPicPr>
        <p:blipFill>
          <a:blip r:embed="rId2"/>
          <a:stretch>
            <a:fillRect/>
          </a:stretch>
        </p:blipFill>
        <p:spPr>
          <a:xfrm>
            <a:off x="0" y="0"/>
            <a:ext cx="3708400" cy="68580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3322"/>
                                        </p:tgtEl>
                                        <p:attrNameLst>
                                          <p:attrName>style.visibility</p:attrName>
                                        </p:attrNameLst>
                                      </p:cBhvr>
                                      <p:to>
                                        <p:strVal val="visible"/>
                                      </p:to>
                                    </p:set>
                                    <p:anim calcmode="lin" valueType="num">
                                      <p:cBhvr>
                                        <p:cTn id="7" dur="500" fill="hold"/>
                                        <p:tgtEl>
                                          <p:spTgt spid="13322"/>
                                        </p:tgtEl>
                                        <p:attrNameLst>
                                          <p:attrName>ppt_w</p:attrName>
                                        </p:attrNameLst>
                                      </p:cBhvr>
                                      <p:tavLst>
                                        <p:tav tm="0">
                                          <p:val>
                                            <p:fltVal val="0.000000"/>
                                          </p:val>
                                        </p:tav>
                                        <p:tav tm="100000">
                                          <p:val>
                                            <p:strVal val="#ppt_w"/>
                                          </p:val>
                                        </p:tav>
                                      </p:tavLst>
                                    </p:anim>
                                    <p:anim calcmode="lin" valueType="num">
                                      <p:cBhvr>
                                        <p:cTn id="8" dur="500" fill="hold"/>
                                        <p:tgtEl>
                                          <p:spTgt spid="133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2226" name="文本占位符 14338"/>
          <p:cNvSpPr>
            <a:spLocks noGrp="1"/>
          </p:cNvSpPr>
          <p:nvPr>
            <p:ph idx="1"/>
          </p:nvPr>
        </p:nvSpPr>
        <p:spPr>
          <a:xfrm>
            <a:off x="395288" y="692150"/>
            <a:ext cx="8353425" cy="1584325"/>
          </a:xfrm>
          <a:ln/>
        </p:spPr>
        <p:txBody>
          <a:bodyPr anchor="t"/>
          <a:p>
            <a:r>
              <a:rPr lang="en-US" altLang="zh-CN" sz="4000" b="1" dirty="0">
                <a:latin typeface="华文楷体" panose="02010600040101010101" charset="-122"/>
                <a:ea typeface="华文楷体" panose="02010600040101010101" charset="-122"/>
              </a:rPr>
              <a:t>        </a:t>
            </a:r>
            <a:r>
              <a:rPr lang="zh-CN" altLang="en-US" sz="4000" b="1" dirty="0">
                <a:latin typeface="华文楷体" panose="02010600040101010101" charset="-122"/>
                <a:ea typeface="华文楷体" panose="02010600040101010101" charset="-122"/>
              </a:rPr>
              <a:t>作者写了关于红柳的这么多内容，难道只是为了赞美红柳吗？</a:t>
            </a:r>
            <a:endParaRPr lang="zh-CN" altLang="en-US" sz="4000" b="1" dirty="0">
              <a:latin typeface="华文楷体" panose="02010600040101010101" charset="-122"/>
              <a:ea typeface="华文楷体" panose="02010600040101010101" charset="-122"/>
            </a:endParaRPr>
          </a:p>
        </p:txBody>
      </p:sp>
      <p:sp>
        <p:nvSpPr>
          <p:cNvPr id="14341" name="文本框 14340"/>
          <p:cNvSpPr txBox="1"/>
          <p:nvPr/>
        </p:nvSpPr>
        <p:spPr>
          <a:xfrm>
            <a:off x="898525" y="2692400"/>
            <a:ext cx="7921625" cy="2368550"/>
          </a:xfrm>
          <a:prstGeom prst="rect">
            <a:avLst/>
          </a:prstGeom>
          <a:noFill/>
          <a:ln w="9525">
            <a:noFill/>
          </a:ln>
        </p:spPr>
        <p:txBody>
          <a:bodyPr wrap="square" anchor="t">
            <a:spAutoFit/>
          </a:bodyPr>
          <a:p>
            <a:pPr>
              <a:spcBef>
                <a:spcPct val="50000"/>
              </a:spcBef>
            </a:pPr>
            <a:r>
              <a:rPr lang="en-US" altLang="zh-CN" sz="3600" b="1" dirty="0">
                <a:solidFill>
                  <a:srgbClr val="0070C0"/>
                </a:solidFill>
                <a:latin typeface="华文楷体" panose="02010600040101010101" charset="-122"/>
                <a:ea typeface="华文楷体" panose="02010600040101010101" charset="-122"/>
              </a:rPr>
              <a:t>        </a:t>
            </a:r>
            <a:r>
              <a:rPr lang="zh-CN" altLang="en-US" sz="3600" b="1" dirty="0">
                <a:solidFill>
                  <a:srgbClr val="0070C0"/>
                </a:solidFill>
                <a:latin typeface="华文楷体" panose="02010600040101010101" charset="-122"/>
                <a:ea typeface="华文楷体" panose="02010600040101010101" charset="-122"/>
              </a:rPr>
              <a:t>分析：不是。把红柳的美写得越有价值，就能衬托</a:t>
            </a:r>
            <a:r>
              <a:rPr lang="zh-CN" altLang="en-US" sz="4000" b="1" dirty="0">
                <a:solidFill>
                  <a:srgbClr val="0070C0"/>
                </a:solidFill>
                <a:latin typeface="华文楷体" panose="02010600040101010101" charset="-122"/>
                <a:ea typeface="华文楷体" panose="02010600040101010101" charset="-122"/>
              </a:rPr>
              <a:t>人类行为</a:t>
            </a:r>
            <a:r>
              <a:rPr lang="zh-CN" altLang="en-US" sz="3600" b="1" dirty="0">
                <a:solidFill>
                  <a:srgbClr val="0070C0"/>
                </a:solidFill>
                <a:latin typeface="华文楷体" panose="02010600040101010101" charset="-122"/>
                <a:ea typeface="华文楷体" panose="02010600040101010101" charset="-122"/>
              </a:rPr>
              <a:t>的越加残忍。作者这么写其实只是在为下文铺垫。</a:t>
            </a:r>
            <a:endParaRPr lang="zh-CN" altLang="en-US" sz="3600" b="1" dirty="0">
              <a:solidFill>
                <a:srgbClr val="0070C0"/>
              </a:solidFill>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p:cTn id="7" dur="1" fill="hold"/>
                                        <p:tgtEl>
                                          <p:spTgt spid="1434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53250" name="Picture 2" descr="图4"/>
          <p:cNvPicPr>
            <a:picLocks noChangeAspect="1"/>
          </p:cNvPicPr>
          <p:nvPr/>
        </p:nvPicPr>
        <p:blipFill>
          <a:blip r:embed="rId2"/>
          <a:stretch>
            <a:fillRect/>
          </a:stretch>
        </p:blipFill>
        <p:spPr>
          <a:xfrm>
            <a:off x="0" y="0"/>
            <a:ext cx="3722688" cy="6858000"/>
          </a:xfrm>
          <a:prstGeom prst="rect">
            <a:avLst/>
          </a:prstGeom>
          <a:noFill/>
          <a:ln w="9525">
            <a:noFill/>
          </a:ln>
        </p:spPr>
      </p:pic>
      <p:sp>
        <p:nvSpPr>
          <p:cNvPr id="53251" name="文本框 75789"/>
          <p:cNvSpPr txBox="1"/>
          <p:nvPr/>
        </p:nvSpPr>
        <p:spPr>
          <a:xfrm>
            <a:off x="1258888" y="1628775"/>
            <a:ext cx="3168650" cy="366713"/>
          </a:xfrm>
          <a:prstGeom prst="rect">
            <a:avLst/>
          </a:prstGeom>
          <a:noFill/>
          <a:ln w="9525">
            <a:noFill/>
          </a:ln>
        </p:spPr>
        <p:txBody>
          <a:bodyPr anchor="t">
            <a:spAutoFit/>
          </a:bodyPr>
          <a:p>
            <a:pPr>
              <a:spcBef>
                <a:spcPct val="50000"/>
              </a:spcBef>
            </a:pPr>
            <a:endParaRPr lang="zh-CN" altLang="en-US" dirty="0">
              <a:latin typeface="Arial" panose="020B0604020202020204" pitchFamily="34" charset="0"/>
              <a:ea typeface="黑体" panose="02010609060101010101" charset="-122"/>
            </a:endParaRPr>
          </a:p>
        </p:txBody>
      </p:sp>
      <p:sp>
        <p:nvSpPr>
          <p:cNvPr id="75791" name="矩形 75790"/>
          <p:cNvSpPr/>
          <p:nvPr/>
        </p:nvSpPr>
        <p:spPr>
          <a:xfrm>
            <a:off x="4078288" y="1990725"/>
            <a:ext cx="4913312" cy="4584700"/>
          </a:xfrm>
          <a:prstGeom prst="rect">
            <a:avLst/>
          </a:prstGeom>
          <a:noFill/>
          <a:ln w="9525">
            <a:noFill/>
          </a:ln>
        </p:spPr>
        <p:txBody>
          <a:bodyPr wrap="square" anchor="ctr">
            <a:spAutoFit/>
          </a:bodyPr>
          <a:p>
            <a:r>
              <a:rPr lang="en-US" altLang="zh-CN" sz="3600" b="1" dirty="0">
                <a:solidFill>
                  <a:schemeClr val="tx2"/>
                </a:solidFill>
                <a:latin typeface="华文楷体" panose="02010600040101010101" charset="-122"/>
                <a:ea typeface="华文楷体" panose="02010600040101010101" charset="-122"/>
              </a:rPr>
              <a:t>        </a:t>
            </a:r>
            <a:r>
              <a:rPr lang="zh-CN" altLang="en-US" sz="3600" b="1" dirty="0">
                <a:solidFill>
                  <a:schemeClr val="tx2"/>
                </a:solidFill>
                <a:latin typeface="华文楷体" panose="02010600040101010101" charset="-122"/>
                <a:ea typeface="华文楷体" panose="02010600040101010101" charset="-122"/>
              </a:rPr>
              <a:t>今年可以看到</a:t>
            </a:r>
            <a:r>
              <a:rPr lang="zh-CN" altLang="en-US" sz="3600" b="1" dirty="0">
                <a:latin typeface="华文楷体" panose="02010600040101010101" charset="-122"/>
                <a:ea typeface="华文楷体" panose="02010600040101010101" charset="-122"/>
              </a:rPr>
              <a:t>去年被掘走红柳的沙丘，好像做了眼球摘除术的伤员，依旧大睁着空洞的眼睑，怒向苍穹。 </a:t>
            </a:r>
            <a:endParaRPr lang="zh-CN" altLang="en-US" sz="3600" b="1" dirty="0">
              <a:latin typeface="华文楷体" panose="02010600040101010101" charset="-122"/>
              <a:ea typeface="华文楷体" panose="02010600040101010101" charset="-122"/>
            </a:endParaRPr>
          </a:p>
          <a:p>
            <a:r>
              <a:rPr lang="zh-CN" altLang="en-US" sz="3600" b="1" dirty="0">
                <a:latin typeface="华文楷体" panose="02010600040101010101" charset="-122"/>
                <a:ea typeface="华文楷体" panose="02010600040101010101" charset="-122"/>
              </a:rPr>
              <a:t>        红柳林早已被掘净烧光，连根须都烟消灰灭了。</a:t>
            </a:r>
            <a:r>
              <a:rPr lang="zh-CN" altLang="en-US" sz="4000" b="1" dirty="0">
                <a:latin typeface="华文楷体" panose="02010600040101010101" charset="-122"/>
                <a:ea typeface="华文楷体" panose="02010600040101010101" charset="-122"/>
              </a:rPr>
              <a:t> </a:t>
            </a:r>
            <a:endParaRPr lang="zh-CN" altLang="en-US" sz="4000" b="1" dirty="0">
              <a:latin typeface="华文楷体" panose="02010600040101010101" charset="-122"/>
              <a:ea typeface="华文楷体" panose="02010600040101010101" charset="-122"/>
            </a:endParaRPr>
          </a:p>
        </p:txBody>
      </p:sp>
      <p:sp>
        <p:nvSpPr>
          <p:cNvPr id="53253" name="文本框 75793"/>
          <p:cNvSpPr txBox="1"/>
          <p:nvPr/>
        </p:nvSpPr>
        <p:spPr>
          <a:xfrm>
            <a:off x="4006850" y="163513"/>
            <a:ext cx="4994275" cy="1938337"/>
          </a:xfrm>
          <a:prstGeom prst="rect">
            <a:avLst/>
          </a:prstGeom>
          <a:noFill/>
          <a:ln w="9525">
            <a:noFill/>
          </a:ln>
        </p:spPr>
        <p:txBody>
          <a:bodyPr wrap="square" anchor="t">
            <a:spAutoFit/>
          </a:bodyPr>
          <a:p>
            <a:pPr>
              <a:spcBef>
                <a:spcPct val="50000"/>
              </a:spcBef>
            </a:pPr>
            <a:r>
              <a:rPr lang="zh-CN" altLang="en-US" sz="4000" b="1" dirty="0">
                <a:solidFill>
                  <a:srgbClr val="0000FF"/>
                </a:solidFill>
                <a:latin typeface="华文楷体" panose="02010600040101010101" charset="-122"/>
                <a:ea typeface="华文楷体" panose="02010600040101010101" charset="-122"/>
              </a:rPr>
              <a:t>阅读</a:t>
            </a:r>
            <a:r>
              <a:rPr lang="en-US" altLang="zh-CN" sz="4000" b="1" dirty="0">
                <a:solidFill>
                  <a:srgbClr val="0000FF"/>
                </a:solidFill>
                <a:latin typeface="华文楷体" panose="02010600040101010101" charset="-122"/>
                <a:ea typeface="华文楷体" panose="02010600040101010101" charset="-122"/>
              </a:rPr>
              <a:t>19-21</a:t>
            </a:r>
            <a:r>
              <a:rPr lang="zh-CN" altLang="en-US" sz="4000" b="1" dirty="0">
                <a:solidFill>
                  <a:srgbClr val="0000FF"/>
                </a:solidFill>
                <a:latin typeface="华文楷体" panose="02010600040101010101" charset="-122"/>
                <a:ea typeface="华文楷体" panose="02010600040101010101" charset="-122"/>
              </a:rPr>
              <a:t>自然段，思考红柳的结局又是怎样的呢？</a:t>
            </a:r>
            <a:endParaRPr lang="zh-CN" altLang="en-US" sz="4000" b="1" dirty="0">
              <a:solidFill>
                <a:srgbClr val="0000FF"/>
              </a:solidFill>
              <a:latin typeface="华文楷体" panose="02010600040101010101" charset="-122"/>
              <a:ea typeface="华文楷体" panose="02010600040101010101"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5791"/>
                                        </p:tgtEl>
                                        <p:attrNameLst>
                                          <p:attrName>style.visibility</p:attrName>
                                        </p:attrNameLst>
                                      </p:cBhvr>
                                      <p:to>
                                        <p:strVal val="visible"/>
                                      </p:to>
                                    </p:set>
                                    <p:anim calcmode="lin" valueType="num">
                                      <p:cBhvr>
                                        <p:cTn id="7" dur="1" fill="hold"/>
                                        <p:tgtEl>
                                          <p:spTgt spid="7579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9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4274" name="标题 29697"/>
          <p:cNvSpPr>
            <a:spLocks noGrp="1"/>
          </p:cNvSpPr>
          <p:nvPr>
            <p:ph type="title"/>
          </p:nvPr>
        </p:nvSpPr>
        <p:spPr>
          <a:xfrm>
            <a:off x="252413" y="406400"/>
            <a:ext cx="8747125" cy="1568450"/>
          </a:xfrm>
          <a:ln/>
        </p:spPr>
        <p:txBody>
          <a:bodyPr anchor="ctr"/>
          <a:p>
            <a:pPr algn="l"/>
            <a:r>
              <a:rPr lang="en-US" altLang="zh-CN" sz="3600" b="1" dirty="0">
                <a:latin typeface="华文楷体" panose="02010600040101010101" charset="-122"/>
                <a:ea typeface="华文楷体" panose="02010600040101010101" charset="-122"/>
              </a:rPr>
              <a:t>    “</a:t>
            </a:r>
            <a:r>
              <a:rPr lang="zh-CN" altLang="en-US" sz="3600" b="1" dirty="0">
                <a:latin typeface="华文楷体" panose="02010600040101010101" charset="-122"/>
                <a:ea typeface="华文楷体" panose="02010600040101010101" charset="-122"/>
              </a:rPr>
              <a:t>今年可以看到去年被掘走的沙丘，好像做了眼球摘除术的伤员，依然大睁着空洞的眼睑，怒向苍穹”这句话有什么含义？</a:t>
            </a:r>
            <a:endParaRPr lang="zh-CN" altLang="en-US" sz="3600" b="1" dirty="0">
              <a:latin typeface="华文楷体" panose="02010600040101010101" charset="-122"/>
              <a:ea typeface="华文楷体" panose="02010600040101010101" charset="-122"/>
            </a:endParaRPr>
          </a:p>
        </p:txBody>
      </p:sp>
      <p:sp>
        <p:nvSpPr>
          <p:cNvPr id="29699" name="内容占位符 29698"/>
          <p:cNvSpPr>
            <a:spLocks noGrp="1"/>
          </p:cNvSpPr>
          <p:nvPr>
            <p:ph idx="1"/>
          </p:nvPr>
        </p:nvSpPr>
        <p:spPr>
          <a:xfrm>
            <a:off x="396875" y="2493963"/>
            <a:ext cx="8537575" cy="3776662"/>
          </a:xfrm>
          <a:ln/>
        </p:spPr>
        <p:txBody>
          <a:bodyPr anchor="t"/>
          <a:p>
            <a:r>
              <a:rPr lang="en-US" altLang="zh-CN" sz="4000" b="1" dirty="0">
                <a:latin typeface="华文楷体" panose="02010600040101010101" charset="-122"/>
                <a:ea typeface="华文楷体" panose="02010600040101010101" charset="-122"/>
              </a:rPr>
              <a:t>       </a:t>
            </a:r>
            <a:r>
              <a:rPr lang="zh-CN" altLang="en-US" sz="3600" b="1" dirty="0">
                <a:latin typeface="华文楷体" panose="02010600040101010101" charset="-122"/>
                <a:ea typeface="华文楷体" panose="02010600040101010101" charset="-122"/>
              </a:rPr>
              <a:t>作者在这里采用了</a:t>
            </a:r>
            <a:r>
              <a:rPr lang="zh-CN" altLang="en-US" sz="4000" b="1" dirty="0">
                <a:solidFill>
                  <a:srgbClr val="FF0000"/>
                </a:solidFill>
                <a:latin typeface="华文楷体" panose="02010600040101010101" charset="-122"/>
                <a:ea typeface="华文楷体" panose="02010600040101010101" charset="-122"/>
              </a:rPr>
              <a:t>拟人</a:t>
            </a:r>
            <a:r>
              <a:rPr lang="zh-CN" altLang="en-US" sz="3600" b="1" dirty="0">
                <a:latin typeface="华文楷体" panose="02010600040101010101" charset="-122"/>
                <a:ea typeface="华文楷体" panose="02010600040101010101" charset="-122"/>
              </a:rPr>
              <a:t>的手法，生动形象地</a:t>
            </a:r>
            <a:r>
              <a:rPr lang="zh-CN" altLang="en-US" sz="4000" b="1" dirty="0">
                <a:solidFill>
                  <a:srgbClr val="FF0000"/>
                </a:solidFill>
                <a:latin typeface="华文楷体" panose="02010600040101010101" charset="-122"/>
                <a:ea typeface="华文楷体" panose="02010600040101010101" charset="-122"/>
              </a:rPr>
              <a:t>表现了大自然对人类的愚蠢行为的控诉</a:t>
            </a:r>
            <a:r>
              <a:rPr lang="zh-CN" altLang="en-US" sz="3600" b="1" dirty="0">
                <a:latin typeface="华文楷体" panose="02010600040101010101" charset="-122"/>
                <a:ea typeface="华文楷体" panose="02010600040101010101" charset="-122"/>
              </a:rPr>
              <a:t>，从中也</a:t>
            </a:r>
            <a:r>
              <a:rPr lang="zh-CN" altLang="en-US" sz="4000" b="1" dirty="0">
                <a:solidFill>
                  <a:srgbClr val="FF0000"/>
                </a:solidFill>
                <a:latin typeface="华文楷体" panose="02010600040101010101" charset="-122"/>
                <a:ea typeface="华文楷体" panose="02010600040101010101" charset="-122"/>
              </a:rPr>
              <a:t>流露出作者对人类破坏森林举动的不满。</a:t>
            </a:r>
            <a:endParaRPr lang="zh-CN" altLang="en-US" sz="4000" b="1" dirty="0">
              <a:solidFill>
                <a:srgbClr val="FF0000"/>
              </a:solidFill>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9">
                                            <p:txEl>
                                              <p:charRg st="0" end="63"/>
                                            </p:txEl>
                                          </p:spTgt>
                                        </p:tgtEl>
                                        <p:attrNameLst>
                                          <p:attrName>style.visibility</p:attrName>
                                        </p:attrNameLst>
                                      </p:cBhvr>
                                      <p:to>
                                        <p:strVal val="visible"/>
                                      </p:to>
                                    </p:set>
                                    <p:anim calcmode="lin" valueType="num">
                                      <p:cBhvr additive="base">
                                        <p:cTn id="7" dur="1000" fill="hold"/>
                                        <p:tgtEl>
                                          <p:spTgt spid="29699">
                                            <p:txEl>
                                              <p:charRg st="0" end="63"/>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9699">
                                            <p:txEl>
                                              <p:charRg st="0" end="6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5298" name="文本框 115715"/>
          <p:cNvSpPr txBox="1"/>
          <p:nvPr/>
        </p:nvSpPr>
        <p:spPr>
          <a:xfrm>
            <a:off x="969963" y="889000"/>
            <a:ext cx="8064500" cy="706438"/>
          </a:xfrm>
          <a:prstGeom prst="rect">
            <a:avLst/>
          </a:prstGeom>
          <a:noFill/>
          <a:ln w="9525">
            <a:noFill/>
          </a:ln>
        </p:spPr>
        <p:txBody>
          <a:bodyPr anchor="t">
            <a:spAutoFit/>
          </a:bodyPr>
          <a:p>
            <a:pPr>
              <a:spcBef>
                <a:spcPct val="50000"/>
              </a:spcBef>
            </a:pPr>
            <a:r>
              <a:rPr lang="zh-CN" altLang="en-US" sz="4000" b="1" dirty="0">
                <a:latin typeface="华文楷体" panose="02010600040101010101" charset="-122"/>
                <a:ea typeface="华文楷体" panose="02010600040101010101" charset="-122"/>
              </a:rPr>
              <a:t>作者为什么把红柳称作“原住民”？</a:t>
            </a:r>
            <a:endParaRPr lang="zh-CN" altLang="en-US" sz="4000" b="1" dirty="0">
              <a:latin typeface="华文楷体" panose="02010600040101010101" charset="-122"/>
              <a:ea typeface="华文楷体" panose="02010600040101010101" charset="-122"/>
            </a:endParaRPr>
          </a:p>
        </p:txBody>
      </p:sp>
      <p:sp>
        <p:nvSpPr>
          <p:cNvPr id="115717" name="文本框 115716"/>
          <p:cNvSpPr txBox="1"/>
          <p:nvPr/>
        </p:nvSpPr>
        <p:spPr>
          <a:xfrm>
            <a:off x="647700" y="2425700"/>
            <a:ext cx="8280400" cy="2306638"/>
          </a:xfrm>
          <a:prstGeom prst="rect">
            <a:avLst/>
          </a:prstGeom>
          <a:noFill/>
          <a:ln w="9525">
            <a:noFill/>
          </a:ln>
        </p:spPr>
        <p:txBody>
          <a:bodyPr anchor="t">
            <a:spAutoFit/>
          </a:bodyPr>
          <a:p>
            <a:pPr>
              <a:spcBef>
                <a:spcPct val="50000"/>
              </a:spcBef>
            </a:pPr>
            <a:r>
              <a:rPr lang="en-US" altLang="zh-CN" sz="3600" b="1" dirty="0">
                <a:solidFill>
                  <a:srgbClr val="FF0000"/>
                </a:solidFill>
                <a:latin typeface="华文楷体" panose="02010600040101010101" charset="-122"/>
                <a:ea typeface="华文楷体" panose="02010600040101010101" charset="-122"/>
              </a:rPr>
              <a:t>        </a:t>
            </a:r>
            <a:r>
              <a:rPr lang="zh-CN" altLang="en-US" sz="3600" b="1" dirty="0">
                <a:solidFill>
                  <a:srgbClr val="FF0000"/>
                </a:solidFill>
                <a:latin typeface="华文楷体" panose="02010600040101010101" charset="-122"/>
                <a:ea typeface="华文楷体" panose="02010600040101010101" charset="-122"/>
              </a:rPr>
              <a:t>因为红柳是千百年前就在这高原上扎根成长的生命。</a:t>
            </a:r>
            <a:r>
              <a:rPr lang="zh-CN" altLang="en-US" sz="3600" b="1" dirty="0">
                <a:latin typeface="华文楷体" panose="02010600040101010101" charset="-122"/>
                <a:ea typeface="华文楷体" panose="02010600040101010101" charset="-122"/>
              </a:rPr>
              <a:t>这里使用了</a:t>
            </a:r>
            <a:r>
              <a:rPr lang="zh-CN" altLang="en-US" sz="3600" b="1" dirty="0">
                <a:solidFill>
                  <a:srgbClr val="FF0000"/>
                </a:solidFill>
                <a:latin typeface="华文楷体" panose="02010600040101010101" charset="-122"/>
                <a:ea typeface="华文楷体" panose="02010600040101010101" charset="-122"/>
              </a:rPr>
              <a:t>拟人</a:t>
            </a:r>
            <a:r>
              <a:rPr lang="zh-CN" altLang="en-US" sz="3600" b="1" dirty="0">
                <a:latin typeface="华文楷体" panose="02010600040101010101" charset="-122"/>
                <a:ea typeface="华文楷体" panose="02010600040101010101" charset="-122"/>
              </a:rPr>
              <a:t>的修辞手法</a:t>
            </a:r>
            <a:r>
              <a:rPr lang="zh-CN" altLang="en-US" sz="3600" b="1" dirty="0">
                <a:solidFill>
                  <a:srgbClr val="FF0000"/>
                </a:solidFill>
                <a:latin typeface="华文楷体" panose="02010600040101010101" charset="-122"/>
                <a:ea typeface="华文楷体" panose="02010600040101010101" charset="-122"/>
              </a:rPr>
              <a:t>，表达了作者对红柳的感情，也体现了红柳在青藏高原的重要性 </a:t>
            </a:r>
            <a:endParaRPr lang="zh-CN" altLang="en-US" sz="3600" b="1" dirty="0">
              <a:solidFill>
                <a:srgbClr val="FF0000"/>
              </a:solidFill>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5717"/>
                                        </p:tgtEl>
                                        <p:attrNameLst>
                                          <p:attrName>style.visibility</p:attrName>
                                        </p:attrNameLst>
                                      </p:cBhvr>
                                      <p:to>
                                        <p:strVal val="visible"/>
                                      </p:to>
                                    </p:set>
                                    <p:anim calcmode="lin" valueType="num">
                                      <p:cBhvr>
                                        <p:cTn id="7" dur="1" fill="hold"/>
                                        <p:tgtEl>
                                          <p:spTgt spid="11571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96261" name="内容占位符 96260"/>
          <p:cNvSpPr>
            <a:spLocks noGrp="1"/>
          </p:cNvSpPr>
          <p:nvPr>
            <p:ph idx="1"/>
          </p:nvPr>
        </p:nvSpPr>
        <p:spPr>
          <a:xfrm>
            <a:off x="114300" y="4551363"/>
            <a:ext cx="8836025" cy="2232025"/>
          </a:xfrm>
          <a:solidFill>
            <a:schemeClr val="bg1"/>
          </a:solidFill>
          <a:ln/>
        </p:spPr>
        <p:txBody>
          <a:bodyPr anchor="t"/>
          <a:p>
            <a:pPr>
              <a:lnSpc>
                <a:spcPct val="90000"/>
              </a:lnSpc>
              <a:buNone/>
            </a:pPr>
            <a:r>
              <a:rPr lang="en-US" altLang="zh-CN" sz="3600" b="1" dirty="0">
                <a:latin typeface="华文楷体" panose="02010600040101010101" charset="-122"/>
                <a:ea typeface="华文楷体" panose="02010600040101010101" charset="-122"/>
              </a:rPr>
              <a:t>           </a:t>
            </a:r>
            <a:r>
              <a:rPr lang="en-US" altLang="zh-CN" sz="3600" b="1" dirty="0">
                <a:solidFill>
                  <a:srgbClr val="FF0000"/>
                </a:solidFill>
                <a:latin typeface="华文楷体" panose="02010600040101010101" charset="-122"/>
                <a:ea typeface="华文楷体" panose="02010600040101010101" charset="-122"/>
              </a:rPr>
              <a:t>2002</a:t>
            </a:r>
            <a:r>
              <a:rPr lang="zh-CN" altLang="en-US" sz="3600" b="1" dirty="0">
                <a:solidFill>
                  <a:srgbClr val="FF0000"/>
                </a:solidFill>
                <a:latin typeface="华文楷体" panose="02010600040101010101" charset="-122"/>
                <a:ea typeface="华文楷体" panose="02010600040101010101" charset="-122"/>
              </a:rPr>
              <a:t>年，一位军嫂带着</a:t>
            </a:r>
            <a:r>
              <a:rPr lang="en-US" altLang="zh-CN" sz="3600" b="1" dirty="0">
                <a:solidFill>
                  <a:srgbClr val="FF0000"/>
                </a:solidFill>
                <a:latin typeface="华文楷体" panose="02010600040101010101" charset="-122"/>
                <a:ea typeface="华文楷体" panose="02010600040101010101" charset="-122"/>
              </a:rPr>
              <a:t>5</a:t>
            </a:r>
            <a:r>
              <a:rPr lang="zh-CN" altLang="en-US" sz="3600" b="1" dirty="0">
                <a:solidFill>
                  <a:srgbClr val="FF0000"/>
                </a:solidFill>
                <a:latin typeface="华文楷体" panose="02010600040101010101" charset="-122"/>
                <a:ea typeface="华文楷体" panose="02010600040101010101" charset="-122"/>
              </a:rPr>
              <a:t>岁的孩子去探望她在驻守在西藏的丈夫，结果由于西藏极端恶劣的自然条件孩子还没有见到她的爸爸就离开了人世。 </a:t>
            </a:r>
            <a:endParaRPr lang="zh-CN" altLang="en-US" sz="3600" b="1" dirty="0">
              <a:solidFill>
                <a:srgbClr val="FF0000"/>
              </a:solidFill>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96261"/>
                                        </p:tgtEl>
                                        <p:attrNameLst>
                                          <p:attrName>style.visibility</p:attrName>
                                        </p:attrNameLst>
                                      </p:cBhvr>
                                      <p:to>
                                        <p:strVal val="visible"/>
                                      </p:to>
                                    </p:set>
                                    <p:animEffect transition="in" filter="barn(inHorizontal)">
                                      <p:cBhvr>
                                        <p:cTn id="7" dur="500"/>
                                        <p:tgtEl>
                                          <p:spTgt spid="9626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96261">
                                            <p:txEl>
                                              <p:charRg st="0" end="79"/>
                                            </p:txEl>
                                          </p:spTgt>
                                        </p:tgtEl>
                                        <p:attrNameLst>
                                          <p:attrName>style.visibility</p:attrName>
                                        </p:attrNameLst>
                                      </p:cBhvr>
                                      <p:to>
                                        <p:strVal val="visible"/>
                                      </p:to>
                                    </p:set>
                                    <p:animEffect transition="in" filter="barn(inHorizontal)">
                                      <p:cBhvr>
                                        <p:cTn id="12" dur="500"/>
                                        <p:tgtEl>
                                          <p:spTgt spid="96261">
                                            <p:txEl>
                                              <p:charRg st="0" end="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1" grpId="0" animBg="1"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6322" name="文本框 118787"/>
          <p:cNvSpPr txBox="1"/>
          <p:nvPr/>
        </p:nvSpPr>
        <p:spPr>
          <a:xfrm>
            <a:off x="971550" y="646113"/>
            <a:ext cx="8126413" cy="1322387"/>
          </a:xfrm>
          <a:prstGeom prst="rect">
            <a:avLst/>
          </a:prstGeom>
          <a:noFill/>
          <a:ln w="9525">
            <a:noFill/>
          </a:ln>
        </p:spPr>
        <p:txBody>
          <a:bodyPr wrap="square" anchor="t">
            <a:spAutoFit/>
          </a:bodyPr>
          <a:p>
            <a:pPr>
              <a:spcBef>
                <a:spcPct val="50000"/>
              </a:spcBef>
            </a:pPr>
            <a:r>
              <a:rPr lang="zh-CN" altLang="en-US" sz="4000" b="1" dirty="0">
                <a:latin typeface="华文楷体" panose="02010600040101010101" charset="-122"/>
                <a:ea typeface="华文楷体" panose="02010600040101010101" charset="-122"/>
              </a:rPr>
              <a:t>最后一段用了两个疑问句，表现了作者怎样的情感？</a:t>
            </a:r>
            <a:endParaRPr lang="zh-CN" altLang="en-US" sz="4000" b="1" dirty="0">
              <a:latin typeface="华文楷体" panose="02010600040101010101" charset="-122"/>
              <a:ea typeface="华文楷体" panose="02010600040101010101" charset="-122"/>
            </a:endParaRPr>
          </a:p>
        </p:txBody>
      </p:sp>
      <p:sp>
        <p:nvSpPr>
          <p:cNvPr id="56323" name="文本框 118788"/>
          <p:cNvSpPr txBox="1"/>
          <p:nvPr/>
        </p:nvSpPr>
        <p:spPr>
          <a:xfrm>
            <a:off x="611188" y="2071688"/>
            <a:ext cx="6121400" cy="460375"/>
          </a:xfrm>
          <a:prstGeom prst="rect">
            <a:avLst/>
          </a:prstGeom>
          <a:noFill/>
          <a:ln w="9525">
            <a:noFill/>
          </a:ln>
        </p:spPr>
        <p:txBody>
          <a:bodyPr anchor="t">
            <a:spAutoFit/>
          </a:bodyPr>
          <a:p>
            <a:pPr>
              <a:spcBef>
                <a:spcPct val="50000"/>
              </a:spcBef>
            </a:pPr>
            <a:endParaRPr lang="zh-CN" altLang="en-US" sz="2400" dirty="0">
              <a:latin typeface="华文楷体" panose="02010600040101010101" charset="-122"/>
              <a:ea typeface="华文楷体" panose="02010600040101010101" charset="-122"/>
            </a:endParaRPr>
          </a:p>
        </p:txBody>
      </p:sp>
      <p:sp>
        <p:nvSpPr>
          <p:cNvPr id="118790" name="文本框 118789"/>
          <p:cNvSpPr txBox="1"/>
          <p:nvPr/>
        </p:nvSpPr>
        <p:spPr>
          <a:xfrm>
            <a:off x="682625" y="2659063"/>
            <a:ext cx="8128000" cy="2798762"/>
          </a:xfrm>
          <a:prstGeom prst="rect">
            <a:avLst/>
          </a:prstGeom>
          <a:noFill/>
          <a:ln w="9525">
            <a:noFill/>
          </a:ln>
        </p:spPr>
        <p:txBody>
          <a:bodyPr wrap="square" anchor="t">
            <a:spAutoFit/>
          </a:bodyPr>
          <a:p>
            <a:pPr>
              <a:spcBef>
                <a:spcPct val="50000"/>
              </a:spcBef>
            </a:pPr>
            <a:r>
              <a:rPr lang="en-US" altLang="zh-CN" sz="4400" b="1" dirty="0">
                <a:solidFill>
                  <a:srgbClr val="FF0000"/>
                </a:solidFill>
                <a:latin typeface="华文楷体" panose="02010600040101010101" charset="-122"/>
                <a:ea typeface="华文楷体" panose="02010600040101010101" charset="-122"/>
              </a:rPr>
              <a:t>        </a:t>
            </a:r>
            <a:r>
              <a:rPr lang="zh-CN" altLang="en-US" sz="4400" b="1" dirty="0">
                <a:solidFill>
                  <a:srgbClr val="FF0000"/>
                </a:solidFill>
                <a:latin typeface="华文楷体" panose="02010600040101010101" charset="-122"/>
                <a:ea typeface="华文楷体" panose="02010600040101010101" charset="-122"/>
              </a:rPr>
              <a:t>表达了作者对破坏生态坏境的痛心之情及对人类生存坏境的忧患意识</a:t>
            </a:r>
            <a:br>
              <a:rPr lang="zh-CN" altLang="en-US" sz="4400" b="1" dirty="0">
                <a:solidFill>
                  <a:srgbClr val="FF0000"/>
                </a:solidFill>
                <a:latin typeface="华文楷体" panose="02010600040101010101" charset="-122"/>
                <a:ea typeface="华文楷体" panose="02010600040101010101" charset="-122"/>
              </a:rPr>
            </a:br>
            <a:endParaRPr lang="zh-CN" altLang="en-US" sz="4400" b="1" dirty="0">
              <a:solidFill>
                <a:srgbClr val="FF0000"/>
              </a:solidFill>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8790"/>
                                        </p:tgtEl>
                                        <p:attrNameLst>
                                          <p:attrName>style.visibility</p:attrName>
                                        </p:attrNameLst>
                                      </p:cBhvr>
                                      <p:to>
                                        <p:strVal val="visible"/>
                                      </p:to>
                                    </p:set>
                                    <p:anim calcmode="lin" valueType="num">
                                      <p:cBhvr>
                                        <p:cTn id="7" dur="1" fill="hold"/>
                                        <p:tgtEl>
                                          <p:spTgt spid="11879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09572" name="文本框 109571"/>
          <p:cNvSpPr txBox="1"/>
          <p:nvPr/>
        </p:nvSpPr>
        <p:spPr>
          <a:xfrm>
            <a:off x="538163" y="3713163"/>
            <a:ext cx="1944687" cy="584200"/>
          </a:xfrm>
          <a:prstGeom prst="rect">
            <a:avLst/>
          </a:prstGeom>
          <a:noFill/>
          <a:ln w="9525">
            <a:noFill/>
          </a:ln>
        </p:spPr>
        <p:txBody>
          <a:bodyPr anchor="t">
            <a:spAutoFit/>
          </a:bodyPr>
          <a:p>
            <a:pPr>
              <a:spcBef>
                <a:spcPct val="50000"/>
              </a:spcBef>
            </a:pPr>
            <a:r>
              <a:rPr lang="zh-CN" altLang="en-US" sz="3200" b="1" dirty="0">
                <a:solidFill>
                  <a:srgbClr val="FF0000"/>
                </a:solidFill>
                <a:latin typeface="华文楷体" panose="02010600040101010101" charset="-122"/>
                <a:ea typeface="华文楷体" panose="02010600040101010101" charset="-122"/>
              </a:rPr>
              <a:t>红柳树</a:t>
            </a:r>
            <a:endParaRPr lang="zh-CN" altLang="en-US" sz="3200" b="1" dirty="0">
              <a:solidFill>
                <a:srgbClr val="FF0000"/>
              </a:solidFill>
              <a:latin typeface="华文楷体" panose="02010600040101010101" charset="-122"/>
              <a:ea typeface="华文楷体" panose="02010600040101010101" charset="-122"/>
            </a:endParaRPr>
          </a:p>
        </p:txBody>
      </p:sp>
      <p:sp>
        <p:nvSpPr>
          <p:cNvPr id="57347" name="左大括号 109573"/>
          <p:cNvSpPr/>
          <p:nvPr/>
        </p:nvSpPr>
        <p:spPr>
          <a:xfrm>
            <a:off x="2122488" y="1341438"/>
            <a:ext cx="1587" cy="4430712"/>
          </a:xfrm>
          <a:prstGeom prst="leftBrace">
            <a:avLst>
              <a:gd name="adj1" fmla="val 23226882"/>
              <a:gd name="adj2" fmla="val 50000"/>
            </a:avLst>
          </a:prstGeom>
          <a:solidFill>
            <a:schemeClr val="tx1"/>
          </a:solidFill>
          <a:ln w="9525">
            <a:noFill/>
          </a:ln>
        </p:spPr>
        <p:txBody>
          <a:bodyPr anchor="t"/>
          <a:p>
            <a:endParaRPr lang="zh-CN" altLang="en-US" b="1">
              <a:latin typeface="华文楷体" panose="02010600040101010101" charset="-122"/>
              <a:ea typeface="华文楷体" panose="02010600040101010101" charset="-122"/>
            </a:endParaRPr>
          </a:p>
        </p:txBody>
      </p:sp>
      <p:sp>
        <p:nvSpPr>
          <p:cNvPr id="109576" name="左大括号 109575"/>
          <p:cNvSpPr/>
          <p:nvPr/>
        </p:nvSpPr>
        <p:spPr>
          <a:xfrm>
            <a:off x="1906588" y="1954213"/>
            <a:ext cx="433387" cy="4105275"/>
          </a:xfrm>
          <a:prstGeom prst="leftBrace">
            <a:avLst>
              <a:gd name="adj1" fmla="val 78806"/>
              <a:gd name="adj2" fmla="val 50000"/>
            </a:avLst>
          </a:prstGeom>
          <a:noFill/>
          <a:ln w="9525" cap="flat" cmpd="sng">
            <a:solidFill>
              <a:srgbClr val="000000"/>
            </a:solidFill>
            <a:prstDash val="solid"/>
            <a:round/>
            <a:headEnd type="none" w="med" len="med"/>
            <a:tailEnd type="none" w="med" len="med"/>
          </a:ln>
        </p:spPr>
        <p:txBody>
          <a:bodyPr anchor="t"/>
          <a:p>
            <a:endParaRPr lang="zh-CN" altLang="en-US" b="1">
              <a:latin typeface="华文楷体" panose="02010600040101010101" charset="-122"/>
              <a:ea typeface="华文楷体" panose="02010600040101010101" charset="-122"/>
            </a:endParaRPr>
          </a:p>
        </p:txBody>
      </p:sp>
      <p:sp>
        <p:nvSpPr>
          <p:cNvPr id="109577" name="文本框 109576"/>
          <p:cNvSpPr txBox="1"/>
          <p:nvPr/>
        </p:nvSpPr>
        <p:spPr>
          <a:xfrm>
            <a:off x="1595438" y="1773238"/>
            <a:ext cx="1966912" cy="492125"/>
          </a:xfrm>
          <a:prstGeom prst="rect">
            <a:avLst/>
          </a:prstGeom>
          <a:noFill/>
          <a:ln w="9525">
            <a:noFill/>
          </a:ln>
        </p:spPr>
        <p:txBody>
          <a:bodyPr wrap="square" anchor="t">
            <a:spAutoFit/>
          </a:bodyPr>
          <a:p>
            <a:pPr algn="r">
              <a:spcBef>
                <a:spcPct val="50000"/>
              </a:spcBef>
            </a:pPr>
            <a:r>
              <a:rPr lang="zh-CN" altLang="en-US" sz="2600" b="1" dirty="0">
                <a:solidFill>
                  <a:srgbClr val="FF0000"/>
                </a:solidFill>
                <a:latin typeface="华文楷体" panose="02010600040101010101" charset="-122"/>
                <a:ea typeface="华文楷体" panose="02010600040101010101" charset="-122"/>
              </a:rPr>
              <a:t>环境恶劣</a:t>
            </a:r>
            <a:endParaRPr lang="zh-CN" altLang="en-US" sz="2600" b="1" dirty="0">
              <a:solidFill>
                <a:srgbClr val="FF0000"/>
              </a:solidFill>
              <a:latin typeface="华文楷体" panose="02010600040101010101" charset="-122"/>
              <a:ea typeface="华文楷体" panose="02010600040101010101" charset="-122"/>
            </a:endParaRPr>
          </a:p>
        </p:txBody>
      </p:sp>
      <p:sp>
        <p:nvSpPr>
          <p:cNvPr id="109578" name="内容占位符 109577"/>
          <p:cNvSpPr>
            <a:spLocks noGrp="1"/>
          </p:cNvSpPr>
          <p:nvPr>
            <p:ph idx="1"/>
          </p:nvPr>
        </p:nvSpPr>
        <p:spPr>
          <a:xfrm>
            <a:off x="3635375" y="1268413"/>
            <a:ext cx="4824413" cy="1817687"/>
          </a:xfrm>
          <a:ln/>
        </p:spPr>
        <p:txBody>
          <a:bodyPr anchor="t"/>
          <a:p>
            <a:pPr>
              <a:lnSpc>
                <a:spcPct val="80000"/>
              </a:lnSpc>
              <a:buNone/>
            </a:pPr>
            <a:r>
              <a:rPr lang="zh-CN" altLang="en-US" sz="2500" b="1" dirty="0">
                <a:latin typeface="华文楷体" panose="02010600040101010101" charset="-122"/>
                <a:ea typeface="华文楷体" panose="02010600040101010101" charset="-122"/>
              </a:rPr>
              <a:t>世界的第三极</a:t>
            </a:r>
            <a:r>
              <a:rPr lang="en-US" altLang="zh-CN" sz="2500" b="1" dirty="0">
                <a:latin typeface="华文楷体" panose="02010600040101010101" charset="-122"/>
                <a:ea typeface="华文楷体" panose="02010600040101010101" charset="-122"/>
              </a:rPr>
              <a:t>, </a:t>
            </a:r>
            <a:r>
              <a:rPr lang="zh-CN" altLang="en-US" sz="2500" b="1" dirty="0">
                <a:latin typeface="华文楷体" panose="02010600040101010101" charset="-122"/>
                <a:ea typeface="华文楷体" panose="02010600040101010101" charset="-122"/>
              </a:rPr>
              <a:t>平均海拔</a:t>
            </a:r>
            <a:r>
              <a:rPr lang="en-US" altLang="zh-CN" sz="2500" b="1" dirty="0">
                <a:latin typeface="华文楷体" panose="02010600040101010101" charset="-122"/>
                <a:ea typeface="华文楷体" panose="02010600040101010101" charset="-122"/>
              </a:rPr>
              <a:t>5000</a:t>
            </a:r>
            <a:r>
              <a:rPr lang="zh-CN" altLang="en-US" sz="2500" b="1" dirty="0">
                <a:latin typeface="华文楷体" panose="02010600040101010101" charset="-122"/>
                <a:ea typeface="华文楷体" panose="02010600040101010101" charset="-122"/>
              </a:rPr>
              <a:t>米</a:t>
            </a:r>
            <a:r>
              <a:rPr lang="en-US" altLang="zh-CN" sz="2500" b="1">
                <a:latin typeface="华文楷体" panose="02010600040101010101" charset="-122"/>
                <a:ea typeface="华文楷体" panose="02010600040101010101" charset="-122"/>
              </a:rPr>
              <a:t>, </a:t>
            </a:r>
            <a:endParaRPr lang="en-US" altLang="zh-CN" sz="2500" b="1">
              <a:latin typeface="华文楷体" panose="02010600040101010101" charset="-122"/>
              <a:ea typeface="华文楷体" panose="02010600040101010101" charset="-122"/>
            </a:endParaRPr>
          </a:p>
          <a:p>
            <a:pPr>
              <a:lnSpc>
                <a:spcPct val="80000"/>
              </a:lnSpc>
              <a:buNone/>
            </a:pPr>
            <a:r>
              <a:rPr lang="zh-CN" altLang="en-US" sz="2500" b="1" dirty="0">
                <a:latin typeface="华文楷体" panose="02010600040101010101" charset="-122"/>
                <a:ea typeface="华文楷体" panose="02010600040101010101" charset="-122"/>
              </a:rPr>
              <a:t>冰峰林立，雪原寥寂   </a:t>
            </a:r>
            <a:endParaRPr lang="zh-CN" altLang="en-US" sz="2500" b="1" dirty="0">
              <a:latin typeface="华文楷体" panose="02010600040101010101" charset="-122"/>
              <a:ea typeface="华文楷体" panose="02010600040101010101" charset="-122"/>
            </a:endParaRPr>
          </a:p>
          <a:p>
            <a:pPr>
              <a:lnSpc>
                <a:spcPct val="80000"/>
              </a:lnSpc>
              <a:buNone/>
            </a:pPr>
            <a:r>
              <a:rPr lang="zh-CN" altLang="en-US" sz="2500" b="1" dirty="0">
                <a:latin typeface="华文楷体" panose="02010600040101010101" charset="-122"/>
                <a:ea typeface="华文楷体" panose="02010600040101010101" charset="-122"/>
              </a:rPr>
              <a:t>在荒漠的皱褶</a:t>
            </a:r>
            <a:endParaRPr lang="zh-CN" altLang="en-US" sz="2500" b="1" dirty="0">
              <a:latin typeface="华文楷体" panose="02010600040101010101" charset="-122"/>
              <a:ea typeface="华文楷体" panose="02010600040101010101" charset="-122"/>
            </a:endParaRPr>
          </a:p>
          <a:p>
            <a:pPr>
              <a:lnSpc>
                <a:spcPct val="80000"/>
              </a:lnSpc>
              <a:buNone/>
            </a:pPr>
            <a:r>
              <a:rPr lang="zh-CN" altLang="en-US" sz="2500" b="1" dirty="0">
                <a:latin typeface="华文楷体" panose="02010600040101010101" charset="-122"/>
                <a:ea typeface="华文楷体" panose="02010600040101010101" charset="-122"/>
              </a:rPr>
              <a:t>酷寒和缺氧 </a:t>
            </a:r>
            <a:endParaRPr lang="zh-CN" altLang="en-US" sz="2500" b="1" dirty="0">
              <a:latin typeface="华文楷体" panose="02010600040101010101" charset="-122"/>
              <a:ea typeface="华文楷体" panose="02010600040101010101" charset="-122"/>
            </a:endParaRPr>
          </a:p>
        </p:txBody>
      </p:sp>
      <p:sp>
        <p:nvSpPr>
          <p:cNvPr id="109579" name="文本框 109578"/>
          <p:cNvSpPr txBox="1"/>
          <p:nvPr/>
        </p:nvSpPr>
        <p:spPr>
          <a:xfrm>
            <a:off x="2200275" y="3230563"/>
            <a:ext cx="1366838" cy="492125"/>
          </a:xfrm>
          <a:prstGeom prst="rect">
            <a:avLst/>
          </a:prstGeom>
          <a:noFill/>
          <a:ln w="9525">
            <a:noFill/>
          </a:ln>
        </p:spPr>
        <p:txBody>
          <a:bodyPr anchor="t">
            <a:spAutoFit/>
          </a:bodyPr>
          <a:p>
            <a:pPr algn="r">
              <a:spcBef>
                <a:spcPct val="50000"/>
              </a:spcBef>
            </a:pPr>
            <a:r>
              <a:rPr lang="zh-CN" altLang="en-US" sz="2600" b="1" dirty="0">
                <a:solidFill>
                  <a:srgbClr val="FF0000"/>
                </a:solidFill>
                <a:latin typeface="华文楷体" panose="02010600040101010101" charset="-122"/>
                <a:ea typeface="华文楷体" panose="02010600040101010101" charset="-122"/>
              </a:rPr>
              <a:t>外观</a:t>
            </a:r>
            <a:r>
              <a:rPr lang="en-US" altLang="zh-CN" sz="2600" b="1" dirty="0">
                <a:solidFill>
                  <a:srgbClr val="FF0000"/>
                </a:solidFill>
                <a:latin typeface="华文楷体" panose="02010600040101010101" charset="-122"/>
                <a:ea typeface="华文楷体" panose="02010600040101010101" charset="-122"/>
              </a:rPr>
              <a:t>(</a:t>
            </a:r>
            <a:r>
              <a:rPr lang="zh-CN" altLang="en-US" sz="2600" b="1" dirty="0">
                <a:solidFill>
                  <a:srgbClr val="FF0000"/>
                </a:solidFill>
                <a:latin typeface="华文楷体" panose="02010600040101010101" charset="-122"/>
                <a:ea typeface="华文楷体" panose="02010600040101010101" charset="-122"/>
              </a:rPr>
              <a:t>貌</a:t>
            </a:r>
            <a:r>
              <a:rPr lang="en-US" altLang="zh-CN" sz="2600" b="1">
                <a:solidFill>
                  <a:srgbClr val="FF0000"/>
                </a:solidFill>
                <a:latin typeface="华文楷体" panose="02010600040101010101" charset="-122"/>
                <a:ea typeface="华文楷体" panose="02010600040101010101" charset="-122"/>
              </a:rPr>
              <a:t>)</a:t>
            </a:r>
            <a:endParaRPr lang="en-US" altLang="zh-CN" sz="2600" b="1">
              <a:solidFill>
                <a:srgbClr val="FF0000"/>
              </a:solidFill>
              <a:latin typeface="华文楷体" panose="02010600040101010101" charset="-122"/>
              <a:ea typeface="华文楷体" panose="02010600040101010101" charset="-122"/>
            </a:endParaRPr>
          </a:p>
        </p:txBody>
      </p:sp>
      <p:sp>
        <p:nvSpPr>
          <p:cNvPr id="109580" name="文本框 109579"/>
          <p:cNvSpPr txBox="1"/>
          <p:nvPr/>
        </p:nvSpPr>
        <p:spPr>
          <a:xfrm>
            <a:off x="3706813" y="2852738"/>
            <a:ext cx="4679950" cy="1630362"/>
          </a:xfrm>
          <a:prstGeom prst="rect">
            <a:avLst/>
          </a:prstGeom>
          <a:noFill/>
          <a:ln w="9525">
            <a:noFill/>
          </a:ln>
        </p:spPr>
        <p:txBody>
          <a:bodyPr anchor="t">
            <a:spAutoFit/>
          </a:bodyPr>
          <a:p>
            <a:r>
              <a:rPr lang="zh-CN" altLang="en-US" sz="2500" b="1" dirty="0">
                <a:latin typeface="华文楷体" panose="02010600040101010101" charset="-122"/>
                <a:ea typeface="华文楷体" panose="02010600040101010101" charset="-122"/>
              </a:rPr>
              <a:t>它们有着铁一样锈红的枝干，</a:t>
            </a:r>
            <a:endParaRPr lang="zh-CN" altLang="en-US" sz="2500" b="1" dirty="0">
              <a:latin typeface="华文楷体" panose="02010600040101010101" charset="-122"/>
              <a:ea typeface="华文楷体" panose="02010600040101010101" charset="-122"/>
            </a:endParaRPr>
          </a:p>
          <a:p>
            <a:r>
              <a:rPr lang="zh-CN" altLang="en-US" sz="2500" b="1" dirty="0">
                <a:latin typeface="华文楷体" panose="02010600040101010101" charset="-122"/>
                <a:ea typeface="华文楷体" panose="02010600040101010101" charset="-122"/>
              </a:rPr>
              <a:t>凤羽般纷披的碎叶，</a:t>
            </a:r>
            <a:endParaRPr lang="zh-CN" altLang="en-US" sz="2500" b="1" dirty="0">
              <a:latin typeface="华文楷体" panose="02010600040101010101" charset="-122"/>
              <a:ea typeface="华文楷体" panose="02010600040101010101" charset="-122"/>
            </a:endParaRPr>
          </a:p>
          <a:p>
            <a:r>
              <a:rPr lang="zh-CN" altLang="en-US" sz="2500" b="1" dirty="0">
                <a:latin typeface="华文楷体" panose="02010600040101010101" charset="-122"/>
                <a:ea typeface="华文楷体" panose="02010600040101010101" charset="-122"/>
              </a:rPr>
              <a:t>偶尔会开出谷穗样细密的花</a:t>
            </a:r>
            <a:endParaRPr lang="zh-CN" altLang="en-US" sz="2500" b="1" dirty="0">
              <a:latin typeface="华文楷体" panose="02010600040101010101" charset="-122"/>
              <a:ea typeface="华文楷体" panose="02010600040101010101" charset="-122"/>
            </a:endParaRPr>
          </a:p>
          <a:p>
            <a:r>
              <a:rPr lang="zh-CN" altLang="en-US" sz="2500" b="1" dirty="0">
                <a:latin typeface="华文楷体" panose="02010600040101010101" charset="-122"/>
                <a:ea typeface="华文楷体" panose="02010600040101010101" charset="-122"/>
              </a:rPr>
              <a:t>小小的一蓬</a:t>
            </a:r>
            <a:endParaRPr lang="zh-CN" altLang="en-US" sz="2500" b="1" dirty="0">
              <a:latin typeface="华文楷体" panose="02010600040101010101" charset="-122"/>
              <a:ea typeface="华文楷体" panose="02010600040101010101" charset="-122"/>
            </a:endParaRPr>
          </a:p>
        </p:txBody>
      </p:sp>
      <p:sp>
        <p:nvSpPr>
          <p:cNvPr id="109581" name="矩形 109580"/>
          <p:cNvSpPr/>
          <p:nvPr/>
        </p:nvSpPr>
        <p:spPr>
          <a:xfrm>
            <a:off x="2178050" y="4706938"/>
            <a:ext cx="1506538" cy="492125"/>
          </a:xfrm>
          <a:prstGeom prst="rect">
            <a:avLst/>
          </a:prstGeom>
          <a:noFill/>
          <a:ln w="9525">
            <a:noFill/>
          </a:ln>
        </p:spPr>
        <p:txBody>
          <a:bodyPr wrap="none" anchor="t">
            <a:spAutoFit/>
          </a:bodyPr>
          <a:p>
            <a:pPr algn="r"/>
            <a:r>
              <a:rPr lang="zh-CN" altLang="en-US" sz="2600" b="1" dirty="0">
                <a:solidFill>
                  <a:srgbClr val="FF0000"/>
                </a:solidFill>
                <a:latin typeface="华文楷体" panose="02010600040101010101" charset="-122"/>
                <a:ea typeface="华文楷体" panose="02010600040101010101" charset="-122"/>
              </a:rPr>
              <a:t>根系强大</a:t>
            </a:r>
            <a:r>
              <a:rPr lang="zh-CN" altLang="en-US" sz="2600" b="1" dirty="0">
                <a:latin typeface="华文楷体" panose="02010600040101010101" charset="-122"/>
                <a:ea typeface="华文楷体" panose="02010600040101010101" charset="-122"/>
              </a:rPr>
              <a:t> </a:t>
            </a:r>
            <a:endParaRPr lang="zh-CN" altLang="en-US" sz="2600" b="1" dirty="0">
              <a:latin typeface="华文楷体" panose="02010600040101010101" charset="-122"/>
              <a:ea typeface="华文楷体" panose="02010600040101010101" charset="-122"/>
            </a:endParaRPr>
          </a:p>
        </p:txBody>
      </p:sp>
      <p:sp>
        <p:nvSpPr>
          <p:cNvPr id="109582" name="矩形 109581"/>
          <p:cNvSpPr/>
          <p:nvPr/>
        </p:nvSpPr>
        <p:spPr>
          <a:xfrm>
            <a:off x="3706813" y="4365625"/>
            <a:ext cx="5327650" cy="1244600"/>
          </a:xfrm>
          <a:prstGeom prst="rect">
            <a:avLst/>
          </a:prstGeom>
          <a:noFill/>
          <a:ln w="9525">
            <a:noFill/>
          </a:ln>
        </p:spPr>
        <p:txBody>
          <a:bodyPr anchor="t">
            <a:spAutoFit/>
          </a:bodyPr>
          <a:p>
            <a:r>
              <a:rPr lang="zh-CN" altLang="en-US" sz="2500" b="1" dirty="0">
                <a:latin typeface="华文楷体" panose="02010600040101010101" charset="-122"/>
                <a:ea typeface="华文楷体" panose="02010600040101010101" charset="-122"/>
              </a:rPr>
              <a:t>像一柄巨大章鱼的无数脚爪</a:t>
            </a:r>
            <a:endParaRPr lang="zh-CN" altLang="en-US" sz="2500" b="1" dirty="0">
              <a:latin typeface="华文楷体" panose="02010600040101010101" charset="-122"/>
              <a:ea typeface="华文楷体" panose="02010600040101010101" charset="-122"/>
            </a:endParaRPr>
          </a:p>
          <a:p>
            <a:r>
              <a:rPr lang="zh-CN" altLang="en-US" sz="2500" b="1" dirty="0">
                <a:latin typeface="华文楷体" panose="02010600040101010101" charset="-122"/>
                <a:ea typeface="华文楷体" panose="02010600040101010101" charset="-122"/>
              </a:rPr>
              <a:t>如盘卷的金属，坚挺而硬韧</a:t>
            </a:r>
            <a:endParaRPr lang="zh-CN" altLang="en-US" sz="2500" b="1" dirty="0">
              <a:latin typeface="华文楷体" panose="02010600040101010101" charset="-122"/>
              <a:ea typeface="华文楷体" panose="02010600040101010101" charset="-122"/>
            </a:endParaRPr>
          </a:p>
          <a:p>
            <a:r>
              <a:rPr lang="zh-CN" altLang="en-US" sz="2500" b="1" dirty="0">
                <a:latin typeface="华文楷体" panose="02010600040101010101" charset="-122"/>
                <a:ea typeface="华文楷体" panose="02010600040101010101" charset="-122"/>
              </a:rPr>
              <a:t>弥久地维持着盘根错节的形状</a:t>
            </a:r>
            <a:endParaRPr lang="zh-CN" altLang="en-US" sz="2500" b="1" dirty="0">
              <a:latin typeface="华文楷体" panose="02010600040101010101" charset="-122"/>
              <a:ea typeface="华文楷体" panose="02010600040101010101" charset="-122"/>
            </a:endParaRPr>
          </a:p>
        </p:txBody>
      </p:sp>
      <p:sp>
        <p:nvSpPr>
          <p:cNvPr id="109583" name="文本框 109582"/>
          <p:cNvSpPr txBox="1"/>
          <p:nvPr/>
        </p:nvSpPr>
        <p:spPr>
          <a:xfrm>
            <a:off x="2127250" y="5734050"/>
            <a:ext cx="1512888" cy="492125"/>
          </a:xfrm>
          <a:prstGeom prst="rect">
            <a:avLst/>
          </a:prstGeom>
          <a:noFill/>
          <a:ln w="9525">
            <a:noFill/>
          </a:ln>
        </p:spPr>
        <p:txBody>
          <a:bodyPr anchor="t">
            <a:spAutoFit/>
          </a:bodyPr>
          <a:p>
            <a:pPr algn="r">
              <a:spcBef>
                <a:spcPct val="50000"/>
              </a:spcBef>
            </a:pPr>
            <a:r>
              <a:rPr lang="zh-CN" altLang="en-US" sz="2600" b="1" dirty="0">
                <a:solidFill>
                  <a:srgbClr val="FF0000"/>
                </a:solidFill>
                <a:latin typeface="华文楷体" panose="02010600040101010101" charset="-122"/>
                <a:ea typeface="华文楷体" panose="02010600040101010101" charset="-122"/>
              </a:rPr>
              <a:t>歌颂赞美</a:t>
            </a:r>
            <a:endParaRPr lang="zh-CN" altLang="en-US" sz="2600" b="1" dirty="0">
              <a:solidFill>
                <a:srgbClr val="FF0000"/>
              </a:solidFill>
              <a:latin typeface="华文楷体" panose="02010600040101010101" charset="-122"/>
              <a:ea typeface="华文楷体" panose="02010600040101010101" charset="-122"/>
            </a:endParaRPr>
          </a:p>
        </p:txBody>
      </p:sp>
      <p:sp>
        <p:nvSpPr>
          <p:cNvPr id="109584" name="矩形 109583"/>
          <p:cNvSpPr/>
          <p:nvPr/>
        </p:nvSpPr>
        <p:spPr>
          <a:xfrm>
            <a:off x="3779838" y="5600700"/>
            <a:ext cx="6408737" cy="860425"/>
          </a:xfrm>
          <a:prstGeom prst="rect">
            <a:avLst/>
          </a:prstGeom>
          <a:noFill/>
          <a:ln w="9525">
            <a:noFill/>
          </a:ln>
        </p:spPr>
        <p:txBody>
          <a:bodyPr anchor="t">
            <a:spAutoFit/>
          </a:bodyPr>
          <a:p>
            <a:r>
              <a:rPr lang="zh-CN" altLang="en-US" sz="2500" b="1" dirty="0">
                <a:latin typeface="华文楷体" panose="02010600040101010101" charset="-122"/>
                <a:ea typeface="华文楷体" panose="02010600040101010101" charset="-122"/>
              </a:rPr>
              <a:t>顽强精神                          </a:t>
            </a:r>
            <a:br>
              <a:rPr lang="zh-CN" altLang="en-US" sz="2500" b="1" dirty="0">
                <a:latin typeface="华文楷体" panose="02010600040101010101" charset="-122"/>
                <a:ea typeface="华文楷体" panose="02010600040101010101" charset="-122"/>
              </a:rPr>
            </a:br>
            <a:r>
              <a:rPr lang="zh-CN" altLang="en-US" sz="2500" b="1" dirty="0">
                <a:latin typeface="华文楷体" panose="02010600040101010101" charset="-122"/>
                <a:ea typeface="华文楷体" panose="02010600040101010101" charset="-122"/>
              </a:rPr>
              <a:t>奉献精神</a:t>
            </a:r>
            <a:endParaRPr lang="zh-CN" altLang="en-US" sz="2500" b="1" dirty="0">
              <a:latin typeface="华文楷体" panose="02010600040101010101" charset="-122"/>
              <a:ea typeface="华文楷体" panose="02010600040101010101" charset="-122"/>
            </a:endParaRPr>
          </a:p>
        </p:txBody>
      </p:sp>
      <p:sp>
        <p:nvSpPr>
          <p:cNvPr id="109585" name="左大括号 109584"/>
          <p:cNvSpPr/>
          <p:nvPr/>
        </p:nvSpPr>
        <p:spPr>
          <a:xfrm>
            <a:off x="3563938" y="1412875"/>
            <a:ext cx="76200" cy="1143000"/>
          </a:xfrm>
          <a:prstGeom prst="leftBrace">
            <a:avLst>
              <a:gd name="adj1" fmla="val 125000"/>
              <a:gd name="adj2" fmla="val 50000"/>
            </a:avLst>
          </a:prstGeom>
          <a:noFill/>
          <a:ln w="9525" cap="flat" cmpd="sng">
            <a:solidFill>
              <a:srgbClr val="000000"/>
            </a:solidFill>
            <a:prstDash val="solid"/>
            <a:round/>
            <a:headEnd type="none" w="med" len="med"/>
            <a:tailEnd type="none" w="med" len="med"/>
          </a:ln>
        </p:spPr>
        <p:txBody>
          <a:bodyPr anchor="t"/>
          <a:p>
            <a:endParaRPr lang="zh-CN" altLang="en-US" b="1">
              <a:latin typeface="华文楷体" panose="02010600040101010101" charset="-122"/>
              <a:ea typeface="华文楷体" panose="02010600040101010101" charset="-122"/>
            </a:endParaRPr>
          </a:p>
        </p:txBody>
      </p:sp>
      <p:sp>
        <p:nvSpPr>
          <p:cNvPr id="109586" name="左大括号 109585"/>
          <p:cNvSpPr/>
          <p:nvPr/>
        </p:nvSpPr>
        <p:spPr>
          <a:xfrm>
            <a:off x="3563938" y="2997200"/>
            <a:ext cx="76200" cy="1214438"/>
          </a:xfrm>
          <a:prstGeom prst="leftBrace">
            <a:avLst>
              <a:gd name="adj1" fmla="val 124770"/>
              <a:gd name="adj2" fmla="val 50000"/>
            </a:avLst>
          </a:prstGeom>
          <a:noFill/>
          <a:ln w="9525" cap="flat" cmpd="sng">
            <a:solidFill>
              <a:srgbClr val="000000"/>
            </a:solidFill>
            <a:prstDash val="solid"/>
            <a:round/>
            <a:headEnd type="none" w="med" len="med"/>
            <a:tailEnd type="none" w="med" len="med"/>
          </a:ln>
        </p:spPr>
        <p:txBody>
          <a:bodyPr anchor="t"/>
          <a:p>
            <a:endParaRPr lang="zh-CN" altLang="en-US" b="1">
              <a:latin typeface="华文楷体" panose="02010600040101010101" charset="-122"/>
              <a:ea typeface="华文楷体" panose="02010600040101010101" charset="-122"/>
            </a:endParaRPr>
          </a:p>
        </p:txBody>
      </p:sp>
      <p:sp>
        <p:nvSpPr>
          <p:cNvPr id="109587" name="左大括号 109586"/>
          <p:cNvSpPr/>
          <p:nvPr/>
        </p:nvSpPr>
        <p:spPr>
          <a:xfrm>
            <a:off x="3563938" y="4468813"/>
            <a:ext cx="147637" cy="966787"/>
          </a:xfrm>
          <a:prstGeom prst="leftBrace">
            <a:avLst>
              <a:gd name="adj1" fmla="val 124601"/>
              <a:gd name="adj2" fmla="val 50000"/>
            </a:avLst>
          </a:prstGeom>
          <a:noFill/>
          <a:ln w="9525" cap="flat" cmpd="sng">
            <a:solidFill>
              <a:srgbClr val="000000"/>
            </a:solidFill>
            <a:prstDash val="solid"/>
            <a:round/>
            <a:headEnd type="none" w="med" len="med"/>
            <a:tailEnd type="none" w="med" len="med"/>
          </a:ln>
        </p:spPr>
        <p:txBody>
          <a:bodyPr anchor="t"/>
          <a:p>
            <a:endParaRPr lang="zh-CN" altLang="en-US" b="1">
              <a:latin typeface="华文楷体" panose="02010600040101010101" charset="-122"/>
              <a:ea typeface="华文楷体" panose="02010600040101010101" charset="-122"/>
            </a:endParaRPr>
          </a:p>
        </p:txBody>
      </p:sp>
      <p:sp>
        <p:nvSpPr>
          <p:cNvPr id="109588" name="左大括号 109587"/>
          <p:cNvSpPr/>
          <p:nvPr/>
        </p:nvSpPr>
        <p:spPr>
          <a:xfrm>
            <a:off x="3635375" y="5516563"/>
            <a:ext cx="144463" cy="936625"/>
          </a:xfrm>
          <a:prstGeom prst="leftBrace">
            <a:avLst>
              <a:gd name="adj1" fmla="val 53939"/>
              <a:gd name="adj2" fmla="val 50000"/>
            </a:avLst>
          </a:prstGeom>
          <a:noFill/>
          <a:ln w="9525" cap="flat" cmpd="sng">
            <a:solidFill>
              <a:srgbClr val="000000"/>
            </a:solidFill>
            <a:prstDash val="solid"/>
            <a:round/>
            <a:headEnd type="none" w="med" len="med"/>
            <a:tailEnd type="none" w="med" len="med"/>
          </a:ln>
        </p:spPr>
        <p:txBody>
          <a:bodyPr anchor="t"/>
          <a:p>
            <a:endParaRPr lang="zh-CN" altLang="en-US" b="1">
              <a:latin typeface="华文楷体" panose="02010600040101010101" charset="-122"/>
              <a:ea typeface="华文楷体" panose="02010600040101010101" charset="-122"/>
            </a:endParaRPr>
          </a:p>
        </p:txBody>
      </p:sp>
      <p:sp>
        <p:nvSpPr>
          <p:cNvPr id="109589" name="左大括号 109588"/>
          <p:cNvSpPr/>
          <p:nvPr/>
        </p:nvSpPr>
        <p:spPr>
          <a:xfrm>
            <a:off x="5219700" y="5857875"/>
            <a:ext cx="142875" cy="719138"/>
          </a:xfrm>
          <a:prstGeom prst="leftBrace">
            <a:avLst>
              <a:gd name="adj1" fmla="val 41874"/>
              <a:gd name="adj2" fmla="val 50000"/>
            </a:avLst>
          </a:prstGeom>
          <a:noFill/>
          <a:ln w="9525" cap="flat" cmpd="sng">
            <a:solidFill>
              <a:srgbClr val="000000"/>
            </a:solidFill>
            <a:prstDash val="solid"/>
            <a:round/>
            <a:headEnd type="none" w="med" len="med"/>
            <a:tailEnd type="none" w="med" len="med"/>
          </a:ln>
        </p:spPr>
        <p:txBody>
          <a:bodyPr anchor="t"/>
          <a:p>
            <a:endParaRPr lang="zh-CN" altLang="en-US" b="1">
              <a:latin typeface="华文楷体" panose="02010600040101010101" charset="-122"/>
              <a:ea typeface="华文楷体" panose="02010600040101010101" charset="-122"/>
            </a:endParaRPr>
          </a:p>
        </p:txBody>
      </p:sp>
      <p:sp>
        <p:nvSpPr>
          <p:cNvPr id="109590" name="文本框 109589"/>
          <p:cNvSpPr txBox="1"/>
          <p:nvPr/>
        </p:nvSpPr>
        <p:spPr>
          <a:xfrm>
            <a:off x="5362575" y="5715000"/>
            <a:ext cx="3795713" cy="1014413"/>
          </a:xfrm>
          <a:prstGeom prst="rect">
            <a:avLst/>
          </a:prstGeom>
          <a:noFill/>
          <a:ln w="9525">
            <a:noFill/>
          </a:ln>
        </p:spPr>
        <p:txBody>
          <a:bodyPr wrap="square" anchor="t">
            <a:spAutoFit/>
          </a:bodyPr>
          <a:p>
            <a:pPr>
              <a:lnSpc>
                <a:spcPct val="120000"/>
              </a:lnSpc>
              <a:spcBef>
                <a:spcPts val="600"/>
              </a:spcBef>
              <a:spcAft>
                <a:spcPts val="600"/>
              </a:spcAft>
            </a:pPr>
            <a:r>
              <a:rPr lang="zh-CN" altLang="en-US" sz="2500" b="1" dirty="0">
                <a:latin typeface="华文楷体" panose="02010600040101010101" charset="-122"/>
                <a:ea typeface="华文楷体" panose="02010600040101010101" charset="-122"/>
              </a:rPr>
              <a:t>固住泥沙，保护生态环境      </a:t>
            </a:r>
            <a:br>
              <a:rPr lang="zh-CN" altLang="en-US" sz="2500" b="1" dirty="0">
                <a:latin typeface="华文楷体" panose="02010600040101010101" charset="-122"/>
                <a:ea typeface="华文楷体" panose="02010600040101010101" charset="-122"/>
              </a:rPr>
            </a:br>
            <a:r>
              <a:rPr lang="zh-CN" altLang="en-US" sz="2500" b="1" dirty="0">
                <a:latin typeface="华文楷体" panose="02010600040101010101" charset="-122"/>
                <a:ea typeface="华文楷体" panose="02010600040101010101" charset="-122"/>
              </a:rPr>
              <a:t>燃烧了自己，造福了人类。</a:t>
            </a:r>
            <a:endParaRPr lang="zh-CN" altLang="en-US" sz="2500" b="1" dirty="0">
              <a:latin typeface="华文楷体" panose="02010600040101010101" charset="-122"/>
              <a:ea typeface="华文楷体" panose="02010600040101010101" charset="-122"/>
            </a:endParaRPr>
          </a:p>
        </p:txBody>
      </p:sp>
      <p:sp>
        <p:nvSpPr>
          <p:cNvPr id="109591" name="文本框 109590"/>
          <p:cNvSpPr txBox="1"/>
          <p:nvPr/>
        </p:nvSpPr>
        <p:spPr>
          <a:xfrm>
            <a:off x="306388" y="541338"/>
            <a:ext cx="3113087" cy="584200"/>
          </a:xfrm>
          <a:prstGeom prst="rect">
            <a:avLst/>
          </a:prstGeom>
          <a:noFill/>
          <a:ln w="9525">
            <a:noFill/>
          </a:ln>
        </p:spPr>
        <p:txBody>
          <a:bodyPr wrap="square" anchor="t">
            <a:spAutoFit/>
          </a:bodyPr>
          <a:p>
            <a:pPr>
              <a:spcBef>
                <a:spcPct val="50000"/>
              </a:spcBef>
            </a:pPr>
            <a:r>
              <a:rPr lang="zh-CN" altLang="en-US" sz="3200" b="1" dirty="0">
                <a:solidFill>
                  <a:srgbClr val="FF0000"/>
                </a:solidFill>
                <a:latin typeface="华文楷体" panose="02010600040101010101" charset="-122"/>
                <a:ea typeface="华文楷体" panose="02010600040101010101" charset="-122"/>
              </a:rPr>
              <a:t>离太阳最近的树</a:t>
            </a:r>
            <a:endParaRPr lang="zh-CN" altLang="en-US" sz="3200" b="1" dirty="0">
              <a:solidFill>
                <a:srgbClr val="FF0000"/>
              </a:solidFill>
              <a:latin typeface="华文楷体" panose="02010600040101010101" charset="-122"/>
              <a:ea typeface="华文楷体" panose="02010600040101010101" charset="-122"/>
            </a:endParaRPr>
          </a:p>
        </p:txBody>
      </p:sp>
      <p:sp>
        <p:nvSpPr>
          <p:cNvPr id="109593" name="左大括号 109592"/>
          <p:cNvSpPr/>
          <p:nvPr/>
        </p:nvSpPr>
        <p:spPr>
          <a:xfrm>
            <a:off x="3275013" y="331788"/>
            <a:ext cx="144462" cy="936625"/>
          </a:xfrm>
          <a:prstGeom prst="leftBrace">
            <a:avLst>
              <a:gd name="adj1" fmla="val 53939"/>
              <a:gd name="adj2" fmla="val 50000"/>
            </a:avLst>
          </a:prstGeom>
          <a:noFill/>
          <a:ln w="9525" cap="flat" cmpd="sng">
            <a:solidFill>
              <a:srgbClr val="000000"/>
            </a:solidFill>
            <a:prstDash val="solid"/>
            <a:round/>
            <a:headEnd type="none" w="med" len="med"/>
            <a:tailEnd type="none" w="med" len="med"/>
          </a:ln>
        </p:spPr>
        <p:txBody>
          <a:bodyPr anchor="t"/>
          <a:p>
            <a:endParaRPr lang="zh-CN" altLang="en-US" b="1">
              <a:latin typeface="华文楷体" panose="02010600040101010101" charset="-122"/>
              <a:ea typeface="华文楷体" panose="02010600040101010101" charset="-122"/>
            </a:endParaRPr>
          </a:p>
        </p:txBody>
      </p:sp>
      <p:sp>
        <p:nvSpPr>
          <p:cNvPr id="109594" name="文本框 109593"/>
          <p:cNvSpPr txBox="1"/>
          <p:nvPr/>
        </p:nvSpPr>
        <p:spPr>
          <a:xfrm>
            <a:off x="3490913" y="295275"/>
            <a:ext cx="4273550" cy="476250"/>
          </a:xfrm>
          <a:prstGeom prst="rect">
            <a:avLst/>
          </a:prstGeom>
          <a:noFill/>
          <a:ln w="9525">
            <a:noFill/>
          </a:ln>
        </p:spPr>
        <p:txBody>
          <a:bodyPr wrap="square" anchor="t">
            <a:spAutoFit/>
          </a:bodyPr>
          <a:p>
            <a:pPr>
              <a:spcBef>
                <a:spcPct val="50000"/>
              </a:spcBef>
            </a:pPr>
            <a:r>
              <a:rPr lang="zh-CN" altLang="en-US" sz="2500" b="1" dirty="0">
                <a:solidFill>
                  <a:srgbClr val="FF0000"/>
                </a:solidFill>
                <a:latin typeface="华文楷体" panose="02010600040101010101" charset="-122"/>
                <a:ea typeface="华文楷体" panose="02010600040101010101" charset="-122"/>
              </a:rPr>
              <a:t>颂歌：</a:t>
            </a:r>
            <a:r>
              <a:rPr lang="zh-CN" altLang="en-US" sz="2500" b="1" dirty="0">
                <a:latin typeface="华文楷体" panose="02010600040101010101" charset="-122"/>
                <a:ea typeface="华文楷体" panose="02010600040101010101" charset="-122"/>
              </a:rPr>
              <a:t>红柳顽强和奉献精神</a:t>
            </a:r>
            <a:endParaRPr lang="zh-CN" altLang="en-US" sz="2500" b="1" dirty="0">
              <a:latin typeface="华文楷体" panose="02010600040101010101" charset="-122"/>
              <a:ea typeface="华文楷体" panose="02010600040101010101" charset="-122"/>
            </a:endParaRPr>
          </a:p>
        </p:txBody>
      </p:sp>
      <p:sp>
        <p:nvSpPr>
          <p:cNvPr id="109595" name="文本框 109594"/>
          <p:cNvSpPr txBox="1"/>
          <p:nvPr/>
        </p:nvSpPr>
        <p:spPr>
          <a:xfrm>
            <a:off x="3490913" y="766763"/>
            <a:ext cx="4464050" cy="476250"/>
          </a:xfrm>
          <a:prstGeom prst="rect">
            <a:avLst/>
          </a:prstGeom>
          <a:noFill/>
          <a:ln w="9525">
            <a:noFill/>
          </a:ln>
        </p:spPr>
        <p:txBody>
          <a:bodyPr anchor="t">
            <a:spAutoFit/>
          </a:bodyPr>
          <a:p>
            <a:pPr>
              <a:spcBef>
                <a:spcPct val="50000"/>
              </a:spcBef>
            </a:pPr>
            <a:r>
              <a:rPr lang="zh-CN" altLang="en-US" sz="2500" b="1" dirty="0">
                <a:solidFill>
                  <a:srgbClr val="FF0000"/>
                </a:solidFill>
                <a:latin typeface="华文楷体" panose="02010600040101010101" charset="-122"/>
                <a:ea typeface="华文楷体" panose="02010600040101010101" charset="-122"/>
              </a:rPr>
              <a:t>悲歌：</a:t>
            </a:r>
            <a:r>
              <a:rPr lang="zh-CN" altLang="en-US" sz="2500" b="1" dirty="0">
                <a:latin typeface="华文楷体" panose="02010600040101010101" charset="-122"/>
                <a:ea typeface="华文楷体" panose="02010600040101010101" charset="-122"/>
              </a:rPr>
              <a:t>生态环境被破坏</a:t>
            </a:r>
            <a:endParaRPr lang="zh-CN" altLang="en-US" sz="2500" b="1" dirty="0">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9591"/>
                                        </p:tgtEl>
                                        <p:attrNameLst>
                                          <p:attrName>style.visibility</p:attrName>
                                        </p:attrNameLst>
                                      </p:cBhvr>
                                      <p:to>
                                        <p:strVal val="visible"/>
                                      </p:to>
                                    </p:set>
                                    <p:anim calcmode="lin" valueType="num">
                                      <p:cBhvr>
                                        <p:cTn id="7" dur="1" fill="hold"/>
                                        <p:tgtEl>
                                          <p:spTgt spid="109591"/>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9593"/>
                                        </p:tgtEl>
                                        <p:attrNameLst>
                                          <p:attrName>style.visibility</p:attrName>
                                        </p:attrNameLst>
                                      </p:cBhvr>
                                      <p:to>
                                        <p:strVal val="visible"/>
                                      </p:to>
                                    </p:set>
                                    <p:anim calcmode="lin" valueType="num">
                                      <p:cBhvr>
                                        <p:cTn id="12" dur="1" fill="hold"/>
                                        <p:tgtEl>
                                          <p:spTgt spid="10959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9594"/>
                                        </p:tgtEl>
                                        <p:attrNameLst>
                                          <p:attrName>style.visibility</p:attrName>
                                        </p:attrNameLst>
                                      </p:cBhvr>
                                      <p:to>
                                        <p:strVal val="visible"/>
                                      </p:to>
                                    </p:set>
                                    <p:anim calcmode="lin" valueType="num">
                                      <p:cBhvr>
                                        <p:cTn id="17" dur="1" fill="hold"/>
                                        <p:tgtEl>
                                          <p:spTgt spid="109594"/>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09595"/>
                                        </p:tgtEl>
                                        <p:attrNameLst>
                                          <p:attrName>style.visibility</p:attrName>
                                        </p:attrNameLst>
                                      </p:cBhvr>
                                      <p:to>
                                        <p:strVal val="visible"/>
                                      </p:to>
                                    </p:set>
                                    <p:anim calcmode="lin" valueType="num">
                                      <p:cBhvr>
                                        <p:cTn id="22" dur="1" fill="hold"/>
                                        <p:tgtEl>
                                          <p:spTgt spid="109595"/>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09572"/>
                                        </p:tgtEl>
                                        <p:attrNameLst>
                                          <p:attrName>style.visibility</p:attrName>
                                        </p:attrNameLst>
                                      </p:cBhvr>
                                      <p:to>
                                        <p:strVal val="visible"/>
                                      </p:to>
                                    </p:set>
                                    <p:anim calcmode="lin" valueType="num">
                                      <p:cBhvr>
                                        <p:cTn id="27" dur="1" fill="hold"/>
                                        <p:tgtEl>
                                          <p:spTgt spid="109572"/>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09576"/>
                                        </p:tgtEl>
                                        <p:attrNameLst>
                                          <p:attrName>style.visibility</p:attrName>
                                        </p:attrNameLst>
                                      </p:cBhvr>
                                      <p:to>
                                        <p:strVal val="visible"/>
                                      </p:to>
                                    </p:set>
                                    <p:anim calcmode="lin" valueType="num">
                                      <p:cBhvr>
                                        <p:cTn id="32" dur="1" fill="hold"/>
                                        <p:tgtEl>
                                          <p:spTgt spid="109576"/>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09577"/>
                                        </p:tgtEl>
                                        <p:attrNameLst>
                                          <p:attrName>style.visibility</p:attrName>
                                        </p:attrNameLst>
                                      </p:cBhvr>
                                      <p:to>
                                        <p:strVal val="visible"/>
                                      </p:to>
                                    </p:set>
                                    <p:anim calcmode="lin" valueType="num">
                                      <p:cBhvr>
                                        <p:cTn id="37" dur="1" fill="hold"/>
                                        <p:tgtEl>
                                          <p:spTgt spid="109577"/>
                                        </p:tgtEl>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9585"/>
                                        </p:tgtEl>
                                        <p:attrNameLst>
                                          <p:attrName>style.visibility</p:attrName>
                                        </p:attrNameLst>
                                      </p:cBhvr>
                                      <p:to>
                                        <p:strVal val="visible"/>
                                      </p:to>
                                    </p:set>
                                    <p:anim calcmode="lin" valueType="num">
                                      <p:cBhvr>
                                        <p:cTn id="42" dur="1" fill="hold"/>
                                        <p:tgtEl>
                                          <p:spTgt spid="109585"/>
                                        </p:tgtEl>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09578">
                                            <p:txEl>
                                              <p:charRg st="0" end="20"/>
                                            </p:txEl>
                                          </p:spTgt>
                                        </p:tgtEl>
                                        <p:attrNameLst>
                                          <p:attrName>style.visibility</p:attrName>
                                        </p:attrNameLst>
                                      </p:cBhvr>
                                      <p:to>
                                        <p:strVal val="visible"/>
                                      </p:to>
                                    </p:set>
                                    <p:anim calcmode="lin" valueType="num">
                                      <p:cBhvr>
                                        <p:cTn id="47" dur="1" fill="hold"/>
                                        <p:tgtEl>
                                          <p:spTgt spid="109578">
                                            <p:txEl>
                                              <p:charRg st="0" end="20"/>
                                            </p:txEl>
                                          </p:spTgt>
                                        </p:tgtEl>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09578">
                                            <p:txEl>
                                              <p:charRg st="20" end="33"/>
                                            </p:txEl>
                                          </p:spTgt>
                                        </p:tgtEl>
                                        <p:attrNameLst>
                                          <p:attrName>style.visibility</p:attrName>
                                        </p:attrNameLst>
                                      </p:cBhvr>
                                      <p:to>
                                        <p:strVal val="visible"/>
                                      </p:to>
                                    </p:set>
                                    <p:anim calcmode="lin" valueType="num">
                                      <p:cBhvr>
                                        <p:cTn id="52" dur="1" fill="hold"/>
                                        <p:tgtEl>
                                          <p:spTgt spid="109578">
                                            <p:txEl>
                                              <p:charRg st="20" end="33"/>
                                            </p:txEl>
                                          </p:spTgt>
                                        </p:tgtEl>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09578">
                                            <p:txEl>
                                              <p:charRg st="33" end="40"/>
                                            </p:txEl>
                                          </p:spTgt>
                                        </p:tgtEl>
                                        <p:attrNameLst>
                                          <p:attrName>style.visibility</p:attrName>
                                        </p:attrNameLst>
                                      </p:cBhvr>
                                      <p:to>
                                        <p:strVal val="visible"/>
                                      </p:to>
                                    </p:set>
                                    <p:anim calcmode="lin" valueType="num">
                                      <p:cBhvr>
                                        <p:cTn id="57" dur="1" fill="hold"/>
                                        <p:tgtEl>
                                          <p:spTgt spid="109578">
                                            <p:txEl>
                                              <p:charRg st="33" end="40"/>
                                            </p:txEl>
                                          </p:spTgt>
                                        </p:tgtEl>
                                      </p:cBhvr>
                                    </p:anim>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09578">
                                            <p:txEl>
                                              <p:charRg st="40" end="47"/>
                                            </p:txEl>
                                          </p:spTgt>
                                        </p:tgtEl>
                                        <p:attrNameLst>
                                          <p:attrName>style.visibility</p:attrName>
                                        </p:attrNameLst>
                                      </p:cBhvr>
                                      <p:to>
                                        <p:strVal val="visible"/>
                                      </p:to>
                                    </p:set>
                                    <p:anim calcmode="lin" valueType="num">
                                      <p:cBhvr>
                                        <p:cTn id="62" dur="1" fill="hold"/>
                                        <p:tgtEl>
                                          <p:spTgt spid="109578">
                                            <p:txEl>
                                              <p:charRg st="40" end="47"/>
                                            </p:txEl>
                                          </p:spTgt>
                                        </p:tgtEl>
                                      </p:cBhvr>
                                    </p:anim>
                                  </p:childTnLst>
                                </p:cTn>
                              </p:par>
                            </p:childTnLst>
                          </p:cTn>
                        </p:par>
                      </p:childTnLst>
                    </p:cTn>
                  </p:par>
                  <p:par>
                    <p:cTn id="63" fill="hold">
                      <p:stCondLst>
                        <p:cond delay="indefinite"/>
                      </p:stCondLst>
                      <p:childTnLst>
                        <p:par>
                          <p:cTn id="64" fill="hold">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09579"/>
                                        </p:tgtEl>
                                        <p:attrNameLst>
                                          <p:attrName>style.visibility</p:attrName>
                                        </p:attrNameLst>
                                      </p:cBhvr>
                                      <p:to>
                                        <p:strVal val="visible"/>
                                      </p:to>
                                    </p:set>
                                    <p:anim calcmode="lin" valueType="num">
                                      <p:cBhvr>
                                        <p:cTn id="67" dur="1" fill="hold"/>
                                        <p:tgtEl>
                                          <p:spTgt spid="109579"/>
                                        </p:tgtEl>
                                      </p:cBhvr>
                                    </p:anim>
                                  </p:childTnLst>
                                </p:cTn>
                              </p:par>
                            </p:childTnLst>
                          </p:cTn>
                        </p:par>
                      </p:childTnLst>
                    </p:cTn>
                  </p:par>
                  <p:par>
                    <p:cTn id="68" fill="hold">
                      <p:stCondLst>
                        <p:cond delay="indefinite"/>
                      </p:stCondLst>
                      <p:childTnLst>
                        <p:par>
                          <p:cTn id="69" fill="hold">
                            <p:stCondLst>
                              <p:cond delay="0"/>
                            </p:stCondLst>
                            <p:childTnLst>
                              <p:par>
                                <p:cTn id="70" presetID="24" presetClass="entr" presetSubtype="0" fill="hold" grpId="0" nodeType="clickEffect">
                                  <p:stCondLst>
                                    <p:cond delay="0"/>
                                  </p:stCondLst>
                                  <p:childTnLst>
                                    <p:set>
                                      <p:cBhvr>
                                        <p:cTn id="71" dur="1" fill="hold">
                                          <p:stCondLst>
                                            <p:cond delay="0"/>
                                          </p:stCondLst>
                                        </p:cTn>
                                        <p:tgtEl>
                                          <p:spTgt spid="109586"/>
                                        </p:tgtEl>
                                        <p:attrNameLst>
                                          <p:attrName>style.visibility</p:attrName>
                                        </p:attrNameLst>
                                      </p:cBhvr>
                                      <p:to>
                                        <p:strVal val="visible"/>
                                      </p:to>
                                    </p:set>
                                    <p:anim calcmode="lin" valueType="num">
                                      <p:cBhvr>
                                        <p:cTn id="72" dur="1" fill="hold"/>
                                        <p:tgtEl>
                                          <p:spTgt spid="109586"/>
                                        </p:tgtEl>
                                      </p:cBhvr>
                                    </p:anim>
                                  </p:childTnLst>
                                </p:cTn>
                              </p:par>
                            </p:childTnLst>
                          </p:cTn>
                        </p:par>
                      </p:childTnLst>
                    </p:cTn>
                  </p:par>
                  <p:par>
                    <p:cTn id="73" fill="hold">
                      <p:stCondLst>
                        <p:cond delay="indefinite"/>
                      </p:stCondLst>
                      <p:childTnLst>
                        <p:par>
                          <p:cTn id="74" fill="hold">
                            <p:stCondLst>
                              <p:cond delay="0"/>
                            </p:stCondLst>
                            <p:childTnLst>
                              <p:par>
                                <p:cTn id="75" presetID="24" presetClass="entr" presetSubtype="0" fill="hold" grpId="0" nodeType="clickEffect">
                                  <p:stCondLst>
                                    <p:cond delay="0"/>
                                  </p:stCondLst>
                                  <p:childTnLst>
                                    <p:set>
                                      <p:cBhvr>
                                        <p:cTn id="76" dur="1" fill="hold">
                                          <p:stCondLst>
                                            <p:cond delay="0"/>
                                          </p:stCondLst>
                                        </p:cTn>
                                        <p:tgtEl>
                                          <p:spTgt spid="109580"/>
                                        </p:tgtEl>
                                        <p:attrNameLst>
                                          <p:attrName>style.visibility</p:attrName>
                                        </p:attrNameLst>
                                      </p:cBhvr>
                                      <p:to>
                                        <p:strVal val="visible"/>
                                      </p:to>
                                    </p:set>
                                    <p:anim calcmode="lin" valueType="num">
                                      <p:cBhvr>
                                        <p:cTn id="77" dur="1" fill="hold"/>
                                        <p:tgtEl>
                                          <p:spTgt spid="109580"/>
                                        </p:tgtEl>
                                      </p:cBhvr>
                                    </p:anim>
                                  </p:childTnLst>
                                </p:cTn>
                              </p:par>
                            </p:childTnLst>
                          </p:cTn>
                        </p:par>
                      </p:childTnLst>
                    </p:cTn>
                  </p:par>
                  <p:par>
                    <p:cTn id="78" fill="hold">
                      <p:stCondLst>
                        <p:cond delay="indefinite"/>
                      </p:stCondLst>
                      <p:childTnLst>
                        <p:par>
                          <p:cTn id="79" fill="hold">
                            <p:stCondLst>
                              <p:cond delay="0"/>
                            </p:stCondLst>
                            <p:childTnLst>
                              <p:par>
                                <p:cTn id="80" presetID="24" presetClass="entr" presetSubtype="0" fill="hold" grpId="0" nodeType="clickEffect">
                                  <p:stCondLst>
                                    <p:cond delay="0"/>
                                  </p:stCondLst>
                                  <p:childTnLst>
                                    <p:set>
                                      <p:cBhvr>
                                        <p:cTn id="81" dur="1" fill="hold">
                                          <p:stCondLst>
                                            <p:cond delay="0"/>
                                          </p:stCondLst>
                                        </p:cTn>
                                        <p:tgtEl>
                                          <p:spTgt spid="109581"/>
                                        </p:tgtEl>
                                        <p:attrNameLst>
                                          <p:attrName>style.visibility</p:attrName>
                                        </p:attrNameLst>
                                      </p:cBhvr>
                                      <p:to>
                                        <p:strVal val="visible"/>
                                      </p:to>
                                    </p:set>
                                    <p:anim calcmode="lin" valueType="num">
                                      <p:cBhvr>
                                        <p:cTn id="82" dur="1" fill="hold"/>
                                        <p:tgtEl>
                                          <p:spTgt spid="109581"/>
                                        </p:tgtEl>
                                      </p:cBhvr>
                                    </p:anim>
                                  </p:childTnLst>
                                </p:cTn>
                              </p:par>
                            </p:childTnLst>
                          </p:cTn>
                        </p:par>
                      </p:childTnLst>
                    </p:cTn>
                  </p:par>
                  <p:par>
                    <p:cTn id="83" fill="hold">
                      <p:stCondLst>
                        <p:cond delay="indefinite"/>
                      </p:stCondLst>
                      <p:childTnLst>
                        <p:par>
                          <p:cTn id="84" fill="hold">
                            <p:stCondLst>
                              <p:cond delay="0"/>
                            </p:stCondLst>
                            <p:childTnLst>
                              <p:par>
                                <p:cTn id="85" presetID="24" presetClass="entr" presetSubtype="0" fill="hold" grpId="0" nodeType="clickEffect">
                                  <p:stCondLst>
                                    <p:cond delay="0"/>
                                  </p:stCondLst>
                                  <p:childTnLst>
                                    <p:set>
                                      <p:cBhvr>
                                        <p:cTn id="86" dur="1" fill="hold">
                                          <p:stCondLst>
                                            <p:cond delay="0"/>
                                          </p:stCondLst>
                                        </p:cTn>
                                        <p:tgtEl>
                                          <p:spTgt spid="109587"/>
                                        </p:tgtEl>
                                        <p:attrNameLst>
                                          <p:attrName>style.visibility</p:attrName>
                                        </p:attrNameLst>
                                      </p:cBhvr>
                                      <p:to>
                                        <p:strVal val="visible"/>
                                      </p:to>
                                    </p:set>
                                    <p:anim calcmode="lin" valueType="num">
                                      <p:cBhvr>
                                        <p:cTn id="87" dur="1" fill="hold"/>
                                        <p:tgtEl>
                                          <p:spTgt spid="109587"/>
                                        </p:tgtEl>
                                      </p:cBhvr>
                                    </p:anim>
                                  </p:childTnLst>
                                </p:cTn>
                              </p:par>
                            </p:childTnLst>
                          </p:cTn>
                        </p:par>
                      </p:childTnLst>
                    </p:cTn>
                  </p:par>
                  <p:par>
                    <p:cTn id="88" fill="hold">
                      <p:stCondLst>
                        <p:cond delay="indefinite"/>
                      </p:stCondLst>
                      <p:childTnLst>
                        <p:par>
                          <p:cTn id="89" fill="hold">
                            <p:stCondLst>
                              <p:cond delay="0"/>
                            </p:stCondLst>
                            <p:childTnLst>
                              <p:par>
                                <p:cTn id="90" presetID="24" presetClass="entr" presetSubtype="0" fill="hold" grpId="0" nodeType="clickEffect">
                                  <p:stCondLst>
                                    <p:cond delay="0"/>
                                  </p:stCondLst>
                                  <p:childTnLst>
                                    <p:set>
                                      <p:cBhvr>
                                        <p:cTn id="91" dur="1" fill="hold">
                                          <p:stCondLst>
                                            <p:cond delay="0"/>
                                          </p:stCondLst>
                                        </p:cTn>
                                        <p:tgtEl>
                                          <p:spTgt spid="109582"/>
                                        </p:tgtEl>
                                        <p:attrNameLst>
                                          <p:attrName>style.visibility</p:attrName>
                                        </p:attrNameLst>
                                      </p:cBhvr>
                                      <p:to>
                                        <p:strVal val="visible"/>
                                      </p:to>
                                    </p:set>
                                    <p:anim calcmode="lin" valueType="num">
                                      <p:cBhvr>
                                        <p:cTn id="92" dur="1" fill="hold"/>
                                        <p:tgtEl>
                                          <p:spTgt spid="109582"/>
                                        </p:tgtEl>
                                      </p:cBhvr>
                                    </p:anim>
                                  </p:childTnLst>
                                </p:cTn>
                              </p:par>
                            </p:childTnLst>
                          </p:cTn>
                        </p:par>
                      </p:childTnLst>
                    </p:cTn>
                  </p:par>
                  <p:par>
                    <p:cTn id="93" fill="hold">
                      <p:stCondLst>
                        <p:cond delay="indefinite"/>
                      </p:stCondLst>
                      <p:childTnLst>
                        <p:par>
                          <p:cTn id="94" fill="hold">
                            <p:stCondLst>
                              <p:cond delay="0"/>
                            </p:stCondLst>
                            <p:childTnLst>
                              <p:par>
                                <p:cTn id="95" presetID="24" presetClass="entr" presetSubtype="0" fill="hold" grpId="0" nodeType="clickEffect">
                                  <p:stCondLst>
                                    <p:cond delay="0"/>
                                  </p:stCondLst>
                                  <p:childTnLst>
                                    <p:set>
                                      <p:cBhvr>
                                        <p:cTn id="96" dur="1" fill="hold">
                                          <p:stCondLst>
                                            <p:cond delay="0"/>
                                          </p:stCondLst>
                                        </p:cTn>
                                        <p:tgtEl>
                                          <p:spTgt spid="109583"/>
                                        </p:tgtEl>
                                        <p:attrNameLst>
                                          <p:attrName>style.visibility</p:attrName>
                                        </p:attrNameLst>
                                      </p:cBhvr>
                                      <p:to>
                                        <p:strVal val="visible"/>
                                      </p:to>
                                    </p:set>
                                    <p:anim calcmode="lin" valueType="num">
                                      <p:cBhvr>
                                        <p:cTn id="97" dur="1" fill="hold"/>
                                        <p:tgtEl>
                                          <p:spTgt spid="109583"/>
                                        </p:tgtEl>
                                      </p:cBhvr>
                                    </p:anim>
                                  </p:childTnLst>
                                </p:cTn>
                              </p:par>
                            </p:childTnLst>
                          </p:cTn>
                        </p:par>
                      </p:childTnLst>
                    </p:cTn>
                  </p:par>
                  <p:par>
                    <p:cTn id="98" fill="hold">
                      <p:stCondLst>
                        <p:cond delay="indefinite"/>
                      </p:stCondLst>
                      <p:childTnLst>
                        <p:par>
                          <p:cTn id="99" fill="hold">
                            <p:stCondLst>
                              <p:cond delay="0"/>
                            </p:stCondLst>
                            <p:childTnLst>
                              <p:par>
                                <p:cTn id="100" presetID="24" presetClass="entr" presetSubtype="0" fill="hold" grpId="0" nodeType="clickEffect">
                                  <p:stCondLst>
                                    <p:cond delay="0"/>
                                  </p:stCondLst>
                                  <p:childTnLst>
                                    <p:set>
                                      <p:cBhvr>
                                        <p:cTn id="101" dur="1" fill="hold">
                                          <p:stCondLst>
                                            <p:cond delay="0"/>
                                          </p:stCondLst>
                                        </p:cTn>
                                        <p:tgtEl>
                                          <p:spTgt spid="109588"/>
                                        </p:tgtEl>
                                        <p:attrNameLst>
                                          <p:attrName>style.visibility</p:attrName>
                                        </p:attrNameLst>
                                      </p:cBhvr>
                                      <p:to>
                                        <p:strVal val="visible"/>
                                      </p:to>
                                    </p:set>
                                    <p:anim calcmode="lin" valueType="num">
                                      <p:cBhvr>
                                        <p:cTn id="102" dur="1" fill="hold"/>
                                        <p:tgtEl>
                                          <p:spTgt spid="109588"/>
                                        </p:tgtEl>
                                      </p:cBhvr>
                                    </p:anim>
                                  </p:childTnLst>
                                </p:cTn>
                              </p:par>
                            </p:childTnLst>
                          </p:cTn>
                        </p:par>
                      </p:childTnLst>
                    </p:cTn>
                  </p:par>
                  <p:par>
                    <p:cTn id="103" fill="hold">
                      <p:stCondLst>
                        <p:cond delay="indefinite"/>
                      </p:stCondLst>
                      <p:childTnLst>
                        <p:par>
                          <p:cTn id="104" fill="hold">
                            <p:stCondLst>
                              <p:cond delay="0"/>
                            </p:stCondLst>
                            <p:childTnLst>
                              <p:par>
                                <p:cTn id="105" presetID="24" presetClass="entr" presetSubtype="0" fill="hold" grpId="0" nodeType="clickEffect">
                                  <p:stCondLst>
                                    <p:cond delay="0"/>
                                  </p:stCondLst>
                                  <p:childTnLst>
                                    <p:set>
                                      <p:cBhvr>
                                        <p:cTn id="106" dur="1" fill="hold">
                                          <p:stCondLst>
                                            <p:cond delay="0"/>
                                          </p:stCondLst>
                                        </p:cTn>
                                        <p:tgtEl>
                                          <p:spTgt spid="109584"/>
                                        </p:tgtEl>
                                        <p:attrNameLst>
                                          <p:attrName>style.visibility</p:attrName>
                                        </p:attrNameLst>
                                      </p:cBhvr>
                                      <p:to>
                                        <p:strVal val="visible"/>
                                      </p:to>
                                    </p:set>
                                    <p:anim calcmode="lin" valueType="num">
                                      <p:cBhvr>
                                        <p:cTn id="107" dur="1" fill="hold"/>
                                        <p:tgtEl>
                                          <p:spTgt spid="109584"/>
                                        </p:tgtEl>
                                      </p:cBhvr>
                                    </p:anim>
                                  </p:childTnLst>
                                </p:cTn>
                              </p:par>
                            </p:childTnLst>
                          </p:cTn>
                        </p:par>
                      </p:childTnLst>
                    </p:cTn>
                  </p:par>
                  <p:par>
                    <p:cTn id="108" fill="hold">
                      <p:stCondLst>
                        <p:cond delay="indefinite"/>
                      </p:stCondLst>
                      <p:childTnLst>
                        <p:par>
                          <p:cTn id="109" fill="hold">
                            <p:stCondLst>
                              <p:cond delay="0"/>
                            </p:stCondLst>
                            <p:childTnLst>
                              <p:par>
                                <p:cTn id="110" presetID="24" presetClass="entr" presetSubtype="0" fill="hold" grpId="0" nodeType="clickEffect">
                                  <p:stCondLst>
                                    <p:cond delay="0"/>
                                  </p:stCondLst>
                                  <p:childTnLst>
                                    <p:set>
                                      <p:cBhvr>
                                        <p:cTn id="111" dur="1" fill="hold">
                                          <p:stCondLst>
                                            <p:cond delay="0"/>
                                          </p:stCondLst>
                                        </p:cTn>
                                        <p:tgtEl>
                                          <p:spTgt spid="109589"/>
                                        </p:tgtEl>
                                        <p:attrNameLst>
                                          <p:attrName>style.visibility</p:attrName>
                                        </p:attrNameLst>
                                      </p:cBhvr>
                                      <p:to>
                                        <p:strVal val="visible"/>
                                      </p:to>
                                    </p:set>
                                    <p:anim calcmode="lin" valueType="num">
                                      <p:cBhvr>
                                        <p:cTn id="112" dur="1" fill="hold"/>
                                        <p:tgtEl>
                                          <p:spTgt spid="109589"/>
                                        </p:tgtEl>
                                      </p:cBhvr>
                                    </p:anim>
                                  </p:childTnLst>
                                </p:cTn>
                              </p:par>
                            </p:childTnLst>
                          </p:cTn>
                        </p:par>
                      </p:childTnLst>
                    </p:cTn>
                  </p:par>
                  <p:par>
                    <p:cTn id="113" fill="hold">
                      <p:stCondLst>
                        <p:cond delay="indefinite"/>
                      </p:stCondLst>
                      <p:childTnLst>
                        <p:par>
                          <p:cTn id="114" fill="hold">
                            <p:stCondLst>
                              <p:cond delay="0"/>
                            </p:stCondLst>
                            <p:childTnLst>
                              <p:par>
                                <p:cTn id="115" presetID="24" presetClass="entr" presetSubtype="0" fill="hold" grpId="0" nodeType="clickEffect">
                                  <p:stCondLst>
                                    <p:cond delay="0"/>
                                  </p:stCondLst>
                                  <p:childTnLst>
                                    <p:set>
                                      <p:cBhvr>
                                        <p:cTn id="116" dur="1" fill="hold">
                                          <p:stCondLst>
                                            <p:cond delay="0"/>
                                          </p:stCondLst>
                                        </p:cTn>
                                        <p:tgtEl>
                                          <p:spTgt spid="109590"/>
                                        </p:tgtEl>
                                        <p:attrNameLst>
                                          <p:attrName>style.visibility</p:attrName>
                                        </p:attrNameLst>
                                      </p:cBhvr>
                                      <p:to>
                                        <p:strVal val="visible"/>
                                      </p:to>
                                    </p:set>
                                    <p:anim calcmode="lin" valueType="num">
                                      <p:cBhvr>
                                        <p:cTn id="117" dur="1" fill="hold"/>
                                        <p:tgtEl>
                                          <p:spTgt spid="10959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93" grpId="0" bldLvl="0" animBg="1"/>
      <p:bldP spid="109594" grpId="0"/>
      <p:bldP spid="109595" grpId="0"/>
      <p:bldP spid="109572" grpId="0"/>
      <p:bldP spid="109577" grpId="0"/>
      <p:bldP spid="109585" grpId="0" bldLvl="0" animBg="1"/>
      <p:bldP spid="109578" grpId="0" uiExpand="1" build="p"/>
      <p:bldP spid="109579" grpId="0"/>
      <p:bldP spid="109586" grpId="0" bldLvl="0" animBg="1"/>
      <p:bldP spid="109580" grpId="0"/>
      <p:bldP spid="109581" grpId="0"/>
      <p:bldP spid="109587" grpId="0" bldLvl="0" animBg="1"/>
      <p:bldP spid="109582" grpId="0"/>
      <p:bldP spid="109583" grpId="0"/>
      <p:bldP spid="109588" grpId="0" bldLvl="0" animBg="1"/>
      <p:bldP spid="109584" grpId="0"/>
      <p:bldP spid="109589" grpId="0" bldLvl="0" animBg="1"/>
      <p:bldP spid="109590" grpId="0"/>
      <p:bldP spid="109591" grpId="0"/>
      <p:bldP spid="109576"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8370" name="标题 1"/>
          <p:cNvSpPr>
            <a:spLocks noGrp="1"/>
          </p:cNvSpPr>
          <p:nvPr>
            <p:ph type="title"/>
          </p:nvPr>
        </p:nvSpPr>
        <p:spPr>
          <a:xfrm>
            <a:off x="600075" y="846138"/>
            <a:ext cx="8686800" cy="1284287"/>
          </a:xfrm>
          <a:ln/>
        </p:spPr>
        <p:txBody>
          <a:bodyPr anchor="ctr"/>
          <a:p>
            <a:pPr algn="l"/>
            <a:r>
              <a:rPr lang="zh-CN" altLang="en-US" sz="4000" b="1" dirty="0">
                <a:latin typeface="华文楷体" panose="02010600040101010101" charset="-122"/>
                <a:ea typeface="华文楷体" panose="02010600040101010101" charset="-122"/>
              </a:rPr>
              <a:t>思考：标题“离太阳最近的树”有几层含义：</a:t>
            </a:r>
            <a:br>
              <a:rPr lang="zh-CN" altLang="en-US" sz="4000" b="1">
                <a:latin typeface="华文楷体" panose="02010600040101010101" charset="-122"/>
                <a:ea typeface="华文楷体" panose="02010600040101010101" charset="-122"/>
              </a:rPr>
            </a:br>
            <a:endParaRPr lang="zh-CN" altLang="en-US" sz="4000" b="1">
              <a:latin typeface="华文楷体" panose="02010600040101010101" charset="-122"/>
              <a:ea typeface="华文楷体" panose="02010600040101010101" charset="-122"/>
            </a:endParaRPr>
          </a:p>
        </p:txBody>
      </p:sp>
      <p:sp>
        <p:nvSpPr>
          <p:cNvPr id="3" name="内容占位符 2"/>
          <p:cNvSpPr>
            <a:spLocks noGrp="1"/>
          </p:cNvSpPr>
          <p:nvPr>
            <p:ph idx="1"/>
          </p:nvPr>
        </p:nvSpPr>
        <p:spPr>
          <a:xfrm>
            <a:off x="673100" y="2230438"/>
            <a:ext cx="8407400" cy="3128962"/>
          </a:xfrm>
          <a:ln/>
        </p:spPr>
        <p:txBody>
          <a:bodyPr anchor="t"/>
          <a:p>
            <a:pPr marL="373380" lvl="2" indent="-457835">
              <a:lnSpc>
                <a:spcPct val="90000"/>
              </a:lnSpc>
              <a:spcBef>
                <a:spcPct val="0"/>
              </a:spcBef>
              <a:buFont typeface="Wingdings" panose="05000000000000000000" charset="0"/>
              <a:buChar char="l"/>
            </a:pPr>
            <a:r>
              <a:rPr lang="zh-CN" altLang="en-US" sz="3200" b="1" dirty="0">
                <a:latin typeface="华文楷体" panose="02010600040101010101" charset="-122"/>
                <a:ea typeface="华文楷体" panose="02010600040101010101" charset="-122"/>
              </a:rPr>
              <a:t>首先，因为红柳生长在“</a:t>
            </a:r>
            <a:r>
              <a:rPr lang="zh-CN" altLang="en-US" sz="3200" b="1" dirty="0">
                <a:solidFill>
                  <a:srgbClr val="FF0000"/>
                </a:solidFill>
                <a:latin typeface="华文楷体" panose="02010600040101010101" charset="-122"/>
                <a:ea typeface="华文楷体" panose="02010600040101010101" charset="-122"/>
              </a:rPr>
              <a:t>平均海拔５０００米的高原</a:t>
            </a:r>
            <a:r>
              <a:rPr lang="zh-CN" altLang="en-US" sz="3200" b="1" dirty="0">
                <a:latin typeface="华文楷体" panose="02010600040101010101" charset="-122"/>
                <a:ea typeface="华文楷体" panose="02010600040101010101" charset="-122"/>
              </a:rPr>
              <a:t>，所以说它“离太阳最近”，这是其表层意义；     </a:t>
            </a:r>
            <a:endParaRPr lang="zh-CN" altLang="en-US" sz="3200" b="1" dirty="0">
              <a:latin typeface="华文楷体" panose="02010600040101010101" charset="-122"/>
              <a:ea typeface="华文楷体" panose="02010600040101010101" charset="-122"/>
            </a:endParaRPr>
          </a:p>
          <a:p>
            <a:pPr marL="373380" lvl="2" indent="-457835">
              <a:lnSpc>
                <a:spcPct val="90000"/>
              </a:lnSpc>
              <a:spcBef>
                <a:spcPct val="0"/>
              </a:spcBef>
              <a:buFont typeface="Wingdings" panose="05000000000000000000" charset="0"/>
              <a:buChar char="l"/>
            </a:pPr>
            <a:r>
              <a:rPr lang="zh-CN" altLang="en-US" sz="3200" b="1" dirty="0">
                <a:latin typeface="华文楷体" panose="02010600040101010101" charset="-122"/>
                <a:ea typeface="华文楷体" panose="02010600040101010101" charset="-122"/>
              </a:rPr>
              <a:t>其次，其深层含义是</a:t>
            </a:r>
            <a:r>
              <a:rPr lang="zh-CN" altLang="en-US" sz="3200" b="1" dirty="0">
                <a:solidFill>
                  <a:srgbClr val="FF0000"/>
                </a:solidFill>
                <a:latin typeface="华文楷体" panose="02010600040101010101" charset="-122"/>
                <a:ea typeface="华文楷体" panose="02010600040101010101" charset="-122"/>
              </a:rPr>
              <a:t>显示红柳的气势</a:t>
            </a:r>
            <a:r>
              <a:rPr lang="zh-CN" altLang="en-US" sz="3200" b="1" dirty="0">
                <a:latin typeface="华文楷体" panose="02010600040101010101" charset="-122"/>
                <a:ea typeface="华文楷体" panose="02010600040101010101" charset="-122"/>
              </a:rPr>
              <a:t>，蕴含了从太阳那里索得光和热的伟大力量；      </a:t>
            </a:r>
            <a:endParaRPr lang="zh-CN" altLang="en-US" sz="3200" b="1" dirty="0">
              <a:latin typeface="华文楷体" panose="02010600040101010101" charset="-122"/>
              <a:ea typeface="华文楷体" panose="02010600040101010101" charset="-122"/>
            </a:endParaRPr>
          </a:p>
          <a:p>
            <a:pPr marL="373380" lvl="2" indent="-457835">
              <a:lnSpc>
                <a:spcPct val="90000"/>
              </a:lnSpc>
              <a:spcBef>
                <a:spcPct val="0"/>
              </a:spcBef>
              <a:buFont typeface="Wingdings" panose="05000000000000000000" charset="0"/>
              <a:buChar char="l"/>
            </a:pPr>
            <a:r>
              <a:rPr lang="zh-CN" altLang="en-US" sz="3200" b="1" dirty="0">
                <a:latin typeface="华文楷体" panose="02010600040101010101" charset="-122"/>
                <a:ea typeface="华文楷体" panose="02010600040101010101" charset="-122"/>
              </a:rPr>
              <a:t>最后，暗示这是</a:t>
            </a:r>
            <a:r>
              <a:rPr lang="zh-CN" altLang="en-US" sz="3200" b="1" dirty="0">
                <a:solidFill>
                  <a:srgbClr val="FF0000"/>
                </a:solidFill>
                <a:latin typeface="华文楷体" panose="02010600040101010101" charset="-122"/>
                <a:ea typeface="华文楷体" panose="02010600040101010101" charset="-122"/>
              </a:rPr>
              <a:t>高原上唯一的绿色</a:t>
            </a:r>
            <a:r>
              <a:rPr lang="zh-CN" altLang="en-US" sz="3200" b="1" dirty="0">
                <a:latin typeface="华文楷体" panose="02010600040101010101" charset="-122"/>
                <a:ea typeface="华文楷体" panose="02010600040101010101" charset="-122"/>
              </a:rPr>
              <a:t>，从而增加了文章的内涵。</a:t>
            </a:r>
            <a:endParaRPr lang="zh-CN" altLang="en-US" sz="3200" b="1" dirty="0">
              <a:latin typeface="华文楷体" panose="02010600040101010101" charset="-122"/>
              <a:ea typeface="华文楷体" panose="02010600040101010101" charset="-122"/>
            </a:endParaRPr>
          </a:p>
          <a:p>
            <a:pPr marL="144780" indent="-343535">
              <a:lnSpc>
                <a:spcPct val="90000"/>
              </a:lnSpc>
              <a:spcBef>
                <a:spcPct val="0"/>
              </a:spcBef>
              <a:buNone/>
            </a:pPr>
            <a:endParaRPr lang="zh-CN" altLang="en-US" b="1">
              <a:latin typeface="华文楷体" panose="02010600040101010101" charset="-122"/>
              <a:ea typeface="华文楷体" panose="02010600040101010101" charset="-122"/>
            </a:endParaRPr>
          </a:p>
          <a:p>
            <a:pPr marL="144780" indent="-343535">
              <a:lnSpc>
                <a:spcPct val="90000"/>
              </a:lnSpc>
              <a:spcBef>
                <a:spcPct val="0"/>
              </a:spcBef>
              <a:buNone/>
            </a:pPr>
            <a:endParaRPr lang="zh-CN" altLang="en-US">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charRg st="0" end="50"/>
                                            </p:txEl>
                                          </p:spTgt>
                                        </p:tgtEl>
                                        <p:attrNameLst>
                                          <p:attrName>style.visibility</p:attrName>
                                        </p:attrNameLst>
                                      </p:cBhvr>
                                      <p:to>
                                        <p:strVal val="visible"/>
                                      </p:to>
                                    </p:set>
                                    <p:animEffect transition="in" filter="wedge">
                                      <p:cBhvr>
                                        <p:cTn id="7" dur="2000"/>
                                        <p:tgtEl>
                                          <p:spTgt spid="3">
                                            <p:txEl>
                                              <p:charRg st="0" end="5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2000" fill="hold">
                                          <p:stCondLst>
                                            <p:cond delay="0"/>
                                          </p:stCondLst>
                                        </p:cTn>
                                        <p:tgtEl>
                                          <p:spTgt spid="3">
                                            <p:txEl>
                                              <p:charRg st="50" end="93"/>
                                            </p:txEl>
                                          </p:spTgt>
                                        </p:tgtEl>
                                        <p:attrNameLst>
                                          <p:attrName>style.visibility</p:attrName>
                                        </p:attrNameLst>
                                      </p:cBhvr>
                                      <p:to>
                                        <p:strVal val="visible"/>
                                      </p:to>
                                    </p:set>
                                    <p:animEffect transition="in" filter="dissolve">
                                      <p:cBhvr>
                                        <p:cTn id="12" dur="2000"/>
                                        <p:tgtEl>
                                          <p:spTgt spid="3">
                                            <p:txEl>
                                              <p:charRg st="50" end="9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charRg st="93" end="121"/>
                                            </p:txEl>
                                          </p:spTgt>
                                        </p:tgtEl>
                                        <p:attrNameLst>
                                          <p:attrName>style.visibility</p:attrName>
                                        </p:attrNameLst>
                                      </p:cBhvr>
                                      <p:to>
                                        <p:strVal val="visible"/>
                                      </p:to>
                                    </p:set>
                                    <p:animEffect transition="in" filter="box(in)">
                                      <p:cBhvr>
                                        <p:cTn id="17" dur="2000"/>
                                        <p:tgtEl>
                                          <p:spTgt spid="3">
                                            <p:txEl>
                                              <p:charRg st="93" end="1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0178" name="文本占位符 77826"/>
          <p:cNvSpPr>
            <a:spLocks noGrp="1"/>
          </p:cNvSpPr>
          <p:nvPr>
            <p:ph idx="1"/>
          </p:nvPr>
        </p:nvSpPr>
        <p:spPr>
          <a:xfrm>
            <a:off x="673100" y="1406525"/>
            <a:ext cx="8229600" cy="3308350"/>
          </a:xfrm>
          <a:ln/>
        </p:spPr>
        <p:txBody>
          <a:bodyPr anchor="t"/>
          <a:p>
            <a:pPr marL="0" indent="0">
              <a:buNone/>
            </a:pPr>
            <a:r>
              <a:rPr lang="zh-CN" altLang="en-US" sz="4400" b="1" dirty="0">
                <a:solidFill>
                  <a:srgbClr val="0000FF"/>
                </a:solidFill>
                <a:latin typeface="华文楷体" panose="02010600040101010101" charset="-122"/>
                <a:ea typeface="华文楷体" panose="02010600040101010101" charset="-122"/>
              </a:rPr>
              <a:t>        本文借</a:t>
            </a:r>
            <a:r>
              <a:rPr lang="zh-CN" altLang="en-US" sz="4400" b="1" dirty="0">
                <a:solidFill>
                  <a:srgbClr val="FF0000"/>
                </a:solidFill>
                <a:latin typeface="华文楷体" panose="02010600040101010101" charset="-122"/>
                <a:ea typeface="华文楷体" panose="02010600040101010101" charset="-122"/>
              </a:rPr>
              <a:t>平静的叙述、细致的描写和大胆的比喻</a:t>
            </a:r>
            <a:r>
              <a:rPr lang="zh-CN" altLang="en-US" sz="4400" b="1" dirty="0">
                <a:solidFill>
                  <a:srgbClr val="0000FF"/>
                </a:solidFill>
                <a:latin typeface="华文楷体" panose="02010600040101010101" charset="-122"/>
                <a:ea typeface="华文楷体" panose="02010600040101010101" charset="-122"/>
              </a:rPr>
              <a:t>，为我们唱响了一曲</a:t>
            </a:r>
            <a:r>
              <a:rPr lang="zh-CN" altLang="en-US" sz="4400" b="1" dirty="0">
                <a:solidFill>
                  <a:srgbClr val="FF0000"/>
                </a:solidFill>
                <a:latin typeface="华文楷体" panose="02010600040101010101" charset="-122"/>
                <a:ea typeface="华文楷体" panose="02010600040101010101" charset="-122"/>
              </a:rPr>
              <a:t>颂歌和悲歌</a:t>
            </a:r>
            <a:r>
              <a:rPr lang="en-US" altLang="zh-CN" sz="4400" b="1" dirty="0">
                <a:solidFill>
                  <a:srgbClr val="0000FF"/>
                </a:solidFill>
                <a:latin typeface="华文楷体" panose="02010600040101010101" charset="-122"/>
                <a:ea typeface="华文楷体" panose="02010600040101010101" charset="-122"/>
              </a:rPr>
              <a:t>——</a:t>
            </a:r>
            <a:r>
              <a:rPr lang="zh-CN" altLang="en-US" sz="4400" b="1" dirty="0">
                <a:solidFill>
                  <a:srgbClr val="0000FF"/>
                </a:solidFill>
                <a:latin typeface="华文楷体" panose="02010600040101010101" charset="-122"/>
                <a:ea typeface="华文楷体" panose="02010600040101010101" charset="-122"/>
              </a:rPr>
              <a:t>为红柳傲然不屈的英魂而颂，为人类的残酷和无知而悲。</a:t>
            </a:r>
            <a:endParaRPr lang="zh-CN" altLang="en-US" sz="4400" b="1" dirty="0">
              <a:solidFill>
                <a:srgbClr val="0000FF"/>
              </a:solidFill>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0178">
                                            <p:txEl>
                                              <p:charRg st="0" end="70"/>
                                            </p:txEl>
                                          </p:spTgt>
                                        </p:tgtEl>
                                        <p:attrNameLst>
                                          <p:attrName>style.visibility</p:attrName>
                                        </p:attrNameLst>
                                      </p:cBhvr>
                                      <p:to>
                                        <p:strVal val="visible"/>
                                      </p:to>
                                    </p:set>
                                    <p:animEffect transition="in" filter="wedge">
                                      <p:cBhvr>
                                        <p:cTn id="7" dur="2000"/>
                                        <p:tgtEl>
                                          <p:spTgt spid="50178">
                                            <p:txEl>
                                              <p:charRg st="0" end="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42338" name="文本框 142337"/>
          <p:cNvSpPr txBox="1"/>
          <p:nvPr/>
        </p:nvSpPr>
        <p:spPr>
          <a:xfrm>
            <a:off x="3779838" y="2636838"/>
            <a:ext cx="5148262" cy="2552700"/>
          </a:xfrm>
          <a:prstGeom prst="rect">
            <a:avLst/>
          </a:prstGeom>
          <a:noFill/>
          <a:ln w="9525">
            <a:noFill/>
          </a:ln>
        </p:spPr>
        <p:txBody>
          <a:bodyPr anchor="t">
            <a:spAutoFit/>
          </a:bodyPr>
          <a:p>
            <a:pPr>
              <a:spcBef>
                <a:spcPct val="50000"/>
              </a:spcBef>
            </a:pPr>
            <a:r>
              <a:rPr lang="en-US" altLang="zh-CN" sz="4000" b="1" dirty="0">
                <a:solidFill>
                  <a:schemeClr val="accent2"/>
                </a:solidFill>
                <a:latin typeface="华文楷体" panose="02010600040101010101" charset="-122"/>
                <a:ea typeface="华文楷体" panose="02010600040101010101" charset="-122"/>
              </a:rPr>
              <a:t>        </a:t>
            </a:r>
            <a:r>
              <a:rPr lang="zh-CN" altLang="en-US" sz="4000" b="1" dirty="0">
                <a:solidFill>
                  <a:schemeClr val="accent2"/>
                </a:solidFill>
                <a:latin typeface="华文楷体" panose="02010600040101010101" charset="-122"/>
                <a:ea typeface="华文楷体" panose="02010600040101010101" charset="-122"/>
              </a:rPr>
              <a:t>是什么导致了人类对自然的破坏？人与自然究竟应该是怎样的关系？</a:t>
            </a:r>
            <a:endParaRPr lang="zh-CN" altLang="en-US" sz="4000" b="1" dirty="0">
              <a:solidFill>
                <a:schemeClr val="accent2"/>
              </a:solidFill>
              <a:latin typeface="华文楷体" panose="02010600040101010101" charset="-122"/>
              <a:ea typeface="华文楷体" panose="02010600040101010101" charset="-122"/>
            </a:endParaRPr>
          </a:p>
        </p:txBody>
      </p:sp>
      <p:pic>
        <p:nvPicPr>
          <p:cNvPr id="142339" name="Picture 4" descr="2007910_arts_883896_picflag"/>
          <p:cNvPicPr>
            <a:picLocks noChangeAspect="1"/>
          </p:cNvPicPr>
          <p:nvPr/>
        </p:nvPicPr>
        <p:blipFill>
          <a:blip r:embed="rId2"/>
          <a:stretch>
            <a:fillRect/>
          </a:stretch>
        </p:blipFill>
        <p:spPr>
          <a:xfrm>
            <a:off x="0" y="0"/>
            <a:ext cx="3563938" cy="6858000"/>
          </a:xfrm>
          <a:prstGeom prst="rect">
            <a:avLst/>
          </a:prstGeom>
          <a:noFill/>
          <a:ln w="9525">
            <a:noFill/>
          </a:ln>
        </p:spPr>
      </p:pic>
      <p:grpSp>
        <p:nvGrpSpPr>
          <p:cNvPr id="60420" name="仙人掌"/>
          <p:cNvGrpSpPr/>
          <p:nvPr/>
        </p:nvGrpSpPr>
        <p:grpSpPr>
          <a:xfrm rot="480000">
            <a:off x="4111625" y="260350"/>
            <a:ext cx="4483100" cy="2160588"/>
            <a:chOff x="6703" y="3699"/>
            <a:chExt cx="6022" cy="3402"/>
          </a:xfrm>
        </p:grpSpPr>
        <p:pic>
          <p:nvPicPr>
            <p:cNvPr id="60421" name="图片 8"/>
            <p:cNvPicPr>
              <a:picLocks noGrp="1" noChangeAspect="1"/>
            </p:cNvPicPr>
            <p:nvPr/>
          </p:nvPicPr>
          <p:blipFill>
            <a:blip r:embed="rId3"/>
            <a:stretch>
              <a:fillRect/>
            </a:stretch>
          </p:blipFill>
          <p:spPr>
            <a:xfrm>
              <a:off x="6303" y="2726"/>
              <a:ext cx="6822" cy="5348"/>
            </a:xfrm>
            <a:prstGeom prst="rect">
              <a:avLst/>
            </a:prstGeom>
            <a:noFill/>
            <a:ln w="9525">
              <a:noFill/>
            </a:ln>
          </p:spPr>
        </p:pic>
        <p:sp>
          <p:nvSpPr>
            <p:cNvPr id="60422" name="文本框 16"/>
            <p:cNvSpPr txBox="1"/>
            <p:nvPr/>
          </p:nvSpPr>
          <p:spPr>
            <a:xfrm>
              <a:off x="8889" y="4965"/>
              <a:ext cx="518" cy="871"/>
            </a:xfrm>
            <a:prstGeom prst="rect">
              <a:avLst/>
            </a:prstGeom>
            <a:noFill/>
            <a:ln w="9525">
              <a:noFill/>
            </a:ln>
          </p:spPr>
          <p:txBody>
            <a:bodyPr wrap="square" anchor="t">
              <a:spAutoFit/>
            </a:bodyPr>
            <a:p>
              <a:endParaRPr lang="zh-CN" altLang="en-US" sz="3000">
                <a:solidFill>
                  <a:srgbClr val="1B9459"/>
                </a:solidFill>
                <a:latin typeface="汉仪晓波敦黑W" charset="-122"/>
                <a:ea typeface="汉仪晓波敦黑W" charset="-122"/>
              </a:endParaRPr>
            </a:p>
          </p:txBody>
        </p:sp>
      </p:grpSp>
      <p:sp>
        <p:nvSpPr>
          <p:cNvPr id="3" name="矩形 2"/>
          <p:cNvSpPr/>
          <p:nvPr/>
        </p:nvSpPr>
        <p:spPr>
          <a:xfrm rot="1800000">
            <a:off x="5994400" y="584200"/>
            <a:ext cx="1152525" cy="1512888"/>
          </a:xfrm>
          <a:prstGeom prst="rect">
            <a:avLst/>
          </a:prstGeom>
        </p:spPr>
        <p:txBody>
          <a:bodyPr wrap="none" fromWordArt="1">
            <a:prstTxWarp prst="textCascadeUp">
              <a:avLst>
                <a:gd name="adj" fmla="val 8132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a:gradFill rotWithShape="0">
                  <a:gsLst>
                    <a:gs pos="0">
                      <a:srgbClr val="FFE701"/>
                    </a:gs>
                    <a:gs pos="100000">
                      <a:srgbClr val="FE3E02"/>
                    </a:gs>
                  </a:gsLst>
                  <a:lin ang="12600000" scaled="1"/>
                  <a:tileRect/>
                </a:gradFill>
                <a:latin typeface="宋体" panose="02010600030101010101" pitchFamily="2" charset="-122"/>
                <a:ea typeface="宋体" panose="02010600030101010101" pitchFamily="2" charset="-122"/>
              </a:rPr>
              <a:t>？</a:t>
            </a:r>
            <a:endParaRPr lang="zh-CN" altLang="en-US" sz="3600">
              <a:gradFill rotWithShape="0">
                <a:gsLst>
                  <a:gs pos="0">
                    <a:srgbClr val="FFE701"/>
                  </a:gs>
                  <a:gs pos="100000">
                    <a:srgbClr val="FE3E02"/>
                  </a:gs>
                </a:gsLst>
                <a:lin ang="12600000" scaled="1"/>
                <a:tileRect/>
              </a:gradFill>
              <a:latin typeface="宋体" panose="02010600030101010101" pitchFamily="2" charset="-122"/>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23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142338"/>
                                        </p:tgtEl>
                                        <p:attrNameLst>
                                          <p:attrName>style.visibility</p:attrName>
                                        </p:attrNameLst>
                                      </p:cBhvr>
                                      <p:to>
                                        <p:strVal val="visible"/>
                                      </p:to>
                                    </p:set>
                                    <p:animEffect transition="in" filter="dissolve">
                                      <p:cBhvr>
                                        <p:cTn id="11" dur="500"/>
                                        <p:tgtEl>
                                          <p:spTgt spid="14233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8"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pSp>
        <p:nvGrpSpPr>
          <p:cNvPr id="9" name="组合 8"/>
          <p:cNvGrpSpPr/>
          <p:nvPr/>
        </p:nvGrpSpPr>
        <p:grpSpPr>
          <a:xfrm>
            <a:off x="614363" y="1352550"/>
            <a:ext cx="8085137" cy="3517900"/>
            <a:chOff x="968" y="2129"/>
            <a:chExt cx="12732" cy="5542"/>
          </a:xfrm>
        </p:grpSpPr>
        <p:grpSp>
          <p:nvGrpSpPr>
            <p:cNvPr id="61443" name="组合 6"/>
            <p:cNvGrpSpPr/>
            <p:nvPr/>
          </p:nvGrpSpPr>
          <p:grpSpPr>
            <a:xfrm>
              <a:off x="968" y="2129"/>
              <a:ext cx="12732" cy="5542"/>
              <a:chOff x="5231" y="2282"/>
              <a:chExt cx="8856" cy="4512"/>
            </a:xfrm>
          </p:grpSpPr>
          <p:pic>
            <p:nvPicPr>
              <p:cNvPr id="61444" name="图片 14"/>
              <p:cNvPicPr>
                <a:picLocks noGrp="1" noChangeAspect="1"/>
              </p:cNvPicPr>
              <p:nvPr/>
            </p:nvPicPr>
            <p:blipFill>
              <a:blip r:embed="rId2"/>
              <a:stretch>
                <a:fillRect/>
              </a:stretch>
            </p:blipFill>
            <p:spPr>
              <a:xfrm>
                <a:off x="5231" y="2282"/>
                <a:ext cx="8856" cy="4512"/>
              </a:xfrm>
              <a:prstGeom prst="rect">
                <a:avLst/>
              </a:prstGeom>
              <a:noFill/>
              <a:ln w="9525">
                <a:noFill/>
              </a:ln>
            </p:spPr>
          </p:pic>
          <p:sp>
            <p:nvSpPr>
              <p:cNvPr id="61445" name="文本框 5"/>
              <p:cNvSpPr txBox="1"/>
              <p:nvPr/>
            </p:nvSpPr>
            <p:spPr>
              <a:xfrm>
                <a:off x="7875" y="3665"/>
                <a:ext cx="4618" cy="957"/>
              </a:xfrm>
              <a:prstGeom prst="rect">
                <a:avLst/>
              </a:prstGeom>
              <a:noFill/>
              <a:ln w="9525">
                <a:noFill/>
              </a:ln>
            </p:spPr>
            <p:txBody>
              <a:bodyPr wrap="square" anchor="t">
                <a:spAutoFit/>
              </a:bodyPr>
              <a:p>
                <a:pPr>
                  <a:lnSpc>
                    <a:spcPct val="120000"/>
                  </a:lnSpc>
                </a:pPr>
                <a:endParaRPr lang="zh-CN" altLang="en-US" sz="2800" b="1">
                  <a:solidFill>
                    <a:srgbClr val="5B823B"/>
                  </a:solidFill>
                  <a:latin typeface="Arial" panose="020B0604020202020204" pitchFamily="34" charset="0"/>
                  <a:ea typeface="宋体" panose="02010600030101010101" pitchFamily="2" charset="-122"/>
                </a:endParaRPr>
              </a:p>
            </p:txBody>
          </p:sp>
        </p:grpSp>
        <p:pic>
          <p:nvPicPr>
            <p:cNvPr id="61446" name="图片 7" descr="图片1111"/>
            <p:cNvPicPr>
              <a:picLocks noChangeAspect="1"/>
            </p:cNvPicPr>
            <p:nvPr>
              <p:custDataLst>
                <p:tags r:id="rId3"/>
              </p:custDataLst>
            </p:nvPr>
          </p:nvPicPr>
          <p:blipFill>
            <a:blip r:embed="rId4"/>
            <a:stretch>
              <a:fillRect/>
            </a:stretch>
          </p:blipFill>
          <p:spPr>
            <a:xfrm>
              <a:off x="3793" y="3828"/>
              <a:ext cx="8592" cy="2650"/>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2000" fill="hold">
                                          <p:stCondLst>
                                            <p:cond delay="0"/>
                                          </p:stCondLst>
                                        </p:cTn>
                                        <p:tgtEl>
                                          <p:spTgt spid="9"/>
                                        </p:tgtEl>
                                        <p:attrNameLst>
                                          <p:attrName>style.visibility</p:attrName>
                                        </p:attrNameLst>
                                      </p:cBhvr>
                                      <p:to>
                                        <p:strVal val="visible"/>
                                      </p:to>
                                    </p:set>
                                    <p:animEffect transition="in" filter="barn(outVertical)">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89" name="图片 2" descr="图片7.jpg"/>
          <p:cNvPicPr>
            <a:picLocks noChangeAspect="1"/>
          </p:cNvPicPr>
          <p:nvPr/>
        </p:nvPicPr>
        <p:blipFill>
          <a:blip r:embed="rId1"/>
          <a:srcRect t="4103" b="4083"/>
          <a:stretch>
            <a:fillRect/>
          </a:stretch>
        </p:blipFill>
        <p:spPr>
          <a:xfrm>
            <a:off x="-161925" y="-650875"/>
            <a:ext cx="9324975" cy="8594725"/>
          </a:xfrm>
          <a:prstGeom prst="rect">
            <a:avLst/>
          </a:prstGeom>
          <a:noFill/>
          <a:ln w="9525">
            <a:noFill/>
          </a:ln>
        </p:spPr>
      </p:pic>
      <p:sp>
        <p:nvSpPr>
          <p:cNvPr id="2" name="文本框 1"/>
          <p:cNvSpPr txBox="1"/>
          <p:nvPr/>
        </p:nvSpPr>
        <p:spPr>
          <a:xfrm>
            <a:off x="3603625" y="5510213"/>
            <a:ext cx="3235325" cy="706437"/>
          </a:xfrm>
          <a:prstGeom prst="rect">
            <a:avLst/>
          </a:prstGeom>
          <a:noFill/>
          <a:ln w="9525">
            <a:noFill/>
          </a:ln>
        </p:spPr>
        <p:txBody>
          <a:bodyPr wrap="none" anchor="t">
            <a:spAutoFit/>
          </a:bodyPr>
          <a:p>
            <a:r>
              <a:rPr lang="zh-CN" altLang="en-US" sz="4000" b="1">
                <a:solidFill>
                  <a:srgbClr val="FFFF00"/>
                </a:solidFill>
                <a:latin typeface="华文楷体" panose="02010600040101010101" charset="-122"/>
                <a:ea typeface="华文楷体" panose="02010600040101010101" charset="-122"/>
              </a:rPr>
              <a:t>有美丽的风景</a:t>
            </a:r>
            <a:endParaRPr lang="zh-CN" altLang="en-US" sz="4000" b="1">
              <a:solidFill>
                <a:srgbClr val="FFFF00"/>
              </a:solidFill>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63489"/>
                                        </p:tgtEl>
                                        <p:attrNameLst>
                                          <p:attrName>style.visibility</p:attrName>
                                        </p:attrNameLst>
                                      </p:cBhvr>
                                      <p:to>
                                        <p:strVal val="visible"/>
                                      </p:to>
                                    </p:set>
                                    <p:animEffect transition="in" filter="barn(outVertical)">
                                      <p:cBhvr>
                                        <p:cTn id="7" dur="500"/>
                                        <p:tgtEl>
                                          <p:spTgt spid="63489"/>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6626" name="Text Box 5"/>
          <p:cNvSpPr txBox="1"/>
          <p:nvPr/>
        </p:nvSpPr>
        <p:spPr>
          <a:xfrm>
            <a:off x="3132138" y="5516563"/>
            <a:ext cx="4287838" cy="706438"/>
          </a:xfrm>
          <a:prstGeom prst="rect">
            <a:avLst/>
          </a:prstGeom>
          <a:noFill/>
          <a:ln w="9525">
            <a:noFill/>
          </a:ln>
        </p:spPr>
        <p:txBody>
          <a:bodyPr wrap="square">
            <a:spAutoFit/>
          </a:bodyPr>
          <a:p>
            <a:pPr>
              <a:spcBef>
                <a:spcPct val="50000"/>
              </a:spcBef>
            </a:pPr>
            <a:r>
              <a:rPr lang="zh-CN" altLang="en-US" sz="4000" b="1" noProof="1" dirty="0">
                <a:solidFill>
                  <a:srgbClr val="FFFF00"/>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mn-ea"/>
              </a:rPr>
              <a:t>河水清澈地流淌</a:t>
            </a:r>
            <a:endParaRPr lang="zh-CN" altLang="en-US" sz="4000" b="1" noProof="1" dirty="0">
              <a:solidFill>
                <a:srgbClr val="FFFF00"/>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mn-ea"/>
            </a:endParaRPr>
          </a:p>
        </p:txBody>
      </p:sp>
    </p:spTree>
  </p:cSld>
  <p:clrMapOvr>
    <a:masterClrMapping/>
  </p:clrMapOvr>
  <p:transition>
    <p:dissolve/>
  </p:transition>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Text Box 5"/>
          <p:cNvSpPr txBox="1">
            <a:spLocks noChangeArrowheads="1"/>
          </p:cNvSpPr>
          <p:nvPr/>
        </p:nvSpPr>
        <p:spPr bwMode="auto">
          <a:xfrm>
            <a:off x="2738438" y="5775325"/>
            <a:ext cx="4392613" cy="706438"/>
          </a:xfrm>
          <a:prstGeom prst="rect">
            <a:avLst/>
          </a:prstGeom>
          <a:noFill/>
          <a:ln w="9525">
            <a:noFill/>
            <a:miter lim="800000"/>
          </a:ln>
          <a:effectLst/>
        </p:spPr>
        <p:txBody>
          <a:bodyPr>
            <a:spAutoFit/>
          </a:bodyPr>
          <a:lstStyle/>
          <a:p>
            <a:pPr marR="0" defTabSz="914400">
              <a:spcBef>
                <a:spcPct val="50000"/>
              </a:spcBef>
              <a:buClrTx/>
              <a:buSzTx/>
              <a:defRPr/>
            </a:pPr>
            <a:r>
              <a:rPr kumimoji="0" lang="zh-CN" altLang="en-US" sz="4000" b="1" kern="1200" cap="none" spc="0" normalizeH="0" baseline="0" noProof="0" dirty="0">
                <a:solidFill>
                  <a:srgbClr val="FFFF00"/>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mn-cs"/>
              </a:rPr>
              <a:t>空气中充满了花香</a:t>
            </a:r>
            <a:endParaRPr kumimoji="0" lang="zh-CN" altLang="en-US" sz="4000" b="1" kern="1200" cap="none" spc="0" normalizeH="0" baseline="0" noProof="0" dirty="0">
              <a:solidFill>
                <a:srgbClr val="FFFF00"/>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mn-cs"/>
            </a:endParaRPr>
          </a:p>
        </p:txBody>
      </p:sp>
    </p:spTree>
  </p:cSld>
  <p:clrMapOvr>
    <a:masterClrMapping/>
  </p:clrMapOvr>
  <p:transition>
    <p:wheel spokes="8"/>
  </p:transition>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8674" name="Text Box 5"/>
          <p:cNvSpPr txBox="1"/>
          <p:nvPr/>
        </p:nvSpPr>
        <p:spPr>
          <a:xfrm>
            <a:off x="2833688" y="5851525"/>
            <a:ext cx="4103688" cy="706438"/>
          </a:xfrm>
          <a:prstGeom prst="rect">
            <a:avLst/>
          </a:prstGeom>
          <a:noFill/>
          <a:ln w="9525">
            <a:noFill/>
          </a:ln>
        </p:spPr>
        <p:txBody>
          <a:bodyPr>
            <a:spAutoFit/>
          </a:bodyPr>
          <a:p>
            <a:pPr>
              <a:spcBef>
                <a:spcPct val="50000"/>
              </a:spcBef>
            </a:pPr>
            <a:r>
              <a:rPr lang="zh-CN" altLang="en-US" sz="4000" b="1" noProof="1" dirty="0">
                <a:solidFill>
                  <a:srgbClr val="FF0000"/>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mn-ea"/>
              </a:rPr>
              <a:t>羚羊悠闲地徜徉</a:t>
            </a:r>
            <a:endParaRPr lang="zh-CN" altLang="en-US" sz="4000" b="1" noProof="1" dirty="0">
              <a:solidFill>
                <a:srgbClr val="FF0000"/>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mn-ea"/>
            </a:endParaRPr>
          </a:p>
        </p:txBody>
      </p:sp>
    </p:spTree>
  </p:cSld>
  <p:clrMapOvr>
    <a:masterClrMapping/>
  </p:clrMapOvr>
  <p:transition>
    <p:check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图片 97281" descr="22280481-DSC_3230-embed"/>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7283" name="内容占位符 97282"/>
          <p:cNvSpPr>
            <a:spLocks noGrp="1"/>
          </p:cNvSpPr>
          <p:nvPr>
            <p:ph idx="1"/>
          </p:nvPr>
        </p:nvSpPr>
        <p:spPr>
          <a:xfrm>
            <a:off x="250825" y="222250"/>
            <a:ext cx="8642350" cy="2089150"/>
          </a:xfrm>
          <a:solidFill>
            <a:schemeClr val="bg1"/>
          </a:solidFill>
          <a:ln/>
        </p:spPr>
        <p:txBody>
          <a:bodyPr anchor="t"/>
          <a:p>
            <a:pPr>
              <a:buNone/>
            </a:pPr>
            <a:r>
              <a:rPr lang="en-US" altLang="zh-CN" b="1" dirty="0">
                <a:solidFill>
                  <a:srgbClr val="FF0000"/>
                </a:solidFill>
                <a:latin typeface="华文楷体" panose="02010600040101010101" charset="-122"/>
                <a:ea typeface="华文楷体" panose="02010600040101010101" charset="-122"/>
              </a:rPr>
              <a:t>             </a:t>
            </a:r>
            <a:r>
              <a:rPr lang="zh-CN" altLang="en-US" sz="4000" b="1" dirty="0">
                <a:solidFill>
                  <a:srgbClr val="FF0000"/>
                </a:solidFill>
                <a:latin typeface="华文楷体" panose="02010600040101010101" charset="-122"/>
                <a:ea typeface="华文楷体" panose="02010600040101010101" charset="-122"/>
              </a:rPr>
              <a:t>在扎达的武警连里，每年都有新兵因为高原的恶劣环境而突发死在这片土地上。</a:t>
            </a:r>
            <a:endParaRPr lang="zh-CN" altLang="en-US" sz="4000" dirty="0">
              <a:latin typeface="华文楷体" panose="02010600040101010101" charset="-122"/>
              <a:ea typeface="华文楷体"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7283"/>
                                        </p:tgtEl>
                                        <p:attrNameLst>
                                          <p:attrName>style.visibility</p:attrName>
                                        </p:attrNameLst>
                                      </p:cBhvr>
                                      <p:to>
                                        <p:strVal val="visible"/>
                                      </p:to>
                                    </p:set>
                                    <p:animEffect transition="in" filter="fade">
                                      <p:cBhvr>
                                        <p:cTn id="7" dur="500"/>
                                        <p:tgtEl>
                                          <p:spTgt spid="9728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7283">
                                            <p:txEl>
                                              <p:charRg st="0" end="47"/>
                                            </p:txEl>
                                          </p:spTgt>
                                        </p:tgtEl>
                                        <p:attrNameLst>
                                          <p:attrName>style.visibility</p:attrName>
                                        </p:attrNameLst>
                                      </p:cBhvr>
                                      <p:to>
                                        <p:strVal val="visible"/>
                                      </p:to>
                                    </p:set>
                                    <p:animEffect transition="in" filter="fade">
                                      <p:cBhvr>
                                        <p:cTn id="12" dur="500"/>
                                        <p:tgtEl>
                                          <p:spTgt spid="97283">
                                            <p:txEl>
                                              <p:charRg st="0" end="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pSp>
        <p:nvGrpSpPr>
          <p:cNvPr id="8" name="组合 7"/>
          <p:cNvGrpSpPr/>
          <p:nvPr/>
        </p:nvGrpSpPr>
        <p:grpSpPr>
          <a:xfrm>
            <a:off x="35880" y="2119629"/>
            <a:ext cx="9433180" cy="3320416"/>
            <a:chOff x="4022" y="2755"/>
            <a:chExt cx="10320" cy="5229"/>
          </a:xfrm>
        </p:grpSpPr>
        <p:pic>
          <p:nvPicPr>
            <p:cNvPr id="6" name="图片 5" descr="横板文本框模板-17"/>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22" y="2755"/>
              <a:ext cx="10320" cy="5229"/>
            </a:xfrm>
            <a:prstGeom prst="rect">
              <a:avLst/>
            </a:prstGeom>
          </p:spPr>
        </p:pic>
        <p:sp>
          <p:nvSpPr>
            <p:cNvPr id="7" name="文本框 6"/>
            <p:cNvSpPr txBox="1"/>
            <p:nvPr/>
          </p:nvSpPr>
          <p:spPr>
            <a:xfrm>
              <a:off x="5304" y="3632"/>
              <a:ext cx="7674" cy="3052"/>
            </a:xfrm>
            <a:prstGeom prst="rect">
              <a:avLst/>
            </a:prstGeom>
            <a:noFill/>
          </p:spPr>
          <p:txBody>
            <a:bodyPr wrap="square" rtlCol="0">
              <a:spAutoFit/>
            </a:bodyPr>
            <a:p>
              <a:pPr algn="l" fontAlgn="base">
                <a:lnSpc>
                  <a:spcPct val="150000"/>
                </a:lnSpc>
              </a:pPr>
              <a:r>
                <a:rPr lang="zh-CN" altLang="en-US" sz="8000" b="1" strike="noStrike" noProof="1">
                  <a:ln w="22225">
                    <a:gradFill>
                      <a:gsLst>
                        <a:gs pos="0">
                          <a:srgbClr val="FEFCD6"/>
                        </a:gs>
                        <a:gs pos="74000">
                          <a:srgbClr val="6C5A39"/>
                        </a:gs>
                        <a:gs pos="100000">
                          <a:srgbClr val="472B1E"/>
                        </a:gs>
                      </a:gsLst>
                      <a:lin ang="5400000" scaled="1"/>
                    </a:gradFill>
                  </a:ln>
                  <a:gradFill>
                    <a:gsLst>
                      <a:gs pos="64000">
                        <a:srgbClr val="FEFFBE"/>
                      </a:gs>
                      <a:gs pos="35000">
                        <a:srgbClr val="EDC38D"/>
                      </a:gs>
                      <a:gs pos="0">
                        <a:srgbClr val="6C462A"/>
                      </a:gs>
                      <a:gs pos="100000">
                        <a:srgbClr val="FFFFE4"/>
                      </a:gs>
                    </a:gsLst>
                    <a:lin ang="16200000" scaled="1"/>
                  </a:gradFill>
                  <a:effectLst>
                    <a:glow>
                      <a:srgbClr val="69290A"/>
                    </a:glow>
                    <a:outerShdw dist="38100" dir="2700000" sx="101000" sy="101000" algn="tl" rotWithShape="0">
                      <a:srgbClr val="69290A"/>
                    </a:outerShdw>
                  </a:effectLst>
                  <a:latin typeface="华文行楷" panose="02010800040101010101" charset="-122"/>
                  <a:ea typeface="华文行楷" panose="02010800040101010101" charset="-122"/>
                  <a:cs typeface="+mn-cs"/>
                  <a:sym typeface="+mn-ea"/>
                </a:rPr>
                <a:t>然而，现如今</a:t>
              </a:r>
              <a:endParaRPr lang="zh-CN" altLang="en-US" sz="8000" b="1" strike="noStrike" spc="160" noProof="1">
                <a:ln w="22225">
                  <a:gradFill>
                    <a:gsLst>
                      <a:gs pos="0">
                        <a:srgbClr val="FEFCD6"/>
                      </a:gs>
                      <a:gs pos="74000">
                        <a:srgbClr val="6C5A39"/>
                      </a:gs>
                      <a:gs pos="100000">
                        <a:srgbClr val="472B1E"/>
                      </a:gs>
                    </a:gsLst>
                    <a:lin ang="5400000" scaled="1"/>
                  </a:gradFill>
                </a:ln>
                <a:gradFill>
                  <a:gsLst>
                    <a:gs pos="64000">
                      <a:srgbClr val="FEFFBE"/>
                    </a:gs>
                    <a:gs pos="35000">
                      <a:srgbClr val="EDC38D"/>
                    </a:gs>
                    <a:gs pos="0">
                      <a:srgbClr val="6C462A"/>
                    </a:gs>
                    <a:gs pos="100000">
                      <a:srgbClr val="FFFFE4"/>
                    </a:gs>
                  </a:gsLst>
                  <a:lin ang="16200000" scaled="1"/>
                </a:gradFill>
                <a:effectLst>
                  <a:glow>
                    <a:srgbClr val="69290A"/>
                  </a:glow>
                  <a:outerShdw dist="38100" dir="2700000" sx="101000" sy="101000" algn="tl" rotWithShape="0">
                    <a:srgbClr val="69290A"/>
                  </a:outerShdw>
                </a:effectLst>
                <a:uFillTx/>
                <a:latin typeface="华文行楷" panose="02010800040101010101" charset="-122"/>
                <a:ea typeface="华文行楷" panose="02010800040101010101" charset="-122"/>
                <a:cs typeface="宋体" panose="02010600030101010101" pitchFamily="2" charset="-122"/>
                <a:sym typeface="+mn-ea"/>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2000"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ppt_x"/>
                                          </p:val>
                                        </p:tav>
                                        <p:tav tm="100000">
                                          <p:val>
                                            <p:strVal val="#ppt_x"/>
                                          </p:val>
                                        </p:tav>
                                      </p:tavLst>
                                    </p:anim>
                                    <p:anim calcmode="lin" valueType="num">
                                      <p:cBhvr additive="base">
                                        <p:cTn id="8" dur="2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9698" name="Text Box 6"/>
          <p:cNvSpPr txBox="1"/>
          <p:nvPr/>
        </p:nvSpPr>
        <p:spPr>
          <a:xfrm>
            <a:off x="7402513" y="457200"/>
            <a:ext cx="566738" cy="6000750"/>
          </a:xfrm>
          <a:prstGeom prst="rect">
            <a:avLst/>
          </a:prstGeom>
          <a:noFill/>
          <a:ln w="9525">
            <a:noFill/>
          </a:ln>
        </p:spPr>
        <p:txBody>
          <a:bodyPr wrap="square">
            <a:spAutoFit/>
          </a:bodyPr>
          <a:p>
            <a:pPr>
              <a:spcBef>
                <a:spcPct val="50000"/>
              </a:spcBef>
            </a:pPr>
            <a:r>
              <a:rPr lang="zh-CN" altLang="en-US" sz="3200" b="1" noProof="1" dirty="0">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mn-ea"/>
              </a:rPr>
              <a:t>然而，因为人类的贪婪和荒唐</a:t>
            </a:r>
            <a:endParaRPr lang="zh-CN" altLang="en-US" sz="3200" b="1" noProof="1" dirty="0">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mn-ea"/>
            </a:endParaRPr>
          </a:p>
        </p:txBody>
      </p:sp>
    </p:spTree>
  </p:cSld>
  <p:clrMapOvr>
    <a:masterClrMapping/>
  </p:clrMapOvr>
  <p:transition>
    <p:dissolv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609" name="图片 62465" descr="1"/>
          <p:cNvPicPr>
            <a:picLocks noChangeAspect="1"/>
          </p:cNvPicPr>
          <p:nvPr/>
        </p:nvPicPr>
        <p:blipFill>
          <a:blip r:embed="rId1"/>
          <a:stretch>
            <a:fillRect/>
          </a:stretch>
        </p:blipFill>
        <p:spPr>
          <a:xfrm>
            <a:off x="-396875" y="0"/>
            <a:ext cx="9937750" cy="6902450"/>
          </a:xfrm>
          <a:prstGeom prst="rect">
            <a:avLst/>
          </a:prstGeom>
          <a:noFill/>
          <a:ln w="9525">
            <a:noFill/>
          </a:ln>
        </p:spPr>
      </p:pic>
      <p:sp>
        <p:nvSpPr>
          <p:cNvPr id="68610" name="Text Box 7"/>
          <p:cNvSpPr txBox="1"/>
          <p:nvPr/>
        </p:nvSpPr>
        <p:spPr>
          <a:xfrm>
            <a:off x="2127250" y="5446713"/>
            <a:ext cx="5373688" cy="768350"/>
          </a:xfrm>
          <a:prstGeom prst="rect">
            <a:avLst/>
          </a:prstGeom>
          <a:noFill/>
          <a:ln w="9525">
            <a:noFill/>
          </a:ln>
        </p:spPr>
        <p:txBody>
          <a:bodyPr wrap="square" anchor="t">
            <a:spAutoFit/>
          </a:bodyPr>
          <a:p>
            <a:pPr>
              <a:spcBef>
                <a:spcPct val="50000"/>
              </a:spcBef>
            </a:pPr>
            <a:r>
              <a:rPr lang="zh-CN" altLang="en-US" sz="4400" b="1" dirty="0">
                <a:latin typeface="华文楷体" panose="02010600040101010101" charset="-122"/>
                <a:ea typeface="华文楷体" panose="02010600040101010101" charset="-122"/>
              </a:rPr>
              <a:t>如今的地球满目创伤</a:t>
            </a:r>
            <a:endParaRPr lang="zh-CN" altLang="en-US" sz="4400" b="1" dirty="0">
              <a:latin typeface="华文楷体" panose="02010600040101010101" charset="-122"/>
              <a:ea typeface="华文楷体" panose="02010600040101010101" charset="-122"/>
            </a:endParaRPr>
          </a:p>
        </p:txBody>
      </p:sp>
    </p:spTree>
  </p:cSld>
  <p:clrMapOvr>
    <a:masterClrMapping/>
  </p:clrMapOvr>
  <p:transition>
    <p:newsflash/>
  </p:transition>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9634" name="Text Box 5"/>
          <p:cNvSpPr txBox="1"/>
          <p:nvPr/>
        </p:nvSpPr>
        <p:spPr>
          <a:xfrm>
            <a:off x="1150938" y="5526088"/>
            <a:ext cx="6965950" cy="768350"/>
          </a:xfrm>
          <a:prstGeom prst="rect">
            <a:avLst/>
          </a:prstGeom>
          <a:noFill/>
          <a:ln w="9525">
            <a:noFill/>
          </a:ln>
        </p:spPr>
        <p:txBody>
          <a:bodyPr wrap="square" anchor="t">
            <a:spAutoFit/>
          </a:bodyPr>
          <a:p>
            <a:pPr>
              <a:spcBef>
                <a:spcPct val="50000"/>
              </a:spcBef>
            </a:pPr>
            <a:r>
              <a:rPr lang="zh-CN" altLang="en-US" sz="4400" b="1" dirty="0">
                <a:solidFill>
                  <a:srgbClr val="FFFF00"/>
                </a:solidFill>
                <a:latin typeface="华文楷体" panose="02010600040101010101" charset="-122"/>
                <a:ea typeface="华文楷体" panose="02010600040101010101" charset="-122"/>
              </a:rPr>
              <a:t>土地沙漠化，尘土高高飞扬</a:t>
            </a:r>
            <a:endParaRPr lang="zh-CN" altLang="en-US" sz="4400" b="1" dirty="0">
              <a:solidFill>
                <a:srgbClr val="FFFF00"/>
              </a:solidFill>
              <a:latin typeface="华文楷体" panose="02010600040101010101" charset="-122"/>
              <a:ea typeface="华文楷体" panose="02010600040101010101" charset="-122"/>
            </a:endParaRPr>
          </a:p>
        </p:txBody>
      </p:sp>
    </p:spTree>
  </p:cSld>
  <p:clrMapOvr>
    <a:masterClrMapping/>
  </p:clrMapOvr>
  <p:transition>
    <p:wheel spokes="8"/>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657" name="Picture 8" descr="图片6"/>
          <p:cNvPicPr>
            <a:picLocks noChangeAspect="1"/>
          </p:cNvPicPr>
          <p:nvPr/>
        </p:nvPicPr>
        <p:blipFill>
          <a:blip r:embed="rId1"/>
          <a:stretch>
            <a:fillRect/>
          </a:stretch>
        </p:blipFill>
        <p:spPr>
          <a:xfrm>
            <a:off x="4643438" y="0"/>
            <a:ext cx="4500562" cy="6858000"/>
          </a:xfrm>
          <a:prstGeom prst="rect">
            <a:avLst/>
          </a:prstGeom>
          <a:noFill/>
          <a:ln w="9525">
            <a:noFill/>
          </a:ln>
        </p:spPr>
      </p:pic>
      <p:pic>
        <p:nvPicPr>
          <p:cNvPr id="70658" name="Picture 7" descr="图片5"/>
          <p:cNvPicPr>
            <a:picLocks noChangeAspect="1"/>
          </p:cNvPicPr>
          <p:nvPr/>
        </p:nvPicPr>
        <p:blipFill>
          <a:blip r:embed="rId2"/>
          <a:stretch>
            <a:fillRect/>
          </a:stretch>
        </p:blipFill>
        <p:spPr>
          <a:xfrm>
            <a:off x="0" y="0"/>
            <a:ext cx="4643438" cy="6858000"/>
          </a:xfrm>
          <a:prstGeom prst="rect">
            <a:avLst/>
          </a:prstGeom>
          <a:noFill/>
          <a:ln w="9525">
            <a:noFill/>
          </a:ln>
        </p:spPr>
      </p:pic>
      <p:sp>
        <p:nvSpPr>
          <p:cNvPr id="35846" name="Text Box 6"/>
          <p:cNvSpPr txBox="1">
            <a:spLocks noChangeArrowheads="1"/>
          </p:cNvSpPr>
          <p:nvPr/>
        </p:nvSpPr>
        <p:spPr bwMode="auto">
          <a:xfrm>
            <a:off x="718819" y="785494"/>
            <a:ext cx="7506970" cy="829945"/>
          </a:xfrm>
          <a:prstGeom prst="rect">
            <a:avLst/>
          </a:prstGeom>
          <a:noFill/>
          <a:ln w="9525">
            <a:noFill/>
            <a:miter lim="800000"/>
          </a:ln>
          <a:effectLst/>
        </p:spPr>
        <p:txBody>
          <a:bodyPr wrap="square">
            <a:spAutoFit/>
          </a:bodyPr>
          <a:lstStyle/>
          <a:p>
            <a:pPr marR="0" defTabSz="914400">
              <a:spcBef>
                <a:spcPct val="50000"/>
              </a:spcBef>
              <a:buClrTx/>
              <a:buSzTx/>
              <a:defRPr/>
            </a:pPr>
            <a:r>
              <a:rPr kumimoji="0" lang="zh-CN" altLang="en-US" sz="4800" b="1" kern="1200" cap="none" spc="0" normalizeH="0" baseline="0" noProof="0" dirty="0">
                <a:gradFill flip="none" rotWithShape="1">
                  <a:gsLst>
                    <a:gs pos="0">
                      <a:srgbClr val="000082"/>
                    </a:gs>
                    <a:gs pos="30000">
                      <a:srgbClr val="66008F"/>
                    </a:gs>
                    <a:gs pos="64999">
                      <a:srgbClr val="BA0066"/>
                    </a:gs>
                    <a:gs pos="89999">
                      <a:srgbClr val="FF0000"/>
                    </a:gs>
                    <a:gs pos="100000">
                      <a:srgbClr val="FF8200"/>
                    </a:gs>
                  </a:gsLst>
                  <a:lin ang="10800000" scaled="1"/>
                  <a:tileRect/>
                </a:gradFill>
                <a:latin typeface="华文楷体" panose="02010600040101010101" charset="-122"/>
                <a:ea typeface="华文楷体" panose="02010600040101010101" charset="-122"/>
                <a:cs typeface="+mn-cs"/>
              </a:rPr>
              <a:t>白色污染，土地成为垃圾场</a:t>
            </a:r>
            <a:endParaRPr kumimoji="0" lang="zh-CN" altLang="en-US" sz="4800" b="1" kern="1200" cap="none" spc="0" normalizeH="0" baseline="0" noProof="0" dirty="0">
              <a:gradFill flip="none" rotWithShape="1">
                <a:gsLst>
                  <a:gs pos="0">
                    <a:srgbClr val="000082"/>
                  </a:gs>
                  <a:gs pos="30000">
                    <a:srgbClr val="66008F"/>
                  </a:gs>
                  <a:gs pos="64999">
                    <a:srgbClr val="BA0066"/>
                  </a:gs>
                  <a:gs pos="89999">
                    <a:srgbClr val="FF0000"/>
                  </a:gs>
                  <a:gs pos="100000">
                    <a:srgbClr val="FF8200"/>
                  </a:gs>
                </a:gsLst>
                <a:lin ang="10800000" scaled="1"/>
                <a:tileRect/>
              </a:gradFill>
              <a:latin typeface="华文楷体" panose="02010600040101010101" charset="-122"/>
              <a:ea typeface="华文楷体" panose="02010600040101010101" charset="-122"/>
              <a:cs typeface="+mn-cs"/>
            </a:endParaRPr>
          </a:p>
        </p:txBody>
      </p:sp>
    </p:spTree>
  </p:cSld>
  <p:clrMapOvr>
    <a:masterClrMapping/>
  </p:clrMapOvr>
  <p:transition spd="med" advClick="0" advTm="3000">
    <p:split orient="vert" dir="in"/>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81" name="Picture 8" descr="图片3"/>
          <p:cNvPicPr>
            <a:picLocks noChangeAspect="1"/>
          </p:cNvPicPr>
          <p:nvPr/>
        </p:nvPicPr>
        <p:blipFill>
          <a:blip r:embed="rId1"/>
          <a:stretch>
            <a:fillRect/>
          </a:stretch>
        </p:blipFill>
        <p:spPr>
          <a:xfrm>
            <a:off x="4716463" y="0"/>
            <a:ext cx="4427537" cy="6858000"/>
          </a:xfrm>
          <a:prstGeom prst="rect">
            <a:avLst/>
          </a:prstGeom>
          <a:noFill/>
          <a:ln w="9525">
            <a:noFill/>
          </a:ln>
        </p:spPr>
      </p:pic>
      <p:sp>
        <p:nvSpPr>
          <p:cNvPr id="71682" name="Text Box 6"/>
          <p:cNvSpPr txBox="1"/>
          <p:nvPr/>
        </p:nvSpPr>
        <p:spPr>
          <a:xfrm>
            <a:off x="7324725" y="620713"/>
            <a:ext cx="798513" cy="5840412"/>
          </a:xfrm>
          <a:prstGeom prst="rect">
            <a:avLst/>
          </a:prstGeom>
          <a:noFill/>
          <a:ln w="9525">
            <a:noFill/>
          </a:ln>
        </p:spPr>
        <p:txBody>
          <a:bodyPr vert="eaVert" wrap="square" anchor="t">
            <a:spAutoFit/>
          </a:bodyPr>
          <a:p>
            <a:pPr>
              <a:spcBef>
                <a:spcPct val="50000"/>
              </a:spcBef>
              <a:buSzTx/>
            </a:pPr>
            <a:r>
              <a:rPr lang="zh-CN" altLang="en-US" sz="4000" b="1" dirty="0">
                <a:solidFill>
                  <a:srgbClr val="FFFF00"/>
                </a:solidFill>
                <a:latin typeface="华文楷体" panose="02010600040101010101" charset="-122"/>
                <a:ea typeface="华文楷体" panose="02010600040101010101" charset="-122"/>
              </a:rPr>
              <a:t>乱排乱放，河水污浊肮脏</a:t>
            </a:r>
            <a:endParaRPr lang="zh-CN" altLang="en-US" sz="4000" b="1" dirty="0">
              <a:solidFill>
                <a:srgbClr val="FFFF00"/>
              </a:solidFill>
              <a:latin typeface="华文楷体" panose="02010600040101010101" charset="-122"/>
              <a:ea typeface="华文楷体" panose="02010600040101010101" charset="-122"/>
            </a:endParaRPr>
          </a:p>
        </p:txBody>
      </p:sp>
      <p:pic>
        <p:nvPicPr>
          <p:cNvPr id="71683" name="Picture 7" descr="图片2"/>
          <p:cNvPicPr>
            <a:picLocks noChangeAspect="1"/>
          </p:cNvPicPr>
          <p:nvPr/>
        </p:nvPicPr>
        <p:blipFill>
          <a:blip r:embed="rId2"/>
          <a:stretch>
            <a:fillRect/>
          </a:stretch>
        </p:blipFill>
        <p:spPr>
          <a:xfrm>
            <a:off x="0" y="0"/>
            <a:ext cx="4716463" cy="6858000"/>
          </a:xfrm>
          <a:prstGeom prst="rect">
            <a:avLst/>
          </a:prstGeom>
          <a:noFill/>
          <a:ln w="9525">
            <a:noFill/>
          </a:ln>
        </p:spPr>
      </p:pic>
    </p:spTree>
  </p:cSld>
  <p:clrMapOvr>
    <a:masterClrMapping/>
  </p:clrMapOvr>
  <p:transition spd="med" advClick="0" advTm="3000">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5" name="Picture 7" descr="图片1"/>
          <p:cNvPicPr>
            <a:picLocks noChangeAspect="1"/>
          </p:cNvPicPr>
          <p:nvPr/>
        </p:nvPicPr>
        <p:blipFill>
          <a:blip r:embed="rId1"/>
          <a:stretch>
            <a:fillRect/>
          </a:stretch>
        </p:blipFill>
        <p:spPr>
          <a:xfrm>
            <a:off x="0" y="0"/>
            <a:ext cx="4572000" cy="6858000"/>
          </a:xfrm>
          <a:prstGeom prst="rect">
            <a:avLst/>
          </a:prstGeom>
          <a:noFill/>
          <a:ln w="9525">
            <a:noFill/>
          </a:ln>
        </p:spPr>
      </p:pic>
      <p:pic>
        <p:nvPicPr>
          <p:cNvPr id="72706" name="Picture 5" descr="2d2f8f7a8a232ee22e73b3bb"/>
          <p:cNvPicPr>
            <a:picLocks noChangeAspect="1"/>
          </p:cNvPicPr>
          <p:nvPr/>
        </p:nvPicPr>
        <p:blipFill>
          <a:blip r:embed="rId2"/>
          <a:stretch>
            <a:fillRect/>
          </a:stretch>
        </p:blipFill>
        <p:spPr>
          <a:xfrm>
            <a:off x="4572000" y="0"/>
            <a:ext cx="4572000" cy="6858000"/>
          </a:xfrm>
          <a:prstGeom prst="rect">
            <a:avLst/>
          </a:prstGeom>
          <a:noFill/>
          <a:ln w="9525">
            <a:noFill/>
          </a:ln>
        </p:spPr>
      </p:pic>
      <p:sp>
        <p:nvSpPr>
          <p:cNvPr id="36870" name="Text Box 6"/>
          <p:cNvSpPr txBox="1">
            <a:spLocks noChangeArrowheads="1"/>
          </p:cNvSpPr>
          <p:nvPr/>
        </p:nvSpPr>
        <p:spPr bwMode="auto">
          <a:xfrm>
            <a:off x="422910" y="356235"/>
            <a:ext cx="859790" cy="5520690"/>
          </a:xfrm>
          <a:prstGeom prst="rect">
            <a:avLst/>
          </a:prstGeom>
          <a:noFill/>
          <a:ln w="9525">
            <a:noFill/>
            <a:miter lim="800000"/>
          </a:ln>
          <a:effectLst/>
        </p:spPr>
        <p:txBody>
          <a:bodyPr vert="eaVert" wrap="square">
            <a:spAutoFit/>
          </a:bodyPr>
          <a:lstStyle/>
          <a:p>
            <a:pPr marR="0" defTabSz="914400">
              <a:spcBef>
                <a:spcPct val="50000"/>
              </a:spcBef>
              <a:buClrTx/>
              <a:buSzTx/>
              <a:defRPr/>
            </a:pPr>
            <a:r>
              <a:rPr kumimoji="0" lang="zh-CN" altLang="en-US" sz="4400" b="1" kern="1200" cap="none" spc="0" normalizeH="0" baseline="0" noProof="0" dirty="0">
                <a:gradFill>
                  <a:gsLst>
                    <a:gs pos="0">
                      <a:srgbClr val="000000"/>
                    </a:gs>
                    <a:gs pos="20000">
                      <a:srgbClr val="000040"/>
                    </a:gs>
                    <a:gs pos="50000">
                      <a:srgbClr val="400040"/>
                    </a:gs>
                    <a:gs pos="75000">
                      <a:srgbClr val="8F0040"/>
                    </a:gs>
                    <a:gs pos="89999">
                      <a:srgbClr val="F27300"/>
                    </a:gs>
                    <a:gs pos="100000">
                      <a:srgbClr val="FFBF00"/>
                    </a:gs>
                  </a:gsLst>
                  <a:lin ang="16200000" scaled="0"/>
                </a:gradFill>
                <a:latin typeface="华文楷体" panose="02010600040101010101" charset="-122"/>
                <a:ea typeface="华文楷体" panose="02010600040101010101" charset="-122"/>
                <a:cs typeface="+mn-cs"/>
              </a:rPr>
              <a:t>生态恶化，鱼死鸟亡</a:t>
            </a:r>
            <a:endParaRPr kumimoji="0" lang="zh-CN" altLang="en-US" sz="4400" b="1" kern="1200" cap="none" spc="0" normalizeH="0" baseline="0" noProof="0" dirty="0">
              <a:gradFill>
                <a:gsLst>
                  <a:gs pos="0">
                    <a:srgbClr val="000000"/>
                  </a:gs>
                  <a:gs pos="20000">
                    <a:srgbClr val="000040"/>
                  </a:gs>
                  <a:gs pos="50000">
                    <a:srgbClr val="400040"/>
                  </a:gs>
                  <a:gs pos="75000">
                    <a:srgbClr val="8F0040"/>
                  </a:gs>
                  <a:gs pos="89999">
                    <a:srgbClr val="F27300"/>
                  </a:gs>
                  <a:gs pos="100000">
                    <a:srgbClr val="FFBF00"/>
                  </a:gs>
                </a:gsLst>
                <a:lin ang="16200000" scaled="0"/>
              </a:gradFill>
              <a:latin typeface="华文楷体" panose="02010600040101010101" charset="-122"/>
              <a:ea typeface="华文楷体" panose="02010600040101010101" charset="-122"/>
              <a:cs typeface="+mn-cs"/>
            </a:endParaRPr>
          </a:p>
        </p:txBody>
      </p:sp>
    </p:spTree>
  </p:cSld>
  <p:clrMapOvr>
    <a:masterClrMapping/>
  </p:clrMapOvr>
  <p:transition spd="med" advClick="0" advTm="3000">
    <p:comb/>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3729" name="Picture 4" descr="06"/>
          <p:cNvPicPr>
            <a:picLocks noChangeAspect="1"/>
          </p:cNvPicPr>
          <p:nvPr/>
        </p:nvPicPr>
        <p:blipFill>
          <a:blip r:embed="rId1"/>
          <a:stretch>
            <a:fillRect/>
          </a:stretch>
        </p:blipFill>
        <p:spPr>
          <a:xfrm>
            <a:off x="684213" y="0"/>
            <a:ext cx="5375275" cy="6858000"/>
          </a:xfrm>
          <a:prstGeom prst="rect">
            <a:avLst/>
          </a:prstGeom>
          <a:noFill/>
          <a:ln w="9525">
            <a:noFill/>
          </a:ln>
        </p:spPr>
      </p:pic>
      <p:sp>
        <p:nvSpPr>
          <p:cNvPr id="73730" name="Text Box 5"/>
          <p:cNvSpPr txBox="1"/>
          <p:nvPr/>
        </p:nvSpPr>
        <p:spPr>
          <a:xfrm>
            <a:off x="6605588" y="231775"/>
            <a:ext cx="1660525" cy="6149975"/>
          </a:xfrm>
          <a:prstGeom prst="rect">
            <a:avLst/>
          </a:prstGeom>
          <a:noFill/>
          <a:ln w="9525">
            <a:noFill/>
          </a:ln>
        </p:spPr>
        <p:txBody>
          <a:bodyPr vert="eaVert" wrap="square" anchor="t">
            <a:spAutoFit/>
          </a:bodyPr>
          <a:p>
            <a:pPr>
              <a:spcBef>
                <a:spcPct val="50000"/>
              </a:spcBef>
            </a:pPr>
            <a:r>
              <a:rPr lang="zh-CN" altLang="en-US" sz="4800" b="1" dirty="0">
                <a:latin typeface="华文楷体" panose="02010600040101010101" charset="-122"/>
                <a:ea typeface="华文楷体" panose="02010600040101010101" charset="-122"/>
              </a:rPr>
              <a:t>也许，这就是人类未来的模样？</a:t>
            </a:r>
            <a:endParaRPr lang="zh-CN" altLang="en-US" sz="4800" b="1" dirty="0">
              <a:latin typeface="华文楷体" panose="02010600040101010101" charset="-122"/>
              <a:ea typeface="华文楷体" panose="02010600040101010101" charset="-122"/>
            </a:endParaRPr>
          </a:p>
        </p:txBody>
      </p:sp>
    </p:spTree>
  </p:cSld>
  <p:clrMapOvr>
    <a:masterClrMapping/>
  </p:clrMapOvr>
  <p:transition>
    <p:plus/>
  </p:transition>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45410" name="图片 145409" descr="1"/>
          <p:cNvPicPr>
            <a:picLocks noChangeAspect="1"/>
          </p:cNvPicPr>
          <p:nvPr/>
        </p:nvPicPr>
        <p:blipFill>
          <a:blip r:embed="rId2">
            <a:clrChange>
              <a:clrFrom>
                <a:srgbClr val="FFFFFF"/>
              </a:clrFrom>
              <a:clrTo>
                <a:srgbClr val="FFFFFF">
                  <a:alpha val="0"/>
                </a:srgbClr>
              </a:clrTo>
            </a:clrChange>
          </a:blip>
          <a:stretch>
            <a:fillRect/>
          </a:stretch>
        </p:blipFill>
        <p:spPr>
          <a:xfrm>
            <a:off x="6454775" y="0"/>
            <a:ext cx="2814638" cy="3284538"/>
          </a:xfrm>
          <a:prstGeom prst="rect">
            <a:avLst/>
          </a:prstGeom>
          <a:noFill/>
          <a:ln w="9525">
            <a:noFill/>
          </a:ln>
        </p:spPr>
      </p:pic>
      <p:sp>
        <p:nvSpPr>
          <p:cNvPr id="145411" name="文本框 145410"/>
          <p:cNvSpPr txBox="1"/>
          <p:nvPr/>
        </p:nvSpPr>
        <p:spPr>
          <a:xfrm>
            <a:off x="350838" y="549275"/>
            <a:ext cx="6424612" cy="5630863"/>
          </a:xfrm>
          <a:prstGeom prst="rect">
            <a:avLst/>
          </a:prstGeom>
          <a:noFill/>
          <a:ln w="9525">
            <a:noFill/>
          </a:ln>
        </p:spPr>
        <p:txBody>
          <a:bodyPr wrap="square" anchor="t">
            <a:spAutoFit/>
          </a:bodyPr>
          <a:p>
            <a:pPr>
              <a:spcBef>
                <a:spcPct val="50000"/>
              </a:spcBef>
            </a:pPr>
            <a:r>
              <a:rPr lang="en-US" altLang="zh-CN" sz="3000" b="1" dirty="0">
                <a:latin typeface="华文楷体" panose="02010600040101010101" charset="-122"/>
                <a:ea typeface="华文楷体" panose="02010600040101010101" charset="-122"/>
              </a:rPr>
              <a:t>    </a:t>
            </a:r>
            <a:r>
              <a:rPr lang="zh-CN" altLang="en-US" sz="3000" b="1" dirty="0">
                <a:latin typeface="华文楷体" panose="02010600040101010101" charset="-122"/>
                <a:ea typeface="华文楷体" panose="02010600040101010101" charset="-122"/>
              </a:rPr>
              <a:t>反思人类过去在环境问题上那种“人定胜天”、人类是主宰的错误观念，我们应该树立一种新的生态伦理观</a:t>
            </a:r>
            <a:r>
              <a:rPr lang="en-US" altLang="zh-CN" sz="3000" b="1" dirty="0">
                <a:latin typeface="华文楷体" panose="02010600040101010101" charset="-122"/>
                <a:ea typeface="华文楷体" panose="02010600040101010101" charset="-122"/>
              </a:rPr>
              <a:t>——</a:t>
            </a:r>
            <a:r>
              <a:rPr lang="zh-CN" altLang="en-US" sz="3000" b="1" dirty="0">
                <a:latin typeface="华文楷体" panose="02010600040101010101" charset="-122"/>
                <a:ea typeface="华文楷体" panose="02010600040101010101" charset="-122"/>
              </a:rPr>
              <a:t>所有物种生而平等，地球不仅属于人类，也属于全体生物。即使现在地球已没有任何一种生物能从整体上与人类抗衡，人类也没有权力自封为地球的主人而对其他生物生杀予夺。人类的伟大应该表现为顺应自然，谨慎地改造、利用自然，维护良好的生态环境，与其他生物共享地球，共同发展。</a:t>
            </a:r>
            <a:endParaRPr lang="zh-CN" altLang="en-US" sz="3000" b="1" dirty="0">
              <a:latin typeface="华文楷体" panose="02010600040101010101" charset="-122"/>
              <a:ea typeface="华文楷体" panose="02010600040101010101" charset="-122"/>
            </a:endParaRPr>
          </a:p>
        </p:txBody>
      </p:sp>
      <p:pic>
        <p:nvPicPr>
          <p:cNvPr id="2" name="华语群星 - 同在蓝天下">
            <a:hlinkClick r:id="" action="ppaction://media"/>
          </p:cNvPr>
          <p:cNvPicPr/>
          <p:nvPr/>
        </p:nvPicPr>
        <p:blipFill>
          <a:blip r:embed="rId3"/>
          <a:stretch>
            <a:fillRect/>
          </a:stretch>
        </p:blipFill>
        <p:spPr>
          <a:xfrm flipV="1">
            <a:off x="7504113" y="5453063"/>
            <a:ext cx="715962" cy="862012"/>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5411"/>
                                        </p:tgtEl>
                                        <p:attrNameLst>
                                          <p:attrName>style.visibility</p:attrName>
                                        </p:attrNameLst>
                                      </p:cBhvr>
                                      <p:to>
                                        <p:strVal val="visible"/>
                                      </p:to>
                                    </p:set>
                                    <p:anim calcmode="discrete" valueType="clr">
                                      <p:cBhvr override="childStyle">
                                        <p:cTn id="7" dur="80"/>
                                        <p:tgtEl>
                                          <p:spTgt spid="1454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5411"/>
                                        </p:tgtEl>
                                        <p:attrNameLst>
                                          <p:attrName>fillcolor</p:attrName>
                                        </p:attrNameLst>
                                      </p:cBhvr>
                                      <p:tavLst>
                                        <p:tav tm="0">
                                          <p:val>
                                            <p:clrVal>
                                              <a:schemeClr val="accent2"/>
                                            </p:clrVal>
                                          </p:val>
                                        </p:tav>
                                        <p:tav tm="50000">
                                          <p:val>
                                            <p:clrVal>
                                              <a:schemeClr val="hlink"/>
                                            </p:clrVal>
                                          </p:val>
                                        </p:tav>
                                      </p:tavLst>
                                    </p:anim>
                                    <p:set>
                                      <p:cBhvr>
                                        <p:cTn id="9" dur="80"/>
                                        <p:tgtEl>
                                          <p:spTgt spid="1454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45410"/>
                                        </p:tgtEl>
                                        <p:attrNameLst>
                                          <p:attrName>style.visibility</p:attrName>
                                        </p:attrNameLst>
                                      </p:cBhvr>
                                      <p:to>
                                        <p:strVal val="visible"/>
                                      </p:to>
                                    </p:set>
                                    <p:animEffect transition="in" filter="fade">
                                      <p:cBhvr>
                                        <p:cTn id="14" dur="1000"/>
                                        <p:tgtEl>
                                          <p:spTgt spid="145410"/>
                                        </p:tgtEl>
                                      </p:cBhvr>
                                    </p:animEffect>
                                  </p:childTnLst>
                                </p:cTn>
                              </p:par>
                            </p:childTnLst>
                          </p:cTn>
                        </p:par>
                        <p:par>
                          <p:cTn id="15" fill="hold">
                            <p:stCondLst>
                              <p:cond delay="1000"/>
                            </p:stCondLst>
                            <p:childTnLst>
                              <p:par>
                                <p:cTn id="16" presetID="1" presetClass="mediacall" presetSubtype="0" fill="hold" nodeType="afterEffect">
                                  <p:stCondLst>
                                    <p:cond delay="0"/>
                                  </p:stCondLst>
                                  <p:childTnLst>
                                    <p:cmd type="call" cmd="playFrom(0.0)">
                                      <p:cBhvr>
                                        <p:cTn id="17" dur="17705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pSp>
        <p:nvGrpSpPr>
          <p:cNvPr id="75778" name="组合 6"/>
          <p:cNvGrpSpPr/>
          <p:nvPr/>
        </p:nvGrpSpPr>
        <p:grpSpPr>
          <a:xfrm>
            <a:off x="-149225" y="-150812"/>
            <a:ext cx="4335463" cy="1701800"/>
            <a:chOff x="5231" y="2662"/>
            <a:chExt cx="8856" cy="4512"/>
          </a:xfrm>
        </p:grpSpPr>
        <p:pic>
          <p:nvPicPr>
            <p:cNvPr id="75779" name="图片 14"/>
            <p:cNvPicPr>
              <a:picLocks noGrp="1" noChangeAspect="1"/>
            </p:cNvPicPr>
            <p:nvPr/>
          </p:nvPicPr>
          <p:blipFill>
            <a:blip r:embed="rId2"/>
            <a:stretch>
              <a:fillRect/>
            </a:stretch>
          </p:blipFill>
          <p:spPr>
            <a:xfrm>
              <a:off x="5231" y="2662"/>
              <a:ext cx="8856" cy="4512"/>
            </a:xfrm>
            <a:prstGeom prst="rect">
              <a:avLst/>
            </a:prstGeom>
            <a:noFill/>
            <a:ln w="9525">
              <a:noFill/>
            </a:ln>
          </p:spPr>
        </p:pic>
        <p:sp>
          <p:nvSpPr>
            <p:cNvPr id="75780" name="文本框 5"/>
            <p:cNvSpPr txBox="1"/>
            <p:nvPr/>
          </p:nvSpPr>
          <p:spPr>
            <a:xfrm>
              <a:off x="7728" y="3855"/>
              <a:ext cx="4618" cy="2200"/>
            </a:xfrm>
            <a:prstGeom prst="rect">
              <a:avLst/>
            </a:prstGeom>
            <a:noFill/>
            <a:ln w="9525">
              <a:noFill/>
            </a:ln>
          </p:spPr>
          <p:txBody>
            <a:bodyPr wrap="square" anchor="t">
              <a:spAutoFit/>
            </a:bodyPr>
            <a:p>
              <a:pPr>
                <a:lnSpc>
                  <a:spcPct val="120000"/>
                </a:lnSpc>
              </a:pPr>
              <a:r>
                <a:rPr lang="zh-CN" altLang="en-US" sz="4000" b="1">
                  <a:solidFill>
                    <a:srgbClr val="5B823B"/>
                  </a:solidFill>
                  <a:latin typeface="华文楷体" panose="02010600040101010101" charset="-122"/>
                  <a:ea typeface="华文楷体" panose="02010600040101010101" charset="-122"/>
                </a:rPr>
                <a:t>拓展阅读</a:t>
              </a:r>
              <a:endParaRPr lang="zh-CN" altLang="en-US" sz="4000" b="1">
                <a:solidFill>
                  <a:srgbClr val="5B823B"/>
                </a:solidFill>
                <a:latin typeface="华文楷体" panose="02010600040101010101" charset="-122"/>
                <a:ea typeface="华文楷体" panose="02010600040101010101" charset="-122"/>
              </a:endParaRPr>
            </a:p>
          </p:txBody>
        </p:sp>
      </p:grpSp>
      <p:sp>
        <p:nvSpPr>
          <p:cNvPr id="75781" name="文本框 124931"/>
          <p:cNvSpPr txBox="1"/>
          <p:nvPr/>
        </p:nvSpPr>
        <p:spPr>
          <a:xfrm>
            <a:off x="322263" y="785813"/>
            <a:ext cx="8605837" cy="5384800"/>
          </a:xfrm>
          <a:prstGeom prst="rect">
            <a:avLst/>
          </a:prstGeom>
          <a:noFill/>
          <a:ln w="9525">
            <a:noFill/>
          </a:ln>
        </p:spPr>
        <p:txBody>
          <a:bodyPr wrap="square" anchor="t">
            <a:spAutoFit/>
          </a:bodyPr>
          <a:p>
            <a:endParaRPr lang="en-US" altLang="zh-CN" sz="2800" dirty="0">
              <a:latin typeface="华文楷体" panose="02010600040101010101" charset="-122"/>
              <a:ea typeface="华文楷体" panose="02010600040101010101" charset="-122"/>
            </a:endParaRPr>
          </a:p>
          <a:p>
            <a:pPr algn="ctr"/>
            <a:r>
              <a:rPr lang="zh-CN" altLang="en-US" sz="3600" b="1" dirty="0">
                <a:latin typeface="华文楷体" panose="02010600040101010101" charset="-122"/>
                <a:ea typeface="华文楷体" panose="02010600040101010101" charset="-122"/>
              </a:rPr>
              <a:t>种树老人</a:t>
            </a:r>
            <a:endParaRPr lang="zh-CN" altLang="en-US" sz="3600" b="1" dirty="0">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　　种树老人死了，死后没有一副棺材。</a:t>
            </a:r>
            <a:endParaRPr lang="zh-CN" altLang="en-US" sz="2800" b="1" dirty="0">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　　种树老人什么东西都没有留下，只留下了一片树林。</a:t>
            </a:r>
            <a:endParaRPr lang="zh-CN" altLang="en-US" sz="2800" b="1" dirty="0">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　　种树老人一辈子什么都不会做，只会种树。解放前种树为了娶媳妇，但没有娶上；解放后种树，为了种树。</a:t>
            </a:r>
            <a:endParaRPr lang="zh-CN" altLang="en-US" sz="2800" b="1" dirty="0">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　　种树老人长得很丑，很矮，一辈子没有结婚，也没有孩子，临死的时候，对远方来的侄子说：“死了，就在沙丘刨个坑，把我埋在树林里，千万不要用什么棺材。”侄子照他的话做了，做完就走了。</a:t>
            </a:r>
            <a:endParaRPr lang="zh-CN" altLang="en-US" sz="2800" b="1" dirty="0">
              <a:latin typeface="华文楷体" panose="02010600040101010101" charset="-122"/>
              <a:ea typeface="华文楷体" panose="02010600040101010101" charset="-122"/>
            </a:endParaRPr>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9698" name="文本框 98306"/>
          <p:cNvSpPr txBox="1"/>
          <p:nvPr/>
        </p:nvSpPr>
        <p:spPr>
          <a:xfrm>
            <a:off x="485775" y="793750"/>
            <a:ext cx="8172450" cy="4770438"/>
          </a:xfrm>
          <a:prstGeom prst="rect">
            <a:avLst/>
          </a:prstGeom>
          <a:noFill/>
          <a:ln w="9525">
            <a:noFill/>
          </a:ln>
        </p:spPr>
        <p:txBody>
          <a:bodyPr wrap="square" anchor="t">
            <a:spAutoFit/>
          </a:bodyPr>
          <a:p>
            <a:pPr>
              <a:spcBef>
                <a:spcPct val="50000"/>
              </a:spcBef>
            </a:pPr>
            <a:r>
              <a:rPr lang="en-US" altLang="zh-CN" sz="3200" b="1" dirty="0">
                <a:solidFill>
                  <a:srgbClr val="000066"/>
                </a:solidFill>
                <a:latin typeface="华文楷体" panose="02010600040101010101" charset="-122"/>
                <a:ea typeface="华文楷体" panose="02010600040101010101" charset="-122"/>
              </a:rPr>
              <a:t>        1969</a:t>
            </a:r>
            <a:r>
              <a:rPr lang="zh-CN" altLang="en-US" sz="3200" b="1" dirty="0">
                <a:solidFill>
                  <a:srgbClr val="000066"/>
                </a:solidFill>
                <a:latin typeface="华文楷体" panose="02010600040101010101" charset="-122"/>
                <a:ea typeface="华文楷体" panose="02010600040101010101" charset="-122"/>
              </a:rPr>
              <a:t>年，北京的“文革”正轰轰烈烈，不满</a:t>
            </a:r>
            <a:r>
              <a:rPr lang="en-US" altLang="zh-CN" sz="3200" b="1" dirty="0">
                <a:solidFill>
                  <a:srgbClr val="000066"/>
                </a:solidFill>
                <a:latin typeface="华文楷体" panose="02010600040101010101" charset="-122"/>
                <a:ea typeface="华文楷体" panose="02010600040101010101" charset="-122"/>
              </a:rPr>
              <a:t>17</a:t>
            </a:r>
            <a:r>
              <a:rPr lang="zh-CN" altLang="en-US" sz="3200" b="1" dirty="0">
                <a:solidFill>
                  <a:srgbClr val="000066"/>
                </a:solidFill>
                <a:latin typeface="华文楷体" panose="02010600040101010101" charset="-122"/>
                <a:ea typeface="华文楷体" panose="02010600040101010101" charset="-122"/>
              </a:rPr>
              <a:t>岁的</a:t>
            </a:r>
            <a:r>
              <a:rPr lang="zh-CN" altLang="en-US" sz="4800" dirty="0">
                <a:solidFill>
                  <a:srgbClr val="FF0000"/>
                </a:solidFill>
                <a:latin typeface="华文楷体" panose="02010600040101010101" charset="-122"/>
                <a:ea typeface="华文楷体" panose="02010600040101010101" charset="-122"/>
              </a:rPr>
              <a:t>她</a:t>
            </a:r>
            <a:r>
              <a:rPr lang="zh-CN" altLang="en-US" sz="3200" b="1" dirty="0">
                <a:solidFill>
                  <a:srgbClr val="000066"/>
                </a:solidFill>
                <a:latin typeface="华文楷体" panose="02010600040101010101" charset="-122"/>
                <a:ea typeface="华文楷体" panose="02010600040101010101" charset="-122"/>
              </a:rPr>
              <a:t>，却悄然穿上军装，告别北京，作为藏北第一批女兵，到达共和国这块最高的土地戍边了。这是喜马拉雅山、冈底斯山、喀喇昆仑山交汇处的，海拔</a:t>
            </a:r>
            <a:r>
              <a:rPr lang="en-US" altLang="zh-CN" sz="3200" b="1" dirty="0">
                <a:solidFill>
                  <a:srgbClr val="000066"/>
                </a:solidFill>
                <a:latin typeface="华文楷体" panose="02010600040101010101" charset="-122"/>
                <a:ea typeface="华文楷体" panose="02010600040101010101" charset="-122"/>
              </a:rPr>
              <a:t>5000</a:t>
            </a:r>
            <a:r>
              <a:rPr lang="zh-CN" altLang="en-US" sz="3200" b="1" dirty="0">
                <a:solidFill>
                  <a:srgbClr val="000066"/>
                </a:solidFill>
                <a:latin typeface="华文楷体" panose="02010600040101010101" charset="-122"/>
                <a:ea typeface="华文楷体" panose="02010600040101010101" charset="-122"/>
              </a:rPr>
              <a:t>千米的高原阿里。当时与她同去的共有</a:t>
            </a:r>
            <a:r>
              <a:rPr lang="en-US" altLang="zh-CN" sz="3200" b="1" dirty="0">
                <a:solidFill>
                  <a:srgbClr val="000066"/>
                </a:solidFill>
                <a:latin typeface="华文楷体" panose="02010600040101010101" charset="-122"/>
                <a:ea typeface="华文楷体" panose="02010600040101010101" charset="-122"/>
              </a:rPr>
              <a:t>5</a:t>
            </a:r>
            <a:r>
              <a:rPr lang="zh-CN" altLang="en-US" sz="3200" b="1" dirty="0">
                <a:solidFill>
                  <a:srgbClr val="000066"/>
                </a:solidFill>
                <a:latin typeface="华文楷体" panose="02010600040101010101" charset="-122"/>
                <a:ea typeface="华文楷体" panose="02010600040101010101" charset="-122"/>
              </a:rPr>
              <a:t>名女兵。那个部队从来没有女兵，破天荒了。及至最近她重回故地，军区首长告诉她：现在也没有，她们是唯一的，后无来者了。</a:t>
            </a:r>
            <a:endParaRPr lang="zh-CN" altLang="en-US" sz="3200" b="1">
              <a:solidFill>
                <a:srgbClr val="000066"/>
              </a:solidFill>
              <a:latin typeface="华文楷体" panose="02010600040101010101" charset="-122"/>
              <a:ea typeface="华文楷体" panose="02010600040101010101" charset="-122"/>
            </a:endParaRPr>
          </a:p>
        </p:txBody>
      </p:sp>
    </p:spTree>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76802" name="文本框 125955"/>
          <p:cNvSpPr txBox="1"/>
          <p:nvPr/>
        </p:nvSpPr>
        <p:spPr>
          <a:xfrm>
            <a:off x="155575" y="701675"/>
            <a:ext cx="9059863" cy="5692775"/>
          </a:xfrm>
          <a:prstGeom prst="rect">
            <a:avLst/>
          </a:prstGeom>
          <a:noFill/>
          <a:ln w="9525">
            <a:noFill/>
          </a:ln>
        </p:spPr>
        <p:txBody>
          <a:bodyPr wrap="square" anchor="t">
            <a:spAutoFit/>
          </a:bodyPr>
          <a:p>
            <a:r>
              <a:rPr lang="en-US" altLang="zh-CN" sz="2800" b="1" dirty="0">
                <a:latin typeface="华文楷体" panose="02010600040101010101" charset="-122"/>
                <a:ea typeface="华文楷体" panose="02010600040101010101" charset="-122"/>
              </a:rPr>
              <a:t>       </a:t>
            </a:r>
            <a:r>
              <a:rPr lang="zh-CN" altLang="en-US" sz="2800" b="1" dirty="0">
                <a:latin typeface="华文楷体" panose="02010600040101010101" charset="-122"/>
                <a:ea typeface="华文楷体" panose="02010600040101010101" charset="-122"/>
              </a:rPr>
              <a:t>老人前二十年种的树，公社化的时候毁了。中间二十年种的树，承包制的时候砍了。最后二十年，老人没有一分地，就要了村东那片九百亩的大沙丘，在上面盖了个土棚子，喂了条小黄狗，就开始种树了。</a:t>
            </a:r>
            <a:endParaRPr lang="zh-CN" altLang="en-US" sz="2800" b="1" dirty="0">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　   老人从不种娇贵的树，只种杨、柳、榆、枣等北方平凡易活的树，种那种插个枝就能长大，戳个桩就会发芽，对大自然要求极少的树。</a:t>
            </a:r>
            <a:endParaRPr lang="zh-CN" altLang="en-US" sz="2800" b="1" dirty="0">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　   老人对树像对自己的孩子，从舍不得毁坏，哪怕自己住的棚子没一根檩条，哪怕自己吃不上饭，生不起火，也没有毁过一棵树。老人对自己的树又有一种天生的灵性，仿佛那就是自己身体的一部分，哪怕有一点惊动，老人都能快速地赶过去，用自己的头，自己的斧子，自己的大黄狗，把树保护起来。</a:t>
            </a:r>
            <a:endParaRPr lang="zh-CN" altLang="en-US" sz="2800" b="1" dirty="0">
              <a:latin typeface="华文楷体" panose="02010600040101010101" charset="-122"/>
              <a:ea typeface="华文楷体" panose="02010600040101010101" charset="-122"/>
            </a:endParaRPr>
          </a:p>
        </p:txBody>
      </p:sp>
    </p:spTree>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77826" name="文本框 126979"/>
          <p:cNvSpPr txBox="1"/>
          <p:nvPr/>
        </p:nvSpPr>
        <p:spPr>
          <a:xfrm>
            <a:off x="149225" y="220663"/>
            <a:ext cx="9144000" cy="6986587"/>
          </a:xfrm>
          <a:prstGeom prst="rect">
            <a:avLst/>
          </a:prstGeom>
          <a:noFill/>
          <a:ln w="9525">
            <a:noFill/>
          </a:ln>
        </p:spPr>
        <p:txBody>
          <a:bodyPr wrap="square" anchor="t">
            <a:spAutoFit/>
          </a:bodyPr>
          <a:p>
            <a:r>
              <a:rPr lang="en-US" altLang="zh-CN" sz="2800" dirty="0">
                <a:latin typeface="华文楷体" panose="02010600040101010101" charset="-122"/>
                <a:ea typeface="华文楷体" panose="02010600040101010101" charset="-122"/>
              </a:rPr>
              <a:t>       </a:t>
            </a:r>
            <a:r>
              <a:rPr lang="zh-CN" altLang="en-US" sz="2800" b="1" dirty="0">
                <a:latin typeface="华文楷体" panose="02010600040101010101" charset="-122"/>
                <a:ea typeface="华文楷体" panose="02010600040101010101" charset="-122"/>
              </a:rPr>
              <a:t>十年过去了，村里人都盖上了新房，用起了拖拉机。只有老人仍住在自己的土棚子里，领着黄狗转来转去，修树剪树，看调皮的松鼠，快乐的喜鹊，爱叫的乌鸦</a:t>
            </a:r>
            <a:r>
              <a:rPr lang="en-US" altLang="zh-CN" sz="2800" b="1">
                <a:latin typeface="华文楷体" panose="02010600040101010101" charset="-122"/>
                <a:ea typeface="华文楷体" panose="02010600040101010101" charset="-122"/>
              </a:rPr>
              <a:t>……</a:t>
            </a:r>
            <a:endParaRPr lang="en-US" altLang="zh-CN" sz="2800" b="1">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　　村里人都说老人是个傻子，只有老黄狗知道不是；村里人都说老人是个疯子，只有小鸟知道不是。</a:t>
            </a:r>
            <a:endParaRPr lang="zh-CN" altLang="en-US" sz="2800" b="1" dirty="0">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       直到有一天，县林业局的老韩来了，出神地看着碗口粗的林子说：“这些树至少值百十万呢。”人们才都说老人最精明了，于是光秃秃的村子里也开始有人种树了。</a:t>
            </a:r>
            <a:endParaRPr lang="zh-CN" altLang="en-US" sz="2800" b="1" dirty="0">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　    老人的树成材了。人们说老人要盖最漂亮的小楼，要买汽车，要娶本村五十多岁的寡妇</a:t>
            </a:r>
            <a:r>
              <a:rPr lang="en-US" altLang="zh-CN" sz="2800" b="1" dirty="0">
                <a:latin typeface="华文楷体" panose="02010600040101010101" charset="-122"/>
                <a:ea typeface="华文楷体" panose="02010600040101010101" charset="-122"/>
              </a:rPr>
              <a:t>……</a:t>
            </a:r>
            <a:r>
              <a:rPr lang="zh-CN" altLang="en-US" sz="2800" b="1" dirty="0">
                <a:latin typeface="华文楷体" panose="02010600040101010101" charset="-122"/>
                <a:ea typeface="华文楷体" panose="02010600040101010101" charset="-122"/>
              </a:rPr>
              <a:t>但老人仍然住在自己的草棚子里面，领着走不动的老黄狗转来转去，直到，直到老人死去。</a:t>
            </a:r>
            <a:endParaRPr lang="zh-CN" altLang="en-US" sz="2800" b="1" dirty="0">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       来年春天，老人的坟上长出了一棵树，矮小但很粗壮。人们都说：那是种树老人。</a:t>
            </a:r>
            <a:endParaRPr lang="zh-CN" altLang="en-US" sz="2800" b="1" dirty="0">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       老人种了一辈子树，把自己也种进了树里。</a:t>
            </a:r>
            <a:endParaRPr lang="zh-CN" altLang="en-US" sz="2800" b="1" dirty="0">
              <a:latin typeface="华文楷体" panose="02010600040101010101" charset="-122"/>
              <a:ea typeface="华文楷体" panose="02010600040101010101" charset="-122"/>
            </a:endParaRPr>
          </a:p>
          <a:p>
            <a:r>
              <a:rPr lang="zh-CN" altLang="en-US" sz="2800" b="1" dirty="0">
                <a:latin typeface="华文楷体" panose="02010600040101010101" charset="-122"/>
                <a:ea typeface="华文楷体" panose="02010600040101010101" charset="-122"/>
              </a:rPr>
              <a:t>     </a:t>
            </a:r>
            <a:endParaRPr lang="zh-CN" altLang="en-US" sz="2800" b="1" dirty="0">
              <a:latin typeface="华文楷体" panose="02010600040101010101" charset="-122"/>
              <a:ea typeface="华文楷体" panose="02010600040101010101" charset="-122"/>
            </a:endParaRPr>
          </a:p>
        </p:txBody>
      </p:sp>
    </p:spTree>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78850" name="标题 1"/>
          <p:cNvSpPr>
            <a:spLocks noGrp="1"/>
          </p:cNvSpPr>
          <p:nvPr>
            <p:ph type="title"/>
          </p:nvPr>
        </p:nvSpPr>
        <p:spPr>
          <a:ln/>
        </p:spPr>
        <p:txBody>
          <a:bodyPr anchor="ctr"/>
          <a:p>
            <a:r>
              <a:rPr lang="zh-CN" altLang="en-US" sz="7200">
                <a:latin typeface="华文行楷" panose="02010800040101010101" charset="-122"/>
                <a:ea typeface="华文行楷" panose="02010800040101010101" charset="-122"/>
              </a:rPr>
              <a:t>作业布置</a:t>
            </a:r>
            <a:endParaRPr lang="zh-CN" altLang="en-US" sz="7200">
              <a:latin typeface="华文行楷" panose="02010800040101010101" charset="-122"/>
              <a:ea typeface="华文行楷" panose="02010800040101010101" charset="-122"/>
            </a:endParaRPr>
          </a:p>
        </p:txBody>
      </p:sp>
      <p:sp>
        <p:nvSpPr>
          <p:cNvPr id="3" name="内容占位符 2"/>
          <p:cNvSpPr>
            <a:spLocks noGrp="1"/>
          </p:cNvSpPr>
          <p:nvPr>
            <p:ph idx="1"/>
          </p:nvPr>
        </p:nvSpPr>
        <p:spPr>
          <a:xfrm>
            <a:off x="1693863" y="2089150"/>
            <a:ext cx="6465888" cy="4527550"/>
          </a:xfrm>
        </p:spPr>
        <p:txBody>
          <a:bodyPr/>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4000" b="0" i="0" u="none" strike="noStrike" kern="1200" cap="none" spc="0" normalizeH="0" baseline="0" noProof="1">
                <a:solidFill>
                  <a:schemeClr val="tx1"/>
                </a:solidFill>
                <a:latin typeface="华文行楷" panose="02010800040101010101" charset="-122"/>
                <a:ea typeface="华文行楷" panose="02010800040101010101" charset="-122"/>
                <a:cs typeface="华文行楷" panose="02010800040101010101" charset="-122"/>
              </a:rPr>
              <a:t>完成本课练习册</a:t>
            </a:r>
            <a:endParaRPr kumimoji="0" lang="zh-CN" altLang="en-US" sz="4000" b="0" i="0" u="none" strike="noStrike" kern="1200" cap="none" spc="0" normalizeH="0" baseline="0" noProof="1">
              <a:solidFill>
                <a:schemeClr val="tx1"/>
              </a:solidFill>
              <a:latin typeface="华文行楷" panose="02010800040101010101" charset="-122"/>
              <a:ea typeface="华文行楷" panose="02010800040101010101" charset="-122"/>
              <a:cs typeface="华文行楷" panose="02010800040101010101" charset="-122"/>
            </a:endParaRPr>
          </a:p>
          <a:p>
            <a:pPr marL="0" marR="0" indent="0" algn="l" defTabSz="914400" rtl="0" eaLnBrk="1" fontAlgn="base" latinLnBrk="0" hangingPunct="1">
              <a:lnSpc>
                <a:spcPct val="100000"/>
              </a:lnSpc>
              <a:spcBef>
                <a:spcPct val="20000"/>
              </a:spcBef>
              <a:spcAft>
                <a:spcPct val="0"/>
              </a:spcAft>
              <a:buClrTx/>
              <a:buSzTx/>
              <a:buFontTx/>
              <a:buNone/>
            </a:pPr>
            <a:endParaRPr kumimoji="0" lang="zh-CN" altLang="en-US" sz="4000" b="0" i="0" u="none" strike="noStrike" kern="1200" cap="none" spc="0" normalizeH="0" baseline="0" noProof="1">
              <a:solidFill>
                <a:schemeClr val="tx1"/>
              </a:solidFill>
              <a:latin typeface="华文行楷" panose="02010800040101010101" charset="-122"/>
              <a:ea typeface="华文行楷" panose="02010800040101010101" charset="-122"/>
              <a:cs typeface="华文行楷" panose="02010800040101010101" charset="-122"/>
            </a:endParaRPr>
          </a:p>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4000" b="0" i="0" u="none" strike="noStrike" kern="1200" cap="none" spc="0" normalizeH="0" baseline="0" noProof="1">
                <a:solidFill>
                  <a:schemeClr val="tx1"/>
                </a:solidFill>
                <a:latin typeface="华文行楷" panose="02010800040101010101" charset="-122"/>
                <a:ea typeface="华文行楷" panose="02010800040101010101" charset="-122"/>
                <a:cs typeface="华文行楷" panose="02010800040101010101" charset="-122"/>
              </a:rPr>
              <a:t>查找环境污染相关资料，写一写自己的感受</a:t>
            </a:r>
            <a:r>
              <a:rPr kumimoji="0" lang="en-US" altLang="zh-CN" sz="4000" b="0" i="0" u="none" strike="noStrike" kern="1200" cap="none" spc="0" normalizeH="0" baseline="0" noProof="1">
                <a:solidFill>
                  <a:schemeClr val="tx1"/>
                </a:solidFill>
                <a:latin typeface="华文行楷" panose="02010800040101010101" charset="-122"/>
                <a:ea typeface="华文行楷" panose="02010800040101010101" charset="-122"/>
                <a:cs typeface="华文行楷" panose="02010800040101010101" charset="-122"/>
              </a:rPr>
              <a:t>450</a:t>
            </a:r>
            <a:r>
              <a:rPr kumimoji="0" lang="zh-CN" altLang="en-US" sz="4000" b="0" i="0" u="none" strike="noStrike" kern="1200" cap="none" spc="0" normalizeH="0" baseline="0" noProof="1">
                <a:solidFill>
                  <a:schemeClr val="tx1"/>
                </a:solidFill>
                <a:latin typeface="华文行楷" panose="02010800040101010101" charset="-122"/>
                <a:ea typeface="华文行楷" panose="02010800040101010101" charset="-122"/>
                <a:cs typeface="华文行楷" panose="02010800040101010101" charset="-122"/>
              </a:rPr>
              <a:t>字左右</a:t>
            </a:r>
            <a:endParaRPr kumimoji="0" lang="zh-CN" altLang="en-US" sz="4000" b="0" i="0" u="none" strike="noStrike" kern="1200" cap="none" spc="0" normalizeH="0" baseline="0" noProof="1">
              <a:solidFill>
                <a:schemeClr val="tx1"/>
              </a:solidFill>
              <a:latin typeface="华文行楷" panose="02010800040101010101" charset="-122"/>
              <a:ea typeface="华文行楷" panose="02010800040101010101" charset="-122"/>
              <a:cs typeface="华文行楷" panose="0201080004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0722" name="文本框 100354"/>
          <p:cNvSpPr txBox="1"/>
          <p:nvPr/>
        </p:nvSpPr>
        <p:spPr>
          <a:xfrm>
            <a:off x="755650" y="908050"/>
            <a:ext cx="7920038" cy="4368800"/>
          </a:xfrm>
          <a:prstGeom prst="rect">
            <a:avLst/>
          </a:prstGeom>
          <a:noFill/>
          <a:ln w="9525">
            <a:noFill/>
          </a:ln>
        </p:spPr>
        <p:txBody>
          <a:bodyPr anchor="t">
            <a:spAutoFit/>
          </a:bodyPr>
          <a:p>
            <a:pPr>
              <a:spcBef>
                <a:spcPct val="50000"/>
              </a:spcBef>
            </a:pPr>
            <a:r>
              <a:rPr lang="en-US" altLang="zh-CN" sz="3200" dirty="0">
                <a:solidFill>
                  <a:schemeClr val="bg1"/>
                </a:solidFill>
                <a:latin typeface="华文楷体" panose="02010600040101010101" charset="-122"/>
                <a:ea typeface="华文楷体" panose="02010600040101010101" charset="-122"/>
              </a:rPr>
              <a:t>        </a:t>
            </a:r>
            <a:r>
              <a:rPr lang="zh-CN" altLang="en-US" sz="5400" dirty="0">
                <a:solidFill>
                  <a:srgbClr val="FF0000"/>
                </a:solidFill>
                <a:latin typeface="华文楷体" panose="02010600040101010101" charset="-122"/>
                <a:ea typeface="华文楷体" panose="02010600040101010101" charset="-122"/>
              </a:rPr>
              <a:t>她</a:t>
            </a:r>
            <a:r>
              <a:rPr lang="zh-CN" altLang="en-US" sz="3200" b="1" dirty="0">
                <a:solidFill>
                  <a:srgbClr val="000066"/>
                </a:solidFill>
                <a:latin typeface="华文楷体" panose="02010600040101010101" charset="-122"/>
                <a:ea typeface="华文楷体" panose="02010600040101010101" charset="-122"/>
              </a:rPr>
              <a:t>在苍茫的高原上，亲眼看到一些年轻人为了祖国的安全富强而永远长眠在冰层中的悲壮。在那里，“生与死的分界，再没有比登山时更分明的了。向上是生，向下是死；头上是生，脚下是死。每一下举手投足，每一次吞吐呼吸，无不经历生死循环。这一分钟不知道下一分钟、甚至下一秒钟的事。 ” </a:t>
            </a:r>
            <a:r>
              <a:rPr lang="en-US" altLang="zh-CN" sz="3200" b="1" dirty="0">
                <a:solidFill>
                  <a:srgbClr val="000066"/>
                </a:solidFill>
                <a:latin typeface="华文楷体" panose="02010600040101010101" charset="-122"/>
                <a:ea typeface="华文楷体" panose="02010600040101010101" charset="-122"/>
              </a:rPr>
              <a:t>(《</a:t>
            </a:r>
            <a:r>
              <a:rPr lang="zh-CN" altLang="en-US" sz="3200" b="1" dirty="0">
                <a:solidFill>
                  <a:srgbClr val="000066"/>
                </a:solidFill>
                <a:latin typeface="华文楷体" panose="02010600040101010101" charset="-122"/>
                <a:ea typeface="华文楷体" panose="02010600040101010101" charset="-122"/>
              </a:rPr>
              <a:t>昆仑殇</a:t>
            </a:r>
            <a:r>
              <a:rPr lang="en-US" altLang="zh-CN" sz="3200" b="1">
                <a:solidFill>
                  <a:srgbClr val="000066"/>
                </a:solidFill>
                <a:latin typeface="华文楷体" panose="02010600040101010101" charset="-122"/>
                <a:ea typeface="华文楷体" panose="02010600040101010101" charset="-122"/>
              </a:rPr>
              <a:t>》) </a:t>
            </a:r>
            <a:endParaRPr lang="en-US" altLang="zh-CN" sz="3200" b="1">
              <a:solidFill>
                <a:srgbClr val="000066"/>
              </a:solidFill>
              <a:latin typeface="华文楷体" panose="02010600040101010101" charset="-122"/>
              <a:ea typeface="华文楷体" panose="02010600040101010101" charset="-122"/>
            </a:endParaRPr>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cxnSp>
        <p:nvCxnSpPr>
          <p:cNvPr id="10" name="直接连接符 9"/>
          <p:cNvCxnSpPr/>
          <p:nvPr>
            <p:custDataLst>
              <p:tags r:id="rId2"/>
            </p:custDataLst>
          </p:nvPr>
        </p:nvCxnSpPr>
        <p:spPr>
          <a:xfrm>
            <a:off x="457200" y="5600700"/>
            <a:ext cx="571500" cy="0"/>
          </a:xfrm>
          <a:prstGeom prst="line">
            <a:avLst/>
          </a:prstGeom>
          <a:ln w="12700">
            <a:solidFill>
              <a:srgbClr val="266CBA"/>
            </a:solidFill>
          </a:ln>
        </p:spPr>
        <p:style>
          <a:lnRef idx="1">
            <a:srgbClr val="266CBA"/>
          </a:lnRef>
          <a:fillRef idx="0">
            <a:srgbClr val="266CBA"/>
          </a:fillRef>
          <a:effectRef idx="0">
            <a:srgbClr val="266CBA"/>
          </a:effectRef>
          <a:fontRef idx="minor">
            <a:srgbClr val="000000"/>
          </a:fontRef>
        </p:style>
      </p:cxnSp>
      <p:sp>
        <p:nvSpPr>
          <p:cNvPr id="4" name="文本框 3"/>
          <p:cNvSpPr txBox="1"/>
          <p:nvPr>
            <p:custDataLst>
              <p:tags r:id="rId3"/>
            </p:custDataLst>
          </p:nvPr>
        </p:nvSpPr>
        <p:spPr>
          <a:xfrm>
            <a:off x="377825" y="3487738"/>
            <a:ext cx="8437563" cy="3055938"/>
          </a:xfrm>
          <a:prstGeom prst="rect">
            <a:avLst/>
          </a:prstGeom>
          <a:noFill/>
        </p:spPr>
        <p:txBody>
          <a:bodyPr wrap="square" lIns="47625" tIns="19050" rIns="47625" bIns="19050" rtlCol="0" anchor="t" anchorCtr="0"/>
          <a:p>
            <a:pPr>
              <a:lnSpc>
                <a:spcPct val="110000"/>
              </a:lnSpc>
              <a:spcBef>
                <a:spcPts val="0"/>
              </a:spcBef>
              <a:spcAft>
                <a:spcPts val="0"/>
              </a:spcAft>
              <a:buSzPct val="100000"/>
              <a:buFontTx/>
            </a:pPr>
            <a:r>
              <a:rPr lang="en-US" altLang="zh-CN" sz="2800" b="1" spc="240" noProof="1" dirty="0">
                <a:solidFill>
                  <a:schemeClr val="accent1">
                    <a:lumMod val="25000"/>
                  </a:schemeClr>
                </a:solidFill>
                <a:latin typeface="华文楷体" panose="02010600040101010101" charset="-122"/>
                <a:ea typeface="华文楷体" panose="02010600040101010101" charset="-122"/>
                <a:cs typeface="华文楷体" panose="02010600040101010101" charset="-122"/>
              </a:rPr>
              <a:t>      </a:t>
            </a:r>
            <a:r>
              <a:rPr lang="zh-CN" altLang="en-US" sz="2800" b="1" spc="240" noProof="1" dirty="0">
                <a:solidFill>
                  <a:schemeClr val="accent1">
                    <a:lumMod val="25000"/>
                  </a:schemeClr>
                </a:solidFill>
                <a:latin typeface="华文楷体" panose="02010600040101010101" charset="-122"/>
                <a:ea typeface="华文楷体" panose="02010600040101010101" charset="-122"/>
                <a:cs typeface="华文楷体" panose="02010600040101010101" charset="-122"/>
              </a:rPr>
              <a:t>毕淑敏（女，1952出生于新疆）国家一级作家、内科主治医师、北师大文学硕士。</a:t>
            </a:r>
            <a:endParaRPr lang="zh-CN" altLang="en-US" sz="2800" b="1" spc="240" noProof="1" dirty="0">
              <a:solidFill>
                <a:schemeClr val="accent1">
                  <a:lumMod val="25000"/>
                </a:schemeClr>
              </a:solidFill>
              <a:latin typeface="华文楷体" panose="02010600040101010101" charset="-122"/>
              <a:ea typeface="华文楷体" panose="02010600040101010101" charset="-122"/>
              <a:cs typeface="华文楷体" panose="02010600040101010101" charset="-122"/>
            </a:endParaRPr>
          </a:p>
          <a:p>
            <a:pPr>
              <a:lnSpc>
                <a:spcPct val="110000"/>
              </a:lnSpc>
              <a:spcBef>
                <a:spcPts val="0"/>
              </a:spcBef>
              <a:spcAft>
                <a:spcPts val="0"/>
              </a:spcAft>
              <a:buSzPct val="100000"/>
              <a:buFontTx/>
            </a:pPr>
            <a:r>
              <a:rPr lang="zh-CN" altLang="en-US" sz="2800" b="1" spc="100" noProof="1" dirty="0">
                <a:solidFill>
                  <a:srgbClr val="000000">
                    <a:lumMod val="75000"/>
                    <a:lumOff val="25000"/>
                  </a:srgbClr>
                </a:solidFill>
                <a:latin typeface="华文楷体" panose="02010600040101010101" charset="-122"/>
                <a:ea typeface="华文楷体" panose="02010600040101010101" charset="-122"/>
                <a:cs typeface="华文楷体" panose="02010600040101010101" charset="-122"/>
                <a:sym typeface="+mn-ea"/>
              </a:rPr>
              <a:t>       著有《毕淑敏文集》，长篇小说《红处方》，中短篇小说集《昆仑殇》、《预约死亡》，散文集《婚姻鞋》、《素面朝天》，散文集《心灵处方》、《我很重要》等。</a:t>
            </a:r>
            <a:endParaRPr lang="zh-CN" altLang="en-US" sz="2800" b="1" spc="100" noProof="1" dirty="0">
              <a:solidFill>
                <a:srgbClr val="000000">
                  <a:lumMod val="75000"/>
                  <a:lumOff val="25000"/>
                </a:srgbClr>
              </a:solidFill>
              <a:latin typeface="华文楷体" panose="02010600040101010101" charset="-122"/>
              <a:ea typeface="华文楷体" panose="02010600040101010101" charset="-122"/>
              <a:cs typeface="华文楷体" panose="02010600040101010101" charset="-122"/>
            </a:endParaRPr>
          </a:p>
          <a:p>
            <a:pPr>
              <a:lnSpc>
                <a:spcPct val="110000"/>
              </a:lnSpc>
              <a:spcBef>
                <a:spcPts val="0"/>
              </a:spcBef>
              <a:spcAft>
                <a:spcPts val="0"/>
              </a:spcAft>
              <a:buSzPct val="100000"/>
              <a:buFontTx/>
            </a:pPr>
            <a:endParaRPr lang="zh-CN" altLang="en-US" sz="2800" b="1" spc="100" noProof="1" dirty="0">
              <a:solidFill>
                <a:srgbClr val="000000">
                  <a:lumMod val="75000"/>
                  <a:lumOff val="25000"/>
                </a:srgbClr>
              </a:solidFill>
              <a:latin typeface="华文楷体" panose="02010600040101010101" charset="-122"/>
              <a:ea typeface="华文楷体" panose="02010600040101010101" charset="-122"/>
              <a:cs typeface="华文楷体" panose="02010600040101010101" charset="-122"/>
            </a:endParaRPr>
          </a:p>
        </p:txBody>
      </p:sp>
      <p:pic>
        <p:nvPicPr>
          <p:cNvPr id="6" name="图片 5"/>
          <p:cNvPicPr>
            <a:picLocks noChangeAspect="1"/>
          </p:cNvPicPr>
          <p:nvPr>
            <p:custDataLst>
              <p:tags r:id="rId4"/>
            </p:custDataLst>
          </p:nvPr>
        </p:nvPicPr>
        <p:blipFill rotWithShape="1">
          <a:blip r:embed="rId5"/>
          <a:srcRect t="14105" b="14105"/>
          <a:stretch>
            <a:fillRect/>
          </a:stretch>
        </p:blipFill>
        <p:spPr>
          <a:xfrm>
            <a:off x="2324100" y="167004"/>
            <a:ext cx="4495165" cy="3215005"/>
          </a:xfrm>
          <a:custGeom>
            <a:avLst/>
            <a:gdLst/>
            <a:ahLst/>
            <a:cxnLst>
              <a:cxn ang="3">
                <a:pos x="hc" y="t"/>
              </a:cxn>
              <a:cxn ang="cd2">
                <a:pos x="l" y="vc"/>
              </a:cxn>
              <a:cxn ang="cd4">
                <a:pos x="hc" y="b"/>
              </a:cxn>
              <a:cxn ang="0">
                <a:pos x="r" y="vc"/>
              </a:cxn>
            </a:cxnLst>
            <a:rect l="l" t="t" r="r" b="b"/>
            <a:pathLst>
              <a:path w="10800" h="4320">
                <a:moveTo>
                  <a:pt x="0" y="0"/>
                </a:moveTo>
                <a:lnTo>
                  <a:pt x="10800" y="0"/>
                </a:lnTo>
                <a:lnTo>
                  <a:pt x="10800" y="4320"/>
                </a:lnTo>
                <a:lnTo>
                  <a:pt x="0" y="4320"/>
                </a:lnTo>
                <a:lnTo>
                  <a:pt x="0" y="0"/>
                </a:lnTo>
                <a:close/>
              </a:path>
            </a:pathLst>
          </a:custGeom>
        </p:spPr>
      </p:pic>
    </p:spTree>
    <p:custDataLst>
      <p:tags r:id="rId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2770" name="矩形 87041"/>
          <p:cNvSpPr/>
          <p:nvPr/>
        </p:nvSpPr>
        <p:spPr>
          <a:xfrm>
            <a:off x="1249363" y="468313"/>
            <a:ext cx="6824662" cy="1458912"/>
          </a:xfrm>
          <a:prstGeom prst="rect">
            <a:avLst/>
          </a:prstGeom>
        </p:spPr>
        <p:txBody>
          <a:bodyPr wrap="none" fromWordArt="1">
            <a:prstTxWarp prst="textPlain">
              <a:avLst>
                <a:gd name="adj" fmla="val 50000"/>
              </a:avLst>
            </a:prstTxWarp>
            <a:normAutofit/>
          </a:bodyPr>
          <a:p>
            <a:pPr algn="ctr"/>
            <a:r>
              <a:rPr lang="zh-CN" altLang="en-US" sz="5400">
                <a:ln w="38100" cap="flat" cmpd="sng">
                  <a:solidFill>
                    <a:srgbClr val="FF3300"/>
                  </a:solidFill>
                  <a:prstDash val="solid"/>
                  <a:round/>
                  <a:headEnd type="none" w="med" len="med"/>
                  <a:tailEnd type="none" w="med" len="med"/>
                </a:ln>
                <a:gradFill rotWithShape="1">
                  <a:gsLst>
                    <a:gs pos="0">
                      <a:srgbClr val="FF3300"/>
                    </a:gs>
                    <a:gs pos="100000">
                      <a:srgbClr val="FFFF00"/>
                    </a:gs>
                  </a:gsLst>
                  <a:lin ang="2700000" scaled="1"/>
                  <a:tileRect/>
                </a:gradFill>
                <a:effectLst>
                  <a:outerShdw dist="35921" dir="2699999" sy="50000" kx="2115830" algn="bl" rotWithShape="0">
                    <a:srgbClr val="C0C0C0">
                      <a:alpha val="79999"/>
                    </a:srgbClr>
                  </a:outerShdw>
                </a:effectLst>
                <a:latin typeface="华文行楷" panose="02010800040101010101" charset="-122"/>
                <a:ea typeface="华文行楷" panose="02010800040101010101" charset="-122"/>
              </a:rPr>
              <a:t>离太阳最近的树</a:t>
            </a:r>
            <a:endParaRPr lang="zh-CN" altLang="en-US" sz="5400">
              <a:ln w="38100" cap="flat" cmpd="sng">
                <a:solidFill>
                  <a:srgbClr val="FF3300"/>
                </a:solidFill>
                <a:prstDash val="solid"/>
                <a:round/>
                <a:headEnd type="none" w="med" len="med"/>
                <a:tailEnd type="none" w="med" len="med"/>
              </a:ln>
              <a:gradFill rotWithShape="1">
                <a:gsLst>
                  <a:gs pos="0">
                    <a:srgbClr val="FF3300"/>
                  </a:gs>
                  <a:gs pos="100000">
                    <a:srgbClr val="FFFF00"/>
                  </a:gs>
                </a:gsLst>
                <a:lin ang="2700000" scaled="1"/>
                <a:tileRect/>
              </a:gradFill>
              <a:effectLst>
                <a:outerShdw dist="35921" dir="2699999" sy="50000" kx="2115830" algn="bl" rotWithShape="0">
                  <a:srgbClr val="C0C0C0">
                    <a:alpha val="79999"/>
                  </a:srgbClr>
                </a:outerShdw>
              </a:effectLst>
              <a:latin typeface="华文行楷" panose="02010800040101010101" charset="-122"/>
              <a:ea typeface="华文行楷" panose="02010800040101010101" charset="-122"/>
            </a:endParaRPr>
          </a:p>
        </p:txBody>
      </p:sp>
      <p:sp>
        <p:nvSpPr>
          <p:cNvPr id="87046" name="文本框 87045"/>
          <p:cNvSpPr txBox="1"/>
          <p:nvPr/>
        </p:nvSpPr>
        <p:spPr>
          <a:xfrm>
            <a:off x="6613525" y="2165350"/>
            <a:ext cx="2235200" cy="784225"/>
          </a:xfrm>
          <a:prstGeom prst="rect">
            <a:avLst/>
          </a:prstGeom>
          <a:noFill/>
          <a:ln w="9525">
            <a:noFill/>
          </a:ln>
        </p:spPr>
        <p:txBody>
          <a:bodyPr wrap="square">
            <a:spAutoFit/>
          </a:bodyPr>
          <a:p>
            <a:pPr>
              <a:spcBef>
                <a:spcPct val="50000"/>
              </a:spcBef>
            </a:pPr>
            <a:r>
              <a:rPr lang="zh-CN" altLang="en-US" sz="4500" b="1" noProof="1" dirty="0">
                <a:solidFill>
                  <a:srgbClr val="FF3300"/>
                </a:solidFill>
                <a:effectLst>
                  <a:outerShdw blurRad="38100" dist="38100" dir="2700000">
                    <a:srgbClr val="000000"/>
                  </a:outerShdw>
                </a:effectLst>
                <a:latin typeface="华文楷体" panose="02010600040101010101" charset="-122"/>
                <a:ea typeface="华文楷体" panose="02010600040101010101" charset="-122"/>
                <a:cs typeface="+mn-cs"/>
              </a:rPr>
              <a:t>毕淑敏</a:t>
            </a:r>
            <a:endParaRPr lang="zh-CN" altLang="en-US" sz="4500" b="1" noProof="1" dirty="0">
              <a:solidFill>
                <a:srgbClr val="FF3300"/>
              </a:solidFill>
              <a:effectLst>
                <a:outerShdw blurRad="38100" dist="38100" dir="2700000">
                  <a:srgbClr val="000000"/>
                </a:outerShdw>
              </a:effectLst>
              <a:latin typeface="华文楷体" panose="02010600040101010101" charset="-122"/>
              <a:ea typeface="华文楷体" panose="02010600040101010101" charset="-122"/>
            </a:endParaRPr>
          </a:p>
        </p:txBody>
      </p:sp>
    </p:spTree>
  </p:cSld>
  <p:clrMapOvr>
    <a:masterClrMapping/>
  </p:clrMapOvr>
  <p:transition>
    <p:zoom/>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文本框 1"/>
          <p:cNvSpPr txBox="1"/>
          <p:nvPr/>
        </p:nvSpPr>
        <p:spPr>
          <a:xfrm>
            <a:off x="587375" y="1965325"/>
            <a:ext cx="8380413" cy="3168650"/>
          </a:xfrm>
          <a:prstGeom prst="rect">
            <a:avLst/>
          </a:prstGeom>
          <a:noFill/>
          <a:ln w="9525">
            <a:noFill/>
          </a:ln>
        </p:spPr>
        <p:txBody>
          <a:bodyPr wrap="square" anchor="t">
            <a:spAutoFit/>
          </a:bodyPr>
          <a:p>
            <a:r>
              <a:rPr lang="en-US" altLang="zh-CN" sz="4000" b="1">
                <a:latin typeface="华文楷体" panose="02010600040101010101" charset="-122"/>
                <a:ea typeface="华文楷体" panose="02010600040101010101" charset="-122"/>
              </a:rPr>
              <a:t>1.</a:t>
            </a:r>
            <a:r>
              <a:rPr lang="zh-CN" altLang="en-US" sz="4000" b="1">
                <a:latin typeface="华文楷体" panose="02010600040101010101" charset="-122"/>
                <a:ea typeface="华文楷体" panose="02010600040101010101" charset="-122"/>
              </a:rPr>
              <a:t>听课文朗读，边听边把不认识的字标注上拼音。</a:t>
            </a:r>
            <a:endParaRPr lang="zh-CN" altLang="en-US" sz="4000" b="1">
              <a:latin typeface="华文楷体" panose="02010600040101010101" charset="-122"/>
              <a:ea typeface="华文楷体" panose="02010600040101010101" charset="-122"/>
            </a:endParaRPr>
          </a:p>
          <a:p>
            <a:endParaRPr lang="zh-CN" altLang="en-US" sz="4000" b="1">
              <a:latin typeface="华文楷体" panose="02010600040101010101" charset="-122"/>
              <a:ea typeface="华文楷体" panose="02010600040101010101" charset="-122"/>
            </a:endParaRPr>
          </a:p>
          <a:p>
            <a:r>
              <a:rPr lang="en-US" altLang="zh-CN" sz="4000" b="1">
                <a:latin typeface="华文楷体" panose="02010600040101010101" charset="-122"/>
                <a:ea typeface="华文楷体" panose="02010600040101010101" charset="-122"/>
              </a:rPr>
              <a:t>2.</a:t>
            </a:r>
            <a:r>
              <a:rPr lang="zh-CN" altLang="en-US" sz="4000" b="1">
                <a:latin typeface="华文楷体" panose="02010600040101010101" charset="-122"/>
                <a:ea typeface="华文楷体" panose="02010600040101010101" charset="-122"/>
              </a:rPr>
              <a:t>将文中的四字词语和成语用</a:t>
            </a:r>
            <a:r>
              <a:rPr lang="en-US" altLang="zh-CN" sz="4000" b="1">
                <a:latin typeface="华文楷体" panose="02010600040101010101" charset="-122"/>
                <a:ea typeface="华文楷体" panose="02010600040101010101" charset="-122"/>
              </a:rPr>
              <a:t>“</a:t>
            </a:r>
            <a:r>
              <a:rPr lang="zh-CN" altLang="en-US" sz="4000" b="1">
                <a:latin typeface="华文楷体" panose="02010600040101010101" charset="-122"/>
                <a:ea typeface="华文楷体" panose="02010600040101010101" charset="-122"/>
              </a:rPr>
              <a:t>（）</a:t>
            </a:r>
            <a:r>
              <a:rPr lang="en-US" altLang="zh-CN" sz="4000" b="1">
                <a:latin typeface="华文楷体" panose="02010600040101010101" charset="-122"/>
                <a:ea typeface="华文楷体" panose="02010600040101010101" charset="-122"/>
              </a:rPr>
              <a:t>”</a:t>
            </a:r>
            <a:r>
              <a:rPr lang="zh-CN" altLang="en-US" sz="4000" b="1">
                <a:latin typeface="华文楷体" panose="02010600040101010101" charset="-122"/>
                <a:ea typeface="华文楷体" panose="02010600040101010101" charset="-122"/>
              </a:rPr>
              <a:t>标出来。</a:t>
            </a:r>
            <a:endParaRPr lang="zh-CN" altLang="en-US" sz="4000" b="1">
              <a:latin typeface="华文楷体" panose="02010600040101010101" charset="-122"/>
              <a:ea typeface="华文楷体" panose="02010600040101010101" charset="-122"/>
            </a:endParaRPr>
          </a:p>
        </p:txBody>
      </p:sp>
      <p:grpSp>
        <p:nvGrpSpPr>
          <p:cNvPr id="3" name="一花一世界"/>
          <p:cNvGrpSpPr/>
          <p:nvPr/>
        </p:nvGrpSpPr>
        <p:grpSpPr>
          <a:xfrm>
            <a:off x="2233613" y="-26987"/>
            <a:ext cx="4729162" cy="1898650"/>
            <a:chOff x="5369" y="3651"/>
            <a:chExt cx="8249" cy="4202"/>
          </a:xfrm>
        </p:grpSpPr>
        <p:pic>
          <p:nvPicPr>
            <p:cNvPr id="34820" name="图片 5"/>
            <p:cNvPicPr>
              <a:picLocks noGrp="1" noChangeAspect="1"/>
            </p:cNvPicPr>
            <p:nvPr/>
          </p:nvPicPr>
          <p:blipFill>
            <a:blip r:embed="rId2"/>
            <a:stretch>
              <a:fillRect/>
            </a:stretch>
          </p:blipFill>
          <p:spPr>
            <a:xfrm>
              <a:off x="5369" y="3651"/>
              <a:ext cx="8249" cy="4202"/>
            </a:xfrm>
            <a:prstGeom prst="rect">
              <a:avLst/>
            </a:prstGeom>
            <a:noFill/>
            <a:ln w="9525">
              <a:noFill/>
            </a:ln>
          </p:spPr>
        </p:pic>
        <p:sp>
          <p:nvSpPr>
            <p:cNvPr id="34821" name="文本框 6"/>
            <p:cNvSpPr txBox="1"/>
            <p:nvPr/>
          </p:nvSpPr>
          <p:spPr>
            <a:xfrm>
              <a:off x="6828" y="4976"/>
              <a:ext cx="5166" cy="2040"/>
            </a:xfrm>
            <a:prstGeom prst="rect">
              <a:avLst/>
            </a:prstGeom>
            <a:noFill/>
            <a:ln w="9525">
              <a:noFill/>
            </a:ln>
          </p:spPr>
          <p:txBody>
            <a:bodyPr wrap="square" anchor="t">
              <a:spAutoFit/>
            </a:bodyPr>
            <a:p>
              <a:pPr algn="dist"/>
              <a:r>
                <a:rPr lang="zh-CN" altLang="en-US" sz="5400" b="1">
                  <a:solidFill>
                    <a:srgbClr val="00B050"/>
                  </a:solidFill>
                  <a:latin typeface="华文楷体" panose="02010600040101010101" charset="-122"/>
                  <a:ea typeface="华文楷体" panose="02010600040101010101" charset="-122"/>
                </a:rPr>
                <a:t>听朗读</a:t>
              </a:r>
              <a:endParaRPr lang="zh-CN" altLang="en-US" sz="5400" b="1">
                <a:solidFill>
                  <a:srgbClr val="00B050"/>
                </a:solidFill>
                <a:latin typeface="华文楷体" panose="02010600040101010101" charset="-122"/>
                <a:ea typeface="华文楷体" panose="02010600040101010101" charset="-122"/>
              </a:endParaRPr>
            </a:p>
          </p:txBody>
        </p:sp>
      </p:grpSp>
      <p:pic>
        <p:nvPicPr>
          <p:cNvPr id="4" name="离太阳最近的树">
            <a:hlinkClick r:id="" action="ppaction://media"/>
          </p:cNvPr>
          <p:cNvPicPr/>
          <p:nvPr/>
        </p:nvPicPr>
        <p:blipFill>
          <a:blip r:embed="rId3"/>
          <a:stretch>
            <a:fillRect/>
          </a:stretch>
        </p:blipFill>
        <p:spPr>
          <a:xfrm>
            <a:off x="7434263" y="5473700"/>
            <a:ext cx="1066800" cy="7874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 presetClass="entr" presetSubtype="0" fill="hold" nodeType="afterEffect">
                                  <p:stCondLst>
                                    <p:cond delay="0"/>
                                  </p:stCondLst>
                                  <p:childTnLst>
                                    <p:set>
                                      <p:cBhvr>
                                        <p:cTn id="11" dur="1" fill="hold">
                                          <p:stCondLst>
                                            <p:cond delay="0"/>
                                          </p:stCondLst>
                                        </p:cTn>
                                        <p:tgtEl>
                                          <p:spTgt spid="2">
                                            <p:txEl>
                                              <p:charRg st="0" end="24"/>
                                            </p:txEl>
                                          </p:spTgt>
                                        </p:tgtEl>
                                        <p:attrNameLst>
                                          <p:attrName>style.visibility</p:attrName>
                                        </p:attrNameLst>
                                      </p:cBhvr>
                                      <p:to>
                                        <p:strVal val="visible"/>
                                      </p:to>
                                    </p:se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2">
                                            <p:txEl>
                                              <p:charRg st="25" end="48"/>
                                            </p:txEl>
                                          </p:spTgt>
                                        </p:tgtEl>
                                        <p:attrNameLst>
                                          <p:attrName>style.visibility</p:attrName>
                                        </p:attrNameLst>
                                      </p:cBhvr>
                                      <p:to>
                                        <p:strVal val="visible"/>
                                      </p:to>
                                    </p:set>
                                    <p:animEffect transition="in" filter="blinds(horizontal)">
                                      <p:cBhvr>
                                        <p:cTn id="15" dur="500"/>
                                        <p:tgtEl>
                                          <p:spTgt spid="2">
                                            <p:txEl>
                                              <p:charRg st="25" end="48"/>
                                            </p:txEl>
                                          </p:spTgt>
                                        </p:tgtEl>
                                      </p:cBhvr>
                                    </p:animEffect>
                                  </p:childTnLst>
                                </p:cTn>
                              </p:par>
                            </p:childTnLst>
                          </p:cTn>
                        </p:par>
                        <p:par>
                          <p:cTn id="16" fill="hold">
                            <p:stCondLst>
                              <p:cond delay="1500"/>
                            </p:stCondLst>
                            <p:childTnLst>
                              <p:par>
                                <p:cTn id="17" presetID="1" presetClass="mediacall" presetSubtype="0" fill="hold" nodeType="afterEffect">
                                  <p:stCondLst>
                                    <p:cond delay="0"/>
                                  </p:stCondLst>
                                  <p:childTnLst>
                                    <p:cmd type="call" cmd="playFrom(0.0)">
                                      <p:cBhvr>
                                        <p:cTn id="18" dur="4365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6161_1*i*2"/>
  <p:tag name="KSO_WM_TEMPLATE_CATEGORY" val="diagram"/>
  <p:tag name="KSO_WM_TEMPLATE_INDEX" val="20216161"/>
  <p:tag name="KSO_WM_UNIT_LAYERLEVEL" val="1"/>
  <p:tag name="KSO_WM_TAG_VERSION" val="1.0"/>
  <p:tag name="KSO_WM_BEAUTIFY_FLAG" val="#wm#"/>
  <p:tag name="KSO_WM_UNIT_BLOCK" val="0"/>
  <p:tag name="KSO_WM_UNIT_SM_LIMIT_TYPE" val="2"/>
  <p:tag name="KSO_WM_UNIT_DEC_AREA_ID" val="136975dab4c74616ae2ab52c4ec3673b"/>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ab54f0341d2fac3cfce989"/>
  <p:tag name="KSO_WM_CHIP_XID" val="5facaf2f998712faa657a548"/>
  <p:tag name="KSO_WM_UNIT_LINE_FORE_SCHEMECOLOR_INDEX_BRIGHTNESS" val="0"/>
  <p:tag name="KSO_WM_UNIT_LINE_FORE_SCHEMECOLOR_INDEX" val="5"/>
  <p:tag name="KSO_WM_UNIT_LINE_FILL_TYPE" val="2"/>
  <p:tag name="KSO_WM_TEMPLATE_ASSEMBLE_XID" val="5fb5d88d2a846156eda5485d"/>
  <p:tag name="KSO_WM_TEMPLATE_ASSEMBLE_GROUPID" val="5fb5d88d2a846156eda5485d"/>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161_1*a*1"/>
  <p:tag name="KSO_WM_TEMPLATE_CATEGORY" val="diagram"/>
  <p:tag name="KSO_WM_TEMPLATE_INDEX" val="20216161"/>
  <p:tag name="KSO_WM_UNIT_LAYERLEVEL" val="1"/>
  <p:tag name="KSO_WM_TAG_VERSION" val="1.0"/>
  <p:tag name="KSO_WM_BEAUTIFY_FLAG" val="#wm#"/>
  <p:tag name="KSO_WM_UNIT_ISCONTENTSTITLE" val="0"/>
  <p:tag name="KSO_WM_UNIT_ISNUMDGMTITLE" val="0"/>
  <p:tag name="KSO_WM_UNIT_NOCLEAR" val="0"/>
  <p:tag name="KSO_WM_UNIT_VALUE" val="12"/>
  <p:tag name="KSO_WM_UNIT_TYPE" val="a"/>
  <p:tag name="KSO_WM_UNIT_INDEX" val="1"/>
  <p:tag name="KSO_WM_UNIT_PRESET_TEXT" val="单击添加大标题"/>
  <p:tag name="KSO_WM_CHIP_GROUPID" val="5fb3a290bfe68cd3a08997ef"/>
  <p:tag name="KSO_WM_CHIP_XID" val="5fb3a290bfe68cd3a08997f0"/>
  <p:tag name="KSO_WM_UNIT_DEC_AREA_ID" val="216799f5081247ac80647a12a05890a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adaptive&quot;,&quot;sacle_strategy&quot;:&quot;smart&quot;}"/>
  <p:tag name="KSO_WM_ASSEMBLE_CHIP_INDEX" val="d6ad2b66cc1546e194a59943f561ab4c"/>
  <p:tag name="KSO_WM_UNIT_TEXT_FILL_FORE_SCHEMECOLOR_INDEX_BRIGHTNESS" val="0.15"/>
  <p:tag name="KSO_WM_UNIT_TEXT_FILL_FORE_SCHEMECOLOR_INDEX" val="13"/>
  <p:tag name="KSO_WM_UNIT_TEXT_FILL_TYPE" val="1"/>
  <p:tag name="KSO_WM_TEMPLATE_ASSEMBLE_XID" val="5fb5d88d2a846156eda5485d"/>
  <p:tag name="KSO_WM_TEMPLATE_ASSEMBLE_GROUPID" val="5fb5d88d2a846156eda5485d"/>
</p:tagLst>
</file>

<file path=ppt/tags/tag3.xml><?xml version="1.0" encoding="utf-8"?>
<p:tagLst xmlns:p="http://schemas.openxmlformats.org/presentationml/2006/main">
  <p:tag name="KSO_WM_UNIT_VALUE" val="761*1904"/>
  <p:tag name="KSO_WM_UNIT_HIGHLIGHT" val="0"/>
  <p:tag name="KSO_WM_UNIT_COMPATIBLE" val="0"/>
  <p:tag name="KSO_WM_UNIT_DIAGRAM_ISNUMVISUAL" val="0"/>
  <p:tag name="KSO_WM_UNIT_DIAGRAM_ISREFERUNIT" val="0"/>
  <p:tag name="KSO_WM_UNIT_TYPE" val="d"/>
  <p:tag name="KSO_WM_UNIT_INDEX" val="1"/>
  <p:tag name="KSO_WM_UNIT_ID" val="diagram20216161_1*d*1"/>
  <p:tag name="KSO_WM_TEMPLATE_CATEGORY" val="diagram"/>
  <p:tag name="KSO_WM_TEMPLATE_INDEX" val="20216161"/>
  <p:tag name="KSO_WM_UNIT_LAYERLEVEL" val="1"/>
  <p:tag name="KSO_WM_TAG_VERSION" val="1.0"/>
  <p:tag name="KSO_WM_BEAUTIFY_FLAG" val="#wm#"/>
  <p:tag name="KSO_WM_CHIP_GROUPID" val="5e7310da9a230a26b9e88a19"/>
  <p:tag name="KSO_WM_CHIP_XID" val="5e7310da9a230a26b9e88a1a"/>
  <p:tag name="KSO_WM_UNIT_DEC_AREA_ID" val="331ddc4528bb401986c231f4b3cf3e2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b369fd3010b47959ef1b4920fb8038c"/>
  <p:tag name="KSO_WM_UNIT_PLACING_PICTURE" val="ab369fd3010b47959ef1b4920fb8038c"/>
  <p:tag name="KSO_WM_UNIT_SUPPORT_UNIT_TYPE" val="[&quot;d&quot;,&quot;α&quot;,&quot;β&quot;,&quot;θ&quot;]"/>
  <p:tag name="KSO_WM_TEMPLATE_ASSEMBLE_XID" val="5fb5d88d2a846156eda5485d"/>
  <p:tag name="KSO_WM_TEMPLATE_ASSEMBLE_GROUPID" val="5fb5d88d2a846156eda5485d"/>
  <p:tag name="KSO_WM_UNIT_PLACING_PICTURE_INFO" val="{&quot;code&quot;:&quot;&quot;,&quot;full_picture&quot;:false,&quot;scheme&quot;:&quot;&quot;,&quot;spacing&quot;:5}"/>
  <p:tag name="KSO_WM_UNIT_PLACING_PICTURE_COLLAGE_VIEWPORT" val="{&quot;height&quot;:4549.1795275590557,&quot;width&quot;:6884.7380741792149}"/>
  <p:tag name="KSO_WM_UNIT_PLACING_PICTURE_USER_VIEWPORT" val="{&quot;height&quot;:5063,&quot;width&quot;:7079}"/>
</p:tagLst>
</file>

<file path=ppt/tags/tag4.xml><?xml version="1.0" encoding="utf-8"?>
<p:tagLst xmlns:p="http://schemas.openxmlformats.org/presentationml/2006/main">
  <p:tag name="KSO_WM_BEAUTIFY_FLAG" val="#wm#"/>
  <p:tag name="KSO_WM_TEMPLATE_CATEGORY" val="diagram"/>
  <p:tag name="KSO_WM_TEMPLATE_INDEX" val="20216161"/>
  <p:tag name="KSO_WM_SLIDE_LAYOUT_INFO" val="{&quot;direction&quot;:1,&quot;id&quot;:&quot;2020-11-19T10:29:34&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11-19T10:29:34&quot;,&quot;margin&quot;:{&quot;bottom&quot;:1.6929999589920044,&quot;left&quot;:1.6929999589920044,&quot;right&quot;:1.6929999589920044,&quot;top&quot;:1.6929999589920044},&quot;type&quot;:0},{&quot;id&quot;:&quot;2020-11-19T10:29:34&quot;,&quot;maxSize&quot;:{&quot;size1&quot;:71.200000000000003},&quot;minSize&quot;:{&quot;size1&quot;:49},&quot;normalSize&quot;:{&quot;size1&quot;:68.566666666666663},&quot;subLayout&quot;:[{&quot;id&quot;:&quot;2020-11-19T10:29:34&quot;,&quot;margin&quot;:{&quot;bottom&quot;:0.026000002399086952,&quot;left&quot;:1.6929999589920044,&quot;right&quot;:1.6929999589920044,&quot;top&quot;:1.6929999589920044},&quot;type&quot;:0},{&quot;id&quot;:&quot;2020-11-19T10:29:34&quot;,&quot;margin&quot;:{&quot;bottom&quot;:1.6929999589920044,&quot;left&quot;:1.6929999589920044,&quot;right&quot;:1.6929999589920044,&quot;top&quot;:0.81999999284744263},&quot;type&quot;:0}],&quot;type&quot;:0}],&quot;type&quot;:0}"/>
  <p:tag name="KSO_WM_SLIDE_BACKGROUND" val="[&quot;leftRight&quot;]"/>
  <p:tag name="KSO_WM_SLIDE_RATIO" val="1.777778"/>
  <p:tag name="KSO_WM_SLIDE_ID" val="diagram2021616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0*0"/>
  <p:tag name="KSO_WM_TAG_VERSION" val="1.0"/>
  <p:tag name="KSO_WM_SLIDE_LAYOUT" val="a_d_f"/>
  <p:tag name="KSO_WM_SLIDE_LAYOUT_CNT" val="1_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af2f998712faa657a548"/>
  <p:tag name="KSO_WM_CHIP_FILLPROP" val="[[{&quot;text_align&quot;:&quot;lt&quot;,&quot;text_direction&quot;:&quot;horizontal&quot;,&quot;support_big_font&quot;:false,&quot;picture_toward&quot;:0,&quot;picture_dockside&quot;:[],&quot;fill_id&quot;:&quot;cb38b30606e746fcae7deff261562c7a&quot;,&quot;fill_align&quot;:&quot;lt&quot;,&quot;chip_types&quot;:[&quot;text&quot;,&quot;header&quot;]},{&quot;text_align&quot;:&quot;lb&quot;,&quot;text_direction&quot;:&quot;horizontal&quot;,&quot;support_big_font&quot;:false,&quot;picture_toward&quot;:0,&quot;picture_dockside&quot;:[],&quot;fill_id&quot;:&quot;41679debf0364fd58fa1baa5f581f790&quot;,&quot;fill_align&quot;:&quot;lb&quot;,&quot;chip_types&quot;:[&quot;picture&quot;,&quot;chart&quot;,&quot;table&quot;,&quot;video&quot;]},{&quot;text_align&quot;:&quot;lt&quot;,&quot;text_direction&quot;:&quot;horizontal&quot;,&quot;support_big_font&quot;:false,&quot;picture_toward&quot;:0,&quot;picture_dockside&quot;:[],&quot;fill_id&quot;:&quot;b1cf72aaf55045758d6508eb476bbbff&quot;,&quot;fill_align&quot;:&quot;lt&quot;,&quot;chip_types&quot;:[&quot;text&quot;]}]]"/>
  <p:tag name="KSO_WM_CHIP_DECFILLPROP" val="[]"/>
  <p:tag name="FIXED_XID_TMP" val="5fab54f0341d2fac3cfce989"/>
  <p:tag name="KSO_WM_CHIP_GROUPID" val="5fab54f0341d2fac3cfce989"/>
  <p:tag name="KSO_WM_SLIDE_BK_DARK_LIGHT" val="2"/>
  <p:tag name="KSO_WM_SLIDE_BACKGROUND_TYPE" val="leftRight"/>
  <p:tag name="KSO_WM_SLIDE_SUPPORT_FEATURE_TYPE" val="0"/>
  <p:tag name="KSO_WM_TEMPLATE_ASSEMBLE_XID" val="5fb5d88d2a846156eda5485d"/>
  <p:tag name="KSO_WM_TEMPLATE_ASSEMBLE_GROUPID" val="5fb5d88d2a846156eda5485d"/>
</p:tagLst>
</file>

<file path=ppt/tags/tag5.xml><?xml version="1.0" encoding="utf-8"?>
<p:tagLst xmlns:p="http://schemas.openxmlformats.org/presentationml/2006/main">
  <p:tag name="KSO_WM_UNIT_PLACING_PICTURE_USER_VIEWPORT" val="{&quot;height&quot;:2650,&quot;width&quot;:8592}"/>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4762</Words>
  <Application>WPS 演示</Application>
  <PresentationFormat>在屏幕上显示</PresentationFormat>
  <Paragraphs>329</Paragraphs>
  <Slides>52</Slides>
  <Notes>1</Notes>
  <HiddenSlides>0</HiddenSlides>
  <MMClips>1</MMClips>
  <ScaleCrop>false</ScaleCrop>
  <HeadingPairs>
    <vt:vector size="6" baseType="variant">
      <vt:variant>
        <vt:lpstr>已用的字体</vt:lpstr>
      </vt:variant>
      <vt:variant>
        <vt:i4>55</vt:i4>
      </vt:variant>
      <vt:variant>
        <vt:lpstr>主题</vt:lpstr>
      </vt:variant>
      <vt:variant>
        <vt:i4>2</vt:i4>
      </vt:variant>
      <vt:variant>
        <vt:lpstr>幻灯片标题</vt:lpstr>
      </vt:variant>
      <vt:variant>
        <vt:i4>52</vt:i4>
      </vt:variant>
    </vt:vector>
  </HeadingPairs>
  <TitlesOfParts>
    <vt:vector size="109" baseType="lpstr">
      <vt:lpstr>Arial</vt:lpstr>
      <vt:lpstr>宋体</vt:lpstr>
      <vt:lpstr>Wingdings</vt:lpstr>
      <vt:lpstr>经典美黑简</vt:lpstr>
      <vt:lpstr>黑体</vt:lpstr>
      <vt:lpstr>经典综艺体简</vt:lpstr>
      <vt:lpstr>Times New Roman</vt:lpstr>
      <vt:lpstr>华文新魏</vt:lpstr>
      <vt:lpstr>经典趣体简</vt:lpstr>
      <vt:lpstr>楷体_GB2312</vt:lpstr>
      <vt:lpstr>新宋体</vt:lpstr>
      <vt:lpstr>汉仪神工体简</vt:lpstr>
      <vt:lpstr>仿宋_GB2312</vt:lpstr>
      <vt:lpstr>仿宋</vt:lpstr>
      <vt:lpstr>汉仪雁翎体简</vt:lpstr>
      <vt:lpstr>华文中宋</vt:lpstr>
      <vt:lpstr>隶书</vt:lpstr>
      <vt:lpstr>微软雅黑</vt:lpstr>
      <vt:lpstr>华文行楷</vt:lpstr>
      <vt:lpstr>Calibri</vt:lpstr>
      <vt:lpstr>Arial Unicode MS</vt:lpstr>
      <vt:lpstr>华文楷体</vt:lpstr>
      <vt:lpstr>楷体</vt:lpstr>
      <vt:lpstr>Segoe UI</vt:lpstr>
      <vt:lpstr>华文琥珀</vt:lpstr>
      <vt:lpstr>方正粗黑宋简体</vt:lpstr>
      <vt:lpstr>华文仿宋</vt:lpstr>
      <vt:lpstr>汉仪晓波花月圆简</vt:lpstr>
      <vt:lpstr>方正姚体</vt:lpstr>
      <vt:lpstr>华文彩云</vt:lpstr>
      <vt:lpstr>方正小标宋简体</vt:lpstr>
      <vt:lpstr>等线 Light</vt:lpstr>
      <vt:lpstr>汉仪刚艺体-35W</vt:lpstr>
      <vt:lpstr>汉仪粗圆简</vt:lpstr>
      <vt:lpstr>方正舒体</vt:lpstr>
      <vt:lpstr>华文隶书</vt:lpstr>
      <vt:lpstr>华文宋体</vt:lpstr>
      <vt:lpstr>Wingdings</vt:lpstr>
      <vt:lpstr>汉仪晓波敦黑W</vt:lpstr>
      <vt:lpstr>汉仪颜楷繁</vt:lpstr>
      <vt:lpstr>等线</vt:lpstr>
      <vt:lpstr>方正仿宋_GB2312</vt:lpstr>
      <vt:lpstr>Bahnschrift Light</vt:lpstr>
      <vt:lpstr>Segoe Print</vt:lpstr>
      <vt:lpstr>Bahnschrift Light Condensed</vt:lpstr>
      <vt:lpstr>Bell MT</vt:lpstr>
      <vt:lpstr>Bernard MT Condensed</vt:lpstr>
      <vt:lpstr>Bodoni MT Poster Compressed</vt:lpstr>
      <vt:lpstr>Bradley Hand ITC</vt:lpstr>
      <vt:lpstr>Cambria</vt:lpstr>
      <vt:lpstr>Candara Light</vt:lpstr>
      <vt:lpstr>Candara</vt:lpstr>
      <vt:lpstr>Centaur</vt:lpstr>
      <vt:lpstr>华文新魏</vt:lpstr>
      <vt:lpstr>Comic Sans MS</vt:lpstr>
      <vt:lpstr>默认设计模板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wjs</dc:creator>
  <cp:lastModifiedBy>千叶释涵爱</cp:lastModifiedBy>
  <cp:revision>33</cp:revision>
  <dcterms:created xsi:type="dcterms:W3CDTF">2011-12-22T06:50:45Z</dcterms:created>
  <dcterms:modified xsi:type="dcterms:W3CDTF">2020-12-03T17:45:56Z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0008009008000000000001024120</vt:lpwstr>
  </property>
  <property fmtid="{D5CDD505-2E9C-101B-9397-08002B2CF9AE}" pid="3" name="KSOProductBuildVer">
    <vt:lpwstr>2052-11.1.0.9208</vt:lpwstr>
  </property>
</Properties>
</file>