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5" r:id="rId3"/>
    <p:sldId id="325" r:id="rId4"/>
    <p:sldId id="320" r:id="rId5"/>
    <p:sldId id="321" r:id="rId6"/>
    <p:sldId id="324" r:id="rId7"/>
    <p:sldId id="323" r:id="rId8"/>
    <p:sldId id="313" r:id="rId9"/>
    <p:sldId id="312" r:id="rId10"/>
    <p:sldId id="311" r:id="rId11"/>
    <p:sldId id="307" r:id="rId12"/>
    <p:sldId id="319" r:id="rId13"/>
    <p:sldId id="306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7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7784" y="908720"/>
            <a:ext cx="5544616" cy="4536504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3" name="TextBox 1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1755775" cy="3462338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4" name="矩形 3"/>
          <p:cNvSpPr/>
          <p:nvPr/>
        </p:nvSpPr>
        <p:spPr>
          <a:xfrm>
            <a:off x="1907704" y="3140968"/>
            <a:ext cx="54373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zh-CN" sz="2800" b="1" dirty="0" smtClean="0">
                <a:latin typeface="微软雅黑" pitchFamily="34" charset="-122"/>
                <a:ea typeface="微软雅黑" pitchFamily="34" charset="-122"/>
              </a:rPr>
              <a:t>欧</a:t>
            </a:r>
            <a:endParaRPr kumimoji="1"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kumimoji="1" lang="zh-CN" altLang="zh-CN" sz="2800" b="1" dirty="0" smtClean="0">
                <a:latin typeface="微软雅黑" pitchFamily="34" charset="-122"/>
                <a:ea typeface="微软雅黑" pitchFamily="34" charset="-122"/>
              </a:rPr>
              <a:t>阳</a:t>
            </a:r>
            <a:endParaRPr kumimoji="1"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0" hangingPunct="0"/>
            <a:r>
              <a:rPr kumimoji="1" lang="zh-CN" altLang="zh-CN" sz="2800" b="1" dirty="0" smtClean="0">
                <a:latin typeface="微软雅黑" pitchFamily="34" charset="-122"/>
                <a:ea typeface="微软雅黑" pitchFamily="34" charset="-122"/>
              </a:rPr>
              <a:t>修</a:t>
            </a:r>
            <a:endParaRPr kumimoji="1" lang="zh-CN" altLang="zh-CN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文章主旨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83568" y="1340768"/>
            <a:ext cx="734481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故事中先出现的陈尧咨这个人物有何特点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善射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自矜。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卖油翁是在怎样的场景中出现的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动作、神态如何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陈尧咨在园子里射箭时出现的。释担而立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睨之久而不去。见其发矢十中八九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但微颔之。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115616" y="1916832"/>
            <a:ext cx="2304256" cy="720080"/>
          </a:xfrm>
          <a:prstGeom prst="wedgeRoundRectCallout">
            <a:avLst>
              <a:gd name="adj1" fmla="val 26065"/>
              <a:gd name="adj2" fmla="val -6118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755576" y="3717032"/>
            <a:ext cx="7272808" cy="1152128"/>
          </a:xfrm>
          <a:prstGeom prst="wedgeRoundRectCallout">
            <a:avLst>
              <a:gd name="adj1" fmla="val -6464"/>
              <a:gd name="adj2" fmla="val -5912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 descr="C:\Users\Administrator\Desktop\图片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916832"/>
            <a:ext cx="819150" cy="819150"/>
          </a:xfrm>
          <a:prstGeom prst="rect">
            <a:avLst/>
          </a:prstGeom>
          <a:noFill/>
        </p:spPr>
      </p:pic>
      <p:sp>
        <p:nvSpPr>
          <p:cNvPr id="12" name="任意多边形 11"/>
          <p:cNvSpPr/>
          <p:nvPr/>
        </p:nvSpPr>
        <p:spPr>
          <a:xfrm>
            <a:off x="1056904" y="2838203"/>
            <a:ext cx="7113319" cy="380010"/>
          </a:xfrm>
          <a:custGeom>
            <a:avLst/>
            <a:gdLst>
              <a:gd name="connsiteX0" fmla="*/ 0 w 7113319"/>
              <a:gd name="connsiteY0" fmla="*/ 0 h 380010"/>
              <a:gd name="connsiteX1" fmla="*/ 1365662 w 7113319"/>
              <a:gd name="connsiteY1" fmla="*/ 320633 h 380010"/>
              <a:gd name="connsiteX2" fmla="*/ 4393870 w 7113319"/>
              <a:gd name="connsiteY2" fmla="*/ 59376 h 380010"/>
              <a:gd name="connsiteX3" fmla="*/ 7113319 w 7113319"/>
              <a:gd name="connsiteY3" fmla="*/ 38001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3319" h="380010">
                <a:moveTo>
                  <a:pt x="0" y="0"/>
                </a:moveTo>
                <a:cubicBezTo>
                  <a:pt x="316675" y="155368"/>
                  <a:pt x="633350" y="310737"/>
                  <a:pt x="1365662" y="320633"/>
                </a:cubicBezTo>
                <a:cubicBezTo>
                  <a:pt x="2097974" y="330529"/>
                  <a:pt x="3435927" y="49480"/>
                  <a:pt x="4393870" y="59376"/>
                </a:cubicBezTo>
                <a:cubicBezTo>
                  <a:pt x="5351813" y="69272"/>
                  <a:pt x="6232566" y="224641"/>
                  <a:pt x="7113319" y="380010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 descr="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DCFC4"/>
              </a:clrFrom>
              <a:clrTo>
                <a:srgbClr val="CDCFC4"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 bwMode="auto">
          <a:xfrm>
            <a:off x="6012160" y="4221088"/>
            <a:ext cx="2843808" cy="187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72816"/>
            <a:ext cx="7632848" cy="3648521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691680" y="2564905"/>
            <a:ext cx="3283271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熟读课文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翻译全文。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思考课后习题。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55576" y="1124744"/>
            <a:ext cx="770485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卖油翁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欧阳修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陈尧咨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善射　“自矜”“吾射不亦精乎”　“忿然”　“尔”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骄傲不可一世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卖油翁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酌油不湿钱口　“睨”“微颔”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超然不自傲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道理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熟能生巧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精益求精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1124744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我国有句俗话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“三百六十行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行行出状元。”这句话常用来称赞各行各业的能工巧匠。在过去的几千年中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这类的能工巧匠多得无法统计。在欧阳修笔下一位貌似平常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却身怀绝技的老人——卖油翁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他的绝活在哪里呢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课件图12\古代人物\u=3229298655,1015227063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2996952"/>
            <a:ext cx="2664296" cy="5076825"/>
          </a:xfrm>
          <a:prstGeom prst="rect">
            <a:avLst/>
          </a:prstGeom>
          <a:noFill/>
        </p:spPr>
      </p:pic>
      <p:sp>
        <p:nvSpPr>
          <p:cNvPr id="10" name="云形标注 9"/>
          <p:cNvSpPr/>
          <p:nvPr/>
        </p:nvSpPr>
        <p:spPr>
          <a:xfrm>
            <a:off x="5724128" y="692696"/>
            <a:ext cx="2987824" cy="1800200"/>
          </a:xfrm>
          <a:prstGeom prst="cloudCallout">
            <a:avLst>
              <a:gd name="adj1" fmla="val -20833"/>
              <a:gd name="adj2" fmla="val 8163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C:\Users\Administrator\Desktop\课件图12\u=156729238,1141500628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8096" y="836712"/>
            <a:ext cx="2945904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9512" y="980728"/>
            <a:ext cx="8568952" cy="5064563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23528" y="1124744"/>
            <a:ext cx="8280920" cy="4824536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67544" y="1124744"/>
            <a:ext cx="590465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欧阳修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(1007—1072),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北宋文学家。字永叔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号醉翁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晚号六一居士。吉州永丰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今属江西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岁丧父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家境贫困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母以荻秆画地教其识字。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岁考取进士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先后在地方和朝廷任官职。早年支持以范仲淹为代表的革新派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因直言进谏而遭贬。晚年趋于保守。积极倡导诗文革新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主张重视内容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反对浮辞。其文风平实朴素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散文的成就尤为突出。如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醉翁亭记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文笔从容舒缓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音节和谐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情景融为一体。在诗词、史传等方面也有相当的造诣。其文章风格给后人以很大影响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被列为“唐宋八大家”之一。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5976" y="33265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9" descr="图片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44208" y="1484784"/>
            <a:ext cx="1909614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96752"/>
            <a:ext cx="7992888" cy="46805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4139952" y="54868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555776" y="1124744"/>
            <a:ext cx="590465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陈尧咨是北宋名臣之一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于真宗咸平三年中状元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历任通判、考官、知州、知府、安抚使、龙图阁直学士、尚书工部侍郎等职。陈尧咨性情刚戾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但办事决断。他做地方官时注重水利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知永兴军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今陕西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发现长安饮水十分困难。便组织人力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疏通了龙首渠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解决了人民的生活用水问题。但陈尧咨为人盛气凌人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为政“用刑惨急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数有杖死者”。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记载他知兵善射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尝以钱为的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一发贯其中”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并以此自豪。本文记载的就是关于他的一个故事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宋人轶事汇编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也有记载。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" name="Picture 3" descr="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FD2C9"/>
              </a:clrFrom>
              <a:clrTo>
                <a:srgbClr val="CFD2C9"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 bwMode="auto">
          <a:xfrm>
            <a:off x="1043608" y="1196752"/>
            <a:ext cx="144016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顺读课文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9552" y="1275606"/>
            <a:ext cx="8064896" cy="4529658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899592" y="1412776"/>
            <a:ext cx="723629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提出朗读要求。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读准字音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注意多音字和通假字。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jīn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zh-CN" altLang="en-US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fèn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á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qi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itchFamily="18" charset="0"/>
              </a:rPr>
              <a:t>ǎ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读出节奏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注意停顿。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方法指导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读出节奏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前提是读懂句子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理解句意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以“意义”划分停顿为主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联系上下文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在此基础上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再考虑句子的语法结构和一些标志性的文言虚词。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顺读课文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83568" y="1052736"/>
            <a:ext cx="741682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朗读课文。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师范读。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生自由读。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指名读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点评。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结合课文注解初步了解整个故事内容及主要人物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疏通文意。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课文记叙卖油翁对答陈尧咨的话和卖油翁酌油的事。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9552" y="1052736"/>
            <a:ext cx="7776864" cy="482453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师生互动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908720"/>
            <a:ext cx="8280920" cy="4824536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331640" y="1236123"/>
            <a:ext cx="91440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依次出示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卖油翁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的提纲让学生复述故事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尧咨善射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尧咨自矜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卖油翁微颔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陈尧咨与卖油翁对话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卖油翁酌油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陈尧咨笑而遣之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" name="Picture 5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852936"/>
            <a:ext cx="2973387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师生互动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9592" y="1772816"/>
            <a:ext cx="7416824" cy="2808312"/>
            <a:chOff x="683568" y="1196752"/>
            <a:chExt cx="2880320" cy="3024335"/>
          </a:xfrm>
        </p:grpSpPr>
        <p:sp>
          <p:nvSpPr>
            <p:cNvPr id="10" name="圆角矩形 9"/>
            <p:cNvSpPr/>
            <p:nvPr/>
          </p:nvSpPr>
          <p:spPr>
            <a:xfrm>
              <a:off x="683568" y="1196752"/>
              <a:ext cx="2880320" cy="3024335"/>
            </a:xfrm>
            <a:prstGeom prst="roundRect">
              <a:avLst>
                <a:gd name="adj" fmla="val 8986"/>
              </a:avLst>
            </a:prstGeom>
            <a:gradFill flip="none" rotWithShape="1">
              <a:gsLst>
                <a:gs pos="31000">
                  <a:srgbClr val="8B8B8B"/>
                </a:gs>
                <a:gs pos="57000">
                  <a:sysClr val="window" lastClr="FFFFFF">
                    <a:lumMod val="85000"/>
                    <a:shade val="30000"/>
                    <a:satMod val="115000"/>
                  </a:sysClr>
                </a:gs>
                <a:gs pos="10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30200" dist="279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13064" y="1246617"/>
              <a:ext cx="2793564" cy="2934000"/>
            </a:xfrm>
            <a:prstGeom prst="roundRect">
              <a:avLst>
                <a:gd name="adj" fmla="val 8986"/>
              </a:avLst>
            </a:prstGeom>
            <a:gradFill flip="none" rotWithShape="1">
              <a:gsLst>
                <a:gs pos="0">
                  <a:srgbClr val="7D7D7D"/>
                </a:gs>
                <a:gs pos="1000">
                  <a:srgbClr val="B2B2B2"/>
                </a:gs>
                <a:gs pos="100000">
                  <a:sysClr val="window" lastClr="FFFFFF"/>
                </a:gs>
                <a:gs pos="90000">
                  <a:sysClr val="window" lastClr="FFFFFF">
                    <a:lumMod val="95000"/>
                  </a:sysClr>
                </a:gs>
                <a:gs pos="81000">
                  <a:srgbClr val="C9C9C9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" name="圆角矩形 5"/>
            <p:cNvSpPr/>
            <p:nvPr/>
          </p:nvSpPr>
          <p:spPr>
            <a:xfrm>
              <a:off x="713064" y="1196752"/>
              <a:ext cx="2658803" cy="3024335"/>
            </a:xfrm>
            <a:custGeom>
              <a:avLst/>
              <a:gdLst/>
              <a:ahLst/>
              <a:cxnLst/>
              <a:rect l="l" t="t" r="r" b="b"/>
              <a:pathLst>
                <a:path w="2202752" h="3024335">
                  <a:moveTo>
                    <a:pt x="239621" y="0"/>
                  </a:moveTo>
                  <a:lnTo>
                    <a:pt x="2202752" y="0"/>
                  </a:lnTo>
                  <a:lnTo>
                    <a:pt x="2202752" y="3024335"/>
                  </a:lnTo>
                  <a:lnTo>
                    <a:pt x="239621" y="3024335"/>
                  </a:lnTo>
                  <a:cubicBezTo>
                    <a:pt x="107282" y="3024335"/>
                    <a:pt x="0" y="2917053"/>
                    <a:pt x="0" y="2784714"/>
                  </a:cubicBezTo>
                  <a:lnTo>
                    <a:pt x="0" y="239621"/>
                  </a:lnTo>
                  <a:cubicBezTo>
                    <a:pt x="0" y="107282"/>
                    <a:pt x="107282" y="0"/>
                    <a:pt x="239621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1867" y="1196752"/>
              <a:ext cx="100800" cy="298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>
              <a:glow rad="139700">
                <a:srgbClr val="9BBB59">
                  <a:satMod val="175000"/>
                  <a:alpha val="40000"/>
                </a:srgb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圆角矩形 2"/>
            <p:cNvSpPr/>
            <p:nvPr/>
          </p:nvSpPr>
          <p:spPr>
            <a:xfrm>
              <a:off x="713064" y="1196752"/>
              <a:ext cx="2850824" cy="1684804"/>
            </a:xfrm>
            <a:custGeom>
              <a:avLst/>
              <a:gdLst>
                <a:gd name="connsiteX0" fmla="*/ 252033 w 2850824"/>
                <a:gd name="connsiteY0" fmla="*/ 0 h 1684804"/>
                <a:gd name="connsiteX1" fmla="*/ 2598791 w 2850824"/>
                <a:gd name="connsiteY1" fmla="*/ 0 h 1684804"/>
                <a:gd name="connsiteX2" fmla="*/ 2850824 w 2850824"/>
                <a:gd name="connsiteY2" fmla="*/ 252033 h 1684804"/>
                <a:gd name="connsiteX3" fmla="*/ 2850824 w 2850824"/>
                <a:gd name="connsiteY3" fmla="*/ 1080120 h 1684804"/>
                <a:gd name="connsiteX4" fmla="*/ 14749 w 2850824"/>
                <a:gd name="connsiteY4" fmla="*/ 1684804 h 1684804"/>
                <a:gd name="connsiteX5" fmla="*/ 0 w 2850824"/>
                <a:gd name="connsiteY5" fmla="*/ 252033 h 1684804"/>
                <a:gd name="connsiteX6" fmla="*/ 252033 w 2850824"/>
                <a:gd name="connsiteY6" fmla="*/ 0 h 168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0824" h="1684804">
                  <a:moveTo>
                    <a:pt x="252033" y="0"/>
                  </a:moveTo>
                  <a:lnTo>
                    <a:pt x="2598791" y="0"/>
                  </a:lnTo>
                  <a:cubicBezTo>
                    <a:pt x="2737985" y="0"/>
                    <a:pt x="2850824" y="112839"/>
                    <a:pt x="2850824" y="252033"/>
                  </a:cubicBezTo>
                  <a:lnTo>
                    <a:pt x="2850824" y="1080120"/>
                  </a:lnTo>
                  <a:lnTo>
                    <a:pt x="14749" y="1684804"/>
                  </a:lnTo>
                  <a:cubicBezTo>
                    <a:pt x="14749" y="1408775"/>
                    <a:pt x="0" y="528062"/>
                    <a:pt x="0" y="252033"/>
                  </a:cubicBezTo>
                  <a:cubicBezTo>
                    <a:pt x="0" y="112839"/>
                    <a:pt x="112839" y="0"/>
                    <a:pt x="252033" y="0"/>
                  </a:cubicBezTo>
                  <a:close/>
                </a:path>
              </a:pathLst>
            </a:custGeom>
            <a:solidFill>
              <a:srgbClr val="FFFFFF">
                <a:alpha val="1098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115616" y="1988840"/>
            <a:ext cx="633670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复述课文内容的思路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介绍人物、交代故事发生的地点和原因。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文章主要写了两件事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即射箭和酌油。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6" name="Picture 4" descr="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CBD1C5"/>
              </a:clrFrom>
              <a:clrTo>
                <a:srgbClr val="CBD1C5"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 bwMode="auto">
          <a:xfrm>
            <a:off x="5292080" y="3861048"/>
            <a:ext cx="29718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师生互动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7812360" cy="525658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115616" y="1700808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结合注解翻译课文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提出疑难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师生共同探讨。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尔安敢轻吾射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作动词用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轻视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尝射于家圃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射箭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尔安敢轻吾射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射箭的本领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睨之久而不去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指陈尧咨射箭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但微颔之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指陈尧咨射箭十中八九这一情况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以我酌油知之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指射箭也是凭手熟的道理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以杓酌油沥之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笑而遣之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指“卖油翁”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218" name="Picture 2" descr="C:\Users\Administrator\Desktop\课件图12\古代人物\u=126476911,4173208112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2780928"/>
            <a:ext cx="1800200" cy="3348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1492</Words>
  <Application>Kingsoft Office WPP</Application>
  <PresentationFormat>全屏显示(4:3)</PresentationFormat>
  <Paragraphs>92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82</cp:revision>
  <dcterms:created xsi:type="dcterms:W3CDTF">2015-11-21T07:20:00Z</dcterms:created>
  <dcterms:modified xsi:type="dcterms:W3CDTF">2017-02-07T02:42:20Z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