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1" r:id="rId4"/>
    <p:sldId id="269" r:id="rId5"/>
    <p:sldId id="265" r:id="rId6"/>
    <p:sldId id="268" r:id="rId7"/>
    <p:sldId id="275" r:id="rId8"/>
    <p:sldId id="267" r:id="rId9"/>
    <p:sldId id="270" r:id="rId10"/>
    <p:sldId id="257" r:id="rId11"/>
    <p:sldId id="271" r:id="rId12"/>
    <p:sldId id="276" r:id="rId13"/>
    <p:sldId id="277" r:id="rId14"/>
    <p:sldId id="273" r:id="rId15"/>
    <p:sldId id="27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3369A3-84E3-45D3-84AF-D65B77B92C19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18A6-D606-469A-8681-700746E35A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B1B0E-5BA0-454E-977B-F8BABBF8C878}" type="datetimeFigureOut">
              <a:rPr lang="zh-CN" altLang="en-US" smtClean="0"/>
              <a:pPr/>
              <a:t>2016/10/25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1F4FC-4052-4D48-94DD-250A3EEB52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2547714"/>
          </a:xfrm>
        </p:spPr>
        <p:txBody>
          <a:bodyPr>
            <a:noAutofit/>
          </a:bodyPr>
          <a:lstStyle/>
          <a:p>
            <a:r>
              <a:rPr lang="zh-CN" altLang="en-US" sz="8000" b="1" dirty="0" smtClean="0">
                <a:latin typeface="叶根友毛笔行书2.0版" pitchFamily="2" charset="-122"/>
                <a:ea typeface="叶根友毛笔行书2.0版" pitchFamily="2" charset="-122"/>
              </a:rPr>
              <a:t>为了忘却的纪念</a:t>
            </a:r>
            <a:endParaRPr lang="zh-CN" altLang="en-US" sz="8000" b="1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chemeClr val="tx1"/>
                </a:solidFill>
                <a:latin typeface="叶根友毛笔行书2.0版" pitchFamily="2" charset="-122"/>
                <a:ea typeface="叶根友毛笔行书2.0版" pitchFamily="2" charset="-122"/>
              </a:rPr>
              <a:t>鲁迅</a:t>
            </a:r>
            <a:endParaRPr lang="zh-CN" altLang="en-US" sz="4800" dirty="0">
              <a:solidFill>
                <a:schemeClr val="tx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柔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49188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63888" y="188640"/>
            <a:ext cx="5580112" cy="707886"/>
          </a:xfrm>
          <a:prstGeom prst="rect">
            <a:avLst/>
          </a:prstGeom>
          <a:ln w="762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“硬气”而“颇有点迂”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779912" y="980728"/>
            <a:ext cx="4896544" cy="5688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endParaRPr kumimoji="0" lang="zh-CN" altLang="zh-CN" sz="26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zh-CN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）设立朝花社，担任了“大部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分的稿子和杂务”，事情不如意，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也总“相信人们是好的”，不相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信会有骗人、卖友、吮血的事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zh-CN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）朝花社倒闭，“他仍然相信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人们是好的”，只是自己“拼命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的译书，准备还债款”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zh-CN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）他和“女性的同乡或朋友”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一连行走时，自己“离”一路，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与鲁迅同行时，使鲁迅“愁”一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路。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50802" y="980729"/>
            <a:ext cx="5593198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3300"/>
                </a:solidFill>
              </a:rPr>
              <a:t>无论从旧道德，</a:t>
            </a:r>
            <a:endParaRPr lang="en-US" altLang="zh-CN" sz="6000" b="1" dirty="0" smtClean="0">
              <a:solidFill>
                <a:srgbClr val="FF3300"/>
              </a:solidFill>
            </a:endParaRPr>
          </a:p>
          <a:p>
            <a:r>
              <a:rPr lang="zh-CN" altLang="en-US" sz="6000" b="1" dirty="0" smtClean="0">
                <a:solidFill>
                  <a:srgbClr val="FF3300"/>
                </a:solidFill>
              </a:rPr>
              <a:t>从新道德，</a:t>
            </a:r>
            <a:endParaRPr lang="en-US" altLang="zh-CN" sz="6000" b="1" dirty="0" smtClean="0">
              <a:solidFill>
                <a:srgbClr val="FF3300"/>
              </a:solidFill>
            </a:endParaRPr>
          </a:p>
          <a:p>
            <a:r>
              <a:rPr lang="zh-CN" altLang="en-US" sz="6000" b="1" dirty="0" smtClean="0">
                <a:solidFill>
                  <a:srgbClr val="FF3300"/>
                </a:solidFill>
              </a:rPr>
              <a:t>只要是</a:t>
            </a:r>
            <a:endParaRPr lang="en-US" altLang="zh-CN" sz="6000" b="1" dirty="0" smtClean="0">
              <a:solidFill>
                <a:srgbClr val="FF3300"/>
              </a:solidFill>
            </a:endParaRPr>
          </a:p>
          <a:p>
            <a:r>
              <a:rPr lang="zh-CN" altLang="en-US" sz="6000" b="1" dirty="0" smtClean="0">
                <a:solidFill>
                  <a:srgbClr val="FF3300"/>
                </a:solidFill>
              </a:rPr>
              <a:t>损己利人 的，</a:t>
            </a:r>
            <a:endParaRPr lang="en-US" altLang="zh-CN" sz="6000" b="1" dirty="0" smtClean="0">
              <a:solidFill>
                <a:srgbClr val="FF3300"/>
              </a:solidFill>
            </a:endParaRPr>
          </a:p>
          <a:p>
            <a:r>
              <a:rPr lang="zh-CN" altLang="en-US" sz="6000" b="1" dirty="0" smtClean="0">
                <a:solidFill>
                  <a:srgbClr val="FF3300"/>
                </a:solidFill>
              </a:rPr>
              <a:t>他就挑选上，</a:t>
            </a:r>
            <a:endParaRPr lang="en-US" altLang="zh-CN" sz="6000" b="1" dirty="0" smtClean="0">
              <a:solidFill>
                <a:srgbClr val="FF3300"/>
              </a:solidFill>
            </a:endParaRPr>
          </a:p>
          <a:p>
            <a:r>
              <a:rPr lang="zh-CN" altLang="en-US" sz="6000" b="1" dirty="0" smtClean="0">
                <a:solidFill>
                  <a:srgbClr val="FF3300"/>
                </a:solidFill>
              </a:rPr>
              <a:t>自己背起来”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柔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49188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1880" y="1484784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硬气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51921" y="4813994"/>
            <a:ext cx="7920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迂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692696"/>
            <a:ext cx="265970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坚定</a:t>
            </a:r>
            <a:endParaRPr lang="en-US" altLang="zh-CN" sz="48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正直</a:t>
            </a:r>
            <a:endParaRPr lang="en-US" altLang="zh-CN" sz="48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耿介不阿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0072" y="4725144"/>
            <a:ext cx="3923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率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真</a:t>
            </a:r>
            <a:r>
              <a:rPr lang="zh-CN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而不通世情</a:t>
            </a:r>
            <a:endParaRPr lang="en-US" altLang="zh-CN" sz="40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拘泥而不会变通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5004048" y="16288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4716016" y="5085184"/>
            <a:ext cx="57606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十字形 9"/>
          <p:cNvSpPr/>
          <p:nvPr/>
        </p:nvSpPr>
        <p:spPr>
          <a:xfrm>
            <a:off x="3707904" y="2996952"/>
            <a:ext cx="5112568" cy="1368152"/>
          </a:xfrm>
          <a:prstGeom prst="plus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accent2"/>
                </a:solidFill>
              </a:rPr>
              <a:t>单纯</a:t>
            </a:r>
            <a:r>
              <a:rPr lang="zh-CN" altLang="zh-CN" sz="4400" b="1" dirty="0" smtClean="0">
                <a:solidFill>
                  <a:schemeClr val="accent2"/>
                </a:solidFill>
              </a:rPr>
              <a:t>、善良、正直</a:t>
            </a:r>
            <a:endParaRPr lang="en-US" altLang="zh-CN" sz="4400" b="1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zh-CN" sz="4400" b="1" dirty="0" smtClean="0">
                <a:solidFill>
                  <a:schemeClr val="accent2"/>
                </a:solidFill>
              </a:rPr>
              <a:t>书呆子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84368" y="980728"/>
            <a:ext cx="1080120" cy="1754326"/>
          </a:xfrm>
          <a:prstGeom prst="rect">
            <a:avLst/>
          </a:prstGeom>
          <a:solidFill>
            <a:srgbClr val="92D05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纪   </a:t>
            </a:r>
            <a:endParaRPr lang="en-US" altLang="zh-CN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念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1052736"/>
            <a:ext cx="1008112" cy="1754326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忘却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心形 9"/>
          <p:cNvSpPr/>
          <p:nvPr/>
        </p:nvSpPr>
        <p:spPr>
          <a:xfrm>
            <a:off x="1547664" y="980728"/>
            <a:ext cx="6120680" cy="525658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爆炸形 2 10"/>
          <p:cNvSpPr/>
          <p:nvPr/>
        </p:nvSpPr>
        <p:spPr>
          <a:xfrm>
            <a:off x="1691680" y="1412776"/>
            <a:ext cx="2448272" cy="2592288"/>
          </a:xfrm>
          <a:prstGeom prst="irregularSeal2">
            <a:avLst/>
          </a:prstGeom>
          <a:solidFill>
            <a:schemeClr val="bg2">
              <a:lumMod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/>
              <a:t>悲</a:t>
            </a:r>
            <a:endParaRPr lang="zh-CN" altLang="en-US" sz="6600" dirty="0"/>
          </a:p>
        </p:txBody>
      </p:sp>
      <p:sp>
        <p:nvSpPr>
          <p:cNvPr id="12" name="爆炸形 1 11"/>
          <p:cNvSpPr/>
          <p:nvPr/>
        </p:nvSpPr>
        <p:spPr>
          <a:xfrm>
            <a:off x="3275856" y="2924944"/>
            <a:ext cx="2808312" cy="2592288"/>
          </a:xfrm>
          <a:prstGeom prst="irregularSeal1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/>
              <a:t>哀</a:t>
            </a:r>
            <a:endParaRPr lang="zh-CN" altLang="en-US" sz="6000" dirty="0"/>
          </a:p>
        </p:txBody>
      </p:sp>
      <p:sp>
        <p:nvSpPr>
          <p:cNvPr id="13" name="爆炸形 2 12"/>
          <p:cNvSpPr/>
          <p:nvPr/>
        </p:nvSpPr>
        <p:spPr>
          <a:xfrm>
            <a:off x="5580112" y="1196752"/>
            <a:ext cx="1872208" cy="194421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/>
              <a:t>愤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8" y="404813"/>
            <a:ext cx="5760640" cy="6767512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对烈士</a:t>
            </a:r>
            <a:r>
              <a:rPr lang="zh-CN" altLang="en-US" sz="4000" b="1" dirty="0" smtClean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的怀</a:t>
            </a:r>
            <a:r>
              <a:rPr lang="zh-CN" altLang="en-US" sz="4000" b="1" dirty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念与敬</a:t>
            </a:r>
            <a:r>
              <a:rPr lang="zh-CN" altLang="en-US" sz="4000" b="1" dirty="0" smtClean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佩</a:t>
            </a:r>
            <a:endParaRPr lang="zh-CN" altLang="en-US" sz="4000" b="1" dirty="0">
              <a:solidFill>
                <a:srgbClr val="300ABC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4000" b="1" dirty="0" smtClean="0">
              <a:solidFill>
                <a:srgbClr val="300ABC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4000" b="1" dirty="0" smtClean="0">
              <a:solidFill>
                <a:srgbClr val="300ABC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4000" b="1" dirty="0" smtClean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对</a:t>
            </a:r>
            <a:r>
              <a:rPr lang="zh-CN" altLang="en-US" sz="4000" b="1" dirty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反动派的揭露与控</a:t>
            </a:r>
            <a:r>
              <a:rPr lang="zh-CN" altLang="en-US" sz="4000" b="1" dirty="0" smtClean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诉</a:t>
            </a:r>
            <a:endParaRPr lang="zh-CN" altLang="en-US" sz="4000" b="1" dirty="0">
              <a:solidFill>
                <a:srgbClr val="300ABC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4000" b="1" dirty="0" smtClean="0">
              <a:solidFill>
                <a:srgbClr val="300ABC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4000" b="1" dirty="0" smtClean="0">
              <a:solidFill>
                <a:srgbClr val="300ABC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4000" b="1" dirty="0" smtClean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对</a:t>
            </a:r>
            <a:r>
              <a:rPr lang="zh-CN" altLang="en-US" sz="4000" b="1" dirty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革命胜利充满信</a:t>
            </a:r>
            <a:r>
              <a:rPr lang="zh-CN" altLang="en-US" sz="4000" b="1" dirty="0" smtClean="0">
                <a:solidFill>
                  <a:srgbClr val="300ABC"/>
                </a:solidFill>
                <a:latin typeface="方正姚体" pitchFamily="2" charset="-122"/>
                <a:ea typeface="方正姚体" pitchFamily="2" charset="-122"/>
              </a:rPr>
              <a:t>心</a:t>
            </a:r>
            <a:endParaRPr lang="zh-CN" altLang="en-US" sz="4000" b="1" dirty="0">
              <a:solidFill>
                <a:srgbClr val="300ABC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zh-CN" altLang="en-US" sz="4400" b="1" dirty="0">
              <a:solidFill>
                <a:srgbClr val="300ABC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6083" name="Oval 3"/>
          <p:cNvSpPr>
            <a:spLocks noChangeArrowheads="1"/>
          </p:cNvSpPr>
          <p:nvPr/>
        </p:nvSpPr>
        <p:spPr bwMode="auto">
          <a:xfrm>
            <a:off x="6876256" y="836712"/>
            <a:ext cx="2016224" cy="511333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7372761" y="1340768"/>
            <a:ext cx="1015663" cy="421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</a:rPr>
              <a:t>揭  主  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  <p:bldP spid="46083" grpId="0" animBg="1"/>
      <p:bldP spid="460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60556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我收获了什么？</a:t>
            </a:r>
            <a:endParaRPr lang="zh-CN" alt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80728"/>
            <a:ext cx="9144000" cy="403187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鲁迅是中国文化革命的主将，他不但是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伟大的文学家</a:t>
            </a:r>
            <a:r>
              <a:rPr lang="zh-CN" altLang="en-US" sz="3200" b="1" dirty="0" smtClean="0"/>
              <a:t>，而且是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伟大的思想家和伟大的革命家</a:t>
            </a:r>
            <a:r>
              <a:rPr lang="zh-CN" altLang="en-US" sz="3200" b="1" dirty="0" smtClean="0"/>
              <a:t>。鲁迅的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骨头是最硬</a:t>
            </a:r>
            <a:r>
              <a:rPr lang="zh-CN" altLang="en-US" sz="3200" b="1" dirty="0" smtClean="0"/>
              <a:t>的。他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没有丝毫的奴颜和媚骨</a:t>
            </a:r>
            <a:r>
              <a:rPr lang="zh-CN" altLang="en-US" sz="3200" b="1" dirty="0" smtClean="0"/>
              <a:t>，这是殖民地半殖民地人民最可宝贵的性格。鲁迅是在文化战线上，代表全民族的大多数，向着敌人冲锋陷阵的最正确、最勇敢、最坚决、最忠实、最热忱的空前的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民族英</a:t>
            </a:r>
            <a:r>
              <a:rPr lang="zh-CN" altLang="en-US" sz="3200" b="1" dirty="0" smtClean="0"/>
              <a:t>雄。鲁迅的方向，就是中华民族新文化的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方向</a:t>
            </a:r>
            <a:r>
              <a:rPr lang="zh-CN" altLang="en-US" sz="3200" b="1" dirty="0" smtClean="0"/>
              <a:t>。”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157192"/>
            <a:ext cx="9144000" cy="1569660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我们从古以来，就有埋头苦干的人，有拼命硬干的人，有为民请命的人，有舍身求法的人，</a:t>
            </a:r>
            <a:r>
              <a:rPr lang="en-US" altLang="zh-CN" sz="3200" b="1" dirty="0" smtClean="0"/>
              <a:t>……</a:t>
            </a:r>
          </a:p>
          <a:p>
            <a:r>
              <a:rPr lang="zh-CN" altLang="en-US" sz="3200" b="1" dirty="0" smtClean="0"/>
              <a:t>这就是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中国的脊梁。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908720"/>
            <a:ext cx="9144000" cy="563231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鲁迅</a:t>
            </a:r>
            <a:endParaRPr lang="en-US" altLang="zh-CN" sz="6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不应该</a:t>
            </a:r>
            <a:endParaRPr lang="en-US" altLang="zh-CN" sz="6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离我们远去</a:t>
            </a:r>
            <a:endParaRPr lang="en-US" altLang="zh-CN" sz="6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我们</a:t>
            </a:r>
            <a:endParaRPr lang="en-US" altLang="zh-CN" sz="6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力争做</a:t>
            </a:r>
            <a:endParaRPr lang="en-US" altLang="zh-CN" sz="6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中国的脊梁</a:t>
            </a:r>
            <a:endParaRPr lang="en-US" altLang="zh-CN" sz="6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260648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作业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447" y="2348880"/>
            <a:ext cx="8533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鉴赏分</a:t>
            </a:r>
            <a:r>
              <a:rPr lang="zh-CN" altLang="en-US" sz="5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析</a:t>
            </a:r>
            <a:r>
              <a:rPr lang="zh-CN" altLang="en-US" sz="5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文</a:t>
            </a:r>
            <a:r>
              <a:rPr lang="zh-CN" altLang="en-US" sz="5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中</a:t>
            </a:r>
            <a:r>
              <a:rPr lang="zh-CN" altLang="en-US" sz="5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精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彩的句子。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209800"/>
            <a:ext cx="8363272" cy="3916363"/>
          </a:xfrm>
        </p:spPr>
        <p:txBody>
          <a:bodyPr/>
          <a:lstStyle/>
          <a:p>
            <a:pPr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  <a:cs typeface="宋体" pitchFamily="2" charset="-122"/>
              </a:rPr>
              <a:t>理清文章思路，把握课文结构</a:t>
            </a:r>
          </a:p>
          <a:p>
            <a:pPr>
              <a:buNone/>
            </a:pPr>
            <a:endParaRPr lang="en-US" altLang="zh-CN" sz="3600" b="1" dirty="0" smtClean="0">
              <a:solidFill>
                <a:schemeClr val="tx2"/>
              </a:solidFill>
              <a:latin typeface="+mj-ea"/>
              <a:ea typeface="+mj-ea"/>
              <a:cs typeface="宋体" pitchFamily="2" charset="-122"/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chemeClr val="tx2"/>
                </a:solidFill>
                <a:latin typeface="+mj-ea"/>
                <a:ea typeface="+mj-ea"/>
                <a:cs typeface="宋体" pitchFamily="2" charset="-122"/>
              </a:rPr>
              <a:t>分析人物形象</a:t>
            </a:r>
          </a:p>
          <a:p>
            <a:pPr>
              <a:buNone/>
            </a:pP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宋体" pitchFamily="2" charset="-122"/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宋体" pitchFamily="2" charset="-122"/>
              </a:rPr>
              <a:t>把握文章主旨，领会作者的思想感情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533400"/>
            <a:ext cx="7620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/>
              <a:t>第一课时学</a:t>
            </a:r>
            <a:r>
              <a:rPr lang="zh-CN" altLang="en-US" b="1" dirty="0"/>
              <a:t>习目标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横眉冷对千夫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4608512" cy="6858000"/>
          </a:xfrm>
          <a:prstGeom prst="rect">
            <a:avLst/>
          </a:prstGeom>
        </p:spPr>
      </p:pic>
      <p:pic>
        <p:nvPicPr>
          <p:cNvPr id="13" name="图片 12" descr="不苟言笑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7" y="0"/>
            <a:ext cx="4788024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851920" y="476672"/>
            <a:ext cx="1152128" cy="590931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横眉冷对千夫指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4f388352ac7d332e7b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76056" cy="6858000"/>
          </a:xfrm>
          <a:prstGeom prst="rect">
            <a:avLst/>
          </a:prstGeom>
        </p:spPr>
      </p:pic>
      <p:pic>
        <p:nvPicPr>
          <p:cNvPr id="7" name="图片 6" descr="温暖的丈夫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0"/>
            <a:ext cx="4176464" cy="6858000"/>
          </a:xfrm>
          <a:prstGeom prst="rect">
            <a:avLst/>
          </a:prstGeom>
        </p:spPr>
      </p:pic>
      <p:pic>
        <p:nvPicPr>
          <p:cNvPr id="8" name="图片 7" descr="和蔼的人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0750" y="0"/>
            <a:ext cx="6953250" cy="6858000"/>
          </a:xfrm>
          <a:prstGeom prst="rect">
            <a:avLst/>
          </a:prstGeom>
        </p:spPr>
      </p:pic>
      <p:pic>
        <p:nvPicPr>
          <p:cNvPr id="9" name="图片 8" descr="鲁迅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CN" altLang="en-US" sz="4000" dirty="0" smtClean="0"/>
              <a:t>                                                                              </a:t>
            </a:r>
            <a:endParaRPr lang="zh-CN" altLang="en-US" sz="3200" b="1" dirty="0" smtClean="0">
              <a:solidFill>
                <a:srgbClr val="300ABC"/>
              </a:solidFill>
            </a:endParaRPr>
          </a:p>
          <a:p>
            <a:pPr>
              <a:lnSpc>
                <a:spcPct val="80000"/>
              </a:lnSpc>
            </a:pPr>
            <a:endParaRPr lang="zh-CN" altLang="en-US" dirty="0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1" y="0"/>
            <a:ext cx="4283967" cy="1196752"/>
          </a:xfrm>
          <a:prstGeom prst="ellipse">
            <a:avLst/>
          </a:prstGeom>
          <a:solidFill>
            <a:srgbClr val="FFFF00"/>
          </a:solidFill>
          <a:ln w="9525" cmpd="sng">
            <a:solidFill>
              <a:srgbClr val="FFFF00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51520" y="188640"/>
            <a:ext cx="524076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5400" b="1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知    背   景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2276872"/>
            <a:ext cx="2987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文化围剿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717032"/>
            <a:ext cx="31318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白色恐怖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36696" y="27809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052720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131840" y="1268760"/>
            <a:ext cx="6012160" cy="501675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rPr>
              <a:t>南京国民政府建立后对进步文化进行“围剿”。</a:t>
            </a:r>
            <a:endParaRPr lang="en-US" altLang="zh-CN" sz="40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+mn-ea"/>
            </a:endParaRPr>
          </a:p>
          <a:p>
            <a:r>
              <a:rPr lang="zh-CN" altLang="en-US" sz="40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rPr>
              <a:t>首先是剥夺进步文化的出版权；</a:t>
            </a:r>
            <a:endParaRPr lang="en-US" altLang="zh-CN" sz="40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+mn-ea"/>
            </a:endParaRPr>
          </a:p>
          <a:p>
            <a:r>
              <a:rPr lang="zh-CN" altLang="en-US" sz="40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rPr>
              <a:t>其次是禁止进步书刊；</a:t>
            </a:r>
            <a:endParaRPr lang="en-US" altLang="zh-CN" sz="40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+mn-ea"/>
            </a:endParaRPr>
          </a:p>
          <a:p>
            <a:r>
              <a:rPr lang="zh-CN" altLang="en-US" sz="40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rPr>
              <a:t>第三是破坏进步文化团体；</a:t>
            </a:r>
            <a:endParaRPr lang="en-US" altLang="zh-CN" sz="40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+mn-ea"/>
            </a:endParaRPr>
          </a:p>
          <a:p>
            <a:r>
              <a:rPr lang="zh-CN" altLang="en-US" sz="40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rPr>
              <a:t>第四是捕杀进步文化工作者。</a:t>
            </a:r>
            <a:endParaRPr lang="zh-CN" altLang="en-US" sz="40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2" y="1124744"/>
            <a:ext cx="6084168" cy="55092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</a:rPr>
              <a:t>白色垃圾之类的东西，即有毒物质，或由统治方发动的恐怖活动。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</a:rPr>
              <a:t>在中国，白色恐怖常被指国民党蒋介石政权执政期间曾实行恐怖统治；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</a:rPr>
              <a:t>源自法国，生于法国大革命期间，到波旁复辟王朝时期，意义更明确，范围更大，并为欧洲其他语言所吸收。因其旗帜缀有百合花的白旗，故其施行的恐怖事件，一开始就被称为“白色恐怖”。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6" grpId="0"/>
      <p:bldP spid="7" grpId="0"/>
      <p:bldP spid="14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冯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38031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08304" y="-5417"/>
            <a:ext cx="1835696" cy="686341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左</a:t>
            </a:r>
            <a:endParaRPr lang="en-US" altLang="zh-CN" sz="8800" dirty="0" smtClean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  <a:p>
            <a:r>
              <a:rPr lang="zh-CN" altLang="en-US" sz="8800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联</a:t>
            </a:r>
            <a:endParaRPr lang="en-US" altLang="zh-CN" sz="8800" dirty="0" smtClean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  <a:p>
            <a:r>
              <a:rPr lang="zh-CN" altLang="en-US" sz="8800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五</a:t>
            </a:r>
            <a:endParaRPr lang="en-US" altLang="zh-CN" sz="8800" dirty="0" smtClean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  <a:p>
            <a:r>
              <a:rPr lang="zh-CN" altLang="en-US" sz="8800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烈</a:t>
            </a:r>
            <a:endParaRPr lang="en-US" altLang="zh-CN" sz="8800" dirty="0" smtClean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  <a:p>
            <a:r>
              <a:rPr lang="zh-CN" altLang="en-US" sz="8800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士</a:t>
            </a:r>
            <a:endParaRPr lang="zh-CN" altLang="en-US" sz="8800" dirty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7" y="188640"/>
            <a:ext cx="35283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整体感知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412776"/>
            <a:ext cx="52565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（一）纪念白莽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420888"/>
            <a:ext cx="6804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（二）纪念柔石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2536" y="3501008"/>
            <a:ext cx="73100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（三）再忆白莽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4437112"/>
            <a:ext cx="50405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（四）又念柔石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576" y="5517232"/>
            <a:ext cx="5472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（五）无法忘却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31840" y="908720"/>
            <a:ext cx="1713676" cy="923330"/>
          </a:xfrm>
          <a:prstGeom prst="rect">
            <a:avLst/>
          </a:prstGeom>
          <a:noFill/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初见</a:t>
            </a:r>
            <a:endParaRPr lang="zh-CN" altLang="en-US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3131840" y="2996952"/>
            <a:ext cx="1656184" cy="92333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又见</a:t>
            </a:r>
            <a:endParaRPr lang="zh-CN" altLang="en-US" sz="5400" dirty="0"/>
          </a:p>
        </p:txBody>
      </p:sp>
      <p:sp>
        <p:nvSpPr>
          <p:cNvPr id="9" name="TextBox 8"/>
          <p:cNvSpPr txBox="1"/>
          <p:nvPr/>
        </p:nvSpPr>
        <p:spPr>
          <a:xfrm>
            <a:off x="3203848" y="4797152"/>
            <a:ext cx="1656184" cy="923330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再见</a:t>
            </a:r>
            <a:endParaRPr lang="zh-CN" altLang="en-US" sz="5400" dirty="0"/>
          </a:p>
        </p:txBody>
      </p:sp>
      <p:sp>
        <p:nvSpPr>
          <p:cNvPr id="10" name="右箭头 9"/>
          <p:cNvSpPr/>
          <p:nvPr/>
        </p:nvSpPr>
        <p:spPr>
          <a:xfrm>
            <a:off x="4788024" y="1124744"/>
            <a:ext cx="79208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932040" y="3140968"/>
            <a:ext cx="648072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5004048" y="4941168"/>
            <a:ext cx="648072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580112" y="836712"/>
            <a:ext cx="954107" cy="101566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000" dirty="0" smtClean="0"/>
              <a:t>书</a:t>
            </a:r>
            <a:endParaRPr lang="zh-CN" altLang="en-US" sz="6000" dirty="0"/>
          </a:p>
        </p:txBody>
      </p:sp>
      <p:sp>
        <p:nvSpPr>
          <p:cNvPr id="14" name="TextBox 13"/>
          <p:cNvSpPr txBox="1"/>
          <p:nvPr/>
        </p:nvSpPr>
        <p:spPr>
          <a:xfrm>
            <a:off x="5652120" y="2852936"/>
            <a:ext cx="954107" cy="101566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文</a:t>
            </a:r>
            <a:endParaRPr lang="zh-CN" altLang="en-US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4365104"/>
            <a:ext cx="1080120" cy="175432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革命</a:t>
            </a:r>
            <a:endParaRPr lang="zh-CN" altLang="en-US" sz="5400" b="1" dirty="0"/>
          </a:p>
        </p:txBody>
      </p:sp>
      <p:pic>
        <p:nvPicPr>
          <p:cNvPr id="16" name="图片 15" descr="白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131840" cy="6858000"/>
          </a:xfrm>
          <a:prstGeom prst="rect">
            <a:avLst/>
          </a:prstGeom>
        </p:spPr>
      </p:pic>
      <p:sp>
        <p:nvSpPr>
          <p:cNvPr id="19" name="右箭头 18"/>
          <p:cNvSpPr/>
          <p:nvPr/>
        </p:nvSpPr>
        <p:spPr>
          <a:xfrm>
            <a:off x="6588224" y="1052736"/>
            <a:ext cx="8640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6732240" y="3212976"/>
            <a:ext cx="720080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6804248" y="4941168"/>
            <a:ext cx="720080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7452320" y="620688"/>
            <a:ext cx="1422184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淳朴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率真</a:t>
            </a:r>
            <a:endParaRPr lang="zh-CN" altLang="en-US" sz="4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452320" y="2348880"/>
            <a:ext cx="1440160" cy="21236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+mn-ea"/>
              </a:rPr>
              <a:t>敏感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爱憎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分明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52320" y="4653136"/>
            <a:ext cx="1512168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乐观</a:t>
            </a:r>
            <a:endParaRPr lang="en-US" altLang="zh-CN" sz="4800" b="1" dirty="0" smtClean="0"/>
          </a:p>
          <a:p>
            <a:r>
              <a:rPr lang="zh-CN" altLang="en-US" sz="4800" b="1" dirty="0" smtClean="0"/>
              <a:t>坚定</a:t>
            </a:r>
            <a:endParaRPr lang="zh-CN" altLang="en-US" sz="4800" b="1" dirty="0"/>
          </a:p>
        </p:txBody>
      </p:sp>
      <p:sp>
        <p:nvSpPr>
          <p:cNvPr id="26" name="TextBox 25"/>
          <p:cNvSpPr txBox="1"/>
          <p:nvPr/>
        </p:nvSpPr>
        <p:spPr>
          <a:xfrm flipH="1">
            <a:off x="-55096" y="0"/>
            <a:ext cx="738664" cy="1052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/>
              <a:t>白莽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5657671"/>
            <a:ext cx="683568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殷夫</a:t>
            </a:r>
            <a:endParaRPr lang="zh-CN" altLang="en-US" sz="3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0" y="1052736"/>
            <a:ext cx="611560" cy="4668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有才华的青年作家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03848" y="0"/>
            <a:ext cx="5688632" cy="6555641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生命诚可贵，</a:t>
            </a:r>
            <a:endParaRPr lang="en-US" altLang="zh-CN" sz="5400" dirty="0" smtClean="0"/>
          </a:p>
          <a:p>
            <a:endParaRPr lang="en-US" altLang="zh-CN" sz="5400" dirty="0" smtClean="0"/>
          </a:p>
          <a:p>
            <a:r>
              <a:rPr lang="zh-CN" altLang="en-US" sz="5400" dirty="0" smtClean="0"/>
              <a:t>爱情价更高。</a:t>
            </a:r>
            <a:endParaRPr lang="en-US" altLang="zh-CN" sz="5400" dirty="0" smtClean="0"/>
          </a:p>
          <a:p>
            <a:endParaRPr lang="en-US" altLang="zh-CN" sz="5400" dirty="0" smtClean="0"/>
          </a:p>
          <a:p>
            <a:r>
              <a:rPr lang="zh-CN" altLang="en-US" sz="5400" dirty="0" smtClean="0"/>
              <a:t>若为自由故，</a:t>
            </a:r>
            <a:endParaRPr lang="en-US" altLang="zh-CN" sz="5400" dirty="0" smtClean="0"/>
          </a:p>
          <a:p>
            <a:endParaRPr lang="en-US" altLang="zh-CN" sz="5400" dirty="0" smtClean="0"/>
          </a:p>
          <a:p>
            <a:r>
              <a:rPr lang="zh-CN" altLang="en-US" sz="5400" dirty="0" smtClean="0"/>
              <a:t>二者皆可抛</a:t>
            </a:r>
            <a:r>
              <a:rPr lang="zh-CN" altLang="en-US" sz="9600" dirty="0" smtClean="0"/>
              <a:t>。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7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770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7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9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7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770" decel="100000"/>
                                        <p:tgtEl>
                                          <p:spTgt spid="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8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0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白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0404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4049" y="332656"/>
            <a:ext cx="388843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Times New Roman" pitchFamily="18" charset="0"/>
              </a:rPr>
              <a:t>白莽</a:t>
            </a:r>
            <a:endParaRPr lang="en-US" altLang="zh-CN" sz="4000" b="1" dirty="0" smtClean="0">
              <a:latin typeface="Times New Roman" pitchFamily="18" charset="0"/>
            </a:endParaRPr>
          </a:p>
          <a:p>
            <a:endParaRPr lang="en-US" altLang="zh-CN" sz="4000" b="1" dirty="0" smtClean="0">
              <a:latin typeface="Times New Roman" pitchFamily="18" charset="0"/>
            </a:endParaRPr>
          </a:p>
          <a:p>
            <a:r>
              <a:rPr lang="zh-CN" altLang="en-US" sz="4000" b="1" dirty="0" smtClean="0">
                <a:latin typeface="Times New Roman" pitchFamily="18" charset="0"/>
              </a:rPr>
              <a:t>一个纯朴、率真、爱憎分明的人，</a:t>
            </a:r>
            <a:endParaRPr lang="en-US" altLang="zh-CN" sz="4000" b="1" dirty="0" smtClean="0">
              <a:latin typeface="Times New Roman" pitchFamily="18" charset="0"/>
            </a:endParaRPr>
          </a:p>
          <a:p>
            <a:endParaRPr lang="en-US" altLang="zh-CN" sz="4000" b="1" dirty="0" smtClean="0">
              <a:latin typeface="Times New Roman" pitchFamily="18" charset="0"/>
            </a:endParaRPr>
          </a:p>
          <a:p>
            <a:r>
              <a:rPr lang="zh-CN" altLang="en-US" sz="4000" b="1" dirty="0" smtClean="0">
                <a:latin typeface="Times New Roman" pitchFamily="18" charset="0"/>
              </a:rPr>
              <a:t>一个富有才华的青年作家，</a:t>
            </a:r>
            <a:endParaRPr lang="en-US" altLang="zh-CN" sz="4000" b="1" dirty="0" smtClean="0">
              <a:latin typeface="Times New Roman" pitchFamily="18" charset="0"/>
            </a:endParaRPr>
          </a:p>
          <a:p>
            <a:endParaRPr lang="en-US" altLang="zh-CN" sz="4000" b="1" dirty="0" smtClean="0">
              <a:latin typeface="Times New Roman" pitchFamily="18" charset="0"/>
            </a:endParaRPr>
          </a:p>
          <a:p>
            <a:r>
              <a:rPr lang="zh-CN" altLang="en-US" sz="4000" b="1" dirty="0" smtClean="0">
                <a:latin typeface="Times New Roman" pitchFamily="18" charset="0"/>
              </a:rPr>
              <a:t>一个具有坚定信念的革命者。</a:t>
            </a:r>
            <a:endParaRPr lang="zh-CN" altLang="en-US" sz="40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935</Words>
  <Application>Microsoft Office PowerPoint</Application>
  <PresentationFormat>全屏显示(4:3)</PresentationFormat>
  <Paragraphs>118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为了忘却的纪念</vt:lpstr>
      <vt:lpstr>第一课时学习目标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为了忘却的纪念</dc:title>
  <dc:creator>Administrator</dc:creator>
  <cp:lastModifiedBy>Administrator</cp:lastModifiedBy>
  <cp:revision>68</cp:revision>
  <dcterms:created xsi:type="dcterms:W3CDTF">2016-10-10T06:44:52Z</dcterms:created>
  <dcterms:modified xsi:type="dcterms:W3CDTF">2016-10-25T11:03:13Z</dcterms:modified>
</cp:coreProperties>
</file>