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88" r:id="rId2"/>
    <p:sldId id="286" r:id="rId3"/>
    <p:sldId id="284" r:id="rId4"/>
    <p:sldId id="273" r:id="rId5"/>
    <p:sldId id="282" r:id="rId6"/>
    <p:sldId id="261" r:id="rId7"/>
    <p:sldId id="263" r:id="rId8"/>
    <p:sldId id="265" r:id="rId9"/>
    <p:sldId id="266" r:id="rId10"/>
    <p:sldId id="267" r:id="rId11"/>
    <p:sldId id="289" r:id="rId12"/>
    <p:sldId id="290" r:id="rId13"/>
    <p:sldId id="280" r:id="rId14"/>
    <p:sldId id="281" r:id="rId15"/>
    <p:sldId id="268" r:id="rId16"/>
    <p:sldId id="283" r:id="rId17"/>
    <p:sldId id="269" r:id="rId18"/>
    <p:sldId id="270" r:id="rId19"/>
    <p:sldId id="271" r:id="rId20"/>
    <p:sldId id="291" r:id="rId21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srgbClr val="FF0000"/>
    </p:penClr>
  </p:showPr>
  <p:clrMru>
    <a:srgbClr val="FF33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7" d="100"/>
          <a:sy n="67" d="100"/>
        </p:scale>
        <p:origin x="-60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1C579D1-150A-45A7-8F68-2150B7302CC9}" type="datetimeFigureOut">
              <a:rPr lang="zh-CN" altLang="en-US" smtClean="0"/>
              <a:pPr>
                <a:defRPr/>
              </a:pPr>
              <a:t>2016-9-11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40B3B13-0A0E-4834-948F-9D8B0D3D66A6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48AFDA7-D36B-41D7-89F6-7611ED18114E}" type="datetimeFigureOut">
              <a:rPr lang="zh-CN" altLang="en-US" smtClean="0"/>
              <a:pPr>
                <a:defRPr/>
              </a:pPr>
              <a:t>2016-9-11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E0346B1-8158-41C7-8150-1C95B1EA0E23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50982CE-8FFC-4D73-B4C5-C76E5EF82D97}" type="datetimeFigureOut">
              <a:rPr lang="zh-CN" altLang="en-US" smtClean="0"/>
              <a:pPr>
                <a:defRPr/>
              </a:pPr>
              <a:t>2016-9-11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F76A53B-4FD1-42D6-B43A-EBCFFD1286FD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91F7294-D60B-4F9F-8CC9-ACF3EC66D67F}" type="datetimeFigureOut">
              <a:rPr lang="zh-CN" altLang="en-US" smtClean="0"/>
              <a:pPr>
                <a:defRPr/>
              </a:pPr>
              <a:t>2016-9-11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386D531-914E-4535-A070-114B6E913ADB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BBDE07F-D5C8-41D3-BEA7-0A0D55A4C298}" type="datetimeFigureOut">
              <a:rPr lang="zh-CN" altLang="en-US" smtClean="0"/>
              <a:pPr>
                <a:defRPr/>
              </a:pPr>
              <a:t>2016-9-11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82028DA-FA42-4207-9541-5102F6FB1939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EA4DA72-6C5B-4F5A-8E51-A34E91704E2F}" type="datetimeFigureOut">
              <a:rPr lang="zh-CN" altLang="en-US" smtClean="0"/>
              <a:pPr>
                <a:defRPr/>
              </a:pPr>
              <a:t>2016-9-11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FB777AE-8F72-40EE-9BEF-704E98774630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4B3E34A-9F3F-4406-A686-BB22E4114C28}" type="datetimeFigureOut">
              <a:rPr lang="zh-CN" altLang="en-US" smtClean="0"/>
              <a:pPr>
                <a:defRPr/>
              </a:pPr>
              <a:t>2016-9-11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DF897DF-784E-45AC-9455-0575635AE7CA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27FB3C8-3826-408D-9137-58432E8C5AE1}" type="datetimeFigureOut">
              <a:rPr lang="zh-CN" altLang="en-US" smtClean="0"/>
              <a:pPr>
                <a:defRPr/>
              </a:pPr>
              <a:t>2016-9-11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464E1B4-08D1-47C8-94FA-FEB6C8C1A553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E31092F-2FBD-4179-8148-DA2AE46B8582}" type="datetimeFigureOut">
              <a:rPr lang="zh-CN" altLang="en-US" smtClean="0"/>
              <a:pPr>
                <a:defRPr/>
              </a:pPr>
              <a:t>2016-9-11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F352518-85A3-4121-A61F-F75434E7A13A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FD6274F-65E3-43A0-ABD2-07F3703DB561}" type="datetimeFigureOut">
              <a:rPr lang="zh-CN" altLang="en-US" smtClean="0"/>
              <a:pPr>
                <a:defRPr/>
              </a:pPr>
              <a:t>2016-9-11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6D447EE-85D0-4931-902D-F9E15261C972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546645E-ADA0-486C-88AA-90A29E6CB0AC}" type="datetimeFigureOut">
              <a:rPr lang="zh-CN" altLang="en-US" smtClean="0"/>
              <a:pPr>
                <a:defRPr/>
              </a:pPr>
              <a:t>2016-9-11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2F9C5BD-696F-464D-8F80-7C98E9EDB1B2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A1CBDA7D-FFBA-4202-827D-1CFD8789B51E}" type="datetimeFigureOut">
              <a:rPr lang="zh-CN" altLang="en-US" smtClean="0"/>
              <a:pPr>
                <a:defRPr/>
              </a:pPr>
              <a:t>2016-9-11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AC60A205-311B-4A79-A647-AF0F5FF7DD13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18.xml"/><Relationship Id="rId2" Type="http://schemas.openxmlformats.org/officeDocument/2006/relationships/slide" Target="slide17.xml"/><Relationship Id="rId1" Type="http://schemas.openxmlformats.org/officeDocument/2006/relationships/slideLayout" Target="../slideLayouts/slideLayout2.xml"/><Relationship Id="rId5" Type="http://schemas.openxmlformats.org/officeDocument/2006/relationships/slide" Target="slide14.xml"/><Relationship Id="rId4" Type="http://schemas.openxmlformats.org/officeDocument/2006/relationships/slide" Target="slide1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hyperlink" Target="0001.&#37239;&#20845;&#32593;-&#19971;&#35821;&#19978;-12-&#12298;&#27982;&#21335;&#30340;&#20908;&#22825;&#12299;-&#35768;&#25305;%5b&#27969;&#30021;&#29256;%5d.flv" TargetMode="Externa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5" name="Picture 2" descr="g010506k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457200"/>
            <a:ext cx="9753600" cy="7315200"/>
          </a:xfrm>
          <a:prstGeom prst="rect">
            <a:avLst/>
          </a:prstGeom>
          <a:solidFill>
            <a:schemeClr val="accent2"/>
          </a:solidFill>
          <a:ln w="9525">
            <a:noFill/>
            <a:miter lim="800000"/>
            <a:headEnd/>
            <a:tailEnd/>
          </a:ln>
        </p:spPr>
      </p:pic>
      <p:sp>
        <p:nvSpPr>
          <p:cNvPr id="6" name="左箭头 5">
            <a:hlinkClick r:id="rId3" action="ppaction://hlinksldjump"/>
          </p:cNvPr>
          <p:cNvSpPr/>
          <p:nvPr/>
        </p:nvSpPr>
        <p:spPr>
          <a:xfrm>
            <a:off x="7929586" y="6286520"/>
            <a:ext cx="428628" cy="357190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785918" y="1571612"/>
            <a:ext cx="6858048" cy="1200329"/>
          </a:xfrm>
          <a:prstGeom prst="rect">
            <a:avLst/>
          </a:prstGeom>
          <a:noFill/>
          <a:ln>
            <a:solidFill>
              <a:srgbClr val="7030A0"/>
            </a:solidFill>
          </a:ln>
          <a:effectLst>
            <a:glow rad="101600">
              <a:schemeClr val="accent2">
                <a:satMod val="175000"/>
                <a:alpha val="40000"/>
              </a:schemeClr>
            </a:glow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en-US" sz="7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</a:rPr>
              <a:t>济南的冬天</a:t>
            </a:r>
            <a:endParaRPr lang="zh-CN" altLang="en-US" sz="72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0000"/>
              </a:solidFill>
              <a:effectLst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28728" y="4429132"/>
            <a:ext cx="68580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solidFill>
                  <a:srgbClr val="00B050"/>
                </a:solidFill>
                <a:latin typeface="华文行楷" pitchFamily="2" charset="-122"/>
                <a:ea typeface="华文行楷" pitchFamily="2" charset="-122"/>
              </a:rPr>
              <a:t>太和县胡总中心学校  李保义</a:t>
            </a:r>
            <a:endParaRPr lang="zh-CN" altLang="en-US" sz="4000" b="1" dirty="0">
              <a:solidFill>
                <a:srgbClr val="00B050"/>
              </a:solidFill>
              <a:latin typeface="华文行楷" pitchFamily="2" charset="-122"/>
              <a:ea typeface="华文行楷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Rectangle 2"/>
          <p:cNvSpPr>
            <a:spLocks noGrp="1" noChangeArrowheads="1"/>
          </p:cNvSpPr>
          <p:nvPr>
            <p:ph type="title"/>
          </p:nvPr>
        </p:nvSpPr>
        <p:spPr>
          <a:xfrm>
            <a:off x="-396875" y="0"/>
            <a:ext cx="3384550" cy="990600"/>
          </a:xfrm>
        </p:spPr>
        <p:txBody>
          <a:bodyPr/>
          <a:lstStyle/>
          <a:p>
            <a:pPr eaLnBrk="1" hangingPunct="1"/>
            <a:r>
              <a:rPr lang="zh-CN" altLang="en-US" sz="4000" dirty="0" smtClean="0">
                <a:solidFill>
                  <a:schemeClr val="accent2"/>
                </a:solidFill>
                <a:ea typeface="隶书" pitchFamily="49" charset="-122"/>
              </a:rPr>
              <a:t>整体感知</a:t>
            </a:r>
            <a:endParaRPr lang="zh-CN" altLang="en-US" sz="4000" dirty="0" smtClean="0">
              <a:solidFill>
                <a:schemeClr val="accent2"/>
              </a:solidFill>
            </a:endParaRPr>
          </a:p>
        </p:txBody>
      </p:sp>
      <p:sp>
        <p:nvSpPr>
          <p:cNvPr id="41988" name="Text Box 4"/>
          <p:cNvSpPr txBox="1">
            <a:spLocks noChangeArrowheads="1"/>
          </p:cNvSpPr>
          <p:nvPr/>
        </p:nvSpPr>
        <p:spPr bwMode="auto">
          <a:xfrm>
            <a:off x="357158" y="3857628"/>
            <a:ext cx="543739" cy="523220"/>
          </a:xfrm>
          <a:prstGeom prst="rect">
            <a:avLst/>
          </a:prstGeom>
          <a:noFill/>
          <a:ln w="12700" cap="sq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  <a:ea typeface="隶书" pitchFamily="49" charset="-122"/>
              </a:rPr>
              <a:t>山</a:t>
            </a:r>
          </a:p>
        </p:txBody>
      </p:sp>
      <p:sp>
        <p:nvSpPr>
          <p:cNvPr id="41990" name="AutoShape 6"/>
          <p:cNvSpPr>
            <a:spLocks/>
          </p:cNvSpPr>
          <p:nvPr/>
        </p:nvSpPr>
        <p:spPr bwMode="auto">
          <a:xfrm>
            <a:off x="1042988" y="2214554"/>
            <a:ext cx="533400" cy="3857652"/>
          </a:xfrm>
          <a:prstGeom prst="leftBrace">
            <a:avLst>
              <a:gd name="adj1" fmla="val 26190"/>
              <a:gd name="adj2" fmla="val 50000"/>
            </a:avLst>
          </a:prstGeom>
          <a:noFill/>
          <a:ln w="50800" cap="sq">
            <a:solidFill>
              <a:schemeClr val="tx2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41991" name="Text Box 7"/>
          <p:cNvSpPr txBox="1">
            <a:spLocks noChangeArrowheads="1"/>
          </p:cNvSpPr>
          <p:nvPr/>
        </p:nvSpPr>
        <p:spPr bwMode="auto">
          <a:xfrm>
            <a:off x="1643042" y="2000240"/>
            <a:ext cx="2698175" cy="523220"/>
          </a:xfrm>
          <a:prstGeom prst="rect">
            <a:avLst/>
          </a:prstGeom>
          <a:noFill/>
          <a:ln w="12700" cap="sq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dirty="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隶书" pitchFamily="49" charset="-122"/>
              </a:rPr>
              <a:t>阳光朗照下的山</a:t>
            </a:r>
          </a:p>
        </p:txBody>
      </p:sp>
      <p:sp>
        <p:nvSpPr>
          <p:cNvPr id="41992" name="Text Box 8"/>
          <p:cNvSpPr txBox="1">
            <a:spLocks noChangeArrowheads="1"/>
          </p:cNvSpPr>
          <p:nvPr/>
        </p:nvSpPr>
        <p:spPr bwMode="auto">
          <a:xfrm>
            <a:off x="1619250" y="3789363"/>
            <a:ext cx="2698175" cy="523220"/>
          </a:xfrm>
          <a:prstGeom prst="rect">
            <a:avLst/>
          </a:prstGeom>
          <a:noFill/>
          <a:ln w="12700" cap="sq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dirty="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隶书" pitchFamily="49" charset="-122"/>
                <a:hlinkClick r:id="rId2" action="ppaction://hlinksldjump"/>
              </a:rPr>
              <a:t>薄</a:t>
            </a:r>
            <a:r>
              <a:rPr lang="zh-CN" altLang="en-US" sz="2800" dirty="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隶书" pitchFamily="49" charset="-122"/>
                <a:hlinkClick r:id="rId3" action="ppaction://hlinksldjump"/>
              </a:rPr>
              <a:t>雪</a:t>
            </a:r>
            <a:r>
              <a:rPr lang="zh-CN" altLang="en-US" sz="2800" dirty="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隶书" pitchFamily="49" charset="-122"/>
                <a:hlinkClick r:id="rId4" action="ppaction://hlinksldjump"/>
              </a:rPr>
              <a:t>覆</a:t>
            </a:r>
            <a:r>
              <a:rPr lang="zh-CN" altLang="en-US" sz="2800" dirty="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隶书" pitchFamily="49" charset="-122"/>
                <a:hlinkClick r:id="rId5" action="ppaction://hlinksldjump"/>
              </a:rPr>
              <a:t>盖</a:t>
            </a:r>
            <a:r>
              <a:rPr lang="zh-CN" altLang="en-US" sz="2800" dirty="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隶书" pitchFamily="49" charset="-122"/>
              </a:rPr>
              <a:t>下的山</a:t>
            </a:r>
          </a:p>
        </p:txBody>
      </p:sp>
      <p:sp>
        <p:nvSpPr>
          <p:cNvPr id="41993" name="Text Box 9"/>
          <p:cNvSpPr txBox="1">
            <a:spLocks noChangeArrowheads="1"/>
          </p:cNvSpPr>
          <p:nvPr/>
        </p:nvSpPr>
        <p:spPr bwMode="auto">
          <a:xfrm>
            <a:off x="1643042" y="5786454"/>
            <a:ext cx="1980029" cy="523220"/>
          </a:xfrm>
          <a:prstGeom prst="rect">
            <a:avLst/>
          </a:prstGeom>
          <a:noFill/>
          <a:ln w="12700" cap="sq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dirty="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隶书" pitchFamily="49" charset="-122"/>
              </a:rPr>
              <a:t>城外的远山</a:t>
            </a:r>
          </a:p>
        </p:txBody>
      </p:sp>
      <p:sp>
        <p:nvSpPr>
          <p:cNvPr id="41997" name="Line 13"/>
          <p:cNvSpPr>
            <a:spLocks noChangeShapeType="1"/>
          </p:cNvSpPr>
          <p:nvPr/>
        </p:nvSpPr>
        <p:spPr bwMode="auto">
          <a:xfrm>
            <a:off x="4357686" y="2285992"/>
            <a:ext cx="762000" cy="0"/>
          </a:xfrm>
          <a:prstGeom prst="line">
            <a:avLst/>
          </a:prstGeom>
          <a:noFill/>
          <a:ln w="38100" cap="sq">
            <a:solidFill>
              <a:schemeClr val="hlink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1998" name="Line 14"/>
          <p:cNvSpPr>
            <a:spLocks noChangeShapeType="1"/>
          </p:cNvSpPr>
          <p:nvPr/>
        </p:nvSpPr>
        <p:spPr bwMode="auto">
          <a:xfrm>
            <a:off x="4572000" y="4071942"/>
            <a:ext cx="762000" cy="0"/>
          </a:xfrm>
          <a:prstGeom prst="line">
            <a:avLst/>
          </a:prstGeom>
          <a:noFill/>
          <a:ln w="38100" cap="sq">
            <a:solidFill>
              <a:schemeClr val="hlink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1999" name="Line 15"/>
          <p:cNvSpPr>
            <a:spLocks noChangeShapeType="1"/>
          </p:cNvSpPr>
          <p:nvPr/>
        </p:nvSpPr>
        <p:spPr bwMode="auto">
          <a:xfrm>
            <a:off x="4500562" y="6143644"/>
            <a:ext cx="762000" cy="0"/>
          </a:xfrm>
          <a:prstGeom prst="line">
            <a:avLst/>
          </a:prstGeom>
          <a:noFill/>
          <a:ln w="38100" cap="sq">
            <a:solidFill>
              <a:schemeClr val="hlink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2000" name="Text Box 16"/>
          <p:cNvSpPr txBox="1">
            <a:spLocks noChangeArrowheads="1"/>
          </p:cNvSpPr>
          <p:nvPr/>
        </p:nvSpPr>
        <p:spPr bwMode="auto">
          <a:xfrm>
            <a:off x="5143504" y="2071678"/>
            <a:ext cx="902811" cy="523220"/>
          </a:xfrm>
          <a:prstGeom prst="rect">
            <a:avLst/>
          </a:prstGeom>
          <a:noFill/>
          <a:ln w="12700" cap="sq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隶书" pitchFamily="49" charset="-122"/>
              </a:rPr>
              <a:t>可爱</a:t>
            </a:r>
          </a:p>
        </p:txBody>
      </p:sp>
      <p:sp>
        <p:nvSpPr>
          <p:cNvPr id="42001" name="Text Box 17"/>
          <p:cNvSpPr txBox="1">
            <a:spLocks noChangeArrowheads="1"/>
          </p:cNvSpPr>
          <p:nvPr/>
        </p:nvSpPr>
        <p:spPr bwMode="auto">
          <a:xfrm>
            <a:off x="5500694" y="3857628"/>
            <a:ext cx="902811" cy="523220"/>
          </a:xfrm>
          <a:prstGeom prst="rect">
            <a:avLst/>
          </a:prstGeom>
          <a:noFill/>
          <a:ln w="12700" cap="sq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隶书" pitchFamily="49" charset="-122"/>
              </a:rPr>
              <a:t>秀气</a:t>
            </a:r>
          </a:p>
        </p:txBody>
      </p:sp>
      <p:sp>
        <p:nvSpPr>
          <p:cNvPr id="42002" name="Text Box 18"/>
          <p:cNvSpPr txBox="1">
            <a:spLocks noChangeArrowheads="1"/>
          </p:cNvSpPr>
          <p:nvPr/>
        </p:nvSpPr>
        <p:spPr bwMode="auto">
          <a:xfrm>
            <a:off x="5429256" y="5857892"/>
            <a:ext cx="902811" cy="523220"/>
          </a:xfrm>
          <a:prstGeom prst="rect">
            <a:avLst/>
          </a:prstGeom>
          <a:noFill/>
          <a:ln w="12700" cap="sq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隶书" pitchFamily="49" charset="-122"/>
              </a:rPr>
              <a:t>淡雅</a:t>
            </a:r>
          </a:p>
        </p:txBody>
      </p:sp>
      <p:sp>
        <p:nvSpPr>
          <p:cNvPr id="42003" name="Rectangle 19"/>
          <p:cNvSpPr>
            <a:spLocks noChangeArrowheads="1"/>
          </p:cNvSpPr>
          <p:nvPr/>
        </p:nvSpPr>
        <p:spPr bwMode="auto">
          <a:xfrm>
            <a:off x="357158" y="1000108"/>
            <a:ext cx="5519460" cy="584775"/>
          </a:xfrm>
          <a:prstGeom prst="rect">
            <a:avLst/>
          </a:prstGeom>
          <a:noFill/>
          <a:ln w="12700" cap="sq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隶书" pitchFamily="49" charset="-122"/>
              </a:rPr>
              <a:t>济南冬天的</a:t>
            </a:r>
            <a:r>
              <a:rPr lang="zh-CN" altLang="en-US" sz="32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隶书" pitchFamily="49" charset="-122"/>
              </a:rPr>
              <a:t>山有</a:t>
            </a:r>
            <a:r>
              <a:rPr lang="zh-CN" altLang="en-US" sz="32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隶书" pitchFamily="49" charset="-122"/>
              </a:rPr>
              <a:t>怎样的特点？</a:t>
            </a:r>
          </a:p>
        </p:txBody>
      </p:sp>
      <p:sp>
        <p:nvSpPr>
          <p:cNvPr id="15" name="Line 1038"/>
          <p:cNvSpPr>
            <a:spLocks noChangeShapeType="1"/>
          </p:cNvSpPr>
          <p:nvPr/>
        </p:nvSpPr>
        <p:spPr bwMode="auto">
          <a:xfrm>
            <a:off x="7286644" y="4214818"/>
            <a:ext cx="685800" cy="0"/>
          </a:xfrm>
          <a:prstGeom prst="line">
            <a:avLst/>
          </a:prstGeom>
          <a:noFill/>
          <a:ln w="38100" cap="sq">
            <a:solidFill>
              <a:schemeClr val="tx1"/>
            </a:solidFill>
            <a:round/>
            <a:headEnd/>
            <a:tailEnd type="triangle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8" name="AutoShape 6"/>
          <p:cNvSpPr>
            <a:spLocks/>
          </p:cNvSpPr>
          <p:nvPr/>
        </p:nvSpPr>
        <p:spPr bwMode="auto">
          <a:xfrm rot="10800000">
            <a:off x="6357950" y="2285992"/>
            <a:ext cx="533400" cy="3857652"/>
          </a:xfrm>
          <a:prstGeom prst="leftBrace">
            <a:avLst>
              <a:gd name="adj1" fmla="val 26190"/>
              <a:gd name="adj2" fmla="val 50000"/>
            </a:avLst>
          </a:prstGeom>
          <a:noFill/>
          <a:ln w="50800" cap="sq">
            <a:solidFill>
              <a:schemeClr val="tx2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8001024" y="3786190"/>
            <a:ext cx="78581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smtClean="0">
                <a:solidFill>
                  <a:srgbClr val="FF0000"/>
                </a:solidFill>
              </a:rPr>
              <a:t>温晴</a:t>
            </a:r>
            <a:endParaRPr lang="zh-CN" altLang="en-US" sz="2400" b="1">
              <a:solidFill>
                <a:srgbClr val="FF0000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143108" y="2643182"/>
            <a:ext cx="17859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7030A0"/>
                </a:solidFill>
              </a:rPr>
              <a:t>（小山摇篮图）</a:t>
            </a:r>
            <a:endParaRPr lang="zh-CN" altLang="en-US" b="1" dirty="0">
              <a:solidFill>
                <a:srgbClr val="7030A0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2143108" y="4500570"/>
            <a:ext cx="20002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7030A0"/>
                </a:solidFill>
              </a:rPr>
              <a:t>（雪霁初晴图）</a:t>
            </a:r>
            <a:endParaRPr lang="zh-CN" altLang="en-US" b="1" dirty="0">
              <a:solidFill>
                <a:srgbClr val="7030A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19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19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19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19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5" dur="500"/>
                                        <p:tgtEl>
                                          <p:spTgt spid="419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19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19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19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19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19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19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19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19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20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20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20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20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19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419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19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19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19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419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419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19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420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420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420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420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419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419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419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419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419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419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419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419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420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420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420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420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0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8" grpId="0" autoUpdateAnimBg="0"/>
      <p:bldP spid="41990" grpId="0" animBg="1"/>
      <p:bldP spid="41991" grpId="0" autoUpdateAnimBg="0"/>
      <p:bldP spid="41992" grpId="0" autoUpdateAnimBg="0"/>
      <p:bldP spid="41993" grpId="0" autoUpdateAnimBg="0"/>
      <p:bldP spid="41997" grpId="0" animBg="1"/>
      <p:bldP spid="41998" grpId="0" animBg="1"/>
      <p:bldP spid="41999" grpId="0" animBg="1"/>
      <p:bldP spid="42000" grpId="0" autoUpdateAnimBg="0"/>
      <p:bldP spid="42001" grpId="0" autoUpdateAnimBg="0"/>
      <p:bldP spid="42002" grpId="0" autoUpdateAnimBg="0"/>
      <p:bldP spid="15" grpId="0" animBg="1"/>
      <p:bldP spid="18" grpId="0" animBg="1"/>
      <p:bldP spid="20" grpId="0"/>
      <p:bldP spid="19" grpId="0"/>
      <p:bldP spid="2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1" name="Picture 2" descr="未命名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72575" cy="681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4035" name="Text Box 3"/>
          <p:cNvSpPr txBox="1">
            <a:spLocks noChangeArrowheads="1"/>
          </p:cNvSpPr>
          <p:nvPr/>
        </p:nvSpPr>
        <p:spPr bwMode="auto">
          <a:xfrm>
            <a:off x="0" y="0"/>
            <a:ext cx="1558925" cy="914400"/>
          </a:xfrm>
          <a:prstGeom prst="rect">
            <a:avLst/>
          </a:prstGeom>
          <a:solidFill>
            <a:srgbClr val="FFCC00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1" lang="zh-CN" altLang="en-US" sz="5400" b="1">
                <a:solidFill>
                  <a:srgbClr val="3366FF"/>
                </a:solidFill>
                <a:latin typeface="Times New Roman" pitchFamily="18" charset="0"/>
                <a:ea typeface="隶书" pitchFamily="49" charset="-122"/>
              </a:rPr>
              <a:t>山上</a:t>
            </a:r>
          </a:p>
        </p:txBody>
      </p:sp>
      <p:sp>
        <p:nvSpPr>
          <p:cNvPr id="44036" name="Text Box 4"/>
          <p:cNvSpPr txBox="1">
            <a:spLocks noChangeArrowheads="1"/>
          </p:cNvSpPr>
          <p:nvPr/>
        </p:nvSpPr>
        <p:spPr bwMode="auto">
          <a:xfrm>
            <a:off x="1447800" y="0"/>
            <a:ext cx="4429125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1" lang="en-US" altLang="zh-CN" sz="4800" b="1">
                <a:solidFill>
                  <a:srgbClr val="3366FF"/>
                </a:solidFill>
                <a:latin typeface="Times New Roman" pitchFamily="18" charset="0"/>
                <a:ea typeface="隶书" pitchFamily="49" charset="-122"/>
              </a:rPr>
              <a:t>—</a:t>
            </a:r>
            <a:r>
              <a:rPr kumimoji="1" lang="zh-CN" altLang="en-US" sz="4800" b="1">
                <a:solidFill>
                  <a:srgbClr val="3366FF"/>
                </a:solidFill>
                <a:latin typeface="Times New Roman" pitchFamily="18" charset="0"/>
                <a:ea typeface="隶书" pitchFamily="49" charset="-122"/>
              </a:rPr>
              <a:t>矮松顶着白</a:t>
            </a:r>
            <a:r>
              <a:rPr kumimoji="1" lang="zh-CN" altLang="en-US" sz="4400" b="1">
                <a:solidFill>
                  <a:srgbClr val="3366FF"/>
                </a:solidFill>
                <a:latin typeface="Times New Roman" pitchFamily="18" charset="0"/>
                <a:ea typeface="隶书" pitchFamily="49" charset="-122"/>
              </a:rPr>
              <a:t>花</a:t>
            </a:r>
          </a:p>
        </p:txBody>
      </p:sp>
      <p:sp>
        <p:nvSpPr>
          <p:cNvPr id="44037" name="Text Box 5"/>
          <p:cNvSpPr txBox="1">
            <a:spLocks noChangeArrowheads="1"/>
          </p:cNvSpPr>
          <p:nvPr/>
        </p:nvSpPr>
        <p:spPr bwMode="auto">
          <a:xfrm>
            <a:off x="4495800" y="708025"/>
            <a:ext cx="2641600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1" lang="zh-CN" altLang="en-US" sz="4800" b="1">
                <a:solidFill>
                  <a:srgbClr val="3366FF"/>
                </a:solidFill>
                <a:latin typeface="Times New Roman" pitchFamily="18" charset="0"/>
                <a:ea typeface="隶书" pitchFamily="49" charset="-122"/>
              </a:rPr>
              <a:t>像看护妇</a:t>
            </a:r>
          </a:p>
        </p:txBody>
      </p:sp>
      <p:sp>
        <p:nvSpPr>
          <p:cNvPr id="6" name="左箭头 5">
            <a:hlinkClick r:id="rId3" action="ppaction://hlinksldjump"/>
          </p:cNvPr>
          <p:cNvSpPr/>
          <p:nvPr/>
        </p:nvSpPr>
        <p:spPr>
          <a:xfrm>
            <a:off x="8501090" y="6429396"/>
            <a:ext cx="357190" cy="285752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40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40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40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403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40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403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40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403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40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403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403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40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40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40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40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40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40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35" grpId="0" animBg="1"/>
      <p:bldP spid="44036" grpId="0"/>
      <p:bldP spid="4403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5" name="Picture 2" descr="g010506k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457200"/>
            <a:ext cx="9753600" cy="7315200"/>
          </a:xfrm>
          <a:prstGeom prst="rect">
            <a:avLst/>
          </a:prstGeom>
          <a:solidFill>
            <a:schemeClr val="accent2"/>
          </a:solidFill>
          <a:ln w="9525">
            <a:noFill/>
            <a:miter lim="800000"/>
            <a:headEnd/>
            <a:tailEnd/>
          </a:ln>
        </p:spPr>
      </p:pic>
      <p:sp>
        <p:nvSpPr>
          <p:cNvPr id="45059" name="Text Box 3"/>
          <p:cNvSpPr txBox="1">
            <a:spLocks noChangeArrowheads="1"/>
          </p:cNvSpPr>
          <p:nvPr/>
        </p:nvSpPr>
        <p:spPr bwMode="auto">
          <a:xfrm>
            <a:off x="2124075" y="0"/>
            <a:ext cx="1409700" cy="82391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1" lang="zh-CN" altLang="en-US" sz="4800" b="1">
                <a:solidFill>
                  <a:srgbClr val="FF6600"/>
                </a:solidFill>
                <a:latin typeface="Times New Roman" pitchFamily="18" charset="0"/>
                <a:ea typeface="仿宋_GB2312"/>
                <a:cs typeface="仿宋_GB2312"/>
              </a:rPr>
              <a:t>山尖</a:t>
            </a:r>
          </a:p>
        </p:txBody>
      </p:sp>
      <p:sp>
        <p:nvSpPr>
          <p:cNvPr id="45060" name="Text Box 4"/>
          <p:cNvSpPr txBox="1">
            <a:spLocks noChangeArrowheads="1"/>
          </p:cNvSpPr>
          <p:nvPr/>
        </p:nvSpPr>
        <p:spPr bwMode="auto">
          <a:xfrm>
            <a:off x="3563938" y="0"/>
            <a:ext cx="2019300" cy="82391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1" lang="en-US" altLang="zh-CN" sz="4800" b="1">
                <a:solidFill>
                  <a:srgbClr val="FF6600"/>
                </a:solidFill>
                <a:latin typeface="Times New Roman" pitchFamily="18" charset="0"/>
                <a:ea typeface="隶书" pitchFamily="49" charset="-122"/>
              </a:rPr>
              <a:t>—</a:t>
            </a:r>
            <a:r>
              <a:rPr kumimoji="1" lang="zh-CN" altLang="en-US" sz="4800" b="1">
                <a:solidFill>
                  <a:srgbClr val="FF6600"/>
                </a:solidFill>
                <a:latin typeface="Times New Roman" pitchFamily="18" charset="0"/>
                <a:ea typeface="仿宋_GB2312"/>
                <a:cs typeface="仿宋_GB2312"/>
              </a:rPr>
              <a:t>全白</a:t>
            </a:r>
          </a:p>
        </p:txBody>
      </p:sp>
      <p:sp>
        <p:nvSpPr>
          <p:cNvPr id="45061" name="Text Box 5"/>
          <p:cNvSpPr txBox="1">
            <a:spLocks noChangeArrowheads="1"/>
          </p:cNvSpPr>
          <p:nvPr/>
        </p:nvSpPr>
        <p:spPr bwMode="auto">
          <a:xfrm>
            <a:off x="5651500" y="0"/>
            <a:ext cx="2101850" cy="82391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1" lang="zh-CN" altLang="en-US" sz="4800" b="1">
                <a:solidFill>
                  <a:srgbClr val="FF6600"/>
                </a:solidFill>
                <a:latin typeface="Times New Roman" pitchFamily="18" charset="0"/>
                <a:ea typeface="仿宋_GB2312"/>
                <a:cs typeface="仿宋_GB2312"/>
              </a:rPr>
              <a:t>镶银边</a:t>
            </a:r>
          </a:p>
        </p:txBody>
      </p:sp>
      <p:sp>
        <p:nvSpPr>
          <p:cNvPr id="6" name="左箭头 5">
            <a:hlinkClick r:id="rId3" action="ppaction://hlinksldjump"/>
          </p:cNvPr>
          <p:cNvSpPr/>
          <p:nvPr/>
        </p:nvSpPr>
        <p:spPr>
          <a:xfrm>
            <a:off x="7929586" y="6286520"/>
            <a:ext cx="428628" cy="357190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50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50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50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50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50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50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50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50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50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50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50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50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50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50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50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Text Box 2"/>
          <p:cNvSpPr txBox="1">
            <a:spLocks noChangeArrowheads="1"/>
          </p:cNvSpPr>
          <p:nvPr/>
        </p:nvSpPr>
        <p:spPr bwMode="auto">
          <a:xfrm>
            <a:off x="2058988" y="381000"/>
            <a:ext cx="36322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1" lang="en-US" altLang="zh-CN" sz="5400" b="1" dirty="0">
                <a:solidFill>
                  <a:srgbClr val="FF6600"/>
                </a:solidFill>
                <a:latin typeface="Times New Roman" pitchFamily="18" charset="0"/>
                <a:ea typeface="隶书" pitchFamily="49" charset="-122"/>
              </a:rPr>
              <a:t>—</a:t>
            </a:r>
            <a:r>
              <a:rPr kumimoji="1" lang="zh-CN" altLang="en-US" sz="5400" b="1" dirty="0">
                <a:solidFill>
                  <a:srgbClr val="FF6600"/>
                </a:solidFill>
                <a:latin typeface="Times New Roman" pitchFamily="18" charset="0"/>
                <a:ea typeface="隶书" pitchFamily="49" charset="-122"/>
              </a:rPr>
              <a:t>白雪黄草</a:t>
            </a:r>
          </a:p>
        </p:txBody>
      </p:sp>
      <p:sp>
        <p:nvSpPr>
          <p:cNvPr id="46083" name="Text Box 3"/>
          <p:cNvSpPr txBox="1">
            <a:spLocks noChangeArrowheads="1"/>
          </p:cNvSpPr>
          <p:nvPr/>
        </p:nvSpPr>
        <p:spPr bwMode="auto">
          <a:xfrm>
            <a:off x="609600" y="381000"/>
            <a:ext cx="1565275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1" lang="zh-CN" altLang="en-US" sz="5400" b="1">
                <a:solidFill>
                  <a:srgbClr val="FF6600"/>
                </a:solidFill>
                <a:latin typeface="Times New Roman" pitchFamily="18" charset="0"/>
                <a:ea typeface="隶书" pitchFamily="49" charset="-122"/>
              </a:rPr>
              <a:t>山坡</a:t>
            </a:r>
          </a:p>
        </p:txBody>
      </p:sp>
      <p:sp>
        <p:nvSpPr>
          <p:cNvPr id="46084" name="Text Box 4"/>
          <p:cNvSpPr txBox="1">
            <a:spLocks noChangeArrowheads="1"/>
          </p:cNvSpPr>
          <p:nvPr/>
        </p:nvSpPr>
        <p:spPr bwMode="auto">
          <a:xfrm>
            <a:off x="5334000" y="1066800"/>
            <a:ext cx="2255838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1" lang="zh-CN" altLang="en-US" sz="5400" b="1">
                <a:solidFill>
                  <a:srgbClr val="FF6600"/>
                </a:solidFill>
                <a:latin typeface="Times New Roman" pitchFamily="18" charset="0"/>
                <a:ea typeface="隶书" pitchFamily="49" charset="-122"/>
              </a:rPr>
              <a:t>穿花衣</a:t>
            </a:r>
          </a:p>
        </p:txBody>
      </p:sp>
      <p:sp>
        <p:nvSpPr>
          <p:cNvPr id="5" name="左箭头 4">
            <a:hlinkClick r:id="rId3" action="ppaction://hlinksldjump"/>
          </p:cNvPr>
          <p:cNvSpPr/>
          <p:nvPr/>
        </p:nvSpPr>
        <p:spPr>
          <a:xfrm>
            <a:off x="8572528" y="6500834"/>
            <a:ext cx="285752" cy="214314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60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60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60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608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608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608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608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608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608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608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608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608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60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60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60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608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60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60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460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82" grpId="0"/>
      <p:bldP spid="46083" grpId="0"/>
      <p:bldP spid="4608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Text Box 2"/>
          <p:cNvSpPr txBox="1">
            <a:spLocks noChangeArrowheads="1"/>
          </p:cNvSpPr>
          <p:nvPr/>
        </p:nvSpPr>
        <p:spPr bwMode="auto">
          <a:xfrm>
            <a:off x="685800" y="304800"/>
            <a:ext cx="155575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1" lang="zh-CN" altLang="en-US" sz="5400">
                <a:latin typeface="Times New Roman" pitchFamily="18" charset="0"/>
                <a:ea typeface="隶书" pitchFamily="49" charset="-122"/>
              </a:rPr>
              <a:t>山腰</a:t>
            </a:r>
          </a:p>
        </p:txBody>
      </p:sp>
      <p:sp>
        <p:nvSpPr>
          <p:cNvPr id="47107" name="Text Box 3"/>
          <p:cNvSpPr txBox="1">
            <a:spLocks noChangeArrowheads="1"/>
          </p:cNvSpPr>
          <p:nvPr/>
        </p:nvSpPr>
        <p:spPr bwMode="auto">
          <a:xfrm>
            <a:off x="2117725" y="282575"/>
            <a:ext cx="292735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1" lang="en-US" altLang="zh-CN" sz="5400">
                <a:latin typeface="Times New Roman" pitchFamily="18" charset="0"/>
                <a:ea typeface="隶书" pitchFamily="49" charset="-122"/>
              </a:rPr>
              <a:t>—</a:t>
            </a:r>
            <a:r>
              <a:rPr kumimoji="1" lang="zh-CN" altLang="en-US" sz="5400">
                <a:latin typeface="Times New Roman" pitchFamily="18" charset="0"/>
                <a:ea typeface="隶书" pitchFamily="49" charset="-122"/>
              </a:rPr>
              <a:t>露粉色</a:t>
            </a:r>
          </a:p>
        </p:txBody>
      </p:sp>
      <p:sp>
        <p:nvSpPr>
          <p:cNvPr id="47108" name="Text Box 4"/>
          <p:cNvSpPr txBox="1">
            <a:spLocks noChangeArrowheads="1"/>
          </p:cNvSpPr>
          <p:nvPr/>
        </p:nvSpPr>
        <p:spPr bwMode="auto">
          <a:xfrm>
            <a:off x="4572000" y="1066800"/>
            <a:ext cx="155575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1" lang="zh-CN" altLang="en-US" sz="5400">
                <a:latin typeface="Times New Roman" pitchFamily="18" charset="0"/>
                <a:ea typeface="隶书" pitchFamily="49" charset="-122"/>
              </a:rPr>
              <a:t>害羞</a:t>
            </a:r>
          </a:p>
        </p:txBody>
      </p:sp>
      <p:sp>
        <p:nvSpPr>
          <p:cNvPr id="5" name="左箭头 4">
            <a:hlinkClick r:id="rId3" action="ppaction://hlinksldjump"/>
          </p:cNvPr>
          <p:cNvSpPr/>
          <p:nvPr/>
        </p:nvSpPr>
        <p:spPr>
          <a:xfrm>
            <a:off x="8286776" y="6357958"/>
            <a:ext cx="571504" cy="357190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7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7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7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710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710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710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710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710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710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710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710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710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7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7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7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710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7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7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47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06" grpId="0"/>
      <p:bldP spid="47107" grpId="0"/>
      <p:bldP spid="4710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4843474" cy="990600"/>
          </a:xfrm>
        </p:spPr>
        <p:txBody>
          <a:bodyPr/>
          <a:lstStyle/>
          <a:p>
            <a:pPr eaLnBrk="1" hangingPunct="1"/>
            <a:r>
              <a:rPr lang="zh-CN" altLang="en-US" sz="4000" b="1" dirty="0" smtClean="0">
                <a:solidFill>
                  <a:srgbClr val="FF0000"/>
                </a:solidFill>
              </a:rPr>
              <a:t>读思议说</a:t>
            </a:r>
          </a:p>
        </p:txBody>
      </p:sp>
      <p:sp>
        <p:nvSpPr>
          <p:cNvPr id="51214" name="Rectangle 14"/>
          <p:cNvSpPr>
            <a:spLocks noChangeArrowheads="1"/>
          </p:cNvSpPr>
          <p:nvPr/>
        </p:nvSpPr>
        <p:spPr bwMode="auto">
          <a:xfrm>
            <a:off x="357158" y="928670"/>
            <a:ext cx="5519460" cy="584775"/>
          </a:xfrm>
          <a:prstGeom prst="rect">
            <a:avLst/>
          </a:prstGeom>
          <a:noFill/>
          <a:ln w="12700" cap="sq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隶书" pitchFamily="49" charset="-122"/>
              </a:rPr>
              <a:t>济南冬天</a:t>
            </a:r>
            <a:r>
              <a:rPr lang="zh-CN" altLang="en-US" sz="32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隶书" pitchFamily="49" charset="-122"/>
              </a:rPr>
              <a:t>的水有</a:t>
            </a:r>
            <a:r>
              <a:rPr lang="zh-CN" altLang="en-US" sz="32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隶书" pitchFamily="49" charset="-122"/>
              </a:rPr>
              <a:t>怎样的特点？</a:t>
            </a:r>
          </a:p>
        </p:txBody>
      </p:sp>
      <p:sp>
        <p:nvSpPr>
          <p:cNvPr id="51215" name="Text Box 15"/>
          <p:cNvSpPr txBox="1">
            <a:spLocks noChangeArrowheads="1"/>
          </p:cNvSpPr>
          <p:nvPr/>
        </p:nvSpPr>
        <p:spPr bwMode="auto">
          <a:xfrm>
            <a:off x="0" y="3357562"/>
            <a:ext cx="543739" cy="523220"/>
          </a:xfrm>
          <a:prstGeom prst="rect">
            <a:avLst/>
          </a:prstGeom>
          <a:noFill/>
          <a:ln w="12700" cap="sq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隶书" pitchFamily="49" charset="-122"/>
              </a:rPr>
              <a:t>水</a:t>
            </a:r>
          </a:p>
        </p:txBody>
      </p:sp>
      <p:sp>
        <p:nvSpPr>
          <p:cNvPr id="51216" name="AutoShape 16"/>
          <p:cNvSpPr>
            <a:spLocks/>
          </p:cNvSpPr>
          <p:nvPr/>
        </p:nvSpPr>
        <p:spPr bwMode="auto">
          <a:xfrm>
            <a:off x="571472" y="2571744"/>
            <a:ext cx="457200" cy="1958975"/>
          </a:xfrm>
          <a:prstGeom prst="leftBrace">
            <a:avLst>
              <a:gd name="adj1" fmla="val 35706"/>
              <a:gd name="adj2" fmla="val 50000"/>
            </a:avLst>
          </a:prstGeom>
          <a:noFill/>
          <a:ln w="50800" cap="sq">
            <a:solidFill>
              <a:schemeClr val="tx2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51217" name="Text Box 17"/>
          <p:cNvSpPr txBox="1">
            <a:spLocks noChangeArrowheads="1"/>
          </p:cNvSpPr>
          <p:nvPr/>
        </p:nvSpPr>
        <p:spPr bwMode="auto">
          <a:xfrm>
            <a:off x="1285852" y="2357430"/>
            <a:ext cx="3262432" cy="461665"/>
          </a:xfrm>
          <a:prstGeom prst="rect">
            <a:avLst/>
          </a:prstGeom>
          <a:noFill/>
          <a:ln w="12700" cap="sq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2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  <a:ea typeface="隶书" pitchFamily="49" charset="-122"/>
              </a:rPr>
              <a:t>反在绿萍上冒着点热气</a:t>
            </a:r>
          </a:p>
        </p:txBody>
      </p:sp>
      <p:sp>
        <p:nvSpPr>
          <p:cNvPr id="51218" name="Line 18"/>
          <p:cNvSpPr>
            <a:spLocks noChangeShapeType="1"/>
          </p:cNvSpPr>
          <p:nvPr/>
        </p:nvSpPr>
        <p:spPr bwMode="auto">
          <a:xfrm>
            <a:off x="5072066" y="2571744"/>
            <a:ext cx="762000" cy="0"/>
          </a:xfrm>
          <a:prstGeom prst="line">
            <a:avLst/>
          </a:prstGeom>
          <a:noFill/>
          <a:ln w="38100" cap="sq">
            <a:solidFill>
              <a:schemeClr val="hlink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1219" name="Line 19"/>
          <p:cNvSpPr>
            <a:spLocks noChangeShapeType="1"/>
          </p:cNvSpPr>
          <p:nvPr/>
        </p:nvSpPr>
        <p:spPr bwMode="auto">
          <a:xfrm>
            <a:off x="5214942" y="3500438"/>
            <a:ext cx="762000" cy="0"/>
          </a:xfrm>
          <a:prstGeom prst="line">
            <a:avLst/>
          </a:prstGeom>
          <a:noFill/>
          <a:ln w="38100" cap="sq">
            <a:solidFill>
              <a:schemeClr val="hlink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1220" name="Line 20"/>
          <p:cNvSpPr>
            <a:spLocks noChangeShapeType="1"/>
          </p:cNvSpPr>
          <p:nvPr/>
        </p:nvSpPr>
        <p:spPr bwMode="auto">
          <a:xfrm>
            <a:off x="5214942" y="4500570"/>
            <a:ext cx="762000" cy="0"/>
          </a:xfrm>
          <a:prstGeom prst="line">
            <a:avLst/>
          </a:prstGeom>
          <a:noFill/>
          <a:ln w="38100" cap="sq">
            <a:solidFill>
              <a:schemeClr val="hlink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1221" name="Text Box 21"/>
          <p:cNvSpPr txBox="1">
            <a:spLocks noChangeArrowheads="1"/>
          </p:cNvSpPr>
          <p:nvPr/>
        </p:nvSpPr>
        <p:spPr bwMode="auto">
          <a:xfrm>
            <a:off x="6143636" y="2357430"/>
            <a:ext cx="494046" cy="461665"/>
          </a:xfrm>
          <a:prstGeom prst="rect">
            <a:avLst/>
          </a:prstGeom>
          <a:noFill/>
          <a:ln w="12700" cap="sq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  <a:ea typeface="隶书" pitchFamily="49" charset="-122"/>
              </a:rPr>
              <a:t>暖</a:t>
            </a:r>
          </a:p>
        </p:txBody>
      </p:sp>
      <p:sp>
        <p:nvSpPr>
          <p:cNvPr id="51222" name="Text Box 22"/>
          <p:cNvSpPr txBox="1">
            <a:spLocks noChangeArrowheads="1"/>
          </p:cNvSpPr>
          <p:nvPr/>
        </p:nvSpPr>
        <p:spPr bwMode="auto">
          <a:xfrm>
            <a:off x="1214414" y="3214686"/>
            <a:ext cx="3877985" cy="461665"/>
          </a:xfrm>
          <a:prstGeom prst="rect">
            <a:avLst/>
          </a:prstGeom>
          <a:noFill/>
          <a:ln w="12700" cap="sq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dirty="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隶书" pitchFamily="49" charset="-122"/>
              </a:rPr>
              <a:t>把终年贮蓄的绿色全拿出来</a:t>
            </a:r>
          </a:p>
        </p:txBody>
      </p:sp>
      <p:sp>
        <p:nvSpPr>
          <p:cNvPr id="51223" name="Text Box 23"/>
          <p:cNvSpPr txBox="1">
            <a:spLocks noChangeArrowheads="1"/>
          </p:cNvSpPr>
          <p:nvPr/>
        </p:nvSpPr>
        <p:spPr bwMode="auto">
          <a:xfrm>
            <a:off x="1214414" y="4214818"/>
            <a:ext cx="3570208" cy="461665"/>
          </a:xfrm>
          <a:prstGeom prst="rect">
            <a:avLst/>
          </a:prstGeom>
          <a:noFill/>
          <a:ln w="12700" cap="sq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dirty="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隶书" pitchFamily="49" charset="-122"/>
              </a:rPr>
              <a:t>整个的是块空灵的蓝水晶</a:t>
            </a:r>
          </a:p>
        </p:txBody>
      </p:sp>
      <p:sp>
        <p:nvSpPr>
          <p:cNvPr id="51224" name="Rectangle 24"/>
          <p:cNvSpPr>
            <a:spLocks noChangeArrowheads="1"/>
          </p:cNvSpPr>
          <p:nvPr/>
        </p:nvSpPr>
        <p:spPr bwMode="auto">
          <a:xfrm>
            <a:off x="6143636" y="3357562"/>
            <a:ext cx="494046" cy="461665"/>
          </a:xfrm>
          <a:prstGeom prst="rect">
            <a:avLst/>
          </a:prstGeom>
          <a:noFill/>
          <a:ln w="12700" cap="sq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  <a:ea typeface="隶书" pitchFamily="49" charset="-122"/>
              </a:rPr>
              <a:t>绿</a:t>
            </a:r>
          </a:p>
        </p:txBody>
      </p:sp>
      <p:sp>
        <p:nvSpPr>
          <p:cNvPr id="51225" name="Rectangle 25"/>
          <p:cNvSpPr>
            <a:spLocks noChangeArrowheads="1"/>
          </p:cNvSpPr>
          <p:nvPr/>
        </p:nvSpPr>
        <p:spPr bwMode="auto">
          <a:xfrm>
            <a:off x="6143636" y="4214818"/>
            <a:ext cx="357188" cy="461665"/>
          </a:xfrm>
          <a:prstGeom prst="rect">
            <a:avLst/>
          </a:prstGeom>
          <a:noFill/>
          <a:ln w="12700" cap="sq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  <a:ea typeface="隶书" pitchFamily="49" charset="-122"/>
              </a:rPr>
              <a:t>清</a:t>
            </a:r>
          </a:p>
        </p:txBody>
      </p:sp>
      <p:sp>
        <p:nvSpPr>
          <p:cNvPr id="15" name="AutoShape 6"/>
          <p:cNvSpPr>
            <a:spLocks/>
          </p:cNvSpPr>
          <p:nvPr/>
        </p:nvSpPr>
        <p:spPr bwMode="auto">
          <a:xfrm rot="10800000">
            <a:off x="7143768" y="2428868"/>
            <a:ext cx="319086" cy="2143140"/>
          </a:xfrm>
          <a:prstGeom prst="leftBrace">
            <a:avLst>
              <a:gd name="adj1" fmla="val 26190"/>
              <a:gd name="adj2" fmla="val 50000"/>
            </a:avLst>
          </a:prstGeom>
          <a:noFill/>
          <a:ln w="50800" cap="sq">
            <a:solidFill>
              <a:schemeClr val="tx2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572396" y="3071810"/>
            <a:ext cx="78581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</a:rPr>
              <a:t>温晴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928926" y="4929198"/>
            <a:ext cx="25717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7030A0"/>
                </a:solidFill>
              </a:rPr>
              <a:t>（空灵水晶图）</a:t>
            </a:r>
            <a:endParaRPr lang="zh-CN" altLang="en-US" b="1" dirty="0">
              <a:solidFill>
                <a:srgbClr val="7030A0"/>
              </a:solidFill>
            </a:endParaRPr>
          </a:p>
        </p:txBody>
      </p:sp>
      <p:sp>
        <p:nvSpPr>
          <p:cNvPr id="19" name="Text Box 7"/>
          <p:cNvSpPr txBox="1">
            <a:spLocks noChangeArrowheads="1"/>
          </p:cNvSpPr>
          <p:nvPr/>
        </p:nvSpPr>
        <p:spPr bwMode="auto">
          <a:xfrm>
            <a:off x="928662" y="5429264"/>
            <a:ext cx="6340197" cy="584775"/>
          </a:xfrm>
          <a:prstGeom prst="rect">
            <a:avLst/>
          </a:prstGeom>
          <a:noFill/>
          <a:ln w="12700" cap="sq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隶书" pitchFamily="49" charset="-122"/>
              </a:rPr>
              <a:t>赞济南冬天之美，抒作者喜爱之情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12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12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12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12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5" dur="500"/>
                                        <p:tgtEl>
                                          <p:spTgt spid="512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12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12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12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12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1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1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12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12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12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12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12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12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512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512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512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12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51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51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12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512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512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512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512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512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512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512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512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512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51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51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512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512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512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512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512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512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9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15" grpId="0" autoUpdateAnimBg="0"/>
      <p:bldP spid="51216" grpId="0" animBg="1"/>
      <p:bldP spid="51217" grpId="0" autoUpdateAnimBg="0"/>
      <p:bldP spid="51218" grpId="0" animBg="1"/>
      <p:bldP spid="51219" grpId="0" animBg="1"/>
      <p:bldP spid="51220" grpId="0" animBg="1"/>
      <p:bldP spid="51221" grpId="0" autoUpdateAnimBg="0"/>
      <p:bldP spid="51222" grpId="0" autoUpdateAnimBg="0"/>
      <p:bldP spid="51223" grpId="0" autoUpdateAnimBg="0"/>
      <p:bldP spid="51224" grpId="0" autoUpdateAnimBg="0"/>
      <p:bldP spid="51225" grpId="0" autoUpdateAnimBg="0"/>
      <p:bldP spid="15" grpId="0" animBg="1"/>
      <p:bldP spid="16" grpId="0"/>
      <p:bldP spid="17" grpId="0"/>
      <p:bldP spid="19" grpId="0" autoUpdateAnimBg="0"/>
      <p:bldP spid="19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  <p:sp>
        <p:nvSpPr>
          <p:cNvPr id="37890" name="Rectangle 3"/>
          <p:cNvSpPr>
            <a:spLocks noGrp="1" noRot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  <p:pic>
        <p:nvPicPr>
          <p:cNvPr id="37891" name="Picture 4" descr="角上黑点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7892" name="Text Box 5"/>
          <p:cNvSpPr txBox="1">
            <a:spLocks noChangeArrowheads="1"/>
          </p:cNvSpPr>
          <p:nvPr/>
        </p:nvSpPr>
        <p:spPr bwMode="auto">
          <a:xfrm>
            <a:off x="762000" y="1600200"/>
            <a:ext cx="7772400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dirty="0"/>
              <a:t>如果说</a:t>
            </a:r>
            <a:r>
              <a:rPr lang="en-US" altLang="zh-CN" sz="2800" dirty="0"/>
              <a:t>《</a:t>
            </a:r>
            <a:r>
              <a:rPr lang="zh-CN" altLang="en-US" sz="2800" dirty="0"/>
              <a:t>春</a:t>
            </a:r>
            <a:r>
              <a:rPr lang="en-US" altLang="zh-CN" sz="2800" dirty="0"/>
              <a:t>》</a:t>
            </a:r>
            <a:r>
              <a:rPr lang="zh-CN" altLang="en-US" sz="2800" dirty="0"/>
              <a:t>是一幅流光溢彩的油画，那么，</a:t>
            </a:r>
            <a:r>
              <a:rPr lang="en-US" altLang="zh-CN" sz="2800" dirty="0"/>
              <a:t>《</a:t>
            </a:r>
            <a:r>
              <a:rPr lang="zh-CN" altLang="en-US" sz="2800" dirty="0"/>
              <a:t>济南的冬天</a:t>
            </a:r>
            <a:r>
              <a:rPr lang="en-US" altLang="zh-CN" sz="2800" dirty="0"/>
              <a:t>》</a:t>
            </a:r>
            <a:r>
              <a:rPr lang="zh-CN" altLang="en-US" sz="2800" dirty="0"/>
              <a:t>就是一张轻描淡雅的水墨画；</a:t>
            </a:r>
          </a:p>
        </p:txBody>
      </p:sp>
      <p:sp>
        <p:nvSpPr>
          <p:cNvPr id="37893" name="Text Box 6"/>
          <p:cNvSpPr txBox="1">
            <a:spLocks noChangeArrowheads="1"/>
          </p:cNvSpPr>
          <p:nvPr/>
        </p:nvSpPr>
        <p:spPr bwMode="auto">
          <a:xfrm>
            <a:off x="762000" y="2895600"/>
            <a:ext cx="7772400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dirty="0"/>
              <a:t>如果说</a:t>
            </a:r>
            <a:r>
              <a:rPr lang="en-US" altLang="zh-CN" sz="2800" dirty="0"/>
              <a:t>《</a:t>
            </a:r>
            <a:r>
              <a:rPr lang="zh-CN" altLang="en-US" sz="2800" dirty="0"/>
              <a:t>春</a:t>
            </a:r>
            <a:r>
              <a:rPr lang="en-US" altLang="zh-CN" sz="2800" dirty="0"/>
              <a:t>》</a:t>
            </a:r>
            <a:r>
              <a:rPr lang="zh-CN" altLang="en-US" sz="2800" dirty="0"/>
              <a:t>是一曲鸟鸣风吟的交响乐，那么，</a:t>
            </a:r>
            <a:r>
              <a:rPr lang="en-US" altLang="zh-CN" sz="2800" dirty="0"/>
              <a:t>《</a:t>
            </a:r>
            <a:r>
              <a:rPr lang="zh-CN" altLang="en-US" sz="2800" dirty="0"/>
              <a:t>济南的冬天</a:t>
            </a:r>
            <a:r>
              <a:rPr lang="en-US" altLang="zh-CN" sz="2800" dirty="0"/>
              <a:t>》</a:t>
            </a:r>
            <a:r>
              <a:rPr lang="zh-CN" altLang="en-US" sz="2800" dirty="0" smtClean="0"/>
              <a:t>就是</a:t>
            </a:r>
            <a:r>
              <a:rPr lang="zh-CN" altLang="en-US" dirty="0" smtClean="0"/>
              <a:t>＿＿＿＿＿＿＿＿＿＿＿＿＿＿＿</a:t>
            </a:r>
            <a:r>
              <a:rPr lang="zh-CN" altLang="en-US" sz="2800" dirty="0"/>
              <a:t>；</a:t>
            </a:r>
          </a:p>
        </p:txBody>
      </p:sp>
      <p:sp>
        <p:nvSpPr>
          <p:cNvPr id="37894" name="Text Box 7"/>
          <p:cNvSpPr txBox="1">
            <a:spLocks noChangeArrowheads="1"/>
          </p:cNvSpPr>
          <p:nvPr/>
        </p:nvSpPr>
        <p:spPr bwMode="auto">
          <a:xfrm>
            <a:off x="762000" y="4191000"/>
            <a:ext cx="7772400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dirty="0"/>
              <a:t>如果说</a:t>
            </a:r>
            <a:r>
              <a:rPr lang="en-US" altLang="zh-CN" sz="2800" dirty="0"/>
              <a:t>《</a:t>
            </a:r>
            <a:r>
              <a:rPr lang="zh-CN" altLang="en-US" sz="2800" dirty="0"/>
              <a:t>春</a:t>
            </a:r>
            <a:r>
              <a:rPr lang="en-US" altLang="zh-CN" sz="2800" dirty="0"/>
              <a:t>》</a:t>
            </a:r>
            <a:r>
              <a:rPr lang="zh-CN" altLang="en-US" sz="2800" dirty="0"/>
              <a:t>是一个花枝招展的小姑娘，那么，</a:t>
            </a:r>
            <a:r>
              <a:rPr lang="en-US" altLang="zh-CN" sz="2800" dirty="0"/>
              <a:t>《</a:t>
            </a:r>
            <a:r>
              <a:rPr lang="zh-CN" altLang="en-US" sz="2800" dirty="0"/>
              <a:t>济南的冬天</a:t>
            </a:r>
            <a:r>
              <a:rPr lang="en-US" altLang="zh-CN" sz="2800" dirty="0"/>
              <a:t>》</a:t>
            </a:r>
            <a:r>
              <a:rPr lang="zh-CN" altLang="en-US" sz="2800" dirty="0"/>
              <a:t>就是</a:t>
            </a:r>
            <a:r>
              <a:rPr lang="zh-CN" altLang="en-US" dirty="0"/>
              <a:t>＿＿＿＿＿＿＿＿＿＿＿＿＿＿＿</a:t>
            </a:r>
            <a:r>
              <a:rPr lang="zh-CN" altLang="en-US" sz="2800" dirty="0"/>
              <a:t>；</a:t>
            </a:r>
          </a:p>
        </p:txBody>
      </p:sp>
      <p:sp>
        <p:nvSpPr>
          <p:cNvPr id="37895" name="WordArt 8" descr="纸袋"/>
          <p:cNvSpPr>
            <a:spLocks noChangeArrowheads="1" noChangeShapeType="1" noTextEdit="1"/>
          </p:cNvSpPr>
          <p:nvPr/>
        </p:nvSpPr>
        <p:spPr bwMode="auto">
          <a:xfrm>
            <a:off x="3733800" y="381000"/>
            <a:ext cx="4191000" cy="838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kern="10">
                <a:ln w="9525">
                  <a:solidFill>
                    <a:srgbClr val="008000"/>
                  </a:solidFill>
                  <a:round/>
                  <a:headEnd/>
                  <a:tailEnd/>
                </a:ln>
                <a:blipFill dpi="0" rotWithShape="0">
                  <a:blip r:embed="rId3"/>
                  <a:srcRect/>
                  <a:tile tx="0" ty="0" sx="100000" sy="100000" flip="none" algn="tl"/>
                </a:blipFill>
                <a:effectLst>
                  <a:outerShdw dist="563972" dir="14049741" sx="125000" sy="125000" algn="tl" rotWithShape="0">
                    <a:srgbClr val="C7DFD3">
                      <a:alpha val="79999"/>
                    </a:srgbClr>
                  </a:outerShdw>
                </a:effectLst>
                <a:latin typeface="宋体"/>
                <a:ea typeface="宋体"/>
              </a:rPr>
              <a:t>对比感知 仿写句子</a:t>
            </a:r>
          </a:p>
        </p:txBody>
      </p:sp>
      <p:sp>
        <p:nvSpPr>
          <p:cNvPr id="37896" name="Text Box 9"/>
          <p:cNvSpPr txBox="1">
            <a:spLocks noChangeArrowheads="1"/>
          </p:cNvSpPr>
          <p:nvPr/>
        </p:nvSpPr>
        <p:spPr bwMode="auto">
          <a:xfrm>
            <a:off x="2590800" y="5562600"/>
            <a:ext cx="24384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/>
              <a:t>……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4429124" y="3357562"/>
            <a:ext cx="33575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</a:rPr>
              <a:t>山和雪叹的抒情曲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286248" y="4643446"/>
            <a:ext cx="364333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</a:rPr>
              <a:t>一位睿智从容的老者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285728"/>
            <a:ext cx="5743588" cy="990600"/>
          </a:xfrm>
        </p:spPr>
        <p:txBody>
          <a:bodyPr/>
          <a:lstStyle/>
          <a:p>
            <a:pPr eaLnBrk="1" hangingPunct="1"/>
            <a:r>
              <a:rPr lang="zh-CN" altLang="en-US" sz="4000" dirty="0" smtClean="0">
                <a:solidFill>
                  <a:schemeClr val="accent2"/>
                </a:solidFill>
              </a:rPr>
              <a:t>作业：</a:t>
            </a:r>
            <a:r>
              <a:rPr lang="zh-CN" altLang="en-US" sz="4000" b="1" dirty="0" smtClean="0">
                <a:solidFill>
                  <a:srgbClr val="7030A0"/>
                </a:solidFill>
              </a:rPr>
              <a:t>读思议说</a:t>
            </a:r>
          </a:p>
        </p:txBody>
      </p:sp>
      <p:sp>
        <p:nvSpPr>
          <p:cNvPr id="52227" name="Rectangle 3"/>
          <p:cNvSpPr>
            <a:spLocks noChangeArrowheads="1"/>
          </p:cNvSpPr>
          <p:nvPr/>
        </p:nvSpPr>
        <p:spPr bwMode="auto">
          <a:xfrm>
            <a:off x="533400" y="2057400"/>
            <a:ext cx="7467600" cy="1554163"/>
          </a:xfrm>
          <a:prstGeom prst="rect">
            <a:avLst/>
          </a:prstGeom>
          <a:noFill/>
          <a:ln w="12700" cap="sq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隶书" pitchFamily="49" charset="-122"/>
              </a:rPr>
              <a:t>        作者如何描山绘水？你最喜欢济南冬天的哪些景色？勾出你自己喜欢的词句，并谈谈其妙在何处？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title"/>
          </p:nvPr>
        </p:nvSpPr>
        <p:spPr>
          <a:xfrm>
            <a:off x="-323850" y="0"/>
            <a:ext cx="4103688" cy="990600"/>
          </a:xfrm>
        </p:spPr>
        <p:txBody>
          <a:bodyPr/>
          <a:lstStyle/>
          <a:p>
            <a:pPr eaLnBrk="1" hangingPunct="1"/>
            <a:r>
              <a:rPr lang="zh-CN" altLang="en-US" sz="4000" smtClean="0">
                <a:solidFill>
                  <a:schemeClr val="accent2"/>
                </a:solidFill>
              </a:rPr>
              <a:t>总体把握</a:t>
            </a:r>
          </a:p>
        </p:txBody>
      </p:sp>
      <p:graphicFrame>
        <p:nvGraphicFramePr>
          <p:cNvPr id="45062" name="Object 2"/>
          <p:cNvGraphicFramePr>
            <a:graphicFrameLocks noChangeAspect="1"/>
          </p:cNvGraphicFramePr>
          <p:nvPr/>
        </p:nvGraphicFramePr>
        <p:xfrm>
          <a:off x="0" y="1196975"/>
          <a:ext cx="7164388" cy="3289300"/>
        </p:xfrm>
        <a:graphic>
          <a:graphicData uri="http://schemas.openxmlformats.org/presentationml/2006/ole">
            <p:oleObj spid="_x0000_s1026" name="SmartDraw" r:id="rId3" imgW="6876000" imgH="2730960" progId="">
              <p:embed/>
            </p:oleObj>
          </a:graphicData>
        </a:graphic>
      </p:graphicFrame>
      <p:sp>
        <p:nvSpPr>
          <p:cNvPr id="45063" name="Text Box 7"/>
          <p:cNvSpPr txBox="1">
            <a:spLocks noChangeArrowheads="1"/>
          </p:cNvSpPr>
          <p:nvPr/>
        </p:nvSpPr>
        <p:spPr bwMode="auto">
          <a:xfrm>
            <a:off x="1000100" y="4929198"/>
            <a:ext cx="6340197" cy="584775"/>
          </a:xfrm>
          <a:prstGeom prst="rect">
            <a:avLst/>
          </a:prstGeom>
          <a:noFill/>
          <a:ln w="12700" cap="sq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隶书" pitchFamily="49" charset="-122"/>
              </a:rPr>
              <a:t>赞济南冬天之美，抒作者喜爱之情</a:t>
            </a:r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45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450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450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58" grpId="0" autoUpdateAnimBg="0"/>
      <p:bldP spid="45063" grpId="0" autoUpdateAnimBg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1143000"/>
            <a:ext cx="7772400" cy="990600"/>
          </a:xfrm>
        </p:spPr>
        <p:txBody>
          <a:bodyPr/>
          <a:lstStyle/>
          <a:p>
            <a:pPr eaLnBrk="1" hangingPunct="1"/>
            <a:r>
              <a:rPr lang="zh-CN" altLang="en-US" sz="4000" smtClean="0">
                <a:solidFill>
                  <a:schemeClr val="accent2"/>
                </a:solidFill>
                <a:ea typeface="隶书" pitchFamily="49" charset="-122"/>
              </a:rPr>
              <a:t>学习体会</a:t>
            </a:r>
          </a:p>
        </p:txBody>
      </p:sp>
      <p:sp>
        <p:nvSpPr>
          <p:cNvPr id="44035" name="Rectangle 3"/>
          <p:cNvSpPr>
            <a:spLocks noGrp="1" noChangeArrowheads="1"/>
          </p:cNvSpPr>
          <p:nvPr>
            <p:ph idx="1"/>
          </p:nvPr>
        </p:nvSpPr>
        <p:spPr>
          <a:xfrm>
            <a:off x="762000" y="2011363"/>
            <a:ext cx="7772400" cy="2179637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</a:pPr>
            <a:r>
              <a:rPr lang="zh-CN" altLang="en-US" smtClean="0">
                <a:solidFill>
                  <a:schemeClr val="tx2"/>
                </a:solidFill>
                <a:ea typeface="隶书" pitchFamily="49" charset="-122"/>
              </a:rPr>
              <a:t>想一想：</a:t>
            </a:r>
          </a:p>
          <a:p>
            <a:pPr eaLnBrk="1" hangingPunct="1">
              <a:buFont typeface="Wingdings" pitchFamily="2" charset="2"/>
              <a:buNone/>
            </a:pPr>
            <a:r>
              <a:rPr lang="zh-CN" altLang="en-US" smtClean="0">
                <a:solidFill>
                  <a:schemeClr val="tx2"/>
                </a:solidFill>
                <a:ea typeface="隶书" pitchFamily="49" charset="-122"/>
              </a:rPr>
              <a:t>        作者为什么能用如此精妙的语言描绘出如此精美的画面？结合朱自清的《春》谈谈学习收获。</a:t>
            </a:r>
          </a:p>
        </p:txBody>
      </p:sp>
      <p:sp>
        <p:nvSpPr>
          <p:cNvPr id="44036" name="Line 4"/>
          <p:cNvSpPr>
            <a:spLocks noChangeShapeType="1"/>
          </p:cNvSpPr>
          <p:nvPr/>
        </p:nvSpPr>
        <p:spPr bwMode="auto">
          <a:xfrm>
            <a:off x="3962400" y="4530725"/>
            <a:ext cx="1752600" cy="0"/>
          </a:xfrm>
          <a:prstGeom prst="line">
            <a:avLst/>
          </a:prstGeom>
          <a:noFill/>
          <a:ln w="38100" cap="sq">
            <a:solidFill>
              <a:schemeClr val="hlink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4037" name="Rectangle 5"/>
          <p:cNvSpPr>
            <a:spLocks noChangeArrowheads="1"/>
          </p:cNvSpPr>
          <p:nvPr/>
        </p:nvSpPr>
        <p:spPr bwMode="auto">
          <a:xfrm>
            <a:off x="1981200" y="4219575"/>
            <a:ext cx="1606550" cy="519113"/>
          </a:xfrm>
          <a:prstGeom prst="rect">
            <a:avLst/>
          </a:prstGeom>
          <a:noFill/>
          <a:ln w="12700" cap="sq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>
                <a:solidFill>
                  <a:srgbClr val="66FF3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隶书" pitchFamily="49" charset="-122"/>
              </a:rPr>
              <a:t>仔细观察</a:t>
            </a:r>
          </a:p>
        </p:txBody>
      </p:sp>
      <p:sp>
        <p:nvSpPr>
          <p:cNvPr id="44038" name="Rectangle 6"/>
          <p:cNvSpPr>
            <a:spLocks noChangeArrowheads="1"/>
          </p:cNvSpPr>
          <p:nvPr/>
        </p:nvSpPr>
        <p:spPr bwMode="auto">
          <a:xfrm>
            <a:off x="5943600" y="4219575"/>
            <a:ext cx="1250950" cy="519113"/>
          </a:xfrm>
          <a:prstGeom prst="rect">
            <a:avLst/>
          </a:prstGeom>
          <a:noFill/>
          <a:ln w="12700" cap="sq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>
                <a:solidFill>
                  <a:srgbClr val="66FF3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隶书" pitchFamily="49" charset="-122"/>
              </a:rPr>
              <a:t>能绘形</a:t>
            </a:r>
          </a:p>
        </p:txBody>
      </p:sp>
      <p:sp>
        <p:nvSpPr>
          <p:cNvPr id="44039" name="Line 7"/>
          <p:cNvSpPr>
            <a:spLocks noChangeShapeType="1"/>
          </p:cNvSpPr>
          <p:nvPr/>
        </p:nvSpPr>
        <p:spPr bwMode="auto">
          <a:xfrm>
            <a:off x="3962400" y="5149850"/>
            <a:ext cx="1752600" cy="0"/>
          </a:xfrm>
          <a:prstGeom prst="line">
            <a:avLst/>
          </a:prstGeom>
          <a:noFill/>
          <a:ln w="38100" cap="sq">
            <a:solidFill>
              <a:schemeClr val="hlink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4040" name="Rectangle 8"/>
          <p:cNvSpPr>
            <a:spLocks noChangeArrowheads="1"/>
          </p:cNvSpPr>
          <p:nvPr/>
        </p:nvSpPr>
        <p:spPr bwMode="auto">
          <a:xfrm>
            <a:off x="1981200" y="4821238"/>
            <a:ext cx="1606550" cy="519112"/>
          </a:xfrm>
          <a:prstGeom prst="rect">
            <a:avLst/>
          </a:prstGeom>
          <a:noFill/>
          <a:ln w="12700" cap="sq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>
                <a:solidFill>
                  <a:srgbClr val="66FF3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隶书" pitchFamily="49" charset="-122"/>
              </a:rPr>
              <a:t>用心揣摩</a:t>
            </a:r>
          </a:p>
        </p:txBody>
      </p:sp>
      <p:sp>
        <p:nvSpPr>
          <p:cNvPr id="44041" name="Rectangle 9"/>
          <p:cNvSpPr>
            <a:spLocks noChangeArrowheads="1"/>
          </p:cNvSpPr>
          <p:nvPr/>
        </p:nvSpPr>
        <p:spPr bwMode="auto">
          <a:xfrm>
            <a:off x="5943600" y="4821238"/>
            <a:ext cx="1250950" cy="519112"/>
          </a:xfrm>
          <a:prstGeom prst="rect">
            <a:avLst/>
          </a:prstGeom>
          <a:noFill/>
          <a:ln w="12700" cap="sq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>
                <a:solidFill>
                  <a:srgbClr val="66FF3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隶书" pitchFamily="49" charset="-122"/>
              </a:rPr>
              <a:t>能显神</a:t>
            </a:r>
          </a:p>
        </p:txBody>
      </p:sp>
      <p:sp>
        <p:nvSpPr>
          <p:cNvPr id="44042" name="Line 10"/>
          <p:cNvSpPr>
            <a:spLocks noChangeShapeType="1"/>
          </p:cNvSpPr>
          <p:nvPr/>
        </p:nvSpPr>
        <p:spPr bwMode="auto">
          <a:xfrm>
            <a:off x="3962400" y="5735638"/>
            <a:ext cx="1752600" cy="0"/>
          </a:xfrm>
          <a:prstGeom prst="line">
            <a:avLst/>
          </a:prstGeom>
          <a:noFill/>
          <a:ln w="38100" cap="sq">
            <a:solidFill>
              <a:schemeClr val="hlink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4043" name="Rectangle 11"/>
          <p:cNvSpPr>
            <a:spLocks noChangeArrowheads="1"/>
          </p:cNvSpPr>
          <p:nvPr/>
        </p:nvSpPr>
        <p:spPr bwMode="auto">
          <a:xfrm>
            <a:off x="1982788" y="5424488"/>
            <a:ext cx="1606550" cy="519112"/>
          </a:xfrm>
          <a:prstGeom prst="rect">
            <a:avLst/>
          </a:prstGeom>
          <a:noFill/>
          <a:ln w="12700" cap="sq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>
                <a:solidFill>
                  <a:srgbClr val="66FF3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隶书" pitchFamily="49" charset="-122"/>
              </a:rPr>
              <a:t>情感投入</a:t>
            </a:r>
          </a:p>
        </p:txBody>
      </p:sp>
      <p:sp>
        <p:nvSpPr>
          <p:cNvPr id="44044" name="Rectangle 12"/>
          <p:cNvSpPr>
            <a:spLocks noChangeArrowheads="1"/>
          </p:cNvSpPr>
          <p:nvPr/>
        </p:nvSpPr>
        <p:spPr bwMode="auto">
          <a:xfrm>
            <a:off x="5961063" y="5424488"/>
            <a:ext cx="1250950" cy="519112"/>
          </a:xfrm>
          <a:prstGeom prst="rect">
            <a:avLst/>
          </a:prstGeom>
          <a:noFill/>
          <a:ln w="12700" cap="sq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>
                <a:solidFill>
                  <a:srgbClr val="66FF3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隶书" pitchFamily="49" charset="-122"/>
              </a:rPr>
              <a:t>能感人</a:t>
            </a:r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44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40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40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40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40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40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40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40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40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40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40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40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40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40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40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40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40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40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40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40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40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40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40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440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40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440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40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40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40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440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440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440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440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440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440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440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440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440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440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440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440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440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440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440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440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34" grpId="0" autoUpdateAnimBg="0"/>
      <p:bldP spid="44035" grpId="0" build="p" autoUpdateAnimBg="0"/>
      <p:bldP spid="44036" grpId="0" animBg="1"/>
      <p:bldP spid="44037" grpId="0" autoUpdateAnimBg="0"/>
      <p:bldP spid="44038" grpId="0" autoUpdateAnimBg="0"/>
      <p:bldP spid="44039" grpId="0" animBg="1"/>
      <p:bldP spid="44040" grpId="0" autoUpdateAnimBg="0"/>
      <p:bldP spid="44041" grpId="0" autoUpdateAnimBg="0"/>
      <p:bldP spid="44042" grpId="0" animBg="1"/>
      <p:bldP spid="44043" grpId="0" autoUpdateAnimBg="0"/>
      <p:bldP spid="44044" grpId="0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300" name="WordArt 4"/>
          <p:cNvSpPr>
            <a:spLocks noChangeArrowheads="1" noChangeShapeType="1" noTextEdit="1"/>
          </p:cNvSpPr>
          <p:nvPr/>
        </p:nvSpPr>
        <p:spPr bwMode="auto">
          <a:xfrm>
            <a:off x="179388" y="188913"/>
            <a:ext cx="3578225" cy="7302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b="1" kern="1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华文新魏"/>
                <a:ea typeface="华文新魏"/>
              </a:rPr>
              <a:t>学习目标</a:t>
            </a:r>
          </a:p>
        </p:txBody>
      </p:sp>
      <p:sp>
        <p:nvSpPr>
          <p:cNvPr id="55301" name="Text Box 5"/>
          <p:cNvSpPr txBox="1">
            <a:spLocks noChangeArrowheads="1"/>
          </p:cNvSpPr>
          <p:nvPr/>
        </p:nvSpPr>
        <p:spPr bwMode="auto">
          <a:xfrm>
            <a:off x="250825" y="2071678"/>
            <a:ext cx="8893175" cy="2062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 dirty="0">
                <a:solidFill>
                  <a:schemeClr val="tx2"/>
                </a:solidFill>
                <a:latin typeface="黑体" pitchFamily="49" charset="-122"/>
                <a:ea typeface="黑体" pitchFamily="49" charset="-122"/>
              </a:rPr>
              <a:t>1</a:t>
            </a:r>
            <a:r>
              <a:rPr lang="zh-CN" altLang="en-US" sz="3200" b="1" dirty="0" smtClean="0">
                <a:solidFill>
                  <a:schemeClr val="tx2"/>
                </a:solidFill>
                <a:latin typeface="黑体" pitchFamily="49" charset="-122"/>
                <a:ea typeface="黑体" pitchFamily="49" charset="-122"/>
              </a:rPr>
              <a:t>、积累一些生字词。</a:t>
            </a:r>
            <a:endParaRPr lang="zh-CN" altLang="en-US" sz="3200" b="1" dirty="0">
              <a:solidFill>
                <a:schemeClr val="tx2"/>
              </a:solidFill>
              <a:latin typeface="黑体" pitchFamily="49" charset="-122"/>
              <a:ea typeface="黑体" pitchFamily="49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3200" b="1" dirty="0">
                <a:solidFill>
                  <a:schemeClr val="tx2"/>
                </a:solidFill>
                <a:latin typeface="黑体" pitchFamily="49" charset="-122"/>
                <a:ea typeface="黑体" pitchFamily="49" charset="-122"/>
              </a:rPr>
              <a:t>2</a:t>
            </a:r>
            <a:r>
              <a:rPr lang="zh-CN" altLang="en-US" sz="3200" b="1" dirty="0" smtClean="0">
                <a:solidFill>
                  <a:schemeClr val="tx2"/>
                </a:solidFill>
                <a:latin typeface="黑体" pitchFamily="49" charset="-122"/>
                <a:ea typeface="黑体" pitchFamily="49" charset="-122"/>
              </a:rPr>
              <a:t>、初步感知课文</a:t>
            </a:r>
            <a:r>
              <a:rPr lang="en-US" altLang="zh-CN" sz="3200" b="1" dirty="0" smtClean="0">
                <a:solidFill>
                  <a:schemeClr val="tx2"/>
                </a:solidFill>
                <a:latin typeface="黑体" pitchFamily="49" charset="-122"/>
                <a:ea typeface="黑体" pitchFamily="49" charset="-122"/>
              </a:rPr>
              <a:t>,</a:t>
            </a:r>
            <a:r>
              <a:rPr lang="zh-CN" altLang="en-US" sz="3200" b="1" dirty="0" smtClean="0">
                <a:solidFill>
                  <a:schemeClr val="tx2"/>
                </a:solidFill>
                <a:latin typeface="黑体" pitchFamily="49" charset="-122"/>
                <a:ea typeface="黑体" pitchFamily="49" charset="-122"/>
              </a:rPr>
              <a:t>从整体上把握济南冬天的特点。</a:t>
            </a:r>
            <a:endParaRPr lang="zh-CN" altLang="en-US" sz="3200" b="1" dirty="0">
              <a:solidFill>
                <a:schemeClr val="tx2"/>
              </a:solidFill>
              <a:latin typeface="黑体" pitchFamily="49" charset="-122"/>
              <a:ea typeface="黑体" pitchFamily="49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3200" b="1" dirty="0" smtClean="0">
                <a:solidFill>
                  <a:schemeClr val="tx2"/>
                </a:solidFill>
                <a:latin typeface="黑体" pitchFamily="49" charset="-122"/>
                <a:ea typeface="黑体" pitchFamily="49" charset="-122"/>
              </a:rPr>
              <a:t>3</a:t>
            </a:r>
            <a:r>
              <a:rPr lang="zh-CN" altLang="en-US" sz="3200" b="1" dirty="0" smtClean="0">
                <a:solidFill>
                  <a:schemeClr val="tx2"/>
                </a:solidFill>
                <a:latin typeface="黑体" pitchFamily="49" charset="-122"/>
                <a:ea typeface="黑体" pitchFamily="49" charset="-122"/>
              </a:rPr>
              <a:t>、感受作者对祖国大好河山的热爱之情。 </a:t>
            </a:r>
            <a:endParaRPr lang="zh-CN" altLang="en-US" sz="3200" b="1" dirty="0">
              <a:solidFill>
                <a:schemeClr val="tx2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53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53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55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5530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5530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5530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300" grpId="0" animBg="1"/>
      <p:bldP spid="55301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5" name="Picture 2" descr="g010506k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457200"/>
            <a:ext cx="9753600" cy="7315200"/>
          </a:xfrm>
          <a:prstGeom prst="rect">
            <a:avLst/>
          </a:prstGeom>
          <a:solidFill>
            <a:schemeClr val="accent2"/>
          </a:solidFill>
          <a:ln w="9525">
            <a:noFill/>
            <a:miter lim="800000"/>
            <a:headEnd/>
            <a:tailEnd/>
          </a:ln>
        </p:spPr>
      </p:pic>
      <p:sp>
        <p:nvSpPr>
          <p:cNvPr id="6" name="左箭头 5">
            <a:hlinkClick r:id="rId3" action="ppaction://hlinksldjump"/>
          </p:cNvPr>
          <p:cNvSpPr/>
          <p:nvPr/>
        </p:nvSpPr>
        <p:spPr>
          <a:xfrm>
            <a:off x="7929586" y="6286520"/>
            <a:ext cx="428628" cy="357190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785918" y="2214554"/>
            <a:ext cx="6858048" cy="1569660"/>
          </a:xfrm>
          <a:prstGeom prst="rect">
            <a:avLst/>
          </a:prstGeom>
          <a:noFill/>
          <a:ln>
            <a:solidFill>
              <a:srgbClr val="7030A0"/>
            </a:solidFill>
          </a:ln>
          <a:effectLst>
            <a:glow rad="101600">
              <a:schemeClr val="accent2">
                <a:satMod val="175000"/>
                <a:alpha val="40000"/>
              </a:schemeClr>
            </a:glow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en-US" sz="96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B050"/>
                </a:solidFill>
                <a:effectLst/>
              </a:rPr>
              <a:t>再见！</a:t>
            </a:r>
            <a:endParaRPr lang="zh-CN" altLang="en-US" sz="96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00B050"/>
              </a:solidFill>
              <a:effectLst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Text Box 7"/>
          <p:cNvSpPr txBox="1">
            <a:spLocks noChangeArrowheads="1"/>
          </p:cNvSpPr>
          <p:nvPr/>
        </p:nvSpPr>
        <p:spPr bwMode="auto">
          <a:xfrm>
            <a:off x="3419475" y="2138363"/>
            <a:ext cx="23971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zh-CN" altLang="en-US"/>
          </a:p>
        </p:txBody>
      </p:sp>
      <p:sp>
        <p:nvSpPr>
          <p:cNvPr id="8206" name="Text Box 14"/>
          <p:cNvSpPr txBox="1">
            <a:spLocks noChangeArrowheads="1"/>
          </p:cNvSpPr>
          <p:nvPr/>
        </p:nvSpPr>
        <p:spPr bwMode="auto">
          <a:xfrm>
            <a:off x="5357813" y="642938"/>
            <a:ext cx="3159125" cy="483235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kumimoji="1" lang="zh-CN" altLang="en-US" sz="2400" b="1" dirty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       </a:t>
            </a:r>
            <a:r>
              <a:rPr kumimoji="1" lang="en-US" altLang="zh-CN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1898—1966</a:t>
            </a:r>
            <a:r>
              <a:rPr kumimoji="1" lang="zh-CN" altLang="en-US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，现代著名作家，北京人，满族 。原名舒庆春，字舍予。代表作有长篇小说</a:t>
            </a:r>
            <a:r>
              <a:rPr kumimoji="1" lang="en-US" altLang="zh-CN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《</a:t>
            </a:r>
            <a:r>
              <a:rPr kumimoji="1" lang="zh-CN" altLang="en-US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骆驼祥子</a:t>
            </a:r>
            <a:r>
              <a:rPr kumimoji="1" lang="en-US" altLang="zh-CN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》《</a:t>
            </a:r>
            <a:r>
              <a:rPr kumimoji="1" lang="zh-CN" altLang="en-US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四世同堂</a:t>
            </a:r>
            <a:r>
              <a:rPr kumimoji="1" lang="en-US" altLang="zh-CN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》</a:t>
            </a:r>
            <a:r>
              <a:rPr kumimoji="1" lang="zh-CN" altLang="en-US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，话剧</a:t>
            </a:r>
            <a:r>
              <a:rPr kumimoji="1" lang="en-US" altLang="zh-CN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《</a:t>
            </a:r>
            <a:r>
              <a:rPr kumimoji="1" lang="zh-CN" altLang="en-US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茶馆</a:t>
            </a:r>
            <a:r>
              <a:rPr kumimoji="1" lang="en-US" altLang="zh-CN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》《</a:t>
            </a:r>
            <a:r>
              <a:rPr kumimoji="1" lang="zh-CN" altLang="en-US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龙须沟</a:t>
            </a:r>
            <a:r>
              <a:rPr kumimoji="1" lang="en-US" altLang="zh-CN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》</a:t>
            </a:r>
            <a:r>
              <a:rPr kumimoji="1" lang="zh-CN" altLang="en-US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等。</a:t>
            </a:r>
            <a:r>
              <a:rPr kumimoji="1" lang="en-US" altLang="zh-CN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1951</a:t>
            </a:r>
            <a:r>
              <a:rPr kumimoji="1" lang="zh-CN" altLang="en-US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年老舍被授予</a:t>
            </a:r>
            <a:r>
              <a:rPr kumimoji="1" lang="en-US" altLang="zh-CN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"</a:t>
            </a:r>
            <a:r>
              <a:rPr kumimoji="1" lang="zh-CN" altLang="en-US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人民艺术家</a:t>
            </a:r>
            <a:r>
              <a:rPr kumimoji="1" lang="en-US" altLang="zh-CN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"</a:t>
            </a:r>
            <a:r>
              <a:rPr kumimoji="1" lang="zh-CN" altLang="en-US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称号。</a:t>
            </a:r>
          </a:p>
        </p:txBody>
      </p:sp>
      <p:pic>
        <p:nvPicPr>
          <p:cNvPr id="16387" name="Picture 16" descr="BD21370_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4786313" y="357188"/>
            <a:ext cx="95250" cy="5715000"/>
          </a:xfrm>
        </p:spPr>
      </p:pic>
      <p:pic>
        <p:nvPicPr>
          <p:cNvPr id="8210" name="Picture 18" descr="ZWLAOS0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625" y="785813"/>
            <a:ext cx="3929063" cy="5407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3000" fill="hold"/>
                                        <p:tgtEl>
                                          <p:spTgt spid="82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3000" fill="hold"/>
                                        <p:tgtEl>
                                          <p:spTgt spid="82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06" grpId="0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0" y="0"/>
            <a:ext cx="1571625" cy="857250"/>
          </a:xfrm>
        </p:spPr>
        <p:txBody>
          <a:bodyPr/>
          <a:lstStyle/>
          <a:p>
            <a:pPr eaLnBrk="1" hangingPunct="1"/>
            <a:r>
              <a:rPr lang="zh-CN" altLang="en-US" sz="4000" b="1" dirty="0" smtClean="0">
                <a:solidFill>
                  <a:srgbClr val="FF0000"/>
                </a:solidFill>
              </a:rPr>
              <a:t>背景</a:t>
            </a:r>
          </a:p>
        </p:txBody>
      </p:sp>
      <p:sp>
        <p:nvSpPr>
          <p:cNvPr id="87043" name="Rectangle 3"/>
          <p:cNvSpPr>
            <a:spLocks noGrp="1" noChangeArrowheads="1"/>
          </p:cNvSpPr>
          <p:nvPr>
            <p:ph idx="1"/>
          </p:nvPr>
        </p:nvSpPr>
        <p:spPr>
          <a:xfrm>
            <a:off x="428625" y="714375"/>
            <a:ext cx="8229600" cy="5286375"/>
          </a:xfrm>
        </p:spPr>
        <p:txBody>
          <a:bodyPr/>
          <a:lstStyle/>
          <a:p>
            <a:pPr eaLnBrk="1" hangingPunct="1">
              <a:defRPr/>
            </a:pPr>
            <a:r>
              <a:rPr lang="zh-CN" altLang="en-US" b="1" dirty="0" smtClean="0">
                <a:latin typeface="华文新魏" pitchFamily="2" charset="-122"/>
                <a:ea typeface="华文新魏" pitchFamily="2" charset="-122"/>
              </a:rPr>
              <a:t>本文的写作与作者的生活经历有着密切关系，老舍</a:t>
            </a:r>
            <a:r>
              <a:rPr lang="en-US" altLang="zh-CN" b="1" dirty="0" smtClean="0">
                <a:latin typeface="华文新魏" pitchFamily="2" charset="-122"/>
                <a:ea typeface="华文新魏" pitchFamily="2" charset="-122"/>
              </a:rPr>
              <a:t>25</a:t>
            </a:r>
            <a:r>
              <a:rPr lang="zh-CN" altLang="en-US" b="1" dirty="0" smtClean="0">
                <a:latin typeface="华文新魏" pitchFamily="2" charset="-122"/>
                <a:ea typeface="华文新魏" pitchFamily="2" charset="-122"/>
              </a:rPr>
              <a:t>岁前一直生活在北京，</a:t>
            </a:r>
            <a:r>
              <a:rPr lang="en-US" altLang="zh-CN" b="1" dirty="0" smtClean="0">
                <a:latin typeface="华文新魏" pitchFamily="2" charset="-122"/>
                <a:ea typeface="华文新魏" pitchFamily="2" charset="-122"/>
              </a:rPr>
              <a:t>1924</a:t>
            </a:r>
            <a:r>
              <a:rPr lang="zh-CN" altLang="en-US" b="1" dirty="0" smtClean="0">
                <a:latin typeface="华文新魏" pitchFamily="2" charset="-122"/>
                <a:ea typeface="华文新魏" pitchFamily="2" charset="-122"/>
              </a:rPr>
              <a:t>年他应邀去英国任教，在伦敦生活了</a:t>
            </a:r>
            <a:r>
              <a:rPr lang="en-US" altLang="zh-CN" b="1" dirty="0" smtClean="0">
                <a:latin typeface="华文新魏" pitchFamily="2" charset="-122"/>
                <a:ea typeface="华文新魏" pitchFamily="2" charset="-122"/>
              </a:rPr>
              <a:t>6</a:t>
            </a:r>
            <a:r>
              <a:rPr lang="zh-CN" altLang="en-US" b="1" dirty="0" smtClean="0">
                <a:latin typeface="华文新魏" pitchFamily="2" charset="-122"/>
                <a:ea typeface="华文新魏" pitchFamily="2" charset="-122"/>
              </a:rPr>
              <a:t>年，离开英国途中在地处热带的新加坡住了半年，所以领教过北京风、伦敦雾、热带毒日头的厉害，</a:t>
            </a:r>
            <a:r>
              <a:rPr kumimoji="1" lang="zh-CN" altLang="en-US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华文新魏" pitchFamily="2" charset="-122"/>
                <a:ea typeface="华文新魏" pitchFamily="2" charset="-122"/>
              </a:rPr>
              <a:t>老舍</a:t>
            </a:r>
            <a:r>
              <a:rPr kumimoji="1" lang="en-US" altLang="zh-CN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新魏" pitchFamily="2" charset="-122"/>
                <a:ea typeface="华文新魏" pitchFamily="2" charset="-122"/>
              </a:rPr>
              <a:t>1930</a:t>
            </a:r>
            <a:r>
              <a:rPr kumimoji="1" lang="zh-CN" altLang="en-US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新魏" pitchFamily="2" charset="-122"/>
                <a:ea typeface="华文新魏" pitchFamily="2" charset="-122"/>
              </a:rPr>
              <a:t>年</a:t>
            </a:r>
            <a:r>
              <a:rPr kumimoji="1" lang="zh-CN" altLang="en-US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华文新魏" pitchFamily="2" charset="-122"/>
                <a:ea typeface="华文新魏" pitchFamily="2" charset="-122"/>
              </a:rPr>
              <a:t>前后来到山东，先后在济南齐鲁和山东青岛大学任教七年之久，对山东产生了很浓厚的感情，山东被称为他的</a:t>
            </a:r>
            <a:r>
              <a:rPr kumimoji="1" lang="zh-CN" altLang="en-US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华文楷体"/>
                <a:ea typeface="华文新魏" pitchFamily="2" charset="-122"/>
              </a:rPr>
              <a:t>“</a:t>
            </a:r>
            <a:r>
              <a:rPr kumimoji="1" lang="zh-CN" altLang="en-US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新魏" pitchFamily="2" charset="-122"/>
                <a:ea typeface="华文新魏" pitchFamily="2" charset="-122"/>
              </a:rPr>
              <a:t>第二故乡</a:t>
            </a:r>
            <a:r>
              <a:rPr kumimoji="1" lang="zh-CN" altLang="en-US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楷体"/>
                <a:ea typeface="华文新魏" pitchFamily="2" charset="-122"/>
              </a:rPr>
              <a:t>”</a:t>
            </a:r>
            <a:r>
              <a:rPr kumimoji="1" lang="zh-CN" altLang="en-US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华文新魏" pitchFamily="2" charset="-122"/>
                <a:ea typeface="华文新魏" pitchFamily="2" charset="-122"/>
              </a:rPr>
              <a:t>。</a:t>
            </a:r>
            <a:r>
              <a:rPr kumimoji="1" lang="en-US" altLang="zh-CN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华文新魏" pitchFamily="2" charset="-122"/>
                <a:ea typeface="华文新魏" pitchFamily="2" charset="-122"/>
              </a:rPr>
              <a:t>《</a:t>
            </a:r>
            <a:r>
              <a:rPr kumimoji="1" lang="zh-CN" altLang="en-US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华文新魏" pitchFamily="2" charset="-122"/>
                <a:ea typeface="华文新魏" pitchFamily="2" charset="-122"/>
              </a:rPr>
              <a:t>济南的冬天</a:t>
            </a:r>
            <a:r>
              <a:rPr kumimoji="1" lang="en-US" altLang="zh-CN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华文新魏" pitchFamily="2" charset="-122"/>
                <a:ea typeface="华文新魏" pitchFamily="2" charset="-122"/>
              </a:rPr>
              <a:t>》</a:t>
            </a:r>
            <a:r>
              <a:rPr kumimoji="1" lang="zh-CN" altLang="en-US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华文新魏" pitchFamily="2" charset="-122"/>
                <a:ea typeface="华文新魏" pitchFamily="2" charset="-122"/>
              </a:rPr>
              <a:t>是老舍在</a:t>
            </a:r>
            <a:r>
              <a:rPr kumimoji="1" lang="en-US" altLang="zh-CN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华文新魏" pitchFamily="2" charset="-122"/>
                <a:ea typeface="华文新魏" pitchFamily="2" charset="-122"/>
              </a:rPr>
              <a:t>1931</a:t>
            </a:r>
            <a:r>
              <a:rPr kumimoji="1" lang="zh-CN" altLang="en-US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华文新魏" pitchFamily="2" charset="-122"/>
                <a:ea typeface="华文新魏" pitchFamily="2" charset="-122"/>
              </a:rPr>
              <a:t>年春天在济南齐鲁大学任教时所作</a:t>
            </a:r>
            <a:r>
              <a:rPr kumimoji="1" lang="zh-CN" altLang="en-US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华文新魏" pitchFamily="2" charset="-122"/>
                <a:ea typeface="华文新魏" pitchFamily="2" charset="-122"/>
              </a:rPr>
              <a:t>。</a:t>
            </a:r>
            <a:endParaRPr lang="zh-CN" altLang="en-US" b="1" dirty="0" smtClean="0"/>
          </a:p>
        </p:txBody>
      </p:sp>
      <p:sp>
        <p:nvSpPr>
          <p:cNvPr id="4" name="Text Box 15"/>
          <p:cNvSpPr txBox="1">
            <a:spLocks noChangeArrowheads="1"/>
          </p:cNvSpPr>
          <p:nvPr/>
        </p:nvSpPr>
        <p:spPr bwMode="auto">
          <a:xfrm>
            <a:off x="0" y="4630738"/>
            <a:ext cx="8748713" cy="523875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kumimoji="1" lang="zh-CN" altLang="en-US" sz="2800" dirty="0"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新魏" pitchFamily="2" charset="-122"/>
                <a:ea typeface="华文新魏" pitchFamily="2" charset="-122"/>
              </a:rPr>
              <a:t>     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870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70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70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70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70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7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00" accel="100000" fill="hold">
                                          <p:stCondLst>
                                            <p:cond delay="27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7042" grpId="0"/>
      <p:bldP spid="87043" grpId="0" build="p"/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323850" y="0"/>
            <a:ext cx="8540750" cy="1524000"/>
          </a:xfrm>
        </p:spPr>
        <p:txBody>
          <a:bodyPr/>
          <a:lstStyle/>
          <a:p>
            <a:pPr eaLnBrk="1" hangingPunct="1"/>
            <a:r>
              <a:rPr lang="zh-CN" altLang="en-US" b="1" smtClean="0">
                <a:latin typeface="黑体" pitchFamily="49" charset="-122"/>
                <a:ea typeface="黑体" pitchFamily="49" charset="-122"/>
              </a:rPr>
              <a:t>认清字形、读准字音</a:t>
            </a:r>
          </a:p>
        </p:txBody>
      </p:sp>
      <p:sp>
        <p:nvSpPr>
          <p:cNvPr id="19458" name="Text Box 3"/>
          <p:cNvSpPr txBox="1">
            <a:spLocks noChangeArrowheads="1"/>
          </p:cNvSpPr>
          <p:nvPr/>
        </p:nvSpPr>
        <p:spPr bwMode="auto">
          <a:xfrm>
            <a:off x="395288" y="1876425"/>
            <a:ext cx="59055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200">
                <a:latin typeface="黑体" pitchFamily="49" charset="-122"/>
                <a:ea typeface="黑体" pitchFamily="49" charset="-122"/>
              </a:rPr>
              <a:t>镶</a:t>
            </a:r>
          </a:p>
        </p:txBody>
      </p:sp>
      <p:sp>
        <p:nvSpPr>
          <p:cNvPr id="26628" name="Text Box 4"/>
          <p:cNvSpPr txBox="1">
            <a:spLocks noChangeArrowheads="1"/>
          </p:cNvSpPr>
          <p:nvPr/>
        </p:nvSpPr>
        <p:spPr bwMode="auto">
          <a:xfrm>
            <a:off x="609600" y="1881188"/>
            <a:ext cx="218757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（</a:t>
            </a:r>
            <a:r>
              <a:rPr lang="en-US" altLang="zh-CN" sz="32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xiāng</a:t>
            </a:r>
            <a:r>
              <a:rPr lang="zh-CN" altLang="en-US" sz="32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）</a:t>
            </a:r>
          </a:p>
        </p:txBody>
      </p:sp>
      <p:sp>
        <p:nvSpPr>
          <p:cNvPr id="19460" name="Text Box 5"/>
          <p:cNvSpPr txBox="1">
            <a:spLocks noChangeArrowheads="1"/>
          </p:cNvSpPr>
          <p:nvPr/>
        </p:nvSpPr>
        <p:spPr bwMode="auto">
          <a:xfrm>
            <a:off x="2452688" y="1876425"/>
            <a:ext cx="120015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200">
                <a:latin typeface="黑体" pitchFamily="49" charset="-122"/>
                <a:ea typeface="黑体" pitchFamily="49" charset="-122"/>
              </a:rPr>
              <a:t> </a:t>
            </a:r>
            <a:r>
              <a:rPr lang="zh-CN" altLang="en-US" sz="3200">
                <a:latin typeface="黑体" pitchFamily="49" charset="-122"/>
                <a:ea typeface="黑体" pitchFamily="49" charset="-122"/>
              </a:rPr>
              <a:t>响晴</a:t>
            </a:r>
          </a:p>
        </p:txBody>
      </p:sp>
      <p:sp>
        <p:nvSpPr>
          <p:cNvPr id="26630" name="Text Box 6"/>
          <p:cNvSpPr txBox="1">
            <a:spLocks noChangeArrowheads="1"/>
          </p:cNvSpPr>
          <p:nvPr/>
        </p:nvSpPr>
        <p:spPr bwMode="auto">
          <a:xfrm>
            <a:off x="3214688" y="1881188"/>
            <a:ext cx="273367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2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（</a:t>
            </a:r>
            <a:r>
              <a:rPr lang="en-US" altLang="zh-CN" sz="32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xiǎngq</a:t>
            </a:r>
            <a:r>
              <a:rPr lang="en-US" altLang="zh-CN" sz="3200">
                <a:solidFill>
                  <a:srgbClr val="FF0000"/>
                </a:solidFill>
                <a:latin typeface="Calibri" pitchFamily="34" charset="0"/>
                <a:ea typeface="黑体" pitchFamily="49" charset="-122"/>
              </a:rPr>
              <a:t>í</a:t>
            </a:r>
            <a:r>
              <a:rPr lang="en-US" altLang="zh-CN" sz="32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ng</a:t>
            </a:r>
            <a:r>
              <a:rPr lang="zh-CN" altLang="en-US" sz="32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）</a:t>
            </a:r>
          </a:p>
        </p:txBody>
      </p:sp>
      <p:sp>
        <p:nvSpPr>
          <p:cNvPr id="19462" name="Text Box 7"/>
          <p:cNvSpPr txBox="1">
            <a:spLocks noChangeArrowheads="1"/>
          </p:cNvSpPr>
          <p:nvPr/>
        </p:nvSpPr>
        <p:spPr bwMode="auto">
          <a:xfrm>
            <a:off x="5649913" y="1876425"/>
            <a:ext cx="115252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>
                <a:latin typeface="黑体" pitchFamily="49" charset="-122"/>
                <a:ea typeface="黑体" pitchFamily="49" charset="-122"/>
              </a:rPr>
              <a:t>温晴</a:t>
            </a:r>
          </a:p>
        </p:txBody>
      </p:sp>
      <p:sp>
        <p:nvSpPr>
          <p:cNvPr id="26632" name="Text Box 8"/>
          <p:cNvSpPr txBox="1">
            <a:spLocks noChangeArrowheads="1"/>
          </p:cNvSpPr>
          <p:nvPr/>
        </p:nvSpPr>
        <p:spPr bwMode="auto">
          <a:xfrm>
            <a:off x="6297613" y="1881188"/>
            <a:ext cx="255587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（</a:t>
            </a:r>
            <a:r>
              <a:rPr lang="en-US" altLang="zh-CN" sz="32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wēnq</a:t>
            </a:r>
            <a:r>
              <a:rPr lang="en-US" altLang="zh-CN" sz="3200">
                <a:solidFill>
                  <a:srgbClr val="FF0000"/>
                </a:solidFill>
                <a:latin typeface="Calibri" pitchFamily="34" charset="0"/>
                <a:ea typeface="黑体" pitchFamily="49" charset="-122"/>
              </a:rPr>
              <a:t>í</a:t>
            </a:r>
            <a:r>
              <a:rPr lang="en-US" altLang="zh-CN" sz="32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ng</a:t>
            </a:r>
            <a:r>
              <a:rPr lang="zh-CN" altLang="en-US" sz="32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）</a:t>
            </a:r>
          </a:p>
        </p:txBody>
      </p:sp>
      <p:sp>
        <p:nvSpPr>
          <p:cNvPr id="19464" name="Text Box 9"/>
          <p:cNvSpPr txBox="1">
            <a:spLocks noChangeArrowheads="1"/>
          </p:cNvSpPr>
          <p:nvPr/>
        </p:nvSpPr>
        <p:spPr bwMode="auto">
          <a:xfrm>
            <a:off x="395288" y="2790825"/>
            <a:ext cx="99695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200">
                <a:latin typeface="黑体" pitchFamily="49" charset="-122"/>
                <a:ea typeface="黑体" pitchFamily="49" charset="-122"/>
              </a:rPr>
              <a:t>安适</a:t>
            </a:r>
          </a:p>
        </p:txBody>
      </p:sp>
      <p:sp>
        <p:nvSpPr>
          <p:cNvPr id="26634" name="Text Box 10"/>
          <p:cNvSpPr txBox="1">
            <a:spLocks noChangeArrowheads="1"/>
          </p:cNvSpPr>
          <p:nvPr/>
        </p:nvSpPr>
        <p:spPr bwMode="auto">
          <a:xfrm>
            <a:off x="1081088" y="2795588"/>
            <a:ext cx="1922462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2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（</a:t>
            </a:r>
            <a:r>
              <a:rPr lang="en-US" altLang="zh-CN" sz="32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ānsh</a:t>
            </a:r>
            <a:r>
              <a:rPr lang="en-US" altLang="zh-CN" sz="3200">
                <a:solidFill>
                  <a:srgbClr val="FF0000"/>
                </a:solidFill>
                <a:latin typeface="Calibri" pitchFamily="34" charset="0"/>
                <a:ea typeface="黑体" pitchFamily="49" charset="-122"/>
              </a:rPr>
              <a:t>ì</a:t>
            </a:r>
            <a:r>
              <a:rPr lang="zh-CN" altLang="en-US" sz="32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）</a:t>
            </a:r>
          </a:p>
        </p:txBody>
      </p:sp>
      <p:sp>
        <p:nvSpPr>
          <p:cNvPr id="19466" name="Text Box 11"/>
          <p:cNvSpPr txBox="1">
            <a:spLocks noChangeArrowheads="1"/>
          </p:cNvSpPr>
          <p:nvPr/>
        </p:nvSpPr>
        <p:spPr bwMode="auto">
          <a:xfrm>
            <a:off x="2605088" y="2790825"/>
            <a:ext cx="99695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200">
                <a:latin typeface="黑体" pitchFamily="49" charset="-122"/>
                <a:ea typeface="黑体" pitchFamily="49" charset="-122"/>
              </a:rPr>
              <a:t>肌肤</a:t>
            </a:r>
          </a:p>
        </p:txBody>
      </p:sp>
      <p:sp>
        <p:nvSpPr>
          <p:cNvPr id="26636" name="Text Box 12"/>
          <p:cNvSpPr txBox="1">
            <a:spLocks noChangeArrowheads="1"/>
          </p:cNvSpPr>
          <p:nvPr/>
        </p:nvSpPr>
        <p:spPr bwMode="auto">
          <a:xfrm>
            <a:off x="3656013" y="2811463"/>
            <a:ext cx="180975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2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（</a:t>
            </a:r>
            <a:r>
              <a:rPr lang="en-US" altLang="zh-CN" sz="32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jīfū</a:t>
            </a:r>
            <a:r>
              <a:rPr lang="zh-CN" altLang="en-US" sz="32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）</a:t>
            </a:r>
          </a:p>
        </p:txBody>
      </p:sp>
      <p:sp>
        <p:nvSpPr>
          <p:cNvPr id="19468" name="Text Box 13"/>
          <p:cNvSpPr txBox="1">
            <a:spLocks noChangeArrowheads="1"/>
          </p:cNvSpPr>
          <p:nvPr/>
        </p:nvSpPr>
        <p:spPr bwMode="auto">
          <a:xfrm>
            <a:off x="5561013" y="2811463"/>
            <a:ext cx="99695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200">
                <a:latin typeface="黑体" pitchFamily="49" charset="-122"/>
                <a:ea typeface="黑体" pitchFamily="49" charset="-122"/>
              </a:rPr>
              <a:t>秀气</a:t>
            </a:r>
          </a:p>
        </p:txBody>
      </p:sp>
      <p:sp>
        <p:nvSpPr>
          <p:cNvPr id="26638" name="Text Box 14"/>
          <p:cNvSpPr txBox="1">
            <a:spLocks noChangeArrowheads="1"/>
          </p:cNvSpPr>
          <p:nvPr/>
        </p:nvSpPr>
        <p:spPr bwMode="auto">
          <a:xfrm>
            <a:off x="6399213" y="2835275"/>
            <a:ext cx="1944687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2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（</a:t>
            </a:r>
            <a:r>
              <a:rPr lang="en-US" altLang="zh-CN" sz="32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xi</a:t>
            </a:r>
            <a:r>
              <a:rPr lang="en-US" altLang="zh-CN" sz="3200">
                <a:solidFill>
                  <a:srgbClr val="FF0000"/>
                </a:solidFill>
                <a:latin typeface="Calibri" pitchFamily="34" charset="0"/>
                <a:ea typeface="黑体" pitchFamily="49" charset="-122"/>
              </a:rPr>
              <a:t>ù</a:t>
            </a:r>
            <a:r>
              <a:rPr lang="en-US" altLang="zh-CN" sz="32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q</a:t>
            </a:r>
            <a:r>
              <a:rPr lang="en-US" altLang="zh-CN" sz="3200">
                <a:solidFill>
                  <a:srgbClr val="FF0000"/>
                </a:solidFill>
                <a:latin typeface="Calibri" pitchFamily="34" charset="0"/>
                <a:ea typeface="黑体" pitchFamily="49" charset="-122"/>
              </a:rPr>
              <a:t>ì</a:t>
            </a:r>
            <a:r>
              <a:rPr lang="zh-CN" altLang="en-US" sz="32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）</a:t>
            </a:r>
          </a:p>
        </p:txBody>
      </p:sp>
      <p:sp>
        <p:nvSpPr>
          <p:cNvPr id="19470" name="Text Box 15"/>
          <p:cNvSpPr txBox="1">
            <a:spLocks noChangeArrowheads="1"/>
          </p:cNvSpPr>
          <p:nvPr/>
        </p:nvSpPr>
        <p:spPr bwMode="auto">
          <a:xfrm>
            <a:off x="395288" y="3573463"/>
            <a:ext cx="1195387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>
                <a:latin typeface="黑体" pitchFamily="49" charset="-122"/>
                <a:ea typeface="黑体" pitchFamily="49" charset="-122"/>
              </a:rPr>
              <a:t>绿萍</a:t>
            </a:r>
          </a:p>
        </p:txBody>
      </p:sp>
      <p:sp>
        <p:nvSpPr>
          <p:cNvPr id="26640" name="Text Box 16"/>
          <p:cNvSpPr txBox="1">
            <a:spLocks noChangeArrowheads="1"/>
          </p:cNvSpPr>
          <p:nvPr/>
        </p:nvSpPr>
        <p:spPr bwMode="auto">
          <a:xfrm>
            <a:off x="914400" y="3581400"/>
            <a:ext cx="2332038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（</a:t>
            </a:r>
            <a:r>
              <a:rPr lang="en-US" altLang="zh-CN" sz="32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lǜp</a:t>
            </a:r>
            <a:r>
              <a:rPr lang="en-US" altLang="zh-CN" sz="3200">
                <a:solidFill>
                  <a:srgbClr val="FF0000"/>
                </a:solidFill>
                <a:latin typeface="Calibri" pitchFamily="34" charset="0"/>
                <a:ea typeface="黑体" pitchFamily="49" charset="-122"/>
              </a:rPr>
              <a:t>í</a:t>
            </a:r>
            <a:r>
              <a:rPr lang="en-US" altLang="zh-CN" sz="32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ng</a:t>
            </a:r>
            <a:r>
              <a:rPr lang="zh-CN" altLang="en-US" sz="32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）</a:t>
            </a:r>
          </a:p>
        </p:txBody>
      </p:sp>
      <p:sp>
        <p:nvSpPr>
          <p:cNvPr id="19472" name="Text Box 17"/>
          <p:cNvSpPr txBox="1">
            <a:spLocks noChangeArrowheads="1"/>
          </p:cNvSpPr>
          <p:nvPr/>
        </p:nvSpPr>
        <p:spPr bwMode="auto">
          <a:xfrm>
            <a:off x="2895600" y="3627438"/>
            <a:ext cx="18415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zh-CN" altLang="zh-CN" sz="320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9473" name="Text Box 18"/>
          <p:cNvSpPr txBox="1">
            <a:spLocks noChangeArrowheads="1"/>
          </p:cNvSpPr>
          <p:nvPr/>
        </p:nvSpPr>
        <p:spPr bwMode="auto">
          <a:xfrm>
            <a:off x="2667000" y="3581400"/>
            <a:ext cx="99695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200">
                <a:latin typeface="黑体" pitchFamily="49" charset="-122"/>
                <a:ea typeface="黑体" pitchFamily="49" charset="-122"/>
              </a:rPr>
              <a:t>水藻</a:t>
            </a:r>
          </a:p>
        </p:txBody>
      </p:sp>
      <p:sp>
        <p:nvSpPr>
          <p:cNvPr id="26643" name="Text Box 19"/>
          <p:cNvSpPr txBox="1">
            <a:spLocks noChangeArrowheads="1"/>
          </p:cNvSpPr>
          <p:nvPr/>
        </p:nvSpPr>
        <p:spPr bwMode="auto">
          <a:xfrm>
            <a:off x="3348038" y="3633788"/>
            <a:ext cx="2719387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（</a:t>
            </a:r>
            <a:r>
              <a:rPr lang="en-US" altLang="zh-CN" sz="32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shuǐzǎo</a:t>
            </a:r>
            <a:r>
              <a:rPr lang="zh-CN" altLang="en-US" sz="32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）</a:t>
            </a:r>
          </a:p>
        </p:txBody>
      </p:sp>
      <p:sp>
        <p:nvSpPr>
          <p:cNvPr id="19475" name="Text Box 20"/>
          <p:cNvSpPr txBox="1">
            <a:spLocks noChangeArrowheads="1"/>
          </p:cNvSpPr>
          <p:nvPr/>
        </p:nvSpPr>
        <p:spPr bwMode="auto">
          <a:xfrm>
            <a:off x="5638800" y="3657600"/>
            <a:ext cx="1296988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>
                <a:latin typeface="黑体" pitchFamily="49" charset="-122"/>
                <a:ea typeface="黑体" pitchFamily="49" charset="-122"/>
              </a:rPr>
              <a:t>贮蓄</a:t>
            </a:r>
          </a:p>
        </p:txBody>
      </p:sp>
      <p:sp>
        <p:nvSpPr>
          <p:cNvPr id="26645" name="Text Box 21"/>
          <p:cNvSpPr txBox="1">
            <a:spLocks noChangeArrowheads="1"/>
          </p:cNvSpPr>
          <p:nvPr/>
        </p:nvSpPr>
        <p:spPr bwMode="auto">
          <a:xfrm>
            <a:off x="6477000" y="3644900"/>
            <a:ext cx="207962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（</a:t>
            </a:r>
            <a:r>
              <a:rPr lang="en-US" altLang="zh-CN" sz="32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zh</a:t>
            </a:r>
            <a:r>
              <a:rPr lang="en-US" altLang="zh-CN" sz="3200">
                <a:solidFill>
                  <a:srgbClr val="FF0000"/>
                </a:solidFill>
                <a:latin typeface="Calibri" pitchFamily="34" charset="0"/>
                <a:ea typeface="黑体" pitchFamily="49" charset="-122"/>
              </a:rPr>
              <a:t>ù</a:t>
            </a:r>
            <a:r>
              <a:rPr lang="en-US" altLang="zh-CN" sz="32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x</a:t>
            </a:r>
            <a:r>
              <a:rPr lang="en-US" altLang="zh-CN" sz="3200">
                <a:solidFill>
                  <a:srgbClr val="FF0000"/>
                </a:solidFill>
                <a:latin typeface="Calibri" pitchFamily="34" charset="0"/>
                <a:ea typeface="黑体" pitchFamily="49" charset="-122"/>
              </a:rPr>
              <a:t>ù</a:t>
            </a:r>
            <a:r>
              <a:rPr lang="zh-CN" altLang="en-US" sz="32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）</a:t>
            </a:r>
          </a:p>
        </p:txBody>
      </p:sp>
      <p:sp>
        <p:nvSpPr>
          <p:cNvPr id="19477" name="Text Box 22"/>
          <p:cNvSpPr txBox="1">
            <a:spLocks noChangeArrowheads="1"/>
          </p:cNvSpPr>
          <p:nvPr/>
        </p:nvSpPr>
        <p:spPr bwMode="auto">
          <a:xfrm>
            <a:off x="393700" y="4391025"/>
            <a:ext cx="1081088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>
                <a:latin typeface="黑体" pitchFamily="49" charset="-122"/>
                <a:ea typeface="黑体" pitchFamily="49" charset="-122"/>
              </a:rPr>
              <a:t>澄清</a:t>
            </a:r>
          </a:p>
        </p:txBody>
      </p:sp>
      <p:sp>
        <p:nvSpPr>
          <p:cNvPr id="26647" name="Text Box 23"/>
          <p:cNvSpPr txBox="1">
            <a:spLocks noChangeArrowheads="1"/>
          </p:cNvSpPr>
          <p:nvPr/>
        </p:nvSpPr>
        <p:spPr bwMode="auto">
          <a:xfrm>
            <a:off x="1285875" y="4395788"/>
            <a:ext cx="284797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2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（</a:t>
            </a:r>
            <a:r>
              <a:rPr lang="en-US" altLang="zh-CN" sz="32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ch</a:t>
            </a:r>
            <a:r>
              <a:rPr lang="en-US" altLang="zh-CN" sz="3200">
                <a:solidFill>
                  <a:srgbClr val="FF0000"/>
                </a:solidFill>
                <a:latin typeface="Calibri" pitchFamily="34" charset="0"/>
                <a:ea typeface="黑体" pitchFamily="49" charset="-122"/>
              </a:rPr>
              <a:t>é</a:t>
            </a:r>
            <a:r>
              <a:rPr lang="en-US" altLang="zh-CN" sz="32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ngqīng</a:t>
            </a:r>
            <a:r>
              <a:rPr lang="zh-CN" altLang="en-US" sz="32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）</a:t>
            </a:r>
          </a:p>
        </p:txBody>
      </p:sp>
      <p:sp>
        <p:nvSpPr>
          <p:cNvPr id="19479" name="Text Box 24"/>
          <p:cNvSpPr txBox="1">
            <a:spLocks noChangeArrowheads="1"/>
          </p:cNvSpPr>
          <p:nvPr/>
        </p:nvSpPr>
        <p:spPr bwMode="auto">
          <a:xfrm>
            <a:off x="3994150" y="4391025"/>
            <a:ext cx="136842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>
                <a:latin typeface="黑体" pitchFamily="49" charset="-122"/>
                <a:ea typeface="黑体" pitchFamily="49" charset="-122"/>
              </a:rPr>
              <a:t>空灵</a:t>
            </a:r>
          </a:p>
        </p:txBody>
      </p:sp>
      <p:sp>
        <p:nvSpPr>
          <p:cNvPr id="26649" name="Text Box 25"/>
          <p:cNvSpPr txBox="1">
            <a:spLocks noChangeArrowheads="1"/>
          </p:cNvSpPr>
          <p:nvPr/>
        </p:nvSpPr>
        <p:spPr bwMode="auto">
          <a:xfrm>
            <a:off x="4714875" y="4437063"/>
            <a:ext cx="295275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（</a:t>
            </a:r>
            <a:r>
              <a:rPr lang="en-US" altLang="zh-CN" sz="32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kōngl</a:t>
            </a:r>
            <a:r>
              <a:rPr lang="en-US" altLang="zh-CN" sz="3200">
                <a:solidFill>
                  <a:srgbClr val="FF0000"/>
                </a:solidFill>
                <a:latin typeface="Calibri" pitchFamily="34" charset="0"/>
                <a:ea typeface="黑体" pitchFamily="49" charset="-122"/>
              </a:rPr>
              <a:t>í</a:t>
            </a:r>
            <a:r>
              <a:rPr lang="en-US" altLang="zh-CN" sz="32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ng</a:t>
            </a:r>
            <a:r>
              <a:rPr lang="zh-CN" altLang="en-US" sz="32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）</a:t>
            </a:r>
          </a:p>
        </p:txBody>
      </p:sp>
      <p:sp>
        <p:nvSpPr>
          <p:cNvPr id="19481" name="Text Box 26"/>
          <p:cNvSpPr txBox="1">
            <a:spLocks noChangeArrowheads="1"/>
          </p:cNvSpPr>
          <p:nvPr/>
        </p:nvSpPr>
        <p:spPr bwMode="auto">
          <a:xfrm>
            <a:off x="7091363" y="4437063"/>
            <a:ext cx="64770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>
                <a:latin typeface="黑体" pitchFamily="49" charset="-122"/>
                <a:ea typeface="黑体" pitchFamily="49" charset="-122"/>
              </a:rPr>
              <a:t>髻</a:t>
            </a:r>
          </a:p>
        </p:txBody>
      </p:sp>
      <p:sp>
        <p:nvSpPr>
          <p:cNvPr id="26651" name="Text Box 27"/>
          <p:cNvSpPr txBox="1">
            <a:spLocks noChangeArrowheads="1"/>
          </p:cNvSpPr>
          <p:nvPr/>
        </p:nvSpPr>
        <p:spPr bwMode="auto">
          <a:xfrm>
            <a:off x="7378700" y="4437063"/>
            <a:ext cx="165735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（</a:t>
            </a:r>
            <a:r>
              <a:rPr lang="en-US" altLang="zh-CN" sz="32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j</a:t>
            </a:r>
            <a:r>
              <a:rPr lang="en-US" altLang="zh-CN" sz="3200">
                <a:solidFill>
                  <a:srgbClr val="FF0000"/>
                </a:solidFill>
                <a:latin typeface="Calibri" pitchFamily="34" charset="0"/>
                <a:ea typeface="黑体" pitchFamily="49" charset="-122"/>
              </a:rPr>
              <a:t>ì</a:t>
            </a:r>
            <a:r>
              <a:rPr lang="zh-CN" altLang="en-US" sz="32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）</a:t>
            </a:r>
          </a:p>
        </p:txBody>
      </p:sp>
      <p:sp>
        <p:nvSpPr>
          <p:cNvPr id="19483" name="Text Box 28"/>
          <p:cNvSpPr txBox="1">
            <a:spLocks noChangeArrowheads="1"/>
          </p:cNvSpPr>
          <p:nvPr/>
        </p:nvSpPr>
        <p:spPr bwMode="auto">
          <a:xfrm>
            <a:off x="323850" y="5173663"/>
            <a:ext cx="140335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200">
                <a:latin typeface="黑体" pitchFamily="49" charset="-122"/>
                <a:ea typeface="黑体" pitchFamily="49" charset="-122"/>
              </a:rPr>
              <a:t>水墨画</a:t>
            </a:r>
          </a:p>
        </p:txBody>
      </p:sp>
      <p:sp>
        <p:nvSpPr>
          <p:cNvPr id="26653" name="Text Box 29"/>
          <p:cNvSpPr txBox="1">
            <a:spLocks noChangeArrowheads="1"/>
          </p:cNvSpPr>
          <p:nvPr/>
        </p:nvSpPr>
        <p:spPr bwMode="auto">
          <a:xfrm>
            <a:off x="1543050" y="5197475"/>
            <a:ext cx="284797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2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（</a:t>
            </a:r>
            <a:r>
              <a:rPr lang="en-US" altLang="zh-CN" sz="32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shuǐmòhu</a:t>
            </a:r>
            <a:r>
              <a:rPr lang="en-US" altLang="zh-CN" sz="3200">
                <a:solidFill>
                  <a:srgbClr val="FF0000"/>
                </a:solidFill>
                <a:latin typeface="Calibri" pitchFamily="34" charset="0"/>
                <a:ea typeface="黑体" pitchFamily="49" charset="-122"/>
              </a:rPr>
              <a:t>à</a:t>
            </a:r>
            <a:r>
              <a:rPr lang="zh-CN" altLang="en-US" sz="32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）</a:t>
            </a:r>
          </a:p>
        </p:txBody>
      </p:sp>
      <p:sp>
        <p:nvSpPr>
          <p:cNvPr id="19485" name="Text Box 30"/>
          <p:cNvSpPr txBox="1">
            <a:spLocks noChangeArrowheads="1"/>
          </p:cNvSpPr>
          <p:nvPr/>
        </p:nvSpPr>
        <p:spPr bwMode="auto">
          <a:xfrm>
            <a:off x="4038600" y="5181600"/>
            <a:ext cx="140335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200">
                <a:latin typeface="黑体" pitchFamily="49" charset="-122"/>
                <a:ea typeface="黑体" pitchFamily="49" charset="-122"/>
              </a:rPr>
              <a:t>蓝汪汪</a:t>
            </a:r>
          </a:p>
        </p:txBody>
      </p:sp>
      <p:sp>
        <p:nvSpPr>
          <p:cNvPr id="26655" name="Text Box 31"/>
          <p:cNvSpPr txBox="1">
            <a:spLocks noChangeArrowheads="1"/>
          </p:cNvSpPr>
          <p:nvPr/>
        </p:nvSpPr>
        <p:spPr bwMode="auto">
          <a:xfrm>
            <a:off x="5429250" y="5197475"/>
            <a:ext cx="3254375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2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（</a:t>
            </a:r>
            <a:r>
              <a:rPr lang="en-US" altLang="zh-CN" sz="32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l</a:t>
            </a:r>
            <a:r>
              <a:rPr lang="en-US" altLang="zh-CN" sz="3200">
                <a:solidFill>
                  <a:srgbClr val="FF0000"/>
                </a:solidFill>
                <a:latin typeface="Calibri" pitchFamily="34" charset="0"/>
                <a:ea typeface="黑体" pitchFamily="49" charset="-122"/>
              </a:rPr>
              <a:t>á</a:t>
            </a:r>
            <a:r>
              <a:rPr lang="en-US" altLang="zh-CN" sz="32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nwāngwāng</a:t>
            </a:r>
            <a:r>
              <a:rPr lang="zh-CN" altLang="en-US" sz="32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）</a:t>
            </a:r>
          </a:p>
          <a:p>
            <a:endParaRPr lang="en-US" altLang="zh-CN" sz="320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9487" name="Text Box 32"/>
          <p:cNvSpPr txBox="1">
            <a:spLocks noChangeArrowheads="1"/>
          </p:cNvSpPr>
          <p:nvPr/>
        </p:nvSpPr>
        <p:spPr bwMode="auto">
          <a:xfrm>
            <a:off x="-92075" y="5761038"/>
            <a:ext cx="18415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zh-CN" altLang="zh-CN" sz="320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9488" name="Text Box 33"/>
          <p:cNvSpPr txBox="1">
            <a:spLocks noChangeArrowheads="1"/>
          </p:cNvSpPr>
          <p:nvPr/>
        </p:nvSpPr>
        <p:spPr bwMode="auto">
          <a:xfrm>
            <a:off x="357188" y="5929313"/>
            <a:ext cx="287972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u="sng">
                <a:solidFill>
                  <a:srgbClr val="891411"/>
                </a:solidFill>
                <a:latin typeface="黑体" pitchFamily="49" charset="-122"/>
                <a:ea typeface="黑体" pitchFamily="49" charset="-122"/>
              </a:rPr>
              <a:t>看</a:t>
            </a:r>
            <a:r>
              <a:rPr lang="zh-CN" altLang="en-US" sz="3600">
                <a:latin typeface="黑体" pitchFamily="49" charset="-122"/>
                <a:ea typeface="黑体" pitchFamily="49" charset="-122"/>
              </a:rPr>
              <a:t>护妇</a:t>
            </a:r>
          </a:p>
        </p:txBody>
      </p:sp>
      <p:sp>
        <p:nvSpPr>
          <p:cNvPr id="26658" name="Text Box 34"/>
          <p:cNvSpPr txBox="1">
            <a:spLocks noChangeArrowheads="1"/>
          </p:cNvSpPr>
          <p:nvPr/>
        </p:nvSpPr>
        <p:spPr bwMode="auto">
          <a:xfrm>
            <a:off x="1857375" y="5929313"/>
            <a:ext cx="2087563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(kān)</a:t>
            </a:r>
          </a:p>
        </p:txBody>
      </p:sp>
      <p:sp>
        <p:nvSpPr>
          <p:cNvPr id="19490" name="Rectangle 37"/>
          <p:cNvSpPr>
            <a:spLocks noChangeArrowheads="1"/>
          </p:cNvSpPr>
          <p:nvPr/>
        </p:nvSpPr>
        <p:spPr bwMode="auto">
          <a:xfrm>
            <a:off x="3429000" y="6000750"/>
            <a:ext cx="212725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20000"/>
              </a:spcBef>
              <a:buClr>
                <a:schemeClr val="hlink"/>
              </a:buClr>
              <a:buFont typeface="Wingdings" pitchFamily="2" charset="2"/>
              <a:buNone/>
            </a:pPr>
            <a:r>
              <a:rPr lang="zh-CN" altLang="en-US" sz="3200" b="1">
                <a:latin typeface="Calibri" pitchFamily="34" charset="0"/>
              </a:rPr>
              <a:t>薄          雪</a:t>
            </a:r>
          </a:p>
        </p:txBody>
      </p:sp>
      <p:sp>
        <p:nvSpPr>
          <p:cNvPr id="26662" name="Rectangle 38"/>
          <p:cNvSpPr>
            <a:spLocks noChangeArrowheads="1"/>
          </p:cNvSpPr>
          <p:nvPr/>
        </p:nvSpPr>
        <p:spPr bwMode="auto">
          <a:xfrm>
            <a:off x="3643313" y="6000750"/>
            <a:ext cx="1304925" cy="579438"/>
          </a:xfrm>
          <a:prstGeom prst="rect">
            <a:avLst/>
          </a:prstGeom>
          <a:noFill/>
          <a:ln w="12700" cap="sq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fontAlgn="ctr">
              <a:spcBef>
                <a:spcPct val="20000"/>
              </a:spcBef>
              <a:spcAft>
                <a:spcPts val="0"/>
              </a:spcAft>
              <a:buClr>
                <a:schemeClr val="tx2"/>
              </a:buClr>
              <a:buSzPct val="75000"/>
              <a:buFont typeface="Wingdings" pitchFamily="2" charset="2"/>
              <a:buNone/>
              <a:defRPr/>
            </a:pPr>
            <a:r>
              <a:rPr kumimoji="1" lang="zh-CN" altLang="en-US" sz="3200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宋体" pitchFamily="2" charset="-122"/>
              </a:rPr>
              <a:t>（</a:t>
            </a:r>
            <a:r>
              <a:rPr kumimoji="1" lang="en-US" altLang="zh-CN" sz="3200" dirty="0" err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宋体" pitchFamily="2" charset="-122"/>
              </a:rPr>
              <a:t>báo</a:t>
            </a:r>
            <a:r>
              <a:rPr kumimoji="1" lang="zh-CN" altLang="en-US" sz="3200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宋体" pitchFamily="2" charset="-122"/>
              </a:rPr>
              <a:t>）</a:t>
            </a:r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6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6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66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66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66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66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66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66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66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66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66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66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66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66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66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66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66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66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66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66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66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66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66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66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266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266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266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266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1" dur="500"/>
                                        <p:tgtEl>
                                          <p:spTgt spid="266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6" dur="500"/>
                                        <p:tgtEl>
                                          <p:spTgt spid="266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8" grpId="0" autoUpdateAnimBg="0"/>
      <p:bldP spid="26630" grpId="0" autoUpdateAnimBg="0"/>
      <p:bldP spid="26632" grpId="0" autoUpdateAnimBg="0"/>
      <p:bldP spid="26634" grpId="0" autoUpdateAnimBg="0"/>
      <p:bldP spid="26636" grpId="0" autoUpdateAnimBg="0"/>
      <p:bldP spid="26638" grpId="0" autoUpdateAnimBg="0"/>
      <p:bldP spid="26640" grpId="0" autoUpdateAnimBg="0"/>
      <p:bldP spid="26643" grpId="0" autoUpdateAnimBg="0"/>
      <p:bldP spid="26645" grpId="0" autoUpdateAnimBg="0"/>
      <p:bldP spid="26647" grpId="0" autoUpdateAnimBg="0"/>
      <p:bldP spid="26649" grpId="0" autoUpdateAnimBg="0"/>
      <p:bldP spid="26651" grpId="0" autoUpdateAnimBg="0"/>
      <p:bldP spid="26653" grpId="0" autoUpdateAnimBg="0"/>
      <p:bldP spid="26655" grpId="0" autoUpdateAnimBg="0"/>
      <p:bldP spid="26658" grpId="0"/>
      <p:bldP spid="26662" grpId="0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>
          <a:xfrm>
            <a:off x="357158" y="285728"/>
            <a:ext cx="2286017" cy="785794"/>
          </a:xfrm>
        </p:spPr>
        <p:txBody>
          <a:bodyPr/>
          <a:lstStyle/>
          <a:p>
            <a:pPr eaLnBrk="1" hangingPunct="1"/>
            <a:r>
              <a:rPr lang="zh-CN" altLang="en-US" sz="4000" dirty="0" smtClean="0">
                <a:solidFill>
                  <a:schemeClr val="accent2"/>
                </a:solidFill>
                <a:ea typeface="隶书" pitchFamily="49" charset="-122"/>
              </a:rPr>
              <a:t>听读思考</a:t>
            </a:r>
            <a:endParaRPr lang="en-US" altLang="zh-CN" sz="4000" dirty="0" smtClean="0">
              <a:solidFill>
                <a:schemeClr val="accent2"/>
              </a:solidFill>
              <a:ea typeface="隶书" pitchFamily="49" charset="-122"/>
            </a:endParaRPr>
          </a:p>
        </p:txBody>
      </p:sp>
      <p:sp>
        <p:nvSpPr>
          <p:cNvPr id="33795" name="Rectangle 3"/>
          <p:cNvSpPr>
            <a:spLocks noGrp="1" noChangeArrowheads="1"/>
          </p:cNvSpPr>
          <p:nvPr>
            <p:ph idx="1"/>
          </p:nvPr>
        </p:nvSpPr>
        <p:spPr>
          <a:xfrm>
            <a:off x="714375" y="1214438"/>
            <a:ext cx="7772400" cy="3616325"/>
          </a:xfrm>
        </p:spPr>
        <p:txBody>
          <a:bodyPr/>
          <a:lstStyle/>
          <a:p>
            <a:pPr eaLnBrk="1" hangingPunct="1">
              <a:defRPr/>
            </a:pPr>
            <a:r>
              <a:rPr lang="zh-CN" altLang="en-US" dirty="0" smtClean="0">
                <a:solidFill>
                  <a:schemeClr val="bg2">
                    <a:lumMod val="10000"/>
                  </a:schemeClr>
                </a:solidFill>
                <a:ea typeface="隶书" pitchFamily="49" charset="-122"/>
              </a:rPr>
              <a:t>济南冬天的总体特征是什么？</a:t>
            </a:r>
          </a:p>
          <a:p>
            <a:pPr eaLnBrk="1" hangingPunct="1">
              <a:defRPr/>
            </a:pPr>
            <a:r>
              <a:rPr lang="zh-CN" altLang="en-US" dirty="0" smtClean="0">
                <a:solidFill>
                  <a:schemeClr val="bg2">
                    <a:lumMod val="10000"/>
                  </a:schemeClr>
                </a:solidFill>
                <a:ea typeface="隶书" pitchFamily="49" charset="-122"/>
              </a:rPr>
              <a:t>课文描绘了济南冬天的哪些景物？</a:t>
            </a:r>
          </a:p>
          <a:p>
            <a:pPr eaLnBrk="1" hangingPunct="1">
              <a:defRPr/>
            </a:pPr>
            <a:r>
              <a:rPr lang="zh-CN" altLang="en-US" dirty="0" smtClean="0">
                <a:solidFill>
                  <a:schemeClr val="bg2">
                    <a:lumMod val="10000"/>
                  </a:schemeClr>
                </a:solidFill>
                <a:ea typeface="隶书" pitchFamily="49" charset="-122"/>
              </a:rPr>
              <a:t>课文表达了作者怎样的思想感情？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endParaRPr lang="zh-CN" altLang="en-US" sz="4000" dirty="0" smtClean="0">
              <a:solidFill>
                <a:schemeClr val="bg2">
                  <a:lumMod val="10000"/>
                </a:schemeClr>
              </a:solidFill>
              <a:ea typeface="隶书" pitchFamily="49" charset="-122"/>
            </a:endParaRP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zh-CN" altLang="en-US" sz="4000" dirty="0" smtClean="0">
                <a:solidFill>
                  <a:schemeClr val="bg2">
                    <a:lumMod val="10000"/>
                  </a:schemeClr>
                </a:solidFill>
                <a:ea typeface="隶书" pitchFamily="49" charset="-122"/>
              </a:rPr>
              <a:t>   </a:t>
            </a:r>
            <a:r>
              <a:rPr lang="zh-CN" altLang="en-US" sz="4000" dirty="0" smtClean="0">
                <a:solidFill>
                  <a:schemeClr val="bg2">
                    <a:lumMod val="10000"/>
                  </a:schemeClr>
                </a:solidFill>
                <a:ea typeface="隶书" pitchFamily="49" charset="-122"/>
                <a:hlinkClick r:id="rId2" action="ppaction://hlinkfile"/>
              </a:rPr>
              <a:t>朗读</a:t>
            </a:r>
            <a:endParaRPr lang="zh-CN" altLang="en-US" sz="4000" dirty="0" smtClean="0">
              <a:solidFill>
                <a:schemeClr val="bg2">
                  <a:lumMod val="10000"/>
                </a:schemeClr>
              </a:solidFill>
              <a:ea typeface="隶书" pitchFamily="49" charset="-122"/>
            </a:endParaRPr>
          </a:p>
          <a:p>
            <a:pPr eaLnBrk="1" hangingPunct="1">
              <a:buFont typeface="Wingdings" pitchFamily="2" charset="2"/>
              <a:buNone/>
              <a:defRPr/>
            </a:pPr>
            <a:endParaRPr lang="zh-CN" altLang="en-US" dirty="0" smtClean="0">
              <a:solidFill>
                <a:schemeClr val="bg2">
                  <a:lumMod val="10000"/>
                </a:schemeClr>
              </a:solidFill>
            </a:endParaRPr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337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37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37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37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37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37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37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37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37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37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37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37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37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37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37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37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37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4" grpId="0" autoUpdateAnimBg="0"/>
      <p:bldP spid="33795" grpId="0" build="p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3384550" cy="1219200"/>
          </a:xfrm>
        </p:spPr>
        <p:txBody>
          <a:bodyPr/>
          <a:lstStyle/>
          <a:p>
            <a:pPr eaLnBrk="1" hangingPunct="1"/>
            <a:r>
              <a:rPr lang="zh-CN" altLang="en-US" sz="3600" dirty="0" smtClean="0">
                <a:solidFill>
                  <a:schemeClr val="accent2"/>
                </a:solidFill>
                <a:ea typeface="隶书" pitchFamily="49" charset="-122"/>
              </a:rPr>
              <a:t>整体感知</a:t>
            </a:r>
            <a:endParaRPr lang="zh-CN" altLang="en-US" sz="4000" dirty="0" smtClean="0">
              <a:solidFill>
                <a:schemeClr val="accent2"/>
              </a:solidFill>
              <a:ea typeface="隶书" pitchFamily="49" charset="-122"/>
            </a:endParaRPr>
          </a:p>
        </p:txBody>
      </p:sp>
      <p:sp>
        <p:nvSpPr>
          <p:cNvPr id="460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773238"/>
            <a:ext cx="7772400" cy="1752600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</a:pPr>
            <a:r>
              <a:rPr lang="zh-CN" altLang="en-US" b="1" dirty="0" smtClean="0">
                <a:ea typeface="隶书" pitchFamily="49" charset="-122"/>
              </a:rPr>
              <a:t>济南冬天的总体特征是什么？</a:t>
            </a:r>
          </a:p>
        </p:txBody>
      </p:sp>
      <p:sp>
        <p:nvSpPr>
          <p:cNvPr id="46084" name="Text Box 4"/>
          <p:cNvSpPr txBox="1">
            <a:spLocks noChangeArrowheads="1"/>
          </p:cNvSpPr>
          <p:nvPr/>
        </p:nvSpPr>
        <p:spPr bwMode="auto">
          <a:xfrm>
            <a:off x="2411413" y="3213100"/>
            <a:ext cx="1066800" cy="579438"/>
          </a:xfrm>
          <a:prstGeom prst="rect">
            <a:avLst/>
          </a:prstGeom>
          <a:noFill/>
          <a:ln w="12700" cap="sq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隶书" pitchFamily="49" charset="-122"/>
              </a:rPr>
              <a:t>温晴</a:t>
            </a:r>
          </a:p>
        </p:txBody>
      </p:sp>
      <p:sp>
        <p:nvSpPr>
          <p:cNvPr id="20485" name="Text Box 5"/>
          <p:cNvSpPr txBox="1">
            <a:spLocks noChangeArrowheads="1"/>
          </p:cNvSpPr>
          <p:nvPr/>
        </p:nvSpPr>
        <p:spPr bwMode="auto">
          <a:xfrm>
            <a:off x="684213" y="3201988"/>
            <a:ext cx="19431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en-US"/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460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60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60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60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60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60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60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60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60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82" grpId="0" autoUpdateAnimBg="0"/>
      <p:bldP spid="46083" grpId="0" build="p" autoUpdateAnimBg="0"/>
      <p:bldP spid="46084" grpId="0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214290"/>
            <a:ext cx="4000500" cy="990600"/>
          </a:xfrm>
        </p:spPr>
        <p:txBody>
          <a:bodyPr/>
          <a:lstStyle/>
          <a:p>
            <a:pPr eaLnBrk="1" hangingPunct="1"/>
            <a:r>
              <a:rPr lang="zh-CN" altLang="en-US" sz="4000" b="1" dirty="0" smtClean="0">
                <a:solidFill>
                  <a:srgbClr val="FF0000"/>
                </a:solidFill>
              </a:rPr>
              <a:t>读思议说</a:t>
            </a:r>
          </a:p>
        </p:txBody>
      </p:sp>
      <p:sp>
        <p:nvSpPr>
          <p:cNvPr id="37891" name="Rectangle 3"/>
          <p:cNvSpPr>
            <a:spLocks noGrp="1" noChangeArrowheads="1"/>
          </p:cNvSpPr>
          <p:nvPr>
            <p:ph idx="1"/>
          </p:nvPr>
        </p:nvSpPr>
        <p:spPr>
          <a:xfrm>
            <a:off x="285720" y="2428868"/>
            <a:ext cx="7772400" cy="350520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zh-CN" altLang="en-US" b="1" dirty="0" smtClean="0">
                <a:ea typeface="隶书" pitchFamily="49" charset="-122"/>
              </a:rPr>
              <a:t>作者用什么样的方法写出济南冬天的总体特点？</a:t>
            </a:r>
          </a:p>
          <a:p>
            <a:pPr eaLnBrk="1" hangingPunct="1">
              <a:lnSpc>
                <a:spcPct val="90000"/>
              </a:lnSpc>
            </a:pPr>
            <a:r>
              <a:rPr lang="zh-CN" altLang="en-US" b="1" dirty="0" smtClean="0">
                <a:ea typeface="隶书" pitchFamily="49" charset="-122"/>
              </a:rPr>
              <a:t>济南冬天的山、水各有怎样的特点？（抓住关键词概括）</a:t>
            </a:r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378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78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78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78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78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78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78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78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78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0" grpId="0" autoUpdateAnimBg="0"/>
      <p:bldP spid="37891" grpId="0" build="p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title"/>
          </p:nvPr>
        </p:nvSpPr>
        <p:spPr>
          <a:xfrm>
            <a:off x="-142875" y="0"/>
            <a:ext cx="3643313" cy="1066800"/>
          </a:xfrm>
        </p:spPr>
        <p:txBody>
          <a:bodyPr/>
          <a:lstStyle/>
          <a:p>
            <a:pPr eaLnBrk="1" hangingPunct="1"/>
            <a:r>
              <a:rPr lang="zh-CN" altLang="en-US" sz="4000" smtClean="0">
                <a:solidFill>
                  <a:srgbClr val="FF0000"/>
                </a:solidFill>
              </a:rPr>
              <a:t>读思议说</a:t>
            </a:r>
          </a:p>
        </p:txBody>
      </p:sp>
      <p:grpSp>
        <p:nvGrpSpPr>
          <p:cNvPr id="2" name="Group 30"/>
          <p:cNvGrpSpPr>
            <a:grpSpLocks/>
          </p:cNvGrpSpPr>
          <p:nvPr/>
        </p:nvGrpSpPr>
        <p:grpSpPr bwMode="auto">
          <a:xfrm>
            <a:off x="642938" y="2571750"/>
            <a:ext cx="1657350" cy="1676400"/>
            <a:chOff x="540" y="2199"/>
            <a:chExt cx="1044" cy="1056"/>
          </a:xfrm>
        </p:grpSpPr>
        <p:sp>
          <p:nvSpPr>
            <p:cNvPr id="39939" name="Text Box 3"/>
            <p:cNvSpPr txBox="1">
              <a:spLocks noChangeArrowheads="1"/>
            </p:cNvSpPr>
            <p:nvPr/>
          </p:nvSpPr>
          <p:spPr bwMode="auto">
            <a:xfrm>
              <a:off x="540" y="2526"/>
              <a:ext cx="948" cy="250"/>
            </a:xfrm>
            <a:prstGeom prst="rect">
              <a:avLst/>
            </a:prstGeom>
            <a:noFill/>
            <a:ln w="12700" cap="sq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r>
                <a:rPr lang="zh-CN" altLang="en-US" sz="2000">
                  <a:solidFill>
                    <a:srgbClr val="FF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隶书" pitchFamily="49" charset="-122"/>
                  <a:ea typeface="隶书" pitchFamily="49" charset="-122"/>
                </a:rPr>
                <a:t>  温晴</a:t>
              </a:r>
            </a:p>
          </p:txBody>
        </p:sp>
        <p:sp>
          <p:nvSpPr>
            <p:cNvPr id="23571" name="AutoShape 13"/>
            <p:cNvSpPr>
              <a:spLocks/>
            </p:cNvSpPr>
            <p:nvPr/>
          </p:nvSpPr>
          <p:spPr bwMode="auto">
            <a:xfrm>
              <a:off x="1440" y="2199"/>
              <a:ext cx="144" cy="1056"/>
            </a:xfrm>
            <a:prstGeom prst="leftBrace">
              <a:avLst>
                <a:gd name="adj1" fmla="val 61111"/>
                <a:gd name="adj2" fmla="val 50000"/>
              </a:avLst>
            </a:prstGeom>
            <a:noFill/>
            <a:ln w="50800" cap="sq">
              <a:solidFill>
                <a:schemeClr val="tx2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latin typeface="Calibri" pitchFamily="34" charset="0"/>
              </a:endParaRPr>
            </a:p>
          </p:txBody>
        </p:sp>
      </p:grpSp>
      <p:sp>
        <p:nvSpPr>
          <p:cNvPr id="39950" name="Text Box 14"/>
          <p:cNvSpPr txBox="1">
            <a:spLocks noChangeArrowheads="1"/>
          </p:cNvSpPr>
          <p:nvPr/>
        </p:nvSpPr>
        <p:spPr bwMode="auto">
          <a:xfrm>
            <a:off x="2428875" y="2357438"/>
            <a:ext cx="2073275" cy="396875"/>
          </a:xfrm>
          <a:prstGeom prst="rect">
            <a:avLst/>
          </a:prstGeom>
          <a:noFill/>
          <a:ln w="12700" cap="sq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200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隶书" pitchFamily="49" charset="-122"/>
                <a:ea typeface="隶书" pitchFamily="49" charset="-122"/>
              </a:rPr>
              <a:t>与北平相比</a:t>
            </a:r>
          </a:p>
        </p:txBody>
      </p:sp>
      <p:sp>
        <p:nvSpPr>
          <p:cNvPr id="39951" name="Line 15"/>
          <p:cNvSpPr>
            <a:spLocks noChangeShapeType="1"/>
          </p:cNvSpPr>
          <p:nvPr/>
        </p:nvSpPr>
        <p:spPr bwMode="auto">
          <a:xfrm>
            <a:off x="3857625" y="2643188"/>
            <a:ext cx="838200" cy="0"/>
          </a:xfrm>
          <a:prstGeom prst="line">
            <a:avLst/>
          </a:prstGeom>
          <a:noFill/>
          <a:ln w="38100" cap="sq">
            <a:solidFill>
              <a:schemeClr val="hlink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9953" name="Text Box 17"/>
          <p:cNvSpPr txBox="1">
            <a:spLocks noChangeArrowheads="1"/>
          </p:cNvSpPr>
          <p:nvPr/>
        </p:nvSpPr>
        <p:spPr bwMode="auto">
          <a:xfrm>
            <a:off x="4714875" y="2357438"/>
            <a:ext cx="946150" cy="396875"/>
          </a:xfrm>
          <a:prstGeom prst="rect">
            <a:avLst/>
          </a:prstGeom>
          <a:noFill/>
          <a:ln w="12700" cap="sq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200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隶书" pitchFamily="49" charset="-122"/>
                <a:ea typeface="隶书" pitchFamily="49" charset="-122"/>
              </a:rPr>
              <a:t>无风声</a:t>
            </a:r>
          </a:p>
        </p:txBody>
      </p:sp>
      <p:sp>
        <p:nvSpPr>
          <p:cNvPr id="39954" name="Text Box 18"/>
          <p:cNvSpPr txBox="1">
            <a:spLocks noChangeArrowheads="1"/>
          </p:cNvSpPr>
          <p:nvPr/>
        </p:nvSpPr>
        <p:spPr bwMode="auto">
          <a:xfrm>
            <a:off x="2428875" y="3143250"/>
            <a:ext cx="2073275" cy="396875"/>
          </a:xfrm>
          <a:prstGeom prst="rect">
            <a:avLst/>
          </a:prstGeom>
          <a:noFill/>
          <a:ln w="12700" cap="sq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200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隶书" pitchFamily="49" charset="-122"/>
                <a:ea typeface="隶书" pitchFamily="49" charset="-122"/>
              </a:rPr>
              <a:t>与伦敦相比</a:t>
            </a:r>
          </a:p>
        </p:txBody>
      </p:sp>
      <p:sp>
        <p:nvSpPr>
          <p:cNvPr id="39955" name="Line 19"/>
          <p:cNvSpPr>
            <a:spLocks noChangeShapeType="1"/>
          </p:cNvSpPr>
          <p:nvPr/>
        </p:nvSpPr>
        <p:spPr bwMode="auto">
          <a:xfrm>
            <a:off x="3857625" y="3286125"/>
            <a:ext cx="838200" cy="0"/>
          </a:xfrm>
          <a:prstGeom prst="line">
            <a:avLst/>
          </a:prstGeom>
          <a:noFill/>
          <a:ln w="38100" cap="sq">
            <a:solidFill>
              <a:schemeClr val="hlink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9956" name="Text Box 20"/>
          <p:cNvSpPr txBox="1">
            <a:spLocks noChangeArrowheads="1"/>
          </p:cNvSpPr>
          <p:nvPr/>
        </p:nvSpPr>
        <p:spPr bwMode="auto">
          <a:xfrm>
            <a:off x="4786313" y="3071813"/>
            <a:ext cx="946150" cy="396875"/>
          </a:xfrm>
          <a:prstGeom prst="rect">
            <a:avLst/>
          </a:prstGeom>
          <a:noFill/>
          <a:ln w="12700" cap="sq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200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隶书" pitchFamily="49" charset="-122"/>
                <a:ea typeface="隶书" pitchFamily="49" charset="-122"/>
              </a:rPr>
              <a:t>无重雾</a:t>
            </a:r>
          </a:p>
        </p:txBody>
      </p:sp>
      <p:sp>
        <p:nvSpPr>
          <p:cNvPr id="39957" name="Text Box 21"/>
          <p:cNvSpPr txBox="1">
            <a:spLocks noChangeArrowheads="1"/>
          </p:cNvSpPr>
          <p:nvPr/>
        </p:nvSpPr>
        <p:spPr bwMode="auto">
          <a:xfrm>
            <a:off x="2428875" y="4000500"/>
            <a:ext cx="2073275" cy="396875"/>
          </a:xfrm>
          <a:prstGeom prst="rect">
            <a:avLst/>
          </a:prstGeom>
          <a:noFill/>
          <a:ln w="12700" cap="sq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200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隶书" pitchFamily="49" charset="-122"/>
                <a:ea typeface="隶书" pitchFamily="49" charset="-122"/>
              </a:rPr>
              <a:t>与热带相比</a:t>
            </a:r>
          </a:p>
        </p:txBody>
      </p:sp>
      <p:sp>
        <p:nvSpPr>
          <p:cNvPr id="39958" name="Line 22"/>
          <p:cNvSpPr>
            <a:spLocks noChangeShapeType="1"/>
          </p:cNvSpPr>
          <p:nvPr/>
        </p:nvSpPr>
        <p:spPr bwMode="auto">
          <a:xfrm>
            <a:off x="3857625" y="4214813"/>
            <a:ext cx="838200" cy="0"/>
          </a:xfrm>
          <a:prstGeom prst="line">
            <a:avLst/>
          </a:prstGeom>
          <a:noFill/>
          <a:ln w="38100" cap="sq">
            <a:solidFill>
              <a:schemeClr val="hlink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9959" name="Text Box 23"/>
          <p:cNvSpPr txBox="1">
            <a:spLocks noChangeArrowheads="1"/>
          </p:cNvSpPr>
          <p:nvPr/>
        </p:nvSpPr>
        <p:spPr bwMode="auto">
          <a:xfrm>
            <a:off x="4786313" y="3929063"/>
            <a:ext cx="946150" cy="396875"/>
          </a:xfrm>
          <a:prstGeom prst="rect">
            <a:avLst/>
          </a:prstGeom>
          <a:noFill/>
          <a:ln w="12700" cap="sq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200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隶书" pitchFamily="49" charset="-122"/>
                <a:ea typeface="隶书" pitchFamily="49" charset="-122"/>
              </a:rPr>
              <a:t>无毒日</a:t>
            </a:r>
          </a:p>
        </p:txBody>
      </p:sp>
      <p:sp>
        <p:nvSpPr>
          <p:cNvPr id="39961" name="Text Box 25"/>
          <p:cNvSpPr txBox="1">
            <a:spLocks noChangeArrowheads="1"/>
          </p:cNvSpPr>
          <p:nvPr/>
        </p:nvSpPr>
        <p:spPr bwMode="auto">
          <a:xfrm>
            <a:off x="3857625" y="4929188"/>
            <a:ext cx="644525" cy="366712"/>
          </a:xfrm>
          <a:prstGeom prst="rect">
            <a:avLst/>
          </a:prstGeom>
          <a:noFill/>
          <a:ln w="12700" cap="sq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隶书" pitchFamily="49" charset="-122"/>
                <a:ea typeface="隶书" pitchFamily="49" charset="-122"/>
              </a:rPr>
              <a:t>喜爱</a:t>
            </a:r>
          </a:p>
        </p:txBody>
      </p:sp>
      <p:grpSp>
        <p:nvGrpSpPr>
          <p:cNvPr id="3" name="Group 31"/>
          <p:cNvGrpSpPr>
            <a:grpSpLocks/>
          </p:cNvGrpSpPr>
          <p:nvPr/>
        </p:nvGrpSpPr>
        <p:grpSpPr bwMode="auto">
          <a:xfrm>
            <a:off x="5929313" y="2571750"/>
            <a:ext cx="1330325" cy="1690688"/>
            <a:chOff x="4272" y="2190"/>
            <a:chExt cx="838" cy="1065"/>
          </a:xfrm>
        </p:grpSpPr>
        <p:sp>
          <p:nvSpPr>
            <p:cNvPr id="23568" name="AutoShape 24"/>
            <p:cNvSpPr>
              <a:spLocks/>
            </p:cNvSpPr>
            <p:nvPr/>
          </p:nvSpPr>
          <p:spPr bwMode="auto">
            <a:xfrm>
              <a:off x="4272" y="2190"/>
              <a:ext cx="240" cy="1065"/>
            </a:xfrm>
            <a:prstGeom prst="rightBrace">
              <a:avLst>
                <a:gd name="adj1" fmla="val 36979"/>
                <a:gd name="adj2" fmla="val 50000"/>
              </a:avLst>
            </a:prstGeom>
            <a:noFill/>
            <a:ln w="50800" cap="sq">
              <a:solidFill>
                <a:schemeClr val="tx2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latin typeface="Calibri" pitchFamily="34" charset="0"/>
              </a:endParaRPr>
            </a:p>
          </p:txBody>
        </p:sp>
        <p:sp>
          <p:nvSpPr>
            <p:cNvPr id="39962" name="Rectangle 26"/>
            <p:cNvSpPr>
              <a:spLocks noChangeArrowheads="1"/>
            </p:cNvSpPr>
            <p:nvPr/>
          </p:nvSpPr>
          <p:spPr bwMode="auto">
            <a:xfrm>
              <a:off x="4608" y="2535"/>
              <a:ext cx="502" cy="288"/>
            </a:xfrm>
            <a:prstGeom prst="rect">
              <a:avLst/>
            </a:prstGeom>
            <a:noFill/>
            <a:ln w="12700" cap="sq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zh-CN" altLang="en-US" sz="2400" b="1">
                  <a:solidFill>
                    <a:srgbClr val="FF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隶书" pitchFamily="49" charset="-122"/>
                  <a:ea typeface="隶书" pitchFamily="49" charset="-122"/>
                </a:rPr>
                <a:t>宝地</a:t>
              </a:r>
            </a:p>
          </p:txBody>
        </p:sp>
      </p:grpSp>
      <p:sp>
        <p:nvSpPr>
          <p:cNvPr id="39963" name="Rectangle 27"/>
          <p:cNvSpPr>
            <a:spLocks noChangeArrowheads="1"/>
          </p:cNvSpPr>
          <p:nvPr/>
        </p:nvSpPr>
        <p:spPr bwMode="auto">
          <a:xfrm>
            <a:off x="500063" y="1000125"/>
            <a:ext cx="7620000" cy="968375"/>
          </a:xfrm>
          <a:prstGeom prst="rect">
            <a:avLst/>
          </a:prstGeom>
          <a:noFill/>
          <a:ln w="12700" cap="sq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隶书" pitchFamily="49" charset="-122"/>
              </a:rPr>
              <a:t>作者用什么样的方法写出济南冬天的总体特点？</a:t>
            </a:r>
          </a:p>
        </p:txBody>
      </p:sp>
      <p:sp>
        <p:nvSpPr>
          <p:cNvPr id="39965" name="Rectangle 29"/>
          <p:cNvSpPr>
            <a:spLocks noChangeArrowheads="1"/>
          </p:cNvSpPr>
          <p:nvPr/>
        </p:nvSpPr>
        <p:spPr bwMode="auto">
          <a:xfrm>
            <a:off x="3786188" y="1643063"/>
            <a:ext cx="695325" cy="396875"/>
          </a:xfrm>
          <a:prstGeom prst="rect">
            <a:avLst/>
          </a:prstGeom>
          <a:noFill/>
          <a:ln w="12700" cap="sq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隶书" pitchFamily="49" charset="-122"/>
                <a:ea typeface="隶书" pitchFamily="49" charset="-122"/>
              </a:rPr>
              <a:t>对比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399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99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99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99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99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99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99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99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99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99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99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99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99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99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99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99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99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99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99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99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99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99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99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99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99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99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99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99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99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99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399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399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99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399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399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399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399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399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399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399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399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7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0" fill="hold"/>
                                        <p:tgtEl>
                                          <p:spTgt spid="399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0" fill="hold"/>
                                        <p:tgtEl>
                                          <p:spTgt spid="399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1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5000" fill="hold"/>
                                        <p:tgtEl>
                                          <p:spTgt spid="399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0" fill="hold"/>
                                        <p:tgtEl>
                                          <p:spTgt spid="399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38" grpId="0" autoUpdateAnimBg="0"/>
      <p:bldP spid="39950" grpId="0" autoUpdateAnimBg="0"/>
      <p:bldP spid="39951" grpId="0" animBg="1"/>
      <p:bldP spid="39953" grpId="0" autoUpdateAnimBg="0"/>
      <p:bldP spid="39954" grpId="0" autoUpdateAnimBg="0"/>
      <p:bldP spid="39955" grpId="0" animBg="1"/>
      <p:bldP spid="39956" grpId="0" autoUpdateAnimBg="0"/>
      <p:bldP spid="39957" grpId="0" autoUpdateAnimBg="0"/>
      <p:bldP spid="39958" grpId="0" animBg="1"/>
      <p:bldP spid="39959" grpId="0" autoUpdateAnimBg="0"/>
      <p:bldP spid="39961" grpId="0" autoUpdateAnimBg="0"/>
      <p:bldP spid="39963" grpId="0" autoUpdateAnimBg="0"/>
      <p:bldP spid="39965" grpId="0" autoUpdateAnimBg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402</TotalTime>
  <Words>724</Words>
  <Application>Microsoft Office PowerPoint</Application>
  <PresentationFormat>全屏显示(4:3)</PresentationFormat>
  <Paragraphs>124</Paragraphs>
  <Slides>20</Slides>
  <Notes>0</Notes>
  <HiddenSlides>1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2" baseType="lpstr">
      <vt:lpstr>Office 主题</vt:lpstr>
      <vt:lpstr>SmartDraw</vt:lpstr>
      <vt:lpstr>幻灯片 1</vt:lpstr>
      <vt:lpstr>幻灯片 2</vt:lpstr>
      <vt:lpstr>幻灯片 3</vt:lpstr>
      <vt:lpstr>背景</vt:lpstr>
      <vt:lpstr>认清字形、读准字音</vt:lpstr>
      <vt:lpstr>听读思考</vt:lpstr>
      <vt:lpstr>整体感知</vt:lpstr>
      <vt:lpstr>读思议说</vt:lpstr>
      <vt:lpstr>读思议说</vt:lpstr>
      <vt:lpstr>整体感知</vt:lpstr>
      <vt:lpstr>幻灯片 11</vt:lpstr>
      <vt:lpstr>幻灯片 12</vt:lpstr>
      <vt:lpstr>幻灯片 13</vt:lpstr>
      <vt:lpstr>幻灯片 14</vt:lpstr>
      <vt:lpstr>读思议说</vt:lpstr>
      <vt:lpstr>幻灯片 16</vt:lpstr>
      <vt:lpstr>作业：读思议说</vt:lpstr>
      <vt:lpstr>总体把握</vt:lpstr>
      <vt:lpstr>学习体会</vt:lpstr>
      <vt:lpstr>幻灯片 20</vt:lpstr>
    </vt:vector>
  </TitlesOfParts>
  <Company>微软中国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深度技术</cp:lastModifiedBy>
  <cp:revision>52</cp:revision>
  <dcterms:created xsi:type="dcterms:W3CDTF">2013-11-19T05:50:06Z</dcterms:created>
  <dcterms:modified xsi:type="dcterms:W3CDTF">2016-09-11T03:19:51Z</dcterms:modified>
</cp:coreProperties>
</file>