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35"/>
  </p:notesMasterIdLst>
  <p:sldIdLst>
    <p:sldId id="635" r:id="rId3"/>
    <p:sldId id="704" r:id="rId4"/>
    <p:sldId id="638" r:id="rId5"/>
    <p:sldId id="639" r:id="rId6"/>
    <p:sldId id="640" r:id="rId7"/>
    <p:sldId id="641" r:id="rId8"/>
    <p:sldId id="680" r:id="rId9"/>
    <p:sldId id="681" r:id="rId10"/>
    <p:sldId id="682" r:id="rId11"/>
    <p:sldId id="643" r:id="rId12"/>
    <p:sldId id="644" r:id="rId13"/>
    <p:sldId id="684" r:id="rId14"/>
    <p:sldId id="645" r:id="rId15"/>
    <p:sldId id="646" r:id="rId16"/>
    <p:sldId id="685" r:id="rId17"/>
    <p:sldId id="686" r:id="rId18"/>
    <p:sldId id="688" r:id="rId19"/>
    <p:sldId id="689" r:id="rId20"/>
    <p:sldId id="690" r:id="rId21"/>
    <p:sldId id="647" r:id="rId22"/>
    <p:sldId id="691" r:id="rId23"/>
    <p:sldId id="692" r:id="rId24"/>
    <p:sldId id="693" r:id="rId25"/>
    <p:sldId id="694" r:id="rId26"/>
    <p:sldId id="695" r:id="rId27"/>
    <p:sldId id="696" r:id="rId28"/>
    <p:sldId id="697" r:id="rId29"/>
    <p:sldId id="698" r:id="rId30"/>
    <p:sldId id="699" r:id="rId31"/>
    <p:sldId id="700" r:id="rId32"/>
    <p:sldId id="701" r:id="rId33"/>
    <p:sldId id="70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62" d="100"/>
          <a:sy n="62" d="100"/>
        </p:scale>
        <p:origin x="-72" y="-540"/>
      </p:cViewPr>
      <p:guideLst>
        <p:guide orient="horz" pos="2137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487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 userDrawn="1"/>
        </p:nvGrpSpPr>
        <p:grpSpPr>
          <a:xfrm>
            <a:off x="814917" y="914400"/>
            <a:ext cx="10562167" cy="59267"/>
            <a:chOff x="3060700" y="4724400"/>
            <a:chExt cx="5955507" cy="31432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87917" y="831851"/>
            <a:ext cx="4256617" cy="635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247467" y="838200"/>
            <a:ext cx="435398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933451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184" y="-27516"/>
            <a:ext cx="2273300" cy="9609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85800"/>
            <a:ext cx="11391900" cy="5181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504" y="228600"/>
            <a:ext cx="11386736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7933" y="6246284"/>
            <a:ext cx="3052233" cy="476251"/>
          </a:xfrm>
        </p:spPr>
        <p:txBody>
          <a:bodyPr/>
          <a:lstStyle/>
          <a:p>
            <a:pPr lvl="0" fontAlgn="base"/>
            <a:endParaRPr 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1367" y="6246284"/>
            <a:ext cx="3860800" cy="476251"/>
          </a:xfrm>
        </p:spPr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3367" y="6246284"/>
            <a:ext cx="3052233" cy="476251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09600"/>
            <a:ext cx="11387667" cy="947739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19667" y="1905000"/>
            <a:ext cx="5274733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274733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0" y="6381751"/>
            <a:ext cx="6479117" cy="476251"/>
          </a:xfrm>
        </p:spPr>
        <p:txBody>
          <a:bodyPr/>
          <a:lstStyle/>
          <a:p>
            <a:pPr lvl="0" fontAlgn="base"/>
            <a:r>
              <a:rPr lang="zh-CN" altLang="en-US" strike="noStrike" noProof="1"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天长地久有时尽，此恨绵绵无绝期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>2020-9-15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</p:sldLayoutIdLst>
  <p:transition spd="slow"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9168" y="4192675"/>
            <a:ext cx="2356622" cy="214584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2257" y="5176424"/>
            <a:ext cx="73075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  <a:endParaRPr lang="zh-CN" altLang="zh-CN" sz="2800" b="1">
              <a:latin typeface="华文行楷"/>
              <a:ea typeface="华文行楷" panose="020108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031" y="553494"/>
            <a:ext cx="12210062" cy="3498050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562062" y="1893654"/>
            <a:ext cx="116299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</a:t>
            </a:r>
            <a:r>
              <a:rPr lang="zh-CN" altLang="en-US" sz="6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版选择性必修上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册课件</a:t>
            </a:r>
            <a:endParaRPr lang="zh-CN" altLang="en-US" sz="6600" b="1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" y="4169487"/>
            <a:ext cx="2349266" cy="2169173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6" y="188"/>
            <a:ext cx="12199225" cy="55270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" y="6397827"/>
            <a:ext cx="12190796" cy="4599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57742" y="204194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诵读文本，走进“兼爱”</a:t>
            </a:r>
            <a:endParaRPr lang="zh-CN" altLang="en-US" sz="6000" b="1" smtClean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4480" y="2169160"/>
            <a:ext cx="8886190" cy="4289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3711575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882650" y="90805"/>
            <a:ext cx="2697480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正音解词</a:t>
            </a:r>
            <a:endParaRPr lang="zh-CN" altLang="en-US" b="1" smtClean="0">
              <a:solidFill>
                <a:srgbClr val="FFFF00"/>
              </a:solidFill>
              <a:latin typeface="微软雅黑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445" y="3366770"/>
            <a:ext cx="799973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l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sz="2400">
              <a:latin typeface="微软雅黑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8445" y="593725"/>
            <a:ext cx="1138301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endParaRPr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82650" y="1214120"/>
            <a:ext cx="6322695" cy="4030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恶（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wù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）施人          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/>
              <a:ea typeface="微软雅黑"/>
              <a:cs typeface="微软雅黑" panose="020B0503020204020204" charset="-122"/>
            </a:endParaRPr>
          </a:p>
          <a:p>
            <a:pPr marL="0" marR="0" lvl="0" indent="0" algn="l" defTabSz="914400" rtl="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亡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wú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亡，同“无”，没。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/>
              <a:ea typeface="微软雅黑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当（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cháng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）察乱何自起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当，  尝”，尝试。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8" name="图片 7" descr="10db4b115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766" y="1317072"/>
            <a:ext cx="3070371" cy="392791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2" grpId="0"/>
      <p:bldP spid="440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3"/>
          <p:cNvSpPr txBox="1"/>
          <p:nvPr/>
        </p:nvSpPr>
        <p:spPr>
          <a:xfrm>
            <a:off x="2851718" y="4495102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2887596" y="4930694"/>
            <a:ext cx="822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2737656" y="964735"/>
            <a:ext cx="709094" cy="696286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4573561" y="884646"/>
            <a:ext cx="5716422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2" name="Freeform 25"/>
          <p:cNvSpPr/>
          <p:nvPr/>
        </p:nvSpPr>
        <p:spPr bwMode="auto">
          <a:xfrm>
            <a:off x="2768366" y="2073295"/>
            <a:ext cx="644827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4597167" y="2046913"/>
            <a:ext cx="5709596" cy="698289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l"/>
            <a:r>
              <a:rPr lang="zh-CN" altLang="en-US" sz="24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第二段：乱何自起？起不相爱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4" name="Freeform 27"/>
          <p:cNvSpPr/>
          <p:nvPr/>
        </p:nvSpPr>
        <p:spPr bwMode="auto">
          <a:xfrm>
            <a:off x="2762823" y="3236659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4581951" y="3236659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/>
        </p:nvSpPr>
        <p:spPr>
          <a:xfrm>
            <a:off x="4361781" y="1010419"/>
            <a:ext cx="572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第一段：治天下者必知乱的根源</a:t>
            </a:r>
            <a:endParaRPr lang="zh-CN" altLang="zh-CN" sz="2400" b="1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TextBox 48"/>
          <p:cNvSpPr txBox="1"/>
          <p:nvPr/>
        </p:nvSpPr>
        <p:spPr>
          <a:xfrm>
            <a:off x="5511034" y="1316392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4597168" y="3330429"/>
            <a:ext cx="513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24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第三段：若使天下兼相爱</a:t>
            </a:r>
            <a:endParaRPr lang="zh-CN" altLang="en-US" sz="24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58"/>
          <p:cNvSpPr txBox="1"/>
          <p:nvPr/>
        </p:nvSpPr>
        <p:spPr>
          <a:xfrm>
            <a:off x="2759977" y="964735"/>
            <a:ext cx="662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起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2759978" y="2038525"/>
            <a:ext cx="704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承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2843867" y="3238150"/>
            <a:ext cx="595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转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2709644" y="4324781"/>
            <a:ext cx="787440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4590339" y="4324781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24" name="TextBox 55"/>
          <p:cNvSpPr txBox="1"/>
          <p:nvPr/>
        </p:nvSpPr>
        <p:spPr>
          <a:xfrm>
            <a:off x="4672667" y="4412609"/>
            <a:ext cx="5712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第四段：故天下兼相爱则治，交相恶则乱</a:t>
            </a:r>
            <a:endParaRPr lang="zh-CN" altLang="en-US" sz="24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2810311" y="4387442"/>
            <a:ext cx="604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合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59"/>
          <p:cNvSpPr txBox="1"/>
          <p:nvPr/>
        </p:nvSpPr>
        <p:spPr>
          <a:xfrm>
            <a:off x="4736974" y="4924226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6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TextBox 60"/>
          <p:cNvSpPr txBox="1"/>
          <p:nvPr/>
        </p:nvSpPr>
        <p:spPr>
          <a:xfrm>
            <a:off x="4736974" y="5820519"/>
            <a:ext cx="436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+mj-ea"/>
                <a:ea typeface="+mj-ea"/>
              </a:rPr>
              <a:t>7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3711575" cy="78105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06011" y="167779"/>
            <a:ext cx="2197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理清段意</a:t>
            </a:r>
            <a:endParaRPr lang="zh-CN" altLang="en-US" sz="2400" b="1" smtClean="0">
              <a:solidFill>
                <a:srgbClr val="FFFF00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逐段品读，理解“兼爱”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9222" t="9746" r="9130" b="22593"/>
          <a:stretch>
            <a:fillRect/>
          </a:stretch>
        </p:blipFill>
        <p:spPr>
          <a:xfrm>
            <a:off x="1802765" y="2221865"/>
            <a:ext cx="8557260" cy="4253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问题探究：</a:t>
            </a:r>
            <a:endParaRPr lang="en-US" altLang="zh-CN" sz="36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本段的中心句是什么？运用了什么论证方法？</a:t>
            </a:r>
            <a:endParaRPr lang="zh-CN" altLang="zh-CN" sz="3600" smtClean="0">
              <a:solidFill>
                <a:schemeClr val="tx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研读第一段</a:t>
            </a:r>
            <a:endParaRPr lang="zh-CN" altLang="en-US" sz="4000" b="1" smtClean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4995" y="3381375"/>
            <a:ext cx="110178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中心句：</a:t>
            </a:r>
            <a:r>
              <a:rPr lang="zh-CN" altLang="zh-CN" sz="3200" b="1" smtClean="0">
                <a:latin typeface="黑体" panose="02010609060101010101" charset="-122"/>
                <a:ea typeface="黑体" panose="02010609060101010101" charset="-122"/>
              </a:rPr>
              <a:t>圣人以治天下为事者也，必知乱之所自起，焉（于是）能治之。</a:t>
            </a:r>
            <a:endParaRPr lang="zh-CN" sz="3200" b="1">
              <a:latin typeface="黑体" panose="02010609060101010101" charset="-122"/>
              <a:ea typeface="黑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493" y="4949697"/>
            <a:ext cx="10662406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3200" b="1" smtClean="0">
                <a:latin typeface="黑体" panose="02010609060101010101" charset="-122"/>
                <a:ea typeface="黑体" panose="02010609060101010101" charset="-122"/>
              </a:rPr>
              <a:t>本段采用了类比论证，以大家熟知的医生治病需要明确病因，来写圣人治国须知混乱产生的原因。</a:t>
            </a:r>
            <a:endParaRPr lang="zh-CN" altLang="en-US" sz="3200" b="1">
              <a:solidFill>
                <a:srgbClr val="7030A0"/>
              </a:solidFill>
              <a:latin typeface="黑体" panose="02010609060101010101" charset="-122"/>
              <a:ea typeface="黑体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问题探究</a:t>
            </a:r>
            <a:r>
              <a:rPr lang="en-US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36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本段的中心句是什么？“乱”主要指什么？</a:t>
            </a:r>
            <a:endParaRPr sz="3600" b="1">
              <a:solidFill>
                <a:schemeClr val="tx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研读第二段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94995" y="3390900"/>
            <a:ext cx="11017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</a:rPr>
              <a:t>中心句：</a:t>
            </a:r>
            <a:r>
              <a:rPr lang="zh-CN" altLang="zh-CN" sz="3600" b="1" smtClean="0">
                <a:latin typeface="黑体" panose="02010609060101010101" charset="-122"/>
                <a:ea typeface="黑体" panose="02010609060101010101" charset="-122"/>
              </a:rPr>
              <a:t>当察乱何自起？起不相爱。</a:t>
            </a:r>
            <a:endParaRPr lang="zh-CN" sz="3600" b="1">
              <a:latin typeface="黑体" panose="02010609060101010101" charset="-122"/>
              <a:ea typeface="黑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243" y="4693157"/>
            <a:ext cx="10662406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“乱”在文中，主要指臣子不孝君父。</a:t>
            </a:r>
            <a:endParaRPr lang="zh-CN" altLang="en-US" sz="3600" b="1">
              <a:solidFill>
                <a:srgbClr val="7030A0"/>
              </a:solidFill>
              <a:latin typeface="黑体" panose="02010609060101010101" charset="-122"/>
              <a:ea typeface="黑体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56273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问题探究</a:t>
            </a:r>
            <a:r>
              <a:rPr lang="en-US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zh-CN" sz="36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在墨子看来，“天下之乱”有哪些？是如何产生的？</a:t>
            </a:r>
            <a:endParaRPr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研读第二段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60231" y="2930339"/>
            <a:ext cx="10748814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墨子认为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天下乱象有：</a:t>
            </a:r>
            <a:endParaRPr lang="en-US" altLang="zh-CN" sz="2400" b="1" smtClean="0">
              <a:latin typeface="黑体" panose="02010609060101010101" charset="-122"/>
              <a:ea typeface="黑体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臣子不孝君父，子亏父而自利，弟亏兄而自利，臣亏君而自利，此所谓乱；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父之不慈子，兄之不慈弟，君之不慈臣，这也是乱；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贼人以利其身，是乱；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大夫之相乱家，诸侯之相攻国，是乱。</a:t>
            </a:r>
            <a:endParaRPr lang="zh-CN" altLang="zh-CN" sz="2400" b="1"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088" y="5900746"/>
            <a:ext cx="10687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</a:rPr>
              <a:t>这些乱象产生的原因是“自爱”，而不爱人。</a:t>
            </a:r>
            <a:endParaRPr lang="zh-CN" altLang="zh-CN" sz="2800" b="1"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问题探究：</a:t>
            </a:r>
            <a:endParaRPr lang="en-US" altLang="zh-CN" sz="36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本段的中心观点是什么？运用了哪些论证方法？</a:t>
            </a:r>
            <a:endParaRPr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研读第三段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94995" y="3229762"/>
            <a:ext cx="1101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中心观点：</a:t>
            </a:r>
            <a:r>
              <a:rPr lang="zh-CN" altLang="zh-CN" sz="3200" b="1" smtClean="0">
                <a:latin typeface="黑体" panose="02010609060101010101" charset="-122"/>
                <a:ea typeface="黑体" panose="02010609060101010101" charset="-122"/>
              </a:rPr>
              <a:t>若使天下兼相爱，则天下治。</a:t>
            </a:r>
            <a:endParaRPr 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518" y="3880701"/>
            <a:ext cx="10662406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运用假设、铺排、反问的句式，正面论证了“天下兼相爱”，“ 则天下治”的观点。</a:t>
            </a:r>
            <a:endParaRPr lang="zh-CN" altLang="zh-CN" sz="2800" b="1" smtClean="0">
              <a:latin typeface="黑体" panose="02010609060101010101" charset="-122"/>
              <a:ea typeface="黑体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采用铺排的手法，连用“犹有”“谁”引起的反问句，以反诘的语气坚定而鲜明地阐述了唯有“兼爱”才可止乱致治的观点。</a:t>
            </a:r>
            <a:endParaRPr lang="zh-CN" altLang="zh-CN" sz="2800" b="1" smtClean="0"/>
          </a:p>
          <a:p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　　</a:t>
            </a:r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问题探究：</a:t>
            </a:r>
            <a:endParaRPr lang="en-US" altLang="zh-CN" sz="36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本文的结论是什么？</a:t>
            </a:r>
            <a:endParaRPr lang="zh-CN" altLang="zh-CN" sz="3600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endParaRPr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研读第四段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74208" y="3804064"/>
            <a:ext cx="110178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结论为：</a:t>
            </a:r>
            <a:r>
              <a:rPr lang="zh-CN" altLang="zh-CN" sz="3200" b="1" smtClean="0">
                <a:latin typeface="黑体" panose="02010609060101010101" charset="-122"/>
                <a:ea typeface="黑体" panose="02010609060101010101" charset="-122"/>
              </a:rPr>
              <a:t>故天下兼相爱则治，交相恶则乱。</a:t>
            </a:r>
            <a:endParaRPr lang="en-US" altLang="zh-CN" sz="3200" b="1" smtClean="0">
              <a:latin typeface="黑体" panose="02010609060101010101" charset="-122"/>
              <a:ea typeface="黑体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即</a:t>
            </a:r>
            <a:r>
              <a:rPr lang="zh-CN" altLang="zh-CN" sz="3200" b="1" smtClean="0">
                <a:latin typeface="黑体" panose="02010609060101010101" charset="-122"/>
                <a:ea typeface="黑体" panose="02010609060101010101" charset="-122"/>
              </a:rPr>
              <a:t>统治者要鼓励人与人相亲相爱。</a:t>
            </a:r>
            <a:endParaRPr 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深研潜思，探究“兼爱”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960" y="2260600"/>
            <a:ext cx="8585835" cy="4272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4d0b762f8554c9e805a598505091ea7_t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95" y="-1905"/>
            <a:ext cx="12214225" cy="6861810"/>
          </a:xfrm>
          <a:prstGeom prst="rect">
            <a:avLst/>
          </a:prstGeom>
        </p:spPr>
      </p:pic>
      <p:sp>
        <p:nvSpPr>
          <p:cNvPr id="26626" name="文本框 99"/>
          <p:cNvSpPr txBox="1"/>
          <p:nvPr/>
        </p:nvSpPr>
        <p:spPr>
          <a:xfrm>
            <a:off x="1267961" y="1843414"/>
            <a:ext cx="10205623" cy="28009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5865" b="1" kern="100" smtClean="0">
                <a:solidFill>
                  <a:srgbClr val="85F21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5865" b="1" kern="100" smtClean="0">
                <a:solidFill>
                  <a:srgbClr val="85F21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ea typeface="微软雅黑" panose="020B0503020204020204" charset="-122"/>
                <a:sym typeface="+mn-ea"/>
              </a:rPr>
              <a:t>兼爱</a:t>
            </a:r>
            <a:r>
              <a:rPr lang="en-US" altLang="zh-CN" sz="5865" b="1" kern="100" smtClean="0">
                <a:solidFill>
                  <a:srgbClr val="85F21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ea typeface="微软雅黑" panose="020B0503020204020204" charset="-122"/>
                <a:sym typeface="+mn-ea"/>
              </a:rPr>
              <a:t>》</a:t>
            </a:r>
            <a:endParaRPr lang="zh-CN" altLang="zh-CN" sz="5865" b="1" kern="100">
              <a:solidFill>
                <a:srgbClr val="85F21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/>
              <a:ea typeface="微软雅黑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zh-CN" sz="5865" b="1" kern="100">
                <a:solidFill>
                  <a:srgbClr val="85F21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ea typeface="微软雅黑" panose="020B0503020204020204" charset="-122"/>
                <a:sym typeface="+mn-ea"/>
              </a:rPr>
              <a:t>教学课</a:t>
            </a:r>
            <a:r>
              <a:rPr lang="zh-CN" altLang="zh-CN" sz="5865" b="1" kern="100" smtClean="0">
                <a:solidFill>
                  <a:srgbClr val="85F21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ea typeface="微软雅黑" panose="020B0503020204020204" charset="-122"/>
                <a:sym typeface="+mn-ea"/>
              </a:rPr>
              <a:t>件</a:t>
            </a:r>
            <a:endParaRPr lang="zh-CN" altLang="zh-CN" sz="5865" b="1" kern="100">
              <a:solidFill>
                <a:srgbClr val="85F21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540" y="-9720"/>
            <a:ext cx="895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统编新版高中语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文选择性必修上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册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第二单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sz="3600" b="1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pic>
        <p:nvPicPr>
          <p:cNvPr id="5" name="Picture 2" descr="C:\Users\Administrator\Desktop\用！！！\风景图片\8.jpg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0" y="0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97" y="280"/>
            <a:ext cx="6543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统编新版高中语文选择性必修上册第二单元</a:t>
            </a:r>
            <a:endParaRPr lang="zh-CN" altLang="en-US" sz="2400" b="1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8095" y="1377950"/>
            <a:ext cx="816737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      爱</a:t>
            </a:r>
            <a:endParaRPr lang="zh-CN" altLang="en-US" sz="16600" b="1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" y="19685"/>
            <a:ext cx="12134850" cy="729615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探究问题一：</a:t>
            </a:r>
            <a:endParaRPr lang="zh-CN" altLang="en-US" sz="4000" b="1"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783" y="894080"/>
            <a:ext cx="10659862" cy="5784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本文是如何一步步表明自己观点的？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8645" y="1818005"/>
            <a:ext cx="113074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smtClean="0"/>
              <a:t>       </a:t>
            </a:r>
            <a:r>
              <a:rPr lang="en-US" altLang="zh-CN" sz="2400" b="1" smtClean="0"/>
              <a:t>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文章开篇提出要治理好天下的混乱必须要知道混乱产生的源头，就像医生要知道病人的病根才能对症下药，把病治好一样。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接着指出天下混乱产生的原因是人们不相爱。文章的论述从父子、兄弟、君臣之间的不相爱，到盗贼横行，再到大夫互相侵害、诸侯互相攻伐，分层论述乱“起不相爱”的观点。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然后，在分析问题的基础上，提出解决问题的办法，即“使天下兼相爱”。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最后归纳论点，肯定结论，总结全文。</a:t>
            </a:r>
            <a:endParaRPr lang="zh-CN" altLang="zh-CN" sz="2400" b="1"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" y="19685"/>
            <a:ext cx="12134850" cy="729615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探究问题二：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783" y="894080"/>
            <a:ext cx="10659862" cy="578485"/>
          </a:xfrm>
        </p:spPr>
        <p:txBody>
          <a:bodyPr>
            <a:normAutofit fontScale="85000"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本文的写作特色是“意质语显，逻辑清晰”，试结合文本进行分析。</a:t>
            </a:r>
            <a:endParaRPr lang="zh-CN" altLang="zh-CN" b="1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9915" y="1434465"/>
            <a:ext cx="111969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）意质而语显</a:t>
            </a:r>
            <a:endParaRPr lang="zh-CN" altLang="zh-CN" sz="24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文章质朴充实，不重文采。文辞不加修饰，能就近取譬，浅近通俗，重在以理服人。说理具有严密的逻辑力量论辩一气呵成，气势非凡 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）逻辑严密，明辨是非。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本文先指出议论的焦点：“圣人以治天下为事者也，不可不察乱之所自起”；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然后从三个方面分别论述乱“皆起不相爱”；再通过对比指出，如果“天下兼相爱”，“则天下治”；</a:t>
            </a:r>
            <a:endParaRPr lang="en-US" altLang="zh-CN" sz="24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最后顺理成章得出结论：“天下兼相爱则治，交相恶则乱。”论辩一气呵成，富于说服力与逻辑力量。</a:t>
            </a:r>
            <a:endParaRPr lang="zh-CN" altLang="zh-CN" sz="2400" b="1"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" y="19685"/>
            <a:ext cx="12134850" cy="729615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探究问题三：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670" y="805343"/>
            <a:ext cx="11190913" cy="822121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有人说，读墨子的《兼爱》就像是听老太太说话，有絮叨之感，语言不简洁，你是怎样看待墨子语言的“絮叨”的？</a:t>
            </a:r>
            <a:endParaRPr lang="zh-CN" altLang="zh-CN" sz="2800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49470" y="2131695"/>
            <a:ext cx="72243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这是使用了繁复论证的方法。墨子为了把意思说清楚，除了语言浅显外，还不避絮叨。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钱振鍠在《名山小言》中说：“文章有为我与兼爱之不同。为我者只取我自家明白，虽无第二人解，亦何伤哉，老子古简，庄生诡诞，皆是也。兼爱者必使我一人之心共喻于天下，语不尽不止，孟子详明，墨子重复，是也。”</a:t>
            </a: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timg.jpg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17830" y="2359025"/>
            <a:ext cx="4037965" cy="3187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" y="19685"/>
            <a:ext cx="12134850" cy="729615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探究问题四：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783" y="894080"/>
            <a:ext cx="10659862" cy="578485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zh-CN" altLang="zh-CN" smtClean="0">
                <a:solidFill>
                  <a:srgbClr val="FF0000"/>
                </a:solidFill>
              </a:rPr>
              <a:t> </a:t>
            </a: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墨子的“兼爱”和孔孟的“仁爱”的内容有何异同？</a:t>
            </a:r>
            <a:endParaRPr lang="zh-CN" altLang="zh-CN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2770" y="1654175"/>
            <a:ext cx="1102931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在儒家心中，君子最爱的首先是双亲，其次是民众，最后是万物。对于民众而言，施以仁德便可，亲爱留给自己的血亲。爱是以自己为中心，像石子一般投入水中，一圈圈推出去，愈推愈远，也愈推愈薄。 </a:t>
            </a:r>
            <a:endParaRPr lang="zh-CN" altLang="zh-CN" sz="28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在墨家心中，“官无常贵，民无终贱”，无差等的爱冲破等级的枷锁，冲破血缘的坚冰，爱人如己，尤其去爱那些最可怜、最卑下、最被社会践踏的人。爱心无垠，善意无穷，关怀最有力量。从这角度而言，墨子进入了一种更为崇高的境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" y="19685"/>
            <a:ext cx="12134850" cy="729615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探究问题五：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835" y="805343"/>
            <a:ext cx="11811699" cy="96473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墨子认为，人人都只是爱自己而“自利”，是社会混乱动荡的原因；而孟子认为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人人眼里只有利而没有“仁义”，必将导致国家败亡。他们二人的观点是否有相通之处？</a:t>
            </a:r>
            <a:endParaRPr lang="zh-CN" altLang="zh-CN" sz="2400" b="1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2745" y="2360930"/>
            <a:ext cx="11317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墨子认为，人们只知道自爱而不知道相爱，会使人只知道自利而不知道利人，种种社会问题由此产生。兼相爱，交相利的原则意味着超越只知道自爱自利的狭隘，做到爱人利人。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孟子把仁义高悬在利之上，目的是要人从追逐私利的偏狭中超脱出来，以具备更高的道义层面上的关怀和和追求。孟子的仁主要意味着对他人的同情和体贴。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有超越自爱自利和关爱他人方面，墨子、孟子二家的主张显然是相通的。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立足现代，心存“兼爱”</a:t>
            </a:r>
          </a:p>
        </p:txBody>
      </p:sp>
      <p:pic>
        <p:nvPicPr>
          <p:cNvPr id="6" name="Picture 5" descr="xinsrc_1120604151358312264291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5890" y="2239645"/>
            <a:ext cx="9366885" cy="42748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073791"/>
            <a:ext cx="5881305" cy="183718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ts val="8875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墨子是中国的良心和灵魂</a:t>
            </a:r>
            <a:endParaRPr lang="en-US" altLang="zh-CN" sz="2000" b="1" smtClean="0">
              <a:solidFill>
                <a:srgbClr val="355709"/>
              </a:solidFill>
              <a:latin typeface="微软雅黑"/>
              <a:ea typeface="微软雅黑"/>
              <a:cs typeface="微软雅黑" panose="020B0503020204020204" charset="-122"/>
              <a:sym typeface="微软雅黑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b="1" smtClean="0">
                <a:solidFill>
                  <a:srgbClr val="35570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                               </a:t>
            </a:r>
            <a:r>
              <a:rPr lang="en-US" altLang="zh-CN" sz="2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张知寒</a:t>
            </a:r>
            <a:endParaRPr lang="zh-CN" altLang="en-US" sz="3600" b="1" smtClean="0">
              <a:solidFill>
                <a:srgbClr val="355709"/>
              </a:solidFill>
              <a:latin typeface="微软雅黑"/>
              <a:ea typeface="微软雅黑"/>
              <a:cs typeface="微软雅黑" panose="020B0503020204020204" charset="-122"/>
              <a:sym typeface="微软雅黑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        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/>
              <a:sym typeface="微软雅黑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今人评墨子</a:t>
            </a:r>
          </a:p>
        </p:txBody>
      </p:sp>
      <p:sp>
        <p:nvSpPr>
          <p:cNvPr id="8" name="矩形 7"/>
          <p:cNvSpPr/>
          <p:nvPr/>
        </p:nvSpPr>
        <p:spPr>
          <a:xfrm>
            <a:off x="604008" y="3598877"/>
            <a:ext cx="5905850" cy="23895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8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墨子是一个劳动者，他不做官，但他是比孔子高明的圣人。</a:t>
            </a:r>
            <a:endParaRPr lang="zh-CN" altLang="en-US" sz="3200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毛泽东</a:t>
            </a:r>
            <a:endParaRPr lang="zh-CN" altLang="en-US" sz="2400" b="1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642371" y="1241571"/>
            <a:ext cx="3657600" cy="442099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329" y="1233183"/>
            <a:ext cx="5881305" cy="179524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0" hangingPunct="0">
              <a:lnSpc>
                <a:spcPts val="4000"/>
              </a:lnSpc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兼爱非攻，是全人类的精神制高点。</a:t>
            </a:r>
            <a:endParaRPr lang="en-US" altLang="zh-CN" sz="2400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eaLnBrk="0" hangingPunct="0">
              <a:lnSpc>
                <a:spcPts val="4000"/>
              </a:lnSpc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余秋雨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</a:rPr>
              <a:t> </a:t>
            </a:r>
            <a:endParaRPr lang="zh-CN" altLang="en-US" sz="2400" b="1" smtClean="0">
              <a:solidFill>
                <a:srgbClr val="FF0000"/>
              </a:solidFill>
              <a:latin typeface="微软雅黑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         </a:t>
            </a:r>
            <a:endParaRPr lang="zh-CN" altLang="en-US" sz="1800" b="1">
              <a:solidFill>
                <a:srgbClr val="FF0000"/>
              </a:solidFill>
              <a:latin typeface="黑体" panose="02010609060101010101" charset="-122"/>
              <a:ea typeface="黑体"/>
              <a:sym typeface="微软雅黑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76835"/>
            <a:ext cx="3599669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今人评墨子</a:t>
            </a:r>
          </a:p>
        </p:txBody>
      </p:sp>
      <p:sp>
        <p:nvSpPr>
          <p:cNvPr id="8" name="矩形 7"/>
          <p:cNvSpPr/>
          <p:nvPr/>
        </p:nvSpPr>
        <p:spPr>
          <a:xfrm>
            <a:off x="553673" y="3196206"/>
            <a:ext cx="6694415" cy="31692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000"/>
              </a:lnSpc>
            </a:pP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</a:rPr>
              <a:t>    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孙中山在《三民主义》中把墨子推崇为</a:t>
            </a:r>
            <a:r>
              <a:rPr lang="en-US" altLang="zh-CN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平等、博爱</a:t>
            </a:r>
            <a:r>
              <a:rPr lang="en-US" altLang="zh-CN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的中国宗师。</a:t>
            </a:r>
            <a:endParaRPr lang="zh-CN" altLang="en-US" sz="2400" b="1" smtClean="0">
              <a:solidFill>
                <a:srgbClr val="C0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eaLnBrk="0" hangingPunct="0">
              <a:lnSpc>
                <a:spcPts val="6000"/>
              </a:lnSpc>
            </a:pP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他说</a:t>
            </a:r>
            <a:r>
              <a:rPr lang="en-US" altLang="zh-CN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古时最讲爱字的，莫过于墨子。墨子所讲的兼爱，与耶稣所讲的博爱是一样的。</a:t>
            </a:r>
            <a:r>
              <a:rPr lang="en-US" altLang="zh-CN" sz="24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078598" y="1241571"/>
            <a:ext cx="3053593" cy="416932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7430" y="996315"/>
            <a:ext cx="9689465" cy="271653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巴黎圣母院之殇，世界为之耸动。这是一场骤至的大火，一场文明的劫难。 就在人们一连串“心碎”的表达声中，有些不一样的声音却多了起来。有人说“巴黎圣母院大火是圆明园被烧的‘果报’”，有人说</a:t>
            </a: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这样的灾难活该”。 面对这样的言论，你将怎么从兼爱思想的角度来批驳呢？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1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         </a:t>
            </a:r>
            <a:endParaRPr lang="zh-CN" altLang="en-US" sz="1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209725"/>
            <a:ext cx="3599669" cy="66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巴黎圣母院之殇</a:t>
            </a:r>
          </a:p>
        </p:txBody>
      </p:sp>
      <p:pic>
        <p:nvPicPr>
          <p:cNvPr id="7" name="Picture 6" descr="http://i8.hexun.com/2019-04-16/196838091.jpg"/>
          <p:cNvPicPr>
            <a:picLocks noChangeAspect="1" noChangeArrowheads="1"/>
          </p:cNvPicPr>
          <p:nvPr/>
        </p:nvPicPr>
        <p:blipFill>
          <a:blip r:embed="rId4"/>
          <a:srcRect l="7501" r="15699"/>
          <a:stretch>
            <a:fillRect/>
          </a:stretch>
        </p:blipFill>
        <p:spPr bwMode="auto">
          <a:xfrm>
            <a:off x="1199625" y="3838964"/>
            <a:ext cx="9345335" cy="2718033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527337" y="3998828"/>
            <a:ext cx="4689445" cy="17532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兼爱思想帮助我们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化解冲突，创造和谐；</a:t>
            </a:r>
            <a:endParaRPr lang="en-US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缓和冲击，建立平衡。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9770" y="1910080"/>
            <a:ext cx="10226040" cy="35185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</a:t>
            </a:r>
            <a:r>
              <a:rPr lang="zh-CN" altLang="zh-CN" sz="36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年，人类面临着种种灾难：澳大利亚大火、非洲蝗灾、新冠病毒，暴雨洪灾等等，这里有天灾，也有人祸。请结合《兼爱》，联系实际，谈谈自己的感受。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        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65" y="-4191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 bwMode="auto">
          <a:xfrm>
            <a:off x="1241571" y="209725"/>
            <a:ext cx="3599669" cy="66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8911" y="1019088"/>
            <a:ext cx="3304429" cy="3296521"/>
            <a:chOff x="567625" y="1876138"/>
            <a:chExt cx="3317875" cy="3309938"/>
          </a:xfrm>
        </p:grpSpPr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830928" y="2100612"/>
              <a:ext cx="2790825" cy="2782888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372" tIns="45685" rIns="91372" bIns="456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20826964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5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72" tIns="45685" rIns="91372" bIns="456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72" tIns="45685" rIns="91372" bIns="45685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" name="Freeform 23"/>
          <p:cNvSpPr/>
          <p:nvPr/>
        </p:nvSpPr>
        <p:spPr bwMode="auto">
          <a:xfrm>
            <a:off x="4566456" y="330972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345349" y="330972"/>
            <a:ext cx="5716422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2" name="Freeform 25"/>
          <p:cNvSpPr/>
          <p:nvPr/>
        </p:nvSpPr>
        <p:spPr bwMode="auto">
          <a:xfrm>
            <a:off x="4566456" y="1242785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5345349" y="1242785"/>
            <a:ext cx="5716422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r>
              <a:rPr lang="zh-CN" altLang="zh-CN" sz="32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诵读文本，走进“兼爱”</a:t>
            </a:r>
            <a:endParaRPr lang="zh-CN" altLang="en-US" sz="320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4" name="Freeform 27"/>
          <p:cNvSpPr/>
          <p:nvPr/>
        </p:nvSpPr>
        <p:spPr bwMode="auto">
          <a:xfrm>
            <a:off x="4566456" y="2146090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345349" y="2146090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/>
        </p:nvSpPr>
        <p:spPr>
          <a:xfrm>
            <a:off x="5511034" y="395724"/>
            <a:ext cx="542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zh-CN" sz="32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走近墨子，初识“兼爱”</a:t>
            </a:r>
            <a:endParaRPr lang="zh-CN" altLang="zh-CN" sz="320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7" name="TextBox 48"/>
          <p:cNvSpPr txBox="1"/>
          <p:nvPr/>
        </p:nvSpPr>
        <p:spPr>
          <a:xfrm>
            <a:off x="5511034" y="1316392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5511034" y="2205089"/>
            <a:ext cx="542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zh-CN" smtClean="0"/>
              <a:t>逐段品读，理解“兼爱”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9" name="TextBox 58"/>
          <p:cNvSpPr txBox="1"/>
          <p:nvPr/>
        </p:nvSpPr>
        <p:spPr>
          <a:xfrm>
            <a:off x="4686174" y="364967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4686174" y="1246306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4686174" y="2157839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4566456" y="3058043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5328571" y="3049654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24" name="TextBox 55"/>
          <p:cNvSpPr txBox="1"/>
          <p:nvPr/>
        </p:nvSpPr>
        <p:spPr>
          <a:xfrm>
            <a:off x="5511034" y="3117043"/>
            <a:ext cx="542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zh-CN" smtClean="0"/>
              <a:t>深研潜思，探究“兼爱”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686174" y="3069791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4591211" y="4021764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5370103" y="4021764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0" name="TextBox 55"/>
          <p:cNvSpPr txBox="1"/>
          <p:nvPr/>
        </p:nvSpPr>
        <p:spPr>
          <a:xfrm>
            <a:off x="5535789" y="4080763"/>
            <a:ext cx="542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zh-CN" smtClean="0"/>
              <a:t>立足现代，心存“兼爱”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4710928" y="4033512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TextBox 60"/>
          <p:cNvSpPr txBox="1"/>
          <p:nvPr/>
        </p:nvSpPr>
        <p:spPr>
          <a:xfrm>
            <a:off x="4736974" y="5820519"/>
            <a:ext cx="436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+mj-ea"/>
                <a:ea typeface="+mj-ea"/>
              </a:rPr>
              <a:t>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8" grpId="0" animBg="1"/>
      <p:bldP spid="29" grpId="0" animBg="1"/>
      <p:bldP spid="30" grpId="0"/>
      <p:bldP spid="31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     语</a:t>
            </a:r>
            <a:endParaRPr lang="zh-CN" altLang="zh-CN" sz="4800" b="1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17597" b="24535"/>
          <a:stretch>
            <a:fillRect/>
          </a:stretch>
        </p:blipFill>
        <p:spPr>
          <a:xfrm>
            <a:off x="1390015" y="2343785"/>
            <a:ext cx="9747885" cy="39312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4417485" y="654424"/>
            <a:ext cx="7300383" cy="5287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17226" tIns="58613" rIns="117226" bIns="58613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人称墨子为“天才匠人，孤独侠客”，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这种孤独似曾相识。在那个拒绝崇高的时代，拥有高贵理想的人们，孔子、庄子、墨子</a:t>
            </a: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无一不是孤独的。</a:t>
            </a:r>
            <a:endParaRPr lang="en-US" altLang="zh-CN" sz="2800" b="1" smtClean="0">
              <a:latin typeface="微软雅黑"/>
              <a:ea typeface="微软雅黑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孔子游说天下、著书立说，温雅敦厚；</a:t>
            </a:r>
            <a:endParaRPr lang="en-US" altLang="zh-CN" sz="2800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庄子超然物外、顺应天理，逍遥无为；</a:t>
            </a:r>
            <a:endParaRPr lang="en-US" altLang="zh-CN" sz="28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而墨子古道热肠、反战爱民，行侠天下。他的孤独别有一番豪气和决绝。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pic>
        <p:nvPicPr>
          <p:cNvPr id="3072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8651" y="150496"/>
            <a:ext cx="1183216" cy="158877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72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1451" y="1461136"/>
            <a:ext cx="4445373" cy="4762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wipe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3336290" y="2167255"/>
            <a:ext cx="8550275" cy="270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17226" tIns="58613" rIns="117226" bIns="58613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斯人已逝，思想和精神永存。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心存兼爱，我们的生命弹出一支支悦耳动听的妙曲； 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心存兼爱，我们的生命划出一道道优美的弧线； 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兼相爱，交相利，奏响生命的最美和弦。</a:t>
            </a:r>
            <a:endParaRPr lang="en-US" altLang="zh-CN" sz="2800" b="1" smtClean="0">
              <a:solidFill>
                <a:srgbClr val="FF0000"/>
              </a:solidFill>
            </a:endParaRPr>
          </a:p>
        </p:txBody>
      </p:sp>
      <p:pic>
        <p:nvPicPr>
          <p:cNvPr id="3072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8651" y="150496"/>
            <a:ext cx="1183216" cy="158877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72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1451" y="1461136"/>
            <a:ext cx="4445373" cy="4762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33243" y="1823834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18690" y="489585"/>
            <a:ext cx="78752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zh-CN" sz="6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走近墨子，初识“兼爱”</a:t>
            </a:r>
            <a:endParaRPr lang="zh-CN" altLang="zh-CN" sz="6000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5800" y="2317115"/>
            <a:ext cx="513461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275" y="2316480"/>
            <a:ext cx="5452745" cy="34613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810" y="1006679"/>
            <a:ext cx="742442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如果你天生对机械有极高悟性，小到制造木鸢，大到建造机关城，你会选择：</a:t>
            </a: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" y="-52070"/>
            <a:ext cx="5428615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1011555" y="134225"/>
            <a:ext cx="3829685" cy="78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人生选择题</a:t>
            </a:r>
            <a:endParaRPr lang="zh-CN" altLang="en-US" b="1" smtClean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060" y="2139192"/>
            <a:ext cx="7009549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如果你师从大儒钻研学术，一不耕田二不劳作，年纪轻轻颇有见地，你会选择：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如果你一路讲学收徒，盛名在外，越王许诺授官封地，你会选择：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http://p3.so.qhmsg.com/sdr/400__/t011b256e8717dea938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422547" y="780176"/>
            <a:ext cx="3389151" cy="5134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矩形 11"/>
          <p:cNvSpPr/>
          <p:nvPr/>
        </p:nvSpPr>
        <p:spPr>
          <a:xfrm>
            <a:off x="385894" y="3951215"/>
            <a:ext cx="7273255" cy="929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如果你冒着被囚禁、杀害的危险，以己之力止楚攻宋，却在避雨时被宋国士兵轰赶，你会选择：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4341" y="5058559"/>
            <a:ext cx="7013197" cy="988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心灰意冷，封存善意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问心无愧，消失雨中  </a:t>
            </a:r>
            <a:endParaRPr lang="zh-CN" altLang="en-US" sz="2800" b="1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9200" y="5183505"/>
            <a:ext cx="1970405" cy="539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还是其他？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12" grpId="0"/>
      <p:bldP spid="1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030" y="1226820"/>
            <a:ext cx="742442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charset="-122"/>
                <a:ea typeface="微软雅黑" panose="020B0503020204020204" charset="-122"/>
              </a:rPr>
              <a:t>时代背景：</a:t>
            </a:r>
            <a:endParaRPr lang="en-US" altLang="zh-CN" sz="2400" b="1" smtClean="0">
              <a:latin typeface="微软雅黑"/>
              <a:ea typeface="微软雅黑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2400" b="1" smtClean="0"/>
              <a:t>墨子生活在春秋战国之交、社会大变革时期，这时奴隶制度已经开始崩溃，封建制度正在逐步建立，礼崩乐坏、王权衰败、生灵涂炭，社会的动荡给人民带来极大的苦恼。</a:t>
            </a:r>
            <a:endParaRPr lang="en-US" altLang="zh-CN" sz="2400" b="1" smtClean="0"/>
          </a:p>
          <a:p>
            <a:pPr fontAlgn="auto">
              <a:lnSpc>
                <a:spcPct val="150000"/>
              </a:lnSpc>
            </a:pPr>
            <a:r>
              <a:rPr lang="en-US" altLang="zh-CN" sz="2400" b="1" smtClean="0"/>
              <a:t>         </a:t>
            </a:r>
            <a:r>
              <a:rPr lang="zh-CN" altLang="zh-CN" sz="2400" b="1" smtClean="0"/>
              <a:t>墨子有极强的忧患意识、入世风骨及救世精神，积极寻找着救世的药方，他站在平民立场上为维护民众与弱小国家的生存，提出了“兼爱”、“非攻”等主张。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2400" b="1">
              <a:latin typeface="微软雅黑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" y="-52070"/>
            <a:ext cx="5769616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838899" y="268448"/>
            <a:ext cx="4773336" cy="6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/>
          <a:p>
            <a:pPr marL="0" indent="0"/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天才匠人，孤独侠客</a:t>
            </a:r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”——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</a:t>
            </a:r>
            <a:endParaRPr lang="zh-CN" altLang="en-US" b="1" smtClean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8" name="Picture 2" descr="http://img1.gtimg.com/ent/pics/hv1/216/180/1705/11091374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120543" y="654341"/>
            <a:ext cx="3716323" cy="560384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505" y="1097965"/>
            <a:ext cx="742442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/>
              <a:t>墨子</a:t>
            </a:r>
            <a:r>
              <a:rPr lang="zh-CN" altLang="en-US" sz="2400" b="1" smtClean="0"/>
              <a:t>简介</a:t>
            </a:r>
            <a:r>
              <a:rPr lang="zh-CN" altLang="zh-CN" sz="2400" b="1" smtClean="0"/>
              <a:t>：</a:t>
            </a:r>
            <a:endParaRPr lang="en-US" altLang="zh-CN" sz="2400" b="1" smtClean="0"/>
          </a:p>
          <a:p>
            <a:pPr fontAlgn="auto">
              <a:lnSpc>
                <a:spcPct val="150000"/>
              </a:lnSpc>
            </a:pPr>
            <a:r>
              <a:rPr lang="en-US" altLang="zh-CN" sz="2400" b="1" smtClean="0"/>
              <a:t>         </a:t>
            </a:r>
            <a:r>
              <a:rPr lang="zh-CN" altLang="zh-CN" sz="2400" b="1" smtClean="0"/>
              <a:t>约公元前</a:t>
            </a:r>
            <a:r>
              <a:rPr lang="en-US" altLang="zh-CN" sz="2400" b="1" smtClean="0"/>
              <a:t>468---</a:t>
            </a:r>
            <a:r>
              <a:rPr lang="zh-CN" altLang="zh-CN" sz="2400" b="1" smtClean="0"/>
              <a:t>前</a:t>
            </a:r>
            <a:r>
              <a:rPr lang="en-US" altLang="zh-CN" sz="2400" b="1" smtClean="0"/>
              <a:t>376</a:t>
            </a:r>
            <a:r>
              <a:rPr lang="zh-CN" altLang="zh-CN" sz="2400" b="1" smtClean="0"/>
              <a:t>年，名翟，春秋战国之际思想家、教育家、学者，墨家学派的创始人。墨子在科技方面颇有成就，常被誉为“科圣</a:t>
            </a:r>
            <a:r>
              <a:rPr lang="en-US" altLang="zh-CN" sz="2400" b="1" smtClean="0"/>
              <a:t>”</a:t>
            </a:r>
            <a:r>
              <a:rPr lang="zh-CN" altLang="zh-CN" sz="2400" b="1" smtClean="0"/>
              <a:t>。他的军事技术高于其他诸子，在春秋战国时期他和孔子两人被并称为</a:t>
            </a:r>
            <a:r>
              <a:rPr lang="en-US" altLang="zh-CN" sz="2400" b="1" smtClean="0"/>
              <a:t>“</a:t>
            </a:r>
            <a:r>
              <a:rPr lang="zh-CN" altLang="zh-CN" sz="2400" b="1" smtClean="0"/>
              <a:t>显学</a:t>
            </a:r>
            <a:r>
              <a:rPr lang="en-US" altLang="zh-CN" sz="2400" b="1" smtClean="0"/>
              <a:t>”</a:t>
            </a:r>
            <a:r>
              <a:rPr lang="zh-CN" altLang="zh-CN" sz="2400" b="1" smtClean="0"/>
              <a:t>大师，有“非儒即墨”之称，成为天下人学习的榜样。他一生都在为扶危济困的事业而奔忙。他的思想核心是兼爱 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" y="-52070"/>
            <a:ext cx="5769616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838899" y="268448"/>
            <a:ext cx="4773336" cy="6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/>
          <a:p>
            <a:pPr marL="0" indent="0"/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天才匠人，孤独侠客</a:t>
            </a:r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”——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</a:t>
            </a:r>
            <a:endParaRPr lang="zh-CN" altLang="en-US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531472" descr="337670"/>
          <p:cNvPicPr>
            <a:picLocks noChangeAspect="1"/>
          </p:cNvPicPr>
          <p:nvPr/>
        </p:nvPicPr>
        <p:blipFill>
          <a:blip r:embed="rId3"/>
          <a:srcRect l="13078" t="26306" r="37036" b="20992"/>
          <a:stretch>
            <a:fillRect/>
          </a:stretch>
        </p:blipFill>
        <p:spPr>
          <a:xfrm>
            <a:off x="8279934" y="1275127"/>
            <a:ext cx="2776756" cy="37834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7345" y="1098066"/>
            <a:ext cx="742442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主要思想：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政治：</a:t>
            </a:r>
            <a:r>
              <a:rPr lang="zh-CN" altLang="zh-CN" sz="2000" b="1" smtClean="0"/>
              <a:t>主张</a:t>
            </a:r>
            <a:r>
              <a:rPr lang="en-US" altLang="zh-CN" sz="2000" b="1" smtClean="0"/>
              <a:t>“</a:t>
            </a:r>
            <a:r>
              <a:rPr lang="zh-CN" altLang="zh-CN" sz="2000" b="1" smtClean="0"/>
              <a:t>尚贤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与</a:t>
            </a:r>
            <a:r>
              <a:rPr lang="en-US" altLang="zh-CN" sz="2000" b="1" smtClean="0"/>
              <a:t>“</a:t>
            </a:r>
            <a:r>
              <a:rPr lang="zh-CN" altLang="zh-CN" sz="2000" b="1" smtClean="0"/>
              <a:t>尚同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。提出了维护和平，反对侵略的</a:t>
            </a:r>
            <a:r>
              <a:rPr lang="en-US" altLang="zh-CN" sz="2000" b="1" smtClean="0"/>
              <a:t>“</a:t>
            </a:r>
            <a:r>
              <a:rPr lang="zh-CN" altLang="zh-CN" sz="2000" b="1" smtClean="0"/>
              <a:t>非攻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的主张。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经济：</a:t>
            </a:r>
            <a:r>
              <a:rPr lang="zh-CN" altLang="zh-CN" sz="2000" b="1" smtClean="0"/>
              <a:t>主张“强本节用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，即重视生产，崇尚节俭，人人参与劳作并分工合作、各尽所能。主张量功分禄，以劳定赏。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伦理：</a:t>
            </a:r>
            <a:r>
              <a:rPr lang="zh-CN" altLang="zh-CN" sz="2000" b="1" smtClean="0"/>
              <a:t>主张“兼爱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。为官的要</a:t>
            </a:r>
            <a:r>
              <a:rPr lang="en-US" altLang="zh-CN" sz="2000" b="1" smtClean="0"/>
              <a:t>“</a:t>
            </a:r>
            <a:r>
              <a:rPr lang="zh-CN" altLang="zh-CN" sz="2000" b="1" smtClean="0"/>
              <a:t>兴万民之利，除万民之害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，为民的要相亲相爱，交互得利。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教育：</a:t>
            </a:r>
            <a:r>
              <a:rPr lang="zh-CN" altLang="zh-CN" sz="2000" b="1" smtClean="0"/>
              <a:t>主张教育目的是实现救世济民。重视教授生产、军事技能、自然科学知识和逻辑知识。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</a:rPr>
              <a:t>军事：</a:t>
            </a:r>
            <a:r>
              <a:rPr lang="zh-CN" altLang="zh-CN" sz="2000" b="1" smtClean="0"/>
              <a:t>主张</a:t>
            </a:r>
            <a:r>
              <a:rPr lang="en-US" altLang="zh-CN" sz="2000" b="1" smtClean="0"/>
              <a:t>“</a:t>
            </a:r>
            <a:r>
              <a:rPr lang="zh-CN" altLang="zh-CN" sz="2000" b="1" smtClean="0"/>
              <a:t>有备无患</a:t>
            </a:r>
            <a:r>
              <a:rPr lang="en-US" altLang="zh-CN" sz="2000" b="1" smtClean="0"/>
              <a:t>”</a:t>
            </a:r>
            <a:r>
              <a:rPr lang="zh-CN" altLang="zh-CN" sz="2000" b="1" smtClean="0"/>
              <a:t>，反对侵略战争，主张采取防御战术。主张外交上要“遍礼四邻诸侯”，争取国际上的支持。 </a:t>
            </a:r>
          </a:p>
          <a:p>
            <a:pPr indent="457200" algn="just">
              <a:lnSpc>
                <a:spcPct val="150000"/>
              </a:lnSpc>
            </a:pPr>
            <a:endParaRPr lang="zh-CN" altLang="en-US" sz="2000" b="1">
              <a:latin typeface="微软雅黑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" y="-52070"/>
            <a:ext cx="5769616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838899" y="268448"/>
            <a:ext cx="4773336" cy="6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/>
          <a:p>
            <a:pPr marL="0" indent="0"/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天才匠人，孤独侠客</a:t>
            </a:r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”——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</a:t>
            </a:r>
            <a:endParaRPr lang="zh-CN" altLang="en-US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207" y="1359017"/>
            <a:ext cx="3540153" cy="44293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0392" y="1973870"/>
            <a:ext cx="710547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smtClean="0"/>
              <a:t>《墨子》一书，是墨子及其弟子以及后期墨家著述的汇编。语言质朴，逻辑严密，善于运用具体事例来说理。中国古代严格意义上的论说文，就是从《墨子》开始的。</a:t>
            </a:r>
            <a:endParaRPr lang="zh-CN" altLang="en-US" sz="2800" b="1">
              <a:latin typeface="微软雅黑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" y="-52070"/>
            <a:ext cx="5769616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838899" y="268448"/>
            <a:ext cx="4773336" cy="6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/>
          <a:p>
            <a:pPr marL="0" indent="0"/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天才匠人，孤独侠客</a:t>
            </a:r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”——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</a:t>
            </a:r>
            <a:endParaRPr lang="zh-CN" altLang="en-US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207" y="1359017"/>
            <a:ext cx="3540153" cy="44293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285,&quot;width&quot;:900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00,&quot;width&quot;:514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805,&quot;width&quot;:870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11,&quot;width&quot;:8549}"/>
  <p:tag name="REFSHAPE" val="48985716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2272</Words>
  <Application>Microsoft Office PowerPoint</Application>
  <PresentationFormat>自定义</PresentationFormat>
  <Paragraphs>155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自定义设计方案</vt:lpstr>
      <vt:lpstr>清风素材 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探究问题一：</vt:lpstr>
      <vt:lpstr>探究问题二：</vt:lpstr>
      <vt:lpstr>探究问题三：</vt:lpstr>
      <vt:lpstr>探究问题四：</vt:lpstr>
      <vt:lpstr>探究问题五：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山东金星书业文化发展有限公司</dc:creator>
  <cp:lastModifiedBy>hj</cp:lastModifiedBy>
  <cp:revision>436</cp:revision>
  <dcterms:created xsi:type="dcterms:W3CDTF">2018-05-18T09:56:00Z</dcterms:created>
  <dcterms:modified xsi:type="dcterms:W3CDTF">2020-09-15T04:40:37Z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