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1042" y="2886162"/>
            <a:ext cx="5449570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 半</a:t>
            </a:r>
            <a:r>
              <a:rPr lang="zh-CN" altLang="en-US" sz="3375" b="1" kern="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命题作文满分技巧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967617"/>
            <a:ext cx="8621078" cy="34512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阅读下面的材料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按要求作文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“读”至“懂”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是一段心灵成长的旅行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读懂山的静穆与厚重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读懂水的柔情与刚劲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读童年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读懂纯真与清澈不再的珍贵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读母爱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读懂唠叨和琐屑背后的深情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以“读懂”为题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先把题目补充完整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然后作文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除诗歌外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文体不限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字迹工整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书写规范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不少于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600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文中请不要出现真实的姓名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校名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不得抄袭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套作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1035" y="1578022"/>
            <a:ext cx="1818181" cy="447669"/>
            <a:chOff x="414876" y="961029"/>
            <a:chExt cx="2424241" cy="596892"/>
          </a:xfrm>
        </p:grpSpPr>
        <p:sp>
          <p:nvSpPr>
            <p:cNvPr id="5" name="文本框 4"/>
            <p:cNvSpPr txBox="1"/>
            <p:nvPr/>
          </p:nvSpPr>
          <p:spPr>
            <a:xfrm>
              <a:off x="993142" y="1005894"/>
              <a:ext cx="1845975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dirty="0">
                  <a:solidFill>
                    <a:srgbClr val="E44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典例展示</a:t>
              </a:r>
              <a:endPara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Group 7157"/>
            <p:cNvGrpSpPr/>
            <p:nvPr/>
          </p:nvGrpSpPr>
          <p:grpSpPr>
            <a:xfrm>
              <a:off x="414876" y="961029"/>
              <a:ext cx="543120" cy="513400"/>
              <a:chOff x="0" y="0"/>
              <a:chExt cx="589163" cy="650025"/>
            </a:xfrm>
          </p:grpSpPr>
          <p:sp>
            <p:nvSpPr>
              <p:cNvPr id="7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2"/>
              <p:cNvSpPr/>
              <p:nvPr/>
            </p:nvSpPr>
            <p:spPr>
              <a:xfrm>
                <a:off x="0" y="96515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3"/>
              <p:cNvSpPr/>
              <p:nvPr/>
            </p:nvSpPr>
            <p:spPr>
              <a:xfrm>
                <a:off x="99872" y="223244"/>
                <a:ext cx="387741" cy="270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4"/>
              <p:cNvSpPr/>
              <p:nvPr/>
            </p:nvSpPr>
            <p:spPr>
              <a:xfrm>
                <a:off x="99872" y="297099"/>
                <a:ext cx="192193" cy="196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7155"/>
              <p:cNvSpPr/>
              <p:nvPr/>
            </p:nvSpPr>
            <p:spPr>
              <a:xfrm>
                <a:off x="88122" y="177084"/>
                <a:ext cx="427187" cy="323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499235"/>
            <a:ext cx="8753330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思路点拨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这是一道半命题作文题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有一定的开放性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也有一定的限制性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考生在审题时应正确理解“读懂”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这表明了“我真正理解了曾经让我迷茫的事物”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要注意写清“读”的过程和“懂”的内容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应有更深的感悟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横线上可补充的内容非常广泛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可以是人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父亲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母亲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老师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自己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冰心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鲁迅等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可以是物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镜子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蚂蚁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书包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粉笔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蜡烛等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可以是景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大海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冰川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青松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菊花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竹子等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可以是抽象的事物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成功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失败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坦然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宽容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承诺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友善等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读懂易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安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春雨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淅沥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轻划窗棂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斜靠在门框上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望着这江南的雨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堂姐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拿起桌上书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梧桐更兼细雨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到黄昏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点点滴滴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兀然自语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她忽然醒悟过来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惊异地喊道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这是李清照的词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!”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回老家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我仅带了这一本易安词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页一页地翻过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品读着温婉的语句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眼前蓦然出现一个清秀女子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目光中透着些许忧郁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清瘦的双颊布着一丝倦怠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手执木梳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对镜挽动发髻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endParaRPr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6380923" y="1890920"/>
            <a:ext cx="2474843" cy="496916"/>
          </a:xfrm>
          <a:prstGeom prst="wedgeRectCallout">
            <a:avLst>
              <a:gd name="adj1" fmla="val -62278"/>
              <a:gd name="adj2" fmla="val -665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矩形 2"/>
          <p:cNvSpPr/>
          <p:nvPr/>
        </p:nvSpPr>
        <p:spPr>
          <a:xfrm>
            <a:off x="6380922" y="1890919"/>
            <a:ext cx="247484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开头简洁极富美感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6380923" y="2949438"/>
            <a:ext cx="2474843" cy="1466411"/>
          </a:xfrm>
          <a:prstGeom prst="wedgeRectCallout">
            <a:avLst>
              <a:gd name="adj1" fmla="val -59868"/>
              <a:gd name="adj2" fmla="val -2088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6380922" y="2949437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巧妙运用堂姐的话引出主人公“李清照”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61652" cy="5131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俄尔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脚步轻移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望着门外的景色发怔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风住尘香花已尽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日晚倦梳头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情不自禁地喃喃着这熟悉的句子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恍若嗅到阵阵馥郁的芳香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仿佛触摸到女性纯诚细腻的灵性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那风已把枝头的花吹落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宛若她曾经绚烂的生活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终究灰飞烟灭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蓦地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一声幽幽的叹息自身后传来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回眸瞥见眉头紧锁的堂姐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这样的词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怎能不引人幽思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气氛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有些落寞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我急忙翻到前面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争渡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争渡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惊起一滩鸥鹭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看着插画中女孩担忧而又欣喜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</a:t>
            </a:r>
            <a:endParaRPr lang="zh-CN" altLang="en-US"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420679" y="1731894"/>
            <a:ext cx="2474843" cy="1425414"/>
          </a:xfrm>
          <a:prstGeom prst="wedgeRectCallout">
            <a:avLst>
              <a:gd name="adj1" fmla="val -62577"/>
              <a:gd name="adj2" fmla="val -4040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420679" y="1690896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具体描写主人公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思绪飘到易安时代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想象丰富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生动形象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543050"/>
            <a:ext cx="5811347" cy="3870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神情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我差点笑出了声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还是更喜欢李清照早期的诗词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天真童稚却不落俗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总使人想起童年生活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呵呵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我想起来你小的时候坐在奶奶的三轮车上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咿咿呀呀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可逗了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你那时候不也是这样吗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我笑着反驳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越下越大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细密的雨丝偶尔打进门扉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斑驳的雨丝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门棂轻留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几个邻家顽童毫无忌惮地踩着地上的积水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打闹着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嬉笑着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追逐着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水花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溅起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坠落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而后静默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漾开圈圈涟漪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</a:pP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“昨夜雨疏风骤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浓睡不消残酒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试问卷帘人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却道海棠依旧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知否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知否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应是绿肥红瘦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缓缓念出这词句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心中满满的震撼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伤春之词不知多少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却大多雷同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而这一首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如梦令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却让人眼前一亮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侍女的漫不经心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反衬出李清照敏感的诗情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那夜的雨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就像现在的雨一样吧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却不知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有多少绿肥红瘦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至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清满怀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痴语连篇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自然率真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哪个须眉堪比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手中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的书卷越来越薄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字句间雨声绵绵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420679" y="1731894"/>
            <a:ext cx="2474843" cy="1425414"/>
          </a:xfrm>
          <a:prstGeom prst="wedgeRectCallout">
            <a:avLst>
              <a:gd name="adj1" fmla="val -62577"/>
              <a:gd name="adj2" fmla="val -3482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420679" y="1690896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对李清照的诗词情怀的探究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构思奇特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意境美妙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</a:pP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伤心枕上三更雨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点滴霖霪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点滴霖霪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江南的梅雨季节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本就伤感多愁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更何况观雨者是刚刚经历了家破人亡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前程渺茫的李清照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脑海中浮现出的场景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是她静静地聆听着雨中的喜怒哀乐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眸中泛起无限惆怅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她从双溪上的蚱蜢舟中走来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翩然地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轻盈地走来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她爱花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她爱酒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爱春花秋月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她写雨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写风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写悲欢离合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从“人比黄花瘦”到“凄凄惨惨戚戚”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420679" y="1731894"/>
            <a:ext cx="2474843" cy="1425414"/>
          </a:xfrm>
          <a:prstGeom prst="wedgeRectCallout">
            <a:avLst>
              <a:gd name="adj1" fmla="val -62577"/>
              <a:gd name="adj2" fmla="val -3482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420679" y="1690896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引用李清照的词句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写出李清照的曲折经历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6420679" y="4754849"/>
            <a:ext cx="2474843" cy="981663"/>
          </a:xfrm>
          <a:prstGeom prst="wedgeRectCallout">
            <a:avLst>
              <a:gd name="adj1" fmla="val -56553"/>
              <a:gd name="adj2" fmla="val -3318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6490253" y="4754849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写出李清照丰富的情怀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海棠花下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吟一首小令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瑞脑香尽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亦魂牵梦绕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没有一个词人像李清照一样善感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没有一个诗人像李清照一样豪迈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没有一首词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像易安词一样婉约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没有一首诗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有那样的壮志凌云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男有李后主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女有李易安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易安居士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她当之无愧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再华丽的笔触也描绘不出她的笑靥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我抬头仰望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那个清瘦温婉的女子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含着微笑的影像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格外</a:t>
            </a:r>
            <a:endParaRPr lang="zh-CN" altLang="en-US"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6420679" y="4754849"/>
            <a:ext cx="2474843" cy="981663"/>
          </a:xfrm>
          <a:prstGeom prst="wedgeRectCallout">
            <a:avLst>
              <a:gd name="adj1" fmla="val -57758"/>
              <a:gd name="adj2" fmla="val -1496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6490253" y="4754849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生动细腻的人物描写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照应第五段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930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清晰起来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我终于读懂易安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海棠花又开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410740" y="1955495"/>
            <a:ext cx="2474843" cy="455918"/>
          </a:xfrm>
          <a:prstGeom prst="wedgeRectCallout">
            <a:avLst>
              <a:gd name="adj1" fmla="val -60971"/>
              <a:gd name="adj2" fmla="val -866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410740" y="1914497"/>
            <a:ext cx="247484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结尾点题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赏析点评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本文构思巧妙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作者通过写假期一次读书经历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引出易安词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再引出主人公“李清照”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全文巧妙地以两条线索贯穿全文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作者匠心独运地把场景安排在一个“雨景”中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易安时期的“雨”和作者现代的“雨”神奇幻化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浑然一体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成为本文的第一条线索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明线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镜头思绪在现实和“南宋”之间往复切换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形散而神不散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以易安词的经典词句贯穿文章始终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成为抒情的依托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形成文章的第二条线索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暗线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一明一暗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配合得了无痕迹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相得益彰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生动细腻地再现“李易安”的人物形象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对主人公的仰慕赞美之情溢于言表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可见作者不仅读懂易安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而且细腻的文笔宛若易安居士再世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110388"/>
            <a:ext cx="8621078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要写好半命题作文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最关键的一步是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补题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补题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实质上是作文构思的预热与启动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是一种秤砣虽小却压千斤的高层次构思技巧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机敏的补题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当遵循以下原则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要充分挖掘题中的隐含信息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命题作文题目不长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其间还有空白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呈残缺式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就在这残缺的短小的题目中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却隐含着不少有用的信息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1461" y="1587818"/>
            <a:ext cx="8723948" cy="542925"/>
            <a:chOff x="549" y="1300"/>
            <a:chExt cx="18318" cy="1140"/>
          </a:xfrm>
        </p:grpSpPr>
        <p:sp>
          <p:nvSpPr>
            <p:cNvPr id="90" name="Shape 4116"/>
            <p:cNvSpPr/>
            <p:nvPr/>
          </p:nvSpPr>
          <p:spPr>
            <a:xfrm>
              <a:off x="549" y="1481"/>
              <a:ext cx="683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562" extrusionOk="0">
                  <a:moveTo>
                    <a:pt x="7175" y="3205"/>
                  </a:moveTo>
                  <a:cubicBezTo>
                    <a:pt x="8045" y="3205"/>
                    <a:pt x="8878" y="3205"/>
                    <a:pt x="9712" y="3205"/>
                  </a:cubicBezTo>
                  <a:cubicBezTo>
                    <a:pt x="10074" y="3205"/>
                    <a:pt x="10111" y="3242"/>
                    <a:pt x="10111" y="3533"/>
                  </a:cubicBezTo>
                  <a:cubicBezTo>
                    <a:pt x="10111" y="8523"/>
                    <a:pt x="10111" y="13477"/>
                    <a:pt x="10111" y="18467"/>
                  </a:cubicBezTo>
                  <a:cubicBezTo>
                    <a:pt x="10111" y="18795"/>
                    <a:pt x="10074" y="18832"/>
                    <a:pt x="9748" y="18832"/>
                  </a:cubicBezTo>
                  <a:cubicBezTo>
                    <a:pt x="8915" y="18832"/>
                    <a:pt x="8081" y="18832"/>
                    <a:pt x="7248" y="18832"/>
                  </a:cubicBezTo>
                  <a:cubicBezTo>
                    <a:pt x="6921" y="18832"/>
                    <a:pt x="6849" y="18795"/>
                    <a:pt x="6849" y="18467"/>
                  </a:cubicBezTo>
                  <a:cubicBezTo>
                    <a:pt x="6849" y="13514"/>
                    <a:pt x="6849" y="8523"/>
                    <a:pt x="6849" y="3533"/>
                  </a:cubicBezTo>
                  <a:cubicBezTo>
                    <a:pt x="6849" y="3242"/>
                    <a:pt x="6885" y="3205"/>
                    <a:pt x="7175" y="3205"/>
                  </a:cubicBezTo>
                  <a:close/>
                  <a:moveTo>
                    <a:pt x="15511" y="13368"/>
                  </a:moveTo>
                  <a:cubicBezTo>
                    <a:pt x="15511" y="13368"/>
                    <a:pt x="15511" y="13368"/>
                    <a:pt x="15511" y="13368"/>
                  </a:cubicBezTo>
                  <a:cubicBezTo>
                    <a:pt x="16199" y="13368"/>
                    <a:pt x="16924" y="13368"/>
                    <a:pt x="17613" y="13368"/>
                  </a:cubicBezTo>
                  <a:cubicBezTo>
                    <a:pt x="18156" y="13368"/>
                    <a:pt x="18229" y="13404"/>
                    <a:pt x="18229" y="13914"/>
                  </a:cubicBezTo>
                  <a:cubicBezTo>
                    <a:pt x="18229" y="15408"/>
                    <a:pt x="18229" y="16938"/>
                    <a:pt x="18229" y="18431"/>
                  </a:cubicBezTo>
                  <a:cubicBezTo>
                    <a:pt x="18229" y="18795"/>
                    <a:pt x="18193" y="18868"/>
                    <a:pt x="17866" y="18868"/>
                  </a:cubicBezTo>
                  <a:cubicBezTo>
                    <a:pt x="17033" y="18868"/>
                    <a:pt x="16199" y="18868"/>
                    <a:pt x="15366" y="18868"/>
                  </a:cubicBezTo>
                  <a:cubicBezTo>
                    <a:pt x="15003" y="18868"/>
                    <a:pt x="14967" y="18832"/>
                    <a:pt x="14967" y="18431"/>
                  </a:cubicBezTo>
                  <a:cubicBezTo>
                    <a:pt x="14967" y="16901"/>
                    <a:pt x="14967" y="15408"/>
                    <a:pt x="14967" y="13914"/>
                  </a:cubicBezTo>
                  <a:cubicBezTo>
                    <a:pt x="14967" y="13404"/>
                    <a:pt x="15040" y="13368"/>
                    <a:pt x="15511" y="13368"/>
                  </a:cubicBezTo>
                  <a:close/>
                  <a:moveTo>
                    <a:pt x="797" y="0"/>
                  </a:moveTo>
                  <a:cubicBezTo>
                    <a:pt x="797" y="0"/>
                    <a:pt x="797" y="0"/>
                    <a:pt x="797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724" y="36"/>
                    <a:pt x="724" y="73"/>
                    <a:pt x="688" y="146"/>
                  </a:cubicBezTo>
                  <a:cubicBezTo>
                    <a:pt x="470" y="546"/>
                    <a:pt x="253" y="983"/>
                    <a:pt x="35" y="1384"/>
                  </a:cubicBezTo>
                  <a:cubicBezTo>
                    <a:pt x="-37" y="1530"/>
                    <a:pt x="-1" y="1566"/>
                    <a:pt x="180" y="1566"/>
                  </a:cubicBezTo>
                  <a:cubicBezTo>
                    <a:pt x="253" y="1566"/>
                    <a:pt x="325" y="1566"/>
                    <a:pt x="398" y="1566"/>
                  </a:cubicBezTo>
                  <a:cubicBezTo>
                    <a:pt x="470" y="1566"/>
                    <a:pt x="470" y="1603"/>
                    <a:pt x="470" y="1676"/>
                  </a:cubicBezTo>
                  <a:cubicBezTo>
                    <a:pt x="470" y="8013"/>
                    <a:pt x="470" y="14388"/>
                    <a:pt x="470" y="20726"/>
                  </a:cubicBezTo>
                  <a:cubicBezTo>
                    <a:pt x="470" y="20981"/>
                    <a:pt x="543" y="21054"/>
                    <a:pt x="869" y="21054"/>
                  </a:cubicBezTo>
                  <a:cubicBezTo>
                    <a:pt x="7211" y="21054"/>
                    <a:pt x="13517" y="21054"/>
                    <a:pt x="19823" y="21054"/>
                  </a:cubicBezTo>
                  <a:cubicBezTo>
                    <a:pt x="19932" y="21054"/>
                    <a:pt x="19932" y="21090"/>
                    <a:pt x="19932" y="21163"/>
                  </a:cubicBezTo>
                  <a:cubicBezTo>
                    <a:pt x="19932" y="21236"/>
                    <a:pt x="19932" y="21309"/>
                    <a:pt x="19932" y="21381"/>
                  </a:cubicBezTo>
                  <a:cubicBezTo>
                    <a:pt x="19932" y="21564"/>
                    <a:pt x="20005" y="21600"/>
                    <a:pt x="20113" y="21527"/>
                  </a:cubicBezTo>
                  <a:cubicBezTo>
                    <a:pt x="20548" y="21309"/>
                    <a:pt x="20947" y="21126"/>
                    <a:pt x="21382" y="20908"/>
                  </a:cubicBezTo>
                  <a:cubicBezTo>
                    <a:pt x="21563" y="20799"/>
                    <a:pt x="21527" y="20762"/>
                    <a:pt x="21382" y="20689"/>
                  </a:cubicBezTo>
                  <a:cubicBezTo>
                    <a:pt x="20947" y="20471"/>
                    <a:pt x="20548" y="20252"/>
                    <a:pt x="20150" y="20034"/>
                  </a:cubicBezTo>
                  <a:cubicBezTo>
                    <a:pt x="19968" y="19961"/>
                    <a:pt x="19932" y="19961"/>
                    <a:pt x="19932" y="20179"/>
                  </a:cubicBezTo>
                  <a:cubicBezTo>
                    <a:pt x="19932" y="20252"/>
                    <a:pt x="19932" y="20289"/>
                    <a:pt x="19932" y="20325"/>
                  </a:cubicBezTo>
                  <a:cubicBezTo>
                    <a:pt x="19932" y="20434"/>
                    <a:pt x="19932" y="20434"/>
                    <a:pt x="19823" y="20434"/>
                  </a:cubicBezTo>
                  <a:cubicBezTo>
                    <a:pt x="13699" y="20434"/>
                    <a:pt x="7574" y="20434"/>
                    <a:pt x="1485" y="20434"/>
                  </a:cubicBezTo>
                  <a:cubicBezTo>
                    <a:pt x="1195" y="20434"/>
                    <a:pt x="1086" y="20398"/>
                    <a:pt x="1086" y="20107"/>
                  </a:cubicBezTo>
                  <a:cubicBezTo>
                    <a:pt x="1086" y="13951"/>
                    <a:pt x="1086" y="7831"/>
                    <a:pt x="1086" y="1676"/>
                  </a:cubicBezTo>
                  <a:cubicBezTo>
                    <a:pt x="1086" y="1566"/>
                    <a:pt x="1123" y="1566"/>
                    <a:pt x="1231" y="1566"/>
                  </a:cubicBezTo>
                  <a:cubicBezTo>
                    <a:pt x="1268" y="1566"/>
                    <a:pt x="1340" y="1566"/>
                    <a:pt x="1376" y="1566"/>
                  </a:cubicBezTo>
                  <a:cubicBezTo>
                    <a:pt x="1594" y="1566"/>
                    <a:pt x="1594" y="1530"/>
                    <a:pt x="1521" y="1348"/>
                  </a:cubicBezTo>
                  <a:cubicBezTo>
                    <a:pt x="1304" y="947"/>
                    <a:pt x="1086" y="546"/>
                    <a:pt x="869" y="146"/>
                  </a:cubicBezTo>
                  <a:cubicBezTo>
                    <a:pt x="833" y="73"/>
                    <a:pt x="833" y="36"/>
                    <a:pt x="797" y="0"/>
                  </a:cubicBezTo>
                  <a:close/>
                  <a:moveTo>
                    <a:pt x="11162" y="7066"/>
                  </a:moveTo>
                  <a:cubicBezTo>
                    <a:pt x="11162" y="7066"/>
                    <a:pt x="11162" y="7066"/>
                    <a:pt x="11162" y="7066"/>
                  </a:cubicBezTo>
                  <a:cubicBezTo>
                    <a:pt x="11995" y="7066"/>
                    <a:pt x="12865" y="7066"/>
                    <a:pt x="13735" y="7066"/>
                  </a:cubicBezTo>
                  <a:cubicBezTo>
                    <a:pt x="14061" y="7066"/>
                    <a:pt x="14097" y="7103"/>
                    <a:pt x="14097" y="7321"/>
                  </a:cubicBezTo>
                  <a:cubicBezTo>
                    <a:pt x="14097" y="11073"/>
                    <a:pt x="14097" y="14789"/>
                    <a:pt x="14097" y="18540"/>
                  </a:cubicBezTo>
                  <a:cubicBezTo>
                    <a:pt x="14097" y="18795"/>
                    <a:pt x="13989" y="18832"/>
                    <a:pt x="13699" y="18832"/>
                  </a:cubicBezTo>
                  <a:cubicBezTo>
                    <a:pt x="12865" y="18832"/>
                    <a:pt x="12031" y="18832"/>
                    <a:pt x="11198" y="18832"/>
                  </a:cubicBezTo>
                  <a:cubicBezTo>
                    <a:pt x="10835" y="18832"/>
                    <a:pt x="10835" y="18795"/>
                    <a:pt x="10835" y="18504"/>
                  </a:cubicBezTo>
                  <a:cubicBezTo>
                    <a:pt x="10835" y="14789"/>
                    <a:pt x="10835" y="11073"/>
                    <a:pt x="10835" y="7358"/>
                  </a:cubicBezTo>
                  <a:cubicBezTo>
                    <a:pt x="10835" y="7066"/>
                    <a:pt x="10835" y="7066"/>
                    <a:pt x="11162" y="7066"/>
                  </a:cubicBezTo>
                  <a:close/>
                  <a:moveTo>
                    <a:pt x="3189" y="11000"/>
                  </a:moveTo>
                  <a:cubicBezTo>
                    <a:pt x="3189" y="11000"/>
                    <a:pt x="3189" y="11000"/>
                    <a:pt x="3189" y="11000"/>
                  </a:cubicBezTo>
                  <a:cubicBezTo>
                    <a:pt x="4022" y="11000"/>
                    <a:pt x="4892" y="11000"/>
                    <a:pt x="5725" y="11000"/>
                  </a:cubicBezTo>
                  <a:cubicBezTo>
                    <a:pt x="6052" y="11000"/>
                    <a:pt x="6088" y="11000"/>
                    <a:pt x="6088" y="11328"/>
                  </a:cubicBezTo>
                  <a:cubicBezTo>
                    <a:pt x="6088" y="13732"/>
                    <a:pt x="6088" y="16100"/>
                    <a:pt x="6088" y="18467"/>
                  </a:cubicBezTo>
                  <a:cubicBezTo>
                    <a:pt x="6088" y="18795"/>
                    <a:pt x="6052" y="18832"/>
                    <a:pt x="5762" y="18832"/>
                  </a:cubicBezTo>
                  <a:cubicBezTo>
                    <a:pt x="4928" y="18832"/>
                    <a:pt x="4058" y="18832"/>
                    <a:pt x="3225" y="18832"/>
                  </a:cubicBezTo>
                  <a:cubicBezTo>
                    <a:pt x="2899" y="18832"/>
                    <a:pt x="2826" y="18795"/>
                    <a:pt x="2826" y="18467"/>
                  </a:cubicBezTo>
                  <a:cubicBezTo>
                    <a:pt x="2826" y="16100"/>
                    <a:pt x="2826" y="13696"/>
                    <a:pt x="2826" y="11328"/>
                  </a:cubicBezTo>
                  <a:cubicBezTo>
                    <a:pt x="2826" y="11000"/>
                    <a:pt x="2862" y="11000"/>
                    <a:pt x="3189" y="110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32" y="1300"/>
              <a:ext cx="17635" cy="11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40000"/>
                </a:lnSpc>
              </a:pPr>
              <a:r>
                <a:rPr lang="zh-CN" sz="210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技法指导</a:t>
              </a:r>
              <a:endParaRPr lang="zh-CN" sz="210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63324"/>
            <a:ext cx="8621078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河南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题目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我更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出彩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先在横线上填写合适的内容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把题目补充完整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然后作文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除诗歌外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文体不限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,600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字左右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文中不得出现真实的人名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校名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地名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09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2" y="1546488"/>
            <a:ext cx="8673816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思路点拨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这是一道半命题作文题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立意前要先将题目补充完整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题目中的“我”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提示考生用第一人称写作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写真事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抒真情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半命题中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前面要填的内容给了考生很大的自主性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可以填“努力”“梦想”“坚持”“勤奋”等表现正能量价值取向的内容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还可以填“母爱”“友情”“读书”等词语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生活的方方面面都可以写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出彩”一定是积极的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正能量的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散发光芒的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如取得好的成绩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受到表扬或提升了思想品德等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彰显了一种自信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副词“更”字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是理解题目的关键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要求所写内容具有一定的对比性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体现出某种变化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1401" y="3007541"/>
            <a:ext cx="8673816" cy="870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请完成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练测本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中的“作文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•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限时实战二</a:t>
            </a:r>
            <a:r>
              <a:rPr lang="zh-CN" altLang="en-US" sz="3375" b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endParaRPr sz="3375" dirty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命题者通过题目中的某个字或词之间的某种关系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向考生提供了以下信息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暗示了文章的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文体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及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表达属类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是记叙文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议论文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抑或说明文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细而分之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是记人还是记事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是叙事为主还是抒情为主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是缘事说理还是以理带事等等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文题提示考生应表达怎样的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旨意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抒发何种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感情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形成哪种走向的文面氛围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对作文中的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人与事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情与理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时与空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做出某种限定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或一人或多人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或一事或数事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或一理或数理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或瞬间或久远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或局狭或广阔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等等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(4)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在作文中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文章的旨意凭借何种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具体的人</a:t>
            </a:r>
            <a:r>
              <a:rPr lang="en-US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</a:t>
            </a:r>
            <a:r>
              <a:rPr lang="en-US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时</a:t>
            </a:r>
            <a:r>
              <a:rPr lang="en-US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空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加以体现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这种载体是题目中既定的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还是由考生自定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对此种种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在半命题的题目中都有所提示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如“我这个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迷”这个作文题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我”“迷”两词前后缀连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表明是记人叙事的记叙文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题中的“迷”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其含义是对某种事物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活动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景物特别感兴趣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全身心投入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达到如醉如痴的迷恋程度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无疑暗示了文旨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人称代词“我”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表明文章的“量”局限于特定的一个人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——“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局限于“我”的一种兴趣爱好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至于这种如醉如痴地迷恋的对象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载体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题目有意空缺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留给考生自主定夺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补之而出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499235"/>
            <a:ext cx="8753330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要切中题旨文意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如前所述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多数半命题文题对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题旨文意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都有所显露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有所暗示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一题当前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我们首先要机灵扫描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将其捕捉到手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接着要深层透视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切中底蕴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以利正确补题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深层构思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长大了”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这个作文题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载体部分空缺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怎样补题为好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关键是看对点明文旨的“长大”一词怎样理解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对“长大”一词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有三种诠释可供思辨取舍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499235"/>
            <a:ext cx="8753330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长高增重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一般生理现象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);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思想成熟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高级智能现象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);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学业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有为的社会现象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断定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按第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种含义补题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过于肤浅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按第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(2)(3)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种含义补题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能揭示人与事的底蕴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从动态中演绎出明确的主旨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539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要确定体裁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补充题目时要考虑你所写文章的体裁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一般考场作文对文体都没有要求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所以应根据自己的特长考虑是写记叙文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还是写说明文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或是议论文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是写人记事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还是写景状物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或是阐述某个道理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如“珍惜所拥有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这个作文题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文题对记叙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议论或书信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日记几种文体都适合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你只能根据自己的特长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抓住一种文体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扣住文章体裁和写作对象补题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若写记叙文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可补上“亲情”“友谊”等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若写议论文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可补上“青春”“生命”“智慧”等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要“小”中见“大”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补词语宜“小”不宜“大”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力求“小”中见大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小”中见深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把握好题目的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引申义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学会从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深处补题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“告别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这个作文题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写作范围比较宽泛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如果补入“自卑”“初三”等这样的词语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文章就可以写得充实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具体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要力求创意新颖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补题运思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在符合要求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切中题旨的前提下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还应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避俗求新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让人读后眼前一亮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这就得讲究补题的深加工了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一组中学生面对“我生活在之中”的半命题文题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有如下补题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试作比较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543050"/>
            <a:ext cx="8733452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“家庭”“学校”“社会”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浅薄直露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味同嚼蜡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“集体”“亲人”“友谊”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正确平常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流于一般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“麻将声”“追星族”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切中时弊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引人警醒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“题海”“夹缝”“梦魇”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比喻形象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深邃新颖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题目的新与俗制约着文面的新与俗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如面对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的滋味”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这一作文题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如果匆匆补上“咖啡”“中药”“甲鱼”“黄瓜”等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只能就其滋味写滋味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必然俗气浅薄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如能扣住“滋味”的深层含义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掘而深之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写出“打工的滋味”“得奖的滋味”“当干部的滋味”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则既深又新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再进一步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如能逆向填题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作弊的滋味”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心惊肉跳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说谎的滋味”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惶惶不安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挨批的滋味”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打翻五味瓶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则文章的新鲜度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吸引力就更不同凡响了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3802</Words>
  <Application>WPS 演示</Application>
  <PresentationFormat>在屏幕上显示</PresentationFormat>
  <Paragraphs>115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