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17"/>
  </p:notesMasterIdLst>
  <p:handoutMasterIdLst>
    <p:handoutMasterId r:id="rId37"/>
  </p:handoutMasterIdLst>
  <p:sldIdLst>
    <p:sldId id="765" r:id="rId4"/>
    <p:sldId id="1101" r:id="rId5"/>
    <p:sldId id="1035" r:id="rId6"/>
    <p:sldId id="847" r:id="rId7"/>
    <p:sldId id="987" r:id="rId8"/>
    <p:sldId id="1008" r:id="rId9"/>
    <p:sldId id="1010" r:id="rId10"/>
    <p:sldId id="1169" r:id="rId11"/>
    <p:sldId id="1151" r:id="rId12"/>
    <p:sldId id="1152" r:id="rId13"/>
    <p:sldId id="1237" r:id="rId14"/>
    <p:sldId id="1207" r:id="rId15"/>
    <p:sldId id="1267" r:id="rId16"/>
    <p:sldId id="1269" r:id="rId18"/>
    <p:sldId id="1273" r:id="rId19"/>
    <p:sldId id="1270" r:id="rId20"/>
    <p:sldId id="1211" r:id="rId21"/>
    <p:sldId id="1214" r:id="rId22"/>
    <p:sldId id="1212" r:id="rId23"/>
    <p:sldId id="1031" r:id="rId24"/>
    <p:sldId id="1216" r:id="rId25"/>
    <p:sldId id="1215" r:id="rId26"/>
    <p:sldId id="1225" r:id="rId27"/>
    <p:sldId id="1217" r:id="rId28"/>
    <p:sldId id="1226" r:id="rId29"/>
    <p:sldId id="1227" r:id="rId30"/>
    <p:sldId id="1235" r:id="rId31"/>
    <p:sldId id="1094" r:id="rId32"/>
    <p:sldId id="1097" r:id="rId33"/>
    <p:sldId id="1098" r:id="rId34"/>
    <p:sldId id="923" r:id="rId35"/>
    <p:sldId id="1095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981C"/>
    <a:srgbClr val="0000FF"/>
    <a:srgbClr val="2B8313"/>
    <a:srgbClr val="FFDB93"/>
    <a:srgbClr val="FF99CC"/>
    <a:srgbClr val="FF7C80"/>
    <a:srgbClr val="99CCFF"/>
    <a:srgbClr val="FFFF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00" y="-102"/>
      </p:cViewPr>
      <p:guideLst>
        <p:guide orient="horz" pos="2076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481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5017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/>
            <a:endParaRPr lang="zh-CN" altLang="en-US" dirty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/>
            <a:endParaRPr lang="zh-CN" altLang="en-US" dirty="0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542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/>
            <a:endParaRPr lang="zh-CN" altLang="en-US" dirty="0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5632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/>
            <a:endParaRPr lang="zh-CN" altLang="en-US" dirty="0"/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 showMasterSp="0">
  <p:cSld name="标题，文本与两项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506C31-D3C0-49B4-AC3A-AA85C6A100CF}" type="datetime1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该资料由西风瘦马友情提供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1910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A051F1-2749-4F6E-9654-026E1C5C8844}" type="datetime1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7"/>
          <p:cNvGrpSpPr/>
          <p:nvPr userDrawn="1"/>
        </p:nvGrpSpPr>
        <p:grpSpPr>
          <a:xfrm>
            <a:off x="-11112" y="6464300"/>
            <a:ext cx="4044950" cy="393700"/>
            <a:chOff x="3890503" y="3151873"/>
            <a:chExt cx="5393266" cy="39370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90503" y="332967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07647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6245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4842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3440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820376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00635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9232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37830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56427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75025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93622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12219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30817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49414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6801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86609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5207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23804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4240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60999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79597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98194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16792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35389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53987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72584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91182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09779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928376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75025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680123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7609997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53987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45" name="组合 42"/>
          <p:cNvGrpSpPr/>
          <p:nvPr userDrawn="1"/>
        </p:nvGrpSpPr>
        <p:grpSpPr>
          <a:xfrm>
            <a:off x="3754438" y="6464300"/>
            <a:ext cx="4044950" cy="393700"/>
            <a:chOff x="3890503" y="3151873"/>
            <a:chExt cx="5393266" cy="39370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890503" y="332967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07647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26245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44842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63440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820376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00635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19232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37830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56427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5025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93622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612219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30817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49414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6801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86609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05207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723804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4240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60999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779597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98194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816792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35389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53987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72584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91182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9779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928376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75025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680123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7609997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853987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直接连接符 77"/>
          <p:cNvCxnSpPr/>
          <p:nvPr userDrawn="1"/>
        </p:nvCxnSpPr>
        <p:spPr>
          <a:xfrm>
            <a:off x="7381875" y="664210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75199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76596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77993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79390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8078788" y="6464300"/>
            <a:ext cx="0" cy="39370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82184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83581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84978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86360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87757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89154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90551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775700" y="6464300"/>
            <a:ext cx="0" cy="39370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81050" y="495099"/>
            <a:ext cx="28067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</a:lstStyle>
          <a:p>
            <a:pPr lvl="0" fontAlgn="base"/>
            <a:r>
              <a:rPr lang="en-US" altLang="zh-CN" strike="noStrike" noProof="1" dirty="0"/>
              <a:t>Part One </a:t>
            </a:r>
            <a:r>
              <a:rPr lang="zh-CN" altLang="en-US" strike="noStrike" noProof="1" dirty="0"/>
              <a:t>输入标题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3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 showMasterSp="0">
  <p:cSld name="标题，文本与两项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7"/>
          <p:cNvGrpSpPr/>
          <p:nvPr userDrawn="1"/>
        </p:nvGrpSpPr>
        <p:grpSpPr>
          <a:xfrm>
            <a:off x="-11112" y="6464300"/>
            <a:ext cx="4044950" cy="393700"/>
            <a:chOff x="3890503" y="3151873"/>
            <a:chExt cx="5393266" cy="39370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90503" y="332967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07647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6245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4842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3440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820376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00635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9232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37830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56427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75025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93622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12219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30817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49414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6801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86609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5207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23804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4240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60999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79597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98194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16792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35389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53987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72584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91182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09779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928376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75025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680123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7609997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53987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81" name="组合 42"/>
          <p:cNvGrpSpPr/>
          <p:nvPr userDrawn="1"/>
        </p:nvGrpSpPr>
        <p:grpSpPr>
          <a:xfrm>
            <a:off x="3754438" y="6464300"/>
            <a:ext cx="4044950" cy="393700"/>
            <a:chOff x="3890503" y="3151873"/>
            <a:chExt cx="5393266" cy="39370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890503" y="332967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07647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26245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44842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63440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820376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00635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19232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37830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56427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5025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93622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612219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30817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49414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6801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86609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05207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7238048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424023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60999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7795972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981947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8167921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353896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53987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725845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911820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97794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9283769" y="333602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75025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680123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7609997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8539870" y="3151873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直接连接符 77"/>
          <p:cNvCxnSpPr/>
          <p:nvPr userDrawn="1"/>
        </p:nvCxnSpPr>
        <p:spPr>
          <a:xfrm>
            <a:off x="7381875" y="664210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75199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76596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77993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79390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8078788" y="6464300"/>
            <a:ext cx="0" cy="39370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82184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83581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8497888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86360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87757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89154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9055100" y="6648450"/>
            <a:ext cx="0" cy="20955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775700" y="6464300"/>
            <a:ext cx="0" cy="39370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81050" y="495099"/>
            <a:ext cx="28067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</a:lstStyle>
          <a:p>
            <a:pPr lvl="0" fontAlgn="base"/>
            <a:r>
              <a:rPr lang="en-US" altLang="zh-CN" strike="noStrike" noProof="1" dirty="0"/>
              <a:t>Part One </a:t>
            </a:r>
            <a:r>
              <a:rPr lang="zh-CN" altLang="en-US" strike="noStrike" noProof="1" dirty="0"/>
              <a:t>输入标题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3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168900" y="0"/>
            <a:ext cx="3975100" cy="6858000"/>
          </a:xfrm>
          <a:prstGeom prst="rect">
            <a:avLst/>
          </a:prstGeom>
          <a:solidFill>
            <a:schemeClr val="accent2"/>
          </a:solidFill>
          <a:ln w="1238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grpSp>
        <p:nvGrpSpPr>
          <p:cNvPr id="32771" name="组合 113"/>
          <p:cNvGrpSpPr/>
          <p:nvPr userDrawn="1"/>
        </p:nvGrpSpPr>
        <p:grpSpPr>
          <a:xfrm>
            <a:off x="5168900" y="0"/>
            <a:ext cx="161925" cy="6872288"/>
            <a:chOff x="6891688" y="0"/>
            <a:chExt cx="393700" cy="6872723"/>
          </a:xfrm>
        </p:grpSpPr>
        <p:grpSp>
          <p:nvGrpSpPr>
            <p:cNvPr id="32772" name="组合 8"/>
            <p:cNvGrpSpPr/>
            <p:nvPr userDrawn="1"/>
          </p:nvGrpSpPr>
          <p:grpSpPr>
            <a:xfrm rot="5400000">
              <a:off x="4391905" y="2499783"/>
              <a:ext cx="5393266" cy="393700"/>
              <a:chOff x="3890503" y="3151873"/>
              <a:chExt cx="5393266" cy="39370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890503" y="332967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076478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262452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4448427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4634402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820376" y="3151873"/>
                <a:ext cx="0" cy="39370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006351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192326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378301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564275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750250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936225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122199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08174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494149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680123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866098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7052073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7238048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7424023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7609997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7795972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7981947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8167921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8353896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8539870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8725845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8911820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097794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9283769" y="3336023"/>
                <a:ext cx="0" cy="20955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5750250" y="3151873"/>
                <a:ext cx="0" cy="39370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680123" y="3151873"/>
                <a:ext cx="0" cy="39370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7609997" y="3151873"/>
                <a:ext cx="0" cy="39370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8539870" y="3151873"/>
                <a:ext cx="0" cy="393700"/>
              </a:xfrm>
              <a:prstGeom prst="line">
                <a:avLst/>
              </a:prstGeom>
              <a:ln w="88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0" name="直接连接符 79"/>
            <p:cNvCxnSpPr/>
            <p:nvPr/>
          </p:nvCxnSpPr>
          <p:spPr>
            <a:xfrm rot="5400000">
              <a:off x="7002813" y="4722226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>
              <a:off x="6996463" y="4908201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5400000">
              <a:off x="6996463" y="5094175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5400000">
              <a:off x="6996463" y="5280150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5400000">
              <a:off x="6996463" y="5466125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5400000">
              <a:off x="7088538" y="5560024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400000">
              <a:off x="6996463" y="5838074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5400000">
              <a:off x="6996463" y="6024049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5400000">
              <a:off x="6996463" y="6210024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5400000">
              <a:off x="6996463" y="6395998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5400000">
              <a:off x="6996463" y="6581973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5400000">
              <a:off x="6996463" y="6767948"/>
              <a:ext cx="0" cy="20955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5400000">
              <a:off x="7088538" y="6489898"/>
              <a:ext cx="0" cy="39370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81050" y="495099"/>
            <a:ext cx="28067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</a:lstStyle>
          <a:p>
            <a:pPr lvl="0" fontAlgn="base"/>
            <a:r>
              <a:rPr lang="en-US" altLang="zh-CN" strike="noStrike" noProof="1" dirty="0"/>
              <a:t>Part One </a:t>
            </a:r>
            <a:r>
              <a:rPr lang="zh-CN" altLang="en-US" strike="noStrike" noProof="1" dirty="0"/>
              <a:t>输入标题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3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TextBox 4"/>
          <p:cNvSpPr txBox="1"/>
          <p:nvPr/>
        </p:nvSpPr>
        <p:spPr>
          <a:xfrm>
            <a:off x="1916113" y="2736850"/>
            <a:ext cx="4773612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 dirty="0">
                <a:latin typeface="Calibri" panose="020F0502020204030204" pitchFamily="34" charset="0"/>
                <a:ea typeface="宋体" panose="02010600030101010101" pitchFamily="2" charset="-122"/>
              </a:rPr>
              <a:t>植树的牧羊人</a:t>
            </a:r>
            <a:endParaRPr lang="zh-CN" altLang="en-US" sz="6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TextBox 5"/>
          <p:cNvSpPr txBox="1"/>
          <p:nvPr/>
        </p:nvSpPr>
        <p:spPr>
          <a:xfrm>
            <a:off x="3251200" y="4022725"/>
            <a:ext cx="389255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（法国）让</a:t>
            </a:r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乔诺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3"/>
          <p:cNvSpPr txBox="1"/>
          <p:nvPr/>
        </p:nvSpPr>
        <p:spPr>
          <a:xfrm>
            <a:off x="0" y="165100"/>
            <a:ext cx="41783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植树前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（失落、绝望）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2" name="文本框 1"/>
          <p:cNvSpPr txBox="1"/>
          <p:nvPr/>
        </p:nvSpPr>
        <p:spPr>
          <a:xfrm>
            <a:off x="196850" y="1012825"/>
            <a:ext cx="4098925" cy="5262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女：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光秃秃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的山上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稀稀拉拉地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长着一些薰衣草。  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在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无边无际的荒野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我走了三天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终于来到一个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废弃的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村庄前。我在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的房屋旁支起了帐篷。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在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毫无遮拦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的高地上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风吹得人东倒西歪。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狂风呼啸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着穿过破房子的缝隙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像一只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饥饿的野兽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发出吼叫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1050" y="1013460"/>
            <a:ext cx="4553585" cy="5513063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男：以前那种猛烈而干燥的风</a:t>
            </a:r>
            <a:r>
              <a:rPr lang="zh-CN" altLang="zh-CN" sz="2800" b="1" noProof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变成了飘着香气的微风。</a:t>
            </a:r>
            <a:endParaRPr lang="zh-CN" sz="2800" b="1" noProof="1">
              <a:solidFill>
                <a:schemeClr val="accent4"/>
              </a:solidFill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昔日的荒地如今生机勃勃，成为一片沃土。1913年我来时见到的废墟上</a:t>
            </a:r>
            <a:r>
              <a:rPr lang="zh-CN" altLang="zh-CN" sz="2800" b="1" noProof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建起了干净的农舍</a:t>
            </a:r>
            <a:r>
              <a:rPr lang="zh-CN" altLang="zh-CN" sz="2800" b="1" noProof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看得出人们生活得幸福、舒适。</a:t>
            </a:r>
            <a:endParaRPr lang="zh-CN" sz="2800" b="1" noProof="1">
              <a:solidFill>
                <a:schemeClr val="accent4"/>
              </a:solidFill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人们挖了水渠</a:t>
            </a:r>
            <a:r>
              <a:rPr lang="zh-CN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农场上</a:t>
            </a:r>
            <a:r>
              <a:rPr lang="zh-CN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枫树林里</a:t>
            </a:r>
            <a:r>
              <a:rPr lang="zh-CN" altLang="zh-CN" sz="2800" b="1" noProof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流淌着</a:t>
            </a:r>
            <a:r>
              <a:rPr 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源源不断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的泉水</a:t>
            </a:r>
            <a:r>
              <a:rPr lang="zh-CN" altLang="zh-CN" sz="2800" b="1" noProof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浇灌着长在周围的</a:t>
            </a:r>
            <a:r>
              <a:rPr 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鲜嫩薄荷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。一路上</a:t>
            </a:r>
            <a:r>
              <a:rPr lang="zh-CN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我碰到许多健康的男男女女</a:t>
            </a:r>
            <a:r>
              <a:rPr lang="zh-CN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孩子们的笑声又开始在</a:t>
            </a:r>
            <a:r>
              <a:rPr 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热闹的乡村聚会</a:t>
            </a:r>
            <a:r>
              <a:rPr lang="zh-CN" sz="2800" b="1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上飘荡。</a:t>
            </a:r>
            <a:endParaRPr lang="zh-CN" altLang="en-US" sz="2800" b="1" noProof="1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6350" y="165100"/>
            <a:ext cx="40576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植树后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（震惊、惊喜）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178300" y="260350"/>
            <a:ext cx="906463" cy="392113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7538" y="1966913"/>
            <a:ext cx="79089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“荒原”到“绿洲”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环境美了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538" y="2449513"/>
            <a:ext cx="79089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“荒凉”到“活力”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,我发现有了生机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538" y="2928938"/>
            <a:ext cx="79089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“痛苦”到“幸福”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,我发现心情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好了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538" y="3389313"/>
            <a:ext cx="79089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“灰色”到“绿色”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,我发现有了色彩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038" y="4327525"/>
            <a:ext cx="79089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“逃离”到“归来”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,我发现变了方向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125" y="3870325"/>
            <a:ext cx="7908925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“抱怨”到“感恩”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,我发现关系好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了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538" y="4808538"/>
            <a:ext cx="7910512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   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老人因助人变得更加充实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,重获幸福；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“荒原”因老人再次成为“家园”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,重拾活力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9125" y="5781675"/>
            <a:ext cx="7910513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自私自利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,漠视生命,人间即地狱；无私奉献,真爱生命,人间如天堂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47113" name="文本框 99"/>
          <p:cNvSpPr txBox="1"/>
          <p:nvPr/>
        </p:nvSpPr>
        <p:spPr>
          <a:xfrm>
            <a:off x="168275" y="47625"/>
            <a:ext cx="8807450" cy="2060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随着时间的推移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牧羊人逐渐衰老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高原的景色却日益蓬勃。引导学生通过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“从（     ）到（     ）</a:t>
            </a: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我发现”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的句式来感知牧羊人植树带来的变化。最后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男女生在动情地朗读中感受、品味这变化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Text Box 1027"/>
          <p:cNvSpPr txBox="1"/>
          <p:nvPr/>
        </p:nvSpPr>
        <p:spPr>
          <a:xfrm>
            <a:off x="295275" y="1065213"/>
            <a:ext cx="8551863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在默读中圈点勾画与牧羊人相关的语句。选择其中的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1～2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处语句做批注。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要求用以下格式回答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作者运用了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的描写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让我们看到了他是一个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1122363" y="3125788"/>
            <a:ext cx="6338887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圈画关键语句角度参考如下：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含有表现力的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副词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含有表现力的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形容词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数量词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关键语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句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反复出现或结构相似的词句</a:t>
            </a:r>
            <a:endParaRPr lang="zh-CN" altLang="en-US" sz="30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其他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131" name="Rectangle 2"/>
          <p:cNvSpPr>
            <a:spLocks noGrp="1"/>
          </p:cNvSpPr>
          <p:nvPr/>
        </p:nvSpPr>
        <p:spPr>
          <a:xfrm>
            <a:off x="176213" y="244475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三、细品形象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探究植树意义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21"/>
          <p:cNvSpPr/>
          <p:nvPr/>
        </p:nvSpPr>
        <p:spPr>
          <a:xfrm>
            <a:off x="0" y="2640013"/>
            <a:ext cx="5794375" cy="3830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100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牧羊人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出一个袋子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从里面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出一堆橡子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散在桌上。接着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一颗一颗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仔细地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挑选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起来。过了一会儿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挑出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了一小堆好的橡子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每一颗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都很饱满。接着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他按十个一堆把它们分开。他一边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一边又把个儿小的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或者有裂缝的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拣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了出去。最后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挑出了一百颗又大又好的橡子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他停下手来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我们就去睡了。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1" name="矩形 22"/>
          <p:cNvSpPr/>
          <p:nvPr/>
        </p:nvSpPr>
        <p:spPr>
          <a:xfrm>
            <a:off x="5794375" y="2640013"/>
            <a:ext cx="3163888" cy="35385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详细地展示了牧羊人挑选橡子的场景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拿、倒、挑、数、拣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的使用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让我们看到了他是一个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心无旁骛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认真仔细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文本框 1"/>
          <p:cNvSpPr txBox="1"/>
          <p:nvPr/>
        </p:nvSpPr>
        <p:spPr>
          <a:xfrm>
            <a:off x="171450" y="269875"/>
            <a:ext cx="85963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使用圈点勾画法从多个角度细品牧羊人形象做批注。赏析角度：动词、数量词、形容词等。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300" y="1285875"/>
            <a:ext cx="1751013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深挖细节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171450" y="1838325"/>
            <a:ext cx="8007350" cy="644525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数量词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的语句,牧羊人选种子的场景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bldLvl="0" animBg="1"/>
      <p:bldP spid="6" grpId="0"/>
      <p:bldP spid="55298" grpId="0" bldLvl="0" animBg="1"/>
      <p:bldP spid="471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21"/>
          <p:cNvSpPr/>
          <p:nvPr/>
        </p:nvSpPr>
        <p:spPr>
          <a:xfrm>
            <a:off x="0" y="1614488"/>
            <a:ext cx="4518025" cy="4246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100" dirty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他停了下来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用铁棍在地上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戳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了一个坑。然后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轻轻地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往坑里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一颗橡子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再仔细盖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上泥土。他是在种橡树！我问他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这块地是你的吗？他摇摇头说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不是。那是谁的地？是公家的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还是私人的？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他说不知道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看起来他并不在意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他只是一心一意地把一百颗橡子都种了下去。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9" name="矩形 22"/>
          <p:cNvSpPr/>
          <p:nvPr/>
        </p:nvSpPr>
        <p:spPr>
          <a:xfrm>
            <a:off x="4676140" y="1614170"/>
            <a:ext cx="4257675" cy="48310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动作描写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生动刻画了他植树时的举动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戳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写出了土地的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坚硬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轻轻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写出了对橡子的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爱惜、小心翼翼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放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写出了他植树的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认真和耐心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仔细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写出了他盖泥土的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认真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;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同时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语言描写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让我们看到了他是一个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仔细认真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耐心利索</a:t>
            </a:r>
            <a:r>
              <a:rPr lang="zh-CN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慷慨无私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不图回报</a:t>
            </a:r>
            <a:r>
              <a:rPr lang="zh-CN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不为名利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的人。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文本框 5"/>
          <p:cNvSpPr txBox="1"/>
          <p:nvPr/>
        </p:nvSpPr>
        <p:spPr>
          <a:xfrm>
            <a:off x="246063" y="157163"/>
            <a:ext cx="175101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深挖细节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246063" y="709613"/>
            <a:ext cx="8007350" cy="644525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形容词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的语句,牧羊人植树时的场景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bldLvl="0" animBg="1"/>
      <p:bldP spid="55298" grpId="0" bldLvl="0" animBg="1"/>
      <p:bldP spid="491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21"/>
          <p:cNvSpPr/>
          <p:nvPr/>
        </p:nvSpPr>
        <p:spPr>
          <a:xfrm>
            <a:off x="0" y="1974850"/>
            <a:ext cx="5235575" cy="4662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看得出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,他是</a:t>
            </a:r>
            <a:r>
              <a:rPr lang="zh-CN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一点一点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地把一座破旧的房子修整成现在的样子的。房顶</a:t>
            </a:r>
            <a:r>
              <a:rPr lang="zh-CN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很严实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一滴雨水也不漏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。风吹在瓦上,发出海浪拍打沙滩的声音。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房间里收拾得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很整齐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餐具洗得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干干净净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地板上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没有一点儿灰尘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猎枪也上过了油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。炉子上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还煮着一锅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热腾腾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的汤。看得出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他刚刮过胡子。他的衣服扣子缝得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结结实实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补丁的针脚也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很细</a:t>
            </a:r>
            <a:r>
              <a:rPr lang="zh-CN" altLang="zh-CN" sz="27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几乎看不出来。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1" name="文本框 5"/>
          <p:cNvSpPr txBox="1"/>
          <p:nvPr/>
        </p:nvSpPr>
        <p:spPr>
          <a:xfrm>
            <a:off x="627063" y="482600"/>
            <a:ext cx="2381250" cy="554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深挖细节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179388" y="1036638"/>
            <a:ext cx="8739187" cy="644525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含富有表现力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形容词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的关键语句,牧羊人的生活场景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11" name="矩形 22"/>
          <p:cNvSpPr/>
          <p:nvPr/>
        </p:nvSpPr>
        <p:spPr>
          <a:xfrm>
            <a:off x="5424805" y="2106295"/>
            <a:ext cx="3625850" cy="39693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一点一点、干干净净、结结实实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叠词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严实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整齐</a:t>
            </a:r>
            <a:r>
              <a:rPr lang="zh-CN" altLang="en-US" sz="28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、细</a:t>
            </a:r>
            <a:r>
              <a:rPr lang="en-US" altLang="zh-CN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等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形容词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详细地展示了牧羊人的生活场景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让我们看到了他是一个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一丝不苟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认真仔细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不愿马马虎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虎过日子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charRg st="0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7">
                                            <p:txEl>
                                              <p:charRg st="0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7">
                                            <p:txEl>
                                              <p:charRg st="0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ldLvl="0" animBg="1"/>
      <p:bldP spid="471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矩形 21"/>
          <p:cNvSpPr/>
          <p:nvPr/>
        </p:nvSpPr>
        <p:spPr>
          <a:xfrm>
            <a:off x="0" y="2235200"/>
            <a:ext cx="4933950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,他一直这样,一个人种着树。他已经种下了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十万颗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橡子。在这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十万颗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橡子中,有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两万颗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发了芽。而这两万颗树苗中,有将近一半,可能会被动物咬坏,或是因为什么想不到的原因死掉。剩下的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一万棵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树苗,会在这光秃秃的土地上扎根,长成大树。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矩形 22"/>
          <p:cNvSpPr/>
          <p:nvPr/>
        </p:nvSpPr>
        <p:spPr>
          <a:xfrm>
            <a:off x="5319713" y="2354263"/>
            <a:ext cx="3617913" cy="2676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base">
              <a:lnSpc>
                <a:spcPct val="150000"/>
              </a:lnSpc>
            </a:pP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通过</a:t>
            </a:r>
            <a:r>
              <a:rPr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数字的对比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,具体说明了</a:t>
            </a:r>
            <a:r>
              <a:rPr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树苗成活不易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sz="2800" b="1" strike="noStrike" noProof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衬托了牧羊人</a:t>
            </a:r>
            <a:r>
              <a:rPr lang="zh-CN" sz="2800" b="1" strike="noStrike" noProof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顽强</a:t>
            </a:r>
            <a:r>
              <a:rPr sz="2800" b="1" strike="noStrike" noProof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执着的毅力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9" name="文本框 5"/>
          <p:cNvSpPr txBox="1"/>
          <p:nvPr/>
        </p:nvSpPr>
        <p:spPr>
          <a:xfrm>
            <a:off x="539750" y="482600"/>
            <a:ext cx="1751013" cy="554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深挖细节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415925" y="1138238"/>
            <a:ext cx="4140200" cy="646112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数量词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的关键语句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bldLvl="0" animBg="1"/>
      <p:bldP spid="55298" grpId="0" bldLvl="0" animBg="1"/>
      <p:bldP spid="512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xfrm>
            <a:off x="196850" y="2967038"/>
            <a:ext cx="8772525" cy="1865312"/>
          </a:xfrm>
          <a:noFill/>
          <a:ln>
            <a:noFill/>
          </a:ln>
        </p:spPr>
        <p:txBody>
          <a:bodyPr anchor="ctr"/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通过深挖细节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数量词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等角度分析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一个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热爱生命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呵护生命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无私奉献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一丝不苟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执着坚守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的牧羊人跃然纸上。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038" y="1152525"/>
            <a:ext cx="8332787" cy="10763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真正的英雄是看清了生活的真相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却依然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热爱生活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罗曼·罗兰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12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Rectangle 2"/>
          <p:cNvSpPr/>
          <p:nvPr/>
        </p:nvSpPr>
        <p:spPr>
          <a:xfrm>
            <a:off x="611188" y="117475"/>
            <a:ext cx="2178050" cy="790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fontAlgn="base"/>
            <a:r>
              <a:rPr lang="zh-CN" altLang="en-US" sz="3200" strike="noStrike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板书设计</a:t>
            </a:r>
            <a:endParaRPr lang="zh-CN" altLang="en-US" sz="3200" strike="noStrike" noProof="1" dirty="0">
              <a:solidFill>
                <a:schemeClr val="tx1"/>
              </a:solidFill>
            </a:endParaRPr>
          </a:p>
        </p:txBody>
      </p:sp>
      <p:sp>
        <p:nvSpPr>
          <p:cNvPr id="58370" name="Text Box 2"/>
          <p:cNvSpPr txBox="1"/>
          <p:nvPr/>
        </p:nvSpPr>
        <p:spPr>
          <a:xfrm>
            <a:off x="971550" y="836613"/>
            <a:ext cx="69342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植树的牧羊人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1" name="Text Box 2"/>
          <p:cNvSpPr txBox="1"/>
          <p:nvPr/>
        </p:nvSpPr>
        <p:spPr>
          <a:xfrm>
            <a:off x="460375" y="2211388"/>
            <a:ext cx="1119188" cy="2579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荒凉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痛苦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灰色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逃离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抱怨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2" name="Rectangle 27"/>
          <p:cNvSpPr/>
          <p:nvPr/>
        </p:nvSpPr>
        <p:spPr>
          <a:xfrm>
            <a:off x="5435600" y="5313363"/>
            <a:ext cx="2016125" cy="1544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8373" name="Text Box 2"/>
          <p:cNvSpPr txBox="1"/>
          <p:nvPr/>
        </p:nvSpPr>
        <p:spPr>
          <a:xfrm>
            <a:off x="358775" y="1627188"/>
            <a:ext cx="809466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1913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黑体" panose="02010609060101010101" pitchFamily="49" charset="-122"/>
              </a:rPr>
              <a:t>年                                      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1945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黑体" panose="02010609060101010101" pitchFamily="49" charset="-122"/>
              </a:rPr>
              <a:t>年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8374" name="Text Box 2"/>
          <p:cNvSpPr txBox="1"/>
          <p:nvPr/>
        </p:nvSpPr>
        <p:spPr>
          <a:xfrm>
            <a:off x="7070725" y="2211388"/>
            <a:ext cx="1119188" cy="2579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活力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幸福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绿色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归来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感恩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5" name="Text Box 2"/>
          <p:cNvSpPr txBox="1"/>
          <p:nvPr/>
        </p:nvSpPr>
        <p:spPr>
          <a:xfrm>
            <a:off x="1579563" y="3209925"/>
            <a:ext cx="5491162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地狱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黑体" panose="02010609060101010101" pitchFamily="49" charset="-122"/>
              </a:rPr>
              <a:t>                             天堂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8376" name="Text Box 2"/>
          <p:cNvSpPr txBox="1"/>
          <p:nvPr/>
        </p:nvSpPr>
        <p:spPr>
          <a:xfrm>
            <a:off x="1693863" y="2068513"/>
            <a:ext cx="5489575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自私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黑体" panose="02010609060101010101" pitchFamily="49" charset="-122"/>
              </a:rPr>
              <a:t>                   无私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8377" name="Text Box 2"/>
          <p:cNvSpPr txBox="1"/>
          <p:nvPr/>
        </p:nvSpPr>
        <p:spPr>
          <a:xfrm>
            <a:off x="1693863" y="4471988"/>
            <a:ext cx="5489575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漠视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黑体" panose="02010609060101010101" pitchFamily="49" charset="-122"/>
              </a:rPr>
              <a:t>                   珍视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8378" name="左大括号 10"/>
          <p:cNvSpPr/>
          <p:nvPr/>
        </p:nvSpPr>
        <p:spPr>
          <a:xfrm>
            <a:off x="6896100" y="2360613"/>
            <a:ext cx="287338" cy="2281237"/>
          </a:xfrm>
          <a:prstGeom prst="leftBrace">
            <a:avLst>
              <a:gd name="adj1" fmla="val 4557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9" name="左大括号 10"/>
          <p:cNvSpPr/>
          <p:nvPr/>
        </p:nvSpPr>
        <p:spPr>
          <a:xfrm flipH="1">
            <a:off x="1392238" y="2289175"/>
            <a:ext cx="301625" cy="2281238"/>
          </a:xfrm>
          <a:prstGeom prst="leftBrace">
            <a:avLst>
              <a:gd name="adj1" fmla="val 4621"/>
              <a:gd name="adj2" fmla="val 53801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Text Box 2"/>
          <p:cNvSpPr txBox="1"/>
          <p:nvPr/>
        </p:nvSpPr>
        <p:spPr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第二课时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38138" y="1773238"/>
            <a:ext cx="8491538" cy="3616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继续练习默读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在整体感知文章、了解基本内容的基础上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争取提高阅读速度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并勾画关键词句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精读中间叙述部分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了解牧羊人这个人物形象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感受人物精神和人格魅力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结合自己的生活体验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思考牧羊人植树行为的意义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>
            <a:spLocks noGrp="1"/>
          </p:cNvSpPr>
          <p:nvPr/>
        </p:nvSpPr>
        <p:spPr>
          <a:xfrm>
            <a:off x="101600" y="1143000"/>
            <a:ext cx="274955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一、合作探究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60418" name="文本框 99"/>
          <p:cNvSpPr txBox="1"/>
          <p:nvPr/>
        </p:nvSpPr>
        <p:spPr>
          <a:xfrm>
            <a:off x="476250" y="1908175"/>
            <a:ext cx="8189913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小组合作：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探究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艾力泽∙布菲一直植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树的原因。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结合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艾力泽∙布菲</a:t>
            </a:r>
            <a:r>
              <a:rPr lang="zh-CN" altLang="en-US" sz="3200" b="1" u="sng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植</a:t>
            </a:r>
            <a:r>
              <a:rPr lang="zh-CN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树的事迹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、他身上</a:t>
            </a:r>
            <a:r>
              <a:rPr lang="zh-CN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闪耀的光辉品质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他坚持植树的原因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三个方面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为他撰写颁奖辞。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Rectangle 2"/>
          <p:cNvSpPr>
            <a:spLocks noGrp="1"/>
          </p:cNvSpPr>
          <p:nvPr/>
        </p:nvSpPr>
        <p:spPr>
          <a:xfrm>
            <a:off x="250825" y="620713"/>
            <a:ext cx="8642350" cy="2008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小组</a:t>
            </a:r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学习任务单</a:t>
            </a:r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3000" b="1" strike="noStrike" noProof="1" dirty="0">
              <a:latin typeface="Times New Roman" panose="02020603050405020304" pitchFamily="18" charset="0"/>
            </a:endParaRPr>
          </a:p>
          <a:p>
            <a:pPr fontAlgn="base"/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小组合作：多人分工汇报</a:t>
            </a:r>
            <a:endParaRPr lang="zh-CN" altLang="en-US" sz="3000" b="1" strike="noStrike" noProof="1" dirty="0">
              <a:latin typeface="Times New Roman" panose="02020603050405020304" pitchFamily="18" charset="0"/>
            </a:endParaRPr>
          </a:p>
          <a:p>
            <a:pPr fontAlgn="base"/>
            <a:r>
              <a:rPr lang="en-US" alt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lang="zh-CN" altLang="en-US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从原文中找依据</a:t>
            </a:r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结合牧羊人的状况和事迹</a:t>
            </a:r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探究</a:t>
            </a:r>
            <a:r>
              <a:rPr lang="zh-CN" altLang="en-US" sz="30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艾力泽∙布菲一直植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树的原因</a:t>
            </a:r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000" b="1" u="sng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000" b="1" u="sng" strike="noStrike" noProof="1">
              <a:latin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250825" y="3025775"/>
            <a:ext cx="8642350" cy="29305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发言语言</a:t>
            </a:r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3000" b="1" strike="noStrike" noProof="1" dirty="0">
              <a:latin typeface="Times New Roman" panose="02020603050405020304" pitchFamily="18" charset="0"/>
            </a:endParaRPr>
          </a:p>
          <a:p>
            <a:pPr fontAlgn="base"/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我们组认为他</a:t>
            </a:r>
            <a:r>
              <a:rPr lang="zh-CN" altLang="en-US" sz="30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开始</a:t>
            </a:r>
            <a:r>
              <a:rPr lang="zh-CN" altLang="en-US" sz="30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植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树的原因是：</a:t>
            </a:r>
            <a:endParaRPr lang="zh-CN" altLang="zh-CN" sz="3000" b="1" strike="noStrike" noProof="1">
              <a:sym typeface="+mn-ea"/>
            </a:endParaRPr>
          </a:p>
          <a:p>
            <a:pPr fontAlgn="base"/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从（                    ）可以看出（                     ）                      </a:t>
            </a:r>
            <a:endParaRPr lang="zh-CN" altLang="zh-CN" sz="3000" b="1" strike="noStrike" noProof="1">
              <a:sym typeface="+mn-ea"/>
            </a:endParaRPr>
          </a:p>
          <a:p>
            <a:pPr fontAlgn="base"/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endParaRPr lang="zh-CN" altLang="en-US" sz="3000" b="1" strike="noStrike" noProof="1">
              <a:latin typeface="Times New Roman" panose="02020603050405020304" pitchFamily="18" charset="0"/>
            </a:endParaRPr>
          </a:p>
          <a:p>
            <a:pPr fontAlgn="base"/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0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后期</a:t>
            </a:r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他坚持</a:t>
            </a:r>
            <a:r>
              <a:rPr lang="zh-CN" altLang="en-US" sz="30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植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树的原因是：</a:t>
            </a:r>
            <a:endParaRPr lang="zh-CN" altLang="en-US" sz="3000" b="1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文本框 99"/>
          <p:cNvSpPr txBox="1"/>
          <p:nvPr/>
        </p:nvSpPr>
        <p:spPr>
          <a:xfrm>
            <a:off x="500063" y="1527175"/>
            <a:ext cx="8380412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植树的原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因：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一开始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植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树的原因是：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认为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没有重要的事可以做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并且这里缺少树木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没有活力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。从课文第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11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段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他说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这地方缺少树；没有树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就不会有生命。他决定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既然没有重要的事情做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就动手种树吧。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可以看出他想通过种树让这个地方有生机。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文本框 99"/>
          <p:cNvSpPr txBox="1"/>
          <p:nvPr/>
        </p:nvSpPr>
        <p:spPr>
          <a:xfrm>
            <a:off x="455613" y="765175"/>
            <a:ext cx="8380412" cy="5076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植树的原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因：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后期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他坚持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植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树的原因是：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为了保护环境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造福人类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。从课文第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段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“树林留住了雨水和雪水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干涸已久的地里又冒出了泉水。人们挖了水渠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农场边上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枫树林里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流淌着源源不断的泉水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浇灌着长在周围的鲜嫩薄荷。那些废弃的村子一点点重建起来。从地价昂贵的城市搬到这里安家的人带来了青春和活力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还有探索新生活的勇气。一路上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我碰到许多健康的男男女女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孩子们的笑声又开始在热闹的乡村聚会上飘荡。”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可以看出老人让这里恢复了生机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恢复了活力。他保护了环境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让人们过上了幸福美满的生活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0" name="Rectangle 2"/>
          <p:cNvSpPr>
            <a:spLocks noGrp="1"/>
          </p:cNvSpPr>
          <p:nvPr/>
        </p:nvSpPr>
        <p:spPr>
          <a:xfrm>
            <a:off x="455613" y="5489575"/>
            <a:ext cx="8074025" cy="819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30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Rectangle 2"/>
          <p:cNvSpPr>
            <a:spLocks noGrp="1"/>
          </p:cNvSpPr>
          <p:nvPr/>
        </p:nvSpPr>
        <p:spPr>
          <a:xfrm>
            <a:off x="250825" y="225425"/>
            <a:ext cx="8729663" cy="1057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2.</a:t>
            </a:r>
            <a:r>
              <a:rPr lang="zh-CN" altLang="en-US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结合</a:t>
            </a:r>
            <a:r>
              <a:rPr lang="zh-CN" altLang="en-US" sz="30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艾力泽∙布菲植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树的事迹、他身上闪耀的光辉品质和他坚持植树的原因三个方面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为他撰写颁奖辞</a:t>
            </a:r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000" b="1" u="sng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000" b="1" u="sng" strike="noStrike" noProof="1">
              <a:latin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250825" y="1443038"/>
            <a:ext cx="8642350" cy="4614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发言语言</a:t>
            </a:r>
            <a:r>
              <a:rPr lang="en-US" altLang="zh-CN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</a:t>
            </a:r>
            <a:r>
              <a:rPr lang="zh-CN" altLang="en-US" sz="30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注意：一定要读出恢宏的气势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0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读出对</a:t>
            </a:r>
            <a:r>
              <a:rPr lang="zh-CN" altLang="en-US" sz="3000" b="1" strike="noStrike" noProof="1" dirty="0"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艾力泽∙布菲</a:t>
            </a:r>
            <a:r>
              <a:rPr lang="zh-CN" altLang="zh-CN" sz="30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的褒奖！</a:t>
            </a:r>
            <a:endParaRPr lang="zh-CN" altLang="en-US" sz="3000" b="1" strike="noStrike" noProof="1" dirty="0">
              <a:latin typeface="Times New Roman" panose="02020603050405020304" pitchFamily="18" charset="0"/>
            </a:endParaRPr>
          </a:p>
          <a:p>
            <a:pPr fontAlgn="base"/>
            <a:r>
              <a:rPr lang="zh-CN" altLang="en-US" sz="3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我们给</a:t>
            </a:r>
            <a:r>
              <a:rPr lang="zh-CN" altLang="en-US" sz="30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艾力泽∙布菲撰写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的颁奖辞如下：</a:t>
            </a:r>
            <a:endParaRPr lang="zh-CN" altLang="zh-CN" sz="3000" b="1" strike="noStrike" noProof="1">
              <a:sym typeface="+mn-ea"/>
            </a:endParaRPr>
          </a:p>
          <a:p>
            <a:pPr fontAlgn="base"/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三十余载（                    </a:t>
            </a:r>
            <a:endParaRPr lang="zh-CN" altLang="zh-CN" sz="3000" b="1" strike="noStrike" noProof="1">
              <a:sym typeface="+mn-ea"/>
            </a:endParaRPr>
          </a:p>
          <a:p>
            <a:pPr fontAlgn="base"/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）。也许他的内心孤独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,但是他选择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（                                                      ）。从他身上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,我们看到了（                                   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</a:t>
            </a:r>
            <a:endParaRPr lang="zh-CN" altLang="en-US" sz="3000" b="1" strike="noStrike" noProof="1">
              <a:latin typeface="Times New Roman" panose="02020603050405020304" pitchFamily="18" charset="0"/>
            </a:endParaRPr>
          </a:p>
          <a:p>
            <a:pPr fontAlgn="base"/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）。</a:t>
            </a:r>
            <a:endParaRPr lang="zh-CN" altLang="en-US" sz="3000" b="1" strike="noStrike" noProof="1">
              <a:latin typeface="Times New Roman" panose="02020603050405020304" pitchFamily="18" charset="0"/>
            </a:endParaRPr>
          </a:p>
          <a:p>
            <a:pPr fontAlgn="base"/>
            <a:r>
              <a:rPr lang="zh-CN" altLang="en-US" sz="3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因此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,今天我们颁奖给</a:t>
            </a:r>
            <a:r>
              <a:rPr lang="zh-CN" altLang="en-US" sz="30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艾力泽∙布菲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,也就是植树的牧羊人！！！</a:t>
            </a:r>
            <a:endParaRPr lang="zh-CN" altLang="en-US" sz="3000" b="1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Rectangle 2"/>
          <p:cNvSpPr>
            <a:spLocks noGrp="1"/>
          </p:cNvSpPr>
          <p:nvPr/>
        </p:nvSpPr>
        <p:spPr>
          <a:xfrm>
            <a:off x="250825" y="857250"/>
            <a:ext cx="8642350" cy="3644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颁奖辞：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三十余载如一日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,他绿了荒山,却白了头发,他用自己的一身把荒山变成了绿洲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。他失去了妻儿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也许他的内心孤独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,但是他选择让这片荒芜之地染上一层生命的光辉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。从他身上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我们看到了一个人除了毁灭,还可以像上天一样创造奇迹,他用一己之力谱写了一部传奇,他的精神将会被我们永远铭记在心中,他就是植树的牧羊人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艾力泽∙布菲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Rectangle 2"/>
          <p:cNvSpPr>
            <a:spLocks noGrp="1"/>
          </p:cNvSpPr>
          <p:nvPr/>
        </p:nvSpPr>
        <p:spPr>
          <a:xfrm>
            <a:off x="250825" y="857250"/>
            <a:ext cx="8642350" cy="3644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颁奖辞：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一个人无论处在怎样的环境中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,即使非常恶劣,有人会任之而去,而有人却会尽自己全部的努力去尽力改变,使之变得清澈、明媚与美好。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孤独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是人生的常态,而在孤独中坚守内心的那份执着与信念是一种勇气与力量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。也许这些都显得微不足道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,但不得不承认,这必将是一个伟大的成就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Rectangle 2"/>
          <p:cNvSpPr>
            <a:spLocks noGrp="1"/>
          </p:cNvSpPr>
          <p:nvPr/>
        </p:nvSpPr>
        <p:spPr>
          <a:xfrm>
            <a:off x="250825" y="857250"/>
            <a:ext cx="8642350" cy="3644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颁奖辞：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三十余载岁月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,他一个人在阿尔卑斯山区生活着,几十年如一日不停地种树,把他一片不毛之地,变成了生机勃勃的绿洲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。也许他的内心孤独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,但是他选择在孤独中像大自然一样,默默无声地创造生命。即使困难重重,他依旧不改变他自己的初衷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。从他身上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,我们看到了坚持不懈,一丝不苟,热爱自然、一丝不苟,他热爱自然,热爱生命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文本框 99"/>
          <p:cNvSpPr txBox="1"/>
          <p:nvPr/>
        </p:nvSpPr>
        <p:spPr>
          <a:xfrm>
            <a:off x="347663" y="592138"/>
            <a:ext cx="8516937" cy="1420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比较原文（导学二）。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《植树的牧羊人》原文中的以下内容在编入教材时被编者删去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,你是否认同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？说说你的理由。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2012950"/>
            <a:ext cx="836295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不认同。因为原文这部分内容交代了植树是有官方支持才能顺利进行的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与前文提到的“只有天知道这有多难”衔接自然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并且从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1920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年到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1945年有20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多年的时间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时间跨度大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其间如果没有内容安排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全文的结构就会显得不协调。此外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有这部分内容能让小说变得更有真实感。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663" y="5151438"/>
            <a:ext cx="836453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这部分内容应该在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从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1920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年开始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1945年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两个段落之间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Rectangle 2"/>
          <p:cNvSpPr>
            <a:spLocks noGrp="1"/>
          </p:cNvSpPr>
          <p:nvPr/>
        </p:nvSpPr>
        <p:spPr>
          <a:xfrm>
            <a:off x="100013" y="950913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二、思考探究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69634" name="文本框 99"/>
          <p:cNvSpPr txBox="1"/>
          <p:nvPr/>
        </p:nvSpPr>
        <p:spPr>
          <a:xfrm>
            <a:off x="312738" y="1716088"/>
            <a:ext cx="8516937" cy="3192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老人创造了奇迹。可当编辑部调查后才得知：这位老人竟然是作者虚构出来的。于是编辑部将稿子退回。然而这篇文章第二年在其他杂志上发表后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广受好评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被翻译为多种语言在各国报纸上刊登。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合作探究：《植树的牧羊人》为什么受到万千读者喜爱？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2"/>
          <p:cNvSpPr txBox="1"/>
          <p:nvPr/>
        </p:nvSpPr>
        <p:spPr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第一课时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200" y="723900"/>
            <a:ext cx="8228013" cy="5408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包含一种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力量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：克服艰难、改造恶劣环境的信念鼓舞人。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包含一种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精神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：不求名利与回报的无私奉献精神感动人。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包含一个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道理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：赠人玫瑰、手有余香的共享之道教导人。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包含一个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背景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；战后百废待兴、创造新生的故事抚慰人。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包含一种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理念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：人与自然和谐发展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环境保护的理念警醒人。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包含一个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视角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：采用第一人称叙事视角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见证奇迹吸引人。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3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3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6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6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9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9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2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132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charRg st="132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charRg st="16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charRg st="16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81" name="Rectangle 2"/>
          <p:cNvSpPr>
            <a:spLocks noGrp="1"/>
          </p:cNvSpPr>
          <p:nvPr/>
        </p:nvSpPr>
        <p:spPr>
          <a:xfrm>
            <a:off x="176213" y="1076325"/>
            <a:ext cx="8967787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三、拓读：理解小说现实意义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升华</a:t>
            </a:r>
            <a:r>
              <a:rPr lang="en-US" altLang="zh-CN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牧羊人</a:t>
            </a:r>
            <a:r>
              <a:rPr lang="en-US" altLang="zh-CN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”</a:t>
            </a:r>
            <a:endParaRPr lang="en-US" altLang="zh-CN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71682" name="矩形 13"/>
          <p:cNvSpPr/>
          <p:nvPr/>
        </p:nvSpPr>
        <p:spPr>
          <a:xfrm>
            <a:off x="368300" y="2076450"/>
            <a:ext cx="8169275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把《植树的牧羊人》改编成绘本的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拜克先生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一直热爱大自然,爱种树。在看到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让</a:t>
            </a: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乔诺的小说之前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,他自己就已经种了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万棵树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！即使他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两获奥斯卡奖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誉满全球、即使他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一只眼睛失明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,他仍坚持着种树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4863" y="1500188"/>
            <a:ext cx="7704137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中国植树夫妻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李旻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mín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果和丈夫马悠博士常年致力于云南热带雨林的保护工作。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08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他们成立了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中国首个民间生物多样性保护区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2010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年马悠病逝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李旻果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独自坚守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2017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年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他们已经种植出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300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多万株植物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基本恢复了雨林生态小气候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en-US" altLang="zh-CN" sz="32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557213" y="1590675"/>
            <a:ext cx="8666163" cy="3271838"/>
          </a:xfrm>
        </p:spPr>
        <p:txBody>
          <a:bodyPr anchor="t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戳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呼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啸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微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   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干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涸    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缝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隙     溜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达      流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淌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薄荷       刨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根问底</a:t>
            </a:r>
            <a:endParaRPr kumimoji="0" lang="zh-CN" altLang="en-US" sz="3600" b="1" i="0" u="none" strike="noStrike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kāngkǎi</a:t>
            </a:r>
            <a:r>
              <a:rPr kumimoji="0" lang="en-US" altLang="zh-CN" sz="3600" b="0" i="0" u="none" strike="noStrike" kern="1200" cap="none" spc="0" normalizeH="0" baseline="0" noProof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kumimoji="0" lang="en-US" altLang="zh-CN" sz="3600" b="1" i="0" u="none" strike="noStrike" kern="1200" cap="none" spc="0" normalizeH="0" baseline="0" noProof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tān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en-US" altLang="zh-CN" sz="3600" b="0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塌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帐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pén</a:t>
            </a:r>
            <a:r>
              <a:rPr kumimoji="0" lang="en-US" altLang="zh-CN" sz="3600" b="0" i="0" u="none" strike="noStrike" kern="1200" cap="none" spc="0" normalizeH="0" baseline="0" noProof="1" err="1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g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/>
                </a:solidFill>
                <a:latin typeface="+mj-lt"/>
                <a:ea typeface="宋体" panose="02010600030101010101" pitchFamily="2" charset="-122"/>
                <a:cs typeface="+mj-lt"/>
              </a:rPr>
              <a:t>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chóu   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劳     废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xū      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qú</a:t>
            </a:r>
            <a:endParaRPr kumimoji="0" lang="zh-CN" altLang="en-US" sz="3600" b="1" i="0" u="none" strike="noStrike" kern="1200" cap="none" spc="0" normalizeH="0" baseline="0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沉默</a:t>
            </a:r>
            <a:r>
              <a:rPr kumimoji="0" lang="en-US" altLang="zh-CN" sz="3600" b="0" i="0" u="none" strike="noStrike" kern="1200" cap="none" spc="0" normalizeH="0" baseline="0" noProof="1" err="1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g</a:t>
            </a:r>
            <a:r>
              <a:rPr kumimoji="0" lang="en-US" altLang="zh-CN" sz="3600" b="1" i="0" u="none" strike="noStrike" kern="1200" cap="none" spc="0" normalizeH="0" baseline="0" noProof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</a:t>
            </a:r>
            <a:r>
              <a:rPr kumimoji="0" lang="en-US" altLang="zh-CN" sz="3600" b="1" i="0" u="none" strike="noStrike" kern="1200" cap="none" spc="0" normalizeH="0" baseline="0" noProof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ǎ   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言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1100" y="1487488"/>
            <a:ext cx="7419975" cy="4575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5000"/>
              </a:lnSpc>
            </a:pP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chuō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xiào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bó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hé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xì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li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t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bò he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páo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慷慨           坍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篷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酬            墟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渠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寡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6062663" y="2833688"/>
            <a:ext cx="20478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追究底细。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250825" y="620713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600" b="1">
                <a:latin typeface="Calibri" panose="020F050202020403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sz="3600" b="1" dirty="0">
                <a:latin typeface="Calibri" panose="020F0502020204030204" pitchFamily="34" charset="0"/>
                <a:ea typeface="黑体" panose="02010609060101010101" pitchFamily="49" charset="-122"/>
              </a:rPr>
              <a:t>、读准字音</a:t>
            </a:r>
            <a:r>
              <a:rPr lang="en-US" altLang="zh-CN" sz="3600" b="1"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Calibri" panose="020F0502020204030204" pitchFamily="34" charset="0"/>
                <a:ea typeface="黑体" panose="02010609060101010101" pitchFamily="49" charset="-122"/>
              </a:rPr>
              <a:t>掌握字形</a:t>
            </a:r>
            <a:endParaRPr lang="zh-CN" altLang="en-US" sz="36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99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2"/>
          <p:cNvSpPr>
            <a:spLocks noGrp="1"/>
          </p:cNvSpPr>
          <p:nvPr/>
        </p:nvSpPr>
        <p:spPr>
          <a:xfrm>
            <a:off x="0" y="0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二、整体感知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理清思路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40962" name="Text Box 1027"/>
          <p:cNvSpPr txBox="1"/>
          <p:nvPr/>
        </p:nvSpPr>
        <p:spPr>
          <a:xfrm>
            <a:off x="250825" y="692150"/>
            <a:ext cx="8640763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再次默读课文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用横线圈画结构层面的重点语句和标志故事情节发展的语句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完成文章结构图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理清写作思路。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4593" name="表格 64592"/>
          <p:cNvGraphicFramePr/>
          <p:nvPr/>
        </p:nvGraphicFramePr>
        <p:xfrm>
          <a:off x="0" y="1644650"/>
          <a:ext cx="9144000" cy="4040188"/>
        </p:xfrm>
        <a:graphic>
          <a:graphicData uri="http://schemas.openxmlformats.org/drawingml/2006/table">
            <a:tbl>
              <a:tblPr/>
              <a:tblGrid>
                <a:gridCol w="2015490"/>
                <a:gridCol w="2759075"/>
                <a:gridCol w="2084070"/>
                <a:gridCol w="2286000"/>
              </a:tblGrid>
              <a:tr h="5753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总起议论：（                        ）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40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牧羊人情况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高原情况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altLang="zh-CN" b="1"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1913</a:t>
                      </a: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年初遇牧羊人</a:t>
                      </a:r>
                      <a:endParaRPr lang="zh-CN" altLang="en-US" sz="2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   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1919</a:t>
                      </a:r>
                      <a:r>
                        <a:rPr lang="zh-CN" altLang="en-US" sz="2500" b="1" dirty="0"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zh-CN" altLang="en-US" sz="2500" b="1" dirty="0">
                          <a:ea typeface="宋体" panose="02010600030101010101" pitchFamily="2" charset="-122"/>
                        </a:rPr>
                        <a:t>（       ）牧羊人</a:t>
                      </a:r>
                      <a:endParaRPr lang="zh-CN" altLang="en-US" sz="25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3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19—20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1945</a:t>
                      </a: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月最后一次见牧羊人</a:t>
                      </a:r>
                      <a:endParaRPr lang="zh-CN" altLang="en-US" sz="2500" b="1" dirty="0">
                        <a:solidFill>
                          <a:schemeClr val="tx1"/>
                        </a:solidFill>
                        <a:uFillTx/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21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（                     ）：伟大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Text Box 1027"/>
          <p:cNvSpPr txBox="1"/>
          <p:nvPr/>
        </p:nvSpPr>
        <p:spPr>
          <a:xfrm>
            <a:off x="250825" y="1628775"/>
            <a:ext cx="8569325" cy="255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提示：结构层面的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重点语句指总起句、总括句、过渡句、点题句、前后呼应句等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。标志故事情节发展的语句,具体到本文,指的是交代</a:t>
            </a: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“我”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与牧羊人见面时的语句以及表现牧羊人和荒原情况变化的语句。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4593" name="表格 64592"/>
          <p:cNvGraphicFramePr/>
          <p:nvPr/>
        </p:nvGraphicFramePr>
        <p:xfrm>
          <a:off x="0" y="209550"/>
          <a:ext cx="9144000" cy="5794375"/>
        </p:xfrm>
        <a:graphic>
          <a:graphicData uri="http://schemas.openxmlformats.org/drawingml/2006/table">
            <a:tbl>
              <a:tblPr/>
              <a:tblGrid>
                <a:gridCol w="2015490"/>
                <a:gridCol w="2152015"/>
                <a:gridCol w="2691130"/>
                <a:gridCol w="2286000"/>
              </a:tblGrid>
              <a:tr h="4292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总起议论：</a:t>
                      </a:r>
                      <a:endParaRPr lang="zh-CN" altLang="en-US" b="1" u="sng" dirty="0">
                        <a:solidFill>
                          <a:srgbClr val="FF0000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910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牧羊人情况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高原情况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2—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1913</a:t>
                      </a: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endParaRPr lang="zh-CN" altLang="en-US" sz="2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初遇牧羊人</a:t>
                      </a:r>
                      <a:endParaRPr lang="zh-CN" altLang="en-US" sz="2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    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500" b="1" dirty="0">
                          <a:latin typeface="+mj-ea"/>
                          <a:ea typeface="+mj-ea"/>
                        </a:rPr>
                        <a:t>1919</a:t>
                      </a:r>
                      <a:r>
                        <a:rPr lang="zh-CN" altLang="en-US" sz="2500" b="1" dirty="0">
                          <a:ea typeface="宋体" panose="02010600030101010101" pitchFamily="2" charset="-122"/>
                        </a:rPr>
                        <a:t>年（        ）</a:t>
                      </a:r>
                      <a:r>
                        <a:rPr lang="zh-CN" altLang="en-US" sz="2500" b="1" dirty="0">
                          <a:ea typeface="宋体" panose="02010600030101010101" pitchFamily="2" charset="-122"/>
                        </a:rPr>
                        <a:t>牧羊人</a:t>
                      </a:r>
                      <a:endParaRPr lang="zh-CN" altLang="en-US" sz="25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5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3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19—20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1945</a:t>
                      </a: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altLang="en-US" sz="2500" b="1" dirty="0">
                          <a:solidFill>
                            <a:schemeClr val="tx1"/>
                          </a:solidFill>
                          <a:uFillTx/>
                          <a:latin typeface="+mj-ea"/>
                          <a:ea typeface="+mj-ea"/>
                        </a:rPr>
                        <a:t>月最后一次见牧羊人</a:t>
                      </a:r>
                      <a:endParaRPr lang="zh-CN" altLang="en-US" sz="2500" b="1" dirty="0">
                        <a:solidFill>
                          <a:schemeClr val="tx1"/>
                        </a:solidFill>
                        <a:uFillTx/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21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ea typeface="宋体" panose="02010600030101010101" pitchFamily="2" charset="-122"/>
                        </a:rPr>
                        <a:t>                      </a:t>
                      </a: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：伟大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694113" y="209550"/>
            <a:ext cx="44735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慷慨无私、不图回报的好人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4413" y="1241425"/>
            <a:ext cx="54133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6713" y="1241425"/>
            <a:ext cx="2722562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一个人住石房子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牧羊同时种树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,沉默寡言,自信果断,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生活一丝不苟</a:t>
            </a:r>
            <a:endParaRPr lang="zh-CN" altLang="en-US" sz="2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2913" y="1203325"/>
            <a:ext cx="23526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毫无生气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一片废墟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,荒地秃山,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狂风呼啸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干旱炎热</a:t>
            </a:r>
            <a:endParaRPr lang="zh-CN" altLang="en-US" sz="25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888" y="2654300"/>
            <a:ext cx="5429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6125" y="2654300"/>
            <a:ext cx="10033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5125" y="2654300"/>
            <a:ext cx="26606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身体更矫健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,不再放羊改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养蜜蜂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一直在种树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,还是沉默寡言</a:t>
            </a:r>
            <a:endParaRPr lang="zh-CN" altLang="en-US" sz="2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5775" y="2654300"/>
            <a:ext cx="2309813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树木成片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</a:rPr>
              <a:t>茂盛湿润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白桦树鲜嫩挺拔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有了溪水</a:t>
            </a:r>
            <a:endParaRPr lang="zh-CN" altLang="en-US" sz="25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76713" y="4130675"/>
            <a:ext cx="2659062" cy="1130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已经</a:t>
            </a:r>
            <a:r>
              <a:rPr lang="en-US" altLang="zh-CN" sz="2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87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岁了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,和一万多人共同生活在家园</a:t>
            </a:r>
            <a:endParaRPr lang="zh-CN" altLang="en-US" sz="2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35775" y="3976688"/>
            <a:ext cx="2309813" cy="1630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微风飘香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泉水流淌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到处洋溢着青春活力</a:t>
            </a:r>
            <a:r>
              <a:rPr lang="zh-CN" altLang="zh-CN" sz="2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,人们幸福舒适地生活着</a:t>
            </a:r>
            <a:endParaRPr lang="zh-CN" altLang="zh-CN" sz="25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41513" y="5480050"/>
            <a:ext cx="23272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总起抒情议论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364163" y="2143125"/>
            <a:ext cx="582613" cy="2446338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2800" b="1" strike="noStrike" noProof="1"/>
              <a:t>逐渐衰老</a:t>
            </a:r>
            <a:endParaRPr lang="zh-CN" altLang="en-US" sz="2800" b="1" strike="noStrike" noProof="1"/>
          </a:p>
        </p:txBody>
      </p:sp>
      <p:sp>
        <p:nvSpPr>
          <p:cNvPr id="12" name="下箭头 11"/>
          <p:cNvSpPr/>
          <p:nvPr/>
        </p:nvSpPr>
        <p:spPr>
          <a:xfrm>
            <a:off x="7585075" y="2090738"/>
            <a:ext cx="582613" cy="2446338"/>
          </a:xfrm>
          <a:prstGeom prst="downArrow">
            <a:avLst>
              <a:gd name="adj1" fmla="val 100000"/>
              <a:gd name="adj2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2800" b="1" strike="noStrike" noProof="1"/>
              <a:t>日益蓬勃</a:t>
            </a:r>
            <a:endParaRPr lang="zh-CN" altLang="en-US" sz="2800" b="1" strike="noStrike" noProof="1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3" grpId="0"/>
      <p:bldP spid="15" grpId="0"/>
      <p:bldP spid="16" grpId="0"/>
      <p:bldP spid="10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99"/>
          <p:cNvSpPr txBox="1"/>
          <p:nvPr/>
        </p:nvSpPr>
        <p:spPr>
          <a:xfrm>
            <a:off x="414338" y="463550"/>
            <a:ext cx="8329612" cy="1863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本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文的写作思路是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议论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叙述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。文章主体为叙述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按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时间顺序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,以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荒原到绿洲的变化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为线索,重点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叙述了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和牧羊人三次见面的情形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4" name="文本框 99"/>
          <p:cNvSpPr txBox="1"/>
          <p:nvPr/>
        </p:nvSpPr>
        <p:spPr>
          <a:xfrm>
            <a:off x="414338" y="2620963"/>
            <a:ext cx="8154987" cy="976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观察结构图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,不难发现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与牧羊人有过多次见面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,为何只重点讲述这三次见面的情况？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414338" y="3597275"/>
            <a:ext cx="8329612" cy="230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这三次见面最具代表性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分别对应故事的开端、发展与结局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跨度时间长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充分表现老人的一如既往、顽强执着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。后两次见面的时间分别在一战与二战后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引发读者对毁灭与创造的思考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深化文章意蕴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738688" y="5851525"/>
            <a:ext cx="41878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3"/>
          <p:cNvSpPr txBox="1"/>
          <p:nvPr/>
        </p:nvSpPr>
        <p:spPr>
          <a:xfrm>
            <a:off x="1214438" y="487363"/>
            <a:ext cx="69183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植树前                         植树后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8" name="文本框 4"/>
          <p:cNvSpPr txBox="1"/>
          <p:nvPr/>
        </p:nvSpPr>
        <p:spPr>
          <a:xfrm>
            <a:off x="431800" y="1228725"/>
            <a:ext cx="3886200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      ）的薰衣草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          ）的狂风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      ）的荒野（       ）的村庄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）的房屋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）的钟楼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）的泉眼（              ）的高地（       ）的山地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）的土地和杂草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文本框 5"/>
          <p:cNvSpPr txBox="1"/>
          <p:nvPr/>
        </p:nvSpPr>
        <p:spPr>
          <a:xfrm>
            <a:off x="5013325" y="1228725"/>
            <a:ext cx="3695700" cy="4832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）的薄荷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    ）的微风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              ）的沃土（       ）的乡村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       ）的农舍（                     ）的人（              ）的泉水（       ）的男男女女（           ）的笑声（       ）的新生活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488" y="1228725"/>
            <a:ext cx="16176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稀稀拉拉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5488" y="1641475"/>
            <a:ext cx="20415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干燥而猛烈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038" y="2076450"/>
            <a:ext cx="161766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无边无际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5488" y="2476500"/>
            <a:ext cx="92868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废弃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5488" y="2909888"/>
            <a:ext cx="92868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倒塌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488" y="3344863"/>
            <a:ext cx="928687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坍塌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488" y="3778250"/>
            <a:ext cx="9874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干涸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4225" y="4186238"/>
            <a:ext cx="161766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毫无遮拦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4063" y="4605338"/>
            <a:ext cx="92868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滚烫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4225" y="5106988"/>
            <a:ext cx="9286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干旱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41938" y="1228725"/>
            <a:ext cx="93027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鲜嫩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21300" y="1641475"/>
            <a:ext cx="14573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飘着香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1938" y="2076450"/>
            <a:ext cx="16621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生机勃勃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1938" y="2476500"/>
            <a:ext cx="9302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热闹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1938" y="2911475"/>
            <a:ext cx="93027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干净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1938" y="3384550"/>
            <a:ext cx="240982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充满青春活力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1938" y="3778250"/>
            <a:ext cx="16621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源源不断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41938" y="4187825"/>
            <a:ext cx="93027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健康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9400" y="4606925"/>
            <a:ext cx="1382713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孩子们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41938" y="5106988"/>
            <a:ext cx="930275" cy="5222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2B8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舒适</a:t>
            </a:r>
            <a:endParaRPr lang="zh-CN" altLang="en-US" sz="2800" b="1" dirty="0">
              <a:solidFill>
                <a:srgbClr val="2B8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98700" y="2706688"/>
            <a:ext cx="4219575" cy="11985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具体的词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对比呼应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体现高原变化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81" name="文本框 3"/>
          <p:cNvSpPr txBox="1"/>
          <p:nvPr/>
        </p:nvSpPr>
        <p:spPr>
          <a:xfrm>
            <a:off x="725488" y="5629275"/>
            <a:ext cx="74072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从（              ）到（              ）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我发现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endParaRPr lang="zh-CN" altLang="en-US" sz="3200" b="1" u="sng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" grpId="0"/>
      <p:bldP spid="3" grpId="0"/>
      <p:bldP spid="4" grpId="0"/>
      <p:bldP spid="5" grpId="0"/>
      <p:bldP spid="6" grpId="0"/>
      <p:bldP spid="19" grpId="0"/>
      <p:bldP spid="21" grpId="0"/>
      <p:bldP spid="22" grpId="0" bldLvl="0" animBg="1"/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>
            <a:lumMod val="75000"/>
          </a:schemeClr>
        </a:solidFill>
      </a:spPr>
      <a:bodyPr wrap="square" rtlCol="0" anchor="t">
        <a:spAutoFit/>
      </a:bodyPr>
      <a:lstStyle>
        <a:defPPr>
          <a:defRPr lang="en-US" altLang="zh-CN" sz="3000" b="1">
            <a:solidFill>
              <a:schemeClr val="tx1"/>
            </a:solidFill>
            <a:uFillTx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6309</Words>
  <Application>WPS 演示</Application>
  <PresentationFormat>在屏幕上显示</PresentationFormat>
  <Paragraphs>378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黑体</vt:lpstr>
      <vt:lpstr>SimSun-ExtB</vt:lpstr>
      <vt:lpstr>Times New Roman</vt:lpstr>
      <vt:lpstr>Verdana</vt:lpstr>
      <vt:lpstr>仿宋_GB2312</vt:lpstr>
      <vt:lpstr>仿宋</vt:lpstr>
      <vt:lpstr>楷体</vt:lpstr>
      <vt:lpstr>Arial Unicode MS</vt:lpstr>
      <vt:lpstr>华文仿宋</vt:lpstr>
      <vt:lpstr>华文宋体</vt:lpstr>
      <vt:lpstr>华文中宋</vt:lpstr>
      <vt:lpstr>Aparajita</vt:lpstr>
      <vt:lpstr>Wingdings 3</vt:lpstr>
      <vt:lpstr>Symbol</vt:lpstr>
      <vt:lpstr>Angsana New</vt:lpstr>
      <vt:lpstr>Segoe UI Semibold</vt:lpstr>
      <vt:lpstr>Segoe UI Light</vt:lpstr>
      <vt:lpstr>Sylfaen</vt:lpstr>
      <vt:lpstr>Vani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221</cp:revision>
  <dcterms:created xsi:type="dcterms:W3CDTF">2015-07-09T08:14:18Z</dcterms:created>
  <dcterms:modified xsi:type="dcterms:W3CDTF">2020-11-16T02:54:09Z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