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6" r:id="rId4"/>
    <p:sldId id="257" r:id="rId5"/>
    <p:sldId id="270" r:id="rId6"/>
    <p:sldId id="268" r:id="rId7"/>
    <p:sldId id="269" r:id="rId8"/>
    <p:sldId id="258" r:id="rId9"/>
    <p:sldId id="271" r:id="rId10"/>
    <p:sldId id="272" r:id="rId11"/>
    <p:sldId id="277" r:id="rId12"/>
    <p:sldId id="273" r:id="rId13"/>
    <p:sldId id="274" r:id="rId14"/>
    <p:sldId id="264" r:id="rId15"/>
    <p:sldId id="263" r:id="rId16"/>
    <p:sldId id="275" r:id="rId17"/>
    <p:sldId id="293" r:id="rId18"/>
    <p:sldId id="301" r:id="rId19"/>
    <p:sldId id="302" r:id="rId20"/>
    <p:sldId id="303" r:id="rId21"/>
    <p:sldId id="304" r:id="rId22"/>
    <p:sldId id="305" r:id="rId23"/>
    <p:sldId id="296" r:id="rId24"/>
    <p:sldId id="297" r:id="rId25"/>
    <p:sldId id="298" r:id="rId26"/>
    <p:sldId id="299" r:id="rId27"/>
    <p:sldId id="300" r:id="rId2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file:///H:\&#35832;&#33883;&#20142;&#35819;&#23376;&#20070;\&#29579;&#26124;&#20803;-Autumn%20Reflections(&#31179;&#24605;).mp3" TargetMode="External"/><Relationship Id="rId2" Type="http://schemas.openxmlformats.org/officeDocument/2006/relationships/audio" Target="file:///H:\&#35832;&#33883;&#20142;&#35819;&#23376;&#20070;\&#29579;&#26124;&#20803;-Autumn%20Reflections(&#31179;&#24605;).mp3" TargetMode="Externa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microsoft.com/office/2007/relationships/media" Target="file:///H:\&#35832;&#33883;&#20142;&#35819;&#23376;&#20070;\&#38745;&#20197;&#20462;&#36523;&#65292;&#20461;&#20197;&#20859;&#24503;&#8212;&#35832;&#33883;&#20142;&#12298;&#35819;&#23376;&#20070;&#12299;&#26041;&#26126;&#26391;&#35829;.mp4" TargetMode="External"/><Relationship Id="rId1" Type="http://schemas.openxmlformats.org/officeDocument/2006/relationships/video" Target="file:///H:\&#35832;&#33883;&#20142;&#35819;&#23376;&#20070;\&#38745;&#20197;&#20462;&#36523;&#65292;&#20461;&#20197;&#20859;&#24503;&#8212;&#35832;&#33883;&#20142;&#12298;&#35819;&#23376;&#20070;&#12299;&#26041;&#26126;&#26391;&#35829;.mp4"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media" Target="file:///C:\Documents%20and%20Settings\Administrator\&#26700;&#38754;\&#21741;&#35832;&#33883;%20&#19977;&#22269;&#28436;&#20041;%20&#25554;&#26354;%20%20-%20&#21016;&#27426;.mp4" TargetMode="External"/><Relationship Id="rId1" Type="http://schemas.openxmlformats.org/officeDocument/2006/relationships/video" Target="file:///C:\Documents%20and%20Settings\Administrator\&#26700;&#38754;\&#21741;&#35832;&#33883;%20&#19977;&#22269;&#28436;&#20041;%20&#25554;&#26354;%20%20-%20&#21016;&#27426;.mp4"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片"/>
          <p:cNvPicPr>
            <a:picLocks noChangeAspect="1"/>
          </p:cNvPicPr>
          <p:nvPr/>
        </p:nvPicPr>
        <p:blipFill>
          <a:blip r:embed="rId1"/>
          <a:stretch>
            <a:fillRect/>
          </a:stretch>
        </p:blipFill>
        <p:spPr>
          <a:xfrm>
            <a:off x="-5080" y="0"/>
            <a:ext cx="12255500" cy="6858000"/>
          </a:xfrm>
          <a:prstGeom prst="rect">
            <a:avLst/>
          </a:prstGeom>
        </p:spPr>
      </p:pic>
      <p:sp>
        <p:nvSpPr>
          <p:cNvPr id="2" name="标题 1"/>
          <p:cNvSpPr>
            <a:spLocks noGrp="1"/>
          </p:cNvSpPr>
          <p:nvPr>
            <p:ph type="ctrTitle"/>
          </p:nvPr>
        </p:nvSpPr>
        <p:spPr/>
        <p:txBody>
          <a:bodyPr/>
          <a:p>
            <a:r>
              <a:rPr lang="zh-CN" altLang="en-US" sz="11500">
                <a:latin typeface="隶书" panose="02010509060101010101" charset="-122"/>
                <a:ea typeface="隶书" panose="02010509060101010101" charset="-122"/>
              </a:rPr>
              <a:t>诫子书</a:t>
            </a:r>
            <a:r>
              <a:rPr lang="zh-CN" altLang="en-US" b="1" baseline="-25000">
                <a:latin typeface="华文仿宋" panose="02010600040101010101" charset="-122"/>
                <a:ea typeface="华文仿宋" panose="02010600040101010101" charset="-122"/>
              </a:rPr>
              <a:t>诸葛亮</a:t>
            </a:r>
            <a:endParaRPr lang="zh-CN" altLang="en-US" b="1" baseline="-25000">
              <a:latin typeface="华文仿宋" panose="02010600040101010101" charset="-122"/>
              <a:ea typeface="华文仿宋" panose="02010600040101010101" charset="-122"/>
            </a:endParaRPr>
          </a:p>
        </p:txBody>
      </p:sp>
      <p:sp>
        <p:nvSpPr>
          <p:cNvPr id="3" name="副标题 2"/>
          <p:cNvSpPr>
            <a:spLocks noGrp="1"/>
          </p:cNvSpPr>
          <p:nvPr>
            <p:ph type="subTitle" idx="1"/>
          </p:nvPr>
        </p:nvSpPr>
        <p:spPr/>
        <p:txBody>
          <a:bodyPr/>
          <a:p>
            <a:endParaRPr lang="zh-CN" altLang="en-US"/>
          </a:p>
        </p:txBody>
      </p:sp>
      <p:pic>
        <p:nvPicPr>
          <p:cNvPr id="6" name="王昌元-Autumn Reflections(秋思)">
            <a:hlinkClick r:id="" action="ppaction://media"/>
          </p:cNvPr>
          <p:cNvPicPr/>
          <p:nvPr>
            <a:audioFile r:link="rId2"/>
            <p:extLst>
              <p:ext uri="{DAA4B4D4-6D71-4841-9C94-3DE7FCFB9230}">
                <p14:media xmlns:p14="http://schemas.microsoft.com/office/powerpoint/2010/main" r:link="rId3"/>
              </p:ext>
            </p:extLst>
          </p:nvPr>
        </p:nvPicPr>
        <p:blipFill>
          <a:blip r:embed="rId4"/>
          <a:stretch>
            <a:fillRect/>
          </a:stretch>
        </p:blipFill>
        <p:spPr>
          <a:xfrm>
            <a:off x="8908415" y="5716905"/>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22501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p:tgtEl>
                        <p:sldTgt/>
                      </p:tgtEl>
                    </p:cond>
                    <p:cond evt="onPrev">
                      <p:tgtEl>
                        <p:sldTgt/>
                      </p:tgtEl>
                    </p:cond>
                    <p:cond evt="onStopAudio">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tretch>
            <a:fillRect/>
          </a:stretch>
        </p:blipFill>
        <p:spPr>
          <a:xfrm>
            <a:off x="34925" y="93980"/>
            <a:ext cx="12151360" cy="6669405"/>
          </a:xfrm>
          <a:prstGeom prst="rect">
            <a:avLst/>
          </a:prstGeom>
        </p:spPr>
      </p:pic>
      <p:sp>
        <p:nvSpPr>
          <p:cNvPr id="2" name="标题 1"/>
          <p:cNvSpPr>
            <a:spLocks noGrp="1"/>
          </p:cNvSpPr>
          <p:nvPr>
            <p:ph type="title"/>
          </p:nvPr>
        </p:nvSpPr>
        <p:spPr/>
        <p:txBody>
          <a:bodyPr>
            <a:normAutofit/>
          </a:bodyPr>
          <a:p>
            <a:r>
              <a:rPr lang="zh-CN" altLang="en-US">
                <a:sym typeface="+mn-ea"/>
              </a:rPr>
              <a:t>读出</a:t>
            </a:r>
            <a:r>
              <a:rPr lang="en-US" altLang="zh-CN">
                <a:sym typeface="+mn-ea"/>
              </a:rPr>
              <a:t>“</a:t>
            </a:r>
            <a:r>
              <a:rPr lang="zh-CN" altLang="en-US">
                <a:sym typeface="+mn-ea"/>
              </a:rPr>
              <a:t>情</a:t>
            </a:r>
            <a:r>
              <a:rPr lang="en-US" altLang="zh-CN">
                <a:sym typeface="+mn-ea"/>
              </a:rPr>
              <a:t>”</a:t>
            </a:r>
            <a:r>
              <a:rPr lang="zh-CN" altLang="en-US">
                <a:sym typeface="+mn-ea"/>
              </a:rPr>
              <a:t>味</a:t>
            </a:r>
            <a:endParaRPr lang="zh-CN" altLang="en-US"/>
          </a:p>
        </p:txBody>
      </p:sp>
      <p:sp>
        <p:nvSpPr>
          <p:cNvPr id="3" name="内容占位符 2"/>
          <p:cNvSpPr>
            <a:spLocks noGrp="1"/>
          </p:cNvSpPr>
          <p:nvPr>
            <p:ph idx="1"/>
          </p:nvPr>
        </p:nvSpPr>
        <p:spPr/>
        <p:txBody>
          <a:bodyPr/>
          <a:p>
            <a:pPr marL="0" indent="0">
              <a:buNone/>
            </a:pPr>
            <a:r>
              <a:rPr lang="zh-CN" altLang="en-US" sz="4000" b="1">
                <a:solidFill>
                  <a:srgbClr val="0000FF"/>
                </a:solidFill>
              </a:rPr>
              <a:t>读出父亲对儿子的深情、殷切期待</a:t>
            </a:r>
            <a:endParaRPr lang="zh-CN" altLang="en-US" sz="40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tretch>
            <a:fillRect/>
          </a:stretch>
        </p:blipFill>
        <p:spPr>
          <a:xfrm>
            <a:off x="48260" y="93980"/>
            <a:ext cx="12122785" cy="6669405"/>
          </a:xfrm>
          <a:prstGeom prst="rect">
            <a:avLst/>
          </a:prstGeom>
        </p:spPr>
      </p:pic>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1825625"/>
            <a:ext cx="10515600" cy="3272155"/>
          </a:xfrm>
        </p:spPr>
        <p:txBody>
          <a:bodyPr>
            <a:noAutofit/>
          </a:bodyPr>
          <a:p>
            <a:pPr fontAlgn="auto">
              <a:lnSpc>
                <a:spcPct val="150000"/>
              </a:lnSpc>
            </a:pPr>
            <a:r>
              <a:rPr sz="4000"/>
              <a:t>诸葛瞻，字思远。</a:t>
            </a:r>
            <a:endParaRPr sz="4000"/>
          </a:p>
          <a:p>
            <a:pPr fontAlgn="auto">
              <a:lnSpc>
                <a:spcPct val="150000"/>
              </a:lnSpc>
            </a:pPr>
            <a:r>
              <a:rPr sz="4000"/>
              <a:t>诸葛亮给儿子取这个名，希望他能高瞻远瞩</a:t>
            </a:r>
            <a:r>
              <a:rPr lang="zh-CN" sz="4000"/>
              <a:t>。</a:t>
            </a:r>
            <a:endParaRPr lang="zh-CN" sz="4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timg"/>
          <p:cNvPicPr>
            <a:picLocks noChangeAspect="1"/>
          </p:cNvPicPr>
          <p:nvPr/>
        </p:nvPicPr>
        <p:blipFill>
          <a:blip r:embed="rId1"/>
          <a:stretch>
            <a:fillRect/>
          </a:stretch>
        </p:blipFill>
        <p:spPr>
          <a:xfrm>
            <a:off x="144780" y="93980"/>
            <a:ext cx="11972290" cy="6669405"/>
          </a:xfrm>
          <a:prstGeom prst="rect">
            <a:avLst/>
          </a:prstGeom>
        </p:spPr>
      </p:pic>
      <p:sp>
        <p:nvSpPr>
          <p:cNvPr id="3" name="内容占位符 2"/>
          <p:cNvSpPr>
            <a:spLocks noGrp="1"/>
          </p:cNvSpPr>
          <p:nvPr>
            <p:ph idx="1"/>
          </p:nvPr>
        </p:nvSpPr>
        <p:spPr>
          <a:xfrm>
            <a:off x="144780" y="1690370"/>
            <a:ext cx="11972290" cy="2597785"/>
          </a:xfrm>
        </p:spPr>
        <p:txBody>
          <a:bodyPr>
            <a:noAutofit/>
          </a:bodyPr>
          <a:p>
            <a:pPr marL="0" indent="0" fontAlgn="auto">
              <a:lnSpc>
                <a:spcPct val="150000"/>
              </a:lnSpc>
              <a:buNone/>
            </a:pPr>
            <a:r>
              <a:rPr lang="zh-CN" altLang="en-US" sz="4400"/>
              <a:t>“瞻今已8岁，聪慧可爱，嫌其早成，恐不为重器耳。</a:t>
            </a:r>
            <a:r>
              <a:rPr lang="zh-CN" altLang="en-US" sz="4400">
                <a:latin typeface="隶书" panose="02010509060101010101" charset="-122"/>
                <a:ea typeface="隶书" panose="02010509060101010101" charset="-122"/>
                <a:sym typeface="+mn-ea"/>
              </a:rPr>
              <a:t>”</a:t>
            </a:r>
            <a:endParaRPr lang="en-US" altLang="zh-CN" sz="4400"/>
          </a:p>
        </p:txBody>
      </p:sp>
      <p:sp>
        <p:nvSpPr>
          <p:cNvPr id="4" name="文本框 3"/>
          <p:cNvSpPr txBox="1"/>
          <p:nvPr/>
        </p:nvSpPr>
        <p:spPr>
          <a:xfrm>
            <a:off x="1234440" y="3695700"/>
            <a:ext cx="10539730" cy="1198880"/>
          </a:xfrm>
          <a:prstGeom prst="rect">
            <a:avLst/>
          </a:prstGeom>
          <a:noFill/>
        </p:spPr>
        <p:txBody>
          <a:bodyPr wrap="square" rtlCol="0" anchor="t">
            <a:spAutoFit/>
          </a:bodyPr>
          <a:p>
            <a:r>
              <a:rPr lang="zh-CN" altLang="en-US" sz="3600">
                <a:latin typeface="隶书" panose="02010509060101010101" charset="-122"/>
                <a:ea typeface="隶书" panose="02010509060101010101" charset="-122"/>
              </a:rPr>
              <a:t>诸葛瞻如今已经八岁，十分聪明可爱，只是怕他过早成熟，将来成不了大器。</a:t>
            </a:r>
            <a:endParaRPr lang="zh-CN" altLang="en-US" sz="3600">
              <a:latin typeface="隶书" panose="02010509060101010101" charset="-122"/>
              <a:ea typeface="隶书" panose="020105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5"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4" grpId="2"/>
      <p:bldP spid="4" grpId="3"/>
      <p:bldP spid="4" grpId="4"/>
      <p:bldP spid="4" grpId="5"/>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timg"/>
          <p:cNvPicPr>
            <a:picLocks noChangeAspect="1"/>
          </p:cNvPicPr>
          <p:nvPr/>
        </p:nvPicPr>
        <p:blipFill>
          <a:blip r:embed="rId1"/>
          <a:stretch>
            <a:fillRect/>
          </a:stretch>
        </p:blipFill>
        <p:spPr>
          <a:xfrm>
            <a:off x="62865" y="93980"/>
            <a:ext cx="12108815" cy="6669405"/>
          </a:xfrm>
          <a:prstGeom prst="rect">
            <a:avLst/>
          </a:prstGeom>
        </p:spPr>
      </p:pic>
      <p:sp>
        <p:nvSpPr>
          <p:cNvPr id="9218" name="矩形 9217"/>
          <p:cNvSpPr/>
          <p:nvPr/>
        </p:nvSpPr>
        <p:spPr>
          <a:xfrm>
            <a:off x="1524000" y="1487488"/>
            <a:ext cx="8893175" cy="1630045"/>
          </a:xfrm>
          <a:prstGeom prst="rect">
            <a:avLst/>
          </a:prstGeom>
          <a:noFill/>
          <a:ln w="9525">
            <a:noFill/>
          </a:ln>
        </p:spPr>
        <p:txBody>
          <a:bodyPr wrap="square">
            <a:spAutoFit/>
          </a:bodyPr>
          <a:p>
            <a:pPr>
              <a:spcBef>
                <a:spcPct val="50000"/>
              </a:spcBef>
            </a:pPr>
            <a:endParaRPr lang="zh-CN" altLang="en-US" sz="4000" b="1" dirty="0">
              <a:latin typeface="Times New Roman" panose="02020603050405020304" pitchFamily="18" charset="0"/>
            </a:endParaRPr>
          </a:p>
          <a:p>
            <a:pPr>
              <a:spcBef>
                <a:spcPct val="50000"/>
              </a:spcBef>
            </a:pPr>
            <a:endParaRPr lang="zh-CN" altLang="en-US" sz="4000" b="1" dirty="0">
              <a:solidFill>
                <a:srgbClr val="FF0000"/>
              </a:solidFill>
              <a:latin typeface="Times New Roman" panose="02020603050405020304" pitchFamily="18" charset="0"/>
            </a:endParaRPr>
          </a:p>
        </p:txBody>
      </p:sp>
      <p:sp>
        <p:nvSpPr>
          <p:cNvPr id="9222" name="矩形 9221"/>
          <p:cNvSpPr/>
          <p:nvPr/>
        </p:nvSpPr>
        <p:spPr>
          <a:xfrm>
            <a:off x="1613853" y="2767965"/>
            <a:ext cx="8713787" cy="1938020"/>
          </a:xfrm>
          <a:prstGeom prst="rect">
            <a:avLst/>
          </a:prstGeom>
          <a:noFill/>
          <a:ln w="9525">
            <a:noFill/>
          </a:ln>
        </p:spPr>
        <p:txBody>
          <a:bodyPr wrap="square">
            <a:spAutoFit/>
          </a:bodyPr>
          <a:p>
            <a:r>
              <a:rPr lang="en-US" altLang="zh-CN" sz="3200" b="1" dirty="0">
                <a:solidFill>
                  <a:srgbClr val="FF0000"/>
                </a:solidFill>
                <a:latin typeface="Times New Roman" panose="02020603050405020304" pitchFamily="18" charset="0"/>
              </a:rPr>
              <a:t>     </a:t>
            </a:r>
            <a:r>
              <a:rPr lang="en-US" altLang="zh-CN" sz="4000" b="1" dirty="0">
                <a:solidFill>
                  <a:srgbClr val="FF0000"/>
                </a:solidFill>
                <a:latin typeface="Times New Roman" panose="02020603050405020304" pitchFamily="18" charset="0"/>
              </a:rPr>
              <a:t> </a:t>
            </a:r>
            <a:r>
              <a:rPr lang="zh-CN" altLang="en-US" sz="4000" b="1" dirty="0">
                <a:latin typeface="Times New Roman" panose="02020603050405020304" pitchFamily="18" charset="0"/>
                <a:sym typeface="+mn-ea"/>
              </a:rPr>
              <a:t>这封信</a:t>
            </a:r>
            <a:r>
              <a:rPr lang="zh-CN" altLang="en-US" sz="4000" b="1" dirty="0">
                <a:solidFill>
                  <a:srgbClr val="FF0000"/>
                </a:solidFill>
                <a:latin typeface="Times New Roman" panose="02020603050405020304" pitchFamily="18" charset="0"/>
                <a:ea typeface="黑体" panose="02010600030101010101" pitchFamily="2" charset="-122"/>
              </a:rPr>
              <a:t>劝勉儿子</a:t>
            </a:r>
            <a:r>
              <a:rPr lang="zh-CN" altLang="en-US" sz="4000" b="1" dirty="0">
                <a:solidFill>
                  <a:srgbClr val="0000FF"/>
                </a:solidFill>
                <a:latin typeface="Times New Roman" panose="02020603050405020304" pitchFamily="18" charset="0"/>
                <a:ea typeface="黑体" panose="02010600030101010101" pitchFamily="2" charset="-122"/>
                <a:sym typeface="+mn-ea"/>
              </a:rPr>
              <a:t>修身养德，</a:t>
            </a:r>
            <a:r>
              <a:rPr lang="zh-CN" altLang="en-US" sz="4000" b="1" dirty="0">
                <a:solidFill>
                  <a:srgbClr val="0000FF"/>
                </a:solidFill>
                <a:latin typeface="Times New Roman" panose="02020603050405020304" pitchFamily="18" charset="0"/>
                <a:ea typeface="黑体" panose="02010600030101010101" pitchFamily="2" charset="-122"/>
              </a:rPr>
              <a:t>勤学励志</a:t>
            </a:r>
            <a:r>
              <a:rPr lang="zh-CN" altLang="en-US" sz="4000" b="1" dirty="0">
                <a:solidFill>
                  <a:srgbClr val="FF0000"/>
                </a:solidFill>
                <a:latin typeface="Times New Roman" panose="02020603050405020304" pitchFamily="18" charset="0"/>
                <a:ea typeface="黑体" panose="02010600030101010101" pitchFamily="2" charset="-122"/>
              </a:rPr>
              <a:t>。要从淡泊宁静中下功夫，最忌怠惰险躁。</a:t>
            </a:r>
            <a:endParaRPr lang="zh-CN" altLang="en-US" sz="4000" b="1" dirty="0">
              <a:solidFill>
                <a:srgbClr val="FF0000"/>
              </a:solidFill>
              <a:latin typeface="Times New Roman" panose="02020603050405020304" pitchFamily="18" charset="0"/>
            </a:endParaRPr>
          </a:p>
        </p:txBody>
      </p:sp>
      <p:sp>
        <p:nvSpPr>
          <p:cNvPr id="4" name="标题 3"/>
          <p:cNvSpPr>
            <a:spLocks noGrp="1"/>
          </p:cNvSpPr>
          <p:nvPr>
            <p:ph type="title"/>
          </p:nvPr>
        </p:nvSpPr>
        <p:spPr>
          <a:xfrm>
            <a:off x="62865" y="716280"/>
            <a:ext cx="10515600" cy="875665"/>
          </a:xfrm>
        </p:spPr>
        <p:txBody>
          <a:bodyPr>
            <a:normAutofit fontScale="90000"/>
          </a:bodyPr>
          <a:p>
            <a:r>
              <a:rPr lang="zh-CN" altLang="en-US">
                <a:sym typeface="+mn-ea"/>
              </a:rPr>
              <a:t>读出</a:t>
            </a:r>
            <a:r>
              <a:rPr lang="en-US" altLang="zh-CN">
                <a:sym typeface="+mn-ea"/>
              </a:rPr>
              <a:t>“</a:t>
            </a:r>
            <a:r>
              <a:rPr lang="zh-CN" altLang="en-US">
                <a:sym typeface="+mn-ea"/>
              </a:rPr>
              <a:t>情</a:t>
            </a:r>
            <a:r>
              <a:rPr lang="en-US" altLang="zh-CN">
                <a:sym typeface="+mn-ea"/>
              </a:rPr>
              <a:t>”</a:t>
            </a:r>
            <a:r>
              <a:rPr lang="zh-CN" altLang="en-US">
                <a:sym typeface="+mn-ea"/>
              </a:rPr>
              <a:t>味</a:t>
            </a:r>
            <a:br>
              <a:rPr lang="zh-CN" altLang="en-US"/>
            </a:br>
            <a:endParaRPr lang="zh-CN" altLang="en-US"/>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222"/>
                                        </p:tgtEl>
                                        <p:attrNameLst>
                                          <p:attrName>style.visibility</p:attrName>
                                        </p:attrNameLst>
                                      </p:cBhvr>
                                      <p:to>
                                        <p:strVal val="visible"/>
                                      </p:to>
                                    </p:set>
                                    <p:animEffect transition="in" filter="box(in)">
                                      <p:cBhvr>
                                        <p:cTn id="7"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
          <p:cNvPicPr>
            <a:picLocks noChangeAspect="1"/>
          </p:cNvPicPr>
          <p:nvPr/>
        </p:nvPicPr>
        <p:blipFill>
          <a:blip r:embed="rId1"/>
          <a:stretch>
            <a:fillRect/>
          </a:stretch>
        </p:blipFill>
        <p:spPr>
          <a:xfrm>
            <a:off x="63500" y="93980"/>
            <a:ext cx="12108180" cy="6669405"/>
          </a:xfrm>
          <a:prstGeom prst="rect">
            <a:avLst/>
          </a:prstGeom>
        </p:spPr>
      </p:pic>
      <p:sp>
        <p:nvSpPr>
          <p:cNvPr id="16386" name="Rectangle 2"/>
          <p:cNvSpPr/>
          <p:nvPr/>
        </p:nvSpPr>
        <p:spPr>
          <a:xfrm>
            <a:off x="1703705" y="1474470"/>
            <a:ext cx="8891588" cy="193802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lnSpc>
                <a:spcPct val="150000"/>
              </a:lnSpc>
              <a:spcBef>
                <a:spcPts val="0"/>
              </a:spcBef>
              <a:buClrTx/>
              <a:buSzPct val="100000"/>
              <a:buNone/>
            </a:pPr>
            <a:r>
              <a:rPr lang="zh-CN" altLang="en-US" sz="4000" b="1" dirty="0">
                <a:solidFill>
                  <a:srgbClr val="663300"/>
                </a:solidFill>
              </a:rPr>
              <a:t>        文中诸葛亮，不仅仅是智慧的化身，更是一位</a:t>
            </a:r>
            <a:r>
              <a:rPr lang="zh-CN" altLang="en-US" sz="4000" b="1" u="sng" dirty="0">
                <a:solidFill>
                  <a:srgbClr val="663300"/>
                </a:solidFill>
              </a:rPr>
              <a:t>              </a:t>
            </a:r>
            <a:r>
              <a:rPr lang="zh-CN" altLang="en-US" sz="4000" b="1" dirty="0">
                <a:solidFill>
                  <a:srgbClr val="663300"/>
                </a:solidFill>
              </a:rPr>
              <a:t>的父亲</a:t>
            </a:r>
            <a:r>
              <a:rPr lang="en-US" altLang="zh-CN" sz="4000" b="1" dirty="0">
                <a:solidFill>
                  <a:srgbClr val="663300"/>
                </a:solidFill>
              </a:rPr>
              <a:t>?</a:t>
            </a:r>
            <a:r>
              <a:rPr lang="zh-CN" altLang="en-US" sz="4000" b="1" u="sng" dirty="0">
                <a:solidFill>
                  <a:srgbClr val="663300"/>
                </a:solidFill>
              </a:rPr>
              <a:t>   </a:t>
            </a:r>
            <a:r>
              <a:rPr lang="en-US" altLang="zh-CN" sz="4000" b="1" u="sng" dirty="0">
                <a:solidFill>
                  <a:srgbClr val="663300"/>
                </a:solidFill>
              </a:rPr>
              <a:t>       </a:t>
            </a:r>
            <a:endParaRPr lang="en-US" altLang="zh-CN" sz="4000" b="1" u="sng" dirty="0">
              <a:latin typeface="Times New Roman" panose="02020603050405020304" pitchFamily="18" charset="0"/>
            </a:endParaRPr>
          </a:p>
        </p:txBody>
      </p:sp>
    </p:spTree>
  </p:cSld>
  <p:clrMapOvr>
    <a:masterClrMapping/>
  </p:clrMapOvr>
  <p:transition>
    <p:blinds/>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5" name="静以修身，俭以养德—诸葛亮《诫子书》方明朗诵">
            <a:hlinkClick r:id="" action="ppaction://media"/>
          </p:cNvPr>
          <p:cNvPicPr/>
          <p:nvPr>
            <p:ph idx="1"/>
            <a:videoFile r:link="rId1"/>
            <p:extLst>
              <p:ext uri="{DAA4B4D4-6D71-4841-9C94-3DE7FCFB9230}">
                <p14:media xmlns:p14="http://schemas.microsoft.com/office/powerpoint/2010/main" r:link="rId2"/>
              </p:ext>
            </p:extLst>
          </p:nvPr>
        </p:nvPicPr>
        <p:blipFill>
          <a:blip r:embed="rId3"/>
          <a:stretch>
            <a:fillRect/>
          </a:stretch>
        </p:blipFill>
        <p:spPr>
          <a:xfrm>
            <a:off x="838200" y="365125"/>
            <a:ext cx="10514965" cy="552196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Autofit/>
          </a:bodyPr>
          <a:p>
            <a:pPr fontAlgn="auto">
              <a:lnSpc>
                <a:spcPct val="150000"/>
              </a:lnSpc>
            </a:pPr>
            <a:r>
              <a:rPr lang="zh-CN" altLang="en-US" sz="3600" b="1">
                <a:solidFill>
                  <a:srgbClr val="0000FF"/>
                </a:solidFill>
                <a:uFillTx/>
              </a:rPr>
              <a:t>周成王将鲁国土地封给周公姬旦的儿子伯禽。周公姬旦告诫儿子说：“去了以后，你不要因为（受封于）鲁国就怠慢人才。我是文王的儿子，武王的弟弟，成王的叔叔，又身兼辅佐皇上的重任，我在天下的地位也不算轻的了。</a:t>
            </a:r>
            <a:endParaRPr lang="zh-CN" altLang="en-US" sz="3600" b="1">
              <a:solidFill>
                <a:srgbClr val="0000FF"/>
              </a:solidFill>
              <a:uFillTx/>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pPr fontAlgn="auto">
              <a:lnSpc>
                <a:spcPct val="150000"/>
              </a:lnSpc>
            </a:pPr>
            <a:r>
              <a:rPr lang="zh-CN" altLang="en-US" b="1">
                <a:solidFill>
                  <a:srgbClr val="0000FF"/>
                </a:solidFill>
                <a:uFillTx/>
                <a:sym typeface="+mn-ea"/>
              </a:rPr>
              <a:t>可是洗一次头，要多次停下来，握着自己已散的头发；吃一顿饭，要多次停下来，接待宾客，（即使这样）还怕因怠慢而失去人才。我听说，用肃敬保持道德品行宽大宽容的人，就可以荣华富贵；</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pPr fontAlgn="auto">
              <a:lnSpc>
                <a:spcPct val="150000"/>
              </a:lnSpc>
            </a:pPr>
            <a:r>
              <a:rPr lang="zh-CN" altLang="en-US" b="1">
                <a:solidFill>
                  <a:srgbClr val="0000FF"/>
                </a:solidFill>
                <a:uFillTx/>
                <a:sym typeface="+mn-ea"/>
              </a:rPr>
              <a:t>封地辽阔，并凭借行为约束而有节制来保有它的人，他的封地必定安定；官职位高势盛，并用谦卑来保有它的人，地位显要；人口众多、军队强大，并用威严来统御它的人，必定会胜利；用愚拙来保有明察事理的聪慧、明智的，就是明智，聪明；见闻广博，记忆力强，并用浅陋浅显来保有它的人，必定智慧。</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fontAlgn="auto">
              <a:lnSpc>
                <a:spcPct val="150000"/>
              </a:lnSpc>
            </a:pPr>
            <a:r>
              <a:rPr lang="zh-CN" altLang="en-US" b="1">
                <a:solidFill>
                  <a:srgbClr val="0000FF"/>
                </a:solidFill>
                <a:uFillTx/>
                <a:sym typeface="+mn-ea"/>
              </a:rPr>
              <a:t>这六点都是谦虚谨慎的美德。即使尊贵如天子，富裕得拥有天下，便是因为奉行尊崇这些品德。不谦虚谨慎从而失去天下，（进而导致）自己身亡的人，桀、纣就是这样。（你）能不慎重吗？”  </a:t>
            </a:r>
            <a:endParaRPr lang="zh-CN" altLang="en-US" b="1">
              <a:solidFill>
                <a:srgbClr val="0000FF"/>
              </a:solidFill>
              <a:uFillTx/>
            </a:endParaRPr>
          </a:p>
          <a:p>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tretch>
            <a:fillRect/>
          </a:stretch>
        </p:blipFill>
        <p:spPr>
          <a:xfrm>
            <a:off x="-635" y="93980"/>
            <a:ext cx="12193270" cy="6669405"/>
          </a:xfrm>
          <a:prstGeom prst="rect">
            <a:avLst/>
          </a:prstGeom>
        </p:spPr>
      </p:pic>
      <p:sp>
        <p:nvSpPr>
          <p:cNvPr id="2" name="标题 1"/>
          <p:cNvSpPr>
            <a:spLocks noGrp="1"/>
          </p:cNvSpPr>
          <p:nvPr>
            <p:ph type="title"/>
          </p:nvPr>
        </p:nvSpPr>
        <p:spPr/>
        <p:txBody>
          <a:bodyPr>
            <a:normAutofit fontScale="90000"/>
          </a:bodyPr>
          <a:p>
            <a:r>
              <a:rPr lang="zh-CN" altLang="en-US" sz="7200" b="1" dirty="0">
                <a:solidFill>
                  <a:srgbClr val="0000FF"/>
                </a:solidFill>
                <a:latin typeface="Times New Roman" panose="02020603050405020304" pitchFamily="18" charset="0"/>
                <a:sym typeface="+mn-ea"/>
              </a:rPr>
              <a:t>补充注释：</a:t>
            </a:r>
            <a:br>
              <a:rPr lang="zh-CN" altLang="en-US"/>
            </a:br>
            <a:endParaRPr lang="zh-CN" altLang="en-US"/>
          </a:p>
        </p:txBody>
      </p:sp>
      <p:sp>
        <p:nvSpPr>
          <p:cNvPr id="3" name="内容占位符 2"/>
          <p:cNvSpPr>
            <a:spLocks noGrp="1"/>
          </p:cNvSpPr>
          <p:nvPr>
            <p:ph idx="1"/>
          </p:nvPr>
        </p:nvSpPr>
        <p:spPr>
          <a:xfrm>
            <a:off x="400685" y="1224280"/>
            <a:ext cx="11389995" cy="5044440"/>
          </a:xfrm>
        </p:spPr>
        <p:txBody>
          <a:bodyPr>
            <a:noAutofit/>
          </a:bodyPr>
          <a:p>
            <a:pPr>
              <a:spcBef>
                <a:spcPct val="50000"/>
              </a:spcBef>
            </a:pPr>
            <a:r>
              <a:rPr lang="zh-CN" altLang="en-US" sz="4000" b="1" dirty="0">
                <a:solidFill>
                  <a:srgbClr val="0000FF"/>
                </a:solidFill>
                <a:latin typeface="Times New Roman" panose="02020603050405020304" pitchFamily="18" charset="0"/>
                <a:sym typeface="+mn-ea"/>
              </a:rPr>
              <a:t>以</a:t>
            </a:r>
            <a:r>
              <a:rPr lang="zh-CN" altLang="en-US" sz="4000" b="1" dirty="0">
                <a:solidFill>
                  <a:srgbClr val="FF0000"/>
                </a:solidFill>
                <a:latin typeface="Times New Roman" panose="02020603050405020304" pitchFamily="18" charset="0"/>
                <a:sym typeface="+mn-ea"/>
              </a:rPr>
              <a:t>：用来。    </a:t>
            </a:r>
            <a:r>
              <a:rPr lang="zh-CN" altLang="en-US" sz="4000" b="1" dirty="0">
                <a:solidFill>
                  <a:srgbClr val="0000FF"/>
                </a:solidFill>
                <a:latin typeface="Times New Roman" panose="02020603050405020304" pitchFamily="18" charset="0"/>
                <a:sym typeface="+mn-ea"/>
              </a:rPr>
              <a:t>修身</a:t>
            </a:r>
            <a:r>
              <a:rPr lang="zh-CN" altLang="en-US" sz="4400" b="1" dirty="0">
                <a:solidFill>
                  <a:srgbClr val="FF0000"/>
                </a:solidFill>
                <a:latin typeface="Times New Roman" panose="02020603050405020304" pitchFamily="18" charset="0"/>
                <a:sym typeface="+mn-ea"/>
              </a:rPr>
              <a:t>：修养身心。</a:t>
            </a:r>
            <a:endParaRPr lang="zh-CN" altLang="en-US" sz="4400" b="1" dirty="0">
              <a:solidFill>
                <a:srgbClr val="FF0000"/>
              </a:solidFill>
              <a:latin typeface="Times New Roman" panose="02020603050405020304" pitchFamily="18" charset="0"/>
              <a:sym typeface="+mn-ea"/>
            </a:endParaRPr>
          </a:p>
          <a:p>
            <a:pPr>
              <a:spcBef>
                <a:spcPct val="50000"/>
              </a:spcBef>
            </a:pPr>
            <a:r>
              <a:rPr lang="zh-CN" altLang="en-US" sz="4000" b="1" dirty="0">
                <a:solidFill>
                  <a:srgbClr val="FF0000"/>
                </a:solidFill>
                <a:latin typeface="Times New Roman" panose="02020603050405020304" pitchFamily="18" charset="0"/>
                <a:sym typeface="+mn-ea"/>
              </a:rPr>
              <a:t> </a:t>
            </a:r>
            <a:r>
              <a:rPr lang="zh-CN" altLang="en-US" sz="4000" b="1" dirty="0">
                <a:solidFill>
                  <a:srgbClr val="0000FF"/>
                </a:solidFill>
                <a:latin typeface="Times New Roman" panose="02020603050405020304" pitchFamily="18" charset="0"/>
                <a:sym typeface="+mn-ea"/>
              </a:rPr>
              <a:t>广</a:t>
            </a:r>
            <a:r>
              <a:rPr lang="zh-CN" altLang="en-US" sz="4400" b="1" dirty="0">
                <a:solidFill>
                  <a:srgbClr val="FF0000"/>
                </a:solidFill>
                <a:latin typeface="Times New Roman" panose="02020603050405020304" pitchFamily="18" charset="0"/>
                <a:sym typeface="+mn-ea"/>
              </a:rPr>
              <a:t>：增长，扩展 。</a:t>
            </a:r>
            <a:endParaRPr lang="zh-CN" altLang="en-US" sz="4400" b="1" dirty="0">
              <a:solidFill>
                <a:srgbClr val="FF0000"/>
              </a:solidFill>
              <a:latin typeface="Times New Roman" panose="02020603050405020304" pitchFamily="18" charset="0"/>
              <a:sym typeface="+mn-ea"/>
            </a:endParaRPr>
          </a:p>
          <a:p>
            <a:pPr>
              <a:spcBef>
                <a:spcPct val="50000"/>
              </a:spcBef>
            </a:pPr>
            <a:r>
              <a:rPr lang="zh-CN" altLang="en-US" sz="4000" b="1" dirty="0">
                <a:solidFill>
                  <a:srgbClr val="0000FF"/>
                </a:solidFill>
                <a:latin typeface="Times New Roman" panose="02020603050405020304" pitchFamily="18" charset="0"/>
                <a:sym typeface="+mn-ea"/>
              </a:rPr>
              <a:t>成</a:t>
            </a:r>
            <a:r>
              <a:rPr lang="zh-CN" altLang="en-US" sz="4000" b="1" dirty="0">
                <a:solidFill>
                  <a:srgbClr val="FF0000"/>
                </a:solidFill>
                <a:latin typeface="Times New Roman" panose="02020603050405020304" pitchFamily="18" charset="0"/>
                <a:sym typeface="+mn-ea"/>
              </a:rPr>
              <a:t>学：成就　　　　</a:t>
            </a:r>
            <a:r>
              <a:rPr lang="zh-CN" altLang="en-US" sz="4000" b="1" dirty="0">
                <a:solidFill>
                  <a:srgbClr val="0000FF"/>
                </a:solidFill>
                <a:latin typeface="Times New Roman" panose="02020603050405020304" pitchFamily="18" charset="0"/>
                <a:sym typeface="+mn-ea"/>
              </a:rPr>
              <a:t>年</a:t>
            </a:r>
            <a:r>
              <a:rPr lang="zh-CN" altLang="en-US" sz="4000" b="1" dirty="0">
                <a:solidFill>
                  <a:srgbClr val="FF0000"/>
                </a:solidFill>
                <a:latin typeface="Times New Roman" panose="02020603050405020304" pitchFamily="18" charset="0"/>
                <a:sym typeface="+mn-ea"/>
              </a:rPr>
              <a:t>与时驰：年纪</a:t>
            </a:r>
            <a:endParaRPr lang="zh-CN" altLang="en-US" sz="4000" b="1" dirty="0">
              <a:solidFill>
                <a:srgbClr val="FF0000"/>
              </a:solidFill>
              <a:latin typeface="Times New Roman" panose="02020603050405020304" pitchFamily="18" charset="0"/>
              <a:sym typeface="+mn-ea"/>
            </a:endParaRPr>
          </a:p>
          <a:p>
            <a:pPr>
              <a:spcBef>
                <a:spcPct val="50000"/>
              </a:spcBef>
            </a:pPr>
            <a:r>
              <a:rPr lang="zh-CN" altLang="en-US" sz="4000" b="1" dirty="0">
                <a:solidFill>
                  <a:srgbClr val="0000FF"/>
                </a:solidFill>
                <a:latin typeface="Times New Roman" panose="02020603050405020304" pitchFamily="18" charset="0"/>
                <a:sym typeface="+mn-ea"/>
              </a:rPr>
              <a:t>意</a:t>
            </a:r>
            <a:r>
              <a:rPr lang="zh-CN" altLang="en-US" sz="4000" b="1" dirty="0">
                <a:solidFill>
                  <a:srgbClr val="FF0000"/>
                </a:solidFill>
                <a:latin typeface="Times New Roman" panose="02020603050405020304" pitchFamily="18" charset="0"/>
                <a:sym typeface="+mn-ea"/>
              </a:rPr>
              <a:t>与</a:t>
            </a:r>
            <a:r>
              <a:rPr lang="zh-CN" altLang="en-US" sz="4000" b="1" dirty="0">
                <a:solidFill>
                  <a:srgbClr val="0000FF"/>
                </a:solidFill>
                <a:latin typeface="Times New Roman" panose="02020603050405020304" pitchFamily="18" charset="0"/>
                <a:sym typeface="+mn-ea"/>
              </a:rPr>
              <a:t>日</a:t>
            </a:r>
            <a:r>
              <a:rPr lang="zh-CN" altLang="en-US" sz="4400" b="1" dirty="0">
                <a:solidFill>
                  <a:srgbClr val="FF0000"/>
                </a:solidFill>
                <a:latin typeface="Times New Roman" panose="02020603050405020304" pitchFamily="18" charset="0"/>
                <a:sym typeface="+mn-ea"/>
              </a:rPr>
              <a:t>去：意志；岁月</a:t>
            </a:r>
            <a:endParaRPr lang="zh-CN" altLang="en-US" sz="4400" b="1" dirty="0">
              <a:solidFill>
                <a:srgbClr val="FF0000"/>
              </a:solidFill>
              <a:latin typeface="Times New Roman" panose="02020603050405020304" pitchFamily="18" charset="0"/>
              <a:sym typeface="+mn-ea"/>
            </a:endParaRPr>
          </a:p>
          <a:p>
            <a:pPr>
              <a:spcBef>
                <a:spcPct val="50000"/>
              </a:spcBef>
            </a:pPr>
            <a:r>
              <a:rPr lang="zh-CN" altLang="en-US" sz="4000" b="1" dirty="0">
                <a:solidFill>
                  <a:srgbClr val="0000FF"/>
                </a:solidFill>
                <a:latin typeface="Times New Roman" panose="02020603050405020304" pitchFamily="18" charset="0"/>
                <a:sym typeface="+mn-ea"/>
              </a:rPr>
              <a:t>遂</a:t>
            </a:r>
            <a:r>
              <a:rPr lang="zh-CN" altLang="en-US" sz="4000" b="1" dirty="0">
                <a:solidFill>
                  <a:srgbClr val="FF0000"/>
                </a:solidFill>
                <a:latin typeface="Times New Roman" panose="02020603050405020304" pitchFamily="18" charset="0"/>
                <a:sym typeface="+mn-ea"/>
              </a:rPr>
              <a:t>成</a:t>
            </a:r>
            <a:r>
              <a:rPr lang="zh-CN" altLang="en-US" sz="4000" b="1" dirty="0">
                <a:solidFill>
                  <a:srgbClr val="0000FF"/>
                </a:solidFill>
                <a:latin typeface="Times New Roman" panose="02020603050405020304" pitchFamily="18" charset="0"/>
                <a:sym typeface="+mn-ea"/>
              </a:rPr>
              <a:t>枯落</a:t>
            </a:r>
            <a:r>
              <a:rPr lang="en-US" altLang="zh-CN" sz="4000" b="1" dirty="0">
                <a:solidFill>
                  <a:srgbClr val="FF0000"/>
                </a:solidFill>
                <a:latin typeface="Times New Roman" panose="02020603050405020304" pitchFamily="18" charset="0"/>
                <a:sym typeface="+mn-ea"/>
              </a:rPr>
              <a:t>:</a:t>
            </a:r>
            <a:r>
              <a:rPr lang="zh-CN" altLang="en-US" sz="4400" b="1" dirty="0">
                <a:solidFill>
                  <a:srgbClr val="FF0000"/>
                </a:solidFill>
                <a:latin typeface="Times New Roman" panose="02020603050405020304" pitchFamily="18" charset="0"/>
                <a:sym typeface="+mn-ea"/>
              </a:rPr>
              <a:t>最终；枯败；凋零。　</a:t>
            </a:r>
            <a:endParaRPr lang="zh-CN" altLang="en-US" sz="4400" b="1" dirty="0">
              <a:solidFill>
                <a:srgbClr val="FF0000"/>
              </a:solidFill>
              <a:latin typeface="Times New Roman" panose="02020603050405020304" pitchFamily="18" charset="0"/>
              <a:sym typeface="+mn-ea"/>
            </a:endParaRPr>
          </a:p>
          <a:p>
            <a:endParaRPr lang="zh-CN" altLang="en-US" sz="4400" b="1" dirty="0">
              <a:solidFill>
                <a:srgbClr val="FF0000"/>
              </a:solidFill>
              <a:latin typeface="Times New Roman" panose="02020603050405020304" pitchFamily="18" charset="0"/>
              <a:sym typeface="+mn-ea"/>
            </a:endParaRPr>
          </a:p>
          <a:p>
            <a:endParaRPr lang="zh-CN" altLang="en-US" sz="4400" b="1" dirty="0">
              <a:solidFill>
                <a:srgbClr val="FF0000"/>
              </a:solidFill>
              <a:latin typeface="Times New Roman" panose="02020603050405020304" pitchFamily="18" charset="0"/>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薛谭学讴</a:t>
            </a:r>
            <a:endParaRPr lang="zh-CN" altLang="en-US"/>
          </a:p>
        </p:txBody>
      </p:sp>
      <p:sp>
        <p:nvSpPr>
          <p:cNvPr id="3" name="内容占位符 2"/>
          <p:cNvSpPr>
            <a:spLocks noGrp="1"/>
          </p:cNvSpPr>
          <p:nvPr>
            <p:ph idx="1"/>
          </p:nvPr>
        </p:nvSpPr>
        <p:spPr/>
        <p:txBody>
          <a:bodyPr/>
          <a:p>
            <a:pPr fontAlgn="auto">
              <a:lnSpc>
                <a:spcPct val="150000"/>
              </a:lnSpc>
            </a:pPr>
            <a:r>
              <a:rPr lang="zh-CN" altLang="en-US"/>
              <a:t>薛谭学讴于秦青，未穷秦青之技，自谓尽之，遂辞归。秦青弗止。饯于郊衢，抚节悲歌，声振林木,响遏行云。薛谭乃谢求反，终生不敢言归。</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几个值得研究的问题</a:t>
            </a:r>
            <a:endParaRPr lang="zh-CN" altLang="en-US"/>
          </a:p>
        </p:txBody>
      </p:sp>
      <p:pic>
        <p:nvPicPr>
          <p:cNvPr id="4" name="哭诸葛 三国演义 插曲  - 刘欢">
            <a:hlinkClick r:id="" action="ppaction://media"/>
          </p:cNvPr>
          <p:cNvPicPr/>
          <p:nvPr>
            <p:ph idx="1"/>
            <a:videoFile r:link="rId1"/>
            <p:extLst>
              <p:ext uri="{DAA4B4D4-6D71-4841-9C94-3DE7FCFB9230}">
                <p14:media xmlns:p14="http://schemas.microsoft.com/office/powerpoint/2010/main" r:link="rId2"/>
              </p:ext>
            </p:extLst>
          </p:nvPr>
        </p:nvPicPr>
        <p:blipFill>
          <a:blip r:embed="rId3"/>
          <a:stretch>
            <a:fillRect/>
          </a:stretch>
        </p:blipFill>
        <p:spPr>
          <a:xfrm>
            <a:off x="838835" y="1568450"/>
            <a:ext cx="10895330" cy="460883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诸葛亮认为成才成学的条件是什么？它们之间关系怎样？</a:t>
            </a:r>
            <a:endParaRPr lang="zh-CN" altLang="en-US"/>
          </a:p>
        </p:txBody>
      </p:sp>
      <p:sp>
        <p:nvSpPr>
          <p:cNvPr id="3" name="内容占位符 2"/>
          <p:cNvSpPr>
            <a:spLocks noGrp="1"/>
          </p:cNvSpPr>
          <p:nvPr>
            <p:ph idx="1"/>
          </p:nvPr>
        </p:nvSpPr>
        <p:spPr/>
        <p:txBody>
          <a:bodyPr/>
          <a:p>
            <a:pPr fontAlgn="auto">
              <a:lnSpc>
                <a:spcPct val="150000"/>
              </a:lnSpc>
            </a:pPr>
            <a:r>
              <a:rPr lang="zh-CN" altLang="en-US"/>
              <a:t>成才必须具备三个条件：立志、学习、惜时。</a:t>
            </a:r>
            <a:endParaRPr lang="zh-CN" altLang="en-US"/>
          </a:p>
          <a:p>
            <a:pPr fontAlgn="auto">
              <a:lnSpc>
                <a:spcPct val="150000"/>
              </a:lnSpc>
            </a:pPr>
            <a:r>
              <a:rPr lang="zh-CN" altLang="en-US"/>
              <a:t>他主张以俭养德、以静求学、以学广才，这三者是缺一不可的。志是成才的前提和基础，志向的培养又必须砥砺品德。  </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“俭以养德”与“静”有何关系？ </a:t>
            </a:r>
            <a:endParaRPr lang="zh-CN" altLang="en-US"/>
          </a:p>
        </p:txBody>
      </p:sp>
      <p:sp>
        <p:nvSpPr>
          <p:cNvPr id="3" name="内容占位符 2"/>
          <p:cNvSpPr>
            <a:spLocks noGrp="1"/>
          </p:cNvSpPr>
          <p:nvPr>
            <p:ph idx="1"/>
          </p:nvPr>
        </p:nvSpPr>
        <p:spPr/>
        <p:txBody>
          <a:bodyPr/>
          <a:p>
            <a:endParaRPr lang="zh-CN" altLang="en-US"/>
          </a:p>
          <a:p>
            <a:pPr fontAlgn="auto">
              <a:lnSpc>
                <a:spcPct val="150000"/>
              </a:lnSpc>
            </a:pPr>
            <a:r>
              <a:rPr lang="zh-CN" altLang="en-US"/>
              <a:t>        因为节俭方可清心寡欲，避免浪费。这就要求人们的内心世界始终保持宁静，不会为贪图丰厚的物质享受而分神劳力。“俭以养德”是建立在“静”的基础上的美德。 </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说说你对文中志与学的关系是如何理解的？</a:t>
            </a:r>
            <a:endParaRPr lang="zh-CN" altLang="en-US"/>
          </a:p>
        </p:txBody>
      </p:sp>
      <p:sp>
        <p:nvSpPr>
          <p:cNvPr id="3" name="内容占位符 2"/>
          <p:cNvSpPr>
            <a:spLocks noGrp="1"/>
          </p:cNvSpPr>
          <p:nvPr>
            <p:ph idx="1"/>
          </p:nvPr>
        </p:nvSpPr>
        <p:spPr/>
        <p:txBody>
          <a:bodyPr/>
          <a:p>
            <a:r>
              <a:rPr lang="zh-CN" altLang="en-US"/>
              <a:t> </a:t>
            </a:r>
            <a:endParaRPr lang="zh-CN" altLang="en-US"/>
          </a:p>
          <a:p>
            <a:pPr fontAlgn="auto">
              <a:lnSpc>
                <a:spcPct val="150000"/>
              </a:lnSpc>
            </a:pPr>
            <a:r>
              <a:rPr lang="zh-CN" altLang="en-US"/>
              <a:t>一方面，要靠淡泊、宁静以“明志”，也就是时时将“志”放在眼前，不断磨砺。  另一方面，无志则不足以“成学”，没有志向，则学无目标，必然学习庞杂，不能专一。  </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文章从哪两个方面进行了论述？怎样论述的？ </a:t>
            </a:r>
            <a:endParaRPr lang="zh-CN" altLang="en-US"/>
          </a:p>
        </p:txBody>
      </p:sp>
      <p:sp>
        <p:nvSpPr>
          <p:cNvPr id="3" name="内容占位符 2"/>
          <p:cNvSpPr>
            <a:spLocks noGrp="1"/>
          </p:cNvSpPr>
          <p:nvPr>
            <p:ph idx="1"/>
          </p:nvPr>
        </p:nvSpPr>
        <p:spPr/>
        <p:txBody>
          <a:bodyPr/>
          <a:p>
            <a:r>
              <a:rPr lang="zh-CN" altLang="en-US"/>
              <a:t> </a:t>
            </a:r>
            <a:endParaRPr lang="zh-CN" altLang="en-US"/>
          </a:p>
          <a:p>
            <a:r>
              <a:rPr lang="zh-CN" altLang="en-US"/>
              <a:t>从学习和做人两个方面进行论述  </a:t>
            </a:r>
            <a:endParaRPr lang="zh-CN" altLang="en-US"/>
          </a:p>
          <a:p>
            <a:r>
              <a:rPr lang="zh-CN" altLang="en-US"/>
              <a:t>      无论做人还是学习，作者强调的就是一个“静”字：修身要静，学习要静，获得成就也取决于静。把失败归结为一个“躁”字。把“静”与“躁”加以对比，增强了论述效果。 </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这篇文章给你怎样的启示？ </a:t>
            </a:r>
            <a:endParaRPr lang="zh-CN" altLang="en-US"/>
          </a:p>
        </p:txBody>
      </p:sp>
      <p:sp>
        <p:nvSpPr>
          <p:cNvPr id="3" name="内容占位符 2"/>
          <p:cNvSpPr>
            <a:spLocks noGrp="1"/>
          </p:cNvSpPr>
          <p:nvPr>
            <p:ph idx="1"/>
          </p:nvPr>
        </p:nvSpPr>
        <p:spPr/>
        <p:txBody>
          <a:bodyPr/>
          <a:p>
            <a:r>
              <a:rPr lang="zh-CN" altLang="en-US"/>
              <a:t>人在少年时期应树立远大志向，发愤图强，以免老了后悔。 </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tretch>
            <a:fillRect/>
          </a:stretch>
        </p:blipFill>
        <p:spPr>
          <a:xfrm>
            <a:off x="76835" y="36830"/>
            <a:ext cx="12080240" cy="6783070"/>
          </a:xfrm>
          <a:prstGeom prst="rect">
            <a:avLst/>
          </a:prstGeom>
        </p:spPr>
      </p:pic>
      <p:sp>
        <p:nvSpPr>
          <p:cNvPr id="3" name="内容占位符 2"/>
          <p:cNvSpPr>
            <a:spLocks noGrp="1"/>
          </p:cNvSpPr>
          <p:nvPr>
            <p:ph idx="1"/>
          </p:nvPr>
        </p:nvSpPr>
        <p:spPr>
          <a:xfrm>
            <a:off x="229870" y="638175"/>
            <a:ext cx="11816080" cy="5539105"/>
          </a:xfrm>
        </p:spPr>
        <p:txBody>
          <a:bodyPr>
            <a:noAutofit/>
          </a:bodyPr>
          <a:p>
            <a:pPr indent="745490" fontAlgn="auto">
              <a:lnSpc>
                <a:spcPct val="150000"/>
              </a:lnSpc>
              <a:buNone/>
            </a:pPr>
            <a:r>
              <a:rPr lang="zh-CN" altLang="en-US" sz="3200">
                <a:solidFill>
                  <a:srgbClr val="0000FF"/>
                </a:solidFill>
              </a:rPr>
              <a:t>君子的行为操守，以宁静来</a:t>
            </a:r>
            <a:r>
              <a:rPr lang="zh-CN" altLang="en-US" sz="3200">
                <a:solidFill>
                  <a:srgbClr val="0000FF"/>
                </a:solidFill>
                <a:sym typeface="+mn-ea"/>
              </a:rPr>
              <a:t>修养</a:t>
            </a:r>
            <a:r>
              <a:rPr lang="zh-CN" altLang="en-US" sz="3200">
                <a:solidFill>
                  <a:srgbClr val="0000FF"/>
                </a:solidFill>
              </a:rPr>
              <a:t>身心，以节俭来培养品德。不淡泊自守，就无法明确志向，不能宁静专一，就无法达到远大目标。学习必须静心专一，而才干来自学习。不学习就无法增长才干，不定下志向就无法学有所成。放纵懈怠，就无法振奋精神，轻薄浮躁就不能修养性情。年纪随同时光而疾速逝去，意志随岁月而消失，最终凋落摧残，大多对社会没有什么贡献，只能悲哀地坐守着那穷困的居舍，那时再悔恨又怎么来得及！</a:t>
            </a:r>
            <a:endParaRPr lang="zh-CN" altLang="en-US" sz="32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tretch>
            <a:fillRect/>
          </a:stretch>
        </p:blipFill>
        <p:spPr>
          <a:xfrm>
            <a:off x="77470" y="93980"/>
            <a:ext cx="12122785" cy="6669405"/>
          </a:xfrm>
          <a:prstGeom prst="rect">
            <a:avLst/>
          </a:prstGeom>
        </p:spPr>
      </p:pic>
      <p:sp>
        <p:nvSpPr>
          <p:cNvPr id="2" name="标题 1"/>
          <p:cNvSpPr>
            <a:spLocks noGrp="1"/>
          </p:cNvSpPr>
          <p:nvPr>
            <p:ph type="title"/>
          </p:nvPr>
        </p:nvSpPr>
        <p:spPr/>
        <p:txBody>
          <a:bodyPr/>
          <a:p>
            <a:r>
              <a:rPr lang="zh-CN" altLang="en-US"/>
              <a:t>读出韵味</a:t>
            </a:r>
            <a:endParaRPr lang="zh-CN" altLang="en-US"/>
          </a:p>
        </p:txBody>
      </p:sp>
      <p:sp>
        <p:nvSpPr>
          <p:cNvPr id="3" name="内容占位符 2"/>
          <p:cNvSpPr>
            <a:spLocks noGrp="1"/>
          </p:cNvSpPr>
          <p:nvPr>
            <p:ph idx="1"/>
          </p:nvPr>
        </p:nvSpPr>
        <p:spPr/>
        <p:txBody>
          <a:bodyPr/>
          <a:p>
            <a:pPr marL="0" indent="0">
              <a:buNone/>
            </a:pPr>
            <a:r>
              <a:rPr lang="en-US" altLang="zh-CN" sz="4400" b="1">
                <a:solidFill>
                  <a:srgbClr val="0000FF"/>
                </a:solidFill>
              </a:rPr>
              <a:t>1.</a:t>
            </a:r>
            <a:r>
              <a:rPr lang="zh-CN" altLang="en-US" sz="4400" b="1">
                <a:solidFill>
                  <a:srgbClr val="0000FF"/>
                </a:solidFill>
              </a:rPr>
              <a:t>字正腔圆</a:t>
            </a:r>
            <a:endParaRPr lang="zh-CN" altLang="en-US" sz="4400" b="1">
              <a:solidFill>
                <a:srgbClr val="0000FF"/>
              </a:solidFill>
            </a:endParaRPr>
          </a:p>
          <a:p>
            <a:pPr marL="0" indent="0">
              <a:buNone/>
            </a:pPr>
            <a:r>
              <a:rPr lang="en-US" altLang="zh-CN" sz="4400" b="1">
                <a:solidFill>
                  <a:srgbClr val="0000FF"/>
                </a:solidFill>
              </a:rPr>
              <a:t>2.</a:t>
            </a:r>
            <a:r>
              <a:rPr lang="zh-CN" altLang="en-US" sz="4400" b="1">
                <a:solidFill>
                  <a:srgbClr val="0000FF"/>
                </a:solidFill>
              </a:rPr>
              <a:t>读出韵味</a:t>
            </a:r>
            <a:endParaRPr lang="zh-CN" altLang="en-US" sz="4400" b="1">
              <a:solidFill>
                <a:srgbClr val="0000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tretch>
            <a:fillRect/>
          </a:stretch>
        </p:blipFill>
        <p:spPr>
          <a:xfrm>
            <a:off x="132715" y="93980"/>
            <a:ext cx="12011025" cy="6669405"/>
          </a:xfrm>
          <a:prstGeom prst="rect">
            <a:avLst/>
          </a:prstGeom>
        </p:spPr>
      </p:pic>
      <p:sp>
        <p:nvSpPr>
          <p:cNvPr id="3" name="内容占位符 2"/>
          <p:cNvSpPr>
            <a:spLocks noGrp="1"/>
          </p:cNvSpPr>
          <p:nvPr>
            <p:ph idx="1"/>
          </p:nvPr>
        </p:nvSpPr>
        <p:spPr>
          <a:xfrm>
            <a:off x="838200" y="694055"/>
            <a:ext cx="10515600" cy="5483225"/>
          </a:xfrm>
        </p:spPr>
        <p:txBody>
          <a:bodyPr>
            <a:normAutofit lnSpcReduction="20000"/>
          </a:bodyPr>
          <a:p>
            <a:pPr marL="0" indent="0" fontAlgn="auto">
              <a:lnSpc>
                <a:spcPct val="150000"/>
              </a:lnSpc>
              <a:buNone/>
            </a:pPr>
            <a:r>
              <a:rPr lang="en-US" altLang="zh-CN" sz="4000">
                <a:solidFill>
                  <a:schemeClr val="tx1">
                    <a:lumMod val="95000"/>
                    <a:lumOff val="5000"/>
                  </a:schemeClr>
                </a:solidFill>
                <a:sym typeface="+mn-ea"/>
              </a:rPr>
              <a:t>         </a:t>
            </a:r>
            <a:r>
              <a:rPr lang="zh-CN" altLang="en-US" sz="4000">
                <a:solidFill>
                  <a:schemeClr val="tx1">
                    <a:lumMod val="95000"/>
                    <a:lumOff val="5000"/>
                  </a:schemeClr>
                </a:solidFill>
                <a:sym typeface="+mn-ea"/>
              </a:rPr>
              <a:t>夫君子之行静以修身俭以养德非淡泊无以明志非宁静无以致远夫学须静也才须学也非学无以广才非志无以成学淫慢则不能励精险躁则不能冶性年与时驰意与日去遂成枯落多不接世悲守穷庐将复何及</a:t>
            </a:r>
            <a:endParaRPr lang="zh-CN" altLang="en-US" sz="4000">
              <a:solidFill>
                <a:schemeClr val="tx1">
                  <a:lumMod val="95000"/>
                  <a:lumOff val="5000"/>
                </a:schemeClr>
              </a:solidFill>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tretch>
            <a:fillRect/>
          </a:stretch>
        </p:blipFill>
        <p:spPr>
          <a:xfrm>
            <a:off x="48260" y="93980"/>
            <a:ext cx="12066270" cy="6669405"/>
          </a:xfrm>
          <a:prstGeom prst="rect">
            <a:avLst/>
          </a:prstGeom>
        </p:spPr>
      </p:pic>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fontScale="75000"/>
          </a:bodyPr>
          <a:p>
            <a:pPr marL="0" indent="0" algn="l">
              <a:lnSpc>
                <a:spcPct val="150000"/>
              </a:lnSpc>
              <a:buNone/>
            </a:pPr>
            <a:r>
              <a:rPr lang="zh-CN" altLang="en-US" sz="4000">
                <a:solidFill>
                  <a:schemeClr val="tx1">
                    <a:lumMod val="95000"/>
                    <a:lumOff val="5000"/>
                  </a:schemeClr>
                </a:solidFill>
                <a:sym typeface="+mn-ea"/>
              </a:rPr>
              <a:t>静以修身           俭以养德    非淡泊无以明志     非宁静无以致远</a:t>
            </a:r>
            <a:endParaRPr lang="zh-CN" altLang="en-US" sz="4000">
              <a:solidFill>
                <a:schemeClr val="tx1">
                  <a:lumMod val="95000"/>
                  <a:lumOff val="5000"/>
                </a:schemeClr>
              </a:solidFill>
              <a:sym typeface="+mn-ea"/>
            </a:endParaRPr>
          </a:p>
          <a:p>
            <a:pPr marL="0" indent="0" algn="l">
              <a:lnSpc>
                <a:spcPct val="150000"/>
              </a:lnSpc>
              <a:buNone/>
            </a:pPr>
            <a:r>
              <a:rPr lang="zh-CN" altLang="en-US" sz="4000">
                <a:solidFill>
                  <a:schemeClr val="tx1">
                    <a:lumMod val="95000"/>
                    <a:lumOff val="5000"/>
                  </a:schemeClr>
                </a:solidFill>
                <a:sym typeface="+mn-ea"/>
              </a:rPr>
              <a:t>学须静也             才须学也</a:t>
            </a:r>
            <a:endParaRPr lang="zh-CN" altLang="en-US" sz="4000">
              <a:solidFill>
                <a:schemeClr val="tx1">
                  <a:lumMod val="95000"/>
                  <a:lumOff val="5000"/>
                </a:schemeClr>
              </a:solidFill>
              <a:sym typeface="+mn-ea"/>
            </a:endParaRPr>
          </a:p>
          <a:p>
            <a:pPr marL="0" indent="0" algn="l">
              <a:lnSpc>
                <a:spcPct val="150000"/>
              </a:lnSpc>
              <a:buNone/>
            </a:pPr>
            <a:r>
              <a:rPr lang="zh-CN" altLang="en-US" sz="4000">
                <a:solidFill>
                  <a:schemeClr val="tx1">
                    <a:lumMod val="95000"/>
                    <a:lumOff val="5000"/>
                  </a:schemeClr>
                </a:solidFill>
                <a:sym typeface="+mn-ea"/>
              </a:rPr>
              <a:t>非学无以广才          非志无以成学</a:t>
            </a:r>
            <a:endParaRPr lang="zh-CN" altLang="en-US" sz="4000">
              <a:solidFill>
                <a:schemeClr val="tx1">
                  <a:lumMod val="95000"/>
                  <a:lumOff val="5000"/>
                </a:schemeClr>
              </a:solidFill>
              <a:sym typeface="+mn-ea"/>
            </a:endParaRPr>
          </a:p>
          <a:p>
            <a:pPr marL="0" indent="0" algn="l">
              <a:lnSpc>
                <a:spcPct val="150000"/>
              </a:lnSpc>
              <a:buNone/>
            </a:pPr>
            <a:r>
              <a:rPr lang="zh-CN" altLang="en-US" sz="4000">
                <a:solidFill>
                  <a:schemeClr val="tx1">
                    <a:lumMod val="95000"/>
                    <a:lumOff val="5000"/>
                  </a:schemeClr>
                </a:solidFill>
                <a:sym typeface="+mn-ea"/>
              </a:rPr>
              <a:t>淫慢则不能励精      险躁则不能</a:t>
            </a:r>
            <a:r>
              <a:rPr lang="zh-CN" altLang="en-US" sz="4000" b="1">
                <a:solidFill>
                  <a:srgbClr val="0000FF"/>
                </a:solidFill>
                <a:sym typeface="+mn-ea"/>
              </a:rPr>
              <a:t>治性</a:t>
            </a:r>
            <a:endParaRPr lang="zh-CN" altLang="en-US" sz="4000">
              <a:solidFill>
                <a:schemeClr val="tx1">
                  <a:lumMod val="95000"/>
                  <a:lumOff val="5000"/>
                </a:schemeClr>
              </a:solidFill>
              <a:sym typeface="+mn-ea"/>
            </a:endParaRPr>
          </a:p>
          <a:p>
            <a:pPr marL="0" indent="0" algn="l">
              <a:lnSpc>
                <a:spcPct val="150000"/>
              </a:lnSpc>
              <a:buNone/>
            </a:pPr>
            <a:r>
              <a:rPr lang="zh-CN" altLang="en-US" sz="4000">
                <a:solidFill>
                  <a:schemeClr val="tx1">
                    <a:lumMod val="95000"/>
                    <a:lumOff val="5000"/>
                  </a:schemeClr>
                </a:solidFill>
                <a:sym typeface="+mn-ea"/>
              </a:rPr>
              <a:t>年与时驰      意与日去</a:t>
            </a:r>
            <a:endParaRPr lang="zh-CN" altLang="en-US" sz="4000">
              <a:solidFill>
                <a:schemeClr val="tx1">
                  <a:lumMod val="95000"/>
                  <a:lumOff val="5000"/>
                </a:schemeClr>
              </a:solidFill>
              <a:sym typeface="+mn-ea"/>
            </a:endParaRPr>
          </a:p>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tretch>
            <a:fillRect/>
          </a:stretch>
        </p:blipFill>
        <p:spPr>
          <a:xfrm>
            <a:off x="-6985" y="93980"/>
            <a:ext cx="12249150" cy="6669405"/>
          </a:xfrm>
          <a:prstGeom prst="rect">
            <a:avLst/>
          </a:prstGeom>
        </p:spPr>
      </p:pic>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fontScale="80000"/>
          </a:bodyPr>
          <a:p>
            <a:pPr indent="457200" fontAlgn="auto">
              <a:lnSpc>
                <a:spcPct val="150000"/>
              </a:lnSpc>
              <a:buNone/>
            </a:pPr>
            <a:r>
              <a:rPr lang="en-US" altLang="zh-CN"/>
              <a:t>    </a:t>
            </a:r>
            <a:r>
              <a:rPr lang="zh-CN" altLang="en-US" sz="4000" b="1">
                <a:solidFill>
                  <a:srgbClr val="0000FF"/>
                </a:solidFill>
              </a:rPr>
              <a:t>夫</a:t>
            </a:r>
            <a:r>
              <a:rPr lang="en-US" altLang="zh-CN" sz="4000" b="1">
                <a:solidFill>
                  <a:srgbClr val="0000FF"/>
                </a:solidFill>
              </a:rPr>
              <a:t>/</a:t>
            </a:r>
            <a:r>
              <a:rPr lang="zh-CN" altLang="en-US" sz="4000" b="1">
                <a:solidFill>
                  <a:srgbClr val="0000FF"/>
                </a:solidFill>
              </a:rPr>
              <a:t>君子之行，静</a:t>
            </a:r>
            <a:r>
              <a:rPr lang="en-US" altLang="zh-CN" sz="4000" b="1">
                <a:solidFill>
                  <a:srgbClr val="0000FF"/>
                </a:solidFill>
              </a:rPr>
              <a:t>/</a:t>
            </a:r>
            <a:r>
              <a:rPr lang="zh-CN" altLang="en-US" sz="4000" b="1">
                <a:solidFill>
                  <a:srgbClr val="0000FF"/>
                </a:solidFill>
              </a:rPr>
              <a:t>以修身，俭</a:t>
            </a:r>
            <a:r>
              <a:rPr lang="en-US" altLang="zh-CN" sz="4000" b="1">
                <a:solidFill>
                  <a:srgbClr val="0000FF"/>
                </a:solidFill>
              </a:rPr>
              <a:t>/</a:t>
            </a:r>
            <a:r>
              <a:rPr lang="zh-CN" altLang="en-US" sz="4000" b="1">
                <a:solidFill>
                  <a:srgbClr val="0000FF"/>
                </a:solidFill>
              </a:rPr>
              <a:t>以养德。非淡泊</a:t>
            </a:r>
            <a:r>
              <a:rPr lang="en-US" altLang="zh-CN" sz="4000" b="1">
                <a:solidFill>
                  <a:srgbClr val="0000FF"/>
                </a:solidFill>
              </a:rPr>
              <a:t>/</a:t>
            </a:r>
            <a:r>
              <a:rPr lang="zh-CN" altLang="en-US" sz="4000" b="1">
                <a:solidFill>
                  <a:srgbClr val="0000FF"/>
                </a:solidFill>
              </a:rPr>
              <a:t>无以明志，非宁静</a:t>
            </a:r>
            <a:r>
              <a:rPr lang="en-US" altLang="zh-CN" sz="4000" b="1">
                <a:solidFill>
                  <a:srgbClr val="0000FF"/>
                </a:solidFill>
              </a:rPr>
              <a:t>/</a:t>
            </a:r>
            <a:r>
              <a:rPr lang="zh-CN" altLang="en-US" sz="4000" b="1">
                <a:solidFill>
                  <a:srgbClr val="0000FF"/>
                </a:solidFill>
              </a:rPr>
              <a:t>无以致远。夫</a:t>
            </a:r>
            <a:r>
              <a:rPr lang="en-US" altLang="zh-CN" sz="4000" b="1">
                <a:solidFill>
                  <a:srgbClr val="0000FF"/>
                </a:solidFill>
              </a:rPr>
              <a:t>/</a:t>
            </a:r>
            <a:r>
              <a:rPr lang="zh-CN" altLang="en-US" sz="4000" b="1">
                <a:solidFill>
                  <a:srgbClr val="0000FF"/>
                </a:solidFill>
              </a:rPr>
              <a:t>学须静也，才</a:t>
            </a:r>
            <a:r>
              <a:rPr lang="en-US" altLang="zh-CN" sz="4000" b="1">
                <a:solidFill>
                  <a:srgbClr val="0000FF"/>
                </a:solidFill>
              </a:rPr>
              <a:t>/</a:t>
            </a:r>
            <a:r>
              <a:rPr lang="zh-CN" altLang="en-US" sz="4000" b="1">
                <a:solidFill>
                  <a:srgbClr val="0000FF"/>
                </a:solidFill>
              </a:rPr>
              <a:t>须学也，非学</a:t>
            </a:r>
            <a:r>
              <a:rPr lang="en-US" altLang="zh-CN" sz="4000" b="1">
                <a:solidFill>
                  <a:srgbClr val="0000FF"/>
                </a:solidFill>
              </a:rPr>
              <a:t>/</a:t>
            </a:r>
            <a:r>
              <a:rPr lang="zh-CN" altLang="en-US" sz="4000" b="1">
                <a:solidFill>
                  <a:srgbClr val="0000FF"/>
                </a:solidFill>
              </a:rPr>
              <a:t>无以广才，非志</a:t>
            </a:r>
            <a:r>
              <a:rPr lang="en-US" altLang="zh-CN" sz="4000" b="1">
                <a:solidFill>
                  <a:srgbClr val="0000FF"/>
                </a:solidFill>
              </a:rPr>
              <a:t>/</a:t>
            </a:r>
            <a:r>
              <a:rPr lang="zh-CN" altLang="en-US" sz="4000" b="1">
                <a:solidFill>
                  <a:srgbClr val="0000FF"/>
                </a:solidFill>
              </a:rPr>
              <a:t>无以成学。淫慢</a:t>
            </a:r>
            <a:r>
              <a:rPr lang="en-US" altLang="zh-CN" sz="4000" b="1">
                <a:solidFill>
                  <a:srgbClr val="0000FF"/>
                </a:solidFill>
              </a:rPr>
              <a:t>/</a:t>
            </a:r>
            <a:r>
              <a:rPr lang="zh-CN" altLang="en-US" sz="4000" b="1">
                <a:solidFill>
                  <a:srgbClr val="0000FF"/>
                </a:solidFill>
              </a:rPr>
              <a:t>则不能</a:t>
            </a:r>
            <a:r>
              <a:rPr lang="en-US" altLang="zh-CN" sz="4000" b="1">
                <a:solidFill>
                  <a:srgbClr val="0000FF"/>
                </a:solidFill>
              </a:rPr>
              <a:t>/</a:t>
            </a:r>
            <a:r>
              <a:rPr lang="zh-CN" altLang="en-US" sz="4000" b="1">
                <a:solidFill>
                  <a:srgbClr val="0000FF"/>
                </a:solidFill>
              </a:rPr>
              <a:t>励精，险躁</a:t>
            </a:r>
            <a:r>
              <a:rPr lang="en-US" altLang="zh-CN" sz="4000" b="1">
                <a:solidFill>
                  <a:srgbClr val="0000FF"/>
                </a:solidFill>
              </a:rPr>
              <a:t>/</a:t>
            </a:r>
            <a:r>
              <a:rPr lang="zh-CN" altLang="en-US" sz="4000" b="1">
                <a:solidFill>
                  <a:srgbClr val="0000FF"/>
                </a:solidFill>
              </a:rPr>
              <a:t>则不能</a:t>
            </a:r>
            <a:r>
              <a:rPr lang="en-US" altLang="zh-CN" sz="4000" b="1">
                <a:solidFill>
                  <a:srgbClr val="0000FF"/>
                </a:solidFill>
              </a:rPr>
              <a:t>/</a:t>
            </a:r>
            <a:r>
              <a:rPr lang="zh-CN" altLang="en-US" sz="4000" b="1">
                <a:solidFill>
                  <a:srgbClr val="0000FF"/>
                </a:solidFill>
                <a:sym typeface="+mn-ea"/>
              </a:rPr>
              <a:t>治性</a:t>
            </a:r>
            <a:r>
              <a:rPr lang="zh-CN" altLang="en-US" sz="4000" b="1">
                <a:solidFill>
                  <a:srgbClr val="0000FF"/>
                </a:solidFill>
              </a:rPr>
              <a:t>。年</a:t>
            </a:r>
            <a:r>
              <a:rPr lang="en-US" altLang="zh-CN" sz="4000" b="1">
                <a:solidFill>
                  <a:srgbClr val="0000FF"/>
                </a:solidFill>
              </a:rPr>
              <a:t>/</a:t>
            </a:r>
            <a:r>
              <a:rPr lang="zh-CN" altLang="en-US" sz="4000" b="1">
                <a:solidFill>
                  <a:srgbClr val="0000FF"/>
                </a:solidFill>
              </a:rPr>
              <a:t>与时驰，意</a:t>
            </a:r>
            <a:r>
              <a:rPr lang="en-US" altLang="zh-CN" sz="4000" b="1">
                <a:solidFill>
                  <a:srgbClr val="0000FF"/>
                </a:solidFill>
              </a:rPr>
              <a:t>/</a:t>
            </a:r>
            <a:r>
              <a:rPr lang="zh-CN" altLang="en-US" sz="4000" b="1">
                <a:solidFill>
                  <a:srgbClr val="0000FF"/>
                </a:solidFill>
              </a:rPr>
              <a:t>与日去，遂成</a:t>
            </a:r>
            <a:r>
              <a:rPr lang="en-US" altLang="zh-CN" sz="4000" b="1">
                <a:solidFill>
                  <a:srgbClr val="0000FF"/>
                </a:solidFill>
              </a:rPr>
              <a:t>/</a:t>
            </a:r>
            <a:r>
              <a:rPr lang="zh-CN" altLang="en-US" sz="4000" b="1">
                <a:solidFill>
                  <a:srgbClr val="0000FF"/>
                </a:solidFill>
              </a:rPr>
              <a:t>枯落，多</a:t>
            </a:r>
            <a:r>
              <a:rPr lang="en-US" altLang="zh-CN" sz="4000" b="1">
                <a:solidFill>
                  <a:srgbClr val="0000FF"/>
                </a:solidFill>
              </a:rPr>
              <a:t>/</a:t>
            </a:r>
            <a:r>
              <a:rPr lang="zh-CN" altLang="en-US" sz="4000" b="1">
                <a:solidFill>
                  <a:srgbClr val="0000FF"/>
                </a:solidFill>
              </a:rPr>
              <a:t>不接世，悲守</a:t>
            </a:r>
            <a:r>
              <a:rPr lang="en-US" altLang="zh-CN" sz="4000" b="1">
                <a:solidFill>
                  <a:srgbClr val="0000FF"/>
                </a:solidFill>
              </a:rPr>
              <a:t>/</a:t>
            </a:r>
            <a:r>
              <a:rPr lang="zh-CN" altLang="en-US" sz="4000" b="1">
                <a:solidFill>
                  <a:srgbClr val="0000FF"/>
                </a:solidFill>
              </a:rPr>
              <a:t>穷庐，将复</a:t>
            </a:r>
            <a:r>
              <a:rPr lang="en-US" altLang="zh-CN" sz="4000" b="1">
                <a:solidFill>
                  <a:srgbClr val="0000FF"/>
                </a:solidFill>
              </a:rPr>
              <a:t>/</a:t>
            </a:r>
            <a:r>
              <a:rPr lang="zh-CN" altLang="en-US" sz="4000" b="1">
                <a:solidFill>
                  <a:srgbClr val="0000FF"/>
                </a:solidFill>
              </a:rPr>
              <a:t>何及！</a:t>
            </a:r>
            <a:endParaRPr lang="zh-CN" altLang="en-US" sz="4000" b="1">
              <a:solidFill>
                <a:srgbClr val="0000FF"/>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tretch>
            <a:fillRect/>
          </a:stretch>
        </p:blipFill>
        <p:spPr>
          <a:xfrm>
            <a:off x="119380" y="93980"/>
            <a:ext cx="11967210" cy="6669405"/>
          </a:xfrm>
          <a:prstGeom prst="rect">
            <a:avLst/>
          </a:prstGeom>
        </p:spPr>
      </p:pic>
      <p:sp>
        <p:nvSpPr>
          <p:cNvPr id="2" name="标题 1"/>
          <p:cNvSpPr>
            <a:spLocks noGrp="1"/>
          </p:cNvSpPr>
          <p:nvPr>
            <p:ph type="title"/>
          </p:nvPr>
        </p:nvSpPr>
        <p:spPr/>
        <p:txBody>
          <a:bodyPr/>
          <a:p>
            <a:r>
              <a:rPr lang="zh-CN" altLang="en-US"/>
              <a:t>读出</a:t>
            </a:r>
            <a:r>
              <a:rPr lang="en-US" altLang="zh-CN"/>
              <a:t>“</a:t>
            </a:r>
            <a:r>
              <a:rPr lang="zh-CN" altLang="en-US"/>
              <a:t>理</a:t>
            </a:r>
            <a:r>
              <a:rPr lang="en-US" altLang="zh-CN"/>
              <a:t>”</a:t>
            </a:r>
            <a:r>
              <a:rPr lang="zh-CN" altLang="en-US"/>
              <a:t>味</a:t>
            </a:r>
            <a:endParaRPr lang="zh-CN" altLang="en-US"/>
          </a:p>
        </p:txBody>
      </p:sp>
      <p:sp>
        <p:nvSpPr>
          <p:cNvPr id="3" name="内容占位符 2"/>
          <p:cNvSpPr>
            <a:spLocks noGrp="1"/>
          </p:cNvSpPr>
          <p:nvPr>
            <p:ph idx="1"/>
          </p:nvPr>
        </p:nvSpPr>
        <p:spPr/>
        <p:txBody>
          <a:bodyPr/>
          <a:p>
            <a:pPr marL="0" indent="0">
              <a:buNone/>
            </a:pPr>
            <a:r>
              <a:rPr lang="en-US" altLang="zh-CN" sz="4000" b="1"/>
              <a:t>1.</a:t>
            </a:r>
            <a:r>
              <a:rPr lang="zh-CN" altLang="en-US" sz="4000" b="1"/>
              <a:t>找出</a:t>
            </a:r>
            <a:r>
              <a:rPr lang="en-US" altLang="zh-CN" sz="4000" b="1"/>
              <a:t>“</a:t>
            </a:r>
            <a:r>
              <a:rPr lang="zh-CN" altLang="en-US" sz="4000" b="1"/>
              <a:t>理</a:t>
            </a:r>
            <a:r>
              <a:rPr lang="en-US" altLang="zh-CN" sz="4000" b="1"/>
              <a:t>”</a:t>
            </a:r>
            <a:r>
              <a:rPr lang="zh-CN" altLang="en-US" sz="4000" b="1"/>
              <a:t>句</a:t>
            </a:r>
            <a:endParaRPr lang="zh-CN" altLang="en-US" sz="4000" b="1"/>
          </a:p>
          <a:p>
            <a:pPr marL="0" indent="0">
              <a:buNone/>
            </a:pPr>
            <a:r>
              <a:rPr lang="en-US" altLang="zh-CN" sz="4000" b="1">
                <a:sym typeface="+mn-ea"/>
              </a:rPr>
              <a:t>2.</a:t>
            </a:r>
            <a:r>
              <a:rPr lang="zh-CN" altLang="en-US" sz="4000" b="1">
                <a:sym typeface="+mn-ea"/>
              </a:rPr>
              <a:t>读出</a:t>
            </a:r>
            <a:r>
              <a:rPr lang="en-US" altLang="zh-CN" sz="4000" b="1">
                <a:sym typeface="+mn-ea"/>
              </a:rPr>
              <a:t>“</a:t>
            </a:r>
            <a:r>
              <a:rPr lang="zh-CN" altLang="en-US" sz="4000" b="1">
                <a:sym typeface="+mn-ea"/>
              </a:rPr>
              <a:t>理</a:t>
            </a:r>
            <a:r>
              <a:rPr lang="en-US" altLang="zh-CN" sz="4000" b="1">
                <a:sym typeface="+mn-ea"/>
              </a:rPr>
              <a:t>”</a:t>
            </a:r>
            <a:r>
              <a:rPr lang="zh-CN" altLang="en-US" sz="4000" b="1">
                <a:sym typeface="+mn-ea"/>
              </a:rPr>
              <a:t>味</a:t>
            </a:r>
            <a:endParaRPr lang="zh-CN" altLang="en-US" sz="4000" b="1">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timg"/>
          <p:cNvPicPr>
            <a:picLocks noChangeAspect="1"/>
          </p:cNvPicPr>
          <p:nvPr/>
        </p:nvPicPr>
        <p:blipFill>
          <a:blip r:embed="rId1"/>
          <a:stretch>
            <a:fillRect/>
          </a:stretch>
        </p:blipFill>
        <p:spPr>
          <a:xfrm>
            <a:off x="105410" y="93980"/>
            <a:ext cx="11995785" cy="6669405"/>
          </a:xfrm>
          <a:prstGeom prst="rect">
            <a:avLst/>
          </a:prstGeom>
        </p:spPr>
      </p:pic>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fontScale="90000"/>
          </a:bodyPr>
          <a:p>
            <a:pPr marL="0" indent="0" algn="l" fontAlgn="auto">
              <a:lnSpc>
                <a:spcPct val="150000"/>
              </a:lnSpc>
              <a:buNone/>
            </a:pPr>
            <a:r>
              <a:rPr lang="zh-CN" altLang="en-US" sz="3200" b="1">
                <a:solidFill>
                  <a:srgbClr val="0000FF"/>
                </a:solidFill>
                <a:sym typeface="+mn-ea"/>
              </a:rPr>
              <a:t>静以修身           俭以养德         非淡泊无以明志     非宁静无以致远</a:t>
            </a:r>
            <a:endParaRPr lang="zh-CN" altLang="en-US" sz="3200" b="1">
              <a:solidFill>
                <a:srgbClr val="0000FF"/>
              </a:solidFill>
              <a:sym typeface="+mn-ea"/>
            </a:endParaRPr>
          </a:p>
          <a:p>
            <a:pPr marL="0" indent="0" algn="l" fontAlgn="auto">
              <a:lnSpc>
                <a:spcPct val="150000"/>
              </a:lnSpc>
              <a:buNone/>
            </a:pPr>
            <a:r>
              <a:rPr lang="zh-CN" altLang="en-US" sz="3200" b="1">
                <a:solidFill>
                  <a:srgbClr val="0000FF"/>
                </a:solidFill>
                <a:sym typeface="+mn-ea"/>
              </a:rPr>
              <a:t>学须静也             才须学也</a:t>
            </a:r>
            <a:endParaRPr lang="zh-CN" altLang="en-US" sz="3200" b="1">
              <a:solidFill>
                <a:srgbClr val="0000FF"/>
              </a:solidFill>
              <a:sym typeface="+mn-ea"/>
            </a:endParaRPr>
          </a:p>
          <a:p>
            <a:pPr marL="0" indent="0" algn="l" fontAlgn="auto">
              <a:lnSpc>
                <a:spcPct val="150000"/>
              </a:lnSpc>
              <a:buNone/>
            </a:pPr>
            <a:r>
              <a:rPr lang="zh-CN" altLang="en-US" sz="3200" b="1">
                <a:solidFill>
                  <a:srgbClr val="0000FF"/>
                </a:solidFill>
                <a:sym typeface="+mn-ea"/>
              </a:rPr>
              <a:t>非学无以广才          非志无以成学</a:t>
            </a:r>
            <a:endParaRPr lang="zh-CN" altLang="en-US" sz="3200" b="1">
              <a:solidFill>
                <a:srgbClr val="0000FF"/>
              </a:solidFill>
              <a:sym typeface="+mn-ea"/>
            </a:endParaRPr>
          </a:p>
          <a:p>
            <a:pPr marL="0" indent="0" algn="l" fontAlgn="auto">
              <a:lnSpc>
                <a:spcPct val="150000"/>
              </a:lnSpc>
              <a:buNone/>
            </a:pPr>
            <a:r>
              <a:rPr lang="zh-CN" altLang="en-US" sz="3200" b="1">
                <a:solidFill>
                  <a:srgbClr val="0000FF"/>
                </a:solidFill>
                <a:sym typeface="+mn-ea"/>
              </a:rPr>
              <a:t>淫慢则不能励精      险躁则不能治性</a:t>
            </a:r>
            <a:endParaRPr lang="zh-CN" altLang="en-US" sz="3200" b="1">
              <a:solidFill>
                <a:srgbClr val="0000FF"/>
              </a:solidFill>
              <a:sym typeface="+mn-ea"/>
            </a:endParaRPr>
          </a:p>
          <a:p>
            <a:pPr marL="0" indent="0" algn="l" fontAlgn="auto">
              <a:lnSpc>
                <a:spcPct val="150000"/>
              </a:lnSpc>
              <a:buNone/>
            </a:pPr>
            <a:r>
              <a:rPr lang="zh-CN" altLang="en-US" sz="3200" b="1">
                <a:solidFill>
                  <a:srgbClr val="0000FF"/>
                </a:solidFill>
              </a:rPr>
              <a:t>年与时驰      意与日去</a:t>
            </a:r>
            <a:endParaRPr lang="zh-CN" altLang="en-US" sz="3200" b="1">
              <a:solidFill>
                <a:srgbClr val="0000FF"/>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1928</Words>
  <Application>WPS 演示</Application>
  <PresentationFormat>宽屏</PresentationFormat>
  <Paragraphs>99</Paragraphs>
  <Slides>26</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Arial</vt:lpstr>
      <vt:lpstr>宋体</vt:lpstr>
      <vt:lpstr>Wingdings</vt:lpstr>
      <vt:lpstr>隶书</vt:lpstr>
      <vt:lpstr>华文仿宋</vt:lpstr>
      <vt:lpstr>Times New Roman</vt:lpstr>
      <vt:lpstr>Calibri</vt:lpstr>
      <vt:lpstr>Century Gothic</vt:lpstr>
      <vt:lpstr>微软雅黑</vt:lpstr>
      <vt:lpstr>Arial Unicode MS</vt:lpstr>
      <vt:lpstr>Calibri Light</vt:lpstr>
      <vt:lpstr>Courier New</vt:lpstr>
      <vt:lpstr>黑体</vt:lpstr>
      <vt:lpstr>Office 主题</vt:lpstr>
      <vt:lpstr>诫子书诸葛亮</vt:lpstr>
      <vt:lpstr>补充注释： </vt:lpstr>
      <vt:lpstr>PowerPoint 演示文稿</vt:lpstr>
      <vt:lpstr>读出韵味</vt:lpstr>
      <vt:lpstr>PowerPoint 演示文稿</vt:lpstr>
      <vt:lpstr>PowerPoint 演示文稿</vt:lpstr>
      <vt:lpstr>PowerPoint 演示文稿</vt:lpstr>
      <vt:lpstr>读出“理”味</vt:lpstr>
      <vt:lpstr>PowerPoint 演示文稿</vt:lpstr>
      <vt:lpstr>读出“情”味</vt:lpstr>
      <vt:lpstr>PowerPoint 演示文稿</vt:lpstr>
      <vt:lpstr>PowerPoint 演示文稿</vt:lpstr>
      <vt:lpstr>读出“情”味 </vt:lpstr>
      <vt:lpstr>PowerPoint 演示文稿</vt:lpstr>
      <vt:lpstr>PowerPoint 演示文稿</vt:lpstr>
      <vt:lpstr>PowerPoint 演示文稿</vt:lpstr>
      <vt:lpstr>PowerPoint 演示文稿</vt:lpstr>
      <vt:lpstr>PowerPoint 演示文稿</vt:lpstr>
      <vt:lpstr>PowerPoint 演示文稿</vt:lpstr>
      <vt:lpstr>薛谭学讴</vt:lpstr>
      <vt:lpstr>几个值得研究的问题</vt:lpstr>
      <vt:lpstr>诸葛亮认为成才成学的条件是什么？它们之间关系怎样？</vt:lpstr>
      <vt:lpstr>“俭以养德”与“静”有何关系？ </vt:lpstr>
      <vt:lpstr>说说你对文中志与学的关系是如何理解的？</vt:lpstr>
      <vt:lpstr>文章从哪两个方面进行了论述？怎样论述的？ </vt:lpstr>
      <vt:lpstr>这篇文章给你怎样的启示？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醍醐灌顶136633469409</cp:lastModifiedBy>
  <cp:revision>61</cp:revision>
  <dcterms:created xsi:type="dcterms:W3CDTF">2017-10-18T07:36:00Z</dcterms:created>
  <dcterms:modified xsi:type="dcterms:W3CDTF">2017-10-27T09:16:20Z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