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9" r:id="rId5"/>
    <p:sldId id="264" r:id="rId6"/>
    <p:sldId id="300" r:id="rId7"/>
    <p:sldId id="260" r:id="rId8"/>
    <p:sldId id="262" r:id="rId9"/>
    <p:sldId id="287" r:id="rId10"/>
    <p:sldId id="269" r:id="rId11"/>
    <p:sldId id="303" r:id="rId12"/>
    <p:sldId id="305" r:id="rId13"/>
    <p:sldId id="306" r:id="rId14"/>
    <p:sldId id="316" r:id="rId15"/>
    <p:sldId id="283" r:id="rId16"/>
  </p:sldIdLst>
  <p:sldSz cx="12192000" cy="6858000"/>
  <p:notesSz cx="7103745" cy="10234295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tags" Target="tags/tag138.xml" /><Relationship Id="rId18" Type="http://schemas.openxmlformats.org/officeDocument/2006/relationships/presProps" Target="presProps.xml" /><Relationship Id="rId19" Type="http://schemas.openxmlformats.org/officeDocument/2006/relationships/viewProps" Target="viewProps.xml" /><Relationship Id="rId2" Type="http://schemas.openxmlformats.org/officeDocument/2006/relationships/notesMaster" Target="notesMasters/notesMaster1.xml" /><Relationship Id="rId20" Type="http://schemas.openxmlformats.org/officeDocument/2006/relationships/theme" Target="theme/theme1.xml" /><Relationship Id="rId21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幻灯片图像占位符 30720"/>
          <p:cNvSpPr>
            <a:spLocks noGrp="1" noRot="1"/>
          </p:cNvSpPr>
          <p:nvPr>
            <p:ph type="sldImg"/>
          </p:nvPr>
        </p:nvSpPr>
        <p:spPr>
          <a:xfrm>
            <a:off x="2143125" y="695325"/>
            <a:ext cx="2571750" cy="3429000"/>
          </a:xfrm>
          <a:solidFill>
            <a:srgbClr val="FFFFFF"/>
          </a:solidFill>
          <a:ln>
            <a:miter/>
          </a:ln>
        </p:spPr>
      </p:sp>
      <p:sp>
        <p:nvSpPr>
          <p:cNvPr id="19459" name="文本占位符 30721"/>
          <p:cNvSpPr>
            <a:spLocks noGrp="1"/>
          </p:cNvSpPr>
          <p:nvPr>
            <p:ph type="body" idx="1"/>
          </p:nvPr>
        </p:nvSpPr>
        <p:spPr>
          <a:xfrm>
            <a:off x="914400" y="4425950"/>
            <a:ext cx="5027613" cy="4244975"/>
          </a:xfrm>
        </p:spPr>
        <p:txBody>
          <a:bodyPr wrap="none" lIns="90000" tIns="46800" rIns="90000" bIns="46800" anchor="ctr"/>
          <a:lstStyle/>
          <a:p>
            <a:pPr lvl="0" indent="0"/>
            <a:endParaRPr lang="zh-CN" altLang="zh-CN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6.xml" /><Relationship Id="rId3" Type="http://schemas.openxmlformats.org/officeDocument/2006/relationships/image" Target="../media/image3.jpeg" /><Relationship Id="rId4" Type="http://schemas.openxmlformats.org/officeDocument/2006/relationships/image" Target="../media/image6.png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image" Target="../media/image3.jpeg" /><Relationship Id="rId8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image" Target="../media/image6.png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tags" Target="../tags/tag77.xml" /><Relationship Id="rId9" Type="http://schemas.openxmlformats.org/officeDocument/2006/relationships/tags" Target="../tags/tag78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image" Target="../media/image3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Relationship Id="rId9" Type="http://schemas.openxmlformats.org/officeDocument/2006/relationships/tags" Target="../tags/tag86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tags" Target="../tags/tag94.xml" /><Relationship Id="rId11" Type="http://schemas.openxmlformats.org/officeDocument/2006/relationships/tags" Target="../tags/tag95.xml" /><Relationship Id="rId12" Type="http://schemas.openxmlformats.org/officeDocument/2006/relationships/image" Target="../media/image3.jpeg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8.xml" /><Relationship Id="rId4" Type="http://schemas.openxmlformats.org/officeDocument/2006/relationships/image" Target="../media/image6.png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tags" Target="../tags/tag9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10" Type="http://schemas.openxmlformats.org/officeDocument/2006/relationships/image" Target="../media/image3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112.xml" /><Relationship Id="rId11" Type="http://schemas.openxmlformats.org/officeDocument/2006/relationships/tags" Target="../tags/tag113.xml" /><Relationship Id="rId12" Type="http://schemas.openxmlformats.org/officeDocument/2006/relationships/image" Target="../media/image3.jpeg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10" Type="http://schemas.openxmlformats.org/officeDocument/2006/relationships/image" Target="../media/image6.png" /><Relationship Id="rId11" Type="http://schemas.openxmlformats.org/officeDocument/2006/relationships/tags" Target="../tags/tag121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image" Target="../media/image7.png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tags" Target="../tags/tag11.xml" /><Relationship Id="rId8" Type="http://schemas.openxmlformats.org/officeDocument/2006/relationships/image" Target="../media/image3.jpeg" /><Relationship Id="rId9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image" Target="../media/image3.jpeg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2.xml" /><Relationship Id="rId11" Type="http://schemas.openxmlformats.org/officeDocument/2006/relationships/image" Target="../media/image3.jpe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tags" Target="../tags/tag3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image" Target="../media/image4.jpeg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image" Target="../media/image5.pn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Relationship Id="rId7" Type="http://schemas.openxmlformats.org/officeDocument/2006/relationships/tags" Target="../tags/tag45.xml" /><Relationship Id="rId8" Type="http://schemas.openxmlformats.org/officeDocument/2006/relationships/tags" Target="../tags/tag46.xml" /><Relationship Id="rId9" Type="http://schemas.openxmlformats.org/officeDocument/2006/relationships/image" Target="../media/image3.jpeg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10" Type="http://schemas.openxmlformats.org/officeDocument/2006/relationships/tags" Target="../tags/tag54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48.xml" /><Relationship Id="rId3" Type="http://schemas.openxmlformats.org/officeDocument/2006/relationships/image" Target="../media/image3.jpeg" /><Relationship Id="rId4" Type="http://schemas.openxmlformats.org/officeDocument/2006/relationships/image" Target="../media/image6.png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tags" Target="../tags/tag53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915257" y="1193370"/>
            <a:ext cx="6514243" cy="2116958"/>
          </a:xfrm>
        </p:spPr>
        <p:txBody>
          <a:bodyPr lIns="0" tIns="46800" rIns="90000" bIns="46800" anchor="ctr" anchorCtr="0">
            <a:normAutofit/>
          </a:bodyPr>
          <a:lstStyle>
            <a:lvl1pPr algn="l">
              <a:lnSpc>
                <a:spcPct val="130000"/>
              </a:lnSpc>
              <a:defRPr sz="8800" b="0" u="none" strike="noStrike" kern="1200" cap="none" spc="10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915257" y="3429000"/>
            <a:ext cx="6514243" cy="558384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800" u="none" strike="noStrike" kern="1200" cap="none" spc="5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292800" y="304200"/>
            <a:ext cx="11719906" cy="6249600"/>
            <a:chOff x="292800" y="304200"/>
            <a:chExt cx="11719906" cy="6249600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blipFill dpi="0" rotWithShape="1"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 descr="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208994" y="5779196"/>
              <a:ext cx="2803712" cy="774604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15257" y="2014720"/>
            <a:ext cx="5846625" cy="1706379"/>
          </a:xfrm>
        </p:spPr>
        <p:txBody>
          <a:bodyPr vert="horz" lIns="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10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915035" y="3789045"/>
            <a:ext cx="5846445" cy="626110"/>
          </a:xfrm>
        </p:spPr>
        <p:txBody>
          <a:bodyPr lIns="90000" tIns="46800" rIns="90000" bIns="46800" anchor="t" anchorCtr="0">
            <a:normAutofit/>
          </a:bodyPr>
          <a:lstStyle>
            <a:lvl1pPr marL="0" indent="0">
              <a:buNone/>
              <a:defRPr sz="1800" u="none" strike="noStrike" kern="1200" cap="none" spc="5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通用">
    <p:bg>
      <p:bgPr>
        <a:blipFill dpi="0" rotWithShape="1">
          <a:blip r:embed="rId7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9" name="图片 8" descr="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208770" y="5779135"/>
            <a:ext cx="2803525" cy="774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左右">
    <p:bg>
      <p:bgPr>
        <a:blipFill dpi="0" rotWithShape="1">
          <a:blip r:embed="rId10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上下"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 descr="C:\Users\kingsoft\Desktop\图片1.png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455" y="4984750"/>
            <a:ext cx="2211070" cy="1873250"/>
          </a:xfrm>
          <a:prstGeom prst="rect">
            <a:avLst/>
          </a:prstGeom>
        </p:spPr>
      </p:pic>
      <p:pic>
        <p:nvPicPr>
          <p:cNvPr id="14" name="图片 13" descr="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V="1">
            <a:off x="4890135" y="0"/>
            <a:ext cx="2412365" cy="666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下上">
    <p:bg>
      <p:bgPr>
        <a:blipFill dpi="0" rotWithShape="1">
          <a:blip r:embed="rId10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V="1">
            <a:off x="4889937" y="0"/>
            <a:ext cx="2412127" cy="666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导航"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53500" y="4106528"/>
            <a:ext cx="3248026" cy="275147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12" name="图片 11" descr="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V="1">
            <a:off x="107733" y="0"/>
            <a:ext cx="2829360" cy="7812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blipFill dpi="0" rotWithShape="1">
          <a:blip r:embed="rId8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节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760095" y="2420983"/>
            <a:ext cx="7136765" cy="1108347"/>
          </a:xfrm>
        </p:spPr>
        <p:txBody>
          <a:bodyPr lIns="90000" tIns="46800" rIns="90000" bIns="46800" anchor="b" anchorCtr="0">
            <a:normAutofit/>
          </a:bodyPr>
          <a:lstStyle>
            <a:lvl1pPr>
              <a:lnSpc>
                <a:spcPct val="100000"/>
              </a:lnSpc>
              <a:defRPr sz="6000" b="0" u="none" strike="noStrike" kern="1200" cap="none" spc="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760095" y="3622040"/>
            <a:ext cx="7136765" cy="990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blipFill dpi="0" rotWithShape="1">
          <a:blip r:embed="rId9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blipFill dpi="0" rotWithShape="1">
          <a:blip r:embed="rId11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空白"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bg>
      <p:bgPr>
        <a:blipFill dpi="0" rotWithShape="1">
          <a:blip r:embed="rId9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92800" y="304200"/>
            <a:ext cx="11719906" cy="6249600"/>
            <a:chOff x="292800" y="304200"/>
            <a:chExt cx="11719906" cy="6249600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blipFill dpi="0" rotWithShape="1"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0" name="图片 9" descr="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208994" y="5779196"/>
              <a:ext cx="2803712" cy="774604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22.xml" /><Relationship Id="rId21" Type="http://schemas.openxmlformats.org/officeDocument/2006/relationships/tags" Target="../tags/tag123.xml" /><Relationship Id="rId22" Type="http://schemas.openxmlformats.org/officeDocument/2006/relationships/tags" Target="../tags/tag124.xml" /><Relationship Id="rId23" Type="http://schemas.openxmlformats.org/officeDocument/2006/relationships/tags" Target="../tags/tag125.xml" /><Relationship Id="rId24" Type="http://schemas.openxmlformats.org/officeDocument/2006/relationships/tags" Target="../tags/tag126.xml" /><Relationship Id="rId25" Type="http://schemas.openxmlformats.org/officeDocument/2006/relationships/tags" Target="../tags/tag127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2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Relationship Id="rId3" Type="http://schemas.openxmlformats.org/officeDocument/2006/relationships/tags" Target="../tags/tag13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tags" Target="../tags/tag12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3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3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3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9.jpeg" /><Relationship Id="rId3" Type="http://schemas.openxmlformats.org/officeDocument/2006/relationships/tags" Target="../tags/tag13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0.jpeg" /><Relationship Id="rId3" Type="http://schemas.openxmlformats.org/officeDocument/2006/relationships/hyperlink" Target="http://202.121.7.7/person/dzzgx/tk.htm" TargetMode="External" /><Relationship Id="rId4" Type="http://schemas.openxmlformats.org/officeDocument/2006/relationships/tags" Target="../tags/tag13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3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hyperlink" Target="&#20339;&#26085;&#31179;&#26524;&#22270;.pptx" TargetMode="External" /><Relationship Id="rId3" Type="http://schemas.openxmlformats.org/officeDocument/2006/relationships/hyperlink" Target="&#31179;&#38632;&#35805;&#20937;&#22270;.pptx" TargetMode="External" /><Relationship Id="rId4" Type="http://schemas.openxmlformats.org/officeDocument/2006/relationships/hyperlink" Target="&#31179;&#34633;&#27531;&#21809;&#22270;.pptx" TargetMode="External" /><Relationship Id="rId5" Type="http://schemas.openxmlformats.org/officeDocument/2006/relationships/hyperlink" Target="&#33853;&#34122;&#36731;&#25195;&#22270;.pptx" TargetMode="External" /><Relationship Id="rId6" Type="http://schemas.openxmlformats.org/officeDocument/2006/relationships/hyperlink" Target="&#28165;&#26216;&#38745;&#35266;&#22270;.pptx" TargetMode="External" /><Relationship Id="rId7" Type="http://schemas.openxmlformats.org/officeDocument/2006/relationships/tags" Target="../tags/tag136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</a:rPr>
              <a:t>故都的秋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15257" y="3468370"/>
            <a:ext cx="6514243" cy="558384"/>
          </a:xfrm>
        </p:spPr>
        <p:txBody>
          <a:bodyPr>
            <a:noAutofit/>
          </a:bodyPr>
          <a:lstStyle/>
          <a:p>
            <a:pPr algn="r"/>
            <a:r>
              <a:rPr lang="en-US" altLang="zh-CN" sz="36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6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郁达夫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标题 46081"/>
          <p:cNvSpPr>
            <a:spLocks noGrp="1" noRot="1"/>
          </p:cNvSpPr>
          <p:nvPr>
            <p:ph type="title" idx="4294967295"/>
          </p:nvPr>
        </p:nvSpPr>
        <p:spPr>
          <a:xfrm>
            <a:off x="1391199" y="1070979"/>
            <a:ext cx="9409592" cy="1142788"/>
          </a:xfrm>
          <a:solidFill>
            <a:schemeClr val="accent6">
              <a:lumMod val="20000"/>
              <a:lumOff val="80000"/>
            </a:schemeClr>
          </a:solidFill>
        </p:spPr>
        <p:txBody>
          <a:bodyPr anchor="ctr"/>
          <a:lstStyle/>
          <a:p>
            <a:r>
              <a:rPr lang="zh-CN" altLang="en-US" sz="6000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</a:rPr>
              <a:t>南北秋韵比较</a:t>
            </a:r>
          </a:p>
        </p:txBody>
      </p:sp>
      <p:sp>
        <p:nvSpPr>
          <p:cNvPr id="14338" name="文本占位符 46082"/>
          <p:cNvSpPr>
            <a:spLocks noGrp="1" noRot="1"/>
          </p:cNvSpPr>
          <p:nvPr>
            <p:ph type="body" sz="half" idx="4294967295"/>
          </p:nvPr>
        </p:nvSpPr>
        <p:spPr>
          <a:xfrm>
            <a:off x="1415329" y="2711583"/>
            <a:ext cx="4193398" cy="3105845"/>
          </a:xfrm>
          <a:solidFill>
            <a:schemeClr val="accent5">
              <a:lumMod val="40000"/>
              <a:lumOff val="60000"/>
            </a:schemeClr>
          </a:solidFill>
        </p:spPr>
        <p:txBody>
          <a:bodyPr anchor="t">
            <a:normAutofit lnSpcReduction="20000"/>
          </a:bodyPr>
          <a:lstStyle>
            <a:lvl1pPr lvl="0">
              <a:buClr>
                <a:schemeClr val="hlink"/>
              </a:buClr>
              <a:buSzPct val="70000"/>
              <a:buFont typeface="Wingdings" panose="05000000000000000000" pitchFamily="2" charset="2"/>
              <a:defRPr sz="2800"/>
            </a:lvl1pPr>
            <a:lvl2pPr lvl="1">
              <a:buClr>
                <a:schemeClr val="hlink"/>
              </a:buClr>
              <a:buSzPct val="70000"/>
              <a:buFont typeface="Wingdings" panose="05000000000000000000" pitchFamily="2" charset="2"/>
              <a:defRPr sz="2400"/>
            </a:lvl2pPr>
            <a:lvl3pPr lvl="2">
              <a:buClr>
                <a:schemeClr val="hlink"/>
              </a:buClr>
              <a:buSzPct val="70000"/>
              <a:buFont typeface="Wingdings" panose="05000000000000000000" pitchFamily="2" charset="2"/>
              <a:defRPr sz="2000"/>
            </a:lvl3pPr>
            <a:lvl4pPr lvl="3">
              <a:buClr>
                <a:schemeClr val="hlink"/>
              </a:buClr>
              <a:buSzPct val="70000"/>
              <a:buFont typeface="Wingdings" panose="05000000000000000000" pitchFamily="2" charset="2"/>
              <a:defRPr sz="1800"/>
            </a:lvl4pPr>
            <a:lvl5pPr lvl="4">
              <a:buClr>
                <a:schemeClr val="hlink"/>
              </a:buClr>
              <a:buSzPct val="70000"/>
              <a:buFont typeface="Wingdings" panose="05000000000000000000" pitchFamily="2" charset="2"/>
              <a:defRPr sz="1800"/>
            </a:lvl5pPr>
          </a:lstStyle>
          <a:p>
            <a:pPr lvl="0"/>
            <a:r>
              <a:rPr lang="zh-CN" altLang="en-US" sz="40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</a:rPr>
              <a:t>黄酒之与白干</a:t>
            </a:r>
          </a:p>
          <a:p>
            <a:pPr lvl="0"/>
            <a:r>
              <a:rPr lang="zh-CN" altLang="en-US" sz="40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</a:rPr>
              <a:t>稀饭之与馍馍</a:t>
            </a:r>
          </a:p>
          <a:p>
            <a:pPr lvl="0"/>
            <a:r>
              <a:rPr lang="zh-CN" altLang="en-US" sz="40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</a:rPr>
              <a:t>鲈鱼之与大蟹</a:t>
            </a:r>
          </a:p>
          <a:p>
            <a:pPr lvl="0"/>
            <a:r>
              <a:rPr lang="zh-CN" altLang="en-US" sz="40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</a:rPr>
              <a:t>黄犬之与骆驼</a:t>
            </a:r>
          </a:p>
        </p:txBody>
      </p:sp>
      <p:sp>
        <p:nvSpPr>
          <p:cNvPr id="14339" name="文本占位符 46083"/>
          <p:cNvSpPr>
            <a:spLocks noGrp="1" noRot="1"/>
          </p:cNvSpPr>
          <p:nvPr>
            <p:ph type="body" sz="half" idx="4294967295"/>
          </p:nvPr>
        </p:nvSpPr>
        <p:spPr>
          <a:xfrm>
            <a:off x="6858176" y="2711583"/>
            <a:ext cx="3966745" cy="3076005"/>
          </a:xfrm>
          <a:solidFill>
            <a:schemeClr val="accent5">
              <a:lumMod val="40000"/>
              <a:lumOff val="60000"/>
            </a:schemeClr>
          </a:solidFill>
        </p:spPr>
        <p:txBody>
          <a:bodyPr anchor="t">
            <a:normAutofit fontScale="80000"/>
          </a:bodyPr>
          <a:lstStyle>
            <a:lvl1pPr lvl="0">
              <a:buClr>
                <a:schemeClr val="hlink"/>
              </a:buClr>
              <a:buSzPct val="70000"/>
              <a:buFont typeface="Wingdings" panose="05000000000000000000" pitchFamily="2" charset="2"/>
              <a:defRPr sz="2800"/>
            </a:lvl1pPr>
            <a:lvl2pPr lvl="1">
              <a:buClr>
                <a:schemeClr val="hlink"/>
              </a:buClr>
              <a:buSzPct val="70000"/>
              <a:buFont typeface="Wingdings" panose="05000000000000000000" pitchFamily="2" charset="2"/>
              <a:defRPr sz="2400"/>
            </a:lvl2pPr>
            <a:lvl3pPr lvl="2">
              <a:buClr>
                <a:schemeClr val="hlink"/>
              </a:buClr>
              <a:buSzPct val="70000"/>
              <a:buFont typeface="Wingdings" panose="05000000000000000000" pitchFamily="2" charset="2"/>
              <a:defRPr sz="2000"/>
            </a:lvl3pPr>
            <a:lvl4pPr lvl="3">
              <a:buClr>
                <a:schemeClr val="hlink"/>
              </a:buClr>
              <a:buSzPct val="70000"/>
              <a:buFont typeface="Wingdings" panose="05000000000000000000" pitchFamily="2" charset="2"/>
              <a:defRPr sz="1800"/>
            </a:lvl4pPr>
            <a:lvl5pPr lvl="4">
              <a:buClr>
                <a:schemeClr val="hlink"/>
              </a:buClr>
              <a:buSzPct val="70000"/>
              <a:buFont typeface="Wingdings" panose="05000000000000000000" pitchFamily="2" charset="2"/>
              <a:defRPr sz="1800"/>
            </a:lvl5pPr>
          </a:lstStyle>
          <a:p>
            <a:pPr lvl="0"/>
            <a:r>
              <a:rPr lang="zh-CN" altLang="en-US" sz="40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</a:rPr>
              <a:t>温和与刚烈</a:t>
            </a:r>
          </a:p>
          <a:p>
            <a:pPr lvl="0"/>
            <a:r>
              <a:rPr lang="zh-CN" altLang="en-US" sz="40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</a:rPr>
              <a:t>稠润与硬实</a:t>
            </a:r>
          </a:p>
          <a:p>
            <a:pPr lvl="0"/>
            <a:r>
              <a:rPr lang="zh-CN" altLang="en-US" sz="40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</a:rPr>
              <a:t>细腻与粗犷</a:t>
            </a:r>
          </a:p>
          <a:p>
            <a:pPr lvl="0"/>
            <a:r>
              <a:rPr lang="zh-CN" altLang="en-US" sz="40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</a:rPr>
              <a:t>灵巧与稳重</a:t>
            </a:r>
            <a:endParaRPr lang="en-US" altLang="zh-CN" sz="4000" b="1">
              <a:solidFill>
                <a:srgbClr val="0000FF"/>
              </a:solidFill>
              <a:latin typeface="宋体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433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433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14338" grpId="1" uiExpand="1" build="p" animBg="1"/>
      <p:bldP spid="14339" grpId="2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标题 11264"/>
          <p:cNvSpPr>
            <a:spLocks noGrp="1"/>
          </p:cNvSpPr>
          <p:nvPr/>
        </p:nvSpPr>
        <p:spPr>
          <a:xfrm>
            <a:off x="635694" y="829156"/>
            <a:ext cx="11047589" cy="1038033"/>
          </a:xfrm>
          <a:prstGeom prst="rect">
            <a:avLst/>
          </a:prstGeom>
          <a:noFill/>
          <a:ln w="9360">
            <a:solidFill>
              <a:srgbClr val="990000"/>
            </a:solidFill>
            <a:miter/>
          </a:ln>
        </p:spPr>
        <p:txBody>
          <a:bodyPr wrap="square" lIns="89998" tIns="46798" rIns="89998" bIns="46798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0" eaLnBrk="1" fontAlgn="base" hangingPunct="1">
              <a:buClrTx/>
              <a:buSzTx/>
              <a:buNone/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  <a:tab pos="5791200"/>
                <a:tab pos="6515100"/>
                <a:tab pos="7239000"/>
                <a:tab pos="7962900"/>
              </a:tabLst>
            </a:pPr>
            <a:r>
              <a:rPr lang="en-US" altLang="x-none" sz="4000" b="1" strike="noStrike" kern="1200" baseline="0" noProof="1" err="1">
                <a:solidFill>
                  <a:srgbClr val="000000"/>
                </a:solidFill>
                <a:latin typeface="宋体" pitchFamily="2" charset="-122"/>
                <a:ea typeface="宋体" panose="02010600030101010101" pitchFamily="2" charset="-122"/>
                <a:cs typeface="+mj-cs"/>
              </a:rPr>
              <a:t>故都的秋真的就只有</a:t>
            </a:r>
            <a:r>
              <a:rPr lang="zh-CN" altLang="x-none" sz="4000" b="1" strike="noStrike" kern="1200" baseline="0" noProof="1" err="1">
                <a:solidFill>
                  <a:srgbClr val="000000"/>
                </a:solidFill>
                <a:latin typeface="宋体" pitchFamily="2" charset="-122"/>
                <a:ea typeface="宋体" panose="02010600030101010101" pitchFamily="2" charset="-122"/>
                <a:cs typeface="+mj-cs"/>
              </a:rPr>
              <a:t>清、静、悲凉？</a:t>
            </a:r>
          </a:p>
        </p:txBody>
      </p:sp>
      <p:sp>
        <p:nvSpPr>
          <p:cNvPr id="12289" name="标题 12288"/>
          <p:cNvSpPr>
            <a:spLocks noGrp="1" noRot="1"/>
          </p:cNvSpPr>
          <p:nvPr>
            <p:ph type="title"/>
          </p:nvPr>
        </p:nvSpPr>
        <p:spPr>
          <a:xfrm>
            <a:off x="635705" y="2948394"/>
            <a:ext cx="1917980" cy="2347795"/>
          </a:xfrm>
          <a:prstGeom prst="ellipse">
            <a:avLst/>
          </a:prstGeom>
          <a:solidFill>
            <a:schemeClr val="accent5"/>
          </a:solidFill>
        </p:spPr>
        <p:txBody>
          <a:bodyPr wrap="square" lIns="89998" tIns="46798" rIns="89998" bIns="46798" anchor="ctr">
            <a:normAutofit fontScale="90000"/>
          </a:bodyPr>
          <a:lstStyle/>
          <a:p>
            <a:pPr defTabSz="914400">
              <a:tabLst>
                <a:tab pos="0"/>
                <a:tab pos="263525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  <a:tab pos="5791200"/>
                <a:tab pos="6515100"/>
                <a:tab pos="7239000"/>
                <a:tab pos="7962900"/>
              </a:tabLst>
            </a:pPr>
            <a:r>
              <a:rPr lang="en-US" altLang="zh-CN" sz="7200" b="1" err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</a:rPr>
              <a:t>主题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37466" y="2366207"/>
            <a:ext cx="3530581" cy="8299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marL="3175" marR="0" indent="0" algn="l" defTabSz="0" rtl="0" fontAlgn="base">
              <a:lnSpc>
                <a:spcPct val="150000"/>
              </a:lnSpc>
              <a:spcBef>
                <a:spcPts val="110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tabLst>
                <a:tab pos="342900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  <a:tab pos="5565775"/>
                <a:tab pos="5791200"/>
                <a:tab pos="6515100"/>
                <a:tab pos="7239000"/>
                <a:tab pos="7962900"/>
              </a:tabLst>
            </a:pPr>
            <a:r>
              <a:rPr lang="en-US" altLang="x-none" sz="3200" b="1" err="1">
                <a:solidFill>
                  <a:schemeClr val="accent1">
                    <a:lumMod val="50000"/>
                  </a:schemeClr>
                </a:solidFill>
                <a:latin typeface="宋体" pitchFamily="2" charset="-122"/>
                <a:ea typeface="宋体" panose="02010600030101010101" pitchFamily="2" charset="-122"/>
                <a:sym typeface="+mn-ea"/>
              </a:rPr>
              <a:t>悲凉心境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37466" y="3707079"/>
            <a:ext cx="3530581" cy="8299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marL="3175" marR="0" indent="0" algn="l" defTabSz="0" rtl="0" fontAlgn="base">
              <a:lnSpc>
                <a:spcPct val="150000"/>
              </a:lnSpc>
              <a:spcBef>
                <a:spcPts val="110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tabLst>
                <a:tab pos="342900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  <a:tab pos="5565775"/>
                <a:tab pos="5791200"/>
                <a:tab pos="6515100"/>
                <a:tab pos="7239000"/>
                <a:tab pos="7962900"/>
              </a:tabLst>
            </a:pPr>
            <a:r>
              <a:rPr lang="en-US" altLang="x-none" sz="3200" b="1" err="1">
                <a:solidFill>
                  <a:schemeClr val="accent1">
                    <a:lumMod val="50000"/>
                  </a:schemeClr>
                </a:solidFill>
                <a:latin typeface="宋体" pitchFamily="2" charset="-122"/>
                <a:ea typeface="宋体" panose="02010600030101010101" pitchFamily="2" charset="-122"/>
                <a:sym typeface="+mn-ea"/>
              </a:rPr>
              <a:t>悲秋传统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68264" y="5048585"/>
            <a:ext cx="3530581" cy="8299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marL="3175" marR="0" indent="0" algn="l" defTabSz="0" rtl="0" fontAlgn="base">
              <a:lnSpc>
                <a:spcPct val="150000"/>
              </a:lnSpc>
              <a:spcBef>
                <a:spcPts val="110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None/>
              <a:tabLst>
                <a:tab pos="342900"/>
                <a:tab pos="528955"/>
                <a:tab pos="793750"/>
                <a:tab pos="1059180"/>
                <a:tab pos="1323975"/>
                <a:tab pos="1589405"/>
                <a:tab pos="1854200"/>
                <a:tab pos="2119630"/>
                <a:tab pos="2384425"/>
                <a:tab pos="2649855"/>
                <a:tab pos="2914650"/>
                <a:tab pos="3180080"/>
                <a:tab pos="3444875"/>
                <a:tab pos="3710305"/>
                <a:tab pos="3975100"/>
                <a:tab pos="4240530"/>
                <a:tab pos="4505325"/>
                <a:tab pos="4770755"/>
                <a:tab pos="5035550"/>
                <a:tab pos="5300980"/>
                <a:tab pos="5565775"/>
                <a:tab pos="5791200"/>
                <a:tab pos="6515100"/>
                <a:tab pos="7239000"/>
                <a:tab pos="7962900"/>
              </a:tabLst>
            </a:pPr>
            <a:r>
              <a:rPr lang="en-US" altLang="x-none" sz="3200" b="1" err="1">
                <a:solidFill>
                  <a:schemeClr val="accent1">
                    <a:lumMod val="50000"/>
                  </a:schemeClr>
                </a:solidFill>
                <a:latin typeface="宋体" pitchFamily="2" charset="-122"/>
                <a:ea typeface="宋体" panose="02010600030101010101" pitchFamily="2" charset="-122"/>
                <a:sym typeface="+mn-ea"/>
              </a:rPr>
              <a:t>深沉的爱国之情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5009" y="2366842"/>
            <a:ext cx="4668291" cy="351217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2289" grpId="1"/>
      <p:bldP spid="2" grpId="2"/>
      <p:bldP spid="3" grpId="3"/>
      <p:bldP spid="4" grpId="4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730" y="1339215"/>
            <a:ext cx="9144000" cy="3375660"/>
          </a:xfrm>
        </p:spPr>
        <p:txBody>
          <a:bodyPr>
            <a:normAutofit/>
          </a:bodyPr>
          <a:lstStyle/>
          <a:p>
            <a:r>
              <a:rPr lang="zh-CN" altLang="en-US">
                <a:solidFill>
                  <a:srgbClr val="C0000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秋中有情的眷恋</a:t>
            </a:r>
            <a:br>
              <a:rPr lang="en-US" altLang="zh-CN">
                <a:solidFill>
                  <a:srgbClr val="C0000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>
                <a:solidFill>
                  <a:srgbClr val="C0000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情中有秋的落寞</a:t>
            </a:r>
            <a:br>
              <a:rPr lang="zh-CN" altLang="en-US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</a:rPr>
              <a:t>课后作业：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sz="4400" b="1">
                <a:latin typeface="宋体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400" b="1">
                <a:latin typeface="宋体" pitchFamily="2" charset="-122"/>
                <a:ea typeface="宋体" panose="02010600030101010101" pitchFamily="2" charset="-122"/>
              </a:rPr>
              <a:t>找出本文中你最喜欢的三个句子，并从</a:t>
            </a:r>
            <a:r>
              <a:rPr lang="zh-CN" altLang="en-US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</a:rPr>
              <a:t>表现手法</a:t>
            </a:r>
            <a:r>
              <a:rPr lang="zh-CN" altLang="en-US" sz="4400" b="1">
                <a:latin typeface="宋体" pitchFamily="2" charset="-122"/>
                <a:ea typeface="宋体" panose="02010600030101010101" pitchFamily="2" charset="-122"/>
              </a:rPr>
              <a:t>及</a:t>
            </a:r>
            <a:r>
              <a:rPr lang="zh-CN" altLang="en-US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</a:rPr>
              <a:t>表达方式</a:t>
            </a:r>
            <a:r>
              <a:rPr lang="zh-CN" altLang="en-US" sz="4400" b="1">
                <a:latin typeface="宋体" pitchFamily="2" charset="-122"/>
                <a:ea typeface="宋体" panose="02010600030101010101" pitchFamily="2" charset="-122"/>
              </a:rPr>
              <a:t>的角度分析句子。</a:t>
            </a:r>
            <a:endParaRPr lang="en-US" altLang="zh-CN" sz="4400" b="1">
              <a:latin typeface="宋体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谢谢</a:t>
            </a:r>
            <a:r>
              <a:rPr lang="en-US" altLang="zh-CN"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~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95200" y="11468100"/>
            <a:ext cx="317500" cy="2413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5" name="图片 25601" descr="qiu4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9925" y="885190"/>
            <a:ext cx="10852150" cy="53397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72795" y="1232535"/>
            <a:ext cx="7136765" cy="3535680"/>
          </a:xfrm>
        </p:spPr>
        <p:txBody>
          <a:bodyPr>
            <a:normAutofit fontScale="80000"/>
          </a:bodyPr>
          <a:lstStyle/>
          <a:p>
            <a:r>
              <a:rPr lang="en-US" altLang="zh-CN" sz="3600">
                <a:solidFill>
                  <a:schemeClr val="tx1"/>
                </a:solidFill>
              </a:rPr>
              <a:t>    </a:t>
            </a:r>
            <a:r>
              <a:rPr lang="en-US" altLang="zh-CN" sz="3600">
                <a:solidFill>
                  <a:schemeClr val="tx1"/>
                </a:solidFill>
                <a:latin typeface="+mn-ea"/>
                <a:ea typeface="+mn-ea"/>
                <a:cs typeface="+mn-ea"/>
              </a:rPr>
              <a:t>  </a:t>
            </a:r>
            <a:r>
              <a:rPr sz="60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秋天，这北国的秋天，若留得住的话，我愿意把寿命的三分之二折去，换得一个三分之一的零头。</a:t>
            </a:r>
          </a:p>
          <a:p>
            <a:pPr algn="r"/>
            <a:endParaRPr sz="6000" b="1">
              <a:solidFill>
                <a:schemeClr val="tx1"/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0095" y="1137920"/>
            <a:ext cx="7136765" cy="3675380"/>
          </a:xfrm>
        </p:spPr>
        <p:txBody>
          <a:bodyPr>
            <a:normAutofit/>
          </a:bodyPr>
          <a:lstStyle/>
          <a:p>
            <a:r>
              <a:rPr lang="en-US" altLang="zh-CN" sz="4000">
                <a:solidFill>
                  <a:schemeClr val="tx1"/>
                </a:solidFill>
              </a:rPr>
              <a:t>    </a:t>
            </a:r>
            <a:r>
              <a:rPr lang="en-US" altLang="zh-CN" sz="4000" b="1">
                <a:solidFill>
                  <a:schemeClr val="tx1"/>
                </a:solidFill>
              </a:rPr>
              <a:t>  </a:t>
            </a:r>
            <a:r>
              <a:rPr lang="en-US" altLang="zh-CN" sz="40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4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请同学们齐声朗读第</a:t>
            </a:r>
            <a:r>
              <a:rPr lang="zh-CN" altLang="en-US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zh-CN" altLang="en-US" sz="44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段，找出</a:t>
            </a:r>
            <a:r>
              <a:rPr lang="zh-CN" altLang="en-US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故都的秋的特点</a:t>
            </a:r>
            <a:r>
              <a:rPr lang="zh-CN" altLang="en-US" sz="44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，并总结作者对故都的秋的</a:t>
            </a:r>
            <a:r>
              <a:rPr lang="zh-CN" altLang="en-US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情感</a:t>
            </a:r>
            <a:r>
              <a:rPr lang="zh-CN" altLang="en-US" sz="44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160" y="3704953"/>
            <a:ext cx="7136765" cy="1108347"/>
          </a:xfrm>
        </p:spPr>
        <p:txBody>
          <a:bodyPr>
            <a:normAutofit fontScale="90000"/>
          </a:bodyPr>
          <a:lstStyle/>
          <a:p>
            <a:r>
              <a:rPr lang="zh-CN" altLang="en-US" sz="54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作者对故都的秋的情感：</a:t>
            </a:r>
            <a:br>
              <a:rPr lang="zh-CN" altLang="en-US" sz="44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br>
              <a:rPr lang="zh-CN" altLang="en-US" sz="44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br>
              <a:rPr lang="zh-CN" altLang="en-US" sz="44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</a:b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160" y="4137025"/>
            <a:ext cx="7136765" cy="2319655"/>
          </a:xfrm>
        </p:spPr>
        <p:txBody>
          <a:bodyPr>
            <a:normAutofit/>
          </a:bodyPr>
          <a:lstStyle/>
          <a:p>
            <a:pPr algn="ctr"/>
            <a:r>
              <a:rPr sz="5400" b="1">
                <a:solidFill>
                  <a:srgbClr val="0000FF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眷恋、向往</a:t>
            </a:r>
            <a:endParaRPr lang="zh-CN" altLang="en-US" sz="5400">
              <a:solidFill>
                <a:srgbClr val="FF0000"/>
              </a:solidFill>
            </a:endParaRPr>
          </a:p>
          <a:p>
            <a:pPr algn="ctr"/>
            <a:endParaRPr lang="zh-CN" altLang="en-US" sz="54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08990" y="1210310"/>
            <a:ext cx="6271260" cy="4934585"/>
          </a:xfrm>
        </p:spPr>
        <p:txBody>
          <a:bodyPr/>
          <a:lstStyle/>
          <a:p>
            <a:pPr marL="0" indent="0" algn="l">
              <a:buNone/>
              <a:defRPr/>
            </a:pPr>
            <a:r>
              <a:rPr lang="en-US" altLang="zh-CN" sz="28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原名</a:t>
            </a:r>
            <a:r>
              <a:rPr lang="zh-CN" altLang="en-US" sz="28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郁文</a:t>
            </a:r>
            <a:r>
              <a:rPr lang="en-US" altLang="zh-CN"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字达夫</a:t>
            </a:r>
            <a:endParaRPr lang="zh-CN" altLang="en-US" sz="2800" b="1">
              <a:solidFill>
                <a:schemeClr val="tx1"/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l">
              <a:buNone/>
              <a:defRPr/>
            </a:pPr>
            <a:r>
              <a:rPr sz="28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籍贯：</a:t>
            </a:r>
            <a:r>
              <a:rPr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浙江富阳人</a:t>
            </a:r>
            <a:endParaRPr sz="2800" b="1">
              <a:solidFill>
                <a:schemeClr val="tx1"/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l">
              <a:buNone/>
              <a:defRPr/>
            </a:pPr>
            <a:r>
              <a:rPr sz="28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作品：</a:t>
            </a:r>
            <a:r>
              <a:rPr lang="en-US" altLang="zh-CN"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沉沦</a:t>
            </a:r>
            <a:r>
              <a:rPr lang="en-US" altLang="zh-CN"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en-US" altLang="zh-CN"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迟桂花</a:t>
            </a:r>
            <a:r>
              <a:rPr lang="en-US" altLang="zh-CN"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</a:p>
          <a:p>
            <a:pPr marL="0" indent="0" algn="l">
              <a:buNone/>
              <a:defRPr/>
            </a:pPr>
            <a:r>
              <a:rPr lang="en-US" altLang="zh-CN"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《</a:t>
            </a:r>
            <a:r>
              <a:rPr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春风沉醉的晚上</a:t>
            </a:r>
            <a:r>
              <a:rPr lang="en-US" altLang="zh-CN"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endParaRPr lang="en-US" altLang="zh-CN" sz="2800" b="1">
              <a:solidFill>
                <a:schemeClr val="tx1"/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 algn="l">
              <a:buNone/>
              <a:defRPr/>
            </a:pPr>
            <a:r>
              <a:rPr sz="28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风格：</a:t>
            </a:r>
            <a:r>
              <a:rPr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清新，抒情浓烈，有感伤情调</a:t>
            </a:r>
            <a:r>
              <a:rPr lang="en-US" altLang="zh-CN"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sz="2800" b="1">
                <a:solidFill>
                  <a:srgbClr val="0070C0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有时流露出颓废色彩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  <a:defRPr/>
            </a:pPr>
            <a:endParaRPr lang="en-US" altLang="zh-CN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algn="l">
              <a:buNone/>
              <a:defRPr/>
            </a:pP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9700" name="图片 9220" descr="郁达夫1"/>
          <p:cNvPicPr>
            <a:picLocks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7882890" y="1743075"/>
            <a:ext cx="3636010" cy="3869055"/>
          </a:xfrm>
          <a:prstGeom prst="ellipse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46420" y="558165"/>
            <a:ext cx="5875655" cy="6129655"/>
          </a:xfrm>
        </p:spPr>
        <p:txBody>
          <a:bodyPr>
            <a:normAutofit fontScale="90000" lnSpcReduction="20000"/>
          </a:bodyPr>
          <a:lstStyle/>
          <a:p>
            <a:pPr marL="0" indent="0">
              <a:buNone/>
            </a:pPr>
            <a:r>
              <a:rPr sz="40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生死中年两不堪，</a:t>
            </a:r>
          </a:p>
          <a:p>
            <a:pPr marL="0" indent="0">
              <a:buNone/>
            </a:pPr>
            <a:r>
              <a:rPr sz="40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生非容易死非甘。</a:t>
            </a:r>
          </a:p>
          <a:p>
            <a:pPr marL="0" indent="0">
              <a:buNone/>
            </a:pPr>
            <a:r>
              <a:rPr sz="40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剧怜病骨如秋鹤，</a:t>
            </a:r>
          </a:p>
          <a:p>
            <a:pPr marL="0" indent="0">
              <a:buNone/>
            </a:pPr>
            <a:r>
              <a:rPr sz="40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犹吐青丝学晚蚕。</a:t>
            </a:r>
          </a:p>
          <a:p>
            <a:pPr marL="0" indent="0">
              <a:buNone/>
            </a:pPr>
            <a:r>
              <a:rPr sz="40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一样伤心悲薄命，</a:t>
            </a:r>
          </a:p>
          <a:p>
            <a:pPr marL="0" indent="0">
              <a:buNone/>
            </a:pPr>
            <a:r>
              <a:rPr sz="40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几人愤世作清谈。</a:t>
            </a:r>
          </a:p>
          <a:p>
            <a:pPr marL="0" indent="0">
              <a:buNone/>
            </a:pPr>
            <a:r>
              <a:rPr sz="40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何当放棹江湖去，</a:t>
            </a:r>
          </a:p>
          <a:p>
            <a:pPr marL="0" indent="0">
              <a:buNone/>
            </a:pPr>
            <a:r>
              <a:rPr sz="40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芦荻花间结净庵。</a:t>
            </a:r>
            <a:endParaRPr lang="zh-CN" altLang="zh-CN" sz="7200" b="1">
              <a:solidFill>
                <a:schemeClr val="tx1">
                  <a:lumMod val="85000"/>
                  <a:lumOff val="15000"/>
                </a:schemeClr>
              </a:solidFill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7200" b="1">
              <a:latin typeface="宋体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1747" name="图片 11267" descr="030124yudafu2">
            <a:hlinkClick r:id="rId3"/>
          </p:cNvPr>
          <p:cNvPicPr>
            <a:picLocks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669925" y="1235075"/>
            <a:ext cx="3296920" cy="43878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5170" y="946785"/>
            <a:ext cx="7899400" cy="3172460"/>
          </a:xfrm>
        </p:spPr>
        <p:txBody>
          <a:bodyPr>
            <a:normAutofit/>
          </a:bodyPr>
          <a:lstStyle/>
          <a:p>
            <a:r>
              <a:rPr lang="en-US" altLang="zh-CN" sz="44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  <a:t>     </a:t>
            </a:r>
            <a:r>
              <a:rPr lang="zh-CN" altLang="en-US" sz="44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  <a:t>请同学们花</a:t>
            </a:r>
            <a:r>
              <a:rPr lang="zh-CN" altLang="en-US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  <a:t>两分钟</a:t>
            </a:r>
            <a:r>
              <a:rPr lang="zh-CN" altLang="en-US" sz="44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  <a:t>的时间找一找文中为了表现故都的秋的</a:t>
            </a:r>
            <a:r>
              <a:rPr lang="en-US" altLang="zh-CN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  <a:t>清</a:t>
            </a:r>
            <a:r>
              <a:rPr lang="en-US" altLang="zh-CN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  <a:t>”</a:t>
            </a:r>
            <a:r>
              <a:rPr lang="zh-CN" altLang="en-US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  <a:t>静</a:t>
            </a:r>
            <a:r>
              <a:rPr lang="en-US" altLang="zh-CN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  <a:t>”</a:t>
            </a:r>
            <a:r>
              <a:rPr lang="zh-CN" altLang="en-US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zh-CN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  <a:t>悲凉</a:t>
            </a:r>
            <a:r>
              <a:rPr lang="en-US" altLang="zh-CN" sz="4400" b="1">
                <a:solidFill>
                  <a:srgbClr val="FF0000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  <a:t>”</a:t>
            </a:r>
            <a:r>
              <a:rPr lang="zh-CN" altLang="en-US" sz="4400" b="1">
                <a:solidFill>
                  <a:schemeClr val="tx1"/>
                </a:solidFill>
                <a:latin typeface="宋体" pitchFamily="2" charset="-122"/>
                <a:ea typeface="宋体" panose="02010600030101010101" pitchFamily="2" charset="-122"/>
                <a:cs typeface="+mn-ea"/>
              </a:rPr>
              <a:t>描写了哪些景物？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/>
        <p:txBody>
          <a:bodyPr>
            <a:normAutofit lnSpcReduction="20000"/>
          </a:bodyPr>
          <a:lstStyle/>
          <a:p>
            <a:pPr>
              <a:buNone/>
            </a:pPr>
            <a:r>
              <a:rPr lang="zh-CN" altLang="en-US" sz="7200" b="1">
                <a:latin typeface="宋体" pitchFamily="2" charset="-122"/>
                <a:ea typeface="宋体" panose="02010600030101010101" pitchFamily="2" charset="-122"/>
                <a:hlinkClick r:id="rId2" action="ppaction://hlinkfile"/>
              </a:rPr>
              <a:t>佳日秋果图</a:t>
            </a:r>
            <a:endParaRPr lang="zh-CN" altLang="en-US" sz="7200" b="1">
              <a:latin typeface="宋体" pitchFamily="2" charset="-122"/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7200" b="1">
                <a:latin typeface="宋体" pitchFamily="2" charset="-122"/>
                <a:ea typeface="宋体" panose="02010600030101010101" pitchFamily="2" charset="-122"/>
                <a:hlinkClick r:id="rId3" action="ppaction://hlinkfile"/>
              </a:rPr>
              <a:t>秋雨话凉图</a:t>
            </a:r>
            <a:endParaRPr lang="zh-CN" altLang="en-US" sz="7200" b="1">
              <a:latin typeface="宋体" pitchFamily="2" charset="-122"/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7200" b="1">
                <a:latin typeface="宋体" pitchFamily="2" charset="-122"/>
                <a:ea typeface="宋体" panose="02010600030101010101" pitchFamily="2" charset="-122"/>
                <a:hlinkClick r:id="rId4" action="ppaction://hlinkfile"/>
              </a:rPr>
              <a:t>秋蝉残唱图</a:t>
            </a:r>
            <a:endParaRPr lang="zh-CN" altLang="en-US" sz="7200" b="1">
              <a:latin typeface="宋体" pitchFamily="2" charset="-122"/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7200" b="1">
                <a:latin typeface="宋体" pitchFamily="2" charset="-122"/>
                <a:ea typeface="宋体" panose="02010600030101010101" pitchFamily="2" charset="-122"/>
                <a:hlinkClick r:id="rId5" action="ppaction://hlinkfile"/>
              </a:rPr>
              <a:t>落蕊轻扫图</a:t>
            </a:r>
            <a:endParaRPr lang="zh-CN" altLang="en-US" sz="7200">
              <a:latin typeface="宋体" pitchFamily="2" charset="-122"/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7200" b="1">
                <a:latin typeface="宋体" pitchFamily="2" charset="-122"/>
                <a:ea typeface="宋体" panose="02010600030101010101" pitchFamily="2" charset="-122"/>
                <a:hlinkClick r:id="rId6" action="ppaction://hlinkfile"/>
              </a:rPr>
              <a:t>清晨静观图</a:t>
            </a:r>
            <a:endParaRPr lang="zh-CN" altLang="en-US" sz="7200" b="1">
              <a:latin typeface="宋体" pitchFamily="2" charset="-122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0964"/>
  <p:tag name="KSO_WM_TEMPLATE_MASTER_THUMB_INDEX" val="12"/>
  <p:tag name="KSO_WM_TEMPLATE_MASTER_TYPE" val="1"/>
  <p:tag name="KSO_WM_TEMPLATE_SUBCATEGORY" val="0"/>
  <p:tag name="KSO_WM_TEMPLATE_THUMBS_INDEX" val="1、6、7、8、9、10、11、12、13、15"/>
  <p:tag name="KSO_WM_UNIT_SHOW_EDIT_AREA_INDICATION" val="0"/>
</p:tagLst>
</file>

<file path=ppt/tags/tag128.xml><?xml version="1.0" encoding="utf-8"?>
<p:tagLst xmlns:p="http://schemas.openxmlformats.org/presentationml/2006/main">
  <p:tag name="KSO_WM_TEMPLATE_CATEGORY" val="custom"/>
  <p:tag name="KSO_WM_TEMPLATE_INDEX" val="20200964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4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4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4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4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4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4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4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4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4"/>
</p:tagLst>
</file>

<file path=ppt/tags/tag138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3">
      <a:dk1>
        <a:srgbClr val="000000"/>
      </a:dk1>
      <a:lt1>
        <a:srgbClr val="FFFFFF"/>
      </a:lt1>
      <a:dk2>
        <a:srgbClr val="DED4D2"/>
      </a:dk2>
      <a:lt2>
        <a:srgbClr val="FCFCFC"/>
      </a:lt2>
      <a:accent1>
        <a:srgbClr val="9E6A2D"/>
      </a:accent1>
      <a:accent2>
        <a:srgbClr val="857247"/>
      </a:accent2>
      <a:accent3>
        <a:srgbClr val="717C5C"/>
      </a:accent3>
      <a:accent4>
        <a:srgbClr val="608771"/>
      </a:accent4>
      <a:accent5>
        <a:srgbClr val="4E9288"/>
      </a:accent5>
      <a:accent6>
        <a:srgbClr val="409B9C"/>
      </a:accent6>
      <a:hlink>
        <a:srgbClr val="495AC0"/>
      </a:hlink>
      <a:folHlink>
        <a:srgbClr val="725E82"/>
      </a:folHlink>
    </a:clrScheme>
    <a:fontScheme name="中国风">
      <a:majorFont>
        <a:latin typeface="隶书"/>
        <a:ea typeface="汉仪尚巍手书W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43</Paragraphs>
  <Slides>14</Slides>
  <Notes>1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baseType="lpstr" size="15">
      <vt:lpstr>Office 主题​​</vt:lpstr>
      <vt:lpstr>故都的秋</vt:lpstr>
      <vt:lpstr>Slide 2</vt:lpstr>
      <vt:lpstr>Slide 3</vt:lpstr>
      <vt:lpstr>       请同学们齐声朗读第一段，找出故都的秋的特点，并总结作者对故都的秋的情感。</vt:lpstr>
      <vt:lpstr>作者对故都的秋的情感：</vt:lpstr>
      <vt:lpstr>Slide 6</vt:lpstr>
      <vt:lpstr>Slide 7</vt:lpstr>
      <vt:lpstr>     请同学们花两分钟的时间找一找文中为了表现故都的秋的“清”、“静”、“悲凉”描写了哪些景物？</vt:lpstr>
      <vt:lpstr>Slide 9</vt:lpstr>
      <vt:lpstr>南北秋韵比较</vt:lpstr>
      <vt:lpstr>主题</vt:lpstr>
      <vt:lpstr>秋中有情的眷恋情中有秋的落寞</vt:lpstr>
      <vt:lpstr>课后作业：</vt:lpstr>
      <vt:lpstr>谢谢~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2020-10-30T12:30:11.526</cp:lastPrinted>
  <dcterms:created xsi:type="dcterms:W3CDTF">2020-10-30T12:30:11Z</dcterms:created>
  <dcterms:modified xsi:type="dcterms:W3CDTF">2020-10-30T04:30:12Z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