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78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9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0" d="100"/>
          <a:sy n="70" d="100"/>
        </p:scale>
        <p:origin x="48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342965-9AE2-49D2-B163-76F23FE5FC58}" type="datetimeFigureOut">
              <a:rPr lang="zh-CN" altLang="en-US" smtClean="0"/>
              <a:t>2016/6/8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E2A58E-7505-4FEA-9EE2-307348B3F0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77421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342965-9AE2-49D2-B163-76F23FE5FC58}" type="datetimeFigureOut">
              <a:rPr lang="zh-CN" altLang="en-US" smtClean="0"/>
              <a:t>2016/6/8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E2A58E-7505-4FEA-9EE2-307348B3F0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28098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342965-9AE2-49D2-B163-76F23FE5FC58}" type="datetimeFigureOut">
              <a:rPr lang="zh-CN" altLang="en-US" smtClean="0"/>
              <a:t>2016/6/8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E2A58E-7505-4FEA-9EE2-307348B3F0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52430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342965-9AE2-49D2-B163-76F23FE5FC58}" type="datetimeFigureOut">
              <a:rPr lang="zh-CN" altLang="en-US" smtClean="0"/>
              <a:t>2016/6/8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E2A58E-7505-4FEA-9EE2-307348B3F0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09094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342965-9AE2-49D2-B163-76F23FE5FC58}" type="datetimeFigureOut">
              <a:rPr lang="zh-CN" altLang="en-US" smtClean="0"/>
              <a:t>2016/6/8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E2A58E-7505-4FEA-9EE2-307348B3F0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30639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342965-9AE2-49D2-B163-76F23FE5FC58}" type="datetimeFigureOut">
              <a:rPr lang="zh-CN" altLang="en-US" smtClean="0"/>
              <a:t>2016/6/8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E2A58E-7505-4FEA-9EE2-307348B3F0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1788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342965-9AE2-49D2-B163-76F23FE5FC58}" type="datetimeFigureOut">
              <a:rPr lang="zh-CN" altLang="en-US" smtClean="0"/>
              <a:t>2016/6/8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E2A58E-7505-4FEA-9EE2-307348B3F0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64241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342965-9AE2-49D2-B163-76F23FE5FC58}" type="datetimeFigureOut">
              <a:rPr lang="zh-CN" altLang="en-US" smtClean="0"/>
              <a:t>2016/6/8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E2A58E-7505-4FEA-9EE2-307348B3F0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01176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342965-9AE2-49D2-B163-76F23FE5FC58}" type="datetimeFigureOut">
              <a:rPr lang="zh-CN" altLang="en-US" smtClean="0"/>
              <a:t>2016/6/8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E2A58E-7505-4FEA-9EE2-307348B3F0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27415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342965-9AE2-49D2-B163-76F23FE5FC58}" type="datetimeFigureOut">
              <a:rPr lang="zh-CN" altLang="en-US" smtClean="0"/>
              <a:t>2016/6/8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E2A58E-7505-4FEA-9EE2-307348B3F0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13248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342965-9AE2-49D2-B163-76F23FE5FC58}" type="datetimeFigureOut">
              <a:rPr lang="zh-CN" altLang="en-US" smtClean="0"/>
              <a:t>2016/6/8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E2A58E-7505-4FEA-9EE2-307348B3F0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1344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342965-9AE2-49D2-B163-76F23FE5FC58}" type="datetimeFigureOut">
              <a:rPr lang="zh-CN" altLang="en-US" smtClean="0"/>
              <a:t>2016/6/8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E2A58E-7505-4FEA-9EE2-307348B3F0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68086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5.png"/><Relationship Id="rId4" Type="http://schemas.openxmlformats.org/officeDocument/2006/relationships/image" Target="../media/image4.jp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0"/>
            <a:ext cx="8759483" cy="1719311"/>
          </a:xfrm>
        </p:spPr>
        <p:txBody>
          <a:bodyPr/>
          <a:lstStyle/>
          <a:p>
            <a:r>
              <a:rPr lang="zh-CN" altLang="en-US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与朱元思书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3048000" y="2040524"/>
            <a:ext cx="9144000" cy="1655762"/>
          </a:xfrm>
        </p:spPr>
        <p:txBody>
          <a:bodyPr>
            <a:normAutofit/>
          </a:bodyPr>
          <a:lstStyle/>
          <a:p>
            <a:r>
              <a:rPr lang="zh-CN" altLang="en-US" sz="32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吴均</a:t>
            </a:r>
          </a:p>
        </p:txBody>
      </p:sp>
    </p:spTree>
    <p:extLst>
      <p:ext uri="{BB962C8B-B14F-4D97-AF65-F5344CB8AC3E}">
        <p14:creationId xmlns:p14="http://schemas.microsoft.com/office/powerpoint/2010/main" val="2574634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4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急湍甚箭，猛浪若奔</a:t>
            </a:r>
          </a:p>
        </p:txBody>
      </p:sp>
    </p:spTree>
    <p:extLst>
      <p:ext uri="{BB962C8B-B14F-4D97-AF65-F5344CB8AC3E}">
        <p14:creationId xmlns:p14="http://schemas.microsoft.com/office/powerpoint/2010/main" val="35147980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800"/>
    </mc:Choice>
    <mc:Fallback xmlns="">
      <p:transition spd="slow" advClick="0" advTm="6800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228514" y="1560879"/>
            <a:ext cx="10515600" cy="1325563"/>
          </a:xfrm>
        </p:spPr>
        <p:txBody>
          <a:bodyPr>
            <a:normAutofit/>
          </a:bodyPr>
          <a:lstStyle/>
          <a:p>
            <a:r>
              <a:rPr lang="zh-CN" altLang="en-US" sz="4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夹岸高山，皆生寒树</a:t>
            </a:r>
          </a:p>
        </p:txBody>
      </p:sp>
    </p:spTree>
    <p:extLst>
      <p:ext uri="{BB962C8B-B14F-4D97-AF65-F5344CB8AC3E}">
        <p14:creationId xmlns:p14="http://schemas.microsoft.com/office/powerpoint/2010/main" val="65663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700"/>
    </mc:Choice>
    <mc:Fallback xmlns="">
      <p:transition spd="slow" advClick="0" advTm="3700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zh-CN" altLang="en-US" sz="4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负势竞上，互相轩邈，</a:t>
            </a:r>
            <a:br>
              <a:rPr lang="en-US" altLang="zh-CN" sz="4800" b="1" dirty="0">
                <a:latin typeface="华文楷体" panose="02010600040101010101" pitchFamily="2" charset="-122"/>
                <a:ea typeface="华文楷体" panose="02010600040101010101" pitchFamily="2" charset="-122"/>
              </a:rPr>
            </a:br>
            <a:r>
              <a:rPr lang="zh-CN" altLang="en-US" sz="4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争高直指，千百成峰</a:t>
            </a:r>
          </a:p>
        </p:txBody>
      </p:sp>
    </p:spTree>
    <p:extLst>
      <p:ext uri="{BB962C8B-B14F-4D97-AF65-F5344CB8AC3E}">
        <p14:creationId xmlns:p14="http://schemas.microsoft.com/office/powerpoint/2010/main" val="1774201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9800"/>
    </mc:Choice>
    <mc:Fallback xmlns="">
      <p:transition spd="slow" advClick="0" advTm="9800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94939" y="1560879"/>
            <a:ext cx="10515600" cy="1325563"/>
          </a:xfrm>
        </p:spPr>
        <p:txBody>
          <a:bodyPr>
            <a:normAutofit/>
          </a:bodyPr>
          <a:lstStyle/>
          <a:p>
            <a:r>
              <a:rPr lang="zh-CN" altLang="en-US" sz="4800" b="1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泉水激石，泠泠作响</a:t>
            </a:r>
          </a:p>
        </p:txBody>
      </p:sp>
    </p:spTree>
    <p:extLst>
      <p:ext uri="{BB962C8B-B14F-4D97-AF65-F5344CB8AC3E}">
        <p14:creationId xmlns:p14="http://schemas.microsoft.com/office/powerpoint/2010/main" val="2838733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/>
    </mc:Choice>
    <mc:Fallback xmlns="">
      <p:transition spd="slow" advClick="0" advTm="5000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-793652" y="519870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zh-CN" altLang="en-US" sz="4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好鸟相鸣，嘤嘤成韵</a:t>
            </a:r>
          </a:p>
        </p:txBody>
      </p:sp>
    </p:spTree>
    <p:extLst>
      <p:ext uri="{BB962C8B-B14F-4D97-AF65-F5344CB8AC3E}">
        <p14:creationId xmlns:p14="http://schemas.microsoft.com/office/powerpoint/2010/main" val="4157683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500"/>
    </mc:Choice>
    <mc:Fallback xmlns="">
      <p:transition spd="slow" advClick="0" advTm="4500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8372" y="899697"/>
            <a:ext cx="10515600" cy="1325563"/>
          </a:xfrm>
        </p:spPr>
        <p:txBody>
          <a:bodyPr>
            <a:normAutofit/>
          </a:bodyPr>
          <a:lstStyle/>
          <a:p>
            <a:r>
              <a:rPr lang="zh-CN" altLang="en-US" sz="4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蝉则千转不穷</a:t>
            </a:r>
          </a:p>
        </p:txBody>
      </p:sp>
    </p:spTree>
    <p:extLst>
      <p:ext uri="{BB962C8B-B14F-4D97-AF65-F5344CB8AC3E}">
        <p14:creationId xmlns:p14="http://schemas.microsoft.com/office/powerpoint/2010/main" val="2462932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"/>
    </mc:Choice>
    <mc:Fallback xmlns="">
      <p:transition spd="slow" advClick="0" advTm="4000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57179" y="4346282"/>
            <a:ext cx="10515600" cy="1325563"/>
          </a:xfrm>
        </p:spPr>
        <p:txBody>
          <a:bodyPr>
            <a:normAutofit/>
          </a:bodyPr>
          <a:lstStyle/>
          <a:p>
            <a:pPr algn="r"/>
            <a:r>
              <a:rPr lang="zh-CN" altLang="en-US" sz="48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猿则百叫无绝</a:t>
            </a:r>
          </a:p>
        </p:txBody>
      </p:sp>
    </p:spTree>
    <p:extLst>
      <p:ext uri="{BB962C8B-B14F-4D97-AF65-F5344CB8AC3E}">
        <p14:creationId xmlns:p14="http://schemas.microsoft.com/office/powerpoint/2010/main" val="36164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"/>
    </mc:Choice>
    <mc:Fallback xmlns="">
      <p:transition spd="slow" advClick="0" advTm="4000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241388" y="1434270"/>
            <a:ext cx="10515600" cy="1325563"/>
          </a:xfrm>
        </p:spPr>
        <p:txBody>
          <a:bodyPr>
            <a:normAutofit/>
          </a:bodyPr>
          <a:lstStyle/>
          <a:p>
            <a:r>
              <a:rPr lang="zh-CN" altLang="en-US" sz="4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鸢飞戾天者，望峰息心</a:t>
            </a:r>
          </a:p>
        </p:txBody>
      </p:sp>
    </p:spTree>
    <p:extLst>
      <p:ext uri="{BB962C8B-B14F-4D97-AF65-F5344CB8AC3E}">
        <p14:creationId xmlns:p14="http://schemas.microsoft.com/office/powerpoint/2010/main" val="2655310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500"/>
    </mc:Choice>
    <mc:Fallback xmlns="">
      <p:transition spd="slow" advClick="0" advTm="5500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89560" y="0"/>
            <a:ext cx="10515600" cy="1325563"/>
          </a:xfrm>
        </p:spPr>
        <p:txBody>
          <a:bodyPr>
            <a:normAutofit/>
          </a:bodyPr>
          <a:lstStyle/>
          <a:p>
            <a:r>
              <a:rPr lang="zh-CN" altLang="en-US" sz="4800" dirty="0">
                <a:latin typeface="华文楷体" panose="02010600040101010101" pitchFamily="2" charset="-122"/>
                <a:ea typeface="华文楷体" panose="02010600040101010101" pitchFamily="2" charset="-122"/>
              </a:rPr>
              <a:t>经纶世务者，窥谷忘反</a:t>
            </a:r>
          </a:p>
        </p:txBody>
      </p:sp>
    </p:spTree>
    <p:extLst>
      <p:ext uri="{BB962C8B-B14F-4D97-AF65-F5344CB8AC3E}">
        <p14:creationId xmlns:p14="http://schemas.microsoft.com/office/powerpoint/2010/main" val="2689111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500"/>
    </mc:Choice>
    <mc:Fallback xmlns="">
      <p:transition spd="slow" advClick="0" advTm="5500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23074" y="0"/>
            <a:ext cx="10515600" cy="1325563"/>
          </a:xfrm>
        </p:spPr>
        <p:txBody>
          <a:bodyPr>
            <a:normAutofit/>
          </a:bodyPr>
          <a:lstStyle/>
          <a:p>
            <a:r>
              <a:rPr lang="zh-CN" altLang="en-US" sz="4800" b="1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横柯上蔽，在昼犹昏</a:t>
            </a:r>
          </a:p>
        </p:txBody>
      </p:sp>
    </p:spTree>
    <p:extLst>
      <p:ext uri="{BB962C8B-B14F-4D97-AF65-F5344CB8AC3E}">
        <p14:creationId xmlns:p14="http://schemas.microsoft.com/office/powerpoint/2010/main" val="3961393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/>
    </mc:Choice>
    <mc:Fallback xmlns="">
      <p:transition spd="slow" advClick="0" advTm="500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033954" y="500062"/>
            <a:ext cx="10515600" cy="1325563"/>
          </a:xfrm>
          <a:noFill/>
        </p:spPr>
        <p:txBody>
          <a:bodyPr>
            <a:normAutofit/>
          </a:bodyPr>
          <a:lstStyle/>
          <a:p>
            <a:r>
              <a:rPr lang="zh-CN" altLang="en-US" sz="54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书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zh-CN" altLang="en-US" sz="4000" dirty="0"/>
          </a:p>
          <a:p>
            <a:pPr marL="0" indent="0">
              <a:buNone/>
            </a:pPr>
            <a:r>
              <a:rPr lang="zh-CN" altLang="en-US" sz="4000" dirty="0">
                <a:latin typeface="华文楷体" panose="02010600040101010101" pitchFamily="2" charset="-122"/>
                <a:ea typeface="华文楷体" panose="02010600040101010101" pitchFamily="2" charset="-122"/>
              </a:rPr>
              <a:t>“书”，即信函。如手书、家书等。古人的信函又叫“尺牍”或曰“信札”，是一种应用性文体，多记事陈情。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83040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0913" y="4036793"/>
            <a:ext cx="10515600" cy="1325563"/>
          </a:xfrm>
        </p:spPr>
        <p:txBody>
          <a:bodyPr>
            <a:normAutofit/>
          </a:bodyPr>
          <a:lstStyle/>
          <a:p>
            <a:r>
              <a:rPr lang="zh-CN" altLang="en-US" sz="48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疏条交映，有时见日</a:t>
            </a:r>
          </a:p>
        </p:txBody>
      </p:sp>
    </p:spTree>
    <p:extLst>
      <p:ext uri="{BB962C8B-B14F-4D97-AF65-F5344CB8AC3E}">
        <p14:creationId xmlns:p14="http://schemas.microsoft.com/office/powerpoint/2010/main" val="183137138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356317" y="3586626"/>
            <a:ext cx="10515600" cy="1325563"/>
          </a:xfrm>
        </p:spPr>
        <p:txBody>
          <a:bodyPr>
            <a:normAutofit/>
          </a:bodyPr>
          <a:lstStyle/>
          <a:p>
            <a:r>
              <a:rPr lang="zh-CN" altLang="en-US" dirty="0">
                <a:latin typeface="华文楷体" panose="02010600040101010101" pitchFamily="2" charset="-122"/>
                <a:ea typeface="华文楷体" panose="02010600040101010101" pitchFamily="2" charset="-122"/>
              </a:rPr>
              <a:t>文中最能概括景物特点的是哪句话？</a:t>
            </a:r>
          </a:p>
        </p:txBody>
      </p:sp>
    </p:spTree>
    <p:extLst>
      <p:ext uri="{BB962C8B-B14F-4D97-AF65-F5344CB8AC3E}">
        <p14:creationId xmlns:p14="http://schemas.microsoft.com/office/powerpoint/2010/main" val="161128693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12192000" cy="6857999"/>
          </a:xfrm>
          <a:noFill/>
        </p:spPr>
        <p:txBody>
          <a:bodyPr>
            <a:normAutofit/>
          </a:bodyPr>
          <a:lstStyle/>
          <a:p>
            <a:pPr marL="0" indent="0">
              <a:buNone/>
            </a:pPr>
            <a:endParaRPr lang="en-US" altLang="zh-CN" sz="40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indent="0">
              <a:buNone/>
            </a:pPr>
            <a:r>
              <a:rPr lang="zh-CN" altLang="en-US" sz="4000" dirty="0">
                <a:latin typeface="华文楷体" panose="02010600040101010101" pitchFamily="2" charset="-122"/>
                <a:ea typeface="华文楷体" panose="02010600040101010101" pitchFamily="2" charset="-122"/>
              </a:rPr>
              <a:t>                 风烟：指烟雾。</a:t>
            </a:r>
            <a:r>
              <a:rPr lang="en-US" altLang="zh-CN" sz="4000" dirty="0">
                <a:latin typeface="华文楷体" panose="02010600040101010101" pitchFamily="2" charset="-122"/>
                <a:ea typeface="华文楷体" panose="02010600040101010101" pitchFamily="2" charset="-122"/>
              </a:rPr>
              <a:t>             </a:t>
            </a:r>
            <a:r>
              <a:rPr lang="zh-CN" altLang="en-US" sz="4000" dirty="0">
                <a:latin typeface="华文楷体" panose="02010600040101010101" pitchFamily="2" charset="-122"/>
                <a:ea typeface="华文楷体" panose="02010600040101010101" pitchFamily="2" charset="-122"/>
              </a:rPr>
              <a:t>净：消散尽净。                     </a:t>
            </a:r>
            <a:endParaRPr lang="en-US" altLang="zh-CN" sz="40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indent="0">
              <a:buNone/>
            </a:pPr>
            <a:r>
              <a:rPr lang="en-US" altLang="zh-CN" sz="4000" dirty="0">
                <a:latin typeface="华文楷体" panose="02010600040101010101" pitchFamily="2" charset="-122"/>
                <a:ea typeface="华文楷体" panose="02010600040101010101" pitchFamily="2" charset="-122"/>
              </a:rPr>
              <a:t>                     </a:t>
            </a:r>
            <a:r>
              <a:rPr lang="zh-CN" altLang="en-US" sz="4000" dirty="0">
                <a:latin typeface="华文楷体" panose="02010600040101010101" pitchFamily="2" charset="-122"/>
                <a:ea typeface="华文楷体" panose="02010600040101010101" pitchFamily="2" charset="-122"/>
              </a:rPr>
              <a:t>从：顺，随。</a:t>
            </a:r>
            <a:r>
              <a:rPr lang="en-US" altLang="zh-CN" sz="4000" dirty="0">
                <a:latin typeface="华文楷体" panose="02010600040101010101" pitchFamily="2" charset="-122"/>
                <a:ea typeface="华文楷体" panose="02010600040101010101" pitchFamily="2" charset="-122"/>
              </a:rPr>
              <a:t>       </a:t>
            </a:r>
          </a:p>
          <a:p>
            <a:pPr marL="0" indent="0">
              <a:buNone/>
            </a:pPr>
            <a:r>
              <a:rPr lang="zh-CN" altLang="en-US" sz="4000" dirty="0">
                <a:latin typeface="华文楷体" panose="02010600040101010101" pitchFamily="2" charset="-122"/>
                <a:ea typeface="华文楷体" panose="02010600040101010101" pitchFamily="2" charset="-122"/>
              </a:rPr>
              <a:t>     东西：方向，在此做动词，向东漂流，向西漂流。</a:t>
            </a:r>
            <a:endParaRPr lang="en-US" altLang="zh-CN" sz="40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indent="0">
              <a:buNone/>
            </a:pPr>
            <a:r>
              <a:rPr lang="zh-CN" altLang="en-US" sz="4000" dirty="0">
                <a:latin typeface="华文楷体" panose="02010600040101010101" pitchFamily="2" charset="-122"/>
                <a:ea typeface="华文楷体" panose="02010600040101010101" pitchFamily="2" charset="-122"/>
              </a:rPr>
              <a:t>                     自：从。                     至：到。</a:t>
            </a:r>
            <a:endParaRPr lang="en-US" altLang="zh-CN" sz="40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indent="0">
              <a:buNone/>
            </a:pPr>
            <a:r>
              <a:rPr lang="zh-CN" altLang="en-US" sz="4000" dirty="0">
                <a:latin typeface="华文楷体" panose="02010600040101010101" pitchFamily="2" charset="-122"/>
                <a:ea typeface="华文楷体" panose="02010600040101010101" pitchFamily="2" charset="-122"/>
              </a:rPr>
              <a:t>         许：表示大约的数量，上下，左右。</a:t>
            </a:r>
            <a:endParaRPr lang="en-US" altLang="zh-CN" sz="40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indent="0">
              <a:buNone/>
            </a:pPr>
            <a:r>
              <a:rPr lang="zh-CN" altLang="en-US" sz="4000" dirty="0">
                <a:latin typeface="华文楷体" panose="02010600040101010101" pitchFamily="2" charset="-122"/>
                <a:ea typeface="华文楷体" panose="02010600040101010101" pitchFamily="2" charset="-122"/>
              </a:rPr>
              <a:t>     独绝：独一无二。独，只。绝，绝妙。</a:t>
            </a:r>
          </a:p>
        </p:txBody>
      </p:sp>
    </p:spTree>
    <p:extLst>
      <p:ext uri="{BB962C8B-B14F-4D97-AF65-F5344CB8AC3E}">
        <p14:creationId xmlns:p14="http://schemas.microsoft.com/office/powerpoint/2010/main" val="766847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35148" y="264111"/>
            <a:ext cx="10515600" cy="5447372"/>
          </a:xfrm>
          <a:noFill/>
        </p:spPr>
        <p:txBody>
          <a:bodyPr/>
          <a:lstStyle/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r>
              <a:rPr lang="en-US" altLang="zh-CN" sz="4000" dirty="0">
                <a:latin typeface="华文楷体" panose="02010600040101010101" pitchFamily="2" charset="-122"/>
                <a:ea typeface="华文楷体" panose="02010600040101010101" pitchFamily="2" charset="-122"/>
              </a:rPr>
              <a:t>  </a:t>
            </a:r>
            <a:r>
              <a:rPr lang="zh-CN" altLang="en-US" sz="4000" dirty="0">
                <a:latin typeface="华文楷体" panose="02010600040101010101" pitchFamily="2" charset="-122"/>
                <a:ea typeface="华文楷体" panose="02010600040101010101" pitchFamily="2" charset="-122"/>
              </a:rPr>
              <a:t>奔：动词活用作名词，文中指飞奔的骏马。</a:t>
            </a:r>
            <a:endParaRPr lang="en-US" altLang="zh-CN" sz="40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indent="0">
              <a:buNone/>
            </a:pPr>
            <a:r>
              <a:rPr lang="zh-CN" altLang="en-US" sz="4000" dirty="0">
                <a:latin typeface="华文楷体" panose="02010600040101010101" pitchFamily="2" charset="-122"/>
                <a:ea typeface="华文楷体" panose="02010600040101010101" pitchFamily="2" charset="-122"/>
              </a:rPr>
              <a:t>  负：凭借。                    竞：争着。</a:t>
            </a:r>
            <a:endParaRPr lang="en-US" altLang="zh-CN" sz="40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indent="0">
              <a:buNone/>
            </a:pPr>
            <a:r>
              <a:rPr lang="zh-CN" altLang="en-US" sz="4000" dirty="0">
                <a:latin typeface="华文楷体" panose="02010600040101010101" pitchFamily="2" charset="-122"/>
                <a:ea typeface="华文楷体" panose="02010600040101010101" pitchFamily="2" charset="-122"/>
              </a:rPr>
              <a:t>  上：向上。                    指：向，向上。</a:t>
            </a:r>
            <a:endParaRPr lang="en-US" altLang="zh-CN" sz="40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indent="0">
              <a:buNone/>
            </a:pPr>
            <a:r>
              <a:rPr lang="zh-CN" altLang="en-US" sz="4000" dirty="0">
                <a:latin typeface="华文楷体" panose="02010600040101010101" pitchFamily="2" charset="-122"/>
                <a:ea typeface="华文楷体" panose="02010600040101010101" pitchFamily="2" charset="-122"/>
              </a:rPr>
              <a:t>  激：冲击，拍打。        好：美丽的。</a:t>
            </a:r>
            <a:endParaRPr lang="en-US" altLang="zh-CN" sz="40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indent="0">
              <a:buNone/>
            </a:pPr>
            <a:r>
              <a:rPr lang="zh-CN" altLang="en-US" sz="4000" dirty="0">
                <a:latin typeface="华文楷体" panose="02010600040101010101" pitchFamily="2" charset="-122"/>
                <a:ea typeface="华文楷体" panose="02010600040101010101" pitchFamily="2" charset="-122"/>
              </a:rPr>
              <a:t>  转：通“啭”鸟鸣声。这里指蝉鸣。</a:t>
            </a:r>
            <a:endParaRPr lang="en-US" altLang="zh-CN" sz="40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indent="0">
              <a:buNone/>
            </a:pPr>
            <a:r>
              <a:rPr lang="zh-CN" altLang="en-US" sz="4000" dirty="0">
                <a:latin typeface="华文楷体" panose="02010600040101010101" pitchFamily="2" charset="-122"/>
                <a:ea typeface="华文楷体" panose="02010600040101010101" pitchFamily="2" charset="-122"/>
              </a:rPr>
              <a:t>  穷：穷尽。                    绝：停止。</a:t>
            </a:r>
          </a:p>
        </p:txBody>
      </p:sp>
    </p:spTree>
    <p:extLst>
      <p:ext uri="{BB962C8B-B14F-4D97-AF65-F5344CB8AC3E}">
        <p14:creationId xmlns:p14="http://schemas.microsoft.com/office/powerpoint/2010/main" val="966846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4800" dirty="0">
                <a:latin typeface="华文楷体" panose="02010600040101010101" pitchFamily="2" charset="-122"/>
                <a:ea typeface="华文楷体" panose="02010600040101010101" pitchFamily="2" charset="-122"/>
              </a:rPr>
              <a:t>         作业：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316502" y="1027906"/>
            <a:ext cx="10515600" cy="4351338"/>
          </a:xfrm>
        </p:spPr>
        <p:txBody>
          <a:bodyPr/>
          <a:lstStyle/>
          <a:p>
            <a:pPr marL="0" indent="0">
              <a:buNone/>
            </a:pPr>
            <a:endParaRPr lang="en-US" altLang="zh-CN" sz="36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indent="0">
              <a:buNone/>
            </a:pPr>
            <a:r>
              <a:rPr lang="en-US" altLang="zh-CN" sz="3600" dirty="0">
                <a:latin typeface="华文楷体" panose="02010600040101010101" pitchFamily="2" charset="-122"/>
                <a:ea typeface="华文楷体" panose="02010600040101010101" pitchFamily="2" charset="-122"/>
              </a:rPr>
              <a:t>1. </a:t>
            </a:r>
            <a:r>
              <a:rPr lang="zh-CN" altLang="en-US" sz="3600" dirty="0">
                <a:latin typeface="华文楷体" panose="02010600040101010101" pitchFamily="2" charset="-122"/>
                <a:ea typeface="华文楷体" panose="02010600040101010101" pitchFamily="2" charset="-122"/>
              </a:rPr>
              <a:t>背诵全文。</a:t>
            </a:r>
          </a:p>
          <a:p>
            <a:pPr marL="0" indent="0">
              <a:buNone/>
            </a:pPr>
            <a:r>
              <a:rPr lang="en-US" altLang="zh-CN" sz="3600" dirty="0">
                <a:latin typeface="华文楷体" panose="02010600040101010101" pitchFamily="2" charset="-122"/>
                <a:ea typeface="华文楷体" panose="02010600040101010101" pitchFamily="2" charset="-122"/>
              </a:rPr>
              <a:t>2. </a:t>
            </a:r>
            <a:r>
              <a:rPr lang="zh-CN" altLang="en-US" sz="3600" dirty="0">
                <a:latin typeface="华文楷体" panose="02010600040101010101" pitchFamily="2" charset="-122"/>
                <a:ea typeface="华文楷体" panose="02010600040101010101" pitchFamily="2" charset="-122"/>
              </a:rPr>
              <a:t>在书本上翻译文章剩下的句子。</a:t>
            </a:r>
          </a:p>
          <a:p>
            <a:pPr marL="0" indent="0">
              <a:buNone/>
            </a:pPr>
            <a:r>
              <a:rPr lang="en-US" altLang="zh-CN" sz="3600" dirty="0">
                <a:latin typeface="华文楷体" panose="02010600040101010101" pitchFamily="2" charset="-122"/>
                <a:ea typeface="华文楷体" panose="02010600040101010101" pitchFamily="2" charset="-122"/>
              </a:rPr>
              <a:t>3. </a:t>
            </a:r>
            <a:r>
              <a:rPr lang="zh-CN" altLang="en-US" sz="3600" dirty="0">
                <a:latin typeface="华文楷体" panose="02010600040101010101" pitchFamily="2" charset="-122"/>
                <a:ea typeface="华文楷体" panose="02010600040101010101" pitchFamily="2" charset="-122"/>
              </a:rPr>
              <a:t>思考作者是怎样写“异水”、“奇山”的特点。</a:t>
            </a: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753835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91418" y="1389527"/>
            <a:ext cx="10515600" cy="435133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zh-CN" altLang="en-US" sz="4400" dirty="0">
                <a:latin typeface="华文楷体" panose="02010600040101010101" pitchFamily="2" charset="-122"/>
                <a:ea typeface="华文楷体" panose="02010600040101010101" pitchFamily="2" charset="-122"/>
              </a:rPr>
              <a:t>湍（</a:t>
            </a:r>
            <a:r>
              <a:rPr lang="en-US" altLang="zh-CN" sz="4400" dirty="0" err="1">
                <a:latin typeface="华文楷体" panose="02010600040101010101" pitchFamily="2" charset="-122"/>
                <a:ea typeface="华文楷体" panose="02010600040101010101" pitchFamily="2" charset="-122"/>
              </a:rPr>
              <a:t>tuān</a:t>
            </a:r>
            <a:r>
              <a:rPr lang="zh-CN" altLang="en-US" sz="4400" dirty="0">
                <a:latin typeface="华文楷体" panose="02010600040101010101" pitchFamily="2" charset="-122"/>
                <a:ea typeface="华文楷体" panose="02010600040101010101" pitchFamily="2" charset="-122"/>
              </a:rPr>
              <a:t>）   邈（</a:t>
            </a:r>
            <a:r>
              <a:rPr lang="en-US" altLang="zh-CN" sz="4400" dirty="0" err="1">
                <a:latin typeface="华文楷体" panose="02010600040101010101" pitchFamily="2" charset="-122"/>
                <a:ea typeface="华文楷体" panose="02010600040101010101" pitchFamily="2" charset="-122"/>
              </a:rPr>
              <a:t>miǎo</a:t>
            </a:r>
            <a:r>
              <a:rPr lang="zh-CN" altLang="en-US" sz="4400" dirty="0">
                <a:latin typeface="华文楷体" panose="02010600040101010101" pitchFamily="2" charset="-122"/>
                <a:ea typeface="华文楷体" panose="02010600040101010101" pitchFamily="2" charset="-122"/>
              </a:rPr>
              <a:t>）</a:t>
            </a:r>
            <a:endParaRPr lang="en-US" altLang="zh-CN" sz="44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indent="0" algn="ctr">
              <a:buNone/>
            </a:pPr>
            <a:r>
              <a:rPr lang="zh-CN" altLang="en-US" sz="4400" dirty="0">
                <a:latin typeface="华文楷体" panose="02010600040101010101" pitchFamily="2" charset="-122"/>
                <a:ea typeface="华文楷体" panose="02010600040101010101" pitchFamily="2" charset="-122"/>
              </a:rPr>
              <a:t>        </a:t>
            </a:r>
            <a:endParaRPr lang="en-US" altLang="zh-CN" sz="44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indent="0">
              <a:buNone/>
            </a:pPr>
            <a:r>
              <a:rPr lang="en-US" altLang="zh-CN" sz="4400" dirty="0">
                <a:latin typeface="华文楷体" panose="02010600040101010101" pitchFamily="2" charset="-122"/>
                <a:ea typeface="华文楷体" panose="02010600040101010101" pitchFamily="2" charset="-122"/>
              </a:rPr>
              <a:t>               </a:t>
            </a:r>
            <a:r>
              <a:rPr lang="zh-CN" altLang="en-US" sz="4400" dirty="0">
                <a:latin typeface="华文楷体" panose="02010600040101010101" pitchFamily="2" charset="-122"/>
                <a:ea typeface="华文楷体" panose="02010600040101010101" pitchFamily="2" charset="-122"/>
              </a:rPr>
              <a:t>转（</a:t>
            </a:r>
            <a:r>
              <a:rPr lang="en-US" altLang="zh-CN" sz="4400" dirty="0" err="1">
                <a:latin typeface="华文楷体" panose="02010600040101010101" pitchFamily="2" charset="-122"/>
                <a:ea typeface="华文楷体" panose="02010600040101010101" pitchFamily="2" charset="-122"/>
              </a:rPr>
              <a:t>zhuàn</a:t>
            </a:r>
            <a:r>
              <a:rPr lang="zh-CN" altLang="en-US" sz="4400" dirty="0">
                <a:latin typeface="华文楷体" panose="02010600040101010101" pitchFamily="2" charset="-122"/>
                <a:ea typeface="华文楷体" panose="02010600040101010101" pitchFamily="2" charset="-122"/>
              </a:rPr>
              <a:t>）  纶（</a:t>
            </a:r>
            <a:r>
              <a:rPr lang="en-US" altLang="zh-CN" sz="4400" dirty="0" err="1">
                <a:latin typeface="华文楷体" panose="02010600040101010101" pitchFamily="2" charset="-122"/>
                <a:ea typeface="华文楷体" panose="02010600040101010101" pitchFamily="2" charset="-122"/>
              </a:rPr>
              <a:t>lún</a:t>
            </a:r>
            <a:r>
              <a:rPr lang="zh-CN" altLang="en-US" sz="4400" dirty="0">
                <a:latin typeface="华文楷体" panose="02010600040101010101" pitchFamily="2" charset="-122"/>
                <a:ea typeface="华文楷体" panose="02010600040101010101" pitchFamily="2" charset="-122"/>
              </a:rPr>
              <a:t>）</a:t>
            </a:r>
            <a:endParaRPr lang="en-US" altLang="zh-CN" sz="44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indent="0">
              <a:buNone/>
            </a:pPr>
            <a:r>
              <a:rPr lang="zh-CN" altLang="en-US" sz="4400" dirty="0">
                <a:latin typeface="华文楷体" panose="02010600040101010101" pitchFamily="2" charset="-122"/>
                <a:ea typeface="华文楷体" panose="02010600040101010101" pitchFamily="2" charset="-122"/>
              </a:rPr>
              <a:t>       </a:t>
            </a:r>
            <a:endParaRPr lang="en-US" altLang="zh-CN" sz="44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indent="0">
              <a:buNone/>
            </a:pPr>
            <a:r>
              <a:rPr lang="en-US" altLang="zh-CN" sz="4400" dirty="0">
                <a:latin typeface="华文楷体" panose="02010600040101010101" pitchFamily="2" charset="-122"/>
                <a:ea typeface="华文楷体" panose="02010600040101010101" pitchFamily="2" charset="-122"/>
              </a:rPr>
              <a:t>                               </a:t>
            </a:r>
            <a:r>
              <a:rPr lang="zh-CN" altLang="en-US" sz="4400" dirty="0">
                <a:latin typeface="华文楷体" panose="02010600040101010101" pitchFamily="2" charset="-122"/>
                <a:ea typeface="华文楷体" panose="02010600040101010101" pitchFamily="2" charset="-122"/>
              </a:rPr>
              <a:t>柯（</a:t>
            </a:r>
            <a:r>
              <a:rPr lang="en-US" altLang="zh-CN" sz="4400" dirty="0" err="1">
                <a:latin typeface="华文楷体" panose="02010600040101010101" pitchFamily="2" charset="-122"/>
                <a:ea typeface="华文楷体" panose="02010600040101010101" pitchFamily="2" charset="-122"/>
              </a:rPr>
              <a:t>kē</a:t>
            </a:r>
            <a:r>
              <a:rPr lang="zh-CN" altLang="en-US" sz="4400" dirty="0">
                <a:latin typeface="华文楷体" panose="02010600040101010101" pitchFamily="2" charset="-122"/>
                <a:ea typeface="华文楷体" panose="02010600040101010101" pitchFamily="2" charset="-122"/>
              </a:rPr>
              <a:t>）</a:t>
            </a:r>
          </a:p>
        </p:txBody>
      </p:sp>
    </p:spTree>
    <p:extLst>
      <p:ext uri="{BB962C8B-B14F-4D97-AF65-F5344CB8AC3E}">
        <p14:creationId xmlns:p14="http://schemas.microsoft.com/office/powerpoint/2010/main" val="3567819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548005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zh-CN" altLang="en-US" sz="4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与朱元思书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676400" y="1693252"/>
            <a:ext cx="10515600" cy="435133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zh-CN" altLang="en-US" sz="32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吴均</a:t>
            </a:r>
          </a:p>
        </p:txBody>
      </p:sp>
      <p:pic>
        <p:nvPicPr>
          <p:cNvPr id="4" name="诗歌朗诵 - 与朱元思书 - 朗诵版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7247" y="-80234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06006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7600"/>
    </mc:Choice>
    <mc:Fallback xmlns="">
      <p:transition advClick="0" advTm="76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17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386840" y="702750"/>
            <a:ext cx="10515600" cy="1325563"/>
          </a:xfrm>
        </p:spPr>
        <p:txBody>
          <a:bodyPr>
            <a:normAutofit/>
          </a:bodyPr>
          <a:lstStyle/>
          <a:p>
            <a:r>
              <a:rPr lang="zh-CN" altLang="en-US" sz="4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风烟俱净，天山共色</a:t>
            </a:r>
          </a:p>
        </p:txBody>
      </p:sp>
    </p:spTree>
    <p:extLst>
      <p:ext uri="{BB962C8B-B14F-4D97-AF65-F5344CB8AC3E}">
        <p14:creationId xmlns:p14="http://schemas.microsoft.com/office/powerpoint/2010/main" val="3815728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5000"/>
    </mc:Choice>
    <mc:Fallback xmlns="">
      <p:transition advClick="0" advTm="500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663419" y="1251389"/>
            <a:ext cx="10515600" cy="1325563"/>
          </a:xfrm>
        </p:spPr>
        <p:txBody>
          <a:bodyPr>
            <a:normAutofit/>
          </a:bodyPr>
          <a:lstStyle/>
          <a:p>
            <a:r>
              <a:rPr lang="zh-CN" altLang="en-US" sz="4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从流飘荡，任意东西</a:t>
            </a:r>
          </a:p>
        </p:txBody>
      </p:sp>
    </p:spTree>
    <p:extLst>
      <p:ext uri="{BB962C8B-B14F-4D97-AF65-F5344CB8AC3E}">
        <p14:creationId xmlns:p14="http://schemas.microsoft.com/office/powerpoint/2010/main" val="857479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5200"/>
    </mc:Choice>
    <mc:Fallback xmlns="">
      <p:transition advClick="0" advTm="5200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45831" y="-113177"/>
            <a:ext cx="11583572" cy="1407404"/>
          </a:xfrm>
        </p:spPr>
        <p:txBody>
          <a:bodyPr/>
          <a:lstStyle/>
          <a:p>
            <a:r>
              <a:rPr lang="zh-CN" altLang="en-US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自富阳至桐庐一百许里，奇山异水，天下独绝</a:t>
            </a:r>
          </a:p>
        </p:txBody>
      </p:sp>
    </p:spTree>
    <p:extLst>
      <p:ext uri="{BB962C8B-B14F-4D97-AF65-F5344CB8AC3E}">
        <p14:creationId xmlns:p14="http://schemas.microsoft.com/office/powerpoint/2010/main" val="3430677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0500"/>
    </mc:Choice>
    <mc:Fallback xmlns="">
      <p:transition advClick="0" advTm="1050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72440" y="4247808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zh-CN" altLang="en-US" sz="4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水皆缥碧，千丈见底</a:t>
            </a:r>
          </a:p>
        </p:txBody>
      </p:sp>
    </p:spTree>
    <p:extLst>
      <p:ext uri="{BB962C8B-B14F-4D97-AF65-F5344CB8AC3E}">
        <p14:creationId xmlns:p14="http://schemas.microsoft.com/office/powerpoint/2010/main" val="3931489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5500"/>
    </mc:Choice>
    <mc:Fallback xmlns="">
      <p:transition advClick="0" advTm="5500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958840" y="660547"/>
            <a:ext cx="10515600" cy="1325563"/>
          </a:xfrm>
        </p:spPr>
        <p:txBody>
          <a:bodyPr>
            <a:normAutofit/>
          </a:bodyPr>
          <a:lstStyle/>
          <a:p>
            <a:r>
              <a:rPr lang="zh-CN" altLang="en-US" sz="4800" b="1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游鱼细石，直视无碍</a:t>
            </a:r>
          </a:p>
        </p:txBody>
      </p:sp>
    </p:spTree>
    <p:extLst>
      <p:ext uri="{BB962C8B-B14F-4D97-AF65-F5344CB8AC3E}">
        <p14:creationId xmlns:p14="http://schemas.microsoft.com/office/powerpoint/2010/main" val="4886167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4500"/>
    </mc:Choice>
    <mc:Fallback xmlns="">
      <p:transition advClick="0" advTm="4500"/>
    </mc:Fallback>
  </mc:AlternateContent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</TotalTime>
  <Words>382</Words>
  <Application>Microsoft Office PowerPoint</Application>
  <PresentationFormat>宽屏</PresentationFormat>
  <Paragraphs>48</Paragraphs>
  <Slides>24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9" baseType="lpstr">
      <vt:lpstr>等线</vt:lpstr>
      <vt:lpstr>等线 Light</vt:lpstr>
      <vt:lpstr>华文楷体</vt:lpstr>
      <vt:lpstr>Arial</vt:lpstr>
      <vt:lpstr>Office 主题​​</vt:lpstr>
      <vt:lpstr>与朱元思书</vt:lpstr>
      <vt:lpstr>书</vt:lpstr>
      <vt:lpstr>PowerPoint 演示文稿</vt:lpstr>
      <vt:lpstr>与朱元思书</vt:lpstr>
      <vt:lpstr>风烟俱净，天山共色</vt:lpstr>
      <vt:lpstr>从流飘荡，任意东西</vt:lpstr>
      <vt:lpstr>自富阳至桐庐一百许里，奇山异水，天下独绝</vt:lpstr>
      <vt:lpstr>水皆缥碧，千丈见底</vt:lpstr>
      <vt:lpstr>游鱼细石，直视无碍</vt:lpstr>
      <vt:lpstr>急湍甚箭，猛浪若奔</vt:lpstr>
      <vt:lpstr>夹岸高山，皆生寒树</vt:lpstr>
      <vt:lpstr>负势竞上，互相轩邈， 争高直指，千百成峰</vt:lpstr>
      <vt:lpstr>泉水激石，泠泠作响</vt:lpstr>
      <vt:lpstr>好鸟相鸣，嘤嘤成韵</vt:lpstr>
      <vt:lpstr>蝉则千转不穷</vt:lpstr>
      <vt:lpstr>猿则百叫无绝</vt:lpstr>
      <vt:lpstr>鸢飞戾天者，望峰息心</vt:lpstr>
      <vt:lpstr>经纶世务者，窥谷忘反</vt:lpstr>
      <vt:lpstr>横柯上蔽，在昼犹昏</vt:lpstr>
      <vt:lpstr>疏条交映，有时见日</vt:lpstr>
      <vt:lpstr>文中最能概括景物特点的是哪句话？</vt:lpstr>
      <vt:lpstr>PowerPoint 演示文稿</vt:lpstr>
      <vt:lpstr>PowerPoint 演示文稿</vt:lpstr>
      <vt:lpstr>         作业：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与朱元思书</dc:title>
  <dc:creator>林锐</dc:creator>
  <cp:lastModifiedBy>林锐</cp:lastModifiedBy>
  <cp:revision>14</cp:revision>
  <dcterms:created xsi:type="dcterms:W3CDTF">2016-06-07T13:11:00Z</dcterms:created>
  <dcterms:modified xsi:type="dcterms:W3CDTF">2016-06-08T07:15:24Z</dcterms:modified>
</cp:coreProperties>
</file>