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334" r:id="rId4"/>
    <p:sldId id="256" r:id="rId5"/>
    <p:sldId id="262" r:id="rId6"/>
    <p:sldId id="312" r:id="rId7"/>
    <p:sldId id="313" r:id="rId8"/>
    <p:sldId id="314" r:id="rId9"/>
    <p:sldId id="265" r:id="rId10"/>
    <p:sldId id="266" r:id="rId11"/>
    <p:sldId id="267" r:id="rId12"/>
    <p:sldId id="268" r:id="rId13"/>
    <p:sldId id="335" r:id="rId14"/>
    <p:sldId id="282" r:id="rId15"/>
    <p:sldId id="337" r:id="rId16"/>
    <p:sldId id="336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45A5"/>
    <a:srgbClr val="1552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 rtlCol="0">
            <a:normAutofit/>
          </a:bodyPr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629F8-E008-44D8-A9A1-0292E9EB0F0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FCDE9-9BE6-44D1-AB35-C200395F5D2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99958-3152-40FF-ACF4-763F7A521890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D1402-64DE-4BFA-901F-CC456B6A0E89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41DA5-1597-409D-B776-645B61218D7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93FBF-8F8B-48D1-A94F-BC67D3BAEDA5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62BCD-6634-4915-B124-8E91625FF556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F47F8D-83E5-412A-81A5-D0578366CCA3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B333A-4BA5-4158-B49A-4E2BDD34BFCE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46965-FF0E-4559-B962-9EDC35BF520B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CB3A9-9639-441F-850D-88426105CCF8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455C7-3E48-4D2F-89A9-AE115C70F0A2}" type="slidenum">
              <a:rPr lang="en-US"/>
            </a:fld>
            <a:endParaRPr lang="en-US"/>
          </a:p>
        </p:txBody>
      </p:sp>
    </p:spTree>
  </p:cSld>
  <p:clrMapOvr>
    <a:masterClrMapping/>
  </p:clrMapOvr>
  <p:transition spd="slow"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830FCAA2-B715-4026-A5EF-FA9DAA008B4A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blinds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4370" y="1511300"/>
            <a:ext cx="6104890" cy="3836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526020" y="896620"/>
            <a:ext cx="798195" cy="33718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最后一次讲演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1015" y="3630295"/>
            <a:ext cx="736600" cy="15894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闻一多</a:t>
            </a:r>
            <a:endParaRPr lang="zh-CN" altLang="en-US" sz="36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38116"/>
            <a:ext cx="75724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读第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4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自然段，思考：反动派是这样的心理？称特务们为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“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你们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”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，有怎样的效果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3135" y="2057400"/>
            <a:ext cx="729107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反动派的心理：慌，害怕；外强中干、日暮途穷的本质；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用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你们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是直接指斥，是面对面的不妥协的战斗，饱含着对敌人的蔑视和愤怒。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38116"/>
            <a:ext cx="7572428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读第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5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自然段，分析举例的作用，理解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“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光明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”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、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“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黎明前的黑暗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”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+mn-ea"/>
              </a:rPr>
              <a:t>的内涵；体会作者的情感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6425" y="2206625"/>
            <a:ext cx="8112760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摆事实，用具体的事例证明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人民的力量是要胜利的，真理是永存的，历史上没有一个反人民的势力不被人民毁灭的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光明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是民主、和平的社会；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黎明前的黑暗</a:t>
            </a:r>
            <a:r>
              <a:rPr lang="en-US" altLang="zh-CN" sz="320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是反动派反人民、反民主和平的白色恐怖。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3200">
                <a:latin typeface="华文新魏" panose="02010800040101010101" pitchFamily="2" charset="-122"/>
                <a:ea typeface="华文新魏" panose="02010800040101010101" pitchFamily="2" charset="-122"/>
              </a:rPr>
              <a:t>         反动派终将灭亡、民主和平定会到来的坚定信念。</a:t>
            </a:r>
            <a:endParaRPr lang="zh-CN" altLang="en-US" sz="320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3100" y="1536700"/>
            <a:ext cx="76612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      </a:t>
            </a:r>
            <a:r>
              <a:rPr lang="en-US" altLang="zh-CN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</a:t>
            </a:r>
            <a:r>
              <a:rPr lang="zh-CN" altLang="en-US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最后一次讲演</a:t>
            </a:r>
            <a:r>
              <a:rPr lang="en-US" altLang="zh-CN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”</a:t>
            </a:r>
            <a:r>
              <a:rPr lang="zh-CN" altLang="en-US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，无论是演讲的思想内容还是演讲的语言技巧，都可以说是一次杰出的演讲。它也是一篇激厉的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战斗檄文</a:t>
            </a:r>
            <a:r>
              <a:rPr lang="zh-CN" altLang="en-US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!是一个换起人民觉醒的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施号令</a:t>
            </a:r>
            <a:r>
              <a:rPr lang="zh-CN" altLang="en-US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，同时也是爱国民主人士的</a:t>
            </a:r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战斗宣言</a:t>
            </a:r>
            <a:r>
              <a:rPr lang="zh-CN" altLang="en-US" sz="3200" b="1">
                <a:solidFill>
                  <a:srgbClr val="1552D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! </a:t>
            </a:r>
            <a:endParaRPr lang="zh-CN" altLang="en-US" sz="3200" b="1">
              <a:solidFill>
                <a:srgbClr val="1552D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01645" y="65659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课堂小结</a:t>
            </a:r>
            <a:endParaRPr lang="zh-CN" altLang="en-US" sz="48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606165" y="186690"/>
            <a:ext cx="181610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联读悟写</a:t>
            </a:r>
            <a:endParaRPr lang="zh-CN" altLang="en-US" sz="32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485" y="770255"/>
            <a:ext cx="858964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0945A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800" b="1">
                <a:solidFill>
                  <a:srgbClr val="0945A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年5月2日，习近平在北京大学师生座谈会上发表讲话，强调青年“生逢其时，也重任在肩”，“既是追梦者，也是圆梦人”，“青春理想，青春活力，青春奋斗，是中国精神和中国力量的生命力所在”；谆谆告诫青年：“中华民族伟大复兴，绝不是轻轻松松、敲锣打鼓就能实现的，我们必须准备付出更为艰巨、更为艰苦的努力。”勉励广大青年“在奋斗中释放青春激情、追逐青春理想，以青春之我、奋斗之我，为民族复兴铺路架桥，为祖国建设添砖加瓦”。</a:t>
            </a:r>
            <a:endParaRPr lang="zh-CN" altLang="en-US" sz="2800" b="1">
              <a:solidFill>
                <a:srgbClr val="0945A5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800" b="1">
                <a:solidFill>
                  <a:srgbClr val="0945A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某初中准备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“五四”青年节那天，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组织以“少年心事当拿云”为主题的演讲比赛，请你自拟题目，联系实际，拟制一份演讲稿，准备参加演讲比赛。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e3df8dcd100baa1c4e4c9114710b912c9fc2e4b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31" y="2095530"/>
            <a:ext cx="2643174" cy="38976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7488" y="714356"/>
            <a:ext cx="6143668" cy="5927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李公朴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先生是一位著名的爱国民主战士。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1945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年抗日战争胜利后，国民党当局妄图篡夺胜利果实，实行独裁统治，阴谋发动内战。国民党反动派疯狂地镇压民主运动。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1946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年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2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月，重庆发生“校场口事件”，重庆各界人士在校场口集会庆祝政治协商会议的召开，国民党特务捣毁会场，大打出手，打伤郭沫若等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60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多人，李公朴先生当场被特务打伤。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5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月初，李先生带伤“呼吁和平宣言”回到昆明，又与闻一多先生一起发动万人签名运动。国民党反动派对李先生又恨又怕。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7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月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11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日晚</a:t>
            </a:r>
            <a:r>
              <a:rPr lang="en-US" altLang="zh-CN" sz="2400" b="1" dirty="0" smtClean="0">
                <a:solidFill>
                  <a:srgbClr val="002060"/>
                </a:solidFill>
                <a:latin typeface="+mn-ea"/>
              </a:rPr>
              <a:t>10</a:t>
            </a:r>
            <a:r>
              <a:rPr lang="zh-CN" altLang="en-US" sz="2400" b="1" dirty="0" smtClean="0">
                <a:solidFill>
                  <a:srgbClr val="002060"/>
                </a:solidFill>
                <a:latin typeface="+mn-ea"/>
              </a:rPr>
              <a:t>时许，李公朴先生在回家途中被国民党特务用无声手枪暗杀。</a:t>
            </a:r>
            <a:endParaRPr lang="zh-CN" altLang="en-US" sz="2400" b="1" dirty="0">
              <a:solidFill>
                <a:srgbClr val="00206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4810" y="1336675"/>
            <a:ext cx="2259965" cy="58356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ctr"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ea typeface="华文隶书" panose="02010800040101010101" pitchFamily="2" charset="-122"/>
              </a:rPr>
              <a:t>李公朴遇害</a:t>
            </a:r>
            <a:endParaRPr lang="zh-CN" altLang="en-US" sz="3200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86585" y="56515"/>
            <a:ext cx="4507865" cy="829945"/>
          </a:xfrm>
          <a:prstGeom prst="rect">
            <a:avLst/>
          </a:prstGeom>
        </p:spPr>
        <p:txBody>
          <a:bodyPr wrap="square">
            <a:spAutoFit/>
          </a:bodyPr>
          <a:p>
            <a:pPr lvl="0"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ea typeface="华文隶书" panose="02010800040101010101" pitchFamily="2" charset="-122"/>
              </a:rPr>
              <a:t>知识拓展</a:t>
            </a:r>
            <a:endParaRPr lang="zh-CN" altLang="en-US" sz="4800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759109"/>
            <a:ext cx="785818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800"/>
              </a:spcAft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“人家说了再做，我是做了再说。”</a:t>
            </a:r>
            <a:endParaRPr lang="en-US" altLang="zh-CN" sz="4000" b="1" dirty="0" smtClean="0">
              <a:latin typeface="楷体" panose="02010609060101010101" pitchFamily="49" charset="-122"/>
              <a:ea typeface="楷体" panose="02010609060101010101" pitchFamily="49" charset="-122"/>
              <a:cs typeface="+mj-cs"/>
            </a:endParaRPr>
          </a:p>
          <a:p>
            <a:pPr>
              <a:spcAft>
                <a:spcPts val="1800"/>
              </a:spcAft>
            </a:pP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“人家说了也不一定做，我是做了也不一定说。”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609" name="Picture 9" descr="C:\Documents and Settings\Administrator\桌面\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960495" y="2855595"/>
            <a:ext cx="4090035" cy="308483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698102" y="1000011"/>
            <a:ext cx="6072230" cy="5015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621665" fontAlgn="base">
              <a:lnSpc>
                <a:spcPts val="32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3200" b="1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闻一多</a:t>
            </a:r>
            <a:r>
              <a:rPr 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1899—1946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），著名诗人、学者、民主战士。湖北浠水人。“五四运动”时在清华大学读书，曾代表学校出席全国学联会议。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1922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年赴美国芝加哥美术学院学习。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1925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年回国后历任青岛大学、清华大学、昆明西南联大教授。</a:t>
            </a:r>
            <a:endParaRPr lang="zh-CN" altLang="en-US" sz="32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621665" defTabSz="914400" rtl="0" eaLnBrk="0" fontAlgn="base" latinLnBrk="0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32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pPr marL="0" marR="0" lvl="0" indent="621665" defTabSz="914400" rtl="0" eaLnBrk="0" fontAlgn="base" latinLnBrk="0" hangingPunct="0">
              <a:lnSpc>
                <a:spcPts val="32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他的代表作有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《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红烛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》《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死水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》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等。遗著由朱自清编成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《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闻一多全集</a:t>
            </a:r>
            <a:r>
              <a:rPr lang="en-US" altLang="zh-CN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》</a:t>
            </a:r>
            <a:r>
              <a:rPr lang="zh-CN" altLang="en-US" sz="3200" b="1" dirty="0" smtClean="0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四卷。</a:t>
            </a:r>
            <a:endParaRPr lang="zh-CN" altLang="en-US" sz="3200" b="1" dirty="0" smtClean="0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11" name="图片 10" descr="t01427394dc67f1190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44" y="1000108"/>
            <a:ext cx="2500330" cy="3491244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01015" y="90170"/>
            <a:ext cx="2906395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知人论世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1315" y="608330"/>
            <a:ext cx="846074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1552D1"/>
                </a:solidFill>
              </a:rPr>
              <a:t>        </a:t>
            </a:r>
            <a:r>
              <a:rPr lang="zh-CN" altLang="en-US" sz="2800" b="1">
                <a:solidFill>
                  <a:srgbClr val="1552D1"/>
                </a:solidFill>
              </a:rPr>
              <a:t>抗日战争胜利后</a:t>
            </a:r>
            <a:r>
              <a:rPr lang="zh-CN" altLang="en-US" sz="2800" b="1">
                <a:solidFill>
                  <a:srgbClr val="1552D1"/>
                </a:solidFill>
                <a:sym typeface="+mn-ea"/>
              </a:rPr>
              <a:t>蒋介石反动政府和</a:t>
            </a:r>
            <a:r>
              <a:rPr lang="zh-CN" altLang="en-US" sz="2800" b="1">
                <a:solidFill>
                  <a:srgbClr val="1552D1"/>
                </a:solidFill>
              </a:rPr>
              <a:t>美帝国主义和勾结，疯狂策划反共反人民的内战。这种倒行逆施，自然遭到全国人民的反对，"反内战、反独裁"的爱国主义运动在全国范围内蓬勃兴起，国民党反动派冒天下之大不韪，一方面撕毁政协会议，派兵向解放区大举进攻;另一方面，制造白色恐怖，甚至采取暗杀手段疯狂镇压人民。</a:t>
            </a:r>
            <a:endParaRPr lang="zh-CN" altLang="en-US" sz="2800" b="1">
              <a:solidFill>
                <a:srgbClr val="1552D1"/>
              </a:solidFill>
            </a:endParaRPr>
          </a:p>
          <a:p>
            <a:r>
              <a:rPr lang="zh-CN" altLang="en-US" sz="2800" b="1">
                <a:solidFill>
                  <a:srgbClr val="1552D1"/>
                </a:solidFill>
              </a:rPr>
              <a:t>         1946年7月11日，著名的爱国民主战士李公朴先生在昆明遇害。7月15日，云南大学召开追悼李公朴先生的大会，会上混入了国民党分子扰乱会场，使人们忍无可忍，李夫人刚刚离开讲台，闻一多先生就拍案而起，满腔悲愤地发表了这一篇演讲。在演讲后返家途中，被特务暗杀。这篇演讲就成了他的"最后一次演讲。"</a:t>
            </a:r>
            <a:endParaRPr lang="zh-CN" altLang="en-US" sz="2800" b="1">
              <a:solidFill>
                <a:srgbClr val="1552D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561273" y="80010"/>
            <a:ext cx="263842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演讲</a:t>
            </a:r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•演讲稿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7225" y="789940"/>
            <a:ext cx="758698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演讲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又称演说、讲演，是指一个人在较为隆重的仪式上和某些公众场所运用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有声语言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和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态势语言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就某些问题、某件事件向听众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发表意见、讲述见解、讲明事理、宣传主张、抒发感情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的信息交流活动。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演讲稿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又叫演说词，它是在大会上或其他公开场合发表个人的观点、见解和主张的文稿。演讲稿的好坏直接决定了演讲的成功与失败。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        演讲稿像议论文一样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论点鲜明、逻辑性强、富有特点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，但它又不是一般的议论文。它是一种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带有宣传性和鼓动性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</a:rPr>
              <a:t>的应用文体，经常使用各种修辞手法和艺术手法，具有较强的感染力。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2641283" y="80010"/>
            <a:ext cx="247840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演讲稿特点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3400" y="608330"/>
            <a:ext cx="831532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1.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针对性。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针对现实，发表主张、见解，达成演讲目的；针对场合、听众特点，设计演讲内容、演讲技巧（语言技巧）。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2.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可讲性。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“上口入耳”，演讲稿对演讲者来说要可讲；对听讲者来说应好听。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3.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鼓动性。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好的演讲自有一种激发听众情绪、赢得好感的鼓动性。要求演讲稿思想内容的丰富、深刻，见解精辟，有独到之处，发人深思，语言表达要形象、生动，富有感染力。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4.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口语性。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为了</a:t>
            </a:r>
            <a:r>
              <a:rPr lang="zh-CN" altLang="en-US" sz="2800" b="1"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“上口”和“入耳”。常常把长句改成适听的短句；把倒装句改为常规句；把听不明白的文言词语、成语加以改换或删去；把单音节词换成双音节词；把生僻的词换成常用的词；把容易误听的词换成不易误听的词。</a:t>
            </a:r>
            <a:endParaRPr lang="zh-CN" altLang="en-US" sz="2800" b="1"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4965" y="655320"/>
            <a:ext cx="8434070" cy="70675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2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简要概括闻一多先生最后一次讲演的主要内容</a:t>
            </a:r>
            <a:r>
              <a:rPr lang="zh-CN" altLang="en-US" sz="4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。</a:t>
            </a:r>
            <a:endParaRPr lang="zh-CN" altLang="en-US" sz="40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22980" y="1362075"/>
            <a:ext cx="5240020" cy="5015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1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）义正词严地揭露、控诉反动派暗杀、污蔑李公朴的无耻、卑劣；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2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）高度评价李公朴死难的意义；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3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）激励青年继承先烈遗志，弘扬光荣历史，同反动派斗争到底，争取民主和平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  <a:p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（</a:t>
            </a:r>
            <a:r>
              <a:rPr lang="en-US" altLang="zh-CN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4</a:t>
            </a:r>
            <a:r>
              <a:rPr lang="zh-CN" altLang="en-US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华文新魏" panose="02010800040101010101" pitchFamily="2" charset="-122"/>
              </a:rPr>
              <a:t>）表明作者慷慨赴死、视死如归的义勇精神。</a:t>
            </a:r>
            <a:endParaRPr lang="zh-CN" altLang="en-US" sz="3200" b="1" dirty="0" smtClean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华文新魏" panose="02010800040101010101" pitchFamily="2" charset="-122"/>
            </a:endParaRPr>
          </a:p>
        </p:txBody>
      </p:sp>
      <p:pic>
        <p:nvPicPr>
          <p:cNvPr id="4" name="图片 3" descr="下载.jpg"/>
          <p:cNvPicPr>
            <a:picLocks noChangeAspect="1"/>
          </p:cNvPicPr>
          <p:nvPr/>
        </p:nvPicPr>
        <p:blipFill>
          <a:blip r:embed="rId1"/>
          <a:srcRect b="10215"/>
          <a:stretch>
            <a:fillRect/>
          </a:stretch>
        </p:blipFill>
        <p:spPr>
          <a:xfrm>
            <a:off x="255270" y="1905635"/>
            <a:ext cx="3267710" cy="3221355"/>
          </a:xfrm>
          <a:prstGeom prst="rect">
            <a:avLst/>
          </a:prstGeom>
        </p:spPr>
      </p:pic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13995" y="213995"/>
            <a:ext cx="2216150" cy="583565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华文隶书" panose="02010800040101010101" pitchFamily="2" charset="-122"/>
              </a:rPr>
              <a:t>整体感知：</a:t>
            </a:r>
            <a:endParaRPr lang="zh-CN" altLang="en-US" sz="32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74060" y="1259205"/>
            <a:ext cx="2661920" cy="829945"/>
          </a:xfrm>
          <a:prstGeom prst="rect">
            <a:avLst/>
          </a:prstGeom>
          <a:noFill/>
          <a:ln w="19050">
            <a:solidFill>
              <a:srgbClr val="660066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隶书" panose="02010800040101010101" pitchFamily="2" charset="-122"/>
              </a:rPr>
              <a:t>细读赏析</a:t>
            </a:r>
            <a:endParaRPr lang="zh-CN" altLang="en-US" sz="4800" b="1" dirty="0">
              <a:solidFill>
                <a:srgbClr val="FF0000"/>
              </a:solidFill>
              <a:ea typeface="华文隶书" panose="020108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9605" y="2534920"/>
            <a:ext cx="735012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从演讲者的情感、表达技巧的运用、修辞手法的使用、句式的调配等角度，赏析最后一次讲演是一次伟大的、成功的演讲的原因。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495" y="571500"/>
            <a:ext cx="779716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        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诵读</a:t>
            </a:r>
            <a:r>
              <a:rPr lang="en-US" altLang="zh-CN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1-2</a:t>
            </a:r>
            <a:r>
              <a:rPr lang="zh-CN" altLang="en-US" sz="32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自然段，体会作者的情感，赏析表达技巧、修辞手法的运用和句式的调配艺术。</a:t>
            </a:r>
            <a:endParaRPr lang="zh-CN" altLang="en-US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905" y="2082165"/>
            <a:ext cx="784034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读出演讲者义愤填膺、慷慨激昂的情感（注意感叹号）；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反复的修辞手法；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鲜明的对比：无耻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——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光荣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句式调配：感叹句，反问句</a:t>
            </a:r>
            <a:endParaRPr lang="zh-CN" altLang="en-US" sz="3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2300</Words>
  <Application>WPS 演示</Application>
  <PresentationFormat>全屏显示(4:3)</PresentationFormat>
  <Paragraphs>79</Paragraphs>
  <Slides>14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华文新魏</vt:lpstr>
      <vt:lpstr>华文行楷</vt:lpstr>
      <vt:lpstr>楷体</vt:lpstr>
      <vt:lpstr>黑体</vt:lpstr>
      <vt:lpstr>华文隶书</vt:lpstr>
      <vt:lpstr>微软雅黑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江贵生</cp:lastModifiedBy>
  <cp:revision>169</cp:revision>
  <dcterms:created xsi:type="dcterms:W3CDTF">2018-03-08T07:24:00Z</dcterms:created>
  <dcterms:modified xsi:type="dcterms:W3CDTF">2018-05-08T03:22:29Z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