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5"/>
  </p:handoutMasterIdLst>
  <p:sldIdLst>
    <p:sldId id="260" r:id="rId2"/>
    <p:sldId id="261" r:id="rId3"/>
    <p:sldId id="494" r:id="rId4"/>
    <p:sldId id="533" r:id="rId5"/>
    <p:sldId id="534" r:id="rId6"/>
    <p:sldId id="535" r:id="rId7"/>
    <p:sldId id="725" r:id="rId8"/>
    <p:sldId id="544" r:id="rId9"/>
    <p:sldId id="545" r:id="rId10"/>
    <p:sldId id="546" r:id="rId11"/>
    <p:sldId id="547" r:id="rId12"/>
    <p:sldId id="548" r:id="rId13"/>
    <p:sldId id="726" r:id="rId14"/>
    <p:sldId id="572" r:id="rId15"/>
    <p:sldId id="565" r:id="rId16"/>
    <p:sldId id="566" r:id="rId17"/>
    <p:sldId id="567" r:id="rId18"/>
    <p:sldId id="568" r:id="rId19"/>
    <p:sldId id="569" r:id="rId20"/>
    <p:sldId id="573" r:id="rId21"/>
    <p:sldId id="574" r:id="rId22"/>
    <p:sldId id="570" r:id="rId23"/>
    <p:sldId id="571" r:id="rId24"/>
    <p:sldId id="575" r:id="rId25"/>
    <p:sldId id="272" r:id="rId26"/>
    <p:sldId id="576" r:id="rId27"/>
    <p:sldId id="577" r:id="rId28"/>
    <p:sldId id="579" r:id="rId29"/>
    <p:sldId id="495" r:id="rId30"/>
    <p:sldId id="496" r:id="rId31"/>
    <p:sldId id="550" r:id="rId32"/>
    <p:sldId id="727" r:id="rId33"/>
    <p:sldId id="728" r:id="rId34"/>
    <p:sldId id="729" r:id="rId35"/>
    <p:sldId id="554" r:id="rId36"/>
    <p:sldId id="555" r:id="rId37"/>
    <p:sldId id="556" r:id="rId38"/>
    <p:sldId id="557" r:id="rId39"/>
    <p:sldId id="558" r:id="rId40"/>
    <p:sldId id="559" r:id="rId41"/>
    <p:sldId id="560" r:id="rId42"/>
    <p:sldId id="561" r:id="rId43"/>
    <p:sldId id="562" r:id="rId44"/>
    <p:sldId id="563" r:id="rId45"/>
    <p:sldId id="564" r:id="rId46"/>
    <p:sldId id="580" r:id="rId47"/>
    <p:sldId id="581" r:id="rId48"/>
    <p:sldId id="582" r:id="rId49"/>
    <p:sldId id="583" r:id="rId50"/>
    <p:sldId id="584" r:id="rId51"/>
    <p:sldId id="585" r:id="rId52"/>
    <p:sldId id="586" r:id="rId53"/>
    <p:sldId id="259" r:id="rId5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1174268E-2DE8-47E2-A70A-AE1A5112E98E}"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1E59E8B-D12C-4A13-A886-7C7BC0C1576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398D58AF-CE9B-4E8C-887A-9CC205613D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CFD84EB5-2267-4847-9239-F4254FFF889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70D8C817-E23C-4DC5-B1AF-43563D02AEE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09316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4E4CFF15-2EDE-4978-AF60-3F326F724DEA}"/>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4B695BF2-E62E-44A6-A5D4-D85BFAAD6874}"/>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528AF443-4AA3-4786-A9C8-21739E2B852B}"/>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1B18B44-83D0-48FB-9912-175423233B22}"/>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A14AFBCF-D817-4515-BCA5-3EE6B0A5CC84}"/>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F7B1DCD7-9849-43A8-A334-77EFF8C15BB7}"/>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0E0C693F-6A54-4C46-A793-AE2A11DCA3D1}"/>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DDF9ECDE-FDA4-4E22-943E-B3AD6D083B44}"/>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21E84B51-D141-4F81-BA58-7652BFDB5BA3}"/>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99F85B60-346C-4014-8B22-03E17D0FE9A4}"/>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85D40904-8E2A-4393-8766-A11D92DA1A41}"/>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C56AAA38-5806-4F39-B6F3-C213C3B57048}"/>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0597C479-0E1B-4620-A85D-306023C26C17}"/>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18289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79B95A2-1AA3-4CF9-9190-E2AD3E704604}"/>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B8A9850C-9348-4557-930C-782B0CA37BB5}"/>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3E1FE935-201D-4075-A6FE-01DCF558EFF4}"/>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45D64BF5-1A37-48E4-9B79-F6D0C9709CE7}"/>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FCB32A21-E6A4-4901-BC77-42A563D9DE48}"/>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72FB5693-8104-49F4-942F-FB63C6304888}"/>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DFB44FF0-25B1-47D7-B891-594A1678E8B3}"/>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00E9615B-3126-474F-AE7E-610D1079ADB9}"/>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F9D6382D-AA22-4CD5-BAAB-A7F117376742}"/>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7675EF87-A65B-45F6-96D7-FF255E170460}"/>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68E0CBBE-0BE1-4009-9A09-3734373DA281}"/>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D37B52EB-5CCB-4969-97B8-9A58174A785D}"/>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A5F1D683-9EAE-4D78-B69B-95EC403CC4CD}"/>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632AD326-0E2B-4C5D-8382-F04DEED94AB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4B851451-B86E-4EAD-8DE7-D722BE562C2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A489157C-53F0-45DE-B16B-FBA3973C9E24}"/>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408E9C3B-B62E-4298-AEB0-539E2449931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438F60CB-E09F-46FD-80E1-0ECAD63C06B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64B101D4-D25B-484A-8629-80CFCBCF91EE}"/>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A383C77E-8184-414F-AA57-9DC0B2DA08DB}"/>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272858A9-24DF-472D-B5CF-67803DD7BC2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40031A18-E694-4A3A-924E-C192276481EF}"/>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C4C39CE5-C855-4A5A-917C-A8B3F046D6B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0F4C1105-F32D-483A-A894-629E4CF46269}"/>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89C3E722-41F2-4B9E-8736-10B1979BF34D}"/>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1EEF7C34-EF5C-4DE6-9F99-923AF446A742}"/>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5A48A806-A35A-4C3B-AADD-11BDEDA0C10A}"/>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55434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3006C5B9-28E9-452D-9700-4C999A39C2D4}"/>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3561B7DD-97B6-46A1-A802-DA867B104E1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CFD67A9F-95D5-4CB5-AA74-6336FE581273}"/>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BA962D4F-78D6-4D48-B7B9-CA20DBB7255E}"/>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5B58B56D-652C-4387-A58A-A1F2ED218D19}"/>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3CB0593-4D0F-43E8-9CF4-15279BB1B782}"/>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34627DF2-0233-4D46-BC4F-A0C4F1BC55C2}"/>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FF507373-67ED-46E3-99CE-F502D7B462C7}"/>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522C2F11-39A2-4523-B037-7A4A9CD4A532}"/>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FD5CAD81-F2DD-41BB-8709-B01C5B4209D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4CD7A258-8DD9-4184-BEF5-F4AF81DDF0AB}"/>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E14B6EED-9700-4397-A8A7-0984F5C1A383}"/>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696D856F-E064-4583-9C2C-198FFAACE24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E43035D3-D9A5-4F0F-94F2-68CD6EAFE044}"/>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72F6E9F8-FE9F-4116-A106-736634D7CF0E}"/>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B351FB32-B90E-4734-9A08-2758361385DD}"/>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DFD47C4A-B143-43A7-9FEE-31C3004006B9}"/>
              </a:ext>
            </a:extLst>
          </p:cNvPr>
          <p:cNvSpPr>
            <a:spLocks noGrp="1"/>
          </p:cNvSpPr>
          <p:nvPr>
            <p:ph type="sldNum" sz="quarter" idx="10"/>
          </p:nvPr>
        </p:nvSpPr>
        <p:spPr>
          <a:xfrm>
            <a:off x="488950" y="6430963"/>
            <a:ext cx="373063" cy="365125"/>
          </a:xfrm>
        </p:spPr>
        <p:txBody>
          <a:bodyPr/>
          <a:lstStyle>
            <a:lvl1pPr>
              <a:defRPr/>
            </a:lvl1pPr>
          </a:lstStyle>
          <a:p>
            <a:pPr>
              <a:defRPr/>
            </a:pPr>
            <a:fld id="{13FA405A-749B-4E4D-B333-F4344826038F}" type="slidenum">
              <a:rPr lang="zh-CN" altLang="en-US"/>
              <a:pPr>
                <a:defRPr/>
              </a:pPr>
              <a:t>‹#›</a:t>
            </a:fld>
            <a:endParaRPr lang="zh-CN" altLang="en-US"/>
          </a:p>
        </p:txBody>
      </p:sp>
    </p:spTree>
    <p:extLst>
      <p:ext uri="{BB962C8B-B14F-4D97-AF65-F5344CB8AC3E}">
        <p14:creationId xmlns:p14="http://schemas.microsoft.com/office/powerpoint/2010/main" val="690095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F81B2FCB-4681-4E4C-913D-E64D4197FC1C}"/>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BD1CAFC3-3311-4012-843B-D92432F772DE}"/>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FC636C80-0707-4B9F-B038-9BD2999E4D5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53E208ED-ED51-4D1E-859F-A8ED6B3214BD}"/>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E139CBA5-C7D4-4A0B-A0E2-E35C63119F4A}"/>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0E4CCAF7-9805-40E7-B421-FC3B41C39EDD}"/>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429605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418D9FB4-7CC3-4756-95C9-AC7B8F3B03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F7FB0001-C192-4FB0-83FF-F5D1C837010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A775D9D3-0238-4C0B-A1E9-4FA919A8C57D}"/>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429036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4BAEE2D3-B4A3-4F76-9B8A-D26506F740B8}"/>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B7F6F001-253B-45BF-BC00-DEEF4C896743}"/>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D0D1F8EF-E200-424C-84F6-0E461E3B15FE}"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8E1D0D9-D70F-465A-AE91-10E27FF8AC4D}" type="slidenum">
              <a:rPr lang="zh-CN" altLang="en-US"/>
              <a:pPr>
                <a:defRPr/>
              </a:pPr>
              <a:t>‹#›</a:t>
            </a:fld>
            <a:endParaRPr lang="zh-CN" altLang="en-US"/>
          </a:p>
        </p:txBody>
      </p:sp>
      <p:pic>
        <p:nvPicPr>
          <p:cNvPr id="1031" name="图片 6">
            <a:extLst>
              <a:ext uri="{FF2B5EF4-FFF2-40B4-BE49-F238E27FC236}">
                <a16:creationId xmlns:a16="http://schemas.microsoft.com/office/drawing/2014/main" id="{0CC5FE14-7585-4AB0-BEAE-0BB3C6B1FB2B}"/>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C911B37-716B-41F0-A217-2450D19AE706}"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package" Target="../embeddings/Microsoft_Word_Document4.docx"/><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5.emf"/><Relationship Id="rId5" Type="http://schemas.openxmlformats.org/officeDocument/2006/relationships/package" Target="../embeddings/Microsoft_Word_Document6.docx"/><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66.TIF" TargetMode="Externa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8.vml"/><Relationship Id="rId4" Type="http://schemas.openxmlformats.org/officeDocument/2006/relationships/image" Target="../media/image18.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67.TIF" TargetMode="Externa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4098" y="3501008"/>
            <a:ext cx="11533927" cy="2104550"/>
          </a:xfrm>
          <a:prstGeom prst="rect">
            <a:avLst/>
          </a:prstGeom>
        </p:spPr>
        <p:txBody>
          <a:bodyPr wrap="none">
            <a:spAutoFit/>
          </a:bodyPr>
          <a:lstStyle/>
          <a:p>
            <a:pPr algn="ctr">
              <a:lnSpc>
                <a:spcPct val="150000"/>
              </a:lnSpc>
              <a:spcBef>
                <a:spcPts val="1700"/>
              </a:spcBef>
              <a:spcAft>
                <a:spcPts val="1650"/>
              </a:spcAft>
            </a:pPr>
            <a:r>
              <a:rPr lang="en-US" altLang="zh-CN" sz="3600" b="1" kern="2200" dirty="0">
                <a:latin typeface="Times New Roman"/>
                <a:ea typeface="方正小标宋_GBK"/>
              </a:rPr>
              <a:t>4</a:t>
            </a:r>
            <a:r>
              <a:rPr lang="zh-CN" altLang="zh-CN" sz="3600" b="1" kern="2200" dirty="0">
                <a:latin typeface="Times New Roman"/>
                <a:ea typeface="方正小标宋_GBK"/>
              </a:rPr>
              <a:t>　喜看稻菽千重浪</a:t>
            </a:r>
            <a:r>
              <a:rPr lang="zh-CN" altLang="zh-CN" sz="3200" b="1" kern="2200" dirty="0">
                <a:latin typeface="Times New Roman"/>
                <a:ea typeface="方正仿宋_GBK"/>
              </a:rPr>
              <a:t>——记首届国家最高科技奖获得者袁隆平</a:t>
            </a:r>
            <a:endParaRPr lang="zh-CN" altLang="zh-CN" sz="3200" b="1" kern="2200" dirty="0">
              <a:latin typeface="Times New Roman"/>
              <a:ea typeface="方正小标宋_GBK"/>
            </a:endParaRPr>
          </a:p>
          <a:p>
            <a:pPr algn="ctr">
              <a:lnSpc>
                <a:spcPct val="150000"/>
              </a:lnSpc>
              <a:spcBef>
                <a:spcPts val="1700"/>
              </a:spcBef>
              <a:spcAft>
                <a:spcPts val="1650"/>
              </a:spcAft>
            </a:pPr>
            <a:r>
              <a:rPr lang="en-US" altLang="zh-CN" sz="3600" b="1" kern="2200" dirty="0">
                <a:latin typeface="Times New Roman"/>
                <a:ea typeface="方正小标宋_GBK"/>
              </a:rPr>
              <a:t>  </a:t>
            </a:r>
            <a:r>
              <a:rPr lang="en-US" altLang="zh-CN" sz="3600" b="1" kern="2200" baseline="30000" dirty="0">
                <a:latin typeface="Times New Roman"/>
                <a:ea typeface="方正小标宋_GBK"/>
              </a:rPr>
              <a:t>*</a:t>
            </a:r>
            <a:r>
              <a:rPr lang="zh-CN" altLang="zh-CN" sz="3600" b="1" kern="2200" dirty="0">
                <a:latin typeface="Times New Roman"/>
                <a:ea typeface="方正小标宋_GBK"/>
              </a:rPr>
              <a:t>心有一团火，温暖众人心　</a:t>
            </a:r>
            <a:r>
              <a:rPr lang="en-US" altLang="zh-CN" sz="3600" b="1" kern="2200" baseline="30000" dirty="0">
                <a:latin typeface="Times New Roman"/>
                <a:ea typeface="方正小标宋_GBK"/>
              </a:rPr>
              <a:t>*</a:t>
            </a:r>
            <a:r>
              <a:rPr lang="en-US" altLang="zh-CN" sz="3600" b="1" kern="2200" dirty="0">
                <a:latin typeface="宋体"/>
                <a:ea typeface="方正小标宋_GBK"/>
              </a:rPr>
              <a:t>“</a:t>
            </a:r>
            <a:r>
              <a:rPr lang="zh-CN" altLang="zh-CN" sz="3600" b="1" kern="2200" dirty="0">
                <a:latin typeface="Times New Roman"/>
                <a:ea typeface="方正小标宋_GBK"/>
              </a:rPr>
              <a:t>探界者</a:t>
            </a:r>
            <a:r>
              <a:rPr lang="en-US" altLang="zh-CN" sz="3600" b="1" kern="2200" dirty="0">
                <a:latin typeface="宋体"/>
                <a:ea typeface="方正小标宋_GBK"/>
              </a:rPr>
              <a:t>”</a:t>
            </a:r>
            <a:r>
              <a:rPr lang="zh-CN" altLang="zh-CN" sz="3600" b="1" kern="2200" dirty="0">
                <a:latin typeface="Times New Roman"/>
                <a:ea typeface="方正小标宋_GBK"/>
              </a:rPr>
              <a:t>钟扬</a:t>
            </a:r>
            <a:endParaRPr lang="zh-CN" altLang="zh-CN" sz="2800" b="1" kern="2200" dirty="0">
              <a:effectLst/>
              <a:latin typeface="Times New Roman"/>
              <a:ea typeface="方正小标宋_GBK"/>
            </a:endParaRPr>
          </a:p>
        </p:txBody>
      </p:sp>
      <p:sp>
        <p:nvSpPr>
          <p:cNvPr id="5" name="矩形 4"/>
          <p:cNvSpPr>
            <a:spLocks noChangeArrowheads="1"/>
          </p:cNvSpPr>
          <p:nvPr/>
        </p:nvSpPr>
        <p:spPr bwMode="auto">
          <a:xfrm>
            <a:off x="2495600" y="1674641"/>
            <a:ext cx="65745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4800" b="1" kern="2200" dirty="0">
                <a:latin typeface="Times New Roman"/>
                <a:ea typeface="方正细圆_GBK"/>
                <a:cs typeface="Courier New"/>
              </a:rPr>
              <a:t>第</a:t>
            </a:r>
            <a:r>
              <a:rPr lang="zh-CN" altLang="en-US" sz="4800" b="1" kern="2200" dirty="0">
                <a:latin typeface="Times New Roman"/>
                <a:ea typeface="方正细圆_GBK"/>
                <a:cs typeface="Courier New"/>
              </a:rPr>
              <a:t>二</a:t>
            </a:r>
            <a:r>
              <a:rPr lang="zh-CN" altLang="zh-CN" sz="4800" b="1" kern="2200" dirty="0">
                <a:latin typeface="Times New Roman"/>
                <a:ea typeface="方正细圆_GBK"/>
                <a:cs typeface="Courier New"/>
              </a:rPr>
              <a:t>单元</a:t>
            </a:r>
            <a:endParaRPr lang="zh-CN" altLang="zh-CN" sz="4800" kern="100" dirty="0">
              <a:effectLst/>
              <a:latin typeface="宋体"/>
              <a:cs typeface="Courier New"/>
            </a:endParaRPr>
          </a:p>
        </p:txBody>
      </p:sp>
      <p:sp>
        <p:nvSpPr>
          <p:cNvPr id="6" name="矩形 5"/>
          <p:cNvSpPr>
            <a:spLocks noChangeArrowheads="1"/>
          </p:cNvSpPr>
          <p:nvPr/>
        </p:nvSpPr>
        <p:spPr bwMode="auto">
          <a:xfrm>
            <a:off x="4881307" y="2636912"/>
            <a:ext cx="723205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latin typeface="Times New Roman"/>
                <a:ea typeface="楷体_GB2312"/>
                <a:cs typeface="Times New Roman"/>
              </a:rPr>
              <a:t>学习任务群：实用性阅读与交流　文学阅读与写作</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1175" y="623828"/>
            <a:ext cx="2267599" cy="2085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1380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1987" y="1285055"/>
            <a:ext cx="11304749"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流传</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留传</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流传</a:t>
            </a:r>
            <a:r>
              <a:rPr lang="en-US" altLang="zh-CN" sz="2400" b="1" kern="100" dirty="0">
                <a:latin typeface="宋体"/>
                <a:cs typeface="Times New Roman"/>
              </a:rPr>
              <a:t>”</a:t>
            </a:r>
            <a:r>
              <a:rPr lang="zh-CN" altLang="zh-CN" sz="2400" b="1" kern="100" dirty="0">
                <a:latin typeface="Times New Roman"/>
                <a:cs typeface="Times New Roman"/>
              </a:rPr>
              <a:t>指传下来或传播开。</a:t>
            </a:r>
            <a:r>
              <a:rPr lang="en-US" altLang="zh-CN" sz="2400" b="1" kern="100" dirty="0">
                <a:latin typeface="宋体"/>
                <a:cs typeface="Times New Roman"/>
              </a:rPr>
              <a:t>“</a:t>
            </a:r>
            <a:r>
              <a:rPr lang="zh-CN" altLang="zh-CN" sz="2400" b="1" kern="100" dirty="0">
                <a:latin typeface="Times New Roman"/>
                <a:cs typeface="Times New Roman"/>
              </a:rPr>
              <a:t>留传</a:t>
            </a:r>
            <a:r>
              <a:rPr lang="en-US" altLang="zh-CN" sz="2400" b="1" kern="100" dirty="0">
                <a:latin typeface="宋体"/>
                <a:cs typeface="Times New Roman"/>
              </a:rPr>
              <a:t>”</a:t>
            </a:r>
            <a:r>
              <a:rPr lang="zh-CN" altLang="zh-CN" sz="2400" b="1" kern="100" dirty="0">
                <a:latin typeface="Times New Roman"/>
                <a:cs typeface="Times New Roman"/>
              </a:rPr>
              <a:t>指遗留下来传给后代。</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梁山伯与祝英台忠贞不渝的爱情故事被后人广为</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这个秘方是祖上</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下来的。</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从而</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进而</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从而</a:t>
            </a:r>
            <a:r>
              <a:rPr lang="en-US" altLang="zh-CN" sz="2400" b="1" kern="100" dirty="0">
                <a:latin typeface="宋体"/>
                <a:cs typeface="Times New Roman"/>
              </a:rPr>
              <a:t>”</a:t>
            </a:r>
            <a:r>
              <a:rPr lang="zh-CN" altLang="zh-CN" sz="2400" b="1" kern="100" dirty="0">
                <a:latin typeface="Times New Roman"/>
                <a:cs typeface="Times New Roman"/>
              </a:rPr>
              <a:t>用来引出目的或结果；</a:t>
            </a:r>
            <a:r>
              <a:rPr lang="en-US" altLang="zh-CN" sz="2400" b="1" kern="100" dirty="0">
                <a:latin typeface="宋体"/>
                <a:cs typeface="Times New Roman"/>
              </a:rPr>
              <a:t>“</a:t>
            </a:r>
            <a:r>
              <a:rPr lang="zh-CN" altLang="zh-CN" sz="2400" b="1" kern="100" dirty="0">
                <a:latin typeface="Times New Roman"/>
                <a:cs typeface="Times New Roman"/>
              </a:rPr>
              <a:t>进而</a:t>
            </a:r>
            <a:r>
              <a:rPr lang="en-US" altLang="zh-CN" sz="2400" b="1" kern="100" dirty="0">
                <a:latin typeface="宋体"/>
                <a:cs typeface="Times New Roman"/>
              </a:rPr>
              <a:t>”</a:t>
            </a:r>
            <a:r>
              <a:rPr lang="zh-CN" altLang="zh-CN" sz="2400" b="1" kern="100" dirty="0">
                <a:latin typeface="Times New Roman"/>
                <a:cs typeface="Times New Roman"/>
              </a:rPr>
              <a:t>表示在已有的基础上进一步，表递进关系。</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春秋末期，吴国为什么能击败齐楚，</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称霸天下呢？</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历史上的宋襄公被后世严重误解，</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背上千古骂名。</a:t>
            </a:r>
            <a:endParaRPr lang="zh-CN" altLang="zh-CN" sz="1050" kern="100" dirty="0">
              <a:effectLst/>
              <a:latin typeface="宋体"/>
              <a:cs typeface="Courier New"/>
            </a:endParaRPr>
          </a:p>
        </p:txBody>
      </p:sp>
      <p:sp>
        <p:nvSpPr>
          <p:cNvPr id="5" name="矩形 4"/>
          <p:cNvSpPr/>
          <p:nvPr/>
        </p:nvSpPr>
        <p:spPr>
          <a:xfrm>
            <a:off x="8352966" y="2471334"/>
            <a:ext cx="803425" cy="461665"/>
          </a:xfrm>
          <a:prstGeom prst="rect">
            <a:avLst/>
          </a:prstGeom>
        </p:spPr>
        <p:txBody>
          <a:bodyPr wrap="none">
            <a:spAutoFit/>
          </a:bodyPr>
          <a:lstStyle/>
          <a:p>
            <a:r>
              <a:rPr lang="zh-CN" altLang="en-US" sz="2400" b="1" dirty="0">
                <a:solidFill>
                  <a:srgbClr val="FF0000"/>
                </a:solidFill>
              </a:rPr>
              <a:t>流传</a:t>
            </a:r>
          </a:p>
        </p:txBody>
      </p:sp>
      <p:sp>
        <p:nvSpPr>
          <p:cNvPr id="6" name="矩形 5"/>
          <p:cNvSpPr/>
          <p:nvPr/>
        </p:nvSpPr>
        <p:spPr>
          <a:xfrm>
            <a:off x="3143316" y="3024886"/>
            <a:ext cx="803425" cy="461665"/>
          </a:xfrm>
          <a:prstGeom prst="rect">
            <a:avLst/>
          </a:prstGeom>
        </p:spPr>
        <p:txBody>
          <a:bodyPr wrap="none">
            <a:spAutoFit/>
          </a:bodyPr>
          <a:lstStyle/>
          <a:p>
            <a:r>
              <a:rPr lang="zh-CN" altLang="en-US" sz="2400" b="1" dirty="0">
                <a:solidFill>
                  <a:srgbClr val="FF0000"/>
                </a:solidFill>
              </a:rPr>
              <a:t>留传</a:t>
            </a:r>
          </a:p>
        </p:txBody>
      </p:sp>
      <p:sp>
        <p:nvSpPr>
          <p:cNvPr id="7" name="矩形 6"/>
          <p:cNvSpPr/>
          <p:nvPr/>
        </p:nvSpPr>
        <p:spPr>
          <a:xfrm>
            <a:off x="6805075" y="5229230"/>
            <a:ext cx="803425" cy="461665"/>
          </a:xfrm>
          <a:prstGeom prst="rect">
            <a:avLst/>
          </a:prstGeom>
        </p:spPr>
        <p:txBody>
          <a:bodyPr wrap="none">
            <a:spAutoFit/>
          </a:bodyPr>
          <a:lstStyle/>
          <a:p>
            <a:r>
              <a:rPr lang="zh-CN" altLang="en-US" sz="2400" b="1">
                <a:solidFill>
                  <a:srgbClr val="FF0000"/>
                </a:solidFill>
              </a:rPr>
              <a:t>进而</a:t>
            </a:r>
            <a:endParaRPr lang="zh-CN" altLang="en-US" sz="2400" b="1" dirty="0">
              <a:solidFill>
                <a:srgbClr val="FF0000"/>
              </a:solidFill>
            </a:endParaRPr>
          </a:p>
        </p:txBody>
      </p:sp>
      <p:sp>
        <p:nvSpPr>
          <p:cNvPr id="8" name="矩形 7"/>
          <p:cNvSpPr/>
          <p:nvPr/>
        </p:nvSpPr>
        <p:spPr>
          <a:xfrm>
            <a:off x="5555931" y="5780316"/>
            <a:ext cx="803425" cy="461665"/>
          </a:xfrm>
          <a:prstGeom prst="rect">
            <a:avLst/>
          </a:prstGeom>
        </p:spPr>
        <p:txBody>
          <a:bodyPr wrap="none">
            <a:spAutoFit/>
          </a:bodyPr>
          <a:lstStyle/>
          <a:p>
            <a:r>
              <a:rPr lang="zh-CN" altLang="en-US" sz="2400" b="1">
                <a:solidFill>
                  <a:srgbClr val="FF0000"/>
                </a:solidFill>
              </a:rPr>
              <a:t>从而</a:t>
            </a:r>
            <a:endParaRPr lang="zh-CN" altLang="en-US" sz="2400" b="1" dirty="0">
              <a:solidFill>
                <a:srgbClr val="FF0000"/>
              </a:solidFill>
            </a:endParaRPr>
          </a:p>
        </p:txBody>
      </p:sp>
    </p:spTree>
    <p:extLst>
      <p:ext uri="{BB962C8B-B14F-4D97-AF65-F5344CB8AC3E}">
        <p14:creationId xmlns:p14="http://schemas.microsoft.com/office/powerpoint/2010/main" val="58059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1643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536616"/>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09468036"/>
              </p:ext>
            </p:extLst>
          </p:nvPr>
        </p:nvGraphicFramePr>
        <p:xfrm>
          <a:off x="641365" y="2261241"/>
          <a:ext cx="10855325" cy="3148012"/>
        </p:xfrm>
        <a:graphic>
          <a:graphicData uri="http://schemas.openxmlformats.org/presentationml/2006/ole">
            <mc:AlternateContent xmlns:mc="http://schemas.openxmlformats.org/markup-compatibility/2006">
              <mc:Choice xmlns:v="urn:schemas-microsoft-com:vml" Requires="v">
                <p:oleObj spid="_x0000_s64514" name="文档" r:id="rId3" imgW="11167047" imgH="3233025" progId="Word.Document.12">
                  <p:embed/>
                </p:oleObj>
              </mc:Choice>
              <mc:Fallback>
                <p:oleObj name="文档" r:id="rId3" imgW="11167047" imgH="3233025" progId="Word.Document.12">
                  <p:embed/>
                  <p:pic>
                    <p:nvPicPr>
                      <p:cNvPr id="2" name="对象 1"/>
                      <p:cNvPicPr/>
                      <p:nvPr/>
                    </p:nvPicPr>
                    <p:blipFill>
                      <a:blip r:embed="rId4"/>
                      <a:stretch>
                        <a:fillRect/>
                      </a:stretch>
                    </p:blipFill>
                    <p:spPr>
                      <a:xfrm>
                        <a:off x="641365" y="2261241"/>
                        <a:ext cx="10855325" cy="3148012"/>
                      </a:xfrm>
                      <a:prstGeom prst="rect">
                        <a:avLst/>
                      </a:prstGeom>
                    </p:spPr>
                  </p:pic>
                </p:oleObj>
              </mc:Fallback>
            </mc:AlternateContent>
          </a:graphicData>
        </a:graphic>
      </p:graphicFrame>
    </p:spTree>
    <p:extLst>
      <p:ext uri="{BB962C8B-B14F-4D97-AF65-F5344CB8AC3E}">
        <p14:creationId xmlns:p14="http://schemas.microsoft.com/office/powerpoint/2010/main" val="4001052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73471"/>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义无反顾：</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在所不惜：</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刻骨铭心：</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力排众议：</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鹤立鸡群：</a:t>
            </a:r>
            <a:endParaRPr lang="zh-CN" altLang="zh-CN" sz="1050" kern="100" dirty="0">
              <a:effectLst/>
              <a:latin typeface="宋体"/>
              <a:cs typeface="Courier New"/>
            </a:endParaRPr>
          </a:p>
        </p:txBody>
      </p:sp>
      <p:sp>
        <p:nvSpPr>
          <p:cNvPr id="5" name="矩形 4"/>
          <p:cNvSpPr/>
          <p:nvPr/>
        </p:nvSpPr>
        <p:spPr>
          <a:xfrm>
            <a:off x="2232184" y="1927461"/>
            <a:ext cx="6372257" cy="461665"/>
          </a:xfrm>
          <a:prstGeom prst="rect">
            <a:avLst/>
          </a:prstGeom>
        </p:spPr>
        <p:txBody>
          <a:bodyPr wrap="none">
            <a:spAutoFit/>
          </a:bodyPr>
          <a:lstStyle/>
          <a:p>
            <a:r>
              <a:rPr lang="zh-CN" altLang="zh-CN" sz="2400" b="1" kern="100" dirty="0">
                <a:solidFill>
                  <a:srgbClr val="FF0000"/>
                </a:solidFill>
                <a:latin typeface="Times New Roman"/>
                <a:cs typeface="Times New Roman"/>
              </a:rPr>
              <a:t>在道义上只有勇往直前，绝对不能退缩回头。</a:t>
            </a:r>
            <a:endParaRPr lang="zh-CN" altLang="en-US" sz="2400" b="1" dirty="0">
              <a:solidFill>
                <a:srgbClr val="FF0000"/>
              </a:solidFill>
            </a:endParaRPr>
          </a:p>
        </p:txBody>
      </p:sp>
      <p:sp>
        <p:nvSpPr>
          <p:cNvPr id="6" name="矩形 5"/>
          <p:cNvSpPr/>
          <p:nvPr/>
        </p:nvSpPr>
        <p:spPr>
          <a:xfrm>
            <a:off x="2232184" y="2500581"/>
            <a:ext cx="4721164" cy="461665"/>
          </a:xfrm>
          <a:prstGeom prst="rect">
            <a:avLst/>
          </a:prstGeom>
        </p:spPr>
        <p:txBody>
          <a:bodyPr wrap="none">
            <a:spAutoFit/>
          </a:bodyPr>
          <a:lstStyle/>
          <a:p>
            <a:r>
              <a:rPr lang="zh-CN" altLang="zh-CN" sz="2400" b="1" kern="100" dirty="0">
                <a:solidFill>
                  <a:srgbClr val="FF0000"/>
                </a:solidFill>
                <a:latin typeface="Times New Roman"/>
                <a:cs typeface="Times New Roman"/>
              </a:rPr>
              <a:t>决不吝惜</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多用在付出大的代价</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a:t>
            </a:r>
            <a:endParaRPr lang="zh-CN" altLang="en-US" sz="2400" b="1" dirty="0">
              <a:solidFill>
                <a:srgbClr val="FF0000"/>
              </a:solidFill>
            </a:endParaRPr>
          </a:p>
        </p:txBody>
      </p:sp>
      <p:sp>
        <p:nvSpPr>
          <p:cNvPr id="7" name="矩形 6"/>
          <p:cNvSpPr/>
          <p:nvPr/>
        </p:nvSpPr>
        <p:spPr>
          <a:xfrm>
            <a:off x="2232184" y="3051667"/>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形容感念很深，永远不忘。</a:t>
            </a:r>
            <a:endParaRPr lang="zh-CN" altLang="en-US" sz="2400" b="1" dirty="0">
              <a:solidFill>
                <a:srgbClr val="FF0000"/>
              </a:solidFill>
            </a:endParaRPr>
          </a:p>
        </p:txBody>
      </p:sp>
      <p:sp>
        <p:nvSpPr>
          <p:cNvPr id="8" name="矩形 7"/>
          <p:cNvSpPr/>
          <p:nvPr/>
        </p:nvSpPr>
        <p:spPr>
          <a:xfrm>
            <a:off x="2232184" y="3602753"/>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极力排除、反驳各种不同的意见。</a:t>
            </a:r>
            <a:endParaRPr lang="zh-CN" altLang="en-US" sz="2400" b="1" dirty="0">
              <a:solidFill>
                <a:srgbClr val="FF0000"/>
              </a:solidFill>
            </a:endParaRPr>
          </a:p>
        </p:txBody>
      </p:sp>
      <p:sp>
        <p:nvSpPr>
          <p:cNvPr id="9" name="矩形 8"/>
          <p:cNvSpPr/>
          <p:nvPr/>
        </p:nvSpPr>
        <p:spPr>
          <a:xfrm>
            <a:off x="2232184" y="4028901"/>
            <a:ext cx="8847294"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像鹤站在鸡群中一样。比喻一个人的仪表或才能在周围一群人里</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显得很突出。</a:t>
            </a:r>
            <a:endParaRPr lang="zh-CN" altLang="en-US" sz="2400" b="1" dirty="0">
              <a:solidFill>
                <a:srgbClr val="FF0000"/>
              </a:solidFill>
            </a:endParaRPr>
          </a:p>
        </p:txBody>
      </p:sp>
    </p:spTree>
    <p:extLst>
      <p:ext uri="{BB962C8B-B14F-4D97-AF65-F5344CB8AC3E}">
        <p14:creationId xmlns:p14="http://schemas.microsoft.com/office/powerpoint/2010/main" val="48828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8899"/>
            <a:ext cx="11647294"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心有一团火，温暖众人心</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张秉贵</a:t>
            </a:r>
            <a:r>
              <a:rPr lang="en-US" altLang="zh-CN" sz="2400" b="1" kern="100" dirty="0">
                <a:latin typeface="Times New Roman"/>
                <a:cs typeface="Courier New"/>
              </a:rPr>
              <a:t>(1918—1987)</a:t>
            </a:r>
            <a:r>
              <a:rPr lang="zh-CN" altLang="zh-CN" sz="2400" b="1" kern="100" dirty="0">
                <a:latin typeface="Times New Roman"/>
                <a:cs typeface="Times New Roman"/>
              </a:rPr>
              <a:t>，原北京市百货大楼糖果柜台售货员，</a:t>
            </a:r>
            <a:r>
              <a:rPr lang="zh-CN" altLang="zh-CN" sz="2400" b="1" kern="100" dirty="0">
                <a:latin typeface="宋体"/>
                <a:ea typeface="Times New Roman"/>
                <a:cs typeface="Courier New"/>
              </a:rPr>
              <a:t> </a:t>
            </a:r>
            <a:r>
              <a:rPr lang="zh-CN" altLang="zh-CN" sz="2400" b="1" kern="100" dirty="0">
                <a:latin typeface="Times New Roman"/>
                <a:cs typeface="Times New Roman"/>
              </a:rPr>
              <a:t>张秉贵用自己心中的</a:t>
            </a:r>
            <a:r>
              <a:rPr lang="en-US" altLang="zh-CN" sz="2400" b="1" kern="100" dirty="0">
                <a:latin typeface="宋体"/>
                <a:cs typeface="Times New Roman"/>
              </a:rPr>
              <a:t>“</a:t>
            </a:r>
            <a:r>
              <a:rPr lang="zh-CN" altLang="zh-CN" sz="2400" b="1" kern="100" dirty="0">
                <a:latin typeface="Times New Roman"/>
                <a:cs typeface="Times New Roman"/>
              </a:rPr>
              <a:t>一团火</a:t>
            </a:r>
            <a:r>
              <a:rPr lang="en-US" altLang="zh-CN" sz="2400" b="1" kern="100" dirty="0">
                <a:latin typeface="宋体"/>
                <a:cs typeface="Times New Roman"/>
              </a:rPr>
              <a:t>”</a:t>
            </a:r>
            <a:r>
              <a:rPr lang="zh-CN" altLang="zh-CN" sz="2400" b="1" kern="100" dirty="0">
                <a:latin typeface="Times New Roman"/>
                <a:cs typeface="Times New Roman"/>
              </a:rPr>
              <a:t>，温暖着每一个顾客的心；他是中共十一大代表，第五、六届全国人大代表。北京有燕京八景，</a:t>
            </a:r>
            <a:r>
              <a:rPr lang="zh-CN" altLang="zh-CN" sz="2400" b="1" u="sng" kern="100" dirty="0">
                <a:latin typeface="Times New Roman"/>
                <a:ea typeface="黑体"/>
                <a:cs typeface="Times New Roman"/>
              </a:rPr>
              <a:t>张秉贵售货被称为</a:t>
            </a:r>
            <a:r>
              <a:rPr lang="en-US" altLang="zh-CN" sz="2400" b="1" u="sng" kern="100" dirty="0">
                <a:latin typeface="宋体"/>
                <a:cs typeface="Times New Roman"/>
              </a:rPr>
              <a:t>“</a:t>
            </a:r>
            <a:r>
              <a:rPr lang="zh-CN" altLang="zh-CN" sz="2400" b="1" u="sng" kern="100" dirty="0">
                <a:latin typeface="Times New Roman"/>
                <a:ea typeface="黑体"/>
                <a:cs typeface="Times New Roman"/>
              </a:rPr>
              <a:t>燕京第九景</a:t>
            </a:r>
            <a:r>
              <a:rPr lang="en-US" altLang="zh-CN" sz="2400" b="1" u="sng" kern="100" dirty="0">
                <a:latin typeface="宋体"/>
                <a:cs typeface="Times New Roman"/>
              </a:rPr>
              <a:t>”</a:t>
            </a:r>
            <a:r>
              <a:rPr lang="en-US" altLang="zh-CN" sz="2400" b="1" kern="100" baseline="30000" dirty="0">
                <a:latin typeface="宋体"/>
                <a:cs typeface="Times New Roman"/>
              </a:rPr>
              <a:t>③</a:t>
            </a:r>
            <a:r>
              <a:rPr lang="zh-CN" altLang="zh-CN" sz="2400" b="1" kern="100" dirty="0">
                <a:latin typeface="Times New Roman"/>
                <a:cs typeface="Times New Roman"/>
              </a:rPr>
              <a:t>。</a:t>
            </a:r>
            <a:r>
              <a:rPr lang="en-US" altLang="zh-CN" sz="2400" b="1" kern="100" dirty="0">
                <a:latin typeface="Times New Roman"/>
                <a:cs typeface="Courier New"/>
              </a:rPr>
              <a:t>1957</a:t>
            </a:r>
            <a:r>
              <a:rPr lang="zh-CN" altLang="zh-CN" sz="2400" b="1" kern="100" dirty="0">
                <a:latin typeface="Times New Roman"/>
                <a:cs typeface="Times New Roman"/>
              </a:rPr>
              <a:t>年，张秉贵被评为北京市劳动模范。</a:t>
            </a:r>
            <a:r>
              <a:rPr lang="en-US" altLang="zh-CN" sz="2400" b="1" kern="100" dirty="0">
                <a:latin typeface="Times New Roman"/>
                <a:cs typeface="Courier New"/>
              </a:rPr>
              <a:t>1978</a:t>
            </a:r>
            <a:r>
              <a:rPr lang="zh-CN" altLang="zh-CN" sz="2400" b="1" kern="100" dirty="0">
                <a:latin typeface="Times New Roman"/>
                <a:cs typeface="Times New Roman"/>
              </a:rPr>
              <a:t>年，他被北京市授予特级售货员称号。</a:t>
            </a:r>
            <a:r>
              <a:rPr lang="en-US" altLang="zh-CN" sz="2400" b="1" kern="100" dirty="0">
                <a:latin typeface="Times New Roman"/>
                <a:cs typeface="Courier New"/>
              </a:rPr>
              <a:t>1979</a:t>
            </a:r>
            <a:r>
              <a:rPr lang="zh-CN" altLang="zh-CN" sz="2400" b="1" kern="100" dirty="0">
                <a:latin typeface="Times New Roman"/>
                <a:cs typeface="Times New Roman"/>
              </a:rPr>
              <a:t>年被国务院授予全国劳动模范称号。</a:t>
            </a:r>
            <a:r>
              <a:rPr lang="en-US" altLang="zh-CN" sz="2400" b="1" kern="100" dirty="0">
                <a:latin typeface="Times New Roman"/>
                <a:cs typeface="Courier New"/>
              </a:rPr>
              <a:t>2009</a:t>
            </a:r>
            <a:r>
              <a:rPr lang="zh-CN" altLang="zh-CN" sz="2400" b="1" kern="100" dirty="0">
                <a:latin typeface="Times New Roman"/>
                <a:cs typeface="Times New Roman"/>
              </a:rPr>
              <a:t>年，张秉贵被评为</a:t>
            </a:r>
            <a:r>
              <a:rPr lang="en-US" altLang="zh-CN" sz="2400" b="1" kern="100" dirty="0">
                <a:latin typeface="宋体"/>
                <a:cs typeface="Times New Roman"/>
              </a:rPr>
              <a:t>“</a:t>
            </a:r>
            <a:r>
              <a:rPr lang="en-US" altLang="zh-CN" sz="2400" b="1" kern="100" dirty="0">
                <a:latin typeface="Times New Roman"/>
                <a:cs typeface="Courier New"/>
              </a:rPr>
              <a:t>100</a:t>
            </a:r>
            <a:r>
              <a:rPr lang="zh-CN" altLang="zh-CN" sz="2400" b="1" kern="100" dirty="0">
                <a:latin typeface="Times New Roman"/>
                <a:cs typeface="Times New Roman"/>
              </a:rPr>
              <a:t>位新中国成立以来感动中国人物</a:t>
            </a:r>
            <a:r>
              <a:rPr lang="en-US" altLang="zh-CN" sz="2400" b="1" kern="100" dirty="0">
                <a:latin typeface="宋体"/>
                <a:cs typeface="Times New Roman"/>
              </a:rPr>
              <a:t>”</a:t>
            </a:r>
            <a:r>
              <a:rPr lang="zh-CN" altLang="zh-CN" sz="2400" b="1" kern="100" dirty="0">
                <a:latin typeface="Times New Roman"/>
                <a:cs typeface="Times New Roman"/>
              </a:rPr>
              <a:t>。本文是《北京日报》记者在</a:t>
            </a:r>
            <a:r>
              <a:rPr lang="en-US" altLang="zh-CN" sz="2400" b="1" kern="100" dirty="0">
                <a:latin typeface="Times New Roman"/>
                <a:cs typeface="Courier New"/>
              </a:rPr>
              <a:t>1977</a:t>
            </a:r>
            <a:r>
              <a:rPr lang="zh-CN" altLang="zh-CN" sz="2400" b="1" kern="100" dirty="0">
                <a:latin typeface="Times New Roman"/>
                <a:cs typeface="Times New Roman"/>
              </a:rPr>
              <a:t>年采访张秉贵同志后写的通讯。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张秉贵在平凡而光荣的岗位上，将旁人眼中简单的售货升华成为一门服务的艺术。</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75525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289013" y="1913701"/>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xī</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68377892"/>
              </p:ext>
            </p:extLst>
          </p:nvPr>
        </p:nvGraphicFramePr>
        <p:xfrm>
          <a:off x="509588" y="1985963"/>
          <a:ext cx="9666287" cy="1566862"/>
        </p:xfrm>
        <a:graphic>
          <a:graphicData uri="http://schemas.openxmlformats.org/presentationml/2006/ole">
            <mc:AlternateContent xmlns:mc="http://schemas.openxmlformats.org/markup-compatibility/2006">
              <mc:Choice xmlns:v="urn:schemas-microsoft-com:vml" Requires="v">
                <p:oleObj spid="_x0000_s65538" name="文档" r:id="rId3" imgW="9944449" imgH="1609672" progId="Word.Document.12">
                  <p:embed/>
                </p:oleObj>
              </mc:Choice>
              <mc:Fallback>
                <p:oleObj name="文档" r:id="rId3" imgW="9944449" imgH="1609672" progId="Word.Document.12">
                  <p:embed/>
                  <p:pic>
                    <p:nvPicPr>
                      <p:cNvPr id="2" name="对象 1"/>
                      <p:cNvPicPr/>
                      <p:nvPr/>
                    </p:nvPicPr>
                    <p:blipFill>
                      <a:blip r:embed="rId4"/>
                      <a:stretch>
                        <a:fillRect/>
                      </a:stretch>
                    </p:blipFill>
                    <p:spPr>
                      <a:xfrm>
                        <a:off x="509588" y="1985963"/>
                        <a:ext cx="9666287" cy="1566862"/>
                      </a:xfrm>
                      <a:prstGeom prst="rect">
                        <a:avLst/>
                      </a:prstGeom>
                    </p:spPr>
                  </p:pic>
                </p:oleObj>
              </mc:Fallback>
            </mc:AlternateContent>
          </a:graphicData>
        </a:graphic>
      </p:graphicFrame>
      <p:sp>
        <p:nvSpPr>
          <p:cNvPr id="6" name="矩形 5"/>
          <p:cNvSpPr/>
          <p:nvPr/>
        </p:nvSpPr>
        <p:spPr>
          <a:xfrm>
            <a:off x="5560296" y="1949060"/>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ǎi</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949864" y="1940205"/>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nì</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52798" y="2489129"/>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pǐ</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375908" y="2489129"/>
            <a:ext cx="92044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qiàng</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807967" y="2480274"/>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bàng</a:t>
            </a:r>
            <a:endParaRPr lang="zh-CN" altLang="en-US" sz="2400" b="1" dirty="0">
              <a:solidFill>
                <a:srgbClr val="FF0000"/>
              </a:solidFill>
              <a:latin typeface="Times New Roman" pitchFamily="18" charset="0"/>
              <a:cs typeface="Times New Roman" pitchFamily="18" charset="0"/>
            </a:endParaRPr>
          </a:p>
        </p:txBody>
      </p:sp>
      <p:sp>
        <p:nvSpPr>
          <p:cNvPr id="11" name="矩形 10"/>
          <p:cNvSpPr>
            <a:spLocks noChangeArrowheads="1"/>
          </p:cNvSpPr>
          <p:nvPr/>
        </p:nvSpPr>
        <p:spPr bwMode="auto">
          <a:xfrm>
            <a:off x="226537" y="301952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524152087"/>
              </p:ext>
            </p:extLst>
          </p:nvPr>
        </p:nvGraphicFramePr>
        <p:xfrm>
          <a:off x="509588" y="3787775"/>
          <a:ext cx="10280650" cy="2168525"/>
        </p:xfrm>
        <a:graphic>
          <a:graphicData uri="http://schemas.openxmlformats.org/presentationml/2006/ole">
            <mc:AlternateContent xmlns:mc="http://schemas.openxmlformats.org/markup-compatibility/2006">
              <mc:Choice xmlns:v="urn:schemas-microsoft-com:vml" Requires="v">
                <p:oleObj spid="_x0000_s65539" name="文档" r:id="rId5" imgW="10407015" imgH="2196153" progId="Word.Document.12">
                  <p:embed/>
                </p:oleObj>
              </mc:Choice>
              <mc:Fallback>
                <p:oleObj name="文档" r:id="rId5" imgW="10407015" imgH="2196153" progId="Word.Document.12">
                  <p:embed/>
                  <p:pic>
                    <p:nvPicPr>
                      <p:cNvPr id="12" name="对象 11"/>
                      <p:cNvPicPr/>
                      <p:nvPr/>
                    </p:nvPicPr>
                    <p:blipFill>
                      <a:blip r:embed="rId6"/>
                      <a:stretch>
                        <a:fillRect/>
                      </a:stretch>
                    </p:blipFill>
                    <p:spPr>
                      <a:xfrm>
                        <a:off x="509588" y="3787775"/>
                        <a:ext cx="10280650" cy="2168525"/>
                      </a:xfrm>
                      <a:prstGeom prst="rect">
                        <a:avLst/>
                      </a:prstGeom>
                    </p:spPr>
                  </p:pic>
                </p:oleObj>
              </mc:Fallback>
            </mc:AlternateContent>
          </a:graphicData>
        </a:graphic>
      </p:graphicFrame>
      <p:sp>
        <p:nvSpPr>
          <p:cNvPr id="13" name="矩形 12"/>
          <p:cNvSpPr/>
          <p:nvPr/>
        </p:nvSpPr>
        <p:spPr>
          <a:xfrm>
            <a:off x="1595425" y="3694931"/>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ǎi</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472328" y="3713931"/>
            <a:ext cx="803425" cy="461665"/>
          </a:xfrm>
          <a:prstGeom prst="rect">
            <a:avLst/>
          </a:prstGeom>
        </p:spPr>
        <p:txBody>
          <a:bodyPr wrap="none">
            <a:spAutoFit/>
          </a:bodyPr>
          <a:lstStyle/>
          <a:p>
            <a:r>
              <a:rPr lang="zh-CN" altLang="en-US" sz="2400" b="1" dirty="0">
                <a:solidFill>
                  <a:srgbClr val="FF0000"/>
                </a:solidFill>
              </a:rPr>
              <a:t>和蔼</a:t>
            </a:r>
          </a:p>
        </p:txBody>
      </p:sp>
      <p:sp>
        <p:nvSpPr>
          <p:cNvPr id="15" name="矩形 14"/>
          <p:cNvSpPr/>
          <p:nvPr/>
        </p:nvSpPr>
        <p:spPr>
          <a:xfrm>
            <a:off x="1608677" y="4142236"/>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ǎi</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472328" y="4161236"/>
            <a:ext cx="803425" cy="461665"/>
          </a:xfrm>
          <a:prstGeom prst="rect">
            <a:avLst/>
          </a:prstGeom>
        </p:spPr>
        <p:txBody>
          <a:bodyPr wrap="none">
            <a:spAutoFit/>
          </a:bodyPr>
          <a:lstStyle/>
          <a:p>
            <a:r>
              <a:rPr lang="zh-CN" altLang="en-US" sz="2400" b="1" dirty="0">
                <a:solidFill>
                  <a:srgbClr val="FF0000"/>
                </a:solidFill>
              </a:rPr>
              <a:t>雾霭</a:t>
            </a:r>
          </a:p>
        </p:txBody>
      </p:sp>
      <p:sp>
        <p:nvSpPr>
          <p:cNvPr id="17" name="矩形 16"/>
          <p:cNvSpPr/>
          <p:nvPr/>
        </p:nvSpPr>
        <p:spPr>
          <a:xfrm>
            <a:off x="5902725" y="3688535"/>
            <a:ext cx="83548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bàng</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6959651" y="3720787"/>
            <a:ext cx="803425" cy="461665"/>
          </a:xfrm>
          <a:prstGeom prst="rect">
            <a:avLst/>
          </a:prstGeom>
        </p:spPr>
        <p:txBody>
          <a:bodyPr wrap="none">
            <a:spAutoFit/>
          </a:bodyPr>
          <a:lstStyle/>
          <a:p>
            <a:r>
              <a:rPr lang="zh-CN" altLang="en-US" sz="2400" b="1" dirty="0">
                <a:solidFill>
                  <a:srgbClr val="FF0000"/>
                </a:solidFill>
              </a:rPr>
              <a:t>过磅</a:t>
            </a:r>
          </a:p>
        </p:txBody>
      </p:sp>
      <p:sp>
        <p:nvSpPr>
          <p:cNvPr id="19" name="矩形 18"/>
          <p:cNvSpPr/>
          <p:nvPr/>
        </p:nvSpPr>
        <p:spPr>
          <a:xfrm>
            <a:off x="5889473" y="4115732"/>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pāng</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959651" y="4161236"/>
            <a:ext cx="803425" cy="461665"/>
          </a:xfrm>
          <a:prstGeom prst="rect">
            <a:avLst/>
          </a:prstGeom>
        </p:spPr>
        <p:txBody>
          <a:bodyPr wrap="none">
            <a:spAutoFit/>
          </a:bodyPr>
          <a:lstStyle/>
          <a:p>
            <a:r>
              <a:rPr lang="zh-CN" altLang="en-US" sz="2400" b="1" dirty="0">
                <a:solidFill>
                  <a:srgbClr val="FF0000"/>
                </a:solidFill>
              </a:rPr>
              <a:t>滂沱</a:t>
            </a:r>
          </a:p>
        </p:txBody>
      </p:sp>
      <p:sp>
        <p:nvSpPr>
          <p:cNvPr id="21" name="矩形 20"/>
          <p:cNvSpPr/>
          <p:nvPr/>
        </p:nvSpPr>
        <p:spPr>
          <a:xfrm>
            <a:off x="1582173" y="4695557"/>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jué</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2498832" y="4754313"/>
            <a:ext cx="803425" cy="461665"/>
          </a:xfrm>
          <a:prstGeom prst="rect">
            <a:avLst/>
          </a:prstGeom>
        </p:spPr>
        <p:txBody>
          <a:bodyPr wrap="none">
            <a:spAutoFit/>
          </a:bodyPr>
          <a:lstStyle/>
          <a:p>
            <a:r>
              <a:rPr lang="zh-CN" altLang="en-US" sz="2400" b="1">
                <a:solidFill>
                  <a:srgbClr val="FF0000"/>
                </a:solidFill>
              </a:rPr>
              <a:t>掘进</a:t>
            </a:r>
            <a:endParaRPr lang="zh-CN" altLang="en-US" sz="2400" b="1" dirty="0">
              <a:solidFill>
                <a:srgbClr val="FF0000"/>
              </a:solidFill>
            </a:endParaRPr>
          </a:p>
        </p:txBody>
      </p:sp>
      <p:sp>
        <p:nvSpPr>
          <p:cNvPr id="23" name="矩形 22"/>
          <p:cNvSpPr/>
          <p:nvPr/>
        </p:nvSpPr>
        <p:spPr>
          <a:xfrm>
            <a:off x="1568921" y="5149718"/>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jué</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2498832" y="5187475"/>
            <a:ext cx="803425" cy="461665"/>
          </a:xfrm>
          <a:prstGeom prst="rect">
            <a:avLst/>
          </a:prstGeom>
        </p:spPr>
        <p:txBody>
          <a:bodyPr wrap="none">
            <a:spAutoFit/>
          </a:bodyPr>
          <a:lstStyle/>
          <a:p>
            <a:r>
              <a:rPr lang="zh-CN" altLang="en-US" sz="2400" b="1" dirty="0">
                <a:solidFill>
                  <a:srgbClr val="FF0000"/>
                </a:solidFill>
              </a:rPr>
              <a:t>崛起</a:t>
            </a:r>
          </a:p>
        </p:txBody>
      </p:sp>
      <p:sp>
        <p:nvSpPr>
          <p:cNvPr id="25" name="矩形 24"/>
          <p:cNvSpPr/>
          <p:nvPr/>
        </p:nvSpPr>
        <p:spPr>
          <a:xfrm>
            <a:off x="5980867" y="4715665"/>
            <a:ext cx="62869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chè</a:t>
            </a:r>
            <a:endParaRPr lang="zh-CN" altLang="en-US" sz="2400" b="1" dirty="0">
              <a:solidFill>
                <a:srgbClr val="FF0000"/>
              </a:solidFill>
              <a:latin typeface="Times New Roman" pitchFamily="18" charset="0"/>
              <a:cs typeface="Times New Roman" pitchFamily="18" charset="0"/>
            </a:endParaRPr>
          </a:p>
        </p:txBody>
      </p:sp>
      <p:sp>
        <p:nvSpPr>
          <p:cNvPr id="26" name="矩形 25"/>
          <p:cNvSpPr/>
          <p:nvPr/>
        </p:nvSpPr>
        <p:spPr>
          <a:xfrm>
            <a:off x="6946399" y="4721413"/>
            <a:ext cx="803425" cy="461665"/>
          </a:xfrm>
          <a:prstGeom prst="rect">
            <a:avLst/>
          </a:prstGeom>
        </p:spPr>
        <p:txBody>
          <a:bodyPr wrap="none">
            <a:spAutoFit/>
          </a:bodyPr>
          <a:lstStyle/>
          <a:p>
            <a:r>
              <a:rPr lang="zh-CN" altLang="en-US" sz="2400" b="1" dirty="0">
                <a:solidFill>
                  <a:srgbClr val="FF0000"/>
                </a:solidFill>
              </a:rPr>
              <a:t>彻底</a:t>
            </a:r>
          </a:p>
        </p:txBody>
      </p:sp>
      <p:sp>
        <p:nvSpPr>
          <p:cNvPr id="27" name="矩形 26"/>
          <p:cNvSpPr/>
          <p:nvPr/>
        </p:nvSpPr>
        <p:spPr>
          <a:xfrm>
            <a:off x="6049131" y="5141971"/>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qī</a:t>
            </a:r>
            <a:endParaRPr lang="zh-CN" altLang="en-US" sz="2400" b="1" dirty="0">
              <a:solidFill>
                <a:srgbClr val="FF0000"/>
              </a:solidFill>
              <a:latin typeface="Times New Roman" pitchFamily="18" charset="0"/>
              <a:cs typeface="Times New Roman" pitchFamily="18" charset="0"/>
            </a:endParaRPr>
          </a:p>
        </p:txBody>
      </p:sp>
      <p:sp>
        <p:nvSpPr>
          <p:cNvPr id="28" name="矩形 27"/>
          <p:cNvSpPr/>
          <p:nvPr/>
        </p:nvSpPr>
        <p:spPr>
          <a:xfrm>
            <a:off x="6952538" y="5174223"/>
            <a:ext cx="803425" cy="461665"/>
          </a:xfrm>
          <a:prstGeom prst="rect">
            <a:avLst/>
          </a:prstGeom>
        </p:spPr>
        <p:txBody>
          <a:bodyPr wrap="none">
            <a:spAutoFit/>
          </a:bodyPr>
          <a:lstStyle/>
          <a:p>
            <a:r>
              <a:rPr lang="zh-CN" altLang="en-US" sz="2400" b="1" dirty="0">
                <a:solidFill>
                  <a:srgbClr val="FF0000"/>
                </a:solidFill>
              </a:rPr>
              <a:t>沏茶</a:t>
            </a:r>
          </a:p>
        </p:txBody>
      </p:sp>
    </p:spTree>
    <p:extLst>
      <p:ext uri="{BB962C8B-B14F-4D97-AF65-F5344CB8AC3E}">
        <p14:creationId xmlns:p14="http://schemas.microsoft.com/office/powerpoint/2010/main" val="142217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blinds(horizontal)">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blinds(horizontal)">
                                      <p:cBhvr>
                                        <p:cTn id="1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传颂</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传诵</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传颂</a:t>
            </a:r>
            <a:r>
              <a:rPr lang="en-US" altLang="zh-CN" sz="2400" b="1" kern="100" dirty="0">
                <a:latin typeface="宋体"/>
                <a:cs typeface="Times New Roman"/>
              </a:rPr>
              <a:t>”</a:t>
            </a:r>
            <a:r>
              <a:rPr lang="zh-CN" altLang="zh-CN" sz="2400" b="1" kern="100" dirty="0">
                <a:latin typeface="Times New Roman"/>
                <a:cs typeface="Times New Roman"/>
              </a:rPr>
              <a:t>侧重</a:t>
            </a:r>
            <a:r>
              <a:rPr lang="en-US" altLang="zh-CN" sz="2400" b="1" kern="100" dirty="0">
                <a:latin typeface="宋体"/>
                <a:cs typeface="Times New Roman"/>
              </a:rPr>
              <a:t>“</a:t>
            </a:r>
            <a:r>
              <a:rPr lang="zh-CN" altLang="zh-CN" sz="2400" b="1" kern="100" dirty="0">
                <a:latin typeface="Times New Roman"/>
                <a:cs typeface="Times New Roman"/>
              </a:rPr>
              <a:t>颂</a:t>
            </a:r>
            <a:r>
              <a:rPr lang="en-US" altLang="zh-CN" sz="2400" b="1" kern="100" dirty="0">
                <a:latin typeface="宋体"/>
                <a:cs typeface="Times New Roman"/>
              </a:rPr>
              <a:t>”</a:t>
            </a:r>
            <a:r>
              <a:rPr lang="zh-CN" altLang="zh-CN" sz="2400" b="1" kern="100" dirty="0">
                <a:latin typeface="Times New Roman"/>
                <a:cs typeface="Times New Roman"/>
              </a:rPr>
              <a:t>，传播颂扬。</a:t>
            </a:r>
            <a:r>
              <a:rPr lang="en-US" altLang="zh-CN" sz="2400" b="1" kern="100" dirty="0">
                <a:latin typeface="宋体"/>
                <a:cs typeface="Times New Roman"/>
              </a:rPr>
              <a:t>“</a:t>
            </a:r>
            <a:r>
              <a:rPr lang="zh-CN" altLang="zh-CN" sz="2400" b="1" kern="100" dirty="0">
                <a:latin typeface="Times New Roman"/>
                <a:cs typeface="Times New Roman"/>
              </a:rPr>
              <a:t>传诵</a:t>
            </a:r>
            <a:r>
              <a:rPr lang="en-US" altLang="zh-CN" sz="2400" b="1" kern="100" dirty="0">
                <a:latin typeface="宋体"/>
                <a:cs typeface="Times New Roman"/>
              </a:rPr>
              <a:t>”</a:t>
            </a:r>
            <a:r>
              <a:rPr lang="zh-CN" altLang="zh-CN" sz="2400" b="1" kern="100" dirty="0">
                <a:latin typeface="Times New Roman"/>
                <a:cs typeface="Times New Roman"/>
              </a:rPr>
              <a:t>侧重</a:t>
            </a:r>
            <a:r>
              <a:rPr lang="en-US" altLang="zh-CN" sz="2400" b="1" kern="100" dirty="0">
                <a:latin typeface="宋体"/>
                <a:cs typeface="Times New Roman"/>
              </a:rPr>
              <a:t>“</a:t>
            </a:r>
            <a:r>
              <a:rPr lang="zh-CN" altLang="zh-CN" sz="2400" b="1" kern="100" dirty="0">
                <a:latin typeface="Times New Roman"/>
                <a:cs typeface="Times New Roman"/>
              </a:rPr>
              <a:t>诵</a:t>
            </a:r>
            <a:r>
              <a:rPr lang="en-US" altLang="zh-CN" sz="2400" b="1" kern="100" dirty="0">
                <a:latin typeface="宋体"/>
                <a:cs typeface="Times New Roman"/>
              </a:rPr>
              <a:t>”</a:t>
            </a:r>
            <a:r>
              <a:rPr lang="zh-CN" altLang="zh-CN" sz="2400" b="1" kern="100" dirty="0">
                <a:latin typeface="Times New Roman"/>
                <a:cs typeface="Times New Roman"/>
              </a:rPr>
              <a:t>，指辗转传播诵读。</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这些经典文章都被广泛地</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人们</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着这个感人的英雄事迹。</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质问</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质疑</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质问</a:t>
            </a:r>
            <a:r>
              <a:rPr lang="en-US" altLang="zh-CN" sz="2400" b="1" kern="100" dirty="0">
                <a:latin typeface="宋体"/>
                <a:cs typeface="Times New Roman"/>
              </a:rPr>
              <a:t>”</a:t>
            </a:r>
            <a:r>
              <a:rPr lang="zh-CN" altLang="zh-CN" sz="2400" b="1" kern="100" dirty="0">
                <a:latin typeface="Times New Roman"/>
                <a:cs typeface="Times New Roman"/>
              </a:rPr>
              <a:t>指诘问、责问。</a:t>
            </a:r>
            <a:r>
              <a:rPr lang="en-US" altLang="zh-CN" sz="2400" b="1" kern="100" dirty="0">
                <a:latin typeface="宋体"/>
                <a:cs typeface="Times New Roman"/>
              </a:rPr>
              <a:t>“</a:t>
            </a:r>
            <a:r>
              <a:rPr lang="zh-CN" altLang="zh-CN" sz="2400" b="1" kern="100" dirty="0">
                <a:latin typeface="Times New Roman"/>
                <a:cs typeface="Times New Roman"/>
              </a:rPr>
              <a:t>质疑</a:t>
            </a:r>
            <a:r>
              <a:rPr lang="en-US" altLang="zh-CN" sz="2400" b="1" kern="100" dirty="0">
                <a:latin typeface="宋体"/>
                <a:cs typeface="Times New Roman"/>
              </a:rPr>
              <a:t>”</a:t>
            </a:r>
            <a:r>
              <a:rPr lang="zh-CN" altLang="zh-CN" sz="2400" b="1" kern="100" dirty="0">
                <a:latin typeface="Times New Roman"/>
                <a:cs typeface="Times New Roman"/>
              </a:rPr>
              <a:t>指提出疑问，即心有所疑，提出以求得解答。</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韩愈敢于</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、敢于创新的精神是他取得成功的必要因素。</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面对父母的</a:t>
            </a:r>
            <a:r>
              <a:rPr lang="en-US" altLang="zh-CN" sz="2400" b="1" kern="100" dirty="0">
                <a:latin typeface="Times New Roman"/>
                <a:ea typeface="楷体_GB2312"/>
                <a:cs typeface="Times New Roman"/>
              </a:rPr>
              <a:t>_______</a:t>
            </a:r>
            <a:r>
              <a:rPr lang="zh-CN" altLang="zh-CN" sz="2400" b="1" kern="100" dirty="0">
                <a:latin typeface="Times New Roman"/>
                <a:ea typeface="楷体_GB2312"/>
                <a:cs typeface="Times New Roman"/>
              </a:rPr>
              <a:t>，他语无伦次地不知如何解释。</a:t>
            </a:r>
            <a:endParaRPr lang="zh-CN" altLang="zh-CN" sz="1050" kern="100" dirty="0">
              <a:effectLst/>
              <a:latin typeface="宋体"/>
              <a:cs typeface="Courier New"/>
            </a:endParaRPr>
          </a:p>
        </p:txBody>
      </p:sp>
      <p:sp>
        <p:nvSpPr>
          <p:cNvPr id="5" name="矩形 4"/>
          <p:cNvSpPr/>
          <p:nvPr/>
        </p:nvSpPr>
        <p:spPr>
          <a:xfrm>
            <a:off x="5292575" y="2502381"/>
            <a:ext cx="803425" cy="461665"/>
          </a:xfrm>
          <a:prstGeom prst="rect">
            <a:avLst/>
          </a:prstGeom>
        </p:spPr>
        <p:txBody>
          <a:bodyPr wrap="none">
            <a:spAutoFit/>
          </a:bodyPr>
          <a:lstStyle/>
          <a:p>
            <a:r>
              <a:rPr lang="zh-CN" altLang="en-US" sz="2400" b="1" dirty="0">
                <a:solidFill>
                  <a:srgbClr val="FF0000"/>
                </a:solidFill>
              </a:rPr>
              <a:t>传诵</a:t>
            </a:r>
          </a:p>
        </p:txBody>
      </p:sp>
      <p:sp>
        <p:nvSpPr>
          <p:cNvPr id="6" name="矩形 5"/>
          <p:cNvSpPr/>
          <p:nvPr/>
        </p:nvSpPr>
        <p:spPr>
          <a:xfrm>
            <a:off x="1665611" y="3033595"/>
            <a:ext cx="803425" cy="461665"/>
          </a:xfrm>
          <a:prstGeom prst="rect">
            <a:avLst/>
          </a:prstGeom>
        </p:spPr>
        <p:txBody>
          <a:bodyPr wrap="none">
            <a:spAutoFit/>
          </a:bodyPr>
          <a:lstStyle/>
          <a:p>
            <a:r>
              <a:rPr lang="zh-CN" altLang="en-US" sz="2400" b="1" dirty="0">
                <a:solidFill>
                  <a:srgbClr val="FF0000"/>
                </a:solidFill>
              </a:rPr>
              <a:t>传颂</a:t>
            </a:r>
          </a:p>
        </p:txBody>
      </p:sp>
      <p:sp>
        <p:nvSpPr>
          <p:cNvPr id="7" name="矩形 6"/>
          <p:cNvSpPr/>
          <p:nvPr/>
        </p:nvSpPr>
        <p:spPr>
          <a:xfrm>
            <a:off x="3088617" y="5229230"/>
            <a:ext cx="803425" cy="461665"/>
          </a:xfrm>
          <a:prstGeom prst="rect">
            <a:avLst/>
          </a:prstGeom>
        </p:spPr>
        <p:txBody>
          <a:bodyPr wrap="none">
            <a:spAutoFit/>
          </a:bodyPr>
          <a:lstStyle/>
          <a:p>
            <a:r>
              <a:rPr lang="zh-CN" altLang="en-US" sz="2400" b="1" dirty="0">
                <a:solidFill>
                  <a:srgbClr val="FF0000"/>
                </a:solidFill>
              </a:rPr>
              <a:t>质疑</a:t>
            </a:r>
          </a:p>
        </p:txBody>
      </p:sp>
      <p:sp>
        <p:nvSpPr>
          <p:cNvPr id="8" name="矩形 7"/>
          <p:cNvSpPr/>
          <p:nvPr/>
        </p:nvSpPr>
        <p:spPr>
          <a:xfrm>
            <a:off x="2614808" y="5769299"/>
            <a:ext cx="803425" cy="461665"/>
          </a:xfrm>
          <a:prstGeom prst="rect">
            <a:avLst/>
          </a:prstGeom>
        </p:spPr>
        <p:txBody>
          <a:bodyPr wrap="none">
            <a:spAutoFit/>
          </a:bodyPr>
          <a:lstStyle/>
          <a:p>
            <a:r>
              <a:rPr lang="zh-CN" altLang="en-US" sz="2400" b="1" dirty="0">
                <a:solidFill>
                  <a:srgbClr val="FF0000"/>
                </a:solidFill>
              </a:rPr>
              <a:t>质问</a:t>
            </a:r>
          </a:p>
        </p:txBody>
      </p:sp>
    </p:spTree>
    <p:extLst>
      <p:ext uri="{BB962C8B-B14F-4D97-AF65-F5344CB8AC3E}">
        <p14:creationId xmlns:p14="http://schemas.microsoft.com/office/powerpoint/2010/main" val="416430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4523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565414"/>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3300533"/>
              </p:ext>
            </p:extLst>
          </p:nvPr>
        </p:nvGraphicFramePr>
        <p:xfrm>
          <a:off x="692150" y="2318709"/>
          <a:ext cx="10660063" cy="2428875"/>
        </p:xfrm>
        <a:graphic>
          <a:graphicData uri="http://schemas.openxmlformats.org/presentationml/2006/ole">
            <mc:AlternateContent xmlns:mc="http://schemas.openxmlformats.org/markup-compatibility/2006">
              <mc:Choice xmlns:v="urn:schemas-microsoft-com:vml" Requires="v">
                <p:oleObj spid="_x0000_s66562" name="文档" r:id="rId3" imgW="10966698" imgH="2494974" progId="Word.Document.12">
                  <p:embed/>
                </p:oleObj>
              </mc:Choice>
              <mc:Fallback>
                <p:oleObj name="文档" r:id="rId3" imgW="10966698" imgH="2494974" progId="Word.Document.12">
                  <p:embed/>
                  <p:pic>
                    <p:nvPicPr>
                      <p:cNvPr id="6" name="对象 5"/>
                      <p:cNvPicPr/>
                      <p:nvPr/>
                    </p:nvPicPr>
                    <p:blipFill>
                      <a:blip r:embed="rId4"/>
                      <a:stretch>
                        <a:fillRect/>
                      </a:stretch>
                    </p:blipFill>
                    <p:spPr>
                      <a:xfrm>
                        <a:off x="692150" y="2318709"/>
                        <a:ext cx="10660063" cy="2428875"/>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390744592"/>
              </p:ext>
            </p:extLst>
          </p:nvPr>
        </p:nvGraphicFramePr>
        <p:xfrm>
          <a:off x="692150" y="4590422"/>
          <a:ext cx="10490200" cy="1358900"/>
        </p:xfrm>
        <a:graphic>
          <a:graphicData uri="http://schemas.openxmlformats.org/presentationml/2006/ole">
            <mc:AlternateContent xmlns:mc="http://schemas.openxmlformats.org/markup-compatibility/2006">
              <mc:Choice xmlns:v="urn:schemas-microsoft-com:vml" Requires="v">
                <p:oleObj spid="_x0000_s66563" name="文档" r:id="rId5" imgW="10790808" imgH="1394737" progId="Word.Document.12">
                  <p:embed/>
                </p:oleObj>
              </mc:Choice>
              <mc:Fallback>
                <p:oleObj name="文档" r:id="rId5" imgW="10790808" imgH="1394737" progId="Word.Document.12">
                  <p:embed/>
                  <p:pic>
                    <p:nvPicPr>
                      <p:cNvPr id="7" name="对象 6"/>
                      <p:cNvPicPr/>
                      <p:nvPr/>
                    </p:nvPicPr>
                    <p:blipFill>
                      <a:blip r:embed="rId6"/>
                      <a:stretch>
                        <a:fillRect/>
                      </a:stretch>
                    </p:blipFill>
                    <p:spPr>
                      <a:xfrm>
                        <a:off x="692150" y="4590422"/>
                        <a:ext cx="10490200" cy="1358900"/>
                      </a:xfrm>
                      <a:prstGeom prst="rect">
                        <a:avLst/>
                      </a:prstGeom>
                    </p:spPr>
                  </p:pic>
                </p:oleObj>
              </mc:Fallback>
            </mc:AlternateContent>
          </a:graphicData>
        </a:graphic>
      </p:graphicFrame>
    </p:spTree>
    <p:extLst>
      <p:ext uri="{BB962C8B-B14F-4D97-AF65-F5344CB8AC3E}">
        <p14:creationId xmlns:p14="http://schemas.microsoft.com/office/powerpoint/2010/main" val="398872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34547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熙熙攘攘：</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体贴入微：</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不约而同：</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全神贯注：</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和颜悦色：</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cs typeface="Times New Roman"/>
              </a:rPr>
              <a:t>⑥</a:t>
            </a:r>
            <a:r>
              <a:rPr lang="zh-CN" altLang="zh-CN" sz="2400" b="1" kern="100" dirty="0">
                <a:latin typeface="Times New Roman"/>
                <a:cs typeface="Times New Roman"/>
              </a:rPr>
              <a:t>座无虚席：</a:t>
            </a:r>
            <a:endParaRPr lang="zh-CN" altLang="zh-CN" sz="1050" kern="100" dirty="0">
              <a:effectLst/>
              <a:latin typeface="宋体"/>
              <a:cs typeface="Courier New"/>
            </a:endParaRPr>
          </a:p>
        </p:txBody>
      </p:sp>
      <p:sp>
        <p:nvSpPr>
          <p:cNvPr id="5" name="矩形 4"/>
          <p:cNvSpPr/>
          <p:nvPr/>
        </p:nvSpPr>
        <p:spPr>
          <a:xfrm>
            <a:off x="2438711" y="1962312"/>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形容人来人往，非常热闹。</a:t>
            </a:r>
            <a:endParaRPr lang="zh-CN" altLang="en-US" sz="2400" b="1" dirty="0">
              <a:solidFill>
                <a:srgbClr val="FF0000"/>
              </a:solidFill>
            </a:endParaRPr>
          </a:p>
        </p:txBody>
      </p:sp>
      <p:sp>
        <p:nvSpPr>
          <p:cNvPr id="6" name="矩形 5"/>
          <p:cNvSpPr/>
          <p:nvPr/>
        </p:nvSpPr>
        <p:spPr>
          <a:xfrm>
            <a:off x="2425459" y="2528885"/>
            <a:ext cx="5444119"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形容对人照顾或关怀非常细心、周到。</a:t>
            </a:r>
            <a:endParaRPr lang="zh-CN" altLang="en-US" sz="2400" b="1" dirty="0">
              <a:solidFill>
                <a:srgbClr val="FF0000"/>
              </a:solidFill>
            </a:endParaRPr>
          </a:p>
        </p:txBody>
      </p:sp>
      <p:sp>
        <p:nvSpPr>
          <p:cNvPr id="7" name="矩形 6"/>
          <p:cNvSpPr/>
          <p:nvPr/>
        </p:nvSpPr>
        <p:spPr>
          <a:xfrm>
            <a:off x="2425459" y="3095458"/>
            <a:ext cx="6681637" cy="461665"/>
          </a:xfrm>
          <a:prstGeom prst="rect">
            <a:avLst/>
          </a:prstGeom>
        </p:spPr>
        <p:txBody>
          <a:bodyPr wrap="none">
            <a:spAutoFit/>
          </a:bodyPr>
          <a:lstStyle/>
          <a:p>
            <a:r>
              <a:rPr lang="zh-CN" altLang="zh-CN" sz="2400" b="1" kern="100" dirty="0">
                <a:solidFill>
                  <a:srgbClr val="FF0000"/>
                </a:solidFill>
                <a:latin typeface="Times New Roman"/>
                <a:cs typeface="Times New Roman"/>
              </a:rPr>
              <a:t>事先没有约定，彼此的言论或行动却完全一致。</a:t>
            </a:r>
            <a:endParaRPr lang="zh-CN" altLang="en-US" sz="2400" b="1" dirty="0">
              <a:solidFill>
                <a:srgbClr val="FF0000"/>
              </a:solidFill>
            </a:endParaRPr>
          </a:p>
        </p:txBody>
      </p:sp>
      <p:sp>
        <p:nvSpPr>
          <p:cNvPr id="8" name="矩形 7"/>
          <p:cNvSpPr/>
          <p:nvPr/>
        </p:nvSpPr>
        <p:spPr>
          <a:xfrm>
            <a:off x="2438711" y="3648779"/>
            <a:ext cx="2969083" cy="461665"/>
          </a:xfrm>
          <a:prstGeom prst="rect">
            <a:avLst/>
          </a:prstGeom>
        </p:spPr>
        <p:txBody>
          <a:bodyPr wrap="none">
            <a:spAutoFit/>
          </a:bodyPr>
          <a:lstStyle/>
          <a:p>
            <a:r>
              <a:rPr lang="zh-CN" altLang="zh-CN" sz="2400" b="1" kern="100">
                <a:solidFill>
                  <a:srgbClr val="FF0000"/>
                </a:solidFill>
                <a:latin typeface="Times New Roman"/>
                <a:cs typeface="Times New Roman"/>
              </a:rPr>
              <a:t>全副精神高度集中。</a:t>
            </a:r>
            <a:endParaRPr lang="zh-CN" altLang="en-US" sz="2400" b="1" dirty="0">
              <a:solidFill>
                <a:srgbClr val="FF0000"/>
              </a:solidFill>
            </a:endParaRPr>
          </a:p>
        </p:txBody>
      </p:sp>
      <p:sp>
        <p:nvSpPr>
          <p:cNvPr id="9" name="矩形 8"/>
          <p:cNvSpPr/>
          <p:nvPr/>
        </p:nvSpPr>
        <p:spPr>
          <a:xfrm>
            <a:off x="2425459" y="4202100"/>
            <a:ext cx="6372257" cy="461665"/>
          </a:xfrm>
          <a:prstGeom prst="rect">
            <a:avLst/>
          </a:prstGeom>
        </p:spPr>
        <p:txBody>
          <a:bodyPr wrap="none">
            <a:spAutoFit/>
          </a:bodyPr>
          <a:lstStyle/>
          <a:p>
            <a:r>
              <a:rPr lang="zh-CN" altLang="zh-CN" sz="2400" b="1" kern="100">
                <a:solidFill>
                  <a:srgbClr val="FF0000"/>
                </a:solidFill>
                <a:latin typeface="Times New Roman"/>
                <a:cs typeface="Times New Roman"/>
              </a:rPr>
              <a:t>形容和蔼喜悦的脸色。也形容态度和蔼可亲。</a:t>
            </a:r>
            <a:endParaRPr lang="zh-CN" altLang="en-US" sz="2400" b="1" dirty="0">
              <a:solidFill>
                <a:srgbClr val="FF0000"/>
              </a:solidFill>
            </a:endParaRPr>
          </a:p>
        </p:txBody>
      </p:sp>
      <p:sp>
        <p:nvSpPr>
          <p:cNvPr id="10" name="矩形 9"/>
          <p:cNvSpPr/>
          <p:nvPr/>
        </p:nvSpPr>
        <p:spPr>
          <a:xfrm>
            <a:off x="2425459" y="4741061"/>
            <a:ext cx="7300396" cy="461665"/>
          </a:xfrm>
          <a:prstGeom prst="rect">
            <a:avLst/>
          </a:prstGeom>
        </p:spPr>
        <p:txBody>
          <a:bodyPr wrap="none">
            <a:spAutoFit/>
          </a:bodyPr>
          <a:lstStyle/>
          <a:p>
            <a:r>
              <a:rPr lang="zh-CN" altLang="zh-CN" sz="2400" b="1" kern="100" dirty="0">
                <a:solidFill>
                  <a:srgbClr val="FF0000"/>
                </a:solidFill>
                <a:latin typeface="Times New Roman"/>
                <a:cs typeface="Times New Roman"/>
              </a:rPr>
              <a:t>座位没有空着的，形容观众、听众或出席的人很多。</a:t>
            </a:r>
            <a:endParaRPr lang="zh-CN" altLang="en-US" sz="2400" b="1" dirty="0">
              <a:solidFill>
                <a:srgbClr val="FF0000"/>
              </a:solidFill>
            </a:endParaRPr>
          </a:p>
        </p:txBody>
      </p:sp>
    </p:spTree>
    <p:extLst>
      <p:ext uri="{BB962C8B-B14F-4D97-AF65-F5344CB8AC3E}">
        <p14:creationId xmlns:p14="http://schemas.microsoft.com/office/powerpoint/2010/main" val="24399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4938"/>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“探界者”钟扬</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2017</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a:t>
            </a:r>
            <a:r>
              <a:rPr lang="en-US" altLang="zh-CN" sz="2400" b="1" kern="100" dirty="0">
                <a:latin typeface="Times New Roman"/>
                <a:cs typeface="Courier New"/>
              </a:rPr>
              <a:t>25</a:t>
            </a:r>
            <a:r>
              <a:rPr lang="zh-CN" altLang="zh-CN" sz="2400" b="1" kern="100" dirty="0">
                <a:latin typeface="Times New Roman"/>
                <a:cs typeface="Times New Roman"/>
              </a:rPr>
              <a:t>日，著名植物学家、复旦大学研究生院院长、西藏大学教授钟扬在去内蒙古城川民族干部学院为民族地区干部讲课的出差途中遭遇车祸，</a:t>
            </a:r>
            <a:r>
              <a:rPr lang="zh-CN" altLang="zh-CN" sz="2400" b="1" u="sng" kern="100" dirty="0">
                <a:latin typeface="Times New Roman"/>
                <a:ea typeface="黑体"/>
                <a:cs typeface="Times New Roman"/>
              </a:rPr>
              <a:t>不幸逝世，年仅</a:t>
            </a:r>
            <a:r>
              <a:rPr lang="en-US" altLang="zh-CN" sz="2400" b="1" u="sng" kern="100" dirty="0">
                <a:latin typeface="Times New Roman"/>
                <a:ea typeface="黑体"/>
                <a:cs typeface="Courier New"/>
              </a:rPr>
              <a:t>53</a:t>
            </a:r>
            <a:r>
              <a:rPr lang="zh-CN" altLang="zh-CN" sz="2400" b="1" u="sng" kern="100" dirty="0">
                <a:latin typeface="Times New Roman"/>
                <a:ea typeface="黑体"/>
                <a:cs typeface="Times New Roman"/>
              </a:rPr>
              <a:t>岁。钟扬不幸离世的消息令学界深感悲痛，许多学者和记者纷纷以各种形式撰文纪念这位良师益友。</a:t>
            </a:r>
            <a:r>
              <a:rPr lang="en-US" altLang="zh-CN" sz="2400" b="1" kern="100" baseline="30000" dirty="0">
                <a:latin typeface="宋体"/>
                <a:cs typeface="Times New Roman"/>
              </a:rPr>
              <a:t>④</a:t>
            </a:r>
            <a:r>
              <a:rPr lang="zh-CN" altLang="zh-CN" sz="2400" b="1" kern="100" dirty="0">
                <a:latin typeface="Times New Roman"/>
                <a:cs typeface="Times New Roman"/>
              </a:rPr>
              <a:t>本文就是中国青年报记者撰写的一篇报道。</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箪食瓢饮，筚路蓝缕，十六年如一日，他是将论文写在山川大地上的科学家，以</a:t>
            </a:r>
            <a:r>
              <a:rPr lang="en-US" altLang="zh-CN" sz="2400" b="1" kern="100" dirty="0">
                <a:solidFill>
                  <a:srgbClr val="3366FF"/>
                </a:solidFill>
                <a:latin typeface="Times New Roman"/>
                <a:ea typeface="华文行楷"/>
                <a:cs typeface="Courier New"/>
              </a:rPr>
              <a:t>53</a:t>
            </a:r>
            <a:r>
              <a:rPr lang="zh-CN" altLang="zh-CN" sz="2400" b="1" kern="100" dirty="0">
                <a:solidFill>
                  <a:srgbClr val="3366FF"/>
                </a:solidFill>
                <a:latin typeface="Times New Roman"/>
                <a:ea typeface="华文行楷"/>
                <a:cs typeface="Times New Roman"/>
              </a:rPr>
              <a:t>年的人生做到了别人</a:t>
            </a:r>
            <a:r>
              <a:rPr lang="en-US" altLang="zh-CN" sz="2400" b="1" kern="100" dirty="0">
                <a:solidFill>
                  <a:srgbClr val="3366FF"/>
                </a:solidFill>
                <a:latin typeface="Times New Roman"/>
                <a:ea typeface="华文行楷"/>
                <a:cs typeface="Courier New"/>
              </a:rPr>
              <a:t>100</a:t>
            </a:r>
            <a:r>
              <a:rPr lang="zh-CN" altLang="zh-CN" sz="2400" b="1" kern="100" dirty="0">
                <a:solidFill>
                  <a:srgbClr val="3366FF"/>
                </a:solidFill>
                <a:latin typeface="Times New Roman"/>
                <a:ea typeface="华文行楷"/>
                <a:cs typeface="Times New Roman"/>
              </a:rPr>
              <a:t>年也做不完的事。</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6150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18683"/>
            <a:ext cx="11647294" cy="58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二、拓知识</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钟扬事迹：立心天地厚</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钟扬长期致力于生物多样性研究和保护，率领团队在青藏高原为国家种质库收集了数千万颗植物种子；钟扬援藏</a:t>
            </a:r>
            <a:r>
              <a:rPr lang="en-US" altLang="zh-CN" sz="2400" b="1" kern="100" dirty="0">
                <a:latin typeface="Times New Roman"/>
                <a:cs typeface="Courier New"/>
              </a:rPr>
              <a:t>16</a:t>
            </a:r>
            <a:r>
              <a:rPr lang="zh-CN" altLang="zh-CN" sz="2400" b="1" kern="100" dirty="0">
                <a:latin typeface="Times New Roman"/>
                <a:cs typeface="Times New Roman"/>
              </a:rPr>
              <a:t>年，足迹遍布西藏最偏远、最艰苦的地区，长期的高原工作让他积劳成疾，多次住进医院，但他都没有停下工作。多年来，钟扬为西部少数民族地区的人才培养、学科建设和科学研究作出了重要贡献。</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en-US" altLang="zh-CN" sz="2400" b="1" kern="100" dirty="0">
                <a:latin typeface="Times New Roman"/>
                <a:cs typeface="Courier New"/>
              </a:rPr>
              <a:t>2017</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a:t>
            </a:r>
            <a:r>
              <a:rPr lang="en-US" altLang="zh-CN" sz="2400" b="1" kern="100" dirty="0">
                <a:latin typeface="Times New Roman"/>
                <a:cs typeface="Courier New"/>
              </a:rPr>
              <a:t>25</a:t>
            </a:r>
            <a:r>
              <a:rPr lang="zh-CN" altLang="zh-CN" sz="2400" b="1" kern="100" dirty="0">
                <a:latin typeface="Times New Roman"/>
                <a:cs typeface="Times New Roman"/>
              </a:rPr>
              <a:t>日，钟扬在内蒙古工作途中遭遇车祸，不幸逝世。</a:t>
            </a:r>
            <a:r>
              <a:rPr lang="en-US" altLang="zh-CN" sz="2400" b="1" kern="100" dirty="0">
                <a:latin typeface="Times New Roman"/>
                <a:cs typeface="Courier New"/>
              </a:rPr>
              <a:t>2018</a:t>
            </a:r>
            <a:r>
              <a:rPr lang="zh-CN" altLang="zh-CN" sz="2400" b="1" kern="100" dirty="0">
                <a:latin typeface="Times New Roman"/>
                <a:cs typeface="Times New Roman"/>
              </a:rPr>
              <a:t>年</a:t>
            </a:r>
            <a:r>
              <a:rPr lang="en-US" altLang="zh-CN" sz="2400" b="1" kern="100" dirty="0">
                <a:latin typeface="Times New Roman"/>
                <a:cs typeface="Courier New"/>
              </a:rPr>
              <a:t>4</a:t>
            </a:r>
            <a:r>
              <a:rPr lang="zh-CN" altLang="zh-CN" sz="2400" b="1" kern="100" dirty="0">
                <a:latin typeface="Times New Roman"/>
                <a:cs typeface="Times New Roman"/>
              </a:rPr>
              <a:t>月，中宣部授予钟扬</a:t>
            </a:r>
            <a:r>
              <a:rPr lang="en-US" altLang="zh-CN" sz="2400" b="1" kern="100" dirty="0">
                <a:latin typeface="宋体"/>
                <a:cs typeface="Times New Roman"/>
              </a:rPr>
              <a:t>“</a:t>
            </a:r>
            <a:r>
              <a:rPr lang="zh-CN" altLang="zh-CN" sz="2400" b="1" kern="100" dirty="0">
                <a:latin typeface="Times New Roman"/>
                <a:cs typeface="Times New Roman"/>
              </a:rPr>
              <a:t>时代楷模</a:t>
            </a:r>
            <a:r>
              <a:rPr lang="en-US" altLang="zh-CN" sz="2400" b="1" kern="100" dirty="0">
                <a:latin typeface="宋体"/>
                <a:cs typeface="Times New Roman"/>
              </a:rPr>
              <a:t>”</a:t>
            </a:r>
            <a:r>
              <a:rPr lang="zh-CN" altLang="zh-CN" sz="2400" b="1" kern="100" dirty="0">
                <a:latin typeface="Times New Roman"/>
                <a:cs typeface="Times New Roman"/>
              </a:rPr>
              <a:t>称号。</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颁奖辞：</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超越海拔六千米，抵达植物生长的最高极限，跋涉十六年，把论文写满高原。倒下的时候双肩包里藏着你的初心、誓言和未了的心愿。你热爱的藏波罗花，不屑于雕梁画栋，只绽放在高山砾石之间。</a:t>
            </a:r>
            <a:endParaRPr lang="zh-CN" altLang="zh-CN" sz="1050" kern="100" dirty="0">
              <a:effectLst/>
              <a:latin typeface="宋体"/>
              <a:cs typeface="Courier New"/>
            </a:endParaRPr>
          </a:p>
        </p:txBody>
      </p:sp>
    </p:spTree>
    <p:extLst>
      <p:ext uri="{BB962C8B-B14F-4D97-AF65-F5344CB8AC3E}">
        <p14:creationId xmlns:p14="http://schemas.microsoft.com/office/powerpoint/2010/main" val="231719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4874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喜看稻菽千重浪</a:t>
            </a: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记首届国家最高科技奖获得者袁隆平</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405606" y="2074033"/>
            <a:ext cx="8750785"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著名记者</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沈英甲</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沈英甲</a:t>
            </a:r>
            <a:r>
              <a:rPr lang="en-US" altLang="zh-CN" sz="2400" b="1" kern="100" dirty="0">
                <a:latin typeface="Times New Roman"/>
                <a:cs typeface="Courier New"/>
              </a:rPr>
              <a:t>(1948—)</a:t>
            </a:r>
            <a:r>
              <a:rPr lang="zh-CN" altLang="zh-CN" sz="2400" b="1" kern="100" dirty="0">
                <a:latin typeface="Times New Roman"/>
                <a:cs typeface="Times New Roman"/>
              </a:rPr>
              <a:t>笔名佳英、英佳，吉林辉南人。</a:t>
            </a:r>
            <a:r>
              <a:rPr lang="en-US" altLang="zh-CN" sz="2400" b="1" kern="100" dirty="0">
                <a:latin typeface="Times New Roman"/>
                <a:cs typeface="Courier New"/>
              </a:rPr>
              <a:t>1983</a:t>
            </a:r>
            <a:r>
              <a:rPr lang="zh-CN" altLang="zh-CN" sz="2400" b="1" kern="100" dirty="0">
                <a:latin typeface="Times New Roman"/>
                <a:cs typeface="Times New Roman"/>
              </a:rPr>
              <a:t>年毕业于北京广播电视大学机械系。</a:t>
            </a:r>
            <a:r>
              <a:rPr lang="en-US" altLang="zh-CN" sz="2400" b="1" kern="100" dirty="0">
                <a:latin typeface="Times New Roman"/>
                <a:cs typeface="Courier New"/>
              </a:rPr>
              <a:t>1968</a:t>
            </a:r>
            <a:r>
              <a:rPr lang="zh-CN" altLang="zh-CN" sz="2400" b="1" kern="100" dirty="0">
                <a:latin typeface="Times New Roman"/>
                <a:cs typeface="Times New Roman"/>
              </a:rPr>
              <a:t>年应征入伍，历任空军部队无线电员，《世界知识》杂志编辑，《科技日报》机动记者、主任记者，科技日报社副刊部主编，机动记者部主任。</a:t>
            </a:r>
            <a:r>
              <a:rPr lang="en-US" altLang="zh-CN" sz="2400" b="1" kern="100" dirty="0">
                <a:latin typeface="Times New Roman"/>
                <a:cs typeface="Courier New"/>
              </a:rPr>
              <a:t>1979</a:t>
            </a:r>
            <a:r>
              <a:rPr lang="zh-CN" altLang="zh-CN" sz="2400" b="1" kern="100" dirty="0">
                <a:latin typeface="Times New Roman"/>
                <a:cs typeface="Times New Roman"/>
              </a:rPr>
              <a:t>年开始发表作品。</a:t>
            </a:r>
            <a:r>
              <a:rPr lang="en-US" altLang="zh-CN" sz="2400" b="1" kern="100" dirty="0">
                <a:latin typeface="Times New Roman"/>
                <a:cs typeface="Courier New"/>
              </a:rPr>
              <a:t>1993</a:t>
            </a:r>
            <a:r>
              <a:rPr lang="zh-CN" altLang="zh-CN" sz="2400" b="1" kern="100" dirty="0">
                <a:latin typeface="Times New Roman"/>
                <a:cs typeface="Times New Roman"/>
              </a:rPr>
              <a:t>年加入中国作家协会。</a:t>
            </a:r>
            <a:endParaRPr lang="zh-CN" altLang="zh-CN" sz="1050" kern="100" dirty="0">
              <a:effectLst/>
              <a:latin typeface="宋体"/>
              <a:cs typeface="Courier New"/>
            </a:endParaRPr>
          </a:p>
        </p:txBody>
      </p:sp>
      <p:pic>
        <p:nvPicPr>
          <p:cNvPr id="2" name="Picture 2" descr="D:\梁贺\2019\课件\2019（秋）语文　选修　上册（新教材新标准）\A66.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16437" y="2965270"/>
            <a:ext cx="1987321" cy="2804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7815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三、理基础</a:t>
            </a:r>
            <a:endParaRPr lang="zh-CN" altLang="zh-CN" sz="1050" kern="10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012844" y="2264035"/>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4770776"/>
              </p:ext>
            </p:extLst>
          </p:nvPr>
        </p:nvGraphicFramePr>
        <p:xfrm>
          <a:off x="549275" y="2335193"/>
          <a:ext cx="10201275" cy="2822575"/>
        </p:xfrm>
        <a:graphic>
          <a:graphicData uri="http://schemas.openxmlformats.org/presentationml/2006/ole">
            <mc:AlternateContent xmlns:mc="http://schemas.openxmlformats.org/markup-compatibility/2006">
              <mc:Choice xmlns:v="urn:schemas-microsoft-com:vml" Requires="v">
                <p:oleObj spid="_x0000_s67586" name="文档" r:id="rId3" imgW="10500895" imgH="2897482" progId="Word.Document.12">
                  <p:embed/>
                </p:oleObj>
              </mc:Choice>
              <mc:Fallback>
                <p:oleObj name="文档" r:id="rId3" imgW="10500895" imgH="2897482" progId="Word.Document.12">
                  <p:embed/>
                  <p:pic>
                    <p:nvPicPr>
                      <p:cNvPr id="2" name="对象 1"/>
                      <p:cNvPicPr/>
                      <p:nvPr/>
                    </p:nvPicPr>
                    <p:blipFill>
                      <a:blip r:embed="rId4"/>
                      <a:stretch>
                        <a:fillRect/>
                      </a:stretch>
                    </p:blipFill>
                    <p:spPr>
                      <a:xfrm>
                        <a:off x="549275" y="2335193"/>
                        <a:ext cx="10201275" cy="2822575"/>
                      </a:xfrm>
                      <a:prstGeom prst="rect">
                        <a:avLst/>
                      </a:prstGeom>
                    </p:spPr>
                  </p:pic>
                </p:oleObj>
              </mc:Fallback>
            </mc:AlternateContent>
          </a:graphicData>
        </a:graphic>
      </p:graphicFrame>
      <p:sp>
        <p:nvSpPr>
          <p:cNvPr id="6" name="矩形 5"/>
          <p:cNvSpPr/>
          <p:nvPr/>
        </p:nvSpPr>
        <p:spPr>
          <a:xfrm>
            <a:off x="5375908" y="2259638"/>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kǎn</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539946" y="2290539"/>
            <a:ext cx="114326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chuàng</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479663" y="2852715"/>
            <a:ext cx="9893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zhuàn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473037" y="2852715"/>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pā</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9029376" y="2852715"/>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669432" y="3419288"/>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liǎn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349404" y="3423685"/>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dàng</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9143139" y="3406036"/>
            <a:ext cx="83388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liàng</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705806" y="3999113"/>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jiá</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36409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8938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349142" y="2019412"/>
            <a:ext cx="114326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chuàng</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605482" y="2051664"/>
            <a:ext cx="803425" cy="461665"/>
          </a:xfrm>
          <a:prstGeom prst="rect">
            <a:avLst/>
          </a:prstGeom>
        </p:spPr>
        <p:txBody>
          <a:bodyPr wrap="none">
            <a:spAutoFit/>
          </a:bodyPr>
          <a:lstStyle/>
          <a:p>
            <a:r>
              <a:rPr lang="zh-CN" altLang="en-US" sz="2400" b="1" dirty="0">
                <a:solidFill>
                  <a:srgbClr val="FF0000"/>
                </a:solidFill>
              </a:rPr>
              <a:t>悲怆</a:t>
            </a:r>
          </a:p>
        </p:txBody>
      </p:sp>
      <p:graphicFrame>
        <p:nvGraphicFramePr>
          <p:cNvPr id="2" name="对象 1"/>
          <p:cNvGraphicFramePr>
            <a:graphicFrameLocks noChangeAspect="1"/>
          </p:cNvGraphicFramePr>
          <p:nvPr>
            <p:extLst>
              <p:ext uri="{D42A27DB-BD31-4B8C-83A1-F6EECF244321}">
                <p14:modId xmlns:p14="http://schemas.microsoft.com/office/powerpoint/2010/main" val="2163952007"/>
              </p:ext>
            </p:extLst>
          </p:nvPr>
        </p:nvGraphicFramePr>
        <p:xfrm>
          <a:off x="509588" y="2131063"/>
          <a:ext cx="9823450" cy="2378075"/>
        </p:xfrm>
        <a:graphic>
          <a:graphicData uri="http://schemas.openxmlformats.org/presentationml/2006/ole">
            <mc:AlternateContent xmlns:mc="http://schemas.openxmlformats.org/markup-compatibility/2006">
              <mc:Choice xmlns:v="urn:schemas-microsoft-com:vml" Requires="v">
                <p:oleObj spid="_x0000_s68610" name="文档" r:id="rId3" imgW="10255943" imgH="2476253" progId="Word.Document.12">
                  <p:embed/>
                </p:oleObj>
              </mc:Choice>
              <mc:Fallback>
                <p:oleObj name="文档" r:id="rId3" imgW="10255943" imgH="2476253" progId="Word.Document.12">
                  <p:embed/>
                  <p:pic>
                    <p:nvPicPr>
                      <p:cNvPr id="2" name="对象 1"/>
                      <p:cNvPicPr/>
                      <p:nvPr/>
                    </p:nvPicPr>
                    <p:blipFill>
                      <a:blip r:embed="rId4"/>
                      <a:stretch>
                        <a:fillRect/>
                      </a:stretch>
                    </p:blipFill>
                    <p:spPr>
                      <a:xfrm>
                        <a:off x="509588" y="2131063"/>
                        <a:ext cx="9823450" cy="2378075"/>
                      </a:xfrm>
                      <a:prstGeom prst="rect">
                        <a:avLst/>
                      </a:prstGeom>
                    </p:spPr>
                  </p:pic>
                </p:oleObj>
              </mc:Fallback>
            </mc:AlternateContent>
          </a:graphicData>
        </a:graphic>
      </p:graphicFrame>
      <p:sp>
        <p:nvSpPr>
          <p:cNvPr id="7" name="矩形 6"/>
          <p:cNvSpPr/>
          <p:nvPr/>
        </p:nvSpPr>
        <p:spPr>
          <a:xfrm>
            <a:off x="1555669" y="2426961"/>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cāng</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618734" y="2498969"/>
            <a:ext cx="803425" cy="461665"/>
          </a:xfrm>
          <a:prstGeom prst="rect">
            <a:avLst/>
          </a:prstGeom>
        </p:spPr>
        <p:txBody>
          <a:bodyPr wrap="none">
            <a:spAutoFit/>
          </a:bodyPr>
          <a:lstStyle/>
          <a:p>
            <a:r>
              <a:rPr lang="zh-CN" altLang="en-US" sz="2400" b="1" dirty="0">
                <a:solidFill>
                  <a:srgbClr val="FF0000"/>
                </a:solidFill>
              </a:rPr>
              <a:t>沧浪</a:t>
            </a:r>
          </a:p>
        </p:txBody>
      </p:sp>
      <p:sp>
        <p:nvSpPr>
          <p:cNvPr id="9" name="矩形 8"/>
          <p:cNvSpPr/>
          <p:nvPr/>
        </p:nvSpPr>
        <p:spPr>
          <a:xfrm>
            <a:off x="6042992" y="1999764"/>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946399" y="2071772"/>
            <a:ext cx="803425" cy="461665"/>
          </a:xfrm>
          <a:prstGeom prst="rect">
            <a:avLst/>
          </a:prstGeom>
        </p:spPr>
        <p:txBody>
          <a:bodyPr wrap="none">
            <a:spAutoFit/>
          </a:bodyPr>
          <a:lstStyle/>
          <a:p>
            <a:r>
              <a:rPr lang="zh-CN" altLang="en-US" sz="2400" b="1" dirty="0">
                <a:solidFill>
                  <a:srgbClr val="FF0000"/>
                </a:solidFill>
              </a:rPr>
              <a:t>洋溢</a:t>
            </a:r>
          </a:p>
        </p:txBody>
      </p:sp>
      <p:sp>
        <p:nvSpPr>
          <p:cNvPr id="11" name="矩形 10"/>
          <p:cNvSpPr/>
          <p:nvPr/>
        </p:nvSpPr>
        <p:spPr>
          <a:xfrm>
            <a:off x="6009375" y="2466717"/>
            <a:ext cx="56137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shì</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952538" y="2498969"/>
            <a:ext cx="803425" cy="461665"/>
          </a:xfrm>
          <a:prstGeom prst="rect">
            <a:avLst/>
          </a:prstGeom>
        </p:spPr>
        <p:txBody>
          <a:bodyPr wrap="none">
            <a:spAutoFit/>
          </a:bodyPr>
          <a:lstStyle/>
          <a:p>
            <a:r>
              <a:rPr lang="zh-CN" altLang="en-US" sz="2400" b="1" dirty="0">
                <a:solidFill>
                  <a:srgbClr val="FF0000"/>
                </a:solidFill>
              </a:rPr>
              <a:t>谥号</a:t>
            </a:r>
          </a:p>
        </p:txBody>
      </p:sp>
      <p:sp>
        <p:nvSpPr>
          <p:cNvPr id="13" name="矩形 12"/>
          <p:cNvSpPr/>
          <p:nvPr/>
        </p:nvSpPr>
        <p:spPr>
          <a:xfrm>
            <a:off x="1642928" y="2993534"/>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liǎn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612595" y="3039038"/>
            <a:ext cx="803425" cy="461665"/>
          </a:xfrm>
          <a:prstGeom prst="rect">
            <a:avLst/>
          </a:prstGeom>
        </p:spPr>
        <p:txBody>
          <a:bodyPr wrap="none">
            <a:spAutoFit/>
          </a:bodyPr>
          <a:lstStyle/>
          <a:p>
            <a:r>
              <a:rPr lang="zh-CN" altLang="en-US" sz="2400" b="1" dirty="0">
                <a:solidFill>
                  <a:srgbClr val="FF0000"/>
                </a:solidFill>
              </a:rPr>
              <a:t>收敛</a:t>
            </a:r>
          </a:p>
        </p:txBody>
      </p:sp>
      <p:sp>
        <p:nvSpPr>
          <p:cNvPr id="15" name="矩形 14"/>
          <p:cNvSpPr/>
          <p:nvPr/>
        </p:nvSpPr>
        <p:spPr>
          <a:xfrm>
            <a:off x="1662319" y="3478596"/>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liàn</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592230" y="3472200"/>
            <a:ext cx="803425" cy="461665"/>
          </a:xfrm>
          <a:prstGeom prst="rect">
            <a:avLst/>
          </a:prstGeom>
        </p:spPr>
        <p:txBody>
          <a:bodyPr wrap="none">
            <a:spAutoFit/>
          </a:bodyPr>
          <a:lstStyle/>
          <a:p>
            <a:r>
              <a:rPr lang="zh-CN" altLang="en-US" sz="2400" b="1" dirty="0">
                <a:solidFill>
                  <a:srgbClr val="FF0000"/>
                </a:solidFill>
              </a:rPr>
              <a:t>入殓</a:t>
            </a:r>
          </a:p>
        </p:txBody>
      </p:sp>
      <p:sp>
        <p:nvSpPr>
          <p:cNvPr id="17" name="矩形 16"/>
          <p:cNvSpPr/>
          <p:nvPr/>
        </p:nvSpPr>
        <p:spPr>
          <a:xfrm>
            <a:off x="5942481" y="3020038"/>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dàn</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6979042" y="3065542"/>
            <a:ext cx="803425" cy="461665"/>
          </a:xfrm>
          <a:prstGeom prst="rect">
            <a:avLst/>
          </a:prstGeom>
        </p:spPr>
        <p:txBody>
          <a:bodyPr wrap="none">
            <a:spAutoFit/>
          </a:bodyPr>
          <a:lstStyle/>
          <a:p>
            <a:r>
              <a:rPr lang="zh-CN" altLang="en-US" sz="2400" b="1">
                <a:solidFill>
                  <a:srgbClr val="FF0000"/>
                </a:solidFill>
              </a:rPr>
              <a:t>诞生</a:t>
            </a:r>
            <a:endParaRPr lang="zh-CN" altLang="en-US" sz="2400" b="1" dirty="0">
              <a:solidFill>
                <a:srgbClr val="FF0000"/>
              </a:solidFill>
            </a:endParaRPr>
          </a:p>
        </p:txBody>
      </p:sp>
      <p:sp>
        <p:nvSpPr>
          <p:cNvPr id="19" name="矩形 18"/>
          <p:cNvSpPr/>
          <p:nvPr/>
        </p:nvSpPr>
        <p:spPr>
          <a:xfrm>
            <a:off x="5915977" y="3459596"/>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xián</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979042" y="3478596"/>
            <a:ext cx="803425" cy="461665"/>
          </a:xfrm>
          <a:prstGeom prst="rect">
            <a:avLst/>
          </a:prstGeom>
        </p:spPr>
        <p:txBody>
          <a:bodyPr wrap="none">
            <a:spAutoFit/>
          </a:bodyPr>
          <a:lstStyle/>
          <a:p>
            <a:r>
              <a:rPr lang="zh-CN" altLang="en-US" sz="2400" b="1" dirty="0">
                <a:solidFill>
                  <a:srgbClr val="FF0000"/>
                </a:solidFill>
              </a:rPr>
              <a:t>垂涎</a:t>
            </a:r>
          </a:p>
        </p:txBody>
      </p:sp>
    </p:spTree>
    <p:extLst>
      <p:ext uri="{BB962C8B-B14F-4D97-AF65-F5344CB8AC3E}">
        <p14:creationId xmlns:p14="http://schemas.microsoft.com/office/powerpoint/2010/main" val="229914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2616"/>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09792"/>
            <a:ext cx="11304749" cy="559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执着</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执意</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执着</a:t>
            </a:r>
            <a:r>
              <a:rPr lang="en-US" altLang="zh-CN" sz="2400" b="1" kern="100" dirty="0">
                <a:latin typeface="宋体"/>
                <a:cs typeface="Times New Roman"/>
              </a:rPr>
              <a:t>”</a:t>
            </a:r>
            <a:r>
              <a:rPr lang="zh-CN" altLang="zh-CN" sz="2400" b="1" kern="100" dirty="0">
                <a:latin typeface="Times New Roman"/>
                <a:cs typeface="Times New Roman"/>
              </a:rPr>
              <a:t>指对某一事物坚持不放。泛指固执或拘泥，亦指对某种事物追求不舍。</a:t>
            </a:r>
            <a:r>
              <a:rPr lang="en-US" altLang="zh-CN" sz="2400" b="1" kern="100" dirty="0">
                <a:latin typeface="宋体"/>
                <a:cs typeface="Times New Roman"/>
              </a:rPr>
              <a:t>“</a:t>
            </a:r>
            <a:r>
              <a:rPr lang="zh-CN" altLang="zh-CN" sz="2400" b="1" kern="100" dirty="0">
                <a:latin typeface="Times New Roman"/>
                <a:cs typeface="Times New Roman"/>
              </a:rPr>
              <a:t>执意</a:t>
            </a:r>
            <a:r>
              <a:rPr lang="en-US" altLang="zh-CN" sz="2400" b="1" kern="100" dirty="0">
                <a:latin typeface="宋体"/>
                <a:cs typeface="Times New Roman"/>
              </a:rPr>
              <a:t>”</a:t>
            </a:r>
            <a:r>
              <a:rPr lang="zh-CN" altLang="zh-CN" sz="2400" b="1" kern="100" dirty="0">
                <a:latin typeface="Times New Roman"/>
                <a:cs typeface="Times New Roman"/>
              </a:rPr>
              <a:t>指坚持自己的见解、主张等。</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坚持是坚强的精神支柱，是一种使你</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向前走的品格，是追求与向往的先驱。</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他</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要走，也只好各从其志，不再勉强了。</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沟通</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勾通</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沟通</a:t>
            </a:r>
            <a:r>
              <a:rPr lang="en-US" altLang="zh-CN" sz="2400" b="1" kern="100" dirty="0">
                <a:latin typeface="宋体"/>
                <a:cs typeface="Times New Roman"/>
              </a:rPr>
              <a:t>”</a:t>
            </a:r>
            <a:r>
              <a:rPr lang="zh-CN" altLang="zh-CN" sz="2400" b="1" kern="100" dirty="0">
                <a:latin typeface="Times New Roman"/>
                <a:cs typeface="Times New Roman"/>
              </a:rPr>
              <a:t>指使彼此相通，是中性词语，如</a:t>
            </a:r>
            <a:r>
              <a:rPr lang="en-US" altLang="zh-CN" sz="2400" b="1" kern="100" dirty="0">
                <a:latin typeface="宋体"/>
                <a:cs typeface="Times New Roman"/>
              </a:rPr>
              <a:t>“</a:t>
            </a:r>
            <a:r>
              <a:rPr lang="zh-CN" altLang="zh-CN" sz="2400" b="1" kern="100" dirty="0">
                <a:latin typeface="Times New Roman"/>
                <a:cs typeface="Times New Roman"/>
              </a:rPr>
              <a:t>沟通南北</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勾通</a:t>
            </a:r>
            <a:r>
              <a:rPr lang="en-US" altLang="zh-CN" sz="2400" b="1" kern="100" dirty="0">
                <a:latin typeface="宋体"/>
                <a:cs typeface="Times New Roman"/>
              </a:rPr>
              <a:t>”</a:t>
            </a:r>
            <a:r>
              <a:rPr lang="zh-CN" altLang="zh-CN" sz="2400" b="1" kern="100" dirty="0">
                <a:latin typeface="Times New Roman"/>
                <a:cs typeface="Times New Roman"/>
              </a:rPr>
              <a:t>指勾结串通，是贬义词，如</a:t>
            </a:r>
            <a:r>
              <a:rPr lang="en-US" altLang="zh-CN" sz="2400" b="1" kern="100" dirty="0">
                <a:latin typeface="宋体"/>
                <a:cs typeface="Times New Roman"/>
              </a:rPr>
              <a:t>“</a:t>
            </a:r>
            <a:r>
              <a:rPr lang="zh-CN" altLang="zh-CN" sz="2400" b="1" kern="100" dirty="0">
                <a:latin typeface="Times New Roman"/>
                <a:cs typeface="Times New Roman"/>
              </a:rPr>
              <a:t>勾通土匪</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他们内外</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，侵吞了巨额公款。</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爱是</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心灵的钥匙，愿我的爱心时时伴随孩子健康成长。</a:t>
            </a:r>
            <a:endParaRPr lang="zh-CN" altLang="zh-CN" sz="1050" kern="100" dirty="0">
              <a:effectLst/>
              <a:latin typeface="宋体"/>
              <a:cs typeface="Courier New"/>
            </a:endParaRPr>
          </a:p>
        </p:txBody>
      </p:sp>
      <p:sp>
        <p:nvSpPr>
          <p:cNvPr id="5" name="矩形 4"/>
          <p:cNvSpPr/>
          <p:nvPr/>
        </p:nvSpPr>
        <p:spPr>
          <a:xfrm>
            <a:off x="5915977" y="2867051"/>
            <a:ext cx="803425" cy="561949"/>
          </a:xfrm>
          <a:prstGeom prst="rect">
            <a:avLst/>
          </a:prstGeom>
        </p:spPr>
        <p:txBody>
          <a:bodyPr wrap="none">
            <a:spAutoFit/>
          </a:bodyPr>
          <a:lstStyle/>
          <a:p>
            <a:pPr>
              <a:lnSpc>
                <a:spcPts val="3900"/>
              </a:lnSpc>
            </a:pPr>
            <a:r>
              <a:rPr lang="zh-CN" altLang="en-US" sz="2400" b="1">
                <a:solidFill>
                  <a:srgbClr val="FF0000"/>
                </a:solidFill>
              </a:rPr>
              <a:t>执着</a:t>
            </a:r>
            <a:endParaRPr lang="zh-CN" altLang="en-US" sz="2400" b="1" dirty="0">
              <a:solidFill>
                <a:srgbClr val="FF0000"/>
              </a:solidFill>
            </a:endParaRPr>
          </a:p>
        </p:txBody>
      </p:sp>
      <p:sp>
        <p:nvSpPr>
          <p:cNvPr id="6" name="矩形 5"/>
          <p:cNvSpPr/>
          <p:nvPr/>
        </p:nvSpPr>
        <p:spPr>
          <a:xfrm>
            <a:off x="1301639" y="3354112"/>
            <a:ext cx="803425" cy="561949"/>
          </a:xfrm>
          <a:prstGeom prst="rect">
            <a:avLst/>
          </a:prstGeom>
        </p:spPr>
        <p:txBody>
          <a:bodyPr wrap="none">
            <a:spAutoFit/>
          </a:bodyPr>
          <a:lstStyle/>
          <a:p>
            <a:pPr>
              <a:lnSpc>
                <a:spcPts val="3900"/>
              </a:lnSpc>
            </a:pPr>
            <a:r>
              <a:rPr lang="zh-CN" altLang="en-US" sz="2400" b="1">
                <a:solidFill>
                  <a:srgbClr val="FF0000"/>
                </a:solidFill>
              </a:rPr>
              <a:t>执意</a:t>
            </a:r>
            <a:endParaRPr lang="zh-CN" altLang="en-US" sz="2400" b="1" dirty="0">
              <a:solidFill>
                <a:srgbClr val="FF0000"/>
              </a:solidFill>
            </a:endParaRPr>
          </a:p>
        </p:txBody>
      </p:sp>
      <p:sp>
        <p:nvSpPr>
          <p:cNvPr id="7" name="矩形 6"/>
          <p:cNvSpPr/>
          <p:nvPr/>
        </p:nvSpPr>
        <p:spPr>
          <a:xfrm>
            <a:off x="3136120" y="5335246"/>
            <a:ext cx="803425" cy="561949"/>
          </a:xfrm>
          <a:prstGeom prst="rect">
            <a:avLst/>
          </a:prstGeom>
        </p:spPr>
        <p:txBody>
          <a:bodyPr wrap="none">
            <a:spAutoFit/>
          </a:bodyPr>
          <a:lstStyle/>
          <a:p>
            <a:pPr>
              <a:lnSpc>
                <a:spcPts val="3900"/>
              </a:lnSpc>
            </a:pPr>
            <a:r>
              <a:rPr lang="zh-CN" altLang="en-US" sz="2400" b="1" dirty="0">
                <a:solidFill>
                  <a:srgbClr val="FF0000"/>
                </a:solidFill>
              </a:rPr>
              <a:t>勾通</a:t>
            </a:r>
          </a:p>
        </p:txBody>
      </p:sp>
      <p:sp>
        <p:nvSpPr>
          <p:cNvPr id="8" name="矩形 7"/>
          <p:cNvSpPr/>
          <p:nvPr/>
        </p:nvSpPr>
        <p:spPr>
          <a:xfrm>
            <a:off x="1595425" y="5835559"/>
            <a:ext cx="803425" cy="561949"/>
          </a:xfrm>
          <a:prstGeom prst="rect">
            <a:avLst/>
          </a:prstGeom>
        </p:spPr>
        <p:txBody>
          <a:bodyPr wrap="none">
            <a:spAutoFit/>
          </a:bodyPr>
          <a:lstStyle/>
          <a:p>
            <a:pPr>
              <a:lnSpc>
                <a:spcPts val="3900"/>
              </a:lnSpc>
            </a:pPr>
            <a:r>
              <a:rPr lang="zh-CN" altLang="en-US" sz="2400" b="1">
                <a:solidFill>
                  <a:srgbClr val="FF0000"/>
                </a:solidFill>
              </a:rPr>
              <a:t>沟通</a:t>
            </a:r>
            <a:endParaRPr lang="zh-CN" altLang="en-US" sz="2400" b="1" dirty="0">
              <a:solidFill>
                <a:srgbClr val="FF0000"/>
              </a:solidFill>
            </a:endParaRPr>
          </a:p>
        </p:txBody>
      </p:sp>
    </p:spTree>
    <p:extLst>
      <p:ext uri="{BB962C8B-B14F-4D97-AF65-F5344CB8AC3E}">
        <p14:creationId xmlns:p14="http://schemas.microsoft.com/office/powerpoint/2010/main" val="336856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1282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33004"/>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79775667"/>
              </p:ext>
            </p:extLst>
          </p:nvPr>
        </p:nvGraphicFramePr>
        <p:xfrm>
          <a:off x="614363" y="2086299"/>
          <a:ext cx="10893425" cy="3683000"/>
        </p:xfrm>
        <a:graphic>
          <a:graphicData uri="http://schemas.openxmlformats.org/presentationml/2006/ole">
            <mc:AlternateContent xmlns:mc="http://schemas.openxmlformats.org/markup-compatibility/2006">
              <mc:Choice xmlns:v="urn:schemas-microsoft-com:vml" Requires="v">
                <p:oleObj spid="_x0000_s69634" name="文档" r:id="rId3" imgW="11042593" imgH="3730580" progId="Word.Document.12">
                  <p:embed/>
                </p:oleObj>
              </mc:Choice>
              <mc:Fallback>
                <p:oleObj name="文档" r:id="rId3" imgW="11042593" imgH="3730580" progId="Word.Document.12">
                  <p:embed/>
                  <p:pic>
                    <p:nvPicPr>
                      <p:cNvPr id="2" name="对象 1"/>
                      <p:cNvPicPr/>
                      <p:nvPr/>
                    </p:nvPicPr>
                    <p:blipFill>
                      <a:blip r:embed="rId4"/>
                      <a:stretch>
                        <a:fillRect/>
                      </a:stretch>
                    </p:blipFill>
                    <p:spPr>
                      <a:xfrm>
                        <a:off x="614363" y="2086299"/>
                        <a:ext cx="10893425" cy="3683000"/>
                      </a:xfrm>
                      <a:prstGeom prst="rect">
                        <a:avLst/>
                      </a:prstGeom>
                    </p:spPr>
                  </p:pic>
                </p:oleObj>
              </mc:Fallback>
            </mc:AlternateContent>
          </a:graphicData>
        </a:graphic>
      </p:graphicFrame>
    </p:spTree>
    <p:extLst>
      <p:ext uri="{BB962C8B-B14F-4D97-AF65-F5344CB8AC3E}">
        <p14:creationId xmlns:p14="http://schemas.microsoft.com/office/powerpoint/2010/main" val="2464028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445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戛然而止：</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雷厉风行：</a:t>
            </a:r>
            <a:endParaRPr lang="en-US" altLang="zh-CN" sz="2400" b="1" kern="100" dirty="0">
              <a:latin typeface="Times New Roman"/>
              <a:cs typeface="Times New Roman"/>
            </a:endParaRPr>
          </a:p>
          <a:p>
            <a:pPr algn="just">
              <a:lnSpc>
                <a:spcPct val="150000"/>
              </a:lnSpc>
              <a:spcAft>
                <a:spcPts val="0"/>
              </a:spcAft>
              <a:tabLst>
                <a:tab pos="1350645" algn="l"/>
                <a:tab pos="3870960" algn="l"/>
              </a:tabLst>
            </a:pPr>
            <a:endParaRPr lang="en-US" altLang="zh-CN" sz="1050" kern="100" dirty="0">
              <a:latin typeface="宋体"/>
              <a:cs typeface="Courier New"/>
            </a:endParaRPr>
          </a:p>
          <a:p>
            <a:pPr algn="just">
              <a:lnSpc>
                <a:spcPct val="150000"/>
              </a:lnSpc>
              <a:spcAft>
                <a:spcPts val="0"/>
              </a:spcAft>
              <a:tabLst>
                <a:tab pos="1350645" algn="l"/>
                <a:tab pos="3870960" algn="l"/>
              </a:tabLst>
            </a:pP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跌宕起伏：</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五大三粗：</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有目共睹：</a:t>
            </a:r>
            <a:endParaRPr lang="zh-CN" altLang="zh-CN" sz="1050" kern="100" dirty="0">
              <a:latin typeface="宋体"/>
              <a:cs typeface="Courier New"/>
            </a:endParaRPr>
          </a:p>
          <a:p>
            <a:pPr>
              <a:lnSpc>
                <a:spcPct val="150000"/>
              </a:lnSpc>
              <a:tabLst>
                <a:tab pos="1350645" algn="l"/>
                <a:tab pos="3870960" algn="l"/>
              </a:tabLst>
            </a:pPr>
            <a:r>
              <a:rPr lang="en-US" altLang="zh-CN" sz="2400" b="1" kern="100" dirty="0">
                <a:latin typeface="宋体"/>
                <a:cs typeface="Times New Roman"/>
              </a:rPr>
              <a:t>⑥</a:t>
            </a:r>
            <a:r>
              <a:rPr lang="zh-CN" altLang="zh-CN" sz="2400" b="1" kern="100" dirty="0">
                <a:latin typeface="Times New Roman"/>
                <a:cs typeface="Times New Roman"/>
              </a:rPr>
              <a:t>开门见山：</a:t>
            </a:r>
            <a:endParaRPr lang="zh-CN" altLang="zh-CN" sz="1050" kern="100" dirty="0">
              <a:effectLst/>
              <a:latin typeface="宋体"/>
              <a:cs typeface="Courier New"/>
            </a:endParaRPr>
          </a:p>
        </p:txBody>
      </p:sp>
      <p:sp>
        <p:nvSpPr>
          <p:cNvPr id="5" name="矩形 4"/>
          <p:cNvSpPr/>
          <p:nvPr/>
        </p:nvSpPr>
        <p:spPr>
          <a:xfrm>
            <a:off x="2091917" y="1553655"/>
            <a:ext cx="2969083"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形容声音突然而止。</a:t>
            </a:r>
            <a:endParaRPr lang="zh-CN" altLang="en-US" sz="2400" b="1" dirty="0">
              <a:solidFill>
                <a:srgbClr val="FF0000"/>
              </a:solidFill>
            </a:endParaRPr>
          </a:p>
        </p:txBody>
      </p:sp>
      <p:sp>
        <p:nvSpPr>
          <p:cNvPr id="6" name="矩形 5"/>
          <p:cNvSpPr/>
          <p:nvPr/>
        </p:nvSpPr>
        <p:spPr>
          <a:xfrm>
            <a:off x="2091917" y="2002068"/>
            <a:ext cx="9775433"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像雷那样猛烈，像风那样快。比喻执行政策法令严厉迅速。也形容办事</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声势猛烈，行动迅速。</a:t>
            </a:r>
            <a:endParaRPr lang="zh-CN" altLang="en-US" sz="2400" b="1" dirty="0">
              <a:solidFill>
                <a:srgbClr val="FF0000"/>
              </a:solidFill>
            </a:endParaRPr>
          </a:p>
        </p:txBody>
      </p:sp>
      <p:sp>
        <p:nvSpPr>
          <p:cNvPr id="7" name="矩形 6"/>
          <p:cNvSpPr/>
          <p:nvPr/>
        </p:nvSpPr>
        <p:spPr>
          <a:xfrm>
            <a:off x="2078665" y="3169465"/>
            <a:ext cx="9775433"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形容事物多变，不稳定，也比喻音乐音调忽高忽低和故事情节的曲折。</a:t>
            </a:r>
            <a:endParaRPr lang="zh-CN" altLang="en-US" sz="2400" b="1" dirty="0">
              <a:solidFill>
                <a:srgbClr val="FF0000"/>
              </a:solidFill>
            </a:endParaRPr>
          </a:p>
        </p:txBody>
      </p:sp>
      <p:sp>
        <p:nvSpPr>
          <p:cNvPr id="8" name="矩形 7"/>
          <p:cNvSpPr/>
          <p:nvPr/>
        </p:nvSpPr>
        <p:spPr>
          <a:xfrm>
            <a:off x="2108990" y="3713931"/>
            <a:ext cx="4206601"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形容人高大粗壮，身材魁梧。</a:t>
            </a:r>
            <a:endParaRPr lang="zh-CN" altLang="en-US" sz="2400" b="1" dirty="0">
              <a:solidFill>
                <a:srgbClr val="FF0000"/>
              </a:solidFill>
            </a:endParaRPr>
          </a:p>
        </p:txBody>
      </p:sp>
      <p:sp>
        <p:nvSpPr>
          <p:cNvPr id="9" name="矩形 8"/>
          <p:cNvSpPr/>
          <p:nvPr/>
        </p:nvSpPr>
        <p:spPr>
          <a:xfrm>
            <a:off x="2078665" y="4249603"/>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指非常明显，谁都看得见。</a:t>
            </a:r>
            <a:endParaRPr lang="zh-CN" altLang="en-US" sz="2400" b="1" dirty="0">
              <a:solidFill>
                <a:srgbClr val="FF0000"/>
              </a:solidFill>
            </a:endParaRPr>
          </a:p>
        </p:txBody>
      </p:sp>
      <p:sp>
        <p:nvSpPr>
          <p:cNvPr id="10" name="矩形 9"/>
          <p:cNvSpPr/>
          <p:nvPr/>
        </p:nvSpPr>
        <p:spPr>
          <a:xfrm>
            <a:off x="2095738" y="4816176"/>
            <a:ext cx="9930924" cy="461665"/>
          </a:xfrm>
          <a:prstGeom prst="rect">
            <a:avLst/>
          </a:prstGeom>
        </p:spPr>
        <p:txBody>
          <a:bodyPr wrap="none">
            <a:spAutoFit/>
          </a:bodyPr>
          <a:lstStyle/>
          <a:p>
            <a:r>
              <a:rPr lang="zh-CN" altLang="zh-CN" sz="2400" b="1" kern="100" dirty="0">
                <a:solidFill>
                  <a:srgbClr val="FF0000"/>
                </a:solidFill>
                <a:latin typeface="Times New Roman"/>
                <a:cs typeface="Times New Roman"/>
              </a:rPr>
              <a:t>打开门就能看见山。</a:t>
            </a:r>
            <a:r>
              <a:rPr lang="zh-CN" altLang="zh-CN" sz="2400" b="1" kern="100" dirty="0">
                <a:solidFill>
                  <a:srgbClr val="FF0000"/>
                </a:solidFill>
                <a:latin typeface="宋体"/>
                <a:ea typeface="Times New Roman"/>
                <a:cs typeface="Courier New"/>
              </a:rPr>
              <a:t> </a:t>
            </a:r>
            <a:r>
              <a:rPr lang="zh-CN" altLang="zh-CN" sz="2400" b="1" kern="100" dirty="0">
                <a:solidFill>
                  <a:srgbClr val="FF0000"/>
                </a:solidFill>
                <a:latin typeface="Times New Roman"/>
                <a:cs typeface="Times New Roman"/>
              </a:rPr>
              <a:t>比喻说话或写文章直截了当谈本题，不拐弯抹角。</a:t>
            </a:r>
            <a:endParaRPr lang="zh-CN" altLang="en-US" sz="2400" b="1" dirty="0">
              <a:solidFill>
                <a:srgbClr val="FF0000"/>
              </a:solidFill>
            </a:endParaRPr>
          </a:p>
        </p:txBody>
      </p:sp>
    </p:spTree>
    <p:extLst>
      <p:ext uri="{BB962C8B-B14F-4D97-AF65-F5344CB8AC3E}">
        <p14:creationId xmlns:p14="http://schemas.microsoft.com/office/powerpoint/2010/main" val="191021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229277"/>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7" name="矩形 6"/>
          <p:cNvSpPr>
            <a:spLocks noChangeArrowheads="1"/>
          </p:cNvSpPr>
          <p:nvPr/>
        </p:nvSpPr>
        <p:spPr bwMode="auto">
          <a:xfrm>
            <a:off x="226537" y="252243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喜看稻菽千重浪</a:t>
            </a: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记首届国家最高科技奖获得者袁隆平</a:t>
            </a:r>
            <a:endParaRPr lang="zh-CN" altLang="zh-CN" sz="1050" kern="100" dirty="0">
              <a:effectLst/>
              <a:latin typeface="宋体"/>
              <a:cs typeface="Courier New"/>
            </a:endParaRPr>
          </a:p>
        </p:txBody>
      </p:sp>
      <p:pic>
        <p:nvPicPr>
          <p:cNvPr id="1126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2688" y="3483373"/>
            <a:ext cx="6121902" cy="296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56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553355"/>
            <a:ext cx="11304749"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这篇人物通讯通过具体事例展现了科学家袁隆平重视实践、实事求是、敢于向权威宣战、大胆创新的精神，也表现了他引领</a:t>
            </a:r>
            <a:r>
              <a:rPr lang="zh-CN" altLang="zh-CN" sz="2400" b="1" kern="100" dirty="0">
                <a:latin typeface="宋体"/>
                <a:cs typeface="Times New Roman"/>
              </a:rPr>
              <a:t>“</a:t>
            </a:r>
            <a:r>
              <a:rPr lang="zh-CN" altLang="zh-CN" sz="2400" b="1" kern="100" dirty="0">
                <a:latin typeface="Times New Roman"/>
                <a:cs typeface="Times New Roman"/>
              </a:rPr>
              <a:t>绿色革命</a:t>
            </a:r>
            <a:r>
              <a:rPr lang="zh-CN" altLang="zh-CN" sz="2400" b="1" kern="100" dirty="0">
                <a:latin typeface="宋体"/>
                <a:cs typeface="Times New Roman"/>
              </a:rPr>
              <a:t>”</a:t>
            </a:r>
            <a:r>
              <a:rPr lang="zh-CN" altLang="zh-CN" sz="2400" b="1" kern="100" dirty="0">
                <a:latin typeface="Times New Roman"/>
                <a:cs typeface="Times New Roman"/>
              </a:rPr>
              <a:t>的宏愿，高度评价了这位杂交水稻专家的研究成果的重大意义：不仅使中国率先在世界上实现了</a:t>
            </a:r>
            <a:r>
              <a:rPr lang="zh-CN" altLang="zh-CN" sz="2400" b="1" kern="100" dirty="0">
                <a:latin typeface="宋体"/>
                <a:cs typeface="Times New Roman"/>
              </a:rPr>
              <a:t>“</a:t>
            </a:r>
            <a:r>
              <a:rPr lang="zh-CN" altLang="zh-CN" sz="2400" b="1" kern="100" dirty="0">
                <a:latin typeface="Times New Roman"/>
                <a:cs typeface="Times New Roman"/>
              </a:rPr>
              <a:t>超级稻</a:t>
            </a:r>
            <a:r>
              <a:rPr lang="zh-CN" altLang="zh-CN" sz="2400" b="1" kern="100" dirty="0">
                <a:latin typeface="宋体"/>
                <a:cs typeface="Times New Roman"/>
              </a:rPr>
              <a:t>”</a:t>
            </a:r>
            <a:r>
              <a:rPr lang="zh-CN" altLang="zh-CN" sz="2400" b="1" kern="100" dirty="0">
                <a:latin typeface="Times New Roman"/>
                <a:cs typeface="Times New Roman"/>
              </a:rPr>
              <a:t>目标，而且对解决中国乃至全世界的粮食问题都具有重大意义。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2300850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心有一团火，温暖众人心</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8087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601603" y="1808793"/>
            <a:ext cx="4939591"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本文通过叙写</a:t>
            </a:r>
            <a:r>
              <a:rPr lang="en-US" altLang="zh-CN" sz="2400" b="1" kern="100" dirty="0">
                <a:latin typeface="宋体"/>
                <a:cs typeface="Times New Roman"/>
              </a:rPr>
              <a:t>“</a:t>
            </a:r>
            <a:r>
              <a:rPr lang="zh-CN" altLang="zh-CN" sz="2400" b="1" kern="100" dirty="0">
                <a:latin typeface="Times New Roman"/>
                <a:cs typeface="Times New Roman"/>
              </a:rPr>
              <a:t>劳模</a:t>
            </a:r>
            <a:r>
              <a:rPr lang="en-US" altLang="zh-CN" sz="2400" b="1" kern="100" dirty="0">
                <a:latin typeface="宋体"/>
                <a:cs typeface="Times New Roman"/>
              </a:rPr>
              <a:t>”</a:t>
            </a:r>
            <a:r>
              <a:rPr lang="zh-CN" altLang="zh-CN" sz="2400" b="1" kern="100" dirty="0">
                <a:latin typeface="Times New Roman"/>
                <a:cs typeface="Times New Roman"/>
              </a:rPr>
              <a:t>张秉贵的日常工作，赞美了他作为一名优秀的共产党员，以</a:t>
            </a:r>
            <a:r>
              <a:rPr lang="zh-CN" altLang="zh-CN" sz="2400" b="1" kern="100" dirty="0">
                <a:latin typeface="宋体"/>
                <a:cs typeface="Times New Roman"/>
              </a:rPr>
              <a:t>“</a:t>
            </a:r>
            <a:r>
              <a:rPr lang="zh-CN" altLang="zh-CN" sz="2400" b="1" kern="100" dirty="0">
                <a:latin typeface="Times New Roman"/>
                <a:cs typeface="Times New Roman"/>
              </a:rPr>
              <a:t>为人民服务</a:t>
            </a:r>
            <a:r>
              <a:rPr lang="zh-CN" altLang="zh-CN" sz="2400" b="1" kern="100" dirty="0">
                <a:latin typeface="宋体"/>
                <a:cs typeface="Times New Roman"/>
              </a:rPr>
              <a:t>”</a:t>
            </a:r>
            <a:r>
              <a:rPr lang="zh-CN" altLang="zh-CN" sz="2400" b="1" kern="100" dirty="0">
                <a:latin typeface="Times New Roman"/>
                <a:cs typeface="Times New Roman"/>
              </a:rPr>
              <a:t>的热忱，在平凡的售货员岗位上练就了令人称奇的</a:t>
            </a:r>
            <a:r>
              <a:rPr lang="zh-CN" altLang="zh-CN" sz="2400" b="1" kern="100" dirty="0">
                <a:latin typeface="宋体"/>
                <a:cs typeface="Times New Roman"/>
              </a:rPr>
              <a:t>“</a:t>
            </a:r>
            <a:r>
              <a:rPr lang="zh-CN" altLang="zh-CN" sz="2400" b="1" kern="100" dirty="0">
                <a:latin typeface="Times New Roman"/>
                <a:cs typeface="Times New Roman"/>
              </a:rPr>
              <a:t>一抓准</a:t>
            </a:r>
            <a:r>
              <a:rPr lang="zh-CN" altLang="zh-CN" sz="2400" b="1" kern="100" dirty="0">
                <a:latin typeface="宋体"/>
                <a:cs typeface="Times New Roman"/>
              </a:rPr>
              <a:t>”“</a:t>
            </a:r>
            <a:r>
              <a:rPr lang="zh-CN" altLang="zh-CN" sz="2400" b="1" kern="100" dirty="0">
                <a:latin typeface="Times New Roman"/>
                <a:cs typeface="Times New Roman"/>
              </a:rPr>
              <a:t>一口清</a:t>
            </a:r>
            <a:r>
              <a:rPr lang="zh-CN" altLang="zh-CN" sz="2400" b="1" kern="100" dirty="0">
                <a:latin typeface="宋体"/>
                <a:cs typeface="Times New Roman"/>
              </a:rPr>
              <a:t>”</a:t>
            </a:r>
            <a:r>
              <a:rPr lang="zh-CN" altLang="zh-CN" sz="2400" b="1" kern="100" dirty="0">
                <a:latin typeface="Times New Roman"/>
                <a:cs typeface="Times New Roman"/>
              </a:rPr>
              <a:t>技艺和</a:t>
            </a:r>
            <a:r>
              <a:rPr lang="zh-CN" altLang="zh-CN" sz="2400" b="1" kern="100" dirty="0">
                <a:latin typeface="宋体"/>
                <a:cs typeface="Times New Roman"/>
              </a:rPr>
              <a:t>“</a:t>
            </a:r>
            <a:r>
              <a:rPr lang="zh-CN" altLang="zh-CN" sz="2400" b="1" kern="100" dirty="0">
                <a:latin typeface="Times New Roman"/>
                <a:cs typeface="Times New Roman"/>
              </a:rPr>
              <a:t>一团火</a:t>
            </a:r>
            <a:r>
              <a:rPr lang="zh-CN" altLang="zh-CN" sz="2400" b="1" kern="100" dirty="0">
                <a:latin typeface="宋体"/>
                <a:cs typeface="Times New Roman"/>
              </a:rPr>
              <a:t>”</a:t>
            </a:r>
            <a:r>
              <a:rPr lang="zh-CN" altLang="zh-CN" sz="2400" b="1" kern="100" dirty="0">
                <a:latin typeface="Times New Roman"/>
                <a:cs typeface="Times New Roman"/>
              </a:rPr>
              <a:t>的服务精神。</a:t>
            </a:r>
            <a:endParaRPr lang="zh-CN" altLang="zh-CN" sz="1050" kern="100" dirty="0">
              <a:effectLst/>
              <a:latin typeface="宋体"/>
              <a:cs typeface="Courier New"/>
            </a:endParaRPr>
          </a:p>
        </p:txBody>
      </p:sp>
      <p:pic>
        <p:nvPicPr>
          <p:cNvPr id="1229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6683" y="2708908"/>
            <a:ext cx="5363046" cy="275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5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6236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a:latin typeface="Times New Roman"/>
                <a:cs typeface="Courier New"/>
              </a:rPr>
              <a:t>*</a:t>
            </a:r>
            <a:r>
              <a:rPr lang="zh-CN" altLang="zh-CN" sz="2400" b="1" kern="100" dirty="0">
                <a:latin typeface="宋体"/>
                <a:ea typeface="华文新魏"/>
                <a:cs typeface="Times New Roman"/>
              </a:rPr>
              <a:t>“探界者”钟扬</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8087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826130" y="1808793"/>
            <a:ext cx="4490537"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新闻通过回顾钟扬教授生平的事迹，热切赞美了钟扬忠于祖国、奉献人民、不懈探索追求的</a:t>
            </a:r>
            <a:r>
              <a:rPr lang="en-US" altLang="zh-CN" sz="2400" b="1" kern="100" dirty="0">
                <a:latin typeface="宋体"/>
                <a:cs typeface="Times New Roman"/>
              </a:rPr>
              <a:t>“</a:t>
            </a:r>
            <a:r>
              <a:rPr lang="zh-CN" altLang="zh-CN" sz="2400" b="1" kern="100" dirty="0">
                <a:latin typeface="Times New Roman"/>
                <a:cs typeface="Times New Roman"/>
              </a:rPr>
              <a:t>种子</a:t>
            </a:r>
            <a:r>
              <a:rPr lang="en-US" altLang="zh-CN" sz="2400" b="1" kern="100" dirty="0">
                <a:latin typeface="宋体"/>
                <a:cs typeface="Times New Roman"/>
              </a:rPr>
              <a:t>”</a:t>
            </a:r>
            <a:r>
              <a:rPr lang="zh-CN" altLang="zh-CN" sz="2400" b="1" kern="100" dirty="0">
                <a:latin typeface="Times New Roman"/>
                <a:cs typeface="Times New Roman"/>
              </a:rPr>
              <a:t>精神。</a:t>
            </a:r>
            <a:endParaRPr lang="zh-CN" altLang="zh-CN" sz="1050" kern="100" dirty="0">
              <a:effectLst/>
              <a:latin typeface="宋体"/>
              <a:cs typeface="Courier New"/>
            </a:endParaRPr>
          </a:p>
        </p:txBody>
      </p:sp>
      <p:pic>
        <p:nvPicPr>
          <p:cNvPr id="1331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654" y="2528885"/>
            <a:ext cx="5196300" cy="2273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5300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985429"/>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精心选材，以事写人——赏析新闻的选材</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比起其他文体，新闻的选材尤为重要，因为新闻必须完全真实，必须用事实说话。用事实说话，就是用具体的材料写新闻，离开了具体的材料就不成其为新闻了。本课三篇新闻都是选用了具体而真实的材料，凸显了主人公的精神品质，学习时要注意品读。</a:t>
            </a:r>
            <a:endParaRPr lang="zh-CN" altLang="zh-CN" sz="1050" kern="100" dirty="0">
              <a:effectLst/>
              <a:latin typeface="宋体"/>
              <a:cs typeface="Courier New"/>
            </a:endParaRPr>
          </a:p>
        </p:txBody>
      </p:sp>
    </p:spTree>
    <p:extLst>
      <p:ext uri="{BB962C8B-B14F-4D97-AF65-F5344CB8AC3E}">
        <p14:creationId xmlns:p14="http://schemas.microsoft.com/office/powerpoint/2010/main" val="2340402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9479"/>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联合国粮农组织日前公布的一份报告称，世界上</a:t>
            </a:r>
            <a:r>
              <a:rPr lang="en-US" altLang="zh-CN" sz="2400" b="1" kern="100" dirty="0">
                <a:latin typeface="Times New Roman"/>
                <a:cs typeface="Courier New"/>
              </a:rPr>
              <a:t>36</a:t>
            </a:r>
            <a:r>
              <a:rPr lang="zh-CN" altLang="zh-CN" sz="2400" b="1" kern="100" dirty="0">
                <a:latin typeface="Times New Roman"/>
                <a:cs typeface="Times New Roman"/>
              </a:rPr>
              <a:t>个国家和地区由于内战或气候恶劣等原因，面临严重粮食短缺困境。在发展中国家，有</a:t>
            </a:r>
            <a:r>
              <a:rPr lang="en-US" altLang="zh-CN" sz="2400" b="1" kern="100" dirty="0">
                <a:latin typeface="Times New Roman"/>
                <a:cs typeface="Courier New"/>
              </a:rPr>
              <a:t>1/5</a:t>
            </a:r>
            <a:r>
              <a:rPr lang="zh-CN" altLang="zh-CN" sz="2400" b="1" kern="100" dirty="0">
                <a:latin typeface="Times New Roman"/>
                <a:cs typeface="Times New Roman"/>
              </a:rPr>
              <a:t>的人无法获得足够的粮食，全世界每年有</a:t>
            </a:r>
            <a:r>
              <a:rPr lang="en-US" altLang="zh-CN" sz="2400" b="1" kern="100" dirty="0">
                <a:latin typeface="Times New Roman"/>
                <a:cs typeface="Courier New"/>
              </a:rPr>
              <a:t>600</a:t>
            </a:r>
            <a:r>
              <a:rPr lang="zh-CN" altLang="zh-CN" sz="2400" b="1" kern="100" dirty="0">
                <a:latin typeface="Times New Roman"/>
                <a:cs typeface="Times New Roman"/>
              </a:rPr>
              <a:t>万学龄前儿童因饥饿而夭折。在解决粮食紧缺问题的过程中，科技进步无疑发挥着重要的作用，而我国率先培育成功的增产</a:t>
            </a:r>
            <a:r>
              <a:rPr lang="en-US" altLang="zh-CN" sz="2400" b="1" kern="100" dirty="0">
                <a:latin typeface="Times New Roman"/>
                <a:cs typeface="Courier New"/>
              </a:rPr>
              <a:t>20%</a:t>
            </a:r>
            <a:r>
              <a:rPr lang="zh-CN" altLang="zh-CN" sz="2400" b="1" kern="100" dirty="0">
                <a:latin typeface="Times New Roman"/>
                <a:cs typeface="Times New Roman"/>
              </a:rPr>
              <a:t>的超级水稻必将造福世界。</a:t>
            </a:r>
            <a:r>
              <a:rPr lang="en-US" altLang="zh-CN" sz="2400" b="1" kern="100" dirty="0">
                <a:latin typeface="宋体"/>
                <a:cs typeface="Times New Roman"/>
              </a:rPr>
              <a:t>“</a:t>
            </a:r>
            <a:r>
              <a:rPr lang="zh-CN" altLang="zh-CN" sz="2400" b="1" kern="100" dirty="0">
                <a:latin typeface="Times New Roman"/>
                <a:cs typeface="Times New Roman"/>
              </a:rPr>
              <a:t>杂交水稻之父</a:t>
            </a:r>
            <a:r>
              <a:rPr lang="en-US" altLang="zh-CN" sz="2400" b="1" kern="100" dirty="0">
                <a:latin typeface="宋体"/>
                <a:cs typeface="Times New Roman"/>
              </a:rPr>
              <a:t>”</a:t>
            </a:r>
            <a:r>
              <a:rPr lang="zh-CN" altLang="zh-CN" sz="2400" b="1" kern="100" dirty="0">
                <a:latin typeface="Times New Roman"/>
                <a:cs typeface="Times New Roman"/>
              </a:rPr>
              <a:t>袁隆平也因此得到了世界的认可和尊敬。</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u="sng" kern="100" dirty="0">
                <a:latin typeface="Times New Roman"/>
                <a:ea typeface="黑体"/>
                <a:cs typeface="Courier New"/>
              </a:rPr>
              <a:t>2001</a:t>
            </a:r>
            <a:r>
              <a:rPr lang="zh-CN" altLang="zh-CN" sz="2400" b="1" u="sng" kern="100" dirty="0">
                <a:latin typeface="Times New Roman"/>
                <a:ea typeface="黑体"/>
                <a:cs typeface="Times New Roman"/>
              </a:rPr>
              <a:t>年</a:t>
            </a:r>
            <a:r>
              <a:rPr lang="en-US" altLang="zh-CN" sz="2400" b="1" u="sng" kern="100" dirty="0">
                <a:latin typeface="Times New Roman"/>
                <a:ea typeface="黑体"/>
                <a:cs typeface="Courier New"/>
              </a:rPr>
              <a:t>2</a:t>
            </a:r>
            <a:r>
              <a:rPr lang="zh-CN" altLang="zh-CN" sz="2400" b="1" u="sng" kern="100" dirty="0">
                <a:latin typeface="Times New Roman"/>
                <a:ea typeface="黑体"/>
                <a:cs typeface="Times New Roman"/>
              </a:rPr>
              <a:t>月</a:t>
            </a:r>
            <a:r>
              <a:rPr lang="en-US" altLang="zh-CN" sz="2400" b="1" u="sng" kern="100" dirty="0">
                <a:latin typeface="Times New Roman"/>
                <a:ea typeface="黑体"/>
                <a:cs typeface="Courier New"/>
              </a:rPr>
              <a:t>19</a:t>
            </a:r>
            <a:r>
              <a:rPr lang="zh-CN" altLang="zh-CN" sz="2400" b="1" u="sng" kern="100" dirty="0">
                <a:latin typeface="Times New Roman"/>
                <a:ea typeface="黑体"/>
                <a:cs typeface="Times New Roman"/>
              </a:rPr>
              <a:t>日，在庄严的人民大会堂，中共中央总书记、国家主席江泽民为袁隆平院士颁发了</a:t>
            </a:r>
            <a:r>
              <a:rPr lang="en-US" altLang="zh-CN" sz="2400" b="1" u="sng" kern="100" dirty="0">
                <a:latin typeface="宋体"/>
                <a:cs typeface="Times New Roman"/>
              </a:rPr>
              <a:t>“</a:t>
            </a:r>
            <a:r>
              <a:rPr lang="zh-CN" altLang="zh-CN" sz="2400" b="1" u="sng" kern="100" dirty="0">
                <a:latin typeface="Times New Roman"/>
                <a:ea typeface="黑体"/>
                <a:cs typeface="Times New Roman"/>
              </a:rPr>
              <a:t>国家最高科学技术奖</a:t>
            </a:r>
            <a:r>
              <a:rPr lang="en-US"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①</a:t>
            </a:r>
            <a:r>
              <a:rPr lang="zh-CN" altLang="zh-CN" sz="2400" b="1" kern="100" dirty="0">
                <a:latin typeface="Times New Roman"/>
                <a:cs typeface="Times New Roman"/>
              </a:rPr>
              <a:t>本文就是在袁隆平获奖后，沈英甲写的一篇关于袁隆平先进事迹的人物报道。</a:t>
            </a:r>
            <a:endParaRPr lang="zh-CN" altLang="zh-CN" sz="1050" kern="100" dirty="0">
              <a:effectLst/>
              <a:latin typeface="宋体"/>
              <a:cs typeface="Courier New"/>
            </a:endParaRPr>
          </a:p>
        </p:txBody>
      </p:sp>
      <p:sp>
        <p:nvSpPr>
          <p:cNvPr id="5" name="矩形 4"/>
          <p:cNvSpPr>
            <a:spLocks noChangeArrowheads="1"/>
          </p:cNvSpPr>
          <p:nvPr/>
        </p:nvSpPr>
        <p:spPr bwMode="auto">
          <a:xfrm>
            <a:off x="221343" y="5332134"/>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留取三尺卧榻，梦成万千稻香。这就是一个耄耋老人执着稻田的故事。埋头苦干，他把一生浸在稻田里；宅心仁厚，他把苍生装在了心头上！</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19326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u="sng" kern="100" dirty="0">
                <a:latin typeface="Times New Roman"/>
                <a:ea typeface="黑体"/>
                <a:cs typeface="Times New Roman"/>
              </a:rPr>
              <a:t>《喜看稻菽千重浪》写了哪几件事</a:t>
            </a:r>
            <a:r>
              <a:rPr lang="zh-CN" altLang="zh-CN" sz="2400" b="1" kern="100" dirty="0">
                <a:latin typeface="Times New Roman"/>
                <a:cs typeface="Times New Roman"/>
              </a:rPr>
              <a:t>？分别体现了作为一名科学家的袁隆平哪些方面的精神？</a:t>
            </a:r>
            <a:endParaRPr lang="zh-CN" altLang="zh-CN" sz="1050" kern="100" dirty="0">
              <a:effectLst/>
              <a:latin typeface="宋体"/>
              <a:cs typeface="Courier New"/>
            </a:endParaRPr>
          </a:p>
        </p:txBody>
      </p:sp>
      <p:sp>
        <p:nvSpPr>
          <p:cNvPr id="4" name="矩形 3"/>
          <p:cNvSpPr>
            <a:spLocks noChangeArrowheads="1"/>
          </p:cNvSpPr>
          <p:nvPr/>
        </p:nvSpPr>
        <p:spPr bwMode="auto">
          <a:xfrm>
            <a:off x="2103150" y="1637258"/>
            <a:ext cx="8493425"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3366FF"/>
                </a:solidFill>
                <a:latin typeface="Times New Roman"/>
                <a:ea typeface="华文行楷"/>
                <a:cs typeface="Times New Roman"/>
              </a:rPr>
              <a:t>概括事件主要格式：谁在何种情况下如何做某事，结果怎样。</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414926" y="2247918"/>
            <a:ext cx="1153197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en-US" altLang="zh-CN" sz="2400" b="1" kern="100" dirty="0">
                <a:solidFill>
                  <a:srgbClr val="FF0000"/>
                </a:solidFill>
                <a:latin typeface="Times New Roman"/>
                <a:cs typeface="Courier New"/>
              </a:rPr>
              <a:t>2001</a:t>
            </a:r>
            <a:r>
              <a:rPr lang="zh-CN" altLang="zh-CN" sz="2400" b="1" kern="100" dirty="0">
                <a:solidFill>
                  <a:srgbClr val="FF0000"/>
                </a:solidFill>
                <a:latin typeface="Times New Roman"/>
                <a:cs typeface="Times New Roman"/>
              </a:rPr>
              <a:t>年春节过后的第二天，袁隆平领奖前仍在稻田里工作。体现了他热爱并献身于农业科研事业的精神。</a:t>
            </a:r>
            <a:r>
              <a:rPr lang="en-US" altLang="zh-CN" sz="2400" b="1" kern="100" dirty="0">
                <a:solidFill>
                  <a:srgbClr val="FF0000"/>
                </a:solidFill>
                <a:latin typeface="宋体"/>
                <a:cs typeface="Times New Roman"/>
              </a:rPr>
              <a:t>②</a:t>
            </a:r>
            <a:r>
              <a:rPr lang="en-US" altLang="zh-CN" sz="2400" b="1" kern="100" dirty="0">
                <a:solidFill>
                  <a:srgbClr val="FF0000"/>
                </a:solidFill>
                <a:latin typeface="Times New Roman"/>
                <a:cs typeface="Courier New"/>
              </a:rPr>
              <a:t>1961</a:t>
            </a:r>
            <a:r>
              <a:rPr lang="zh-CN" altLang="zh-CN" sz="2400" b="1" kern="100" dirty="0">
                <a:solidFill>
                  <a:srgbClr val="FF0000"/>
                </a:solidFill>
                <a:latin typeface="Times New Roman"/>
                <a:cs typeface="Times New Roman"/>
              </a:rPr>
              <a:t>年袁隆平发现了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天然杂交稻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的杂种第一代。体现了他勇于实践、敢于探索的精神。</a:t>
            </a:r>
            <a:r>
              <a:rPr lang="en-US" altLang="zh-CN" sz="2400" b="1" kern="100" dirty="0">
                <a:solidFill>
                  <a:srgbClr val="FF0000"/>
                </a:solidFill>
                <a:latin typeface="宋体"/>
                <a:cs typeface="Times New Roman"/>
              </a:rPr>
              <a:t>③</a:t>
            </a:r>
            <a:r>
              <a:rPr lang="en-US" altLang="zh-CN" sz="2400" b="1" kern="100" dirty="0">
                <a:solidFill>
                  <a:srgbClr val="FF0000"/>
                </a:solidFill>
                <a:latin typeface="Times New Roman"/>
                <a:cs typeface="Courier New"/>
              </a:rPr>
              <a:t>1964</a:t>
            </a:r>
            <a:r>
              <a:rPr lang="zh-CN" altLang="zh-CN" sz="2400" b="1" kern="100" dirty="0">
                <a:solidFill>
                  <a:srgbClr val="FF0000"/>
                </a:solidFill>
                <a:latin typeface="Times New Roman"/>
                <a:cs typeface="Times New Roman"/>
              </a:rPr>
              <a:t>年袁隆平找到了水稻雄性不育植株。体现了他解放思想、破除迷信、敢于创新的精神。</a:t>
            </a:r>
            <a:r>
              <a:rPr lang="en-US" altLang="zh-CN" sz="2400" b="1" kern="100" dirty="0">
                <a:solidFill>
                  <a:srgbClr val="FF0000"/>
                </a:solidFill>
                <a:latin typeface="宋体"/>
                <a:cs typeface="Times New Roman"/>
              </a:rPr>
              <a:t>④</a:t>
            </a:r>
            <a:r>
              <a:rPr lang="en-US" altLang="zh-CN" sz="2400" b="1" kern="100" dirty="0">
                <a:solidFill>
                  <a:srgbClr val="FF0000"/>
                </a:solidFill>
                <a:latin typeface="Times New Roman"/>
                <a:cs typeface="Courier New"/>
              </a:rPr>
              <a:t>1992</a:t>
            </a:r>
            <a:r>
              <a:rPr lang="zh-CN" altLang="zh-CN" sz="2400" b="1" kern="100" dirty="0">
                <a:solidFill>
                  <a:srgbClr val="FF0000"/>
                </a:solidFill>
                <a:latin typeface="Times New Roman"/>
                <a:cs typeface="Times New Roman"/>
              </a:rPr>
              <a:t>年袁隆平发表文章批判贬斥杂交稻的文章。体现了他坚持真理、实事求是的精神。</a:t>
            </a:r>
            <a:r>
              <a:rPr lang="zh-CN" altLang="zh-CN" sz="2400" b="1" kern="100" dirty="0">
                <a:solidFill>
                  <a:srgbClr val="FF0000"/>
                </a:solidFill>
                <a:latin typeface="宋体"/>
                <a:cs typeface="Times New Roman"/>
              </a:rPr>
              <a:t>⑤</a:t>
            </a:r>
            <a:r>
              <a:rPr lang="en-US" altLang="zh-CN" sz="2400" b="1" kern="100" dirty="0">
                <a:solidFill>
                  <a:srgbClr val="FF0000"/>
                </a:solidFill>
                <a:latin typeface="Times New Roman"/>
                <a:cs typeface="Courier New"/>
              </a:rPr>
              <a:t>1986</a:t>
            </a:r>
            <a:r>
              <a:rPr lang="zh-CN" altLang="zh-CN" sz="2400" b="1" kern="100" dirty="0">
                <a:solidFill>
                  <a:srgbClr val="FF0000"/>
                </a:solidFill>
                <a:latin typeface="Times New Roman"/>
                <a:cs typeface="Times New Roman"/>
              </a:rPr>
              <a:t>年以来，袁隆平提出并实现了杂交水稻育种的战略思想，为我国粮食大幅度增产作出了突出贡献。</a:t>
            </a:r>
            <a:r>
              <a:rPr lang="en-US" altLang="zh-CN" sz="2400" b="1" kern="100" dirty="0">
                <a:solidFill>
                  <a:srgbClr val="FF0000"/>
                </a:solidFill>
                <a:latin typeface="宋体"/>
                <a:cs typeface="Times New Roman"/>
              </a:rPr>
              <a:t>⑥</a:t>
            </a:r>
            <a:r>
              <a:rPr lang="zh-CN" altLang="zh-CN" sz="2400" b="1" kern="100" dirty="0">
                <a:solidFill>
                  <a:srgbClr val="FF0000"/>
                </a:solidFill>
                <a:latin typeface="Times New Roman"/>
                <a:cs typeface="Times New Roman"/>
              </a:rPr>
              <a:t>袁隆平正在引导一场新的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绿色革命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，体现了他矢志为中国和世界人民作贡献的精神。</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388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50060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袁隆平在研究杂交水稻的过程中，遇到了什么困难？他是怎样解决的？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20791"/>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困难：权威论断的否定杂交无优势，有些人的嘲笑</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对遗传学的无知；有些学者认为杂交制种无法应用于生产。</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袁隆平在研究中遇到很多困难，但他并不迷信权威，而是认真分析，勇于创新，大胆试验，用事实证明了他的培育杂交水稻的理论设想是科学的，是切实可行的。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20987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7015"/>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a:t>
            </a:r>
            <a:r>
              <a:rPr lang="en-US" altLang="zh-CN" sz="2400" b="1" kern="100" baseline="30000" dirty="0">
                <a:latin typeface="Times New Roman"/>
                <a:cs typeface="Courier New"/>
              </a:rPr>
              <a:t>*</a:t>
            </a:r>
            <a:r>
              <a:rPr lang="zh-CN" altLang="zh-CN" sz="2400" b="1" kern="100" dirty="0">
                <a:latin typeface="Times New Roman"/>
                <a:cs typeface="Times New Roman"/>
              </a:rPr>
              <a:t>心有一团火，温暖众人心》中，选取了张秉贵同志的哪些素材来表现他的</a:t>
            </a:r>
            <a:r>
              <a:rPr lang="en-US" altLang="zh-CN" sz="2400" b="1" kern="100" dirty="0">
                <a:latin typeface="宋体"/>
                <a:cs typeface="Times New Roman"/>
              </a:rPr>
              <a:t>“</a:t>
            </a:r>
            <a:r>
              <a:rPr lang="zh-CN" altLang="zh-CN" sz="2400" b="1" kern="100" dirty="0">
                <a:latin typeface="Times New Roman"/>
                <a:cs typeface="Times New Roman"/>
              </a:rPr>
              <a:t>一团火</a:t>
            </a:r>
            <a:r>
              <a:rPr lang="en-US" altLang="zh-CN" sz="2400" b="1" kern="100" dirty="0">
                <a:latin typeface="宋体"/>
                <a:cs typeface="Times New Roman"/>
              </a:rPr>
              <a:t>”</a:t>
            </a:r>
            <a:r>
              <a:rPr lang="zh-CN" altLang="zh-CN" sz="2400" b="1" kern="100" dirty="0">
                <a:latin typeface="Times New Roman"/>
                <a:cs typeface="Times New Roman"/>
              </a:rPr>
              <a:t>精神的？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6690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新闻先通过柜台三件小事写出了张秉贵同志热心为民的服务态度；然后回顾了他辛酸的童年经历和在旧社会的遭遇，点出他热心态度的原因；再通过顾客对张秉贵的温暖回馈，反映出社会环境的和谐美好，继而激励他更热情诚挚地为人民服务；最后用读者对张秉贵精神的赞美和传扬表现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一团火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精神在延续。文章选材角度多样，但都是紧紧围绕张秉贵的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一团火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精神来选材的。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23762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6114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4.</a:t>
            </a:r>
            <a:r>
              <a:rPr lang="zh-CN" altLang="zh-CN" sz="2400" b="1" kern="100" dirty="0">
                <a:latin typeface="Times New Roman"/>
                <a:cs typeface="Times New Roman"/>
              </a:rPr>
              <a:t>《</a:t>
            </a:r>
            <a:r>
              <a:rPr lang="en-US" altLang="zh-CN" sz="2400" b="1" kern="100" baseline="30000" dirty="0">
                <a:latin typeface="Times New Roman"/>
                <a:cs typeface="Courier New"/>
              </a:rPr>
              <a:t>*</a:t>
            </a:r>
            <a:r>
              <a:rPr lang="en-US" altLang="zh-CN" sz="2400" b="1" kern="100" dirty="0">
                <a:latin typeface="宋体"/>
                <a:cs typeface="Times New Roman"/>
              </a:rPr>
              <a:t>“</a:t>
            </a:r>
            <a:r>
              <a:rPr lang="zh-CN" altLang="zh-CN" sz="2400" b="1" kern="100" dirty="0">
                <a:latin typeface="Times New Roman"/>
                <a:cs typeface="Times New Roman"/>
              </a:rPr>
              <a:t>探界者</a:t>
            </a:r>
            <a:r>
              <a:rPr lang="en-US" altLang="zh-CN" sz="2400" b="1" kern="100" dirty="0">
                <a:latin typeface="宋体"/>
                <a:cs typeface="Times New Roman"/>
              </a:rPr>
              <a:t>”</a:t>
            </a:r>
            <a:r>
              <a:rPr lang="zh-CN" altLang="zh-CN" sz="2400" b="1" kern="100" dirty="0">
                <a:latin typeface="Times New Roman"/>
                <a:cs typeface="Times New Roman"/>
              </a:rPr>
              <a:t>钟扬》是如何围绕中心选材的？是按照什么顺序展开的？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481328"/>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本文围绕钟扬为科学而探索的精神，选取了从求学少年，到采集种子、研究种子，担任科学队长，并做导师带学生，直到为科学而献身的各种经历素材，按照时间顺序展开行文的。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4502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05948"/>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5.</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新时代涌现出很多英雄人物，他们在平凡岗位铸就新时代英雄精神，请课下搜集相关新闻，并注意总结优秀新闻选材的特点。</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3478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可参照每年的感动中国十大人物的先进事迹。</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28539" y="2215399"/>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雪线邮递员其美多吉情系邮政绿，永当螺丝钉，</a:t>
            </a:r>
            <a:r>
              <a:rPr lang="en-US" altLang="zh-CN" sz="2400" b="1" kern="100" dirty="0">
                <a:solidFill>
                  <a:srgbClr val="FF0000"/>
                </a:solidFill>
                <a:latin typeface="Times New Roman"/>
                <a:cs typeface="Courier New"/>
              </a:rPr>
              <a:t>30</a:t>
            </a:r>
            <a:r>
              <a:rPr lang="zh-CN" altLang="zh-CN" sz="2400" b="1" kern="100" dirty="0">
                <a:solidFill>
                  <a:srgbClr val="FF0000"/>
                </a:solidFill>
                <a:latin typeface="Times New Roman"/>
                <a:cs typeface="Times New Roman"/>
              </a:rPr>
              <a:t>年扎根雪域高原，传递着党对藏区的巨大关怀，把党中央和藏区百姓紧紧联系在一起。</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在万米高空突然发生驾驶舱挡风玻璃爆裂脱落、座舱释压的紧急状况时，中国民航英雄机组临危不乱，果断应对，正确处置，千钧一发之际化险为夷。</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时代楷模曲建武毅然放弃仕途，来到大连海事大学，做一名普普通通的、没有任何行政级别的思想政治课教师和班级辅导员，传道，授业，解惑，把全部时间和精力扑在了工作上，一片丹心育桃李，努力让每个孩子都有诗和远方。</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300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5286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让人物跃然纸上——赏析人物通讯的细节描写</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细微之处见精神。细节描写是通讯报道中的重要元素，也是通讯报道中描写人物性格、事件发展、社会环境和自然景物的最小组成单元。在通讯中，恰如其分的细节描写，可以深化主题，增强作品的感染力、可读性和真实性，它是通讯中最丰富的表情符号。</a:t>
            </a:r>
            <a:endParaRPr lang="zh-CN" altLang="zh-CN" sz="1050" kern="100" dirty="0">
              <a:effectLst/>
              <a:latin typeface="宋体"/>
              <a:cs typeface="Courier New"/>
            </a:endParaRPr>
          </a:p>
        </p:txBody>
      </p:sp>
    </p:spTree>
    <p:extLst>
      <p:ext uri="{BB962C8B-B14F-4D97-AF65-F5344CB8AC3E}">
        <p14:creationId xmlns:p14="http://schemas.microsoft.com/office/powerpoint/2010/main" val="1634166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请赏析下面《喜看稻菽千重浪》中的文句。</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78571"/>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突然，他那敏锐的目光停留在一蔸形态特异、鹤立鸡群的水稻植株上。他屏气静神地伸出双手，欣喜地抚摸着那可爱的稻穗，激动得几乎要喊出声来！</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作者用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敏锐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屏气静神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欣喜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三个极富感染力的形容词，准确无误地抓住了主人公袁隆平在发现雄性不育植株时的心情，再配以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停留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伸出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抚摸</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三个动词，就更是详尽地突出了他工作认真专注、观察严谨细致、科研一丝不苟的个性。</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411015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88783" y="1808793"/>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350645" algn="l"/>
                <a:tab pos="3870960" algn="l"/>
              </a:tabLst>
            </a:pPr>
            <a:r>
              <a:rPr lang="en-US" altLang="zh-CN" sz="2400" b="1" kern="100" dirty="0">
                <a:solidFill>
                  <a:prstClr val="black"/>
                </a:solidFill>
                <a:latin typeface="宋体"/>
                <a:ea typeface="楷体_GB2312"/>
                <a:cs typeface="Times New Roman"/>
              </a:rPr>
              <a:t>②</a:t>
            </a:r>
            <a:r>
              <a:rPr lang="zh-CN" altLang="zh-CN" sz="2400" b="1" kern="100" dirty="0">
                <a:solidFill>
                  <a:prstClr val="black"/>
                </a:solidFill>
                <a:latin typeface="Times New Roman"/>
                <a:ea typeface="楷体_GB2312"/>
                <a:cs typeface="Times New Roman"/>
              </a:rPr>
              <a:t>湖南长沙马坡岭笼罩在薄雾之中，空中不时飘下雨点。袁隆平眯起双眼，出神地打量着这片几百亩大的试验田，然后跨过水渠，迈步走进田间。他蹲下身子翻看着土壤。</a:t>
            </a:r>
            <a:endParaRPr lang="zh-CN" altLang="zh-CN" sz="1050" kern="100" dirty="0">
              <a:solidFill>
                <a:prstClr val="black"/>
              </a:solidFill>
              <a:latin typeface="宋体"/>
              <a:cs typeface="Courier New"/>
            </a:endParaRPr>
          </a:p>
          <a:p>
            <a:pPr lvl="0" algn="just">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作者用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眯起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打量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蹲下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翻看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几个动词，写出了袁隆平工作认真、敬业的科学精神。</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89098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8412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袁隆平谈</a:t>
            </a:r>
            <a:r>
              <a:rPr lang="en-US" altLang="zh-CN" sz="2400" b="1" kern="100" dirty="0">
                <a:latin typeface="宋体"/>
                <a:cs typeface="Times New Roman"/>
              </a:rPr>
              <a:t>“</a:t>
            </a:r>
            <a:r>
              <a:rPr lang="zh-CN" altLang="zh-CN" sz="2400" b="1" kern="100" dirty="0">
                <a:latin typeface="Times New Roman"/>
                <a:cs typeface="Times New Roman"/>
              </a:rPr>
              <a:t>梦</a:t>
            </a:r>
            <a:r>
              <a:rPr lang="en-US" altLang="zh-CN" sz="2400" b="1" kern="100" dirty="0">
                <a:latin typeface="宋体"/>
                <a:cs typeface="Times New Roman"/>
              </a:rPr>
              <a:t>”</a:t>
            </a:r>
            <a:r>
              <a:rPr lang="zh-CN" altLang="zh-CN" sz="2400" b="1" kern="100" dirty="0">
                <a:latin typeface="Times New Roman"/>
                <a:cs typeface="Times New Roman"/>
              </a:rPr>
              <a:t>这一细节体现出袁隆平怎样的精神品质？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04311"/>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从袁隆平谈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这一细节可以看出袁隆平是一个有着高尚品德的人，他有着为中国人民及世界人民的幸福而努力追求的精神。</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26537" y="24404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请阅读《</a:t>
            </a:r>
            <a:r>
              <a:rPr lang="en-US" altLang="zh-CN" sz="2400" b="1" kern="100" baseline="30000" dirty="0">
                <a:latin typeface="Times New Roman"/>
                <a:cs typeface="Courier New"/>
              </a:rPr>
              <a:t>*</a:t>
            </a:r>
            <a:r>
              <a:rPr lang="zh-CN" altLang="zh-CN" sz="2400" b="1" kern="100" dirty="0">
                <a:latin typeface="Times New Roman"/>
                <a:cs typeface="Times New Roman"/>
              </a:rPr>
              <a:t>心有一团火，温暖众人心》，</a:t>
            </a:r>
            <a:r>
              <a:rPr lang="zh-CN" altLang="zh-CN" sz="2400" b="1" u="sng" kern="100" dirty="0">
                <a:latin typeface="Times New Roman"/>
                <a:ea typeface="黑体"/>
                <a:cs typeface="Times New Roman"/>
              </a:rPr>
              <a:t>赏析以下句子</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6" name="矩形 5"/>
          <p:cNvSpPr>
            <a:spLocks noChangeArrowheads="1"/>
          </p:cNvSpPr>
          <p:nvPr/>
        </p:nvSpPr>
        <p:spPr bwMode="auto">
          <a:xfrm>
            <a:off x="550210" y="2960662"/>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赏析句子＝修辞方法＋表达效果＋事物特征＋表达感情</a:t>
            </a:r>
            <a:endParaRPr lang="zh-CN" altLang="zh-CN" sz="1050" kern="100" dirty="0">
              <a:solidFill>
                <a:srgbClr val="3366FF"/>
              </a:solidFill>
              <a:effectLst/>
              <a:latin typeface="宋体"/>
              <a:cs typeface="Courier New"/>
            </a:endParaRPr>
          </a:p>
        </p:txBody>
      </p:sp>
      <p:sp>
        <p:nvSpPr>
          <p:cNvPr id="7" name="矩形 6"/>
          <p:cNvSpPr>
            <a:spLocks noChangeArrowheads="1"/>
          </p:cNvSpPr>
          <p:nvPr/>
        </p:nvSpPr>
        <p:spPr bwMode="auto">
          <a:xfrm>
            <a:off x="528539" y="3487479"/>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在柜台里，他三步并作两步走，一点儿不知累，可晚上下班后，他就感到有些支持不住，有时连上楼还要扶着墙。</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这里的细节描写，通过在柜台里和下班后的不同表现，写出了张秉贵工作时认真负责的态度，表现了他的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一团火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精神。</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01597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linds(horizontal)">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4.</a:t>
            </a:r>
            <a:r>
              <a:rPr lang="zh-CN" altLang="zh-CN" sz="2400" b="1" kern="100" dirty="0">
                <a:latin typeface="Times New Roman"/>
                <a:cs typeface="Times New Roman"/>
              </a:rPr>
              <a:t>阅读《</a:t>
            </a:r>
            <a:r>
              <a:rPr lang="en-US" altLang="zh-CN" sz="2400" b="1" kern="100" baseline="30000" dirty="0">
                <a:latin typeface="Times New Roman"/>
                <a:cs typeface="Courier New"/>
              </a:rPr>
              <a:t>*</a:t>
            </a:r>
            <a:r>
              <a:rPr lang="en-US" altLang="zh-CN" sz="2400" b="1" kern="100" dirty="0">
                <a:latin typeface="宋体"/>
                <a:cs typeface="Times New Roman"/>
              </a:rPr>
              <a:t>“</a:t>
            </a:r>
            <a:r>
              <a:rPr lang="zh-CN" altLang="zh-CN" sz="2400" b="1" kern="100" dirty="0">
                <a:latin typeface="Times New Roman"/>
                <a:cs typeface="Times New Roman"/>
              </a:rPr>
              <a:t>探界者</a:t>
            </a:r>
            <a:r>
              <a:rPr lang="en-US" altLang="zh-CN" sz="2400" b="1" kern="100" dirty="0">
                <a:latin typeface="宋体"/>
                <a:cs typeface="Times New Roman"/>
              </a:rPr>
              <a:t>”</a:t>
            </a:r>
            <a:r>
              <a:rPr lang="zh-CN" altLang="zh-CN" sz="2400" b="1" kern="100" dirty="0">
                <a:latin typeface="Times New Roman"/>
                <a:cs typeface="Times New Roman"/>
              </a:rPr>
              <a:t>钟扬》，找出细节描写的句子，并加以赏析。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88908"/>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原句：而钟扬却背着他经典的黑色双肩包，穿着磨白了的牛仔裤，戴着一顶宽檐帽，迈着长期痛风的腿，在青藏高原上刷新一个植物学家的极限，连藏族同事都称他为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钟大胆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赏析：这里运用细节描写，写出了钟扬在工作时的外表形象，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黑色双肩包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磨白了的牛仔裤</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宽檐帽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，写出了他为了科研脚踏实地，在高原上不但探寻种子生命的边界，也在刷新自己生命的极限，突出了钟扬的奉献精神。</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1625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人物通讯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人物通讯是以写人物的思想和事迹为主的通讯。一般有一个或几个中心人物。如果是报道群体形象的，也往往突出几个比较典型的人物。人物通讯有系统报道某个人物先进事迹的长篇通讯，也有表现人物片断事迹的人物素描、人物特写、通讯小故事。</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写好人物通讯的关键是抓住人物的特点，揭示出具有鲜明个性特征的人物的情怀和思想境界。要求写作中既见事，又见人，通过典型事例表现人物的精神风貌。常见的写法有：</a:t>
            </a:r>
            <a:r>
              <a:rPr lang="en-US" altLang="zh-CN" sz="2400" b="1" kern="100" dirty="0">
                <a:latin typeface="宋体"/>
                <a:cs typeface="Times New Roman"/>
              </a:rPr>
              <a:t>①</a:t>
            </a:r>
            <a:r>
              <a:rPr lang="zh-CN" altLang="zh-CN" sz="2400" b="1" kern="100" dirty="0">
                <a:latin typeface="Times New Roman"/>
                <a:cs typeface="Times New Roman"/>
              </a:rPr>
              <a:t>通过矛盾冲突表现人物的思想境界，</a:t>
            </a:r>
            <a:r>
              <a:rPr lang="en-US" altLang="zh-CN" sz="2400" b="1" kern="100" dirty="0">
                <a:latin typeface="宋体"/>
                <a:cs typeface="Times New Roman"/>
              </a:rPr>
              <a:t>②</a:t>
            </a:r>
            <a:r>
              <a:rPr lang="zh-CN" altLang="zh-CN" sz="2400" b="1" kern="100" dirty="0">
                <a:latin typeface="Times New Roman"/>
                <a:cs typeface="Times New Roman"/>
              </a:rPr>
              <a:t>通过人物的行动、对话等表现人物活生生的性格特征，</a:t>
            </a:r>
            <a:r>
              <a:rPr lang="en-US" altLang="zh-CN" sz="2400" b="1" kern="100" dirty="0">
                <a:latin typeface="宋体"/>
                <a:cs typeface="Times New Roman"/>
              </a:rPr>
              <a:t>③</a:t>
            </a:r>
            <a:r>
              <a:rPr lang="zh-CN" altLang="zh-CN" sz="2400" b="1" kern="100" dirty="0">
                <a:latin typeface="Times New Roman"/>
                <a:cs typeface="Times New Roman"/>
              </a:rPr>
              <a:t>通过细节描写、心理刻画等展示人物的内心世界。</a:t>
            </a:r>
            <a:endParaRPr lang="zh-CN" altLang="zh-CN" sz="1050" kern="100" dirty="0">
              <a:effectLst/>
              <a:latin typeface="宋体"/>
              <a:cs typeface="Courier New"/>
            </a:endParaRPr>
          </a:p>
        </p:txBody>
      </p:sp>
    </p:spTree>
    <p:extLst>
      <p:ext uri="{BB962C8B-B14F-4D97-AF65-F5344CB8AC3E}">
        <p14:creationId xmlns:p14="http://schemas.microsoft.com/office/powerpoint/2010/main" val="27896215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5.</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细节是通讯的生命。请阅读下面材料片段，赏析</a:t>
            </a:r>
            <a:r>
              <a:rPr lang="zh-CN" altLang="zh-CN" sz="2400" b="1" u="sng" kern="100" dirty="0">
                <a:latin typeface="Times New Roman"/>
                <a:ea typeface="黑体"/>
                <a:cs typeface="Times New Roman"/>
              </a:rPr>
              <a:t>细节</a:t>
            </a:r>
            <a:r>
              <a:rPr lang="zh-CN" altLang="zh-CN" sz="2400" b="1" kern="100" dirty="0">
                <a:latin typeface="Times New Roman"/>
                <a:cs typeface="Times New Roman"/>
              </a:rPr>
              <a:t>描写的作用。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细节对于写人物而言，可以是外貌的细节，也可以是动作的细节，也可以是语言或者心理的细节。</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15287" y="2302658"/>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ea typeface="楷体_GB2312"/>
                <a:cs typeface="Times New Roman"/>
              </a:rPr>
              <a:t>我一边和周</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周恩来</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说话，一边深感兴趣地观察，因为在中国像其他红军领袖一样，他是一个传奇式的人物。他个子清瘦，中等身材，骨骼小而结实，尽管胡子又长又黑，外表上仍不脱孩子气，又大又深的眼睛富于热情。他确实有一种吸引力。似乎是羞怯、个人魅力和领袖自信的奇怪混合物。</a:t>
            </a:r>
            <a:endParaRPr lang="zh-CN" altLang="zh-CN" sz="1050" kern="100" dirty="0">
              <a:latin typeface="宋体"/>
              <a:cs typeface="Courier New"/>
            </a:endParaRPr>
          </a:p>
          <a:p>
            <a:pPr algn="r">
              <a:lnSpc>
                <a:spcPct val="150000"/>
              </a:lnSpc>
              <a:spcAft>
                <a:spcPts val="0"/>
              </a:spcAft>
              <a:tabLst>
                <a:tab pos="1350645" algn="l"/>
                <a:tab pos="3870960" algn="l"/>
              </a:tabLst>
            </a:pPr>
            <a:r>
              <a:rPr lang="en-US" altLang="zh-CN" sz="2400" b="1" kern="100" dirty="0">
                <a:latin typeface="Times New Roman"/>
                <a:cs typeface="Courier New"/>
              </a:rPr>
              <a:t>(1936</a:t>
            </a:r>
            <a:r>
              <a:rPr lang="zh-CN" altLang="zh-CN" sz="2400" b="1" kern="100" dirty="0">
                <a:latin typeface="Times New Roman"/>
                <a:cs typeface="Times New Roman"/>
              </a:rPr>
              <a:t>年斯诺《西行漫记》</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选择了具有典型意义的外貌的细节描写，生动刻画了一个精干、质朴、热情、有抱负的青年革命家的形象。</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0725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32408"/>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en-US" altLang="zh-CN" sz="2400" b="1" kern="100" dirty="0">
                <a:latin typeface="宋体"/>
                <a:cs typeface="Times New Roman"/>
              </a:rPr>
              <a:t>……</a:t>
            </a:r>
            <a:r>
              <a:rPr lang="zh-CN" altLang="zh-CN" sz="2400" b="1" kern="100" dirty="0">
                <a:latin typeface="Times New Roman"/>
                <a:ea typeface="楷体_GB2312"/>
                <a:cs typeface="Times New Roman"/>
              </a:rPr>
              <a:t>很多人发现，无论开会、做报告，他经常把右脚踩在椅子上，用右膝顶住肝部。他棉袄上的第二个和第三个扣子是不扣的，左手经常揣在怀里，人们留心观察，原来他越来越多地用左手按住时时作痛的肝部或者用一根硬东西顶在右边的椅靠上，日子久了，他办公室的藤椅上，右边被顶出了一个大窟窿。</a:t>
            </a:r>
            <a:endParaRPr lang="zh-CN" altLang="zh-CN" sz="1050" kern="100" dirty="0">
              <a:latin typeface="宋体"/>
              <a:cs typeface="Courier New"/>
            </a:endParaRPr>
          </a:p>
          <a:p>
            <a:pPr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《县委书记的榜样</a:t>
            </a:r>
            <a:r>
              <a:rPr lang="en-US" altLang="zh-CN" sz="2400" b="1" kern="100" dirty="0">
                <a:latin typeface="Times New Roman"/>
                <a:cs typeface="Courier New"/>
              </a:rPr>
              <a:t>——</a:t>
            </a:r>
            <a:r>
              <a:rPr lang="zh-CN" altLang="zh-CN" sz="2400" b="1" kern="100" dirty="0">
                <a:latin typeface="Times New Roman"/>
                <a:cs typeface="Times New Roman"/>
              </a:rPr>
              <a:t>焦裕禄》</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选取了焦裕禄同志同涝、沙、碱的斗争中肝病越来越重的细节，表现出了焦裕禄同志一心为群众、鞠躬尽瘁、死而后已的高贵品格，深化了主题思想。</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9341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53774" y="1193309"/>
            <a:ext cx="11192821"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抒情议论显主旨——赏析新闻抒情议论的句子</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通讯以记叙为主要表达方式，但在对人物事件的记述中自然渗透着作者的思想感情，尤其当写到感人之处，作者还常常情不自禁地直接发表议论，抒发感情，用以表达自己的爱憎，给读者以强烈的感染，增强作品的文学性和思想性。</a:t>
            </a:r>
            <a:endParaRPr lang="zh-CN" altLang="zh-CN" sz="1050" kern="100" dirty="0">
              <a:effectLst/>
              <a:latin typeface="宋体"/>
              <a:cs typeface="Courier New"/>
            </a:endParaRPr>
          </a:p>
        </p:txBody>
      </p:sp>
    </p:spTree>
    <p:extLst>
      <p:ext uri="{BB962C8B-B14F-4D97-AF65-F5344CB8AC3E}">
        <p14:creationId xmlns:p14="http://schemas.microsoft.com/office/powerpoint/2010/main" val="5081107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335264" y="1126447"/>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《喜看稻菽千重浪》以记叙为主，适当地插入了议论和抒情，请找出文中议论性的语言，并分析其作用。</a:t>
            </a:r>
            <a:endParaRPr lang="zh-CN" altLang="zh-CN" sz="1050" kern="100" dirty="0">
              <a:effectLst/>
              <a:latin typeface="宋体"/>
              <a:cs typeface="Courier New"/>
            </a:endParaRPr>
          </a:p>
        </p:txBody>
      </p:sp>
      <p:sp>
        <p:nvSpPr>
          <p:cNvPr id="6" name="矩形 5"/>
          <p:cNvSpPr>
            <a:spLocks noChangeArrowheads="1"/>
          </p:cNvSpPr>
          <p:nvPr/>
        </p:nvSpPr>
        <p:spPr bwMode="auto">
          <a:xfrm>
            <a:off x="599038" y="2186885"/>
            <a:ext cx="1108200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原句：有人说，袁隆平具有敢于挑战的勇气和信心</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他根据自己的实践，以科学家的胆识和眼光断定杂交水稻研究具有光辉的前景，他决心义无反顾地坚持研究。</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作用：这段议论高度赞美了袁隆平有胆识有眼光、坚持真理的创新精神，表达了对袁隆平的崇敬之情。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398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从语言表达方式的角度赏析下面《</a:t>
            </a:r>
            <a:r>
              <a:rPr lang="en-US" altLang="zh-CN" sz="2400" b="1" kern="100" baseline="30000" dirty="0">
                <a:latin typeface="Times New Roman"/>
                <a:cs typeface="Courier New"/>
              </a:rPr>
              <a:t>*</a:t>
            </a:r>
            <a:r>
              <a:rPr lang="en-US" altLang="zh-CN" sz="2400" b="1" kern="100" dirty="0">
                <a:latin typeface="宋体"/>
                <a:cs typeface="Times New Roman"/>
              </a:rPr>
              <a:t>“</a:t>
            </a:r>
            <a:r>
              <a:rPr lang="zh-CN" altLang="zh-CN" sz="2400" b="1" kern="100" dirty="0">
                <a:latin typeface="Times New Roman"/>
                <a:cs typeface="Times New Roman"/>
              </a:rPr>
              <a:t>探界者</a:t>
            </a:r>
            <a:r>
              <a:rPr lang="en-US" altLang="zh-CN" sz="2400" b="1" kern="100" dirty="0">
                <a:latin typeface="宋体"/>
                <a:cs typeface="Times New Roman"/>
              </a:rPr>
              <a:t>”</a:t>
            </a:r>
            <a:r>
              <a:rPr lang="zh-CN" altLang="zh-CN" sz="2400" b="1" kern="100" dirty="0">
                <a:latin typeface="Times New Roman"/>
                <a:cs typeface="Times New Roman"/>
              </a:rPr>
              <a:t>钟扬》开头一段文字的特点，并分析其作用。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51869"/>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植物学家、科普达人、援藏干部、教育专家</a:t>
            </a:r>
            <a:r>
              <a:rPr lang="en-US" altLang="zh-CN" sz="2400" b="1" kern="100" dirty="0">
                <a:latin typeface="宋体"/>
                <a:cs typeface="Times New Roman"/>
              </a:rPr>
              <a:t>……</a:t>
            </a:r>
            <a:r>
              <a:rPr lang="zh-CN" altLang="zh-CN" sz="2400" b="1" kern="100" dirty="0">
                <a:latin typeface="Times New Roman"/>
                <a:ea typeface="楷体_GB2312"/>
                <a:cs typeface="Times New Roman"/>
              </a:rPr>
              <a:t>哪一个身份都可以以一种完整的人生角色在他身上呈现，在生命的高度和广度上，他一直在探索自己的边界，直到他生命戛然而止的那一天</a:t>
            </a:r>
            <a:r>
              <a:rPr lang="en-US" altLang="zh-CN" sz="2400" b="1" kern="100" dirty="0">
                <a:latin typeface="宋体"/>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用议论性的文字对人物进行全方位定位评价，让读者对人物有全面的认识，设置悬念，引出下文对于人物事迹的介绍。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5464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11621"/>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人物通讯《躺着的人生，站立的事业》报道了残疾青年马文仲和妻子矢志办学让</a:t>
            </a:r>
            <a:r>
              <a:rPr lang="zh-CN" altLang="zh-CN" sz="2400" b="1" kern="100" dirty="0">
                <a:latin typeface="宋体"/>
                <a:cs typeface="Times New Roman"/>
              </a:rPr>
              <a:t>“</a:t>
            </a:r>
            <a:r>
              <a:rPr lang="zh-CN" altLang="zh-CN" sz="2400" b="1" kern="100" dirty="0">
                <a:latin typeface="Times New Roman"/>
                <a:cs typeface="Times New Roman"/>
              </a:rPr>
              <a:t>差生</a:t>
            </a:r>
            <a:r>
              <a:rPr lang="zh-CN" altLang="zh-CN" sz="2400" b="1" kern="100" dirty="0">
                <a:latin typeface="宋体"/>
                <a:cs typeface="Times New Roman"/>
              </a:rPr>
              <a:t>”</a:t>
            </a:r>
            <a:r>
              <a:rPr lang="zh-CN" altLang="zh-CN" sz="2400" b="1" kern="100" dirty="0">
                <a:latin typeface="Times New Roman"/>
                <a:cs typeface="Times New Roman"/>
              </a:rPr>
              <a:t>走上成才之路的事迹。请结合新闻开头，写一段议论的文字。</a:t>
            </a:r>
            <a:r>
              <a:rPr lang="en-US" altLang="zh-CN" sz="2400" b="1" kern="100" dirty="0">
                <a:latin typeface="Times New Roman"/>
                <a:cs typeface="Courier New"/>
              </a:rPr>
              <a:t>50</a:t>
            </a:r>
            <a:r>
              <a:rPr lang="zh-CN" altLang="zh-CN" sz="2400" b="1" kern="100" dirty="0">
                <a:latin typeface="Times New Roman"/>
                <a:cs typeface="Times New Roman"/>
              </a:rPr>
              <a:t>字左右。</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934835"/>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cs typeface="Times New Roman"/>
              </a:rPr>
              <a:t>开头：</a:t>
            </a:r>
            <a:r>
              <a:rPr lang="en-US" altLang="zh-CN" sz="2400" b="1" kern="100" dirty="0">
                <a:latin typeface="宋体"/>
                <a:cs typeface="Times New Roman"/>
              </a:rPr>
              <a:t>“</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年前马文仲拖着残疾的双腿办起了小学差生补习班，至今已让</a:t>
            </a:r>
            <a:r>
              <a:rPr lang="en-US" altLang="zh-CN" sz="2400" b="1" kern="100" dirty="0">
                <a:latin typeface="Times New Roman"/>
                <a:ea typeface="楷体_GB2312"/>
                <a:cs typeface="Courier New"/>
              </a:rPr>
              <a:t>1 000</a:t>
            </a:r>
            <a:r>
              <a:rPr lang="zh-CN" altLang="zh-CN" sz="2400" b="1" kern="100" dirty="0">
                <a:latin typeface="Times New Roman"/>
                <a:ea typeface="楷体_GB2312"/>
                <a:cs typeface="Times New Roman"/>
              </a:rPr>
              <a:t>余名儿童复学，并把</a:t>
            </a:r>
            <a:r>
              <a:rPr lang="en-US" altLang="zh-CN" sz="2400" b="1" kern="100" dirty="0">
                <a:latin typeface="Times New Roman"/>
                <a:ea typeface="楷体_GB2312"/>
                <a:cs typeface="Courier New"/>
              </a:rPr>
              <a:t>800</a:t>
            </a:r>
            <a:r>
              <a:rPr lang="zh-CN" altLang="zh-CN" sz="2400" b="1" kern="100" dirty="0">
                <a:latin typeface="Times New Roman"/>
                <a:ea typeface="楷体_GB2312"/>
                <a:cs typeface="Times New Roman"/>
              </a:rPr>
              <a:t>名小学生送进了中学。</a:t>
            </a:r>
            <a:r>
              <a:rPr lang="en-US" altLang="zh-CN" sz="2400" b="1" kern="100" dirty="0">
                <a:latin typeface="宋体"/>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马文仲的人生是躺着的，但他的事业是站立的，他的精神是高大的。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9597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898866"/>
            <a:ext cx="1153197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袁隆平是上世纪七八十年代最有影响力的</a:t>
            </a:r>
            <a:r>
              <a:rPr lang="en-US" altLang="zh-CN" sz="2400" b="1" kern="100" dirty="0">
                <a:latin typeface="宋体"/>
                <a:cs typeface="Times New Roman"/>
              </a:rPr>
              <a:t>“</a:t>
            </a:r>
            <a:r>
              <a:rPr lang="zh-CN" altLang="zh-CN" sz="2400" b="1" kern="100" dirty="0">
                <a:latin typeface="Times New Roman"/>
                <a:ea typeface="楷体_GB2312"/>
                <a:cs typeface="Times New Roman"/>
              </a:rPr>
              <a:t>种田人</a:t>
            </a:r>
            <a:r>
              <a:rPr lang="en-US" altLang="zh-CN" sz="2400" b="1" kern="100" dirty="0">
                <a:latin typeface="宋体"/>
                <a:cs typeface="Times New Roman"/>
              </a:rPr>
              <a:t>”</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中国一半以上的农田都种上了杂交稻种。民间一度流传，两个</a:t>
            </a:r>
            <a:r>
              <a:rPr lang="en-US" altLang="zh-CN" sz="2400" b="1" kern="100" dirty="0">
                <a:latin typeface="宋体"/>
                <a:cs typeface="Times New Roman"/>
              </a:rPr>
              <a:t>“</a:t>
            </a:r>
            <a:r>
              <a:rPr lang="zh-CN" altLang="zh-CN" sz="2400" b="1" kern="100" dirty="0">
                <a:latin typeface="Times New Roman"/>
                <a:ea typeface="楷体_GB2312"/>
                <a:cs typeface="Times New Roman"/>
              </a:rPr>
              <a:t>平</a:t>
            </a:r>
            <a:r>
              <a:rPr lang="en-US" altLang="zh-CN" sz="2400" b="1" kern="100" dirty="0">
                <a:latin typeface="宋体"/>
                <a:cs typeface="Times New Roman"/>
              </a:rPr>
              <a:t>”</a:t>
            </a:r>
            <a:r>
              <a:rPr lang="zh-CN" altLang="zh-CN" sz="2400" b="1" kern="100" dirty="0">
                <a:latin typeface="Times New Roman"/>
                <a:ea typeface="楷体_GB2312"/>
                <a:cs typeface="Times New Roman"/>
              </a:rPr>
              <a:t>让中国人吃上了饭：一是邓小平，二是袁隆平。他艰苦卓绝的研究为曾经被饥饿困扰的国家带来希望，国家的鼎力支持为他带来了盛名，持久不衰的盛名也给他带来了争议。</a:t>
            </a:r>
            <a:endParaRPr lang="zh-CN" altLang="zh-CN" sz="1050" kern="100" dirty="0">
              <a:effectLst/>
              <a:latin typeface="宋体"/>
              <a:cs typeface="Courier New"/>
            </a:endParaRPr>
          </a:p>
        </p:txBody>
      </p:sp>
    </p:spTree>
    <p:extLst>
      <p:ext uri="{BB962C8B-B14F-4D97-AF65-F5344CB8AC3E}">
        <p14:creationId xmlns:p14="http://schemas.microsoft.com/office/powerpoint/2010/main" val="26840405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那么，真实的袁隆平是怎样的？他对《环球人物》记者说：</a:t>
            </a:r>
            <a:r>
              <a:rPr lang="en-US" altLang="zh-CN" sz="2400" b="1" kern="100" dirty="0">
                <a:latin typeface="宋体"/>
                <a:cs typeface="Times New Roman"/>
              </a:rPr>
              <a:t>“</a:t>
            </a:r>
            <a:r>
              <a:rPr lang="zh-CN" altLang="zh-CN" sz="2400" b="1" kern="100" dirty="0">
                <a:latin typeface="Times New Roman"/>
                <a:ea typeface="楷体_GB2312"/>
                <a:cs typeface="Times New Roman"/>
              </a:rPr>
              <a:t>我日日下田，而已。</a:t>
            </a:r>
            <a:r>
              <a:rPr lang="en-US" altLang="zh-CN" sz="2400" b="1" kern="100" dirty="0">
                <a:latin typeface="宋体"/>
                <a:cs typeface="Times New Roman"/>
              </a:rPr>
              <a:t>”</a:t>
            </a:r>
            <a:r>
              <a:rPr lang="zh-CN" altLang="zh-CN" sz="2400" b="1" kern="100" dirty="0">
                <a:latin typeface="Times New Roman"/>
                <a:ea typeface="楷体_GB2312"/>
                <a:cs typeface="Times New Roman"/>
              </a:rPr>
              <a:t>他的神坛下，是无数人的拭目以待；他的眼睛里，却只有秧苗摇曳的一亩田。他身上有科学家的固执，也有历史亲历者的豁达。对待外界的争议，他尽量选择消化于田间。其他的争议他不予理会，但关于超级稻，他绝不退让。</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楷体_GB2312"/>
                <a:cs typeface="Courier New"/>
              </a:rPr>
              <a:t>2014</a:t>
            </a:r>
            <a:r>
              <a:rPr lang="zh-CN" altLang="zh-CN" sz="2400" b="1" kern="100" dirty="0">
                <a:latin typeface="Times New Roman"/>
                <a:ea typeface="楷体_GB2312"/>
                <a:cs typeface="Times New Roman"/>
              </a:rPr>
              <a:t>年</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月，他在《环球时报》上发表题为</a:t>
            </a:r>
            <a:r>
              <a:rPr lang="en-US" altLang="zh-CN" sz="2400" b="1" kern="100" dirty="0">
                <a:latin typeface="宋体"/>
                <a:cs typeface="Times New Roman"/>
              </a:rPr>
              <a:t>“</a:t>
            </a:r>
            <a:r>
              <a:rPr lang="zh-CN" altLang="zh-CN" sz="2400" b="1" kern="100" dirty="0">
                <a:latin typeface="Times New Roman"/>
                <a:ea typeface="楷体_GB2312"/>
                <a:cs typeface="Times New Roman"/>
              </a:rPr>
              <a:t>请别再向超级稻泼脏水</a:t>
            </a:r>
            <a:r>
              <a:rPr lang="en-US" altLang="zh-CN" sz="2400" b="1" kern="100" dirty="0">
                <a:latin typeface="宋体"/>
                <a:cs typeface="Times New Roman"/>
              </a:rPr>
              <a:t>”</a:t>
            </a:r>
            <a:r>
              <a:rPr lang="zh-CN" altLang="zh-CN" sz="2400" b="1" kern="100" dirty="0">
                <a:latin typeface="Times New Roman"/>
                <a:ea typeface="楷体_GB2312"/>
                <a:cs typeface="Times New Roman"/>
              </a:rPr>
              <a:t>的文章，从历史发展、现实数据的角度对网友的质疑一一进行驳斥，承认有问题，但也绝不是一些</a:t>
            </a:r>
            <a:r>
              <a:rPr lang="en-US" altLang="zh-CN" sz="2400" b="1" kern="100" dirty="0">
                <a:latin typeface="宋体"/>
                <a:cs typeface="Times New Roman"/>
              </a:rPr>
              <a:t>“</a:t>
            </a:r>
            <a:r>
              <a:rPr lang="zh-CN" altLang="zh-CN" sz="2400" b="1" kern="100" dirty="0">
                <a:latin typeface="Times New Roman"/>
                <a:ea typeface="楷体_GB2312"/>
                <a:cs typeface="Times New Roman"/>
              </a:rPr>
              <a:t>居心叵测</a:t>
            </a:r>
            <a:r>
              <a:rPr lang="en-US" altLang="zh-CN" sz="2400" b="1" kern="100" dirty="0">
                <a:latin typeface="宋体"/>
                <a:cs typeface="Times New Roman"/>
              </a:rPr>
              <a:t>”</a:t>
            </a:r>
            <a:r>
              <a:rPr lang="zh-CN" altLang="zh-CN" sz="2400" b="1" kern="100" dirty="0">
                <a:latin typeface="Times New Roman"/>
                <a:ea typeface="楷体_GB2312"/>
                <a:cs typeface="Times New Roman"/>
              </a:rPr>
              <a:t>之人描述的那样，文章不卑不亢。结尾处他写道：</a:t>
            </a:r>
            <a:r>
              <a:rPr lang="en-US" altLang="zh-CN" sz="2400" b="1" kern="100" dirty="0">
                <a:latin typeface="宋体"/>
                <a:cs typeface="Times New Roman"/>
              </a:rPr>
              <a:t>“</a:t>
            </a:r>
            <a:r>
              <a:rPr lang="zh-CN" altLang="zh-CN" sz="2400" b="1" kern="100" dirty="0">
                <a:latin typeface="Times New Roman"/>
                <a:ea typeface="楷体_GB2312"/>
                <a:cs typeface="Times New Roman"/>
              </a:rPr>
              <a:t>超级稻研究事关国家荣誉和粮食安全，无论遇到什么困难，我绝不会退缩。</a:t>
            </a:r>
            <a:r>
              <a:rPr lang="en-US" altLang="zh-CN" sz="2400" b="1" kern="100" dirty="0">
                <a:latin typeface="宋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2165123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58894"/>
            <a:ext cx="11647294" cy="6030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600"/>
              </a:lnSpc>
              <a:spcAft>
                <a:spcPts val="0"/>
              </a:spcAft>
              <a:tabLst>
                <a:tab pos="1350645" algn="l"/>
                <a:tab pos="3870960" algn="l"/>
              </a:tabLst>
            </a:pPr>
            <a:r>
              <a:rPr lang="zh-CN" altLang="zh-CN" sz="2400" b="1" kern="100" dirty="0">
                <a:latin typeface="Times New Roman"/>
                <a:ea typeface="黑体"/>
                <a:cs typeface="Times New Roman"/>
              </a:rPr>
              <a:t>材料二　</a:t>
            </a:r>
            <a:endParaRPr lang="zh-CN" altLang="zh-CN" sz="1050" kern="100" dirty="0">
              <a:latin typeface="宋体"/>
              <a:cs typeface="Courier New"/>
            </a:endParaRPr>
          </a:p>
          <a:p>
            <a:pPr indent="612140" algn="just">
              <a:lnSpc>
                <a:spcPts val="3600"/>
              </a:lnSpc>
              <a:spcAft>
                <a:spcPts val="0"/>
              </a:spcAft>
              <a:tabLst>
                <a:tab pos="1350645" algn="l"/>
                <a:tab pos="3870960" algn="l"/>
              </a:tabLst>
            </a:pPr>
            <a:r>
              <a:rPr lang="en-US" altLang="zh-CN" sz="2400" b="1" kern="100" dirty="0">
                <a:latin typeface="Times New Roman"/>
                <a:ea typeface="楷体_GB2312"/>
                <a:cs typeface="Courier New"/>
              </a:rPr>
              <a:t>2000</a:t>
            </a:r>
            <a:r>
              <a:rPr lang="zh-CN" altLang="zh-CN" sz="2400" b="1" kern="100" dirty="0">
                <a:latin typeface="Times New Roman"/>
                <a:ea typeface="楷体_GB2312"/>
                <a:cs typeface="Times New Roman"/>
              </a:rPr>
              <a:t>年，隆平高科要上市，想要使用袁隆平的名字。他没同意，后来多位国家级领导劝说，加上他考虑到隆平高科成立后，杂交水稻研究可以不再需要外国人投资，就同意了。隆平高科许诺每年提供</a:t>
            </a:r>
            <a:r>
              <a:rPr lang="en-US" altLang="zh-CN" sz="2400" b="1" kern="100" dirty="0">
                <a:latin typeface="Times New Roman"/>
                <a:ea typeface="楷体_GB2312"/>
                <a:cs typeface="Courier New"/>
              </a:rPr>
              <a:t>200</a:t>
            </a:r>
            <a:r>
              <a:rPr lang="zh-CN" altLang="zh-CN" sz="2400" b="1" kern="100" dirty="0">
                <a:latin typeface="Times New Roman"/>
                <a:ea typeface="楷体_GB2312"/>
                <a:cs typeface="Times New Roman"/>
              </a:rPr>
              <a:t>万元的科研经费，以及由姓名使用权换算而来的</a:t>
            </a:r>
            <a:r>
              <a:rPr lang="en-US" altLang="zh-CN" sz="2400" b="1" kern="100" dirty="0">
                <a:latin typeface="Times New Roman"/>
                <a:ea typeface="楷体_GB2312"/>
                <a:cs typeface="Courier New"/>
              </a:rPr>
              <a:t>5%</a:t>
            </a:r>
            <a:r>
              <a:rPr lang="zh-CN" altLang="zh-CN" sz="2400" b="1" kern="100" dirty="0">
                <a:latin typeface="Times New Roman"/>
                <a:ea typeface="楷体_GB2312"/>
                <a:cs typeface="Times New Roman"/>
              </a:rPr>
              <a:t>股本。许多人说袁隆平卖掉股份就能轻松拿到上亿元，他说：</a:t>
            </a:r>
            <a:r>
              <a:rPr lang="en-US" altLang="zh-CN" sz="2400" b="1" kern="100" dirty="0">
                <a:latin typeface="宋体"/>
                <a:cs typeface="Times New Roman"/>
              </a:rPr>
              <a:t>“</a:t>
            </a:r>
            <a:r>
              <a:rPr lang="zh-CN" altLang="zh-CN" sz="2400" b="1" kern="100" dirty="0">
                <a:latin typeface="Times New Roman"/>
                <a:ea typeface="楷体_GB2312"/>
                <a:cs typeface="Times New Roman"/>
              </a:rPr>
              <a:t>我一分钱都不能卖，我一卖，隆平高科就垮掉了。人家会想，隆平高科是不是有什么问题了？</a:t>
            </a:r>
            <a:r>
              <a:rPr lang="en-US" altLang="zh-CN" sz="2400" b="1" kern="100" dirty="0">
                <a:latin typeface="宋体"/>
                <a:cs typeface="Times New Roman"/>
              </a:rPr>
              <a:t>”</a:t>
            </a:r>
            <a:r>
              <a:rPr lang="zh-CN" altLang="zh-CN" sz="2400" b="1" kern="100" dirty="0">
                <a:latin typeface="Times New Roman"/>
                <a:ea typeface="楷体_GB2312"/>
                <a:cs typeface="Times New Roman"/>
              </a:rPr>
              <a:t>他的名字，就是金字招牌。</a:t>
            </a:r>
            <a:endParaRPr lang="zh-CN" altLang="zh-CN" sz="1050" kern="100" dirty="0">
              <a:latin typeface="宋体"/>
              <a:cs typeface="Courier New"/>
            </a:endParaRPr>
          </a:p>
          <a:p>
            <a:pPr indent="612140" algn="just">
              <a:lnSpc>
                <a:spcPts val="3600"/>
              </a:lnSpc>
              <a:spcAft>
                <a:spcPts val="0"/>
              </a:spcAft>
              <a:tabLst>
                <a:tab pos="1350645" algn="l"/>
                <a:tab pos="3870960" algn="l"/>
              </a:tabLst>
            </a:pPr>
            <a:r>
              <a:rPr lang="zh-CN" altLang="zh-CN" sz="2400" b="1" kern="100" dirty="0">
                <a:latin typeface="Times New Roman"/>
                <a:ea typeface="楷体_GB2312"/>
                <a:cs typeface="Times New Roman"/>
              </a:rPr>
              <a:t>上世纪</a:t>
            </a:r>
            <a:r>
              <a:rPr lang="en-US" altLang="zh-CN" sz="2400" b="1" kern="100" dirty="0">
                <a:latin typeface="Times New Roman"/>
                <a:ea typeface="楷体_GB2312"/>
                <a:cs typeface="Courier New"/>
              </a:rPr>
              <a:t>80</a:t>
            </a:r>
            <a:r>
              <a:rPr lang="zh-CN" altLang="zh-CN" sz="2400" b="1" kern="100" dirty="0">
                <a:latin typeface="Times New Roman"/>
                <a:ea typeface="楷体_GB2312"/>
                <a:cs typeface="Times New Roman"/>
              </a:rPr>
              <a:t>年代他最负盛名时，湖南省组织部请他出任省农业科学院院长，正厅级。他拒绝说：</a:t>
            </a:r>
            <a:r>
              <a:rPr lang="en-US" altLang="zh-CN" sz="2400" b="1" kern="100" dirty="0">
                <a:latin typeface="宋体"/>
                <a:cs typeface="Times New Roman"/>
              </a:rPr>
              <a:t>“</a:t>
            </a:r>
            <a:r>
              <a:rPr lang="zh-CN" altLang="zh-CN" sz="2400" b="1" kern="100" dirty="0">
                <a:latin typeface="Times New Roman"/>
                <a:ea typeface="楷体_GB2312"/>
                <a:cs typeface="Times New Roman"/>
              </a:rPr>
              <a:t>我不适合，当院长，意味着我要离开杂交水稻的研究岗位。</a:t>
            </a:r>
            <a:r>
              <a:rPr lang="en-US" altLang="zh-CN" sz="2400" b="1" kern="100" dirty="0">
                <a:latin typeface="宋体"/>
                <a:cs typeface="Times New Roman"/>
              </a:rPr>
              <a:t>”</a:t>
            </a:r>
            <a:r>
              <a:rPr lang="zh-CN" altLang="zh-CN" sz="2400" b="1" kern="100" dirty="0">
                <a:latin typeface="Times New Roman"/>
                <a:ea typeface="楷体_GB2312"/>
                <a:cs typeface="Times New Roman"/>
              </a:rPr>
              <a:t>隆平高科成立不久，袁隆平辞去了董事的职务，埋首新一轮超级稻的研究，他说：</a:t>
            </a:r>
            <a:r>
              <a:rPr lang="en-US" altLang="zh-CN" sz="2400" b="1" kern="100" dirty="0">
                <a:latin typeface="宋体"/>
                <a:cs typeface="Times New Roman"/>
              </a:rPr>
              <a:t>“</a:t>
            </a:r>
            <a:r>
              <a:rPr lang="zh-CN" altLang="zh-CN" sz="2400" b="1" kern="100" dirty="0">
                <a:latin typeface="Times New Roman"/>
                <a:ea typeface="楷体_GB2312"/>
                <a:cs typeface="Times New Roman"/>
              </a:rPr>
              <a:t>我就是个</a:t>
            </a:r>
            <a:r>
              <a:rPr lang="en-US" altLang="zh-CN" sz="2400" b="1" kern="100" dirty="0">
                <a:latin typeface="宋体"/>
                <a:cs typeface="Times New Roman"/>
              </a:rPr>
              <a:t>‘</a:t>
            </a:r>
            <a:r>
              <a:rPr lang="zh-CN" altLang="zh-CN" sz="2400" b="1" kern="100" dirty="0">
                <a:latin typeface="Times New Roman"/>
                <a:ea typeface="楷体_GB2312"/>
                <a:cs typeface="Times New Roman"/>
              </a:rPr>
              <a:t>过路财神</a:t>
            </a:r>
            <a:r>
              <a:rPr lang="en-US" altLang="zh-CN" sz="2400" b="1" kern="100" dirty="0">
                <a:latin typeface="宋体"/>
                <a:cs typeface="Times New Roman"/>
              </a:rPr>
              <a:t>’</a:t>
            </a:r>
            <a:r>
              <a:rPr lang="zh-CN" altLang="zh-CN" sz="2400" b="1" kern="100" dirty="0">
                <a:latin typeface="Times New Roman"/>
                <a:ea typeface="楷体_GB2312"/>
                <a:cs typeface="Times New Roman"/>
              </a:rPr>
              <a:t>。我就是还想争取新的东西。我们一生有很多东西需要坚守，如果浮躁了，就难以看清事物的本来面目；有些事情，我们也要勇于放弃，必要的放弃，是另一种意义上的坚守。</a:t>
            </a:r>
            <a:r>
              <a:rPr lang="zh-CN" altLang="zh-CN" sz="2400" b="1" kern="100" dirty="0">
                <a:latin typeface="宋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43109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7548"/>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失败那么多次，消耗那么多时间，究竟是什么支撑你？</a:t>
            </a:r>
            <a:r>
              <a:rPr lang="en-US" altLang="zh-CN" sz="2400" b="1" kern="100" dirty="0">
                <a:latin typeface="宋体"/>
                <a:cs typeface="Times New Roman"/>
              </a:rPr>
              <a:t>”</a:t>
            </a:r>
            <a:r>
              <a:rPr lang="zh-CN" altLang="zh-CN" sz="2400" b="1" kern="100" dirty="0">
                <a:latin typeface="Times New Roman"/>
                <a:ea typeface="楷体_GB2312"/>
                <a:cs typeface="Times New Roman"/>
              </a:rPr>
              <a:t>记者问道。</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他说：</a:t>
            </a:r>
            <a:r>
              <a:rPr lang="en-US" altLang="zh-CN" sz="2400" b="1" kern="100" dirty="0">
                <a:latin typeface="宋体"/>
                <a:cs typeface="Times New Roman"/>
              </a:rPr>
              <a:t>“</a:t>
            </a:r>
            <a:r>
              <a:rPr lang="zh-CN" altLang="zh-CN" sz="2400" b="1" kern="100" dirty="0">
                <a:latin typeface="Times New Roman"/>
                <a:ea typeface="楷体_GB2312"/>
                <a:cs typeface="Times New Roman"/>
              </a:rPr>
              <a:t>讲大道理的话，就是为人民服务。但我觉得还有一方面是我的好胜心，有一个内在的动力，我就是还想争取新的东西。</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这便是科学家的本心，他们天然对获得答案有着强烈渴望。为了这种渴望，袁隆平错过了母亲的弥留之际，错过了儿子的成长，上世纪</a:t>
            </a:r>
            <a:r>
              <a:rPr lang="en-US" altLang="zh-CN" sz="2400" b="1" kern="100" dirty="0">
                <a:latin typeface="Times New Roman"/>
                <a:ea typeface="楷体_GB2312"/>
                <a:cs typeface="Courier New"/>
              </a:rPr>
              <a:t>70</a:t>
            </a:r>
            <a:r>
              <a:rPr lang="zh-CN" altLang="zh-CN" sz="2400" b="1" kern="100" dirty="0">
                <a:latin typeface="Times New Roman"/>
                <a:ea typeface="楷体_GB2312"/>
                <a:cs typeface="Times New Roman"/>
              </a:rPr>
              <a:t>年代里唯一一次请假还是妻子突发病毒性脑炎的时候。一连</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天在医院照顾妻子，那是他在中年时代与妻子最长的一次独处：在病床前为她念诗、唱歌、讲故事</a:t>
            </a:r>
            <a:r>
              <a:rPr lang="en-US" altLang="zh-CN" sz="2400" b="1" kern="100" dirty="0">
                <a:latin typeface="宋体"/>
                <a:cs typeface="Times New Roman"/>
              </a:rPr>
              <a:t>……</a:t>
            </a:r>
            <a:r>
              <a:rPr lang="zh-CN" altLang="zh-CN" sz="2400" b="1" kern="100" dirty="0">
                <a:latin typeface="Times New Roman"/>
                <a:ea typeface="楷体_GB2312"/>
                <a:cs typeface="Times New Roman"/>
              </a:rPr>
              <a:t>等妻子醒来，他又继续踏上了前往田野的路。</a:t>
            </a:r>
            <a:endParaRPr lang="zh-CN" altLang="zh-CN" sz="1050" kern="100" dirty="0">
              <a:effectLst/>
              <a:latin typeface="宋体"/>
              <a:cs typeface="Courier New"/>
            </a:endParaRPr>
          </a:p>
        </p:txBody>
      </p:sp>
    </p:spTree>
    <p:extLst>
      <p:ext uri="{BB962C8B-B14F-4D97-AF65-F5344CB8AC3E}">
        <p14:creationId xmlns:p14="http://schemas.microsoft.com/office/powerpoint/2010/main" val="3671851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764871"/>
            <a:ext cx="8750785"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杂交水稻之父</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袁隆平</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袁隆平，</a:t>
            </a:r>
            <a:r>
              <a:rPr lang="en-US" altLang="zh-CN" sz="2400" b="1" kern="100" dirty="0">
                <a:latin typeface="Times New Roman"/>
                <a:cs typeface="Courier New"/>
              </a:rPr>
              <a:t>1930</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a:t>
            </a:r>
            <a:r>
              <a:rPr lang="en-US" altLang="zh-CN" sz="2400" b="1" kern="100" dirty="0">
                <a:latin typeface="Times New Roman"/>
                <a:cs typeface="Courier New"/>
              </a:rPr>
              <a:t>7</a:t>
            </a:r>
            <a:r>
              <a:rPr lang="zh-CN" altLang="zh-CN" sz="2400" b="1" kern="100" dirty="0">
                <a:latin typeface="Times New Roman"/>
                <a:cs typeface="Times New Roman"/>
              </a:rPr>
              <a:t>日生于北京，江西德安县人，无党派人士，现居湖南长沙。中国杂交水稻育种专家，被称为中国的</a:t>
            </a:r>
            <a:r>
              <a:rPr lang="en-US" altLang="zh-CN" sz="2400" b="1" kern="100" dirty="0">
                <a:latin typeface="宋体"/>
                <a:cs typeface="Times New Roman"/>
              </a:rPr>
              <a:t>“</a:t>
            </a:r>
            <a:r>
              <a:rPr lang="zh-CN" altLang="zh-CN" sz="2400" b="1" kern="100" dirty="0">
                <a:latin typeface="Times New Roman"/>
                <a:cs typeface="Times New Roman"/>
              </a:rPr>
              <a:t>杂交水稻之父</a:t>
            </a:r>
            <a:r>
              <a:rPr lang="en-US" altLang="zh-CN" sz="2400" b="1" kern="100" dirty="0">
                <a:latin typeface="宋体"/>
                <a:cs typeface="Times New Roman"/>
              </a:rPr>
              <a:t>”</a:t>
            </a:r>
            <a:r>
              <a:rPr lang="zh-CN" altLang="zh-CN" sz="2400" b="1" kern="100" dirty="0">
                <a:latin typeface="Times New Roman"/>
                <a:cs typeface="Times New Roman"/>
              </a:rPr>
              <a:t>，中国工程院院士。评估机构的一份报告称，作为</a:t>
            </a:r>
            <a:r>
              <a:rPr lang="en-US" altLang="zh-CN" sz="2400" b="1" kern="100" dirty="0">
                <a:latin typeface="宋体"/>
                <a:cs typeface="Times New Roman"/>
              </a:rPr>
              <a:t>“</a:t>
            </a:r>
            <a:r>
              <a:rPr lang="zh-CN" altLang="zh-CN" sz="2400" b="1" kern="100" dirty="0">
                <a:latin typeface="Times New Roman"/>
                <a:cs typeface="Times New Roman"/>
              </a:rPr>
              <a:t>世界杂交水稻之父</a:t>
            </a:r>
            <a:r>
              <a:rPr lang="en-US" altLang="zh-CN" sz="2400" b="1" kern="100" dirty="0">
                <a:latin typeface="宋体"/>
                <a:cs typeface="Times New Roman"/>
              </a:rPr>
              <a:t>”</a:t>
            </a:r>
            <a:r>
              <a:rPr lang="zh-CN" altLang="zh-CN" sz="2400" b="1" kern="100" dirty="0">
                <a:latin typeface="Times New Roman"/>
                <a:cs typeface="Times New Roman"/>
              </a:rPr>
              <a:t>，袁隆平的身价为</a:t>
            </a:r>
            <a:r>
              <a:rPr lang="en-US" altLang="zh-CN" sz="2400" b="1" kern="100" dirty="0">
                <a:latin typeface="Times New Roman"/>
                <a:cs typeface="Courier New"/>
              </a:rPr>
              <a:t>1 000</a:t>
            </a:r>
            <a:r>
              <a:rPr lang="zh-CN" altLang="zh-CN" sz="2400" b="1" kern="100" dirty="0">
                <a:latin typeface="Times New Roman"/>
                <a:cs typeface="Times New Roman"/>
              </a:rPr>
              <a:t>亿元。对此，他说：</a:t>
            </a:r>
            <a:r>
              <a:rPr lang="en-US" altLang="zh-CN" sz="2400" b="1" kern="100" dirty="0">
                <a:latin typeface="宋体"/>
                <a:cs typeface="Times New Roman"/>
              </a:rPr>
              <a:t>“</a:t>
            </a:r>
            <a:r>
              <a:rPr lang="zh-CN" altLang="zh-CN" sz="2400" b="1" kern="100" dirty="0">
                <a:latin typeface="Times New Roman"/>
                <a:cs typeface="Times New Roman"/>
              </a:rPr>
              <a:t>我的主要精力是做研究。只要田里有稻子，从播种到收获，每天都要下田，这是我的本职工作，也是我的追求。用财富衡量科学家价值太低级，太庸俗。</a:t>
            </a:r>
            <a:r>
              <a:rPr lang="en-US" altLang="zh-CN" sz="2400" b="1" kern="100" dirty="0">
                <a:latin typeface="宋体"/>
                <a:cs typeface="Times New Roman"/>
              </a:rPr>
              <a:t>”</a:t>
            </a:r>
            <a:endParaRPr lang="zh-CN" altLang="zh-CN" sz="1050" kern="100" dirty="0">
              <a:effectLst/>
              <a:latin typeface="宋体"/>
              <a:cs typeface="Courier New"/>
            </a:endParaRPr>
          </a:p>
        </p:txBody>
      </p:sp>
      <p:pic>
        <p:nvPicPr>
          <p:cNvPr id="3074" name="Picture 2" descr="D:\梁贺\2019\课件\2019（秋）语文　选修　上册（新教材新标准）\A67.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37962" y="2168839"/>
            <a:ext cx="2618774" cy="228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88133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3486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下列对材料相关内容的分析和概括，最恰当的一项是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15297"/>
            <a:ext cx="11304749"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A.</a:t>
            </a:r>
            <a:r>
              <a:rPr lang="zh-CN" altLang="zh-CN" sz="2400" b="1" kern="100" dirty="0">
                <a:latin typeface="Times New Roman"/>
                <a:cs typeface="Times New Roman"/>
              </a:rPr>
              <a:t>袁隆平的研究给国家带来了希望，获得了国家的大力支持，这既为他带来了盛名，也不可避免地给他带来了争议。</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B.</a:t>
            </a:r>
            <a:r>
              <a:rPr lang="zh-CN" altLang="zh-CN" sz="2400" b="1" kern="100" dirty="0">
                <a:latin typeface="Times New Roman"/>
                <a:cs typeface="Times New Roman"/>
              </a:rPr>
              <a:t>袁隆平身上有科学家的固执和豁达，对于外界对他的所有争议，他都不予理会。</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在《请别再向超级稻泼脏水》一文中，袁隆平承认</a:t>
            </a:r>
            <a:r>
              <a:rPr lang="en-US" altLang="zh-CN" sz="2400" b="1" kern="100" dirty="0">
                <a:latin typeface="宋体"/>
                <a:cs typeface="Times New Roman"/>
              </a:rPr>
              <a:t>“</a:t>
            </a:r>
            <a:r>
              <a:rPr lang="zh-CN" altLang="zh-CN" sz="2400" b="1" kern="100" dirty="0">
                <a:latin typeface="Times New Roman"/>
                <a:cs typeface="Times New Roman"/>
              </a:rPr>
              <a:t>三不稻</a:t>
            </a:r>
            <a:r>
              <a:rPr lang="zh-CN" altLang="zh-CN" sz="2400" b="1" kern="100" dirty="0">
                <a:latin typeface="宋体"/>
                <a:cs typeface="Times New Roman"/>
              </a:rPr>
              <a:t>”</a:t>
            </a:r>
            <a:r>
              <a:rPr lang="zh-CN" altLang="zh-CN" sz="2400" b="1" kern="100" dirty="0">
                <a:latin typeface="Times New Roman"/>
                <a:cs typeface="Times New Roman"/>
              </a:rPr>
              <a:t>确实有问题，这体现了他作为科学家的责任和担当。</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袁隆平不愿担任省农业科学院院长，后来还辞去隆平高科董事的职务，完全是因为他不愿意放下研究水稻的事业。</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Times New Roman"/>
                <a:ea typeface="仿宋_GB2312"/>
                <a:cs typeface="Courier New"/>
              </a:rPr>
              <a:t>A</a:t>
            </a:r>
            <a:r>
              <a:rPr lang="zh-CN" altLang="zh-CN" sz="2400" b="1" kern="100" dirty="0">
                <a:solidFill>
                  <a:srgbClr val="0000FF"/>
                </a:solidFill>
                <a:latin typeface="Times New Roman"/>
                <a:ea typeface="仿宋_GB2312"/>
                <a:cs typeface="Times New Roman"/>
              </a:rPr>
              <a:t>项，原文是</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持久不衰的盛名也给他带来了争议</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r>
              <a:rPr lang="en-US" altLang="zh-CN" sz="2400" b="1" kern="100" dirty="0">
                <a:solidFill>
                  <a:srgbClr val="0000FF"/>
                </a:solidFill>
                <a:latin typeface="Times New Roman"/>
                <a:ea typeface="仿宋_GB2312"/>
                <a:cs typeface="Courier New"/>
              </a:rPr>
              <a:t>B</a:t>
            </a:r>
            <a:r>
              <a:rPr lang="zh-CN" altLang="zh-CN" sz="2400" b="1" kern="100" dirty="0">
                <a:solidFill>
                  <a:srgbClr val="0000FF"/>
                </a:solidFill>
                <a:latin typeface="Times New Roman"/>
                <a:ea typeface="仿宋_GB2312"/>
                <a:cs typeface="Times New Roman"/>
              </a:rPr>
              <a:t>项，原文是</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但关于超级稻，他绝不退让</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r>
              <a:rPr lang="en-US" altLang="zh-CN" sz="2400" b="1" kern="100" dirty="0">
                <a:solidFill>
                  <a:srgbClr val="0000FF"/>
                </a:solidFill>
                <a:latin typeface="Times New Roman"/>
                <a:ea typeface="仿宋_GB2312"/>
                <a:cs typeface="Courier New"/>
              </a:rPr>
              <a:t>C</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超级稻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和</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三不稻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概念混淆。</a:t>
            </a:r>
            <a:endParaRPr lang="zh-CN" altLang="zh-CN" sz="1050" kern="100" dirty="0">
              <a:solidFill>
                <a:srgbClr val="0000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D</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1220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890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作为一位负有盛名的科研人员，袁隆平有哪些可贵的品质？请结合文本简要概括。</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509185"/>
            <a:ext cx="11304749"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专注科研　</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不慕名利　</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勇于担当　</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甘于奉献　</a:t>
            </a:r>
            <a:r>
              <a:rPr lang="zh-CN"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乐于创新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41065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2860"/>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袁隆平</a:t>
            </a:r>
            <a:r>
              <a:rPr lang="en-US" altLang="zh-CN" sz="2400" b="1" kern="100" dirty="0">
                <a:latin typeface="宋体"/>
                <a:cs typeface="Times New Roman"/>
              </a:rPr>
              <a:t>“</a:t>
            </a:r>
            <a:r>
              <a:rPr lang="zh-CN" altLang="zh-CN" sz="2400" b="1" kern="100" dirty="0">
                <a:latin typeface="Times New Roman"/>
                <a:cs typeface="Times New Roman"/>
              </a:rPr>
              <a:t>坚守</a:t>
            </a:r>
            <a:r>
              <a:rPr lang="en-US" altLang="zh-CN" sz="2400" b="1" kern="100" dirty="0">
                <a:latin typeface="宋体"/>
                <a:cs typeface="Times New Roman"/>
              </a:rPr>
              <a:t>”</a:t>
            </a:r>
            <a:r>
              <a:rPr lang="zh-CN" altLang="zh-CN" sz="2400" b="1" kern="100" dirty="0">
                <a:latin typeface="Times New Roman"/>
                <a:cs typeface="Times New Roman"/>
              </a:rPr>
              <a:t>的是什么？</a:t>
            </a:r>
            <a:r>
              <a:rPr lang="en-US" altLang="zh-CN" sz="2400" b="1" kern="100" dirty="0">
                <a:latin typeface="宋体"/>
                <a:cs typeface="Times New Roman"/>
              </a:rPr>
              <a:t>“</a:t>
            </a:r>
            <a:r>
              <a:rPr lang="zh-CN" altLang="zh-CN" sz="2400" b="1" kern="100" dirty="0">
                <a:latin typeface="Times New Roman"/>
                <a:cs typeface="Times New Roman"/>
              </a:rPr>
              <a:t>放弃</a:t>
            </a:r>
            <a:r>
              <a:rPr lang="en-US" altLang="zh-CN" sz="2400" b="1" kern="100" dirty="0">
                <a:latin typeface="宋体"/>
                <a:cs typeface="Times New Roman"/>
              </a:rPr>
              <a:t>”</a:t>
            </a:r>
            <a:r>
              <a:rPr lang="zh-CN" altLang="zh-CN" sz="2400" b="1" kern="100" dirty="0">
                <a:latin typeface="Times New Roman"/>
                <a:cs typeface="Times New Roman"/>
              </a:rPr>
              <a:t>的又是什么？</a:t>
            </a:r>
            <a:r>
              <a:rPr lang="en-US" altLang="zh-CN" sz="2400" b="1" kern="100" dirty="0">
                <a:latin typeface="宋体"/>
                <a:cs typeface="Times New Roman"/>
              </a:rPr>
              <a:t>“</a:t>
            </a:r>
            <a:r>
              <a:rPr lang="zh-CN" altLang="zh-CN" sz="2400" b="1" kern="100" dirty="0">
                <a:latin typeface="Times New Roman"/>
                <a:cs typeface="Times New Roman"/>
              </a:rPr>
              <a:t>坚守</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放弃</a:t>
            </a:r>
            <a:r>
              <a:rPr lang="en-US" altLang="zh-CN" sz="2400" b="1" kern="100" dirty="0">
                <a:latin typeface="宋体"/>
                <a:cs typeface="Times New Roman"/>
              </a:rPr>
              <a:t>”</a:t>
            </a:r>
            <a:r>
              <a:rPr lang="zh-CN" altLang="zh-CN" sz="2400" b="1" kern="100" dirty="0">
                <a:latin typeface="Times New Roman"/>
                <a:cs typeface="Times New Roman"/>
              </a:rPr>
              <a:t>的关系是什么？请结合文本分析说明。</a:t>
            </a:r>
            <a:endParaRPr lang="zh-CN" altLang="zh-CN" sz="1050" kern="100" dirty="0">
              <a:effectLst/>
              <a:latin typeface="宋体"/>
              <a:cs typeface="Courier New"/>
            </a:endParaRPr>
          </a:p>
        </p:txBody>
      </p:sp>
      <p:sp>
        <p:nvSpPr>
          <p:cNvPr id="4" name="矩形 3"/>
          <p:cNvSpPr>
            <a:spLocks noChangeArrowheads="1"/>
          </p:cNvSpPr>
          <p:nvPr/>
        </p:nvSpPr>
        <p:spPr bwMode="auto">
          <a:xfrm>
            <a:off x="536958" y="1446249"/>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袁隆平坚守的是他的水稻研究，是对国家和人民的责任。他几十年如一日，不管失败多少次仍然坚持创新；无论别人对他的研究有着怎样的争议和质疑，他都不卑不亢地回应，并对国家和人民负责。</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袁隆平放弃的是对名利的追求、对家人的守护。袁隆平不愿担任省农业科学院院长，后来还辞去隆平高科董事的职务，一开始不愿意用自己的名字命名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隆平高科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，都说明他放弃了对名利的追求；为了研究，他错过了母亲的弥留之际，错过了儿子的成长，错过了与妻子大部分的相处时光。</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他的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放弃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是另外一种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坚守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。他放弃了名利，放弃了对家人的守护，都是为了坚守他对科学的追求和对国家与人民的责任。这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坚守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放弃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正体现了袁隆平的甘于奉献、勇于担当的精神品质。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9997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251202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06731"/>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u="sng" kern="100" dirty="0">
                <a:latin typeface="Times New Roman"/>
                <a:ea typeface="黑体"/>
                <a:cs typeface="Times New Roman"/>
              </a:rPr>
              <a:t>一介农夫，淡泊名利，播撒智慧，收获富足。一粒种子，改变世界。</a:t>
            </a:r>
            <a:r>
              <a:rPr lang="en-US" altLang="zh-CN" sz="2400" b="1" u="sng" kern="100" dirty="0">
                <a:latin typeface="宋体"/>
                <a:cs typeface="Times New Roman"/>
              </a:rPr>
              <a:t>“</a:t>
            </a:r>
            <a:r>
              <a:rPr lang="zh-CN" altLang="zh-CN" sz="2400" b="1" u="sng" kern="100" dirty="0">
                <a:latin typeface="Times New Roman"/>
                <a:ea typeface="黑体"/>
                <a:cs typeface="Times New Roman"/>
              </a:rPr>
              <a:t>杂交水稻之父</a:t>
            </a:r>
            <a:r>
              <a:rPr lang="en-US" altLang="zh-CN" sz="2400" b="1" u="sng" kern="100" dirty="0">
                <a:latin typeface="宋体"/>
                <a:cs typeface="Times New Roman"/>
              </a:rPr>
              <a:t>”</a:t>
            </a:r>
            <a:r>
              <a:rPr lang="zh-CN" altLang="zh-CN" sz="2400" b="1" u="sng" kern="100" dirty="0">
                <a:latin typeface="Times New Roman"/>
                <a:ea typeface="黑体"/>
                <a:cs typeface="Times New Roman"/>
              </a:rPr>
              <a:t>袁隆平，一位物质和精神双重富有的心灵富豪。</a:t>
            </a:r>
            <a:r>
              <a:rPr lang="en-US" altLang="zh-CN" sz="2400" b="1" kern="100" baseline="30000" dirty="0">
                <a:latin typeface="宋体"/>
                <a:cs typeface="Times New Roman"/>
              </a:rPr>
              <a:t>②</a:t>
            </a:r>
            <a:endParaRPr lang="zh-CN" altLang="zh-CN" sz="1050" kern="100" dirty="0">
              <a:effectLst/>
              <a:latin typeface="宋体"/>
              <a:cs typeface="Courier New"/>
            </a:endParaRPr>
          </a:p>
        </p:txBody>
      </p:sp>
      <p:sp>
        <p:nvSpPr>
          <p:cNvPr id="5" name="矩形 4"/>
          <p:cNvSpPr>
            <a:spLocks noChangeArrowheads="1"/>
          </p:cNvSpPr>
          <p:nvPr/>
        </p:nvSpPr>
        <p:spPr bwMode="auto">
          <a:xfrm>
            <a:off x="220459" y="2366908"/>
            <a:ext cx="1164729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袁隆平买了两部华为手机，摸了一下豪车，拥有一套别墅。有人就在网络咒骂。</a:t>
            </a:r>
            <a:endParaRPr lang="zh-CN" altLang="zh-CN" sz="1050" kern="100" dirty="0">
              <a:solidFill>
                <a:srgbClr val="3366FF"/>
              </a:solidFill>
              <a:latin typeface="宋体"/>
              <a:cs typeface="Courier New"/>
            </a:endParaRPr>
          </a:p>
          <a:p>
            <a:pPr indent="610235"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迟暮英雄被辱骂诅咒，流量明星拿着高价片酬，扪心自问一下，我们真的问心无愧吗？</a:t>
            </a:r>
            <a:endParaRPr lang="zh-CN" altLang="zh-CN" sz="1050" kern="100" dirty="0">
              <a:solidFill>
                <a:srgbClr val="3366FF"/>
              </a:solidFill>
              <a:latin typeface="宋体"/>
              <a:cs typeface="Courier New"/>
            </a:endParaRPr>
          </a:p>
          <a:p>
            <a:pPr indent="610235"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侠之大者，为国为民；鼠雀之辈，口舌之行。</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73541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628770"/>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感动中国颁奖辞</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袁隆平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他是一位真正的耕耘者。当他还是一个乡村教师的时候，已经具有颠覆世界权威的胆识；当他名满天下的时候，却仍然只是专注于田畴。淡泊名利，一介农夫，播撒智慧，收获富足。他毕生的梦想，就是让所有人远离饥饿。喜看稻菽千重浪，最是风流袁隆平！</a:t>
            </a:r>
            <a:endParaRPr lang="zh-CN" altLang="zh-CN" sz="1050" kern="100" dirty="0">
              <a:effectLst/>
              <a:latin typeface="宋体"/>
              <a:cs typeface="Courier New"/>
            </a:endParaRPr>
          </a:p>
        </p:txBody>
      </p:sp>
    </p:spTree>
    <p:extLst>
      <p:ext uri="{BB962C8B-B14F-4D97-AF65-F5344CB8AC3E}">
        <p14:creationId xmlns:p14="http://schemas.microsoft.com/office/powerpoint/2010/main" val="40840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2998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471230" y="2218416"/>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gěng</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49541185"/>
              </p:ext>
            </p:extLst>
          </p:nvPr>
        </p:nvGraphicFramePr>
        <p:xfrm>
          <a:off x="587375" y="2276480"/>
          <a:ext cx="9928225" cy="2952750"/>
        </p:xfrm>
        <a:graphic>
          <a:graphicData uri="http://schemas.openxmlformats.org/presentationml/2006/ole">
            <mc:AlternateContent xmlns:mc="http://schemas.openxmlformats.org/markup-compatibility/2006">
              <mc:Choice xmlns:v="urn:schemas-microsoft-com:vml" Requires="v">
                <p:oleObj spid="_x0000_s62466" name="文档" r:id="rId3" imgW="10188681" imgH="3045452" progId="Word.Document.12">
                  <p:embed/>
                </p:oleObj>
              </mc:Choice>
              <mc:Fallback>
                <p:oleObj name="文档" r:id="rId3" imgW="10188681" imgH="3045452" progId="Word.Document.12">
                  <p:embed/>
                  <p:pic>
                    <p:nvPicPr>
                      <p:cNvPr id="2" name="对象 1"/>
                      <p:cNvPicPr/>
                      <p:nvPr/>
                    </p:nvPicPr>
                    <p:blipFill>
                      <a:blip r:embed="rId4"/>
                      <a:stretch>
                        <a:fillRect/>
                      </a:stretch>
                    </p:blipFill>
                    <p:spPr>
                      <a:xfrm>
                        <a:off x="587375" y="2276480"/>
                        <a:ext cx="9928225" cy="2952750"/>
                      </a:xfrm>
                      <a:prstGeom prst="rect">
                        <a:avLst/>
                      </a:prstGeom>
                    </p:spPr>
                  </p:pic>
                </p:oleObj>
              </mc:Fallback>
            </mc:AlternateContent>
          </a:graphicData>
        </a:graphic>
      </p:graphicFrame>
      <p:sp>
        <p:nvSpPr>
          <p:cNvPr id="6" name="矩形 5"/>
          <p:cNvSpPr/>
          <p:nvPr/>
        </p:nvSpPr>
        <p:spPr>
          <a:xfrm>
            <a:off x="4082696" y="2218416"/>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yū</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6967284" y="2229433"/>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xiān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17459" y="2813570"/>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niè</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3946741" y="2824587"/>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biǎn</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061686" y="2794002"/>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ruǐ</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62374" y="3379424"/>
            <a:ext cx="64793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shū</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3968775" y="3378139"/>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dōu</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128400" y="3367122"/>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jǐn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327266" y="3930510"/>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yè</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96986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19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448453" y="2048300"/>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gěng</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498832" y="2065223"/>
            <a:ext cx="803425" cy="461665"/>
          </a:xfrm>
          <a:prstGeom prst="rect">
            <a:avLst/>
          </a:prstGeom>
        </p:spPr>
        <p:txBody>
          <a:bodyPr wrap="none">
            <a:spAutoFit/>
          </a:bodyPr>
          <a:lstStyle/>
          <a:p>
            <a:r>
              <a:rPr lang="zh-CN" altLang="en-US" sz="2400" b="1">
                <a:solidFill>
                  <a:srgbClr val="FF0000"/>
                </a:solidFill>
              </a:rPr>
              <a:t>田埂</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879214"/>
              </p:ext>
            </p:extLst>
          </p:nvPr>
        </p:nvGraphicFramePr>
        <p:xfrm>
          <a:off x="509588" y="2146305"/>
          <a:ext cx="10215562" cy="3082925"/>
        </p:xfrm>
        <a:graphic>
          <a:graphicData uri="http://schemas.openxmlformats.org/presentationml/2006/ole">
            <mc:AlternateContent xmlns:mc="http://schemas.openxmlformats.org/markup-compatibility/2006">
              <mc:Choice xmlns:v="urn:schemas-microsoft-com:vml" Requires="v">
                <p:oleObj spid="_x0000_s63490" name="文档" r:id="rId3" imgW="10515642" imgH="3166061" progId="Word.Document.12">
                  <p:embed/>
                </p:oleObj>
              </mc:Choice>
              <mc:Fallback>
                <p:oleObj name="文档" r:id="rId3" imgW="10515642" imgH="3166061" progId="Word.Document.12">
                  <p:embed/>
                  <p:pic>
                    <p:nvPicPr>
                      <p:cNvPr id="2" name="对象 1"/>
                      <p:cNvPicPr/>
                      <p:nvPr/>
                    </p:nvPicPr>
                    <p:blipFill>
                      <a:blip r:embed="rId4"/>
                      <a:stretch>
                        <a:fillRect/>
                      </a:stretch>
                    </p:blipFill>
                    <p:spPr>
                      <a:xfrm>
                        <a:off x="509588" y="2146305"/>
                        <a:ext cx="10215562" cy="3082925"/>
                      </a:xfrm>
                      <a:prstGeom prst="rect">
                        <a:avLst/>
                      </a:prstGeom>
                    </p:spPr>
                  </p:pic>
                </p:oleObj>
              </mc:Fallback>
            </mc:AlternateContent>
          </a:graphicData>
        </a:graphic>
      </p:graphicFrame>
      <p:sp>
        <p:nvSpPr>
          <p:cNvPr id="7" name="矩形 6"/>
          <p:cNvSpPr/>
          <p:nvPr/>
        </p:nvSpPr>
        <p:spPr>
          <a:xfrm>
            <a:off x="1437436" y="2493837"/>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gěng</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498832" y="2521777"/>
            <a:ext cx="803425" cy="461665"/>
          </a:xfrm>
          <a:prstGeom prst="rect">
            <a:avLst/>
          </a:prstGeom>
        </p:spPr>
        <p:txBody>
          <a:bodyPr wrap="none">
            <a:spAutoFit/>
          </a:bodyPr>
          <a:lstStyle/>
          <a:p>
            <a:r>
              <a:rPr lang="zh-CN" altLang="en-US" sz="2400" b="1" dirty="0">
                <a:solidFill>
                  <a:srgbClr val="FF0000"/>
                </a:solidFill>
              </a:rPr>
              <a:t>梗阻</a:t>
            </a:r>
          </a:p>
        </p:txBody>
      </p:sp>
      <p:sp>
        <p:nvSpPr>
          <p:cNvPr id="9" name="矩形 8"/>
          <p:cNvSpPr/>
          <p:nvPr/>
        </p:nvSpPr>
        <p:spPr>
          <a:xfrm>
            <a:off x="1448453" y="2926381"/>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gěng</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2498832" y="2943304"/>
            <a:ext cx="803425" cy="461665"/>
          </a:xfrm>
          <a:prstGeom prst="rect">
            <a:avLst/>
          </a:prstGeom>
        </p:spPr>
        <p:txBody>
          <a:bodyPr wrap="none">
            <a:spAutoFit/>
          </a:bodyPr>
          <a:lstStyle/>
          <a:p>
            <a:r>
              <a:rPr lang="zh-CN" altLang="en-US" sz="2400" b="1">
                <a:solidFill>
                  <a:srgbClr val="FF0000"/>
                </a:solidFill>
              </a:rPr>
              <a:t>哽咽</a:t>
            </a:r>
            <a:endParaRPr lang="zh-CN" altLang="en-US" sz="2400" b="1" dirty="0">
              <a:solidFill>
                <a:srgbClr val="FF0000"/>
              </a:solidFill>
            </a:endParaRPr>
          </a:p>
        </p:txBody>
      </p:sp>
      <p:sp>
        <p:nvSpPr>
          <p:cNvPr id="11" name="矩形 10"/>
          <p:cNvSpPr/>
          <p:nvPr/>
        </p:nvSpPr>
        <p:spPr>
          <a:xfrm>
            <a:off x="6009375" y="2059317"/>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jǐn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912782" y="2076240"/>
            <a:ext cx="803425" cy="461665"/>
          </a:xfrm>
          <a:prstGeom prst="rect">
            <a:avLst/>
          </a:prstGeom>
        </p:spPr>
        <p:txBody>
          <a:bodyPr wrap="none">
            <a:spAutoFit/>
          </a:bodyPr>
          <a:lstStyle/>
          <a:p>
            <a:r>
              <a:rPr lang="zh-CN" altLang="en-US" sz="2400" b="1">
                <a:solidFill>
                  <a:srgbClr val="FF0000"/>
                </a:solidFill>
              </a:rPr>
              <a:t>饥馑</a:t>
            </a:r>
            <a:endParaRPr lang="zh-CN" altLang="en-US" sz="2400" b="1" dirty="0">
              <a:solidFill>
                <a:srgbClr val="FF0000"/>
              </a:solidFill>
            </a:endParaRPr>
          </a:p>
        </p:txBody>
      </p:sp>
      <p:sp>
        <p:nvSpPr>
          <p:cNvPr id="13" name="矩形 12"/>
          <p:cNvSpPr/>
          <p:nvPr/>
        </p:nvSpPr>
        <p:spPr>
          <a:xfrm>
            <a:off x="5998358" y="2504854"/>
            <a:ext cx="54373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jǐn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6901765" y="2521777"/>
            <a:ext cx="803425" cy="461665"/>
          </a:xfrm>
          <a:prstGeom prst="rect">
            <a:avLst/>
          </a:prstGeom>
        </p:spPr>
        <p:txBody>
          <a:bodyPr wrap="none">
            <a:spAutoFit/>
          </a:bodyPr>
          <a:lstStyle/>
          <a:p>
            <a:r>
              <a:rPr lang="zh-CN" altLang="en-US" sz="2400" b="1" dirty="0">
                <a:solidFill>
                  <a:srgbClr val="FF0000"/>
                </a:solidFill>
              </a:rPr>
              <a:t>谨慎</a:t>
            </a:r>
          </a:p>
        </p:txBody>
      </p:sp>
      <p:sp>
        <p:nvSpPr>
          <p:cNvPr id="15" name="矩形 14"/>
          <p:cNvSpPr/>
          <p:nvPr/>
        </p:nvSpPr>
        <p:spPr>
          <a:xfrm>
            <a:off x="6009375" y="2937398"/>
            <a:ext cx="54373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jǐn</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6912782" y="2954321"/>
            <a:ext cx="803425" cy="461665"/>
          </a:xfrm>
          <a:prstGeom prst="rect">
            <a:avLst/>
          </a:prstGeom>
        </p:spPr>
        <p:txBody>
          <a:bodyPr wrap="none">
            <a:spAutoFit/>
          </a:bodyPr>
          <a:lstStyle/>
          <a:p>
            <a:r>
              <a:rPr lang="zh-CN" altLang="en-US" sz="2400" b="1" dirty="0">
                <a:solidFill>
                  <a:srgbClr val="FF0000"/>
                </a:solidFill>
              </a:rPr>
              <a:t>瑾瑜</a:t>
            </a:r>
          </a:p>
        </p:txBody>
      </p:sp>
      <p:sp>
        <p:nvSpPr>
          <p:cNvPr id="17" name="矩形 16"/>
          <p:cNvSpPr/>
          <p:nvPr/>
        </p:nvSpPr>
        <p:spPr>
          <a:xfrm>
            <a:off x="1448453" y="3510518"/>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biǎn</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2498832" y="3527441"/>
            <a:ext cx="803425" cy="461665"/>
          </a:xfrm>
          <a:prstGeom prst="rect">
            <a:avLst/>
          </a:prstGeom>
        </p:spPr>
        <p:txBody>
          <a:bodyPr wrap="none">
            <a:spAutoFit/>
          </a:bodyPr>
          <a:lstStyle/>
          <a:p>
            <a:r>
              <a:rPr lang="zh-CN" altLang="en-US" sz="2400" b="1">
                <a:solidFill>
                  <a:srgbClr val="FF0000"/>
                </a:solidFill>
              </a:rPr>
              <a:t>褒贬</a:t>
            </a:r>
            <a:endParaRPr lang="zh-CN" altLang="en-US" sz="2400" b="1" dirty="0">
              <a:solidFill>
                <a:srgbClr val="FF0000"/>
              </a:solidFill>
            </a:endParaRPr>
          </a:p>
        </p:txBody>
      </p:sp>
      <p:sp>
        <p:nvSpPr>
          <p:cNvPr id="19" name="矩形 18"/>
          <p:cNvSpPr/>
          <p:nvPr/>
        </p:nvSpPr>
        <p:spPr>
          <a:xfrm>
            <a:off x="1415402" y="3956055"/>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biān</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2498832" y="3961961"/>
            <a:ext cx="803425" cy="461665"/>
          </a:xfrm>
          <a:prstGeom prst="rect">
            <a:avLst/>
          </a:prstGeom>
        </p:spPr>
        <p:txBody>
          <a:bodyPr wrap="none">
            <a:spAutoFit/>
          </a:bodyPr>
          <a:lstStyle/>
          <a:p>
            <a:r>
              <a:rPr lang="zh-CN" altLang="en-US" sz="2400" b="1" dirty="0">
                <a:solidFill>
                  <a:srgbClr val="FF0000"/>
                </a:solidFill>
              </a:rPr>
              <a:t>针砭</a:t>
            </a:r>
          </a:p>
        </p:txBody>
      </p:sp>
      <p:sp>
        <p:nvSpPr>
          <p:cNvPr id="21" name="矩形 20"/>
          <p:cNvSpPr/>
          <p:nvPr/>
        </p:nvSpPr>
        <p:spPr>
          <a:xfrm>
            <a:off x="5915977" y="3510518"/>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niè</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6901765" y="3516424"/>
            <a:ext cx="803425" cy="461665"/>
          </a:xfrm>
          <a:prstGeom prst="rect">
            <a:avLst/>
          </a:prstGeom>
        </p:spPr>
        <p:txBody>
          <a:bodyPr wrap="none">
            <a:spAutoFit/>
          </a:bodyPr>
          <a:lstStyle/>
          <a:p>
            <a:r>
              <a:rPr lang="zh-CN" altLang="en-US" sz="2400" b="1" dirty="0">
                <a:solidFill>
                  <a:srgbClr val="FF0000"/>
                </a:solidFill>
              </a:rPr>
              <a:t>分蘖</a:t>
            </a:r>
          </a:p>
        </p:txBody>
      </p:sp>
      <p:sp>
        <p:nvSpPr>
          <p:cNvPr id="23" name="矩形 22"/>
          <p:cNvSpPr/>
          <p:nvPr/>
        </p:nvSpPr>
        <p:spPr>
          <a:xfrm>
            <a:off x="5949028" y="3967072"/>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niè</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6885486" y="3961961"/>
            <a:ext cx="803425" cy="461665"/>
          </a:xfrm>
          <a:prstGeom prst="rect">
            <a:avLst/>
          </a:prstGeom>
        </p:spPr>
        <p:txBody>
          <a:bodyPr wrap="none">
            <a:spAutoFit/>
          </a:bodyPr>
          <a:lstStyle/>
          <a:p>
            <a:r>
              <a:rPr lang="zh-CN" altLang="en-US" sz="2400" b="1">
                <a:solidFill>
                  <a:srgbClr val="FF0000"/>
                </a:solidFill>
              </a:rPr>
              <a:t>孽障</a:t>
            </a:r>
            <a:endParaRPr lang="zh-CN" altLang="en-US" sz="2400" b="1" dirty="0">
              <a:solidFill>
                <a:srgbClr val="FF0000"/>
              </a:solidFill>
            </a:endParaRPr>
          </a:p>
        </p:txBody>
      </p:sp>
    </p:spTree>
    <p:extLst>
      <p:ext uri="{BB962C8B-B14F-4D97-AF65-F5344CB8AC3E}">
        <p14:creationId xmlns:p14="http://schemas.microsoft.com/office/powerpoint/2010/main" val="424201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3818</Words>
  <Application>Microsoft Office PowerPoint</Application>
  <PresentationFormat>宽屏</PresentationFormat>
  <Paragraphs>306</Paragraphs>
  <Slides>53</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72"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