
<file path=[Content_Types].xml><?xml version="1.0" encoding="utf-8"?>
<Types xmlns="http://schemas.openxmlformats.org/package/2006/content-types">
  <Default Extension="png" ContentType="image/png"/>
  <Default Extension="svg" ContentType="image/sv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57"/>
  </p:notesMasterIdLst>
  <p:sldIdLst>
    <p:sldId id="683" r:id="rId2"/>
    <p:sldId id="876" r:id="rId3"/>
    <p:sldId id="665" r:id="rId4"/>
    <p:sldId id="261" r:id="rId5"/>
    <p:sldId id="880" r:id="rId6"/>
    <p:sldId id="882" r:id="rId7"/>
    <p:sldId id="684" r:id="rId8"/>
    <p:sldId id="688" r:id="rId9"/>
    <p:sldId id="692" r:id="rId10"/>
    <p:sldId id="788" r:id="rId11"/>
    <p:sldId id="789" r:id="rId12"/>
    <p:sldId id="883" r:id="rId13"/>
    <p:sldId id="884" r:id="rId14"/>
    <p:sldId id="885" r:id="rId15"/>
    <p:sldId id="790" r:id="rId16"/>
    <p:sldId id="886" r:id="rId17"/>
    <p:sldId id="887" r:id="rId18"/>
    <p:sldId id="888" r:id="rId19"/>
    <p:sldId id="889" r:id="rId20"/>
    <p:sldId id="890" r:id="rId21"/>
    <p:sldId id="891" r:id="rId22"/>
    <p:sldId id="685" r:id="rId23"/>
    <p:sldId id="892" r:id="rId24"/>
    <p:sldId id="867" r:id="rId25"/>
    <p:sldId id="868" r:id="rId26"/>
    <p:sldId id="872" r:id="rId27"/>
    <p:sldId id="698" r:id="rId28"/>
    <p:sldId id="873" r:id="rId29"/>
    <p:sldId id="686" r:id="rId30"/>
    <p:sldId id="669" r:id="rId31"/>
    <p:sldId id="699" r:id="rId32"/>
    <p:sldId id="700" r:id="rId33"/>
    <p:sldId id="703" r:id="rId34"/>
    <p:sldId id="704" r:id="rId35"/>
    <p:sldId id="733" r:id="rId36"/>
    <p:sldId id="705" r:id="rId37"/>
    <p:sldId id="734" r:id="rId38"/>
    <p:sldId id="706" r:id="rId39"/>
    <p:sldId id="707" r:id="rId40"/>
    <p:sldId id="708" r:id="rId41"/>
    <p:sldId id="735" r:id="rId42"/>
    <p:sldId id="710" r:id="rId43"/>
    <p:sldId id="736" r:id="rId44"/>
    <p:sldId id="712" r:id="rId45"/>
    <p:sldId id="737" r:id="rId46"/>
    <p:sldId id="713" r:id="rId47"/>
    <p:sldId id="738" r:id="rId48"/>
    <p:sldId id="715" r:id="rId49"/>
    <p:sldId id="739" r:id="rId50"/>
    <p:sldId id="716" r:id="rId51"/>
    <p:sldId id="740" r:id="rId52"/>
    <p:sldId id="717" r:id="rId53"/>
    <p:sldId id="741" r:id="rId54"/>
    <p:sldId id="718" r:id="rId55"/>
    <p:sldId id="743" r:id="rId56"/>
  </p:sldIdLst>
  <p:sldSz cx="12192000" cy="685800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ang Yan" initials="JY" lastIdx="0" clrIdx="0">
    <p:extLst>
      <p:ext uri="{19B8F6BF-5375-455C-9EA6-DF929625EA0E}">
        <p15:presenceInfo xmlns:p15="http://schemas.microsoft.com/office/powerpoint/2012/main" xmlns="" userId="Jiang Y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91" autoAdjust="0"/>
    <p:restoredTop sz="93826" autoAdjust="0"/>
  </p:normalViewPr>
  <p:slideViewPr>
    <p:cSldViewPr snapToGrid="0">
      <p:cViewPr>
        <p:scale>
          <a:sx n="66" d="100"/>
          <a:sy n="66" d="100"/>
        </p:scale>
        <p:origin x="246" y="-300"/>
      </p:cViewPr>
      <p:guideLst>
        <p:guide orient="horz" pos="2160"/>
        <p:guide pos="3840"/>
      </p:guideLst>
    </p:cSldViewPr>
  </p:slideViewPr>
  <p:outlineViewPr>
    <p:cViewPr>
      <p:scale>
        <a:sx n="33" d="100"/>
        <a:sy n="33" d="100"/>
      </p:scale>
      <p:origin x="0" y="-88684"/>
    </p:cViewPr>
  </p:outlin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4A443C-391E-4FC1-B68E-C5D44BD2B272}" type="datetimeFigureOut">
              <a:rPr lang="zh-CN" altLang="en-US" smtClean="0"/>
              <a:t>2020-11-27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E65A93-D5D0-4A3F-B7B8-AA3C6612A0D2}" type="slidenum">
              <a:rPr lang="zh-CN" altLang="en-US" smtClean="0"/>
              <a:t>‹#›</a:t>
            </a:fld>
            <a:endParaRPr lang="zh-CN" altLang="en-US"/>
          </a:p>
        </p:txBody>
      </p:sp>
    </p:spTree>
    <p:extLst>
      <p:ext uri="{BB962C8B-B14F-4D97-AF65-F5344CB8AC3E}">
        <p14:creationId xmlns:p14="http://schemas.microsoft.com/office/powerpoint/2010/main" val="40418726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22</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24</a:t>
            </a:fld>
            <a:endParaRPr lang="zh-CN" altLang="en-US"/>
          </a:p>
        </p:txBody>
      </p:sp>
    </p:spTree>
    <p:extLst>
      <p:ext uri="{BB962C8B-B14F-4D97-AF65-F5344CB8AC3E}">
        <p14:creationId xmlns:p14="http://schemas.microsoft.com/office/powerpoint/2010/main" val="925895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31</a:t>
            </a:fld>
            <a:endParaRPr lang="zh-CN" altLang="en-US"/>
          </a:p>
        </p:txBody>
      </p:sp>
    </p:spTree>
    <p:extLst>
      <p:ext uri="{BB962C8B-B14F-4D97-AF65-F5344CB8AC3E}">
        <p14:creationId xmlns:p14="http://schemas.microsoft.com/office/powerpoint/2010/main" val="3257301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3000" advClick="0">
        <p:wip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4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2020-11-27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6" descr="JP.ZXXK.COM 拷贝"/>
          <p:cNvPicPr>
            <a:picLocks noChangeAspect="1"/>
          </p:cNvPicPr>
          <p:nvPr userDrawn="1"/>
        </p:nvPicPr>
        <p:blipFill>
          <a:blip r:embed="rId14"/>
          <a:stretch>
            <a:fillRect/>
          </a:stretch>
        </p:blipFill>
        <p:spPr>
          <a:xfrm>
            <a:off x="10213340" y="78740"/>
            <a:ext cx="1955800" cy="4997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6.sv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7.sv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8.sv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9.sv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4"/>
          <p:cNvSpPr>
            <a:spLocks noGrp="1"/>
          </p:cNvSpPr>
          <p:nvPr>
            <p:ph type="ctrTitle"/>
          </p:nvPr>
        </p:nvSpPr>
        <p:spPr>
          <a:xfrm>
            <a:off x="1524000" y="2460420"/>
            <a:ext cx="9144000" cy="1937159"/>
          </a:xfrm>
        </p:spPr>
        <p:txBody>
          <a:bodyPr>
            <a:normAutofit fontScale="90000"/>
          </a:bodyPr>
          <a:lstStyle/>
          <a:p>
            <a:pPr>
              <a:lnSpc>
                <a:spcPct val="150000"/>
              </a:lnSpc>
            </a:pPr>
            <a:r>
              <a:rPr lang="zh-CN" altLang="en-US" dirty="0">
                <a:solidFill>
                  <a:srgbClr val="B79F47"/>
                </a:solidFill>
              </a:rPr>
              <a:t>专题</a:t>
            </a:r>
            <a:r>
              <a:rPr lang="en-US" altLang="zh-CN" dirty="0">
                <a:solidFill>
                  <a:srgbClr val="B79F47"/>
                </a:solidFill>
              </a:rPr>
              <a:t>03 </a:t>
            </a:r>
            <a:r>
              <a:rPr lang="zh-CN" altLang="en-US" dirty="0">
                <a:solidFill>
                  <a:srgbClr val="B79F47"/>
                </a:solidFill>
              </a:rPr>
              <a:t>选用、仿用、变换句式，扩展语句，压缩语段</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二</a:t>
            </a:r>
            <a:r>
              <a:rPr lang="en-US" altLang="zh-CN" spc="500">
                <a:solidFill>
                  <a:srgbClr val="B79F47"/>
                </a:solidFill>
              </a:rPr>
              <a:t>) </a:t>
            </a:r>
            <a:r>
              <a:rPr lang="zh-CN" altLang="en-US" spc="500">
                <a:solidFill>
                  <a:srgbClr val="B79F47"/>
                </a:solidFill>
              </a:rPr>
              <a:t>选用句式</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98D872A-7EE7-42CB-BF19-DB5EB0E5F901}"/>
              </a:ext>
            </a:extLst>
          </p:cNvPr>
          <p:cNvSpPr txBox="1"/>
          <p:nvPr/>
        </p:nvSpPr>
        <p:spPr>
          <a:xfrm>
            <a:off x="731520" y="2042671"/>
            <a:ext cx="10414535" cy="4182363"/>
          </a:xfrm>
          <a:prstGeom prst="rect">
            <a:avLst/>
          </a:prstGeom>
          <a:noFill/>
        </p:spPr>
        <p:txBody>
          <a:bodyPr wrap="square">
            <a:spAutoFit/>
          </a:bodyPr>
          <a:lstStyle/>
          <a:p>
            <a:pPr marL="266700">
              <a:lnSpc>
                <a:spcPct val="150000"/>
              </a:lnSpc>
            </a:pPr>
            <a:r>
              <a:rPr lang="zh-CN" altLang="en-US"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选用句式一般以客观题形式出现，且多与表达准确、连贯等考点结合考查，在做题时，应充分理解上下文语境，还应注意以下几个方面：</a:t>
            </a:r>
          </a:p>
          <a:p>
            <a:pPr marL="266700">
              <a:lnSpc>
                <a:spcPct val="150000"/>
              </a:lnSpc>
            </a:pPr>
            <a:r>
              <a:rPr lang="en-US" altLang="zh-CN"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1.</a:t>
            </a:r>
            <a:r>
              <a:rPr lang="zh-CN" altLang="en-US"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陈述对象一致</a:t>
            </a:r>
          </a:p>
          <a:p>
            <a:pPr marL="266700">
              <a:lnSpc>
                <a:spcPct val="150000"/>
              </a:lnSpc>
            </a:pPr>
            <a:r>
              <a:rPr lang="zh-CN" altLang="en-US"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陈述对象一致一般表现为主语一致，同一组句子的叙事者要求保持一致，几个分句的叙述者必须互相兼顾。</a:t>
            </a:r>
          </a:p>
          <a:p>
            <a:pPr marL="266700">
              <a:lnSpc>
                <a:spcPct val="150000"/>
              </a:lnSpc>
            </a:pPr>
            <a:r>
              <a:rPr lang="en-US" altLang="zh-CN"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2.</a:t>
            </a:r>
            <a:r>
              <a:rPr lang="zh-CN" altLang="en-US"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句式一致</a:t>
            </a:r>
          </a:p>
          <a:p>
            <a:pPr marL="266700">
              <a:lnSpc>
                <a:spcPct val="150000"/>
              </a:lnSpc>
            </a:pPr>
            <a:r>
              <a:rPr lang="zh-CN" altLang="en-US"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句式一致，能使上下文衔接，语意连贯，比如，均为动宾结构，均为主谓结构，均为被动句等等。</a:t>
            </a:r>
          </a:p>
          <a:p>
            <a:pPr marL="266700">
              <a:lnSpc>
                <a:spcPct val="150000"/>
              </a:lnSpc>
            </a:pPr>
            <a:r>
              <a:rPr lang="en-US" altLang="zh-CN"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3.</a:t>
            </a:r>
            <a:r>
              <a:rPr lang="zh-CN" altLang="en-US"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情感氛围一致</a:t>
            </a:r>
          </a:p>
          <a:p>
            <a:pPr marL="266700">
              <a:lnSpc>
                <a:spcPct val="150000"/>
              </a:lnSpc>
            </a:pPr>
            <a:r>
              <a:rPr lang="zh-CN" altLang="en-US"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选用句式所给语段往往有自己的风格和特色，从而形或一种特定的情调和氛围感。描写景物的语段，要分析语境因素和视角变化。</a:t>
            </a:r>
          </a:p>
        </p:txBody>
      </p:sp>
    </p:spTree>
    <p:extLst>
      <p:ext uri="{BB962C8B-B14F-4D97-AF65-F5344CB8AC3E}">
        <p14:creationId xmlns:p14="http://schemas.microsoft.com/office/powerpoint/2010/main" val="9892876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三</a:t>
            </a:r>
            <a:r>
              <a:rPr lang="en-US" altLang="zh-CN" spc="500">
                <a:solidFill>
                  <a:srgbClr val="B79F47"/>
                </a:solidFill>
              </a:rPr>
              <a:t>)</a:t>
            </a:r>
            <a:r>
              <a:rPr lang="zh-CN" altLang="en-US" spc="500">
                <a:solidFill>
                  <a:srgbClr val="B79F47"/>
                </a:solidFill>
              </a:rPr>
              <a:t>仿用句式</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4B76A59-5AF8-426E-B184-D7E87E17A9FD}"/>
              </a:ext>
            </a:extLst>
          </p:cNvPr>
          <p:cNvSpPr txBox="1"/>
          <p:nvPr/>
        </p:nvSpPr>
        <p:spPr>
          <a:xfrm>
            <a:off x="838200" y="2035223"/>
            <a:ext cx="10515600" cy="4437753"/>
          </a:xfrm>
          <a:prstGeom prst="rect">
            <a:avLst/>
          </a:prstGeom>
          <a:noFill/>
        </p:spPr>
        <p:txBody>
          <a:bodyPr wrap="square">
            <a:spAutoFit/>
          </a:bodyPr>
          <a:lstStyle/>
          <a:p>
            <a:pPr marL="266700" algn="just">
              <a:lnSpc>
                <a:spcPct val="150000"/>
              </a:lnSpc>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仿用句式时可参照以下步骤操作：</a:t>
            </a:r>
          </a:p>
          <a:p>
            <a:pPr marL="266700" algn="just">
              <a:lnSpc>
                <a:spcPct val="150000"/>
              </a:lnSpc>
            </a:pPr>
            <a:r>
              <a:rPr lang="en-US" altLang="zh-CN"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1.</a:t>
            </a:r>
            <a:r>
              <a:rPr lang="zh-CN" altLang="en-US"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审读题干。</a:t>
            </a:r>
          </a:p>
          <a:p>
            <a:pPr marL="266700" algn="just">
              <a:lnSpc>
                <a:spcPct val="150000"/>
              </a:lnSpc>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仔细阅读题干，明确话题、对象、例句、字数等要素，明确仿写要求。</a:t>
            </a:r>
          </a:p>
          <a:p>
            <a:pPr marL="266700" algn="just">
              <a:lnSpc>
                <a:spcPct val="150000"/>
              </a:lnSpc>
            </a:pPr>
            <a:r>
              <a:rPr lang="en-US" altLang="zh-CN" sz="24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2.</a:t>
            </a:r>
            <a:r>
              <a:rPr lang="zh-CN" altLang="en-US" sz="24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研究例句。</a:t>
            </a:r>
          </a:p>
          <a:p>
            <a:pPr marL="266700" algn="just">
              <a:lnSpc>
                <a:spcPct val="150000"/>
              </a:lnSpc>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认真研读例句，明确短语类型、分句关系、修辞手法等类型，熟悉话题范围。</a:t>
            </a:r>
          </a:p>
          <a:p>
            <a:pPr marL="266700" algn="just">
              <a:lnSpc>
                <a:spcPct val="150000"/>
              </a:lnSpc>
            </a:pPr>
            <a:r>
              <a:rPr lang="en-US" altLang="zh-CN" sz="24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3. </a:t>
            </a:r>
            <a:r>
              <a:rPr lang="zh-CN" altLang="en-US" sz="24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遣词造句。</a:t>
            </a:r>
          </a:p>
          <a:p>
            <a:pPr marL="266700" algn="just">
              <a:lnSpc>
                <a:spcPct val="150000"/>
              </a:lnSpc>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根据话题范围，选用相关联的词汇；根据句式特点，组合成相应句式，对照检查。</a:t>
            </a:r>
          </a:p>
        </p:txBody>
      </p:sp>
    </p:spTree>
    <p:extLst>
      <p:ext uri="{BB962C8B-B14F-4D97-AF65-F5344CB8AC3E}">
        <p14:creationId xmlns:p14="http://schemas.microsoft.com/office/powerpoint/2010/main" val="12025680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四</a:t>
            </a:r>
            <a:r>
              <a:rPr lang="en-US" altLang="zh-CN" spc="500">
                <a:solidFill>
                  <a:srgbClr val="B79F47"/>
                </a:solidFill>
              </a:rPr>
              <a:t>)</a:t>
            </a:r>
            <a:r>
              <a:rPr lang="zh-CN" altLang="en-US" spc="500">
                <a:solidFill>
                  <a:srgbClr val="B79F47"/>
                </a:solidFill>
              </a:rPr>
              <a:t>变换句式</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4B76A59-5AF8-426E-B184-D7E87E17A9FD}"/>
              </a:ext>
            </a:extLst>
          </p:cNvPr>
          <p:cNvSpPr txBox="1"/>
          <p:nvPr/>
        </p:nvSpPr>
        <p:spPr>
          <a:xfrm>
            <a:off x="838200" y="2035223"/>
            <a:ext cx="10515600" cy="2775760"/>
          </a:xfrm>
          <a:prstGeom prst="rect">
            <a:avLst/>
          </a:prstGeom>
          <a:noFill/>
        </p:spPr>
        <p:txBody>
          <a:bodyPr wrap="square">
            <a:spAutoFit/>
          </a:bodyPr>
          <a:lstStyle/>
          <a:p>
            <a:pPr marL="266700" algn="just">
              <a:lnSpc>
                <a:spcPct val="150000"/>
              </a:lnSpc>
            </a:pPr>
            <a:r>
              <a:rPr lang="en-US" altLang="zh-CN"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1.</a:t>
            </a:r>
            <a:r>
              <a:rPr lang="zh-CN" altLang="en-US"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长短句变换。</a:t>
            </a:r>
          </a:p>
          <a:p>
            <a:pPr marL="266700" algn="just">
              <a:lnSpc>
                <a:spcPct val="150000"/>
              </a:lnSpc>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长句变短句：找出主语、谓语和附加成分，将主语分别与附加成分、谓语组合成新的句子，适当增删字词，使句子通顺连贯。</a:t>
            </a:r>
          </a:p>
          <a:p>
            <a:pPr marL="266700" algn="just">
              <a:lnSpc>
                <a:spcPct val="150000"/>
              </a:lnSpc>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短句变长句：找出几个短句陈述的主要内容，作为长句的主干；将其他短句作为长句的修饰成分，增删个别字词，使句子更加连贯。</a:t>
            </a:r>
          </a:p>
        </p:txBody>
      </p:sp>
    </p:spTree>
    <p:extLst>
      <p:ext uri="{BB962C8B-B14F-4D97-AF65-F5344CB8AC3E}">
        <p14:creationId xmlns:p14="http://schemas.microsoft.com/office/powerpoint/2010/main" val="344476396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四</a:t>
            </a:r>
            <a:r>
              <a:rPr lang="en-US" altLang="zh-CN" spc="500">
                <a:solidFill>
                  <a:srgbClr val="B79F47"/>
                </a:solidFill>
              </a:rPr>
              <a:t>)</a:t>
            </a:r>
            <a:r>
              <a:rPr lang="zh-CN" altLang="en-US" spc="500">
                <a:solidFill>
                  <a:srgbClr val="B79F47"/>
                </a:solidFill>
              </a:rPr>
              <a:t>变换句式</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4B76A59-5AF8-426E-B184-D7E87E17A9FD}"/>
              </a:ext>
            </a:extLst>
          </p:cNvPr>
          <p:cNvSpPr txBox="1"/>
          <p:nvPr/>
        </p:nvSpPr>
        <p:spPr>
          <a:xfrm>
            <a:off x="838200" y="2035223"/>
            <a:ext cx="10515600" cy="2775760"/>
          </a:xfrm>
          <a:prstGeom prst="rect">
            <a:avLst/>
          </a:prstGeom>
          <a:noFill/>
        </p:spPr>
        <p:txBody>
          <a:bodyPr wrap="square">
            <a:spAutoFit/>
          </a:bodyPr>
          <a:lstStyle/>
          <a:p>
            <a:pPr marL="266700" algn="just">
              <a:lnSpc>
                <a:spcPct val="150000"/>
              </a:lnSpc>
            </a:pPr>
            <a:r>
              <a:rPr lang="en-US" altLang="zh-CN"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2.</a:t>
            </a:r>
            <a:r>
              <a:rPr lang="zh-CN" altLang="en-US"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整散句变换。</a:t>
            </a:r>
          </a:p>
          <a:p>
            <a:pPr marL="266700" algn="just">
              <a:lnSpc>
                <a:spcPct val="150000"/>
              </a:lnSpc>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整句变散句：将整句中重复出现的部分只保留一个，注意不改变句子原意，不遗漏内容要点。</a:t>
            </a:r>
          </a:p>
          <a:p>
            <a:pPr marL="266700" algn="just">
              <a:lnSpc>
                <a:spcPct val="150000"/>
              </a:lnSpc>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散句变整句：让某些重要成分重复出现，使得各个句子前后构成整齐的句式，将不太整齐的成分调整整齐。</a:t>
            </a:r>
          </a:p>
        </p:txBody>
      </p:sp>
    </p:spTree>
    <p:extLst>
      <p:ext uri="{BB962C8B-B14F-4D97-AF65-F5344CB8AC3E}">
        <p14:creationId xmlns:p14="http://schemas.microsoft.com/office/powerpoint/2010/main" val="10118099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四</a:t>
            </a:r>
            <a:r>
              <a:rPr lang="en-US" altLang="zh-CN" spc="500">
                <a:solidFill>
                  <a:srgbClr val="B79F47"/>
                </a:solidFill>
              </a:rPr>
              <a:t>)</a:t>
            </a:r>
            <a:r>
              <a:rPr lang="zh-CN" altLang="en-US" spc="500">
                <a:solidFill>
                  <a:srgbClr val="B79F47"/>
                </a:solidFill>
              </a:rPr>
              <a:t>变换句式</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4B76A59-5AF8-426E-B184-D7E87E17A9FD}"/>
              </a:ext>
            </a:extLst>
          </p:cNvPr>
          <p:cNvSpPr txBox="1"/>
          <p:nvPr/>
        </p:nvSpPr>
        <p:spPr>
          <a:xfrm>
            <a:off x="838200" y="2035223"/>
            <a:ext cx="10515600" cy="2221762"/>
          </a:xfrm>
          <a:prstGeom prst="rect">
            <a:avLst/>
          </a:prstGeom>
          <a:noFill/>
        </p:spPr>
        <p:txBody>
          <a:bodyPr wrap="square">
            <a:spAutoFit/>
          </a:bodyPr>
          <a:lstStyle/>
          <a:p>
            <a:pPr marL="266700" algn="just">
              <a:lnSpc>
                <a:spcPct val="150000"/>
              </a:lnSpc>
            </a:pPr>
            <a:r>
              <a:rPr lang="en-US" altLang="zh-CN"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3.</a:t>
            </a:r>
            <a:r>
              <a:rPr lang="zh-CN" altLang="en-US"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重组句子。</a:t>
            </a:r>
          </a:p>
          <a:p>
            <a:pPr marL="266700" algn="just">
              <a:lnSpc>
                <a:spcPct val="150000"/>
              </a:lnSpc>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重组句子就是根据题目要求，在不改变原意的条件下，打乱句子的结构，改变陈述的对象，重造一个新的句子。应注意分清原句间的层次关系，重新造句时，明确施事方和受事方，明确逻辑关系，保证重组后的句子语意不变。</a:t>
            </a:r>
          </a:p>
        </p:txBody>
      </p:sp>
    </p:spTree>
    <p:extLst>
      <p:ext uri="{BB962C8B-B14F-4D97-AF65-F5344CB8AC3E}">
        <p14:creationId xmlns:p14="http://schemas.microsoft.com/office/powerpoint/2010/main" val="1543424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五</a:t>
            </a:r>
            <a:r>
              <a:rPr lang="en-US" altLang="zh-CN" spc="500">
                <a:solidFill>
                  <a:srgbClr val="B79F47"/>
                </a:solidFill>
              </a:rPr>
              <a:t>)</a:t>
            </a:r>
            <a:r>
              <a:rPr lang="zh-CN" altLang="en-US" spc="500">
                <a:solidFill>
                  <a:srgbClr val="B79F47"/>
                </a:solidFill>
              </a:rPr>
              <a:t>扩展语句</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4B76A59-5AF8-426E-B184-D7E87E17A9FD}"/>
              </a:ext>
            </a:extLst>
          </p:cNvPr>
          <p:cNvSpPr txBox="1"/>
          <p:nvPr/>
        </p:nvSpPr>
        <p:spPr>
          <a:xfrm>
            <a:off x="838200" y="2035223"/>
            <a:ext cx="10515600" cy="3329758"/>
          </a:xfrm>
          <a:prstGeom prst="rect">
            <a:avLst/>
          </a:prstGeom>
          <a:noFill/>
        </p:spPr>
        <p:txBody>
          <a:bodyPr wrap="square">
            <a:spAutoFit/>
          </a:bodyPr>
          <a:lstStyle/>
          <a:p>
            <a:pPr lvl="0" algn="just">
              <a:lnSpc>
                <a:spcPct val="150000"/>
              </a:lnSpc>
              <a:buSzPts val="1050"/>
            </a:pPr>
            <a:r>
              <a:rPr lang="en-US" altLang="zh-CN"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1.</a:t>
            </a:r>
            <a:r>
              <a:rPr lang="zh-CN" altLang="en-US"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连词成句型</a:t>
            </a:r>
          </a:p>
          <a:p>
            <a:pPr lvl="0" algn="just">
              <a:lnSpc>
                <a:spcPct val="150000"/>
              </a:lnSpc>
              <a:buSzPts val="1050"/>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特点：把所给的几个词语串联起来，扩展成意思丰富、意境丰满的一段话，或通过合理的联想和想象，描写某种情景或阐述某种道理。</a:t>
            </a:r>
          </a:p>
          <a:p>
            <a:pPr lvl="0" algn="just">
              <a:lnSpc>
                <a:spcPct val="150000"/>
              </a:lnSpc>
              <a:buSzPts val="1050"/>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方法：抓住所给词语的特点展开联想，以其中一个词语为中心对象，以此展开，紧扣题目进行扩展。</a:t>
            </a:r>
          </a:p>
          <a:p>
            <a:pPr lvl="0" algn="just">
              <a:lnSpc>
                <a:spcPct val="150000"/>
              </a:lnSpc>
              <a:buSzPts val="1050"/>
            </a:pPr>
            <a:endParaRPr lang="zh-CN" altLang="en-US" sz="2400" b="1" kern="100">
              <a:solidFill>
                <a:srgbClr val="B79F47"/>
              </a:solidFill>
              <a:effectLst/>
              <a:latin typeface="仿宋" pitchFamily="49" charset="-122"/>
              <a:ea typeface="仿宋" pitchFamily="49" charset="-122"/>
              <a:cs typeface="Times New Roman" pitchFamily="18" charset="0"/>
            </a:endParaRPr>
          </a:p>
        </p:txBody>
      </p:sp>
    </p:spTree>
    <p:extLst>
      <p:ext uri="{BB962C8B-B14F-4D97-AF65-F5344CB8AC3E}">
        <p14:creationId xmlns:p14="http://schemas.microsoft.com/office/powerpoint/2010/main" val="127229986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五</a:t>
            </a:r>
            <a:r>
              <a:rPr lang="en-US" altLang="zh-CN" spc="500">
                <a:solidFill>
                  <a:srgbClr val="B79F47"/>
                </a:solidFill>
              </a:rPr>
              <a:t>)</a:t>
            </a:r>
            <a:r>
              <a:rPr lang="zh-CN" altLang="en-US" spc="500">
                <a:solidFill>
                  <a:srgbClr val="B79F47"/>
                </a:solidFill>
              </a:rPr>
              <a:t>扩展语句</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4B76A59-5AF8-426E-B184-D7E87E17A9FD}"/>
              </a:ext>
            </a:extLst>
          </p:cNvPr>
          <p:cNvSpPr txBox="1"/>
          <p:nvPr/>
        </p:nvSpPr>
        <p:spPr>
          <a:xfrm>
            <a:off x="838200" y="2035223"/>
            <a:ext cx="10515600" cy="3329758"/>
          </a:xfrm>
          <a:prstGeom prst="rect">
            <a:avLst/>
          </a:prstGeom>
          <a:noFill/>
        </p:spPr>
        <p:txBody>
          <a:bodyPr wrap="square">
            <a:spAutoFit/>
          </a:bodyPr>
          <a:lstStyle/>
          <a:p>
            <a:pPr lvl="0" algn="just">
              <a:lnSpc>
                <a:spcPct val="150000"/>
              </a:lnSpc>
              <a:buSzPts val="1050"/>
            </a:pPr>
            <a:r>
              <a:rPr lang="en-US" altLang="zh-CN"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2.</a:t>
            </a:r>
            <a:r>
              <a:rPr lang="zh-CN" altLang="en-US"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句子拓展型</a:t>
            </a:r>
          </a:p>
          <a:p>
            <a:pPr lvl="0" algn="just">
              <a:lnSpc>
                <a:spcPct val="150000"/>
              </a:lnSpc>
              <a:buSzPts val="1050"/>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特点：对一个结构简单的句子，采用记叙、描写等表达方式，通过添加修饰成分或运用修辞手法等，使之形象生动、内容充实。</a:t>
            </a:r>
          </a:p>
          <a:p>
            <a:pPr lvl="0" algn="just">
              <a:lnSpc>
                <a:spcPct val="150000"/>
              </a:lnSpc>
              <a:buSzPts val="1050"/>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方法：①在原句基础上增加定语、状语、补语等修饰成分，对原句主干进行修饰；②对人物进行语言、动作、心理等方面描写，或运用环境描写、修辞手法等使事物更加生动、立体。</a:t>
            </a:r>
          </a:p>
        </p:txBody>
      </p:sp>
    </p:spTree>
    <p:extLst>
      <p:ext uri="{BB962C8B-B14F-4D97-AF65-F5344CB8AC3E}">
        <p14:creationId xmlns:p14="http://schemas.microsoft.com/office/powerpoint/2010/main" val="21861712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五</a:t>
            </a:r>
            <a:r>
              <a:rPr lang="en-US" altLang="zh-CN" spc="500">
                <a:solidFill>
                  <a:srgbClr val="B79F47"/>
                </a:solidFill>
              </a:rPr>
              <a:t>)</a:t>
            </a:r>
            <a:r>
              <a:rPr lang="zh-CN" altLang="en-US" spc="500">
                <a:solidFill>
                  <a:srgbClr val="B79F47"/>
                </a:solidFill>
              </a:rPr>
              <a:t>扩展语句</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4B76A59-5AF8-426E-B184-D7E87E17A9FD}"/>
              </a:ext>
            </a:extLst>
          </p:cNvPr>
          <p:cNvSpPr txBox="1"/>
          <p:nvPr/>
        </p:nvSpPr>
        <p:spPr>
          <a:xfrm>
            <a:off x="838200" y="2035223"/>
            <a:ext cx="10515600" cy="2775760"/>
          </a:xfrm>
          <a:prstGeom prst="rect">
            <a:avLst/>
          </a:prstGeom>
          <a:noFill/>
        </p:spPr>
        <p:txBody>
          <a:bodyPr wrap="square">
            <a:spAutoFit/>
          </a:bodyPr>
          <a:lstStyle/>
          <a:p>
            <a:pPr lvl="0" algn="just">
              <a:lnSpc>
                <a:spcPct val="150000"/>
              </a:lnSpc>
              <a:buSzPts val="1050"/>
            </a:pPr>
            <a:r>
              <a:rPr lang="en-US" altLang="zh-CN"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3.</a:t>
            </a:r>
            <a:r>
              <a:rPr lang="zh-CN" altLang="en-US"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话题展开型</a:t>
            </a:r>
          </a:p>
          <a:p>
            <a:pPr lvl="0" algn="just">
              <a:lnSpc>
                <a:spcPct val="150000"/>
              </a:lnSpc>
              <a:buSzPts val="1050"/>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特点：根据题目提供的一个话题作为扩展的中心，并围绕这一话题进行补充拓展，使之明确、饱满，形成语意完整的语句或语段。</a:t>
            </a:r>
          </a:p>
          <a:p>
            <a:pPr lvl="0" algn="just">
              <a:lnSpc>
                <a:spcPct val="150000"/>
              </a:lnSpc>
              <a:buSzPts val="1050"/>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方法：审清题干，明确答题方向；根据需要，确定语句间总分、并列、递进等逻辑关系；适当运用修辞手法，润色语言，形成答案。</a:t>
            </a:r>
          </a:p>
        </p:txBody>
      </p:sp>
    </p:spTree>
    <p:extLst>
      <p:ext uri="{BB962C8B-B14F-4D97-AF65-F5344CB8AC3E}">
        <p14:creationId xmlns:p14="http://schemas.microsoft.com/office/powerpoint/2010/main" val="33579843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五</a:t>
            </a:r>
            <a:r>
              <a:rPr lang="en-US" altLang="zh-CN" spc="500">
                <a:solidFill>
                  <a:srgbClr val="B79F47"/>
                </a:solidFill>
              </a:rPr>
              <a:t>)</a:t>
            </a:r>
            <a:r>
              <a:rPr lang="zh-CN" altLang="en-US" spc="500">
                <a:solidFill>
                  <a:srgbClr val="B79F47"/>
                </a:solidFill>
              </a:rPr>
              <a:t>扩展语句</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4B76A59-5AF8-426E-B184-D7E87E17A9FD}"/>
              </a:ext>
            </a:extLst>
          </p:cNvPr>
          <p:cNvSpPr txBox="1"/>
          <p:nvPr/>
        </p:nvSpPr>
        <p:spPr>
          <a:xfrm>
            <a:off x="838200" y="2035223"/>
            <a:ext cx="10515600" cy="2775760"/>
          </a:xfrm>
          <a:prstGeom prst="rect">
            <a:avLst/>
          </a:prstGeom>
          <a:noFill/>
        </p:spPr>
        <p:txBody>
          <a:bodyPr wrap="square">
            <a:spAutoFit/>
          </a:bodyPr>
          <a:lstStyle/>
          <a:p>
            <a:pPr lvl="0" algn="just">
              <a:lnSpc>
                <a:spcPct val="150000"/>
              </a:lnSpc>
              <a:buSzPts val="1050"/>
            </a:pPr>
            <a:r>
              <a:rPr lang="en-US" altLang="zh-CN"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4.</a:t>
            </a:r>
            <a:r>
              <a:rPr lang="zh-CN" altLang="en-US"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诗句描摹型</a:t>
            </a:r>
          </a:p>
          <a:p>
            <a:pPr lvl="0" algn="just">
              <a:lnSpc>
                <a:spcPct val="150000"/>
              </a:lnSpc>
              <a:buSzPts val="1050"/>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特点：提供一两句诗，然后根据试题提供的信息要求展开想象和联想，运用一定的表现手法，将所构思的情景生动地表现出来。</a:t>
            </a:r>
          </a:p>
          <a:p>
            <a:pPr lvl="0" algn="just">
              <a:lnSpc>
                <a:spcPct val="150000"/>
              </a:lnSpc>
              <a:buSzPts val="1050"/>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方法：全面理解题干以及诗句的内容、情感等内涵，以此为基础展开想象，补充出原因、背景、过程、心理等因素，调整个别字句与语序，完善答案。</a:t>
            </a:r>
          </a:p>
        </p:txBody>
      </p:sp>
    </p:spTree>
    <p:extLst>
      <p:ext uri="{BB962C8B-B14F-4D97-AF65-F5344CB8AC3E}">
        <p14:creationId xmlns:p14="http://schemas.microsoft.com/office/powerpoint/2010/main" val="31994633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六</a:t>
            </a:r>
            <a:r>
              <a:rPr lang="en-US" altLang="zh-CN" spc="500">
                <a:solidFill>
                  <a:srgbClr val="B79F47"/>
                </a:solidFill>
              </a:rPr>
              <a:t>)</a:t>
            </a:r>
            <a:r>
              <a:rPr lang="zh-CN" altLang="en-US" spc="500">
                <a:solidFill>
                  <a:srgbClr val="B79F47"/>
                </a:solidFill>
              </a:rPr>
              <a:t>压缩语段</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4B76A59-5AF8-426E-B184-D7E87E17A9FD}"/>
              </a:ext>
            </a:extLst>
          </p:cNvPr>
          <p:cNvSpPr txBox="1"/>
          <p:nvPr/>
        </p:nvSpPr>
        <p:spPr>
          <a:xfrm>
            <a:off x="838200" y="2035223"/>
            <a:ext cx="10515600" cy="4175182"/>
          </a:xfrm>
          <a:prstGeom prst="rect">
            <a:avLst/>
          </a:prstGeom>
          <a:noFill/>
        </p:spPr>
        <p:txBody>
          <a:bodyPr wrap="square">
            <a:spAutoFit/>
          </a:bodyPr>
          <a:lstStyle/>
          <a:p>
            <a:pPr lvl="0" algn="just">
              <a:lnSpc>
                <a:spcPct val="150000"/>
              </a:lnSpc>
              <a:buSzPts val="1050"/>
            </a:pPr>
            <a:r>
              <a:rPr lang="en-US" altLang="zh-CN" sz="20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1.</a:t>
            </a:r>
            <a:r>
              <a:rPr lang="zh-CN" altLang="en-US" sz="20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新闻类压缩。</a:t>
            </a:r>
          </a:p>
          <a:p>
            <a:pPr lvl="0" algn="just">
              <a:lnSpc>
                <a:spcPct val="150000"/>
              </a:lnSpc>
              <a:buSzPts val="1050"/>
            </a:pPr>
            <a:r>
              <a:rPr lang="zh-CN" altLang="en-US" sz="20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a:t>
            </a: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1</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）拟写新闻标题。标题要与新闻内容一致，要突出最典型的事件，要要明确表达作者的立场和态度。</a:t>
            </a:r>
          </a:p>
          <a:p>
            <a:pPr lvl="0" algn="just">
              <a:lnSpc>
                <a:spcPct val="150000"/>
              </a:lnSpc>
              <a:buSzPts val="1050"/>
            </a:pP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a:t>
            </a: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2</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）拟写新闻导语。新闻导语内容包括：①新闻单位名称＋②消息发出地名称＋③发出时间＋④主体事件＋⑤</a:t>
            </a: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主体事件发生的必要的</a:t>
            </a: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条件或原因＋⑥主体事件的简约过程＋⑦状态、结果、影响或发展趋势。其中，第①②③项如果材料中没有给出信息，可以省略；第⑤⑦项如果字数要求严格，可简写或省略。</a:t>
            </a:r>
          </a:p>
          <a:p>
            <a:pPr lvl="0" algn="just">
              <a:lnSpc>
                <a:spcPct val="150000"/>
              </a:lnSpc>
              <a:buSzPts val="1050"/>
            </a:pP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a:t>
            </a: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3</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）概括新闻消息。把消息中最基本、最核心的内容用由时间、人物、事件的经过和结果所组成的主谓句概括出来。</a:t>
            </a:r>
          </a:p>
        </p:txBody>
      </p:sp>
    </p:spTree>
    <p:extLst>
      <p:ext uri="{BB962C8B-B14F-4D97-AF65-F5344CB8AC3E}">
        <p14:creationId xmlns:p14="http://schemas.microsoft.com/office/powerpoint/2010/main" val="51002528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908957" y="557893"/>
            <a:ext cx="2857500" cy="1107996"/>
          </a:xfrm>
          <a:prstGeom prst="rect">
            <a:avLst/>
          </a:prstGeom>
          <a:noFill/>
        </p:spPr>
        <p:txBody>
          <a:bodyPr wrap="square" rtlCol="0">
            <a:spAutoFit/>
          </a:bodyPr>
          <a:lstStyle/>
          <a:p>
            <a:r>
              <a:rPr lang="zh-CN" altLang="en-US" sz="6600">
                <a:solidFill>
                  <a:srgbClr val="B79F47"/>
                </a:solidFill>
                <a:latin typeface="思源黑体 Bold" panose="020B0800000000000000" pitchFamily="34" charset="-122"/>
                <a:ea typeface="思源黑体 Bold" panose="020B0800000000000000" pitchFamily="34" charset="-122"/>
              </a:rPr>
              <a:t>目录</a:t>
            </a:r>
          </a:p>
        </p:txBody>
      </p:sp>
      <p:sp>
        <p:nvSpPr>
          <p:cNvPr id="4" name="文本框 3"/>
          <p:cNvSpPr txBox="1"/>
          <p:nvPr/>
        </p:nvSpPr>
        <p:spPr>
          <a:xfrm>
            <a:off x="1013096" y="1513489"/>
            <a:ext cx="2024743" cy="369332"/>
          </a:xfrm>
          <a:prstGeom prst="rect">
            <a:avLst/>
          </a:prstGeom>
          <a:noFill/>
        </p:spPr>
        <p:txBody>
          <a:bodyPr wrap="square" rtlCol="0">
            <a:spAutoFit/>
          </a:bodyPr>
          <a:lstStyle/>
          <a:p>
            <a:pPr algn="dist"/>
            <a:r>
              <a:rPr lang="en-US" altLang="zh-CN">
                <a:solidFill>
                  <a:srgbClr val="B79F47"/>
                </a:solidFill>
                <a:latin typeface="思源黑体 Bold" panose="020B0800000000000000" pitchFamily="34" charset="-122"/>
                <a:ea typeface="思源黑体 Bold" panose="020B0800000000000000" pitchFamily="34" charset="-122"/>
              </a:rPr>
              <a:t>CONTENTS</a:t>
            </a:r>
            <a:endParaRPr lang="zh-CN" altLang="en-US">
              <a:solidFill>
                <a:srgbClr val="B79F47"/>
              </a:solidFill>
              <a:latin typeface="思源黑体 Bold" panose="020B0800000000000000" pitchFamily="34" charset="-122"/>
              <a:ea typeface="思源黑体 Bold" panose="020B0800000000000000" pitchFamily="34" charset="-122"/>
            </a:endParaRPr>
          </a:p>
        </p:txBody>
      </p:sp>
      <p:cxnSp>
        <p:nvCxnSpPr>
          <p:cNvPr id="6" name="直接连接符 5"/>
          <p:cNvCxnSpPr/>
          <p:nvPr/>
        </p:nvCxnSpPr>
        <p:spPr>
          <a:xfrm>
            <a:off x="1130300" y="210094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30300" y="1938270"/>
            <a:ext cx="723900" cy="174579"/>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p:cNvSpPr/>
          <p:nvPr/>
        </p:nvSpPr>
        <p:spPr>
          <a:xfrm>
            <a:off x="70748" y="5958254"/>
            <a:ext cx="1158221" cy="863525"/>
          </a:xfrm>
          <a:custGeom>
            <a:avLst/>
            <a:gdLst>
              <a:gd name="connsiteX0" fmla="*/ 0 w 1158221"/>
              <a:gd name="connsiteY0" fmla="*/ 0 h 863525"/>
              <a:gd name="connsiteX1" fmla="*/ 140799 w 1158221"/>
              <a:gd name="connsiteY1" fmla="*/ 58283 h 863525"/>
              <a:gd name="connsiteX2" fmla="*/ 1111876 w 1158221"/>
              <a:gd name="connsiteY2" fmla="*/ 789194 h 863525"/>
              <a:gd name="connsiteX3" fmla="*/ 1158221 w 1158221"/>
              <a:gd name="connsiteY3" fmla="*/ 863525 h 863525"/>
              <a:gd name="connsiteX4" fmla="*/ 0 w 1158221"/>
              <a:gd name="connsiteY4" fmla="*/ 863525 h 863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8221" h="863525">
                <a:moveTo>
                  <a:pt x="0" y="0"/>
                </a:moveTo>
                <a:lnTo>
                  <a:pt x="140799" y="58283"/>
                </a:lnTo>
                <a:cubicBezTo>
                  <a:pt x="583783" y="260042"/>
                  <a:pt x="921147" y="509906"/>
                  <a:pt x="1111876" y="789194"/>
                </a:cubicBezTo>
                <a:lnTo>
                  <a:pt x="1158221" y="863525"/>
                </a:lnTo>
                <a:lnTo>
                  <a:pt x="0" y="863525"/>
                </a:lnTo>
                <a:close/>
              </a:path>
            </a:pathLst>
          </a:custGeom>
          <a:solidFill>
            <a:srgbClr val="B79F47"/>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1D7D31A-B449-4786-A886-4585C28B62D1}"/>
              </a:ext>
            </a:extLst>
          </p:cNvPr>
          <p:cNvGrpSpPr/>
          <p:nvPr/>
        </p:nvGrpSpPr>
        <p:grpSpPr>
          <a:xfrm>
            <a:off x="7974010" y="2965841"/>
            <a:ext cx="1854200" cy="1345587"/>
            <a:chOff x="9200243" y="3094264"/>
            <a:chExt cx="1854200" cy="1345587"/>
          </a:xfrm>
        </p:grpSpPr>
        <p:sp>
          <p:nvSpPr>
            <p:cNvPr id="22" name="文本框 21"/>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课堂总结</a:t>
              </a:r>
            </a:p>
          </p:txBody>
        </p:sp>
        <p:sp>
          <p:nvSpPr>
            <p:cNvPr id="23" name="文本框 22"/>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4" name="矩形 33"/>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5" name="文本框 34"/>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05</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27" name="组合 2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DC7CBAF-3F95-4FE1-AF32-B06DCDF28997}"/>
              </a:ext>
            </a:extLst>
          </p:cNvPr>
          <p:cNvGrpSpPr/>
          <p:nvPr/>
        </p:nvGrpSpPr>
        <p:grpSpPr>
          <a:xfrm>
            <a:off x="6106524" y="2965841"/>
            <a:ext cx="1854200" cy="1345587"/>
            <a:chOff x="9200243" y="3094264"/>
            <a:chExt cx="1854200" cy="1345587"/>
          </a:xfrm>
        </p:grpSpPr>
        <p:sp>
          <p:nvSpPr>
            <p:cNvPr id="30" name="文本框 2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F206C3B-F364-4D2B-B231-08E490B3A30F}"/>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典型例题</a:t>
              </a:r>
            </a:p>
          </p:txBody>
        </p:sp>
        <p:sp>
          <p:nvSpPr>
            <p:cNvPr id="31" name="文本框 3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8352246-BDD3-46DD-9011-2EA3EC37D222}"/>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6" name="矩形 3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D28AC36-DE5E-46C3-8611-3EDA3F7E04DE}"/>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7" name="文本框 3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C73F211-1793-426D-BC92-C3CBD00D0071}"/>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38" name="组合 3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BF55D88-E7D0-4108-A319-5060A438EC86}"/>
              </a:ext>
            </a:extLst>
          </p:cNvPr>
          <p:cNvGrpSpPr/>
          <p:nvPr/>
        </p:nvGrpSpPr>
        <p:grpSpPr>
          <a:xfrm>
            <a:off x="9841497" y="2965841"/>
            <a:ext cx="1854200" cy="1345587"/>
            <a:chOff x="9200243" y="3094264"/>
            <a:chExt cx="1854200" cy="1345587"/>
          </a:xfrm>
        </p:grpSpPr>
        <p:sp>
          <p:nvSpPr>
            <p:cNvPr id="39" name="文本框 3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32E1BD5-2297-4FED-896C-DDAC1E82B8CD}"/>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限时训练</a:t>
              </a:r>
            </a:p>
          </p:txBody>
        </p:sp>
        <p:sp>
          <p:nvSpPr>
            <p:cNvPr id="40" name="文本框 3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7BF7A9D-98E1-425A-B8ED-6C73A9802088}"/>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1" name="矩形 4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F794EA4-776D-4AEB-A2E3-60303259D47A}"/>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2" name="文本框 4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E9A0B66-8F33-412D-B154-D7C79A63620D}"/>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06</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3" name="组合 4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E1CA1AE-AFDC-4CFF-85DB-429C641ECCEE}"/>
              </a:ext>
            </a:extLst>
          </p:cNvPr>
          <p:cNvGrpSpPr/>
          <p:nvPr/>
        </p:nvGrpSpPr>
        <p:grpSpPr>
          <a:xfrm>
            <a:off x="2371552" y="2965841"/>
            <a:ext cx="1854200" cy="1345587"/>
            <a:chOff x="9200243" y="3094264"/>
            <a:chExt cx="1854200" cy="1345587"/>
          </a:xfrm>
        </p:grpSpPr>
        <p:sp>
          <p:nvSpPr>
            <p:cNvPr id="44" name="文本框 4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9A42BB3-A9D7-4DDF-9E65-B2E4C387E6C3}"/>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重点知识</a:t>
              </a:r>
            </a:p>
          </p:txBody>
        </p:sp>
        <p:sp>
          <p:nvSpPr>
            <p:cNvPr id="45" name="文本框 4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0D1B421-E6B5-4950-AB9C-8790E534001D}"/>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6" name="矩形 4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DFCE485-FA4F-4DEC-9ACC-1DF73EA56A83}"/>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7" name="文本框 4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4C2AAF6-5E46-4934-9684-5BD5B467B548}"/>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02</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8" name="组合 4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5E99D6-B511-4A05-92AF-FC028ED1E435}"/>
              </a:ext>
            </a:extLst>
          </p:cNvPr>
          <p:cNvGrpSpPr/>
          <p:nvPr/>
        </p:nvGrpSpPr>
        <p:grpSpPr>
          <a:xfrm>
            <a:off x="504066" y="2965841"/>
            <a:ext cx="1854200" cy="1345587"/>
            <a:chOff x="9200243" y="3094264"/>
            <a:chExt cx="1854200" cy="1345587"/>
          </a:xfrm>
        </p:grpSpPr>
        <p:sp>
          <p:nvSpPr>
            <p:cNvPr id="49" name="文本框 4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D64F164-BCAE-4E23-A480-E36D28701057}"/>
                </a:ext>
              </a:extLst>
            </p:cNvPr>
            <p:cNvSpPr txBox="1"/>
            <p:nvPr/>
          </p:nvSpPr>
          <p:spPr>
            <a:xfrm>
              <a:off x="9200243" y="3978186"/>
              <a:ext cx="1854200" cy="461665"/>
            </a:xfrm>
            <a:prstGeom prst="rect">
              <a:avLst/>
            </a:prstGeom>
            <a:noFill/>
          </p:spPr>
          <p:txBody>
            <a:bodyPr wrap="square" rtlCol="0">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考向讲解</a:t>
              </a:r>
            </a:p>
          </p:txBody>
        </p:sp>
        <p:sp>
          <p:nvSpPr>
            <p:cNvPr id="50" name="文本框 4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A5C0340-5882-42EE-8FD6-48A4ACA51699}"/>
                </a:ext>
              </a:extLst>
            </p:cNvPr>
            <p:cNvSpPr txBox="1"/>
            <p:nvPr/>
          </p:nvSpPr>
          <p:spPr>
            <a:xfrm>
              <a:off x="9736002" y="3167389"/>
              <a:ext cx="782682" cy="523220"/>
            </a:xfrm>
            <a:prstGeom prst="rect">
              <a:avLst/>
            </a:prstGeom>
            <a:no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1" name="矩形 5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86318A5-F8A9-4903-B0D8-12853DB396F1}"/>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343FB13-24D1-43BC-9A5E-514CB9B8218C}"/>
                </a:ext>
              </a:extLst>
            </p:cNvPr>
            <p:cNvSpPr txBox="1"/>
            <p:nvPr/>
          </p:nvSpPr>
          <p:spPr>
            <a:xfrm>
              <a:off x="9880420" y="3167389"/>
              <a:ext cx="782682" cy="523220"/>
            </a:xfrm>
            <a:prstGeom prst="rect">
              <a:avLst/>
            </a:prstGeom>
            <a:solidFill>
              <a:srgbClr val="B79F47"/>
            </a:solid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01</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53" name="组合 5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7F868AC-3486-4D9C-81DA-8BACB7E99709}"/>
              </a:ext>
            </a:extLst>
          </p:cNvPr>
          <p:cNvGrpSpPr/>
          <p:nvPr/>
        </p:nvGrpSpPr>
        <p:grpSpPr>
          <a:xfrm>
            <a:off x="4239038" y="2965841"/>
            <a:ext cx="1854200" cy="1345587"/>
            <a:chOff x="9200243" y="3094264"/>
            <a:chExt cx="1854200" cy="1345587"/>
          </a:xfrm>
        </p:grpSpPr>
        <p:sp>
          <p:nvSpPr>
            <p:cNvPr id="54" name="文本框 5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7A17002-48CF-4275-BF83-C0D14B122026}"/>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易错易混</a:t>
              </a:r>
            </a:p>
          </p:txBody>
        </p:sp>
        <p:sp>
          <p:nvSpPr>
            <p:cNvPr id="55" name="文本框 5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EAD8EEA-70E6-4E29-B9F8-6A326B9BB774}"/>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6" name="矩形 5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BF982F7-81AA-47ED-829E-E8ED79E3A950}"/>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57" name="文本框 5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FE2847E-4A94-4646-9520-ACBC6F2A6298}"/>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03</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300" advClick="0">
        <p14:pan dir="r"/>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六</a:t>
            </a:r>
            <a:r>
              <a:rPr lang="en-US" altLang="zh-CN" spc="500">
                <a:solidFill>
                  <a:srgbClr val="B79F47"/>
                </a:solidFill>
              </a:rPr>
              <a:t>)</a:t>
            </a:r>
            <a:r>
              <a:rPr lang="zh-CN" altLang="en-US" spc="500">
                <a:solidFill>
                  <a:srgbClr val="B79F47"/>
                </a:solidFill>
              </a:rPr>
              <a:t>压缩语段</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4B76A59-5AF8-426E-B184-D7E87E17A9FD}"/>
              </a:ext>
            </a:extLst>
          </p:cNvPr>
          <p:cNvSpPr txBox="1"/>
          <p:nvPr/>
        </p:nvSpPr>
        <p:spPr>
          <a:xfrm>
            <a:off x="838200" y="2035223"/>
            <a:ext cx="10515600" cy="4437753"/>
          </a:xfrm>
          <a:prstGeom prst="rect">
            <a:avLst/>
          </a:prstGeom>
          <a:noFill/>
        </p:spPr>
        <p:txBody>
          <a:bodyPr wrap="square">
            <a:spAutoFit/>
          </a:bodyPr>
          <a:lstStyle/>
          <a:p>
            <a:pPr lvl="0" algn="just">
              <a:lnSpc>
                <a:spcPct val="150000"/>
              </a:lnSpc>
              <a:buSzPts val="1050"/>
            </a:pPr>
            <a:r>
              <a:rPr lang="en-US" altLang="zh-CN"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2.</a:t>
            </a:r>
            <a:r>
              <a:rPr lang="zh-CN" altLang="en-US"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概括型压缩。</a:t>
            </a:r>
          </a:p>
          <a:p>
            <a:pPr algn="just">
              <a:lnSpc>
                <a:spcPct val="150000"/>
              </a:lnSpc>
              <a:buSzPts val="1050"/>
            </a:pPr>
            <a:r>
              <a:rPr lang="zh-CN" altLang="en-US" sz="2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en-US" altLang="zh-CN" sz="2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1</a:t>
            </a:r>
            <a:r>
              <a:rPr lang="zh-CN" altLang="en-US" sz="2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）说明型语段。明确语段的说明对象，分析语段每一句话的具体内容，归纳出说明对象的内涵、外延，特点，组织语言。</a:t>
            </a:r>
          </a:p>
          <a:p>
            <a:pPr algn="just">
              <a:lnSpc>
                <a:spcPct val="150000"/>
              </a:lnSpc>
              <a:buSzPts val="1050"/>
            </a:pPr>
            <a:r>
              <a:rPr lang="zh-CN" altLang="en-US" sz="2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en-US" altLang="zh-CN" sz="2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2</a:t>
            </a:r>
            <a:r>
              <a:rPr lang="zh-CN" altLang="en-US" sz="2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）议论型语段。注意区分作者观点与支撑观点的论据。对作者观点进行准确转述，对支撑观点的论据则可适当缩减或省略。</a:t>
            </a:r>
          </a:p>
          <a:p>
            <a:pPr algn="just">
              <a:lnSpc>
                <a:spcPct val="150000"/>
              </a:lnSpc>
              <a:buSzPts val="1050"/>
            </a:pPr>
            <a:r>
              <a:rPr lang="zh-CN" altLang="en-US" sz="2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en-US" altLang="zh-CN" sz="2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3</a:t>
            </a:r>
            <a:r>
              <a:rPr lang="zh-CN" altLang="en-US" sz="2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）记叙描写型语段。记叙型语段要明确记叙要素，如时间、地点、人物、事件以及事件所体现的意义等；描写型语段要明确描写对象的特点，同时要把把形象化的语言转换为平实、质朴的语言。</a:t>
            </a:r>
          </a:p>
        </p:txBody>
      </p:sp>
    </p:spTree>
    <p:extLst>
      <p:ext uri="{BB962C8B-B14F-4D97-AF65-F5344CB8AC3E}">
        <p14:creationId xmlns:p14="http://schemas.microsoft.com/office/powerpoint/2010/main" val="18852819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六</a:t>
            </a:r>
            <a:r>
              <a:rPr lang="en-US" altLang="zh-CN" spc="500">
                <a:solidFill>
                  <a:srgbClr val="B79F47"/>
                </a:solidFill>
              </a:rPr>
              <a:t>)</a:t>
            </a:r>
            <a:r>
              <a:rPr lang="zh-CN" altLang="en-US" spc="500">
                <a:solidFill>
                  <a:srgbClr val="B79F47"/>
                </a:solidFill>
              </a:rPr>
              <a:t>压缩语段</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4B76A59-5AF8-426E-B184-D7E87E17A9FD}"/>
              </a:ext>
            </a:extLst>
          </p:cNvPr>
          <p:cNvSpPr txBox="1"/>
          <p:nvPr/>
        </p:nvSpPr>
        <p:spPr>
          <a:xfrm>
            <a:off x="838200" y="2035223"/>
            <a:ext cx="10515600" cy="2775760"/>
          </a:xfrm>
          <a:prstGeom prst="rect">
            <a:avLst/>
          </a:prstGeom>
          <a:noFill/>
        </p:spPr>
        <p:txBody>
          <a:bodyPr wrap="square">
            <a:spAutoFit/>
          </a:bodyPr>
          <a:lstStyle/>
          <a:p>
            <a:pPr lvl="0" algn="just">
              <a:lnSpc>
                <a:spcPct val="150000"/>
              </a:lnSpc>
              <a:buSzPts val="1050"/>
            </a:pPr>
            <a:r>
              <a:rPr lang="en-US" altLang="zh-CN"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3.</a:t>
            </a:r>
            <a:r>
              <a:rPr lang="zh-CN" altLang="en-US" sz="2400" b="1" kern="100">
                <a:solidFill>
                  <a:srgbClr val="B79F47"/>
                </a:solidFill>
                <a:effectLst/>
                <a:latin typeface="仿宋" panose="02010609060101010101" pitchFamily="49" charset="-122"/>
                <a:ea typeface="仿宋" panose="02010609060101010101" pitchFamily="49" charset="-122"/>
                <a:cs typeface="Times New Roman" panose="02020603050405020304" pitchFamily="18" charset="0"/>
              </a:rPr>
              <a:t>下定义压缩。</a:t>
            </a:r>
          </a:p>
          <a:p>
            <a:pPr lvl="0" algn="just">
              <a:lnSpc>
                <a:spcPct val="150000"/>
              </a:lnSpc>
              <a:buSzPts val="1050"/>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“下定义”是一种用简洁明确的语言对事物的本质特征作概括说明的方法。下定义时要注意保持概念内涵与外延的一致性。其公式为：被定义概念</a:t>
            </a: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本质特点</a:t>
            </a: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邻近属概念。用数学中的集合来表示，就是“被定义概念”是“邻近属概念”的子集。</a:t>
            </a:r>
          </a:p>
        </p:txBody>
      </p:sp>
    </p:spTree>
    <p:extLst>
      <p:ext uri="{BB962C8B-B14F-4D97-AF65-F5344CB8AC3E}">
        <p14:creationId xmlns:p14="http://schemas.microsoft.com/office/powerpoint/2010/main" val="98295151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03</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易错易混</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rId4"/>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r>
              <a:rPr lang="en-US" altLang="zh-CN" spc="500">
                <a:solidFill>
                  <a:srgbClr val="B79F47"/>
                </a:solidFill>
              </a:rPr>
              <a:t>——</a:t>
            </a:r>
            <a:r>
              <a:rPr lang="zh-CN" altLang="en-US" spc="500">
                <a:solidFill>
                  <a:srgbClr val="B79F47"/>
                </a:solidFill>
              </a:rPr>
              <a:t>“压缩语段”易错点。</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4B76A59-5AF8-426E-B184-D7E87E17A9FD}"/>
              </a:ext>
            </a:extLst>
          </p:cNvPr>
          <p:cNvSpPr txBox="1"/>
          <p:nvPr/>
        </p:nvSpPr>
        <p:spPr>
          <a:xfrm>
            <a:off x="838200" y="2035223"/>
            <a:ext cx="10515600" cy="2221762"/>
          </a:xfrm>
          <a:prstGeom prst="rect">
            <a:avLst/>
          </a:prstGeom>
          <a:noFill/>
        </p:spPr>
        <p:txBody>
          <a:bodyPr wrap="square">
            <a:spAutoFit/>
          </a:bodyPr>
          <a:lstStyle/>
          <a:p>
            <a:pPr lvl="0" algn="just">
              <a:lnSpc>
                <a:spcPct val="150000"/>
              </a:lnSpc>
              <a:buSzPts val="1050"/>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1.</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没弄清主要内容的层次关系，不能从整体上把握。</a:t>
            </a:r>
          </a:p>
          <a:p>
            <a:pPr lvl="0" algn="just">
              <a:lnSpc>
                <a:spcPct val="150000"/>
              </a:lnSpc>
              <a:buSzPts val="1050"/>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2.</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归纳概括时遗漏重点信息，对于概念间的关系模糊。</a:t>
            </a:r>
          </a:p>
          <a:p>
            <a:pPr lvl="0" algn="just">
              <a:lnSpc>
                <a:spcPct val="150000"/>
              </a:lnSpc>
              <a:buSzPts val="1050"/>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3.</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没有明确原文表达的目的性，答案不能体现原作者的意图和倾向。</a:t>
            </a:r>
          </a:p>
          <a:p>
            <a:pPr lvl="0" algn="just">
              <a:lnSpc>
                <a:spcPct val="150000"/>
              </a:lnSpc>
              <a:buSzPts val="1050"/>
            </a:pPr>
            <a:endPar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5094720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04</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典型例题</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rId4"/>
              </a:ext>
            </a:extLst>
          </a:blip>
          <a:stretch>
            <a:fillRect/>
          </a:stretch>
        </p:blipFill>
        <p:spPr>
          <a:xfrm>
            <a:off x="5946027" y="5737447"/>
            <a:ext cx="299947" cy="299947"/>
          </a:xfrm>
          <a:prstGeom prst="rect">
            <a:avLst/>
          </a:prstGeom>
        </p:spPr>
      </p:pic>
    </p:spTree>
    <p:extLst>
      <p:ext uri="{BB962C8B-B14F-4D97-AF65-F5344CB8AC3E}">
        <p14:creationId xmlns:p14="http://schemas.microsoft.com/office/powerpoint/2010/main" val="2618042973"/>
      </p:ext>
    </p:extLst>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1. 2021</a:t>
            </a:r>
            <a:r>
              <a:rPr lang="zh-CN" altLang="en-US" spc="500">
                <a:solidFill>
                  <a:srgbClr val="B79F47"/>
                </a:solidFill>
              </a:rPr>
              <a:t>届河南省新高三学期一模</a:t>
            </a:r>
          </a:p>
        </p:txBody>
      </p:sp>
      <p:sp>
        <p:nvSpPr>
          <p:cNvPr id="3" name="内容占位符 2"/>
          <p:cNvSpPr>
            <a:spLocks noGrp="1"/>
          </p:cNvSpPr>
          <p:nvPr>
            <p:ph idx="1"/>
          </p:nvPr>
        </p:nvSpPr>
        <p:spPr>
          <a:xfrm>
            <a:off x="762000" y="1825625"/>
            <a:ext cx="10515600" cy="4844682"/>
          </a:xfrm>
        </p:spPr>
        <p:txBody>
          <a:bodyPr>
            <a:noAutofit/>
          </a:bodyPr>
          <a:lstStyle/>
          <a:p>
            <a:pPr indent="0" algn="just">
              <a:lnSpc>
                <a:spcPct val="150000"/>
              </a:lnSpc>
              <a:buNone/>
            </a:pPr>
            <a:r>
              <a:rPr lang="zh-CN" altLang="zh-CN" sz="24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请根据下列信息给</a:t>
            </a:r>
            <a:r>
              <a:rPr lang="en-US" altLang="zh-CN" sz="24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a:t>
            </a:r>
            <a:r>
              <a:rPr lang="zh-CN" altLang="zh-CN" sz="24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空中课堂</a:t>
            </a:r>
            <a:r>
              <a:rPr lang="en-US" altLang="zh-CN" sz="24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a:t>
            </a:r>
            <a:r>
              <a:rPr lang="zh-CN" altLang="zh-CN" sz="24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下定义。要求保留全部关键信息，句子简明、连贯，不超过</a:t>
            </a:r>
            <a:r>
              <a:rPr lang="en-US" altLang="zh-CN" sz="24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 70 </a:t>
            </a:r>
            <a:r>
              <a:rPr lang="zh-CN" altLang="zh-CN" sz="24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个字。（</a:t>
            </a:r>
            <a:r>
              <a:rPr lang="en-US" altLang="zh-CN" sz="24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6 </a:t>
            </a:r>
            <a:r>
              <a:rPr lang="zh-CN" altLang="zh-CN" sz="24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分）</a:t>
            </a:r>
            <a:endParaRPr lang="zh-CN" altLang="zh-CN" sz="2400" kern="100">
              <a:solidFill>
                <a:srgbClr val="032D49"/>
              </a:solidFill>
              <a:latin typeface="等线" pitchFamily="2" charset="-122"/>
              <a:ea typeface="等线" panose="02010600030101010101" pitchFamily="2" charset="-122"/>
              <a:cs typeface="Times New Roman" pitchFamily="18" charset="0"/>
            </a:endParaRPr>
          </a:p>
          <a:p>
            <a:pPr indent="0" algn="just">
              <a:lnSpc>
                <a:spcPct val="150000"/>
              </a:lnSpc>
              <a:buNone/>
            </a:pPr>
            <a:r>
              <a:rPr lang="zh-CN" altLang="zh-CN" sz="2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①空中课堂利用网络技术实施教学。</a:t>
            </a:r>
            <a:endParaRPr lang="zh-CN" altLang="zh-CN" sz="2400" kern="100">
              <a:solidFill>
                <a:srgbClr val="032D49"/>
              </a:solidFill>
              <a:latin typeface="等线" panose="02010600030101010101" pitchFamily="2" charset="-122"/>
              <a:ea typeface="等线" pitchFamily="2" charset="-122"/>
              <a:cs typeface="Times New Roman" panose="02020603050405020304" pitchFamily="18" charset="0"/>
            </a:endParaRPr>
          </a:p>
          <a:p>
            <a:pPr indent="0" algn="just">
              <a:lnSpc>
                <a:spcPct val="150000"/>
              </a:lnSpc>
              <a:buNone/>
            </a:pPr>
            <a:r>
              <a:rPr lang="zh-CN" altLang="zh-CN" sz="2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②空中课堂具有信息共享、屏幕共享、协同浏览、答疑等功能。</a:t>
            </a:r>
            <a:endParaRPr lang="zh-CN" altLang="zh-CN" sz="2400" kern="100">
              <a:solidFill>
                <a:srgbClr val="032D49"/>
              </a:solidFill>
              <a:latin typeface="等线" panose="02010600030101010101" pitchFamily="2" charset="-122"/>
              <a:ea typeface="等线" pitchFamily="2" charset="-122"/>
              <a:cs typeface="Times New Roman" panose="02020603050405020304" pitchFamily="18" charset="0"/>
            </a:endParaRPr>
          </a:p>
          <a:p>
            <a:pPr indent="0" algn="just">
              <a:lnSpc>
                <a:spcPct val="150000"/>
              </a:lnSpc>
              <a:buNone/>
            </a:pPr>
            <a:r>
              <a:rPr lang="zh-CN" altLang="zh-CN" sz="2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③提高学生的自主学习能力是空中课堂的主要目的。</a:t>
            </a:r>
            <a:endParaRPr lang="zh-CN" altLang="zh-CN" sz="2400" kern="100">
              <a:solidFill>
                <a:srgbClr val="032D49"/>
              </a:solidFill>
              <a:latin typeface="等线" panose="02010600030101010101" pitchFamily="2" charset="-122"/>
              <a:ea typeface="等线" pitchFamily="2" charset="-122"/>
              <a:cs typeface="Times New Roman" panose="02020603050405020304" pitchFamily="18" charset="0"/>
            </a:endParaRPr>
          </a:p>
          <a:p>
            <a:pPr indent="0" algn="just">
              <a:lnSpc>
                <a:spcPct val="150000"/>
              </a:lnSpc>
              <a:buNone/>
            </a:pPr>
            <a:r>
              <a:rPr lang="zh-CN" altLang="zh-CN" sz="2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④在空中课堂上，师生之间可以实时交互。</a:t>
            </a:r>
            <a:endParaRPr lang="zh-CN" altLang="zh-CN" sz="2400" kern="100">
              <a:solidFill>
                <a:srgbClr val="032D49"/>
              </a:solidFill>
              <a:latin typeface="等线" panose="02010600030101010101" pitchFamily="2" charset="-122"/>
              <a:ea typeface="等线" pitchFamily="2" charset="-122"/>
              <a:cs typeface="Times New Roman" panose="02020603050405020304" pitchFamily="18" charset="0"/>
            </a:endParaRPr>
          </a:p>
          <a:p>
            <a:pPr indent="0" algn="just">
              <a:lnSpc>
                <a:spcPct val="150000"/>
              </a:lnSpc>
              <a:buNone/>
            </a:pPr>
            <a:r>
              <a:rPr lang="zh-CN" altLang="zh-CN" sz="2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⑤“空中课堂”这一课堂形式，可以摆脱时间和空间的限制。</a:t>
            </a:r>
            <a:endParaRPr lang="zh-CN" altLang="zh-CN" sz="2400" kern="100">
              <a:solidFill>
                <a:srgbClr val="032D49"/>
              </a:solidFill>
              <a:latin typeface="等线" panose="02010600030101010101" pitchFamily="2" charset="-122"/>
              <a:ea typeface="等线"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80654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1. 2021</a:t>
            </a:r>
            <a:r>
              <a:rPr lang="zh-CN" altLang="en-US" spc="500">
                <a:solidFill>
                  <a:srgbClr val="B79F47"/>
                </a:solidFill>
              </a:rPr>
              <a:t>届河南省新高三学期一模</a:t>
            </a: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2200">
                <a:solidFill>
                  <a:srgbClr val="FF0000"/>
                </a:solidFill>
                <a:latin typeface="仿宋" panose="02010609060101010101" pitchFamily="49" charset="-122"/>
                <a:ea typeface="仿宋" panose="02010609060101010101" pitchFamily="49" charset="-122"/>
              </a:rPr>
              <a:t>【</a:t>
            </a:r>
            <a:r>
              <a:rPr lang="zh-CN" altLang="en-US" sz="2200">
                <a:solidFill>
                  <a:srgbClr val="FF0000"/>
                </a:solidFill>
                <a:latin typeface="仿宋" panose="02010609060101010101" pitchFamily="49" charset="-122"/>
                <a:ea typeface="仿宋" panose="02010609060101010101" pitchFamily="49" charset="-122"/>
              </a:rPr>
              <a:t>答案</a:t>
            </a:r>
            <a:r>
              <a:rPr lang="en-US" altLang="zh-CN" sz="2200">
                <a:solidFill>
                  <a:srgbClr val="FF0000"/>
                </a:solidFill>
                <a:latin typeface="仿宋" panose="02010609060101010101" pitchFamily="49" charset="-122"/>
                <a:ea typeface="仿宋" panose="02010609060101010101" pitchFamily="49" charset="-122"/>
              </a:rPr>
              <a:t>】</a:t>
            </a:r>
            <a:r>
              <a:rPr lang="zh-CN" altLang="en-US" sz="2200">
                <a:solidFill>
                  <a:srgbClr val="FF0000"/>
                </a:solidFill>
                <a:latin typeface="仿宋" panose="02010609060101010101" pitchFamily="49" charset="-122"/>
                <a:ea typeface="仿宋" panose="02010609060101010101" pitchFamily="49" charset="-122"/>
              </a:rPr>
              <a:t>空中课堂是指教师借助网络，通过信息共享、屏幕共享、协同浏览、答疑等实时交互功能，以实现学生自主学习能力提高的一种课堂形式。</a:t>
            </a:r>
          </a:p>
          <a:p>
            <a:pPr marL="0" indent="0">
              <a:lnSpc>
                <a:spcPct val="120000"/>
              </a:lnSpc>
              <a:buNone/>
            </a:pPr>
            <a:r>
              <a:rPr lang="en-US" altLang="zh-CN" sz="2200">
                <a:solidFill>
                  <a:srgbClr val="FF0000"/>
                </a:solidFill>
                <a:latin typeface="仿宋" panose="02010609060101010101" pitchFamily="49" charset="-122"/>
                <a:ea typeface="仿宋" panose="02010609060101010101" pitchFamily="49" charset="-122"/>
              </a:rPr>
              <a:t>【</a:t>
            </a:r>
            <a:r>
              <a:rPr lang="zh-CN" altLang="en-US" sz="2200">
                <a:solidFill>
                  <a:srgbClr val="FF0000"/>
                </a:solidFill>
                <a:latin typeface="仿宋" panose="02010609060101010101" pitchFamily="49" charset="-122"/>
                <a:ea typeface="仿宋" panose="02010609060101010101" pitchFamily="49" charset="-122"/>
              </a:rPr>
              <a:t>解析</a:t>
            </a:r>
            <a:r>
              <a:rPr lang="en-US" altLang="zh-CN" sz="2200">
                <a:solidFill>
                  <a:srgbClr val="FF0000"/>
                </a:solidFill>
                <a:latin typeface="仿宋" panose="02010609060101010101" pitchFamily="49" charset="-122"/>
                <a:ea typeface="仿宋" panose="02010609060101010101" pitchFamily="49" charset="-122"/>
              </a:rPr>
              <a:t>】</a:t>
            </a:r>
            <a:r>
              <a:rPr lang="zh-CN" altLang="en-US" sz="2200">
                <a:solidFill>
                  <a:srgbClr val="FF0000"/>
                </a:solidFill>
                <a:latin typeface="仿宋" panose="02010609060101010101" pitchFamily="49" charset="-122"/>
                <a:ea typeface="仿宋" panose="02010609060101010101" pitchFamily="49" charset="-122"/>
              </a:rPr>
              <a:t>本题考查考生变换句式、压缩语段的能力。根据第⑤句可得出“被定义概念”为“空中课堂”，“邻近属概念”为“课堂形式”，因此本句主干为“‘空中课堂’是一种课堂形式”，在此基础上添入附加成分，如主体、途径、特点、目的等描述性语句，使其成为主干的修饰成分。</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55458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spc="500">
                <a:solidFill>
                  <a:srgbClr val="B79F47"/>
                </a:solidFill>
              </a:rPr>
              <a:t>例</a:t>
            </a:r>
            <a:r>
              <a:rPr lang="en-US" altLang="zh-CN" sz="2400" spc="500">
                <a:solidFill>
                  <a:srgbClr val="B79F47"/>
                </a:solidFill>
              </a:rPr>
              <a:t>2.2021</a:t>
            </a:r>
            <a:r>
              <a:rPr lang="zh-CN" altLang="en-US" sz="2400" spc="500">
                <a:solidFill>
                  <a:srgbClr val="B79F47"/>
                </a:solidFill>
              </a:rPr>
              <a:t>届湖北省华中师大一附中高三上学期学科检测（一）</a:t>
            </a:r>
          </a:p>
        </p:txBody>
      </p:sp>
      <p:sp>
        <p:nvSpPr>
          <p:cNvPr id="3" name="内容占位符 2"/>
          <p:cNvSpPr>
            <a:spLocks noGrp="1"/>
          </p:cNvSpPr>
          <p:nvPr>
            <p:ph idx="1"/>
          </p:nvPr>
        </p:nvSpPr>
        <p:spPr>
          <a:xfrm>
            <a:off x="838200" y="1656821"/>
            <a:ext cx="11125200" cy="5167312"/>
          </a:xfrm>
        </p:spPr>
        <p:txBody>
          <a:bodyPr>
            <a:noAutofit/>
          </a:bodyPr>
          <a:lstStyle/>
          <a:p>
            <a:pPr indent="0" algn="just">
              <a:lnSpc>
                <a:spcPct val="150000"/>
              </a:lnSpc>
              <a:buNone/>
            </a:pPr>
            <a:r>
              <a:rPr lang="zh-CN" altLang="zh-CN" sz="20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请将下面一段文字内容进行压缩。要求保留关键信息，句子简洁流畅，不超过</a:t>
            </a:r>
            <a:r>
              <a:rPr lang="en-US" altLang="zh-CN" sz="20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65</a:t>
            </a:r>
            <a:r>
              <a:rPr lang="zh-CN" altLang="zh-CN" sz="20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个字。（</a:t>
            </a:r>
            <a:r>
              <a:rPr lang="en-US" altLang="zh-CN" sz="20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5</a:t>
            </a:r>
            <a:r>
              <a:rPr lang="zh-CN" altLang="zh-CN" sz="20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分）</a:t>
            </a:r>
            <a:endParaRPr lang="zh-CN" altLang="zh-CN" sz="2000" kern="100">
              <a:solidFill>
                <a:srgbClr val="032D49"/>
              </a:solidFill>
              <a:latin typeface="等线" pitchFamily="2" charset="-122"/>
              <a:ea typeface="等线" panose="02010600030101010101" pitchFamily="2" charset="-122"/>
              <a:cs typeface="Times New Roman" pitchFamily="18" charset="0"/>
            </a:endParaRPr>
          </a:p>
          <a:p>
            <a:pPr indent="0" algn="just">
              <a:lnSpc>
                <a:spcPct val="150000"/>
              </a:lnSpc>
              <a:buNone/>
            </a:pPr>
            <a:r>
              <a:rPr lang="zh-CN" altLang="zh-CN" sz="20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中国散裂中子源是由中国科学院与广东省共同建设的大科学装置。在散裂中子源的研制过程中，快循环同步加速器遇到了新的技术难题。当时，我国还没有研制过快循环同步加速器的</a:t>
            </a:r>
            <a:r>
              <a:rPr lang="en-US" altLang="zh-CN" sz="20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25</a:t>
            </a:r>
            <a:r>
              <a:rPr lang="zh-CN" altLang="zh-CN" sz="20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赫兹交流磁铁，关键技术掌握在国外大公司手中。我国科研人员与工厂技师咬紧牙关、联合攻关，经过无数次失败后，终于研制出合格的磁铁。研发团队还提出了谐振电源的谐波补偿方法，解决了多台磁铁之间的磁场同步问题，其效果优于日本散裂中子源。不仅如此，散裂中子源的“眼睛”——中子探测器的核心技术也曾由外国掌握，经过攻关，科研人员研发出拥有自主知识产权的探测器，各项性能达到国际一流水平。</a:t>
            </a:r>
            <a:endParaRPr lang="zh-CN" altLang="zh-CN" sz="2000" kern="100">
              <a:solidFill>
                <a:srgbClr val="032D49"/>
              </a:solidFill>
              <a:latin typeface="等线" panose="02010600030101010101" pitchFamily="2" charset="-122"/>
              <a:ea typeface="等线"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例</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2.2021</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届湖北省华中师大一附中高三上学期学科检测（一）</a:t>
            </a:r>
            <a:endParaRPr lang="zh-CN" altLang="en-US" spc="500">
              <a:solidFill>
                <a:srgbClr val="B79F47"/>
              </a:solidFill>
            </a:endParaRPr>
          </a:p>
        </p:txBody>
      </p:sp>
      <p:sp>
        <p:nvSpPr>
          <p:cNvPr id="3" name="内容占位符 2"/>
          <p:cNvSpPr>
            <a:spLocks noGrp="1"/>
          </p:cNvSpPr>
          <p:nvPr>
            <p:ph idx="1"/>
          </p:nvPr>
        </p:nvSpPr>
        <p:spPr>
          <a:xfrm>
            <a:off x="838200" y="1656821"/>
            <a:ext cx="11125200" cy="5167312"/>
          </a:xfrm>
        </p:spPr>
        <p:txBody>
          <a:bodyPr>
            <a:noAutofit/>
          </a:bodyPr>
          <a:lstStyle/>
          <a:p>
            <a:pPr marL="0" indent="0" algn="just">
              <a:lnSpc>
                <a:spcPct val="150000"/>
              </a:lnSpc>
              <a:buNone/>
              <a:tabLst>
                <a:tab pos="2628900" algn="l"/>
              </a:tabLst>
            </a:pPr>
            <a:r>
              <a:rPr lang="zh-CN" altLang="zh-CN" sz="2000" kern="100">
                <a:solidFill>
                  <a:srgbClr val="FF0000"/>
                </a:solidFill>
                <a:latin typeface="宋体" panose="02010600030101010101" pitchFamily="2" charset="-122"/>
                <a:ea typeface="宋体" panose="02010600030101010101" pitchFamily="2" charset="-122"/>
                <a:cs typeface="宋体" panose="02010600030101010101" pitchFamily="2" charset="-122"/>
              </a:rPr>
              <a:t>【答案】我国在散裂中子源的研制过程中攻克快循环同步加速器的技术难题，（</a:t>
            </a:r>
            <a:r>
              <a:rPr lang="en-US" altLang="zh-CN" sz="2000" kern="1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zh-CN" sz="2000" kern="100">
                <a:solidFill>
                  <a:srgbClr val="FF0000"/>
                </a:solidFill>
                <a:latin typeface="宋体" panose="02010600030101010101" pitchFamily="2" charset="-122"/>
                <a:ea typeface="宋体" panose="02010600030101010101" pitchFamily="2" charset="-122"/>
                <a:cs typeface="宋体" panose="02010600030101010101" pitchFamily="2" charset="-122"/>
              </a:rPr>
              <a:t>分）并解决了多台磁铁之间的磁场同步问题（</a:t>
            </a:r>
            <a:r>
              <a:rPr lang="en-US" altLang="zh-CN" sz="2000" kern="1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zh-CN" sz="2000" kern="100">
                <a:solidFill>
                  <a:srgbClr val="FF0000"/>
                </a:solidFill>
                <a:latin typeface="宋体" panose="02010600030101010101" pitchFamily="2" charset="-122"/>
                <a:ea typeface="宋体" panose="02010600030101010101" pitchFamily="2" charset="-122"/>
                <a:cs typeface="宋体" panose="02010600030101010101" pitchFamily="2" charset="-122"/>
              </a:rPr>
              <a:t>分），还自主研发了中子探测器。（</a:t>
            </a:r>
            <a:r>
              <a:rPr lang="en-US" altLang="zh-CN" sz="2000" kern="100">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zh-CN" sz="2000" kern="100">
                <a:solidFill>
                  <a:srgbClr val="FF0000"/>
                </a:solidFill>
                <a:latin typeface="宋体" panose="02010600030101010101" pitchFamily="2" charset="-122"/>
                <a:ea typeface="宋体" panose="02010600030101010101" pitchFamily="2" charset="-122"/>
                <a:cs typeface="宋体" panose="02010600030101010101" pitchFamily="2" charset="-122"/>
              </a:rPr>
              <a:t>分）</a:t>
            </a:r>
            <a:r>
              <a:rPr lang="zh-CN" altLang="zh-CN" sz="2000" kern="100">
                <a:solidFill>
                  <a:srgbClr val="FF0000"/>
                </a:solidFill>
                <a:latin typeface="宋体" panose="02010600030101010101" pitchFamily="2" charset="-122"/>
                <a:ea typeface="宋体" panose="02010600030101010101" pitchFamily="2" charset="-122"/>
                <a:cs typeface="楷体_GB2312" panose="02010609030101010101" pitchFamily="49" charset="-122"/>
              </a:rPr>
              <a:t> </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marL="0" indent="0" algn="just">
              <a:lnSpc>
                <a:spcPct val="150000"/>
              </a:lnSpc>
              <a:buNone/>
              <a:tabLst>
                <a:tab pos="2628900" algn="l"/>
              </a:tabLst>
            </a:pPr>
            <a:r>
              <a:rPr lang="zh-CN" altLang="zh-CN" sz="2000" kern="100">
                <a:solidFill>
                  <a:srgbClr val="FF0000"/>
                </a:solidFill>
                <a:latin typeface="宋体" panose="02010600030101010101" pitchFamily="2" charset="-122"/>
                <a:ea typeface="宋体" panose="02010600030101010101" pitchFamily="2" charset="-122"/>
                <a:cs typeface="宋体" panose="02010600030101010101" pitchFamily="2" charset="-122"/>
              </a:rPr>
              <a:t>【解析】本题考查考生压缩语段的能力。压缩过程中应注意明确时间、地点、主体、主要事迹、特点或意义等要素。通过对题干材料的分析，我们发现材料讲的是一个技术攻关成就，其主体是我国的科研团队，可用“我国”进行概括，然后逐一概括出该技术的所属领域、所解决问题以及成果，即可得出答案。</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637830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05</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课堂总结</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rId4"/>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01</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考向讲解</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rId4"/>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pc="500">
                <a:solidFill>
                  <a:srgbClr val="B79F47"/>
                </a:solidFill>
              </a:rPr>
              <a:t>【</a:t>
            </a:r>
            <a:r>
              <a:rPr lang="zh-CN" altLang="en-US" spc="500">
                <a:solidFill>
                  <a:srgbClr val="B79F47"/>
                </a:solidFill>
              </a:rPr>
              <a:t>课堂总结</a:t>
            </a:r>
            <a:r>
              <a:rPr lang="en-US" altLang="zh-CN" spc="500">
                <a:solidFill>
                  <a:srgbClr val="B79F47"/>
                </a:solidFill>
              </a:rPr>
              <a:t>】</a:t>
            </a:r>
            <a:endParaRPr lang="zh-CN" altLang="en-US" spc="500">
              <a:solidFill>
                <a:srgbClr val="B79F47"/>
              </a:solidFill>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5" name="内容占位符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7458EB3-FD60-4267-ADAE-9681B1EB6B2A}"/>
              </a:ext>
            </a:extLst>
          </p:cNvPr>
          <p:cNvSpPr>
            <a:spLocks noGrp="1"/>
          </p:cNvSpPr>
          <p:nvPr>
            <p:ph idx="1"/>
          </p:nvPr>
        </p:nvSpPr>
        <p:spPr/>
        <p:txBody>
          <a:bodyPr/>
          <a:lstStyle/>
          <a:p>
            <a:pPr indent="0" algn="just">
              <a:lnSpc>
                <a:spcPct val="150000"/>
              </a:lnSpc>
              <a:buNone/>
            </a:pPr>
            <a:r>
              <a:rPr lang="zh-CN" altLang="en-US" sz="2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本专题内容要充分运用到前面“辨析和修改病句”中所学的主、谓、宾、定、状、补等句子成分知识，解题时要明确句子主干成分和修饰成分，并按照题干要求通过适当变换达到要求的表达效果。组织答案时还要注意话题的一致性，表达的连贯性等。话题的一致性通常可以用“统一主语”的形式来实现，表达的连贯性则要求深入领会所陈述语句之间的内在逻辑关系，按相应顺序组织语句。</a:t>
            </a: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06</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限时训练</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rId4"/>
              </a:ext>
            </a:extLst>
          </a:blip>
          <a:stretch>
            <a:fillRect/>
          </a:stretch>
        </p:blipFill>
        <p:spPr>
          <a:xfrm>
            <a:off x="5946027" y="5737447"/>
            <a:ext cx="299947" cy="299947"/>
          </a:xfrm>
          <a:prstGeom prst="rect">
            <a:avLst/>
          </a:prstGeom>
        </p:spPr>
      </p:pic>
    </p:spTree>
    <p:extLst>
      <p:ext uri="{BB962C8B-B14F-4D97-AF65-F5344CB8AC3E}">
        <p14:creationId xmlns:p14="http://schemas.microsoft.com/office/powerpoint/2010/main" val="1449377861"/>
      </p:ext>
    </p:extLst>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spc="500">
                <a:solidFill>
                  <a:srgbClr val="B79F47"/>
                </a:solidFill>
              </a:rPr>
              <a:t>1.2021</a:t>
            </a:r>
            <a:r>
              <a:rPr lang="zh-CN" altLang="en-US" sz="3600" spc="500">
                <a:solidFill>
                  <a:srgbClr val="B79F47"/>
                </a:solidFill>
              </a:rPr>
              <a:t>届湖北省六校高三上学期第一次联考</a:t>
            </a:r>
          </a:p>
        </p:txBody>
      </p:sp>
      <p:sp>
        <p:nvSpPr>
          <p:cNvPr id="3" name="内容占位符 2"/>
          <p:cNvSpPr>
            <a:spLocks noGrp="1"/>
          </p:cNvSpPr>
          <p:nvPr>
            <p:ph idx="1"/>
          </p:nvPr>
        </p:nvSpPr>
        <p:spPr>
          <a:xfrm>
            <a:off x="762000" y="1825625"/>
            <a:ext cx="10515600" cy="4351338"/>
          </a:xfrm>
        </p:spPr>
        <p:txBody>
          <a:bodyPr>
            <a:noAutofit/>
          </a:bodyPr>
          <a:lstStyle/>
          <a:p>
            <a:pPr indent="0" algn="just">
              <a:lnSpc>
                <a:spcPct val="150000"/>
              </a:lnSpc>
              <a:buNone/>
            </a:pPr>
            <a:r>
              <a:rPr lang="zh-CN" altLang="zh-CN" sz="1800" u="wavy" kern="100">
                <a:solidFill>
                  <a:srgbClr val="032D49"/>
                </a:solidFill>
                <a:latin typeface="等线" panose="02010600030101010101" pitchFamily="2" charset="-122"/>
                <a:ea typeface="楷体" panose="02010609060101010101" pitchFamily="49" charset="-122"/>
                <a:cs typeface="宋体" panose="02010600030101010101" pitchFamily="2" charset="-122"/>
              </a:rPr>
              <a:t>西边田野上走来一个人，个子高高的，扛着锨，走路一摇一晃。他的脊背上爬满了晒太阳的蜻蜓，他并不知觉。他正从一个大斜坡上下来，影子在他前面，长长的</a:t>
            </a:r>
            <a:endParaRPr lang="zh-CN" altLang="zh-CN" sz="1800" kern="100">
              <a:solidFill>
                <a:srgbClr val="032D49"/>
              </a:solidFill>
              <a:latin typeface="等线" pitchFamily="2" charset="-122"/>
              <a:ea typeface="等线" panose="02010600030101010101" pitchFamily="2" charset="-122"/>
              <a:cs typeface="Times New Roman" pitchFamily="18" charset="0"/>
            </a:endParaRPr>
          </a:p>
          <a:p>
            <a:pPr indent="0" algn="just">
              <a:lnSpc>
                <a:spcPct val="150000"/>
              </a:lnSpc>
              <a:buNone/>
            </a:pP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文中画波浪线的句子可改写成“西边田野上走来一个个子高高的、扛着锨、一摇一晃的人，他并不知觉他的脊背上爬满了晒太阳的蜻蜓，他从一个大斜坡上下来时前面留下长长的影子”。从语意上看，二者基本相同，但原句的表达效果更好，为什么</a:t>
            </a:r>
            <a:r>
              <a:rPr lang="en-US"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?(4</a:t>
            </a: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分</a:t>
            </a:r>
            <a:r>
              <a:rPr lang="en-US"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a:t>
            </a:r>
            <a:endParaRPr lang="zh-CN" altLang="zh-CN" sz="1800" kern="100">
              <a:solidFill>
                <a:srgbClr val="032D49"/>
              </a:solidFill>
              <a:latin typeface="等线" panose="02010600030101010101" pitchFamily="2" charset="-122"/>
              <a:ea typeface="等线" pitchFamily="2" charset="-122"/>
              <a:cs typeface="Times New Roman" panose="02020603050405020304" pitchFamily="18" charset="0"/>
            </a:endParaRPr>
          </a:p>
          <a:p>
            <a:pPr marL="0" indent="0">
              <a:lnSpc>
                <a:spcPct val="120000"/>
              </a:lnSpc>
              <a:buNone/>
            </a:pPr>
            <a:endParaRPr lang="zh-CN" altLang="en-US" sz="1800">
              <a:solidFill>
                <a:srgbClr val="032D49"/>
              </a:solidFill>
              <a:latin typeface="楷体" panose="02010609060101010101" pitchFamily="49" charset="-122"/>
              <a:ea typeface="楷体" panose="02010609060101010101" pitchFamily="49" charset="-122"/>
            </a:endParaRPr>
          </a:p>
        </p:txBody>
      </p:sp>
      <p:cxnSp>
        <p:nvCxnSpPr>
          <p:cNvPr id="4" name="直接连接符 3"/>
          <p:cNvCxnSpPr/>
          <p:nvPr/>
        </p:nvCxnSpPr>
        <p:spPr>
          <a:xfrm>
            <a:off x="976296"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7276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36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1.2021</a:t>
            </a:r>
            <a:r>
              <a:rPr kumimoji="0" lang="zh-CN" altLang="en-US" sz="36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届湖北省六校高三上学期第一次联考</a:t>
            </a:r>
            <a:endParaRPr lang="zh-CN" altLang="en-US" sz="40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】①</a:t>
            </a:r>
            <a:r>
              <a:rPr lang="zh-CN" altLang="en-US" sz="1800">
                <a:solidFill>
                  <a:srgbClr val="FF0000"/>
                </a:solidFill>
                <a:latin typeface="仿宋" panose="02010609060101010101" pitchFamily="49" charset="-122"/>
                <a:ea typeface="仿宋" panose="02010609060101010101" pitchFamily="49" charset="-122"/>
              </a:rPr>
              <a:t>原句将修饰语独立成句，有强调意味，突出了人物的动作、姿态、形象特点</a:t>
            </a:r>
            <a:r>
              <a:rPr lang="en-US" altLang="zh-CN" sz="1800">
                <a:solidFill>
                  <a:srgbClr val="FF0000"/>
                </a:solidFill>
                <a:latin typeface="仿宋" panose="02010609060101010101" pitchFamily="49" charset="-122"/>
                <a:ea typeface="仿宋" panose="02010609060101010101" pitchFamily="49" charset="-122"/>
              </a:rPr>
              <a:t>;②</a:t>
            </a:r>
            <a:r>
              <a:rPr lang="zh-CN" altLang="en-US" sz="1800">
                <a:solidFill>
                  <a:srgbClr val="FF0000"/>
                </a:solidFill>
                <a:latin typeface="仿宋" panose="02010609060101010101" pitchFamily="49" charset="-122"/>
                <a:ea typeface="仿宋" panose="02010609060101010101" pitchFamily="49" charset="-122"/>
              </a:rPr>
              <a:t>原句采用短句，读起来富有节奏感，增强了文章的画面感和感染力，有利于刻画人物，给读者留下了深刻印象。</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原句多用短句，改写后的句子多用长句。长句与短句自有其各自不能互相取代的优势：长句结构繁复，内涵丰富，集中紧凑，逻辑严密，能细致地表达思想，多用于论说，在书面语中出现的频率高</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短句结构简单，句意明晰，简洁明快，一语中的，多用于叙事、描写与抒情，在口语中尤为常见。原句修饰语独立成句，强调了人物“个子高”的形象特点，“扛着锨”的动作，“走路一摇一晃”的姿态。从句式特点上看，原句采用短句</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读起来朗朗上口，富有节奏感，增强了文章的画面感和感染力。</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34068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spc="500">
                <a:solidFill>
                  <a:srgbClr val="B79F47"/>
                </a:solidFill>
              </a:rPr>
              <a:t>2.2021</a:t>
            </a:r>
            <a:r>
              <a:rPr lang="zh-CN" altLang="en-US" sz="2800" spc="500">
                <a:solidFill>
                  <a:srgbClr val="B79F47"/>
                </a:solidFill>
              </a:rPr>
              <a:t>届江苏徐州一中高三第一次适应性考试</a:t>
            </a:r>
          </a:p>
        </p:txBody>
      </p:sp>
      <p:sp>
        <p:nvSpPr>
          <p:cNvPr id="3" name="内容占位符 2"/>
          <p:cNvSpPr>
            <a:spLocks noGrp="1"/>
          </p:cNvSpPr>
          <p:nvPr>
            <p:ph idx="1"/>
          </p:nvPr>
        </p:nvSpPr>
        <p:spPr>
          <a:xfrm>
            <a:off x="762000" y="1825625"/>
            <a:ext cx="10515600" cy="4351338"/>
          </a:xfrm>
        </p:spPr>
        <p:txBody>
          <a:bodyPr>
            <a:noAutofit/>
          </a:bodyPr>
          <a:lstStyle/>
          <a:p>
            <a:pPr indent="0" algn="just">
              <a:lnSpc>
                <a:spcPct val="150000"/>
              </a:lnSpc>
              <a:buNone/>
            </a:pPr>
            <a:r>
              <a:rPr lang="en-US" altLang="zh-CN" sz="1800" kern="0">
                <a:solidFill>
                  <a:srgbClr val="032D49"/>
                </a:solidFill>
                <a:latin typeface="等线" panose="02010600030101010101" pitchFamily="2" charset="-122"/>
                <a:ea typeface="楷体" panose="02010609060101010101" pitchFamily="49" charset="-122"/>
                <a:cs typeface="Times New Roman" panose="02020603050405020304" pitchFamily="18" charset="0"/>
              </a:rPr>
              <a:t>        </a:t>
            </a:r>
            <a:r>
              <a:rPr lang="zh-CN" altLang="zh-CN" sz="1800" kern="0">
                <a:solidFill>
                  <a:srgbClr val="032D49"/>
                </a:solidFill>
                <a:latin typeface="等线" panose="02010600030101010101" pitchFamily="2" charset="-122"/>
                <a:ea typeface="楷体" panose="02010609060101010101" pitchFamily="49" charset="-122"/>
                <a:cs typeface="Times New Roman" panose="02020603050405020304" pitchFamily="18" charset="0"/>
              </a:rPr>
              <a:t>尽管如此，日子还是过得很开心。那时候，一个大杂院里住好几家人。院子中间是公用的空地，</a:t>
            </a:r>
            <a:r>
              <a:rPr lang="zh-CN" altLang="zh-CN" sz="1800" u="wavy" kern="0">
                <a:solidFill>
                  <a:srgbClr val="032D49"/>
                </a:solidFill>
                <a:latin typeface="等线" panose="02010600030101010101" pitchFamily="2" charset="-122"/>
                <a:ea typeface="楷体" panose="02010609060101010101" pitchFamily="49" charset="-122"/>
                <a:cs typeface="Times New Roman" panose="02020603050405020304" pitchFamily="18" charset="0"/>
              </a:rPr>
              <a:t>养鸡的养鸡，养狗的养狗，剩下窄窄的角落，长了一些不起眼的花花草草，也不知道是谁种下的。</a:t>
            </a:r>
            <a:r>
              <a:rPr lang="zh-CN" altLang="zh-CN" sz="1800" kern="0">
                <a:solidFill>
                  <a:srgbClr val="032D49"/>
                </a:solidFill>
                <a:latin typeface="等线" panose="02010600030101010101" pitchFamily="2" charset="-122"/>
                <a:ea typeface="楷体" panose="02010609060101010101" pitchFamily="49" charset="-122"/>
                <a:cs typeface="Times New Roman" panose="02020603050405020304" pitchFamily="18" charset="0"/>
              </a:rPr>
              <a:t>公用厕所旁有一棵夹竹桃，叶子尖而长，叶面深绿，叶背浅绿，在展曦夕照中摇曳生姿，增添了不少生活的情趣。</a:t>
            </a:r>
            <a:endParaRPr lang="zh-CN" altLang="zh-CN" sz="1800" kern="100">
              <a:solidFill>
                <a:srgbClr val="032D49"/>
              </a:solidFill>
              <a:latin typeface="等线" panose="02010600030101010101" pitchFamily="2" charset="-122"/>
              <a:ea typeface="等线" pitchFamily="2" charset="-122"/>
              <a:cs typeface="Times New Roman" panose="02020603050405020304" pitchFamily="18" charset="0"/>
            </a:endParaRPr>
          </a:p>
          <a:p>
            <a:pPr indent="0" algn="just">
              <a:lnSpc>
                <a:spcPct val="150000"/>
              </a:lnSpc>
              <a:buNone/>
            </a:pPr>
            <a:r>
              <a:rPr lang="en-US"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        </a:t>
            </a: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文中画波浪线的句子可改写成“有人养鸡，有人养狗，剩下窄窄的角落，长了一些也不知道是谁种下的不起眼的花花草草”，从语义上看二者基本相同，但原文表达效果更好，为什么？（</a:t>
            </a:r>
            <a:r>
              <a:rPr lang="en-US"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3</a:t>
            </a: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分）</a:t>
            </a:r>
            <a:endParaRPr lang="zh-CN" altLang="zh-CN" sz="1800" kern="100">
              <a:solidFill>
                <a:srgbClr val="032D49"/>
              </a:solidFill>
              <a:latin typeface="等线" panose="02010600030101010101" pitchFamily="2" charset="-122"/>
              <a:ea typeface="等线"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360248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spc="500">
                <a:solidFill>
                  <a:srgbClr val="B79F47"/>
                </a:solidFill>
              </a:rPr>
              <a:t>2.2021</a:t>
            </a:r>
            <a:r>
              <a:rPr lang="zh-CN" altLang="en-US" sz="2800" spc="500">
                <a:solidFill>
                  <a:srgbClr val="B79F47"/>
                </a:solidFill>
              </a:rPr>
              <a:t>届江苏徐州一中高三第一次适应性考试</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】①</a:t>
            </a:r>
            <a:r>
              <a:rPr lang="zh-CN" altLang="en-US" sz="1800">
                <a:solidFill>
                  <a:srgbClr val="FF0000"/>
                </a:solidFill>
                <a:latin typeface="仿宋" panose="02010609060101010101" pitchFamily="49" charset="-122"/>
                <a:ea typeface="仿宋" panose="02010609060101010101" pitchFamily="49" charset="-122"/>
              </a:rPr>
              <a:t>运用反复，具有节奏感和韵律美；②“也不知道是谁种下的”放在最后，单独成句，起到强调作用；③原句更能表现当时人们轻松惬意的生活状态。</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养鸡的养鸡，养狗的养狗”运用了反复的手法，修饰成分单独成句，能起到强调作用；结合前后“日子还是过得很开心”“增添了不少生活的情趣”可知从表达效果看描写了人们轻松惬意的生活状态。</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9731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spc="500">
                <a:solidFill>
                  <a:srgbClr val="B79F47"/>
                </a:solidFill>
              </a:rPr>
              <a:t>3.2020</a:t>
            </a:r>
            <a:r>
              <a:rPr lang="zh-CN" altLang="en-US" sz="3200" spc="500">
                <a:solidFill>
                  <a:srgbClr val="B79F47"/>
                </a:solidFill>
              </a:rPr>
              <a:t>届深圳外国语学校高三下学期第六次月考</a:t>
            </a:r>
          </a:p>
        </p:txBody>
      </p:sp>
      <p:sp>
        <p:nvSpPr>
          <p:cNvPr id="3" name="内容占位符 2"/>
          <p:cNvSpPr>
            <a:spLocks noGrp="1"/>
          </p:cNvSpPr>
          <p:nvPr>
            <p:ph idx="1"/>
          </p:nvPr>
        </p:nvSpPr>
        <p:spPr>
          <a:xfrm>
            <a:off x="762000" y="1825625"/>
            <a:ext cx="10515600" cy="4351338"/>
          </a:xfrm>
        </p:spPr>
        <p:txBody>
          <a:bodyPr>
            <a:noAutofit/>
          </a:bodyPr>
          <a:lstStyle/>
          <a:p>
            <a:pPr indent="457200" fontAlgn="ctr">
              <a:lnSpc>
                <a:spcPct val="150000"/>
              </a:lnSpc>
              <a:buNone/>
            </a:pPr>
            <a:r>
              <a:rPr lang="zh-CN"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请概括慕课的四个特点。（每条不超过</a:t>
            </a:r>
            <a:r>
              <a:rPr lang="en-US"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6</a:t>
            </a:r>
            <a:r>
              <a:rPr lang="zh-CN"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个字）</a:t>
            </a:r>
            <a:endParaRPr lang="zh-CN" altLang="zh-CN" sz="1800" kern="100">
              <a:solidFill>
                <a:srgbClr val="032D49"/>
              </a:solidFill>
              <a:latin typeface="Calibri" pitchFamily="34" charset="0"/>
              <a:ea typeface="宋体" panose="02010600030101010101" pitchFamily="2" charset="-122"/>
              <a:cs typeface="Times New Roman" pitchFamily="18" charset="0"/>
            </a:endParaRPr>
          </a:p>
          <a:p>
            <a:pPr indent="457200" fontAlgn="ctr">
              <a:lnSpc>
                <a:spcPct val="150000"/>
              </a:lnSpc>
              <a:buNone/>
            </a:pP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慕课（</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MOOC</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即大规模网络在线公开课程，完全不同于近十年兴起的教络公开课，是一种将分布于世界各地的授课者和成千上万个学习者通过教与学联系起来的大规模线上公开课程。它以兴趣为导向，凡是想学习的，都可以进来学，不分国籍，只需一个邮箱，就可注册参与。它的授课充分运用动画、视频、微课程和小测试等手段，使教学深入浅出，更能发挥学生的能动性。线上你问我答，亦学亦师，形成强大的线上学习社区，极大促进了师生间的互动教学、学生间的协同学习。</a:t>
            </a:r>
            <a:endParaRPr lang="zh-CN" altLang="zh-CN" sz="1800" kern="100">
              <a:solidFill>
                <a:srgbClr val="032D49"/>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017192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32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3.2020</a:t>
            </a:r>
            <a:r>
              <a:rPr kumimoji="0" lang="zh-CN" altLang="en-US" sz="32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届深圳外国语学校高三下学期第六次月考</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示例 ①规模大（“学生人数多”或“受益人数多”）  ②开放性强（“入学容易”或“平台开放性强”） ③教学方法多样（“授课方式生动”或“授课手段多样”） ④教学互动性强（或“互动协作性强”）</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本题考查考生压缩语段的能力。解答此题，可以先分析语段表达的主要内容，然后加以概括或转述。语段第一句解释“慕课”这个概念，第二句写参与方式，第三句写授课方式，第四句写学习方式和效果。然后根据对语句的理解和题干的要求，把每一句的关键内容按照字数的要求加以概括或转换。</a:t>
            </a:r>
          </a:p>
          <a:p>
            <a:pPr marL="0" indent="0">
              <a:lnSpc>
                <a:spcPct val="120000"/>
              </a:lnSpc>
              <a:buNone/>
            </a:pPr>
            <a:endParaRPr lang="zh-CN" altLang="zh-CN" sz="1800">
              <a:solidFill>
                <a:srgbClr val="FF0000"/>
              </a:solidFill>
              <a:latin typeface="仿宋" pitchFamily="49" charset="-122"/>
              <a:ea typeface="仿宋"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750123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pc="500">
                <a:solidFill>
                  <a:srgbClr val="B79F47"/>
                </a:solidFill>
              </a:rPr>
              <a:t>4.2020</a:t>
            </a:r>
            <a:r>
              <a:rPr lang="zh-CN" altLang="en-US" spc="500">
                <a:solidFill>
                  <a:srgbClr val="B79F47"/>
                </a:solidFill>
              </a:rPr>
              <a:t>届重庆市直属校高三</a:t>
            </a:r>
            <a:r>
              <a:rPr lang="en-US" altLang="zh-CN" spc="500">
                <a:solidFill>
                  <a:srgbClr val="B79F47"/>
                </a:solidFill>
              </a:rPr>
              <a:t>3</a:t>
            </a:r>
            <a:r>
              <a:rPr lang="zh-CN" altLang="en-US" spc="500">
                <a:solidFill>
                  <a:srgbClr val="B79F47"/>
                </a:solidFill>
              </a:rPr>
              <a:t>月联考</a:t>
            </a:r>
          </a:p>
        </p:txBody>
      </p:sp>
      <p:sp>
        <p:nvSpPr>
          <p:cNvPr id="3" name="内容占位符 2"/>
          <p:cNvSpPr>
            <a:spLocks noGrp="1"/>
          </p:cNvSpPr>
          <p:nvPr>
            <p:ph idx="1"/>
          </p:nvPr>
        </p:nvSpPr>
        <p:spPr>
          <a:xfrm>
            <a:off x="885104" y="1786941"/>
            <a:ext cx="10048774" cy="4351338"/>
          </a:xfrm>
        </p:spPr>
        <p:txBody>
          <a:bodyPr>
            <a:noAutofit/>
          </a:bodyPr>
          <a:lstStyle/>
          <a:p>
            <a:pPr indent="457200" algn="just">
              <a:lnSpc>
                <a:spcPct val="150000"/>
              </a:lnSpc>
              <a:spcBef>
                <a:spcPct val="0"/>
              </a:spcBef>
              <a:buNone/>
            </a:pP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把下面一段话的主要意思压缩成一个单句，不超过</a:t>
            </a:r>
            <a:r>
              <a:rPr lang="en-US"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40</a:t>
            </a: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个字。</a:t>
            </a:r>
            <a:endParaRPr lang="zh-CN" altLang="zh-CN" sz="1800" kern="100">
              <a:solidFill>
                <a:srgbClr val="032D49"/>
              </a:solidFill>
              <a:latin typeface="等线" panose="02010600030101010101" pitchFamily="2" charset="-122"/>
              <a:ea typeface="等线" pitchFamily="2" charset="-122"/>
              <a:cs typeface="Times New Roman" panose="02020603050405020304" pitchFamily="18" charset="0"/>
            </a:endParaRPr>
          </a:p>
          <a:p>
            <a:pPr indent="457200" fontAlgn="ctr">
              <a:lnSpc>
                <a:spcPct val="150000"/>
              </a:lnSpc>
              <a:spcBef>
                <a:spcPct val="0"/>
              </a:spcBef>
              <a:buNone/>
            </a:pPr>
            <a:r>
              <a:rPr lang="en-US" altLang="zh-CN" sz="1800" kern="100">
                <a:solidFill>
                  <a:srgbClr val="032D49"/>
                </a:solidFill>
                <a:latin typeface="楷体" pitchFamily="49" charset="-122"/>
                <a:ea typeface="宋体" panose="02010600030101010101" pitchFamily="2" charset="-122"/>
                <a:cs typeface="楷体" panose="02010609060101010101" pitchFamily="49" charset="-122"/>
              </a:rPr>
              <a:t>2019</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年</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12</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月</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27</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日</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20</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时</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45</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分，长征五号遥三火箭在文昌航天发射场成功发射。</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2020</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年，稳定运行的</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遥三</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将发射嫦娥五号以及火星探测器。这会极大地促进我国探月工程的实施，</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嫦五</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将从月球上带来由中国探测器取得的第一抔土，月面发射系统、月球轨道交会对接等新技术也将得到验证。我国的火星探测器也能赶在</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2020</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年与欧美探测器一起踏上火星。</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遥三</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保障了长征五号乙型火箭在明年的发射，而这将使</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天宫</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空间站最早能于</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2022</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年建成，届时，我国</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“5</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舱</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1</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镜</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的空间站格局便初步形成。</a:t>
            </a:r>
            <a:endParaRPr lang="zh-CN" altLang="zh-CN" sz="1800" kern="100">
              <a:solidFill>
                <a:srgbClr val="032D49"/>
              </a:solidFill>
              <a:latin typeface="Calibri" panose="020F0502020204030204" pitchFamily="34" charset="0"/>
              <a:ea typeface="宋体" panose="02010600030101010101" pitchFamily="2" charset="-122"/>
              <a:cs typeface="Times New Roman" panose="02020603050405020304" pitchFamily="18" charset="0"/>
            </a:endParaRPr>
          </a:p>
          <a:p>
            <a:pPr marL="0" indent="457200">
              <a:lnSpc>
                <a:spcPct val="120000"/>
              </a:lnSpc>
              <a:spcBef>
                <a:spcPct val="0"/>
              </a:spcBef>
              <a:buNone/>
            </a:pPr>
            <a:endParaRPr lang="zh-CN" altLang="en-US" sz="1800">
              <a:solidFill>
                <a:srgbClr val="032D49"/>
              </a:solidFill>
              <a:latin typeface="仿宋" pitchFamily="49" charset="-122"/>
              <a:ea typeface="仿宋"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815378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pc="500">
                <a:solidFill>
                  <a:srgbClr val="B79F47"/>
                </a:solidFill>
              </a:rPr>
              <a:t>4.2020</a:t>
            </a:r>
            <a:r>
              <a:rPr lang="zh-CN" altLang="en-US" spc="500">
                <a:solidFill>
                  <a:srgbClr val="B79F47"/>
                </a:solidFill>
              </a:rPr>
              <a:t>届重庆市直属校高三</a:t>
            </a:r>
            <a:r>
              <a:rPr lang="en-US" altLang="zh-CN" spc="500">
                <a:solidFill>
                  <a:srgbClr val="B79F47"/>
                </a:solidFill>
              </a:rPr>
              <a:t>3</a:t>
            </a:r>
            <a:r>
              <a:rPr lang="zh-CN" altLang="en-US" spc="500">
                <a:solidFill>
                  <a:srgbClr val="B79F47"/>
                </a:solidFill>
              </a:rPr>
              <a:t>月联考</a:t>
            </a: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长征五号遥三火箭成功发射对我国探测月球、火星，建设空间站意义重大。</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本题考查学生压缩概括语段的能力。解答此类题目，首先要明确题干的要求，然后浏览材料，重点分析这则语段的主体部分，将材料分层，找出“何时”、“何地”、“何人”、“何事”、“结果”，按照正确的语序写出答案。本段对象是：长征五号遥三火箭；地点是：文昌航天发射场；结果是：成功发射。第</a:t>
            </a:r>
            <a:r>
              <a:rPr lang="en-US" altLang="zh-CN" sz="1800">
                <a:solidFill>
                  <a:srgbClr val="FF0000"/>
                </a:solidFill>
                <a:latin typeface="仿宋" panose="02010609060101010101" pitchFamily="49" charset="-122"/>
                <a:ea typeface="仿宋" panose="02010609060101010101" pitchFamily="49" charset="-122"/>
              </a:rPr>
              <a:t>3</a:t>
            </a:r>
            <a:r>
              <a:rPr lang="zh-CN" altLang="en-US" sz="1800">
                <a:solidFill>
                  <a:srgbClr val="FF0000"/>
                </a:solidFill>
                <a:latin typeface="仿宋" panose="02010609060101010101" pitchFamily="49" charset="-122"/>
                <a:ea typeface="仿宋" panose="02010609060101010101" pitchFamily="49" charset="-122"/>
              </a:rPr>
              <a:t>句讲述发射成功对于探测月球的意义；第</a:t>
            </a:r>
            <a:r>
              <a:rPr lang="en-US" altLang="zh-CN" sz="1800">
                <a:solidFill>
                  <a:srgbClr val="FF0000"/>
                </a:solidFill>
                <a:latin typeface="仿宋" panose="02010609060101010101" pitchFamily="49" charset="-122"/>
                <a:ea typeface="仿宋" panose="02010609060101010101" pitchFamily="49" charset="-122"/>
              </a:rPr>
              <a:t>4</a:t>
            </a:r>
            <a:r>
              <a:rPr lang="zh-CN" altLang="en-US" sz="1800">
                <a:solidFill>
                  <a:srgbClr val="FF0000"/>
                </a:solidFill>
                <a:latin typeface="仿宋" panose="02010609060101010101" pitchFamily="49" charset="-122"/>
                <a:ea typeface="仿宋" panose="02010609060101010101" pitchFamily="49" charset="-122"/>
              </a:rPr>
              <a:t>句讲述探测火星的意义；第</a:t>
            </a:r>
            <a:r>
              <a:rPr lang="en-US" altLang="zh-CN" sz="1800">
                <a:solidFill>
                  <a:srgbClr val="FF0000"/>
                </a:solidFill>
                <a:latin typeface="仿宋" panose="02010609060101010101" pitchFamily="49" charset="-122"/>
                <a:ea typeface="仿宋" panose="02010609060101010101" pitchFamily="49" charset="-122"/>
              </a:rPr>
              <a:t>5</a:t>
            </a:r>
            <a:r>
              <a:rPr lang="zh-CN" altLang="en-US" sz="1800">
                <a:solidFill>
                  <a:srgbClr val="FF0000"/>
                </a:solidFill>
                <a:latin typeface="仿宋" panose="02010609060101010101" pitchFamily="49" charset="-122"/>
                <a:ea typeface="仿宋" panose="02010609060101010101" pitchFamily="49" charset="-122"/>
              </a:rPr>
              <a:t>句讲述建设空间站意义。根据这些关键词，将其连缀成一个单句，注意按照题干要求只有一个主谓宾。并且不能超过字数。</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945240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考向讲解</a:t>
            </a:r>
          </a:p>
        </p:txBody>
      </p:sp>
      <p:sp>
        <p:nvSpPr>
          <p:cNvPr id="3" name="内容占位符 2"/>
          <p:cNvSpPr>
            <a:spLocks noGrp="1"/>
          </p:cNvSpPr>
          <p:nvPr>
            <p:ph idx="1"/>
          </p:nvPr>
        </p:nvSpPr>
        <p:spPr>
          <a:xfrm>
            <a:off x="762000" y="1825625"/>
            <a:ext cx="10515600" cy="2803525"/>
          </a:xfrm>
        </p:spPr>
        <p:txBody>
          <a:bodyPr>
            <a:normAutofit fontScale="47500" lnSpcReduction="20000"/>
          </a:bodyPr>
          <a:lstStyle/>
          <a:p>
            <a:pPr marL="0" indent="0">
              <a:lnSpc>
                <a:spcPct val="170000"/>
              </a:lnSpc>
              <a:buNone/>
            </a:pPr>
            <a:r>
              <a:rPr lang="zh-CN" altLang="en-US" sz="3600" spc="300">
                <a:solidFill>
                  <a:srgbClr val="032D49"/>
                </a:solidFill>
                <a:latin typeface="仿宋" panose="02010609060101010101" pitchFamily="49" charset="-122"/>
                <a:ea typeface="仿宋" panose="02010609060101010101" pitchFamily="49" charset="-122"/>
              </a:rPr>
              <a:t>本考点为全国卷必考内容，近</a:t>
            </a:r>
            <a:r>
              <a:rPr lang="en-US" altLang="zh-CN" sz="3600" spc="300">
                <a:solidFill>
                  <a:srgbClr val="032D49"/>
                </a:solidFill>
                <a:latin typeface="仿宋" panose="02010609060101010101" pitchFamily="49" charset="-122"/>
                <a:ea typeface="仿宋" panose="02010609060101010101" pitchFamily="49" charset="-122"/>
              </a:rPr>
              <a:t>3</a:t>
            </a:r>
            <a:r>
              <a:rPr lang="zh-CN" altLang="en-US" sz="3600" spc="300">
                <a:solidFill>
                  <a:srgbClr val="032D49"/>
                </a:solidFill>
                <a:latin typeface="仿宋" panose="02010609060101010101" pitchFamily="49" charset="-122"/>
                <a:ea typeface="仿宋" panose="02010609060101010101" pitchFamily="49" charset="-122"/>
              </a:rPr>
              <a:t>年考查情况表明：“压缩语段”占有很大比重，材料都为新闻报道，涵盖经济、科技、历史等热点话题；“仿用、变换句式”也有所考查，从</a:t>
            </a:r>
            <a:r>
              <a:rPr lang="en-US" altLang="zh-CN" sz="3600" spc="300">
                <a:solidFill>
                  <a:srgbClr val="032D49"/>
                </a:solidFill>
                <a:latin typeface="仿宋" panose="02010609060101010101" pitchFamily="49" charset="-122"/>
                <a:ea typeface="仿宋" panose="02010609060101010101" pitchFamily="49" charset="-122"/>
              </a:rPr>
              <a:t>2020</a:t>
            </a:r>
            <a:r>
              <a:rPr lang="zh-CN" altLang="en-US" sz="3600" spc="300">
                <a:solidFill>
                  <a:srgbClr val="032D49"/>
                </a:solidFill>
                <a:latin typeface="仿宋" panose="02010609060101010101" pitchFamily="49" charset="-122"/>
                <a:ea typeface="仿宋" panose="02010609060101010101" pitchFamily="49" charset="-122"/>
              </a:rPr>
              <a:t>年山东卷（新高考</a:t>
            </a:r>
            <a:r>
              <a:rPr lang="en-US" altLang="zh-CN" sz="3600" spc="300">
                <a:solidFill>
                  <a:srgbClr val="032D49"/>
                </a:solidFill>
                <a:latin typeface="仿宋" panose="02010609060101010101" pitchFamily="49" charset="-122"/>
                <a:ea typeface="仿宋" panose="02010609060101010101" pitchFamily="49" charset="-122"/>
              </a:rPr>
              <a:t>Ⅰ</a:t>
            </a:r>
            <a:r>
              <a:rPr lang="zh-CN" altLang="en-US" sz="3600" spc="300">
                <a:solidFill>
                  <a:srgbClr val="032D49"/>
                </a:solidFill>
                <a:latin typeface="仿宋" panose="02010609060101010101" pitchFamily="49" charset="-122"/>
                <a:ea typeface="仿宋" panose="02010609060101010101" pitchFamily="49" charset="-122"/>
              </a:rPr>
              <a:t>卷）的考查形式来看，考查形式已经从“怎么写”转变为“为什么这样写”，即着眼于对“原文表达效果”的考查；对“选用句式”的考查与“表达连贯”相结合以客观题形式考查，我们将在后续专题作进一步讲解；近年来暂未考查“扩展语句”。相关考查情况见下表：</a:t>
            </a:r>
            <a:endParaRPr lang="zh-CN" altLang="en-US" sz="3600" spc="300">
              <a:solidFill>
                <a:srgbClr val="B79F47"/>
              </a:solidFill>
              <a:latin typeface="仿宋" pitchFamily="49" charset="-122"/>
              <a:ea typeface="仿宋"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spc="500">
                <a:solidFill>
                  <a:srgbClr val="B79F47"/>
                </a:solidFill>
              </a:rPr>
              <a:t>5.2020</a:t>
            </a:r>
            <a:r>
              <a:rPr lang="zh-CN" altLang="en-US" sz="2800" spc="500">
                <a:solidFill>
                  <a:srgbClr val="B79F47"/>
                </a:solidFill>
              </a:rPr>
              <a:t>届广州市华南师大附中高三上学期月考（一）</a:t>
            </a:r>
          </a:p>
        </p:txBody>
      </p:sp>
      <p:sp>
        <p:nvSpPr>
          <p:cNvPr id="3" name="内容占位符 2"/>
          <p:cNvSpPr>
            <a:spLocks noGrp="1"/>
          </p:cNvSpPr>
          <p:nvPr>
            <p:ph idx="1"/>
          </p:nvPr>
        </p:nvSpPr>
        <p:spPr>
          <a:xfrm>
            <a:off x="762000" y="1825625"/>
            <a:ext cx="10515600" cy="4351338"/>
          </a:xfrm>
        </p:spPr>
        <p:txBody>
          <a:bodyPr>
            <a:noAutofit/>
          </a:bodyPr>
          <a:lstStyle/>
          <a:p>
            <a:pPr indent="457200" algn="just">
              <a:lnSpc>
                <a:spcPct val="150000"/>
              </a:lnSpc>
              <a:spcBef>
                <a:spcPct val="0"/>
              </a:spcBef>
              <a:buNone/>
            </a:pP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请对下面这段新闻报道的文字进行压缩，要求保留关键信息，句子简洁流畅，不超过</a:t>
            </a:r>
            <a:r>
              <a:rPr lang="en-US"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65</a:t>
            </a: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个字。</a:t>
            </a:r>
            <a:endParaRPr lang="zh-CN" altLang="zh-CN" sz="1800" kern="100">
              <a:solidFill>
                <a:srgbClr val="032D49"/>
              </a:solidFill>
              <a:latin typeface="等线" panose="02010600030101010101" pitchFamily="2" charset="-122"/>
              <a:ea typeface="等线" pitchFamily="2" charset="-122"/>
              <a:cs typeface="Times New Roman" panose="02020603050405020304" pitchFamily="18" charset="0"/>
            </a:endParaRPr>
          </a:p>
          <a:p>
            <a:pPr indent="457200" fontAlgn="ctr">
              <a:lnSpc>
                <a:spcPct val="150000"/>
              </a:lnSpc>
              <a:spcBef>
                <a:spcPct val="0"/>
              </a:spcBef>
              <a:buNone/>
            </a:pPr>
            <a:r>
              <a:rPr lang="en-US" altLang="zh-CN" sz="1800" kern="100">
                <a:solidFill>
                  <a:srgbClr val="032D49"/>
                </a:solidFill>
                <a:latin typeface="楷体" pitchFamily="49" charset="-122"/>
                <a:ea typeface="宋体" panose="02010600030101010101" pitchFamily="2" charset="-122"/>
                <a:cs typeface="楷体" panose="02010609060101010101" pitchFamily="49" charset="-122"/>
              </a:rPr>
              <a:t>2019</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年</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6</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月</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15</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日，上海启动</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两网融合</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工作。所谓两网融合，就是把城市环卫系统和再生资源系统两大体系有效衔接、融合发展。其中，建设再生资源集散中心是必不可少的环节。位于嘉定区马陆镇的集散中心，是上海首座类再生资源集散中心。马陆再生资源集散中心站长杨龙斌介绍说，运到这里的垃圾被送到分拣车间，根据类别不同，会进入对应的操作间，由工作人员进行精细分类。</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比如，废弃塑料瓶会去掉标签和瓶盖，再进行打包；废纸会分成硬板纸、报纸、书本等等，由全自动打包机进行压缩，放入堆垛区。</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上海市绿化和市容管理局副局长唐家富表示，</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两网融合</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工作的持续推进，将有效促进垃圾分类后的减量化和资源化。</a:t>
            </a:r>
            <a:endParaRPr lang="zh-CN" altLang="zh-CN" sz="1800" kern="100">
              <a:solidFill>
                <a:srgbClr val="032D49"/>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501975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400" spc="500">
                <a:solidFill>
                  <a:srgbClr val="B79F47"/>
                </a:solidFill>
              </a:rPr>
              <a:t>5.2020</a:t>
            </a:r>
            <a:r>
              <a:rPr lang="zh-CN" altLang="en-US" sz="2400" spc="500">
                <a:solidFill>
                  <a:srgbClr val="B79F47"/>
                </a:solidFill>
              </a:rPr>
              <a:t>届广州市华南师大附中高三上学期月考（一）</a:t>
            </a: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】2019</a:t>
            </a:r>
            <a:r>
              <a:rPr lang="zh-CN" altLang="en-US" sz="1800">
                <a:solidFill>
                  <a:srgbClr val="FF0000"/>
                </a:solidFill>
                <a:latin typeface="仿宋" panose="02010609060101010101" pitchFamily="49" charset="-122"/>
                <a:ea typeface="仿宋" panose="02010609060101010101" pitchFamily="49" charset="-122"/>
              </a:rPr>
              <a:t>年</a:t>
            </a:r>
            <a:r>
              <a:rPr lang="en-US" altLang="zh-CN" sz="1800">
                <a:solidFill>
                  <a:srgbClr val="FF0000"/>
                </a:solidFill>
                <a:latin typeface="仿宋" panose="02010609060101010101" pitchFamily="49" charset="-122"/>
                <a:ea typeface="仿宋" panose="02010609060101010101" pitchFamily="49" charset="-122"/>
              </a:rPr>
              <a:t>6</a:t>
            </a:r>
            <a:r>
              <a:rPr lang="zh-CN" altLang="en-US" sz="1800">
                <a:solidFill>
                  <a:srgbClr val="FF0000"/>
                </a:solidFill>
                <a:latin typeface="仿宋" panose="02010609060101010101" pitchFamily="49" charset="-122"/>
                <a:ea typeface="仿宋" panose="02010609060101010101" pitchFamily="49" charset="-122"/>
              </a:rPr>
              <a:t>月</a:t>
            </a:r>
            <a:r>
              <a:rPr lang="en-US" altLang="zh-CN" sz="1800">
                <a:solidFill>
                  <a:srgbClr val="FF0000"/>
                </a:solidFill>
                <a:latin typeface="仿宋" panose="02010609060101010101" pitchFamily="49" charset="-122"/>
                <a:ea typeface="仿宋" panose="02010609060101010101" pitchFamily="49" charset="-122"/>
              </a:rPr>
              <a:t>15</a:t>
            </a:r>
            <a:r>
              <a:rPr lang="zh-CN" altLang="en-US" sz="1800">
                <a:solidFill>
                  <a:srgbClr val="FF0000"/>
                </a:solidFill>
                <a:latin typeface="仿宋" panose="02010609060101010101" pitchFamily="49" charset="-122"/>
                <a:ea typeface="仿宋" panose="02010609060101010101" pitchFamily="49" charset="-122"/>
              </a:rPr>
              <a:t>日，上海启动“两网融合”工作，并于马陆镇建成上海首座类再生资源集散中心，此举将有效促进垃圾分类后的减量化和资源化。</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本题考查压缩语段的能力。解答本题，考生要有较强的语言转换能力，这段属于记叙材料。要保留主要信息：时间、地点、人物、事件、结果，在压缩信息的过程中要在字数允许的范围内保留更多的信息。对材料中每一个句子进行分析和概括后，考生可得出核心意思：上海启动“两网融合”及其作用。</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930622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800" spc="500">
                <a:solidFill>
                  <a:srgbClr val="B79F47"/>
                </a:solidFill>
              </a:rPr>
              <a:t>6.2020</a:t>
            </a:r>
            <a:r>
              <a:rPr lang="zh-CN" altLang="en-US" sz="4800" spc="500">
                <a:solidFill>
                  <a:srgbClr val="B79F47"/>
                </a:solidFill>
              </a:rPr>
              <a:t>届成都市高三“二诊”</a:t>
            </a:r>
          </a:p>
        </p:txBody>
      </p:sp>
      <p:sp>
        <p:nvSpPr>
          <p:cNvPr id="3" name="内容占位符 2"/>
          <p:cNvSpPr>
            <a:spLocks noGrp="1"/>
          </p:cNvSpPr>
          <p:nvPr>
            <p:ph idx="1"/>
          </p:nvPr>
        </p:nvSpPr>
        <p:spPr>
          <a:xfrm>
            <a:off x="762000" y="1825624"/>
            <a:ext cx="10971196" cy="5306695"/>
          </a:xfrm>
        </p:spPr>
        <p:txBody>
          <a:bodyPr>
            <a:noAutofit/>
          </a:bodyPr>
          <a:lstStyle/>
          <a:p>
            <a:pPr indent="457200" algn="just">
              <a:lnSpc>
                <a:spcPct val="150000"/>
              </a:lnSpc>
              <a:spcBef>
                <a:spcPct val="0"/>
              </a:spcBef>
              <a:buNone/>
            </a:pP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概括下面这段话的主要内容，不超过</a:t>
            </a:r>
            <a:r>
              <a:rPr lang="en-US"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55</a:t>
            </a: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字。</a:t>
            </a:r>
            <a:endParaRPr lang="zh-CN" altLang="zh-CN" sz="1800" kern="100">
              <a:solidFill>
                <a:srgbClr val="032D49"/>
              </a:solidFill>
              <a:latin typeface="等线" panose="02010600030101010101" pitchFamily="2" charset="-122"/>
              <a:ea typeface="等线" pitchFamily="2" charset="-122"/>
              <a:cs typeface="Times New Roman" panose="02020603050405020304" pitchFamily="18" charset="0"/>
            </a:endParaRPr>
          </a:p>
          <a:p>
            <a:pPr indent="457200" fontAlgn="ctr">
              <a:lnSpc>
                <a:spcPct val="150000"/>
              </a:lnSpc>
              <a:spcBef>
                <a:spcPct val="0"/>
              </a:spcBef>
              <a:buNone/>
            </a:pP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近来，共青团中央发起了一项</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青年好声音</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网络活动，鼓励青少年结合自身学习工作实际，写下对</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24</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字社会主义核心价值观的认识和体会。活动开展一周多的时间里，</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33</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万余名青少年在网站、微博、微信、手机报等网络平台上，编创和传播内涵丰富、形式时尚的网络文化产品，仅话题微博总阅读量就超过</a:t>
            </a:r>
            <a:r>
              <a:rPr lang="en-US"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9000</a:t>
            </a:r>
            <a:r>
              <a:rPr lang="zh-CN" altLang="zh-CN" sz="1800" kern="100">
                <a:solidFill>
                  <a:srgbClr val="032D49"/>
                </a:solidFill>
                <a:latin typeface="Calibri" panose="020F0502020204030204" pitchFamily="34" charset="0"/>
                <a:ea typeface="楷体" panose="02010609060101010101" pitchFamily="49" charset="-122"/>
                <a:cs typeface="楷体" panose="02010609060101010101" pitchFamily="49" charset="-122"/>
              </a:rPr>
              <a:t>万次。这项以弘扬社会主义核心价值观为主旨的活动，为网络空间注入了强有力的青春正能量。</a:t>
            </a:r>
            <a:endParaRPr lang="zh-CN" altLang="zh-CN" sz="1800" kern="100">
              <a:solidFill>
                <a:srgbClr val="032D49"/>
              </a:solidFill>
              <a:latin typeface="Calibri" panose="020F0502020204030204" pitchFamily="34" charset="0"/>
              <a:ea typeface="宋体" panose="02010600030101010101" pitchFamily="2" charset="-122"/>
              <a:cs typeface="Times New Roman" panose="02020603050405020304" pitchFamily="18" charset="0"/>
            </a:endParaRPr>
          </a:p>
          <a:p>
            <a:pPr marL="0" indent="457200" fontAlgn="ctr">
              <a:lnSpc>
                <a:spcPct val="120000"/>
              </a:lnSpc>
              <a:spcBef>
                <a:spcPct val="0"/>
              </a:spcBef>
              <a:buNone/>
            </a:pPr>
            <a:endParaRPr lang="zh-CN" altLang="en-US" sz="1800">
              <a:solidFill>
                <a:srgbClr val="032D49"/>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10545144"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6907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4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6.2020</a:t>
            </a:r>
            <a:r>
              <a:rPr kumimoji="0" lang="zh-CN" altLang="en-US" sz="4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届成都市高三“二诊”</a:t>
            </a:r>
            <a:endParaRPr lang="zh-CN" altLang="en-US" sz="36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zh-CN"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【答案】为弘扬社会主义核心价值观，团中央发起了</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青年好声音</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网络活动，广大青少年积极响应，为网络注入了正能量。</a:t>
            </a:r>
            <a:endParaRPr lang="zh-CN" altLang="zh-CN" sz="1800" kern="100">
              <a:latin typeface="等线" pitchFamily="2" charset="-122"/>
              <a:ea typeface="等线" panose="02010600030101010101" pitchFamily="2" charset="-122"/>
              <a:cs typeface="Times New Roman" pitchFamily="18" charset="0"/>
            </a:endParaRPr>
          </a:p>
          <a:p>
            <a:pPr marL="0" indent="0" algn="just">
              <a:lnSpc>
                <a:spcPct val="150000"/>
              </a:lnSpc>
              <a:buNone/>
            </a:pPr>
            <a:r>
              <a:rPr lang="zh-CN"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【解析】本题所给语段可以分为三层，一句话一层。各层的层意：第一层：团中央发起</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青年好声音</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网络活动。第二层：</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33</a:t>
            </a:r>
            <a:r>
              <a:rPr lang="zh-CN"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万余名青少年在网络平台上编创和传播了大量网络文化产品。第三层：这项活动以弘扬社会主义核心价值观为主旨，为网络空间注入了正能量。第二层字数太多，可以压缩为：广大青少年积极响应。最后再把这三层的意思以</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不超过</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55</a:t>
            </a:r>
            <a:r>
              <a:rPr lang="zh-CN"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字</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的要求总结归纳即可。</a:t>
            </a:r>
            <a:endParaRPr lang="zh-CN" altLang="zh-CN" sz="1800" kern="100">
              <a:latin typeface="等线" panose="02010600030101010101" pitchFamily="2" charset="-122"/>
              <a:ea typeface="等线"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43825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spc="500">
                <a:solidFill>
                  <a:srgbClr val="B79F47"/>
                </a:solidFill>
              </a:rPr>
              <a:t>7.2020</a:t>
            </a:r>
            <a:r>
              <a:rPr lang="zh-CN" altLang="en-US" sz="3200" spc="500">
                <a:solidFill>
                  <a:srgbClr val="B79F47"/>
                </a:solidFill>
              </a:rPr>
              <a:t>届安徽省皖南八校高三“临门一卷”测试</a:t>
            </a:r>
          </a:p>
        </p:txBody>
      </p:sp>
      <p:sp>
        <p:nvSpPr>
          <p:cNvPr id="3" name="内容占位符 2"/>
          <p:cNvSpPr>
            <a:spLocks noGrp="1"/>
          </p:cNvSpPr>
          <p:nvPr>
            <p:ph idx="1"/>
          </p:nvPr>
        </p:nvSpPr>
        <p:spPr>
          <a:xfrm>
            <a:off x="762000" y="1825625"/>
            <a:ext cx="10515600" cy="4351338"/>
          </a:xfrm>
        </p:spPr>
        <p:txBody>
          <a:bodyPr>
            <a:noAutofit/>
          </a:bodyPr>
          <a:lstStyle/>
          <a:p>
            <a:pPr indent="457200" algn="just">
              <a:lnSpc>
                <a:spcPct val="150000"/>
              </a:lnSpc>
              <a:buNone/>
            </a:pP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请把下面的四个关键词扩写成一段话，描写农民丰收的喜悦。要求：想象合理，使用比</a:t>
            </a:r>
            <a:r>
              <a:rPr lang="zh-CN" altLang="zh-CN" sz="1800" kern="100">
                <a:solidFill>
                  <a:srgbClr val="032D49"/>
                </a:solidFill>
                <a:latin typeface="等线" panose="02010600030101010101" pitchFamily="2" charset="-122"/>
                <a:ea typeface="宋体" panose="02010600030101010101" pitchFamily="2" charset="-122"/>
                <a:cs typeface="等线" panose="02010600030101010101" pitchFamily="2" charset="-122"/>
              </a:rPr>
              <a:t>喻、拟人修辞，语言表达连贯、生动。</a:t>
            </a:r>
            <a:r>
              <a:rPr lang="en-US" altLang="zh-CN" sz="1800" kern="100">
                <a:solidFill>
                  <a:srgbClr val="032D49"/>
                </a:solidFill>
                <a:latin typeface="等线" panose="02010600030101010101" pitchFamily="2" charset="-122"/>
                <a:ea typeface="宋体" panose="02010600030101010101" pitchFamily="2" charset="-122"/>
                <a:cs typeface="等线" panose="02010600030101010101" pitchFamily="2" charset="-122"/>
              </a:rPr>
              <a:t>(</a:t>
            </a:r>
            <a:r>
              <a:rPr lang="zh-CN" altLang="zh-CN" sz="1800" kern="100">
                <a:solidFill>
                  <a:srgbClr val="032D49"/>
                </a:solidFill>
                <a:latin typeface="等线" panose="02010600030101010101" pitchFamily="2" charset="-122"/>
                <a:ea typeface="宋体" panose="02010600030101010101" pitchFamily="2" charset="-122"/>
                <a:cs typeface="等线" panose="02010600030101010101" pitchFamily="2" charset="-122"/>
              </a:rPr>
              <a:t>不超过</a:t>
            </a:r>
            <a:r>
              <a:rPr lang="en-US" altLang="zh-CN" sz="1800" kern="100">
                <a:solidFill>
                  <a:srgbClr val="032D49"/>
                </a:solidFill>
                <a:latin typeface="等线" panose="02010600030101010101" pitchFamily="2" charset="-122"/>
                <a:ea typeface="宋体" panose="02010600030101010101" pitchFamily="2" charset="-122"/>
                <a:cs typeface="等线" panose="02010600030101010101" pitchFamily="2" charset="-122"/>
              </a:rPr>
              <a:t>100</a:t>
            </a:r>
            <a:r>
              <a:rPr lang="zh-CN" altLang="zh-CN" sz="1800" kern="100">
                <a:solidFill>
                  <a:srgbClr val="032D49"/>
                </a:solidFill>
                <a:latin typeface="等线" panose="02010600030101010101" pitchFamily="2" charset="-122"/>
                <a:ea typeface="宋体" panose="02010600030101010101" pitchFamily="2" charset="-122"/>
                <a:cs typeface="等线" panose="02010600030101010101" pitchFamily="2" charset="-122"/>
              </a:rPr>
              <a:t>个字</a:t>
            </a:r>
            <a:r>
              <a:rPr lang="en-US" altLang="zh-CN" sz="1800" kern="100">
                <a:solidFill>
                  <a:srgbClr val="032D49"/>
                </a:solidFill>
                <a:latin typeface="等线" panose="02010600030101010101" pitchFamily="2" charset="-122"/>
                <a:ea typeface="宋体" panose="02010600030101010101" pitchFamily="2" charset="-122"/>
                <a:cs typeface="等线" panose="02010600030101010101" pitchFamily="2" charset="-122"/>
              </a:rPr>
              <a:t>)(6</a:t>
            </a:r>
            <a:r>
              <a:rPr lang="zh-CN" altLang="zh-CN" sz="1800" kern="100">
                <a:solidFill>
                  <a:srgbClr val="032D49"/>
                </a:solidFill>
                <a:latin typeface="等线" panose="02010600030101010101" pitchFamily="2" charset="-122"/>
                <a:ea typeface="宋体" panose="02010600030101010101" pitchFamily="2" charset="-122"/>
                <a:cs typeface="等线" panose="02010600030101010101" pitchFamily="2" charset="-122"/>
              </a:rPr>
              <a:t>分</a:t>
            </a:r>
            <a:r>
              <a:rPr lang="en-US" altLang="zh-CN" sz="1800" kern="100">
                <a:solidFill>
                  <a:srgbClr val="032D49"/>
                </a:solidFill>
                <a:latin typeface="等线" panose="02010600030101010101" pitchFamily="2" charset="-122"/>
                <a:ea typeface="宋体" panose="02010600030101010101" pitchFamily="2" charset="-122"/>
                <a:cs typeface="等线" panose="02010600030101010101" pitchFamily="2" charset="-122"/>
              </a:rPr>
              <a:t>)</a:t>
            </a:r>
            <a:endParaRPr lang="zh-CN" altLang="zh-CN" sz="1800" kern="100">
              <a:solidFill>
                <a:srgbClr val="032D49"/>
              </a:solidFill>
              <a:latin typeface="等线" panose="02010600030101010101" pitchFamily="2" charset="-122"/>
              <a:ea typeface="等线" pitchFamily="2" charset="-122"/>
              <a:cs typeface="Times New Roman" panose="02020603050405020304" pitchFamily="18" charset="0"/>
            </a:endParaRPr>
          </a:p>
          <a:p>
            <a:pPr indent="457200" algn="just">
              <a:lnSpc>
                <a:spcPct val="150000"/>
              </a:lnSpc>
              <a:buNone/>
            </a:pPr>
            <a:r>
              <a:rPr lang="zh-CN" altLang="zh-CN" sz="1800" kern="100">
                <a:solidFill>
                  <a:srgbClr val="032D49"/>
                </a:solidFill>
                <a:latin typeface="等线" panose="02010600030101010101" pitchFamily="2" charset="-122"/>
                <a:ea typeface="楷体" panose="02010609060101010101" pitchFamily="49" charset="-122"/>
                <a:cs typeface="等线" panose="02010600030101010101" pitchFamily="2" charset="-122"/>
              </a:rPr>
              <a:t>秋天</a:t>
            </a:r>
            <a:r>
              <a:rPr lang="en-US" altLang="zh-CN" sz="1800" kern="100">
                <a:solidFill>
                  <a:srgbClr val="032D49"/>
                </a:solidFill>
                <a:latin typeface="等线" panose="02010600030101010101" pitchFamily="2" charset="-122"/>
                <a:ea typeface="楷体" panose="02010609060101010101" pitchFamily="49" charset="-122"/>
                <a:cs typeface="等线" panose="02010600030101010101" pitchFamily="2" charset="-122"/>
              </a:rPr>
              <a:t>    </a:t>
            </a:r>
            <a:r>
              <a:rPr lang="zh-CN" altLang="zh-CN" sz="1800" kern="100">
                <a:solidFill>
                  <a:srgbClr val="032D49"/>
                </a:solidFill>
                <a:latin typeface="等线" panose="02010600030101010101" pitchFamily="2" charset="-122"/>
                <a:ea typeface="楷体" panose="02010609060101010101" pitchFamily="49" charset="-122"/>
                <a:cs typeface="等线" panose="02010600030101010101" pitchFamily="2" charset="-122"/>
              </a:rPr>
              <a:t>田野</a:t>
            </a:r>
            <a:r>
              <a:rPr lang="en-US" altLang="zh-CN" sz="1800" kern="100">
                <a:solidFill>
                  <a:srgbClr val="032D49"/>
                </a:solidFill>
                <a:latin typeface="等线" panose="02010600030101010101" pitchFamily="2" charset="-122"/>
                <a:ea typeface="楷体" panose="02010609060101010101" pitchFamily="49" charset="-122"/>
                <a:cs typeface="等线" panose="02010600030101010101" pitchFamily="2" charset="-122"/>
              </a:rPr>
              <a:t>    </a:t>
            </a:r>
            <a:r>
              <a:rPr lang="zh-CN" altLang="zh-CN" sz="1800" kern="100">
                <a:solidFill>
                  <a:srgbClr val="032D49"/>
                </a:solidFill>
                <a:latin typeface="等线" panose="02010600030101010101" pitchFamily="2" charset="-122"/>
                <a:ea typeface="楷体" panose="02010609060101010101" pitchFamily="49" charset="-122"/>
                <a:cs typeface="等线" panose="02010600030101010101" pitchFamily="2" charset="-122"/>
              </a:rPr>
              <a:t>丰收</a:t>
            </a:r>
            <a:r>
              <a:rPr lang="en-US" altLang="zh-CN" sz="1800" kern="100">
                <a:solidFill>
                  <a:srgbClr val="032D49"/>
                </a:solidFill>
                <a:latin typeface="等线" panose="02010600030101010101" pitchFamily="2" charset="-122"/>
                <a:ea typeface="楷体" panose="02010609060101010101" pitchFamily="49" charset="-122"/>
                <a:cs typeface="等线" panose="02010600030101010101" pitchFamily="2" charset="-122"/>
              </a:rPr>
              <a:t>    </a:t>
            </a:r>
            <a:r>
              <a:rPr lang="zh-CN" altLang="zh-CN" sz="1800" kern="100">
                <a:solidFill>
                  <a:srgbClr val="032D49"/>
                </a:solidFill>
                <a:latin typeface="等线" panose="02010600030101010101" pitchFamily="2" charset="-122"/>
                <a:ea typeface="楷体" panose="02010609060101010101" pitchFamily="49" charset="-122"/>
                <a:cs typeface="等线" panose="02010600030101010101" pitchFamily="2" charset="-122"/>
              </a:rPr>
              <a:t>农民</a:t>
            </a:r>
            <a:endParaRPr lang="zh-CN" altLang="zh-CN" sz="1800" kern="100">
              <a:solidFill>
                <a:srgbClr val="032D49"/>
              </a:solidFill>
              <a:latin typeface="等线" panose="02010600030101010101" pitchFamily="2" charset="-122"/>
              <a:ea typeface="等线"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779009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32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7.2020</a:t>
            </a:r>
            <a:r>
              <a:rPr kumimoji="0" lang="zh-CN" altLang="en-US" sz="32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届安徽省皖南八校高三“临门一卷”测试</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示例：秋天的田野，到处呈现出一派丰收的喜人景象：一颗颗熟透了的柿子，像红红的小灯笼，高高地挂在枝头；田地里的玉米金灿灿的，像金色的地毯；红红的高粱更是笑弯了腰。农民伯伯看着这丰收的景象，露出了欣慰的笑容。</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一要是描写，二要嵌入材料中四个关键词，三要用到比喻和拟人修辞，四要语言连贯和生动，五要在</a:t>
            </a:r>
            <a:r>
              <a:rPr lang="en-US" altLang="zh-CN" sz="1800">
                <a:solidFill>
                  <a:srgbClr val="FF0000"/>
                </a:solidFill>
                <a:latin typeface="仿宋" panose="02010609060101010101" pitchFamily="49" charset="-122"/>
                <a:ea typeface="仿宋" panose="02010609060101010101" pitchFamily="49" charset="-122"/>
              </a:rPr>
              <a:t>100</a:t>
            </a:r>
            <a:r>
              <a:rPr lang="zh-CN" altLang="en-US" sz="1800">
                <a:solidFill>
                  <a:srgbClr val="FF0000"/>
                </a:solidFill>
                <a:latin typeface="仿宋" panose="02010609060101010101" pitchFamily="49" charset="-122"/>
                <a:ea typeface="仿宋" panose="02010609060101010101" pitchFamily="49" charset="-122"/>
              </a:rPr>
              <a:t>字以内。结合情境，插入相应的环境或心理描写即可连缀成一段话。</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775024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pc="500">
                <a:solidFill>
                  <a:srgbClr val="B79F47"/>
                </a:solidFill>
              </a:rPr>
              <a:t>8.2020</a:t>
            </a:r>
            <a:r>
              <a:rPr lang="zh-CN" altLang="en-US" spc="500">
                <a:solidFill>
                  <a:srgbClr val="B79F47"/>
                </a:solidFill>
              </a:rPr>
              <a:t>届福州市高三上学期期末考试</a:t>
            </a:r>
          </a:p>
        </p:txBody>
      </p:sp>
      <p:sp>
        <p:nvSpPr>
          <p:cNvPr id="3" name="内容占位符 2"/>
          <p:cNvSpPr>
            <a:spLocks noGrp="1"/>
          </p:cNvSpPr>
          <p:nvPr>
            <p:ph idx="1"/>
          </p:nvPr>
        </p:nvSpPr>
        <p:spPr>
          <a:xfrm>
            <a:off x="653716" y="1690688"/>
            <a:ext cx="11233484" cy="4728965"/>
          </a:xfrm>
        </p:spPr>
        <p:txBody>
          <a:bodyPr>
            <a:noAutofit/>
          </a:bodyPr>
          <a:lstStyle/>
          <a:p>
            <a:pPr indent="457200" algn="just">
              <a:lnSpc>
                <a:spcPct val="150000"/>
              </a:lnSpc>
              <a:spcBef>
                <a:spcPct val="0"/>
              </a:spcBef>
              <a:buNone/>
            </a:pP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阅读下面一段文字，按要求作答。</a:t>
            </a:r>
            <a:endParaRPr lang="zh-CN" altLang="zh-CN" sz="1800" kern="100">
              <a:solidFill>
                <a:srgbClr val="032D49"/>
              </a:solidFill>
              <a:latin typeface="等线" panose="02010600030101010101" pitchFamily="2" charset="-122"/>
              <a:ea typeface="等线" pitchFamily="2" charset="-122"/>
              <a:cs typeface="Times New Roman" panose="02020603050405020304" pitchFamily="18" charset="0"/>
            </a:endParaRPr>
          </a:p>
          <a:p>
            <a:pPr indent="457200" fontAlgn="ctr">
              <a:lnSpc>
                <a:spcPct val="150000"/>
              </a:lnSpc>
              <a:spcBef>
                <a:spcPct val="0"/>
              </a:spcBef>
              <a:buNone/>
            </a:pPr>
            <a:r>
              <a:rPr lang="zh-CN" altLang="zh-CN" sz="1800" u="sng" kern="100">
                <a:solidFill>
                  <a:srgbClr val="032D49"/>
                </a:solidFill>
                <a:latin typeface="Calibri" panose="020F0502020204030204" pitchFamily="34" charset="0"/>
                <a:ea typeface="楷体" panose="02010609060101010101" pitchFamily="49" charset="-122"/>
                <a:cs typeface="宋体" panose="02010600030101010101" pitchFamily="2" charset="-122"/>
              </a:rPr>
              <a:t>拆字法是一种制用汉字可以分析拆拼的特点，对谜面或谜底的文字形状、笔画、部首、偏旁进行增损变化或离合归纳，使原来的字形发生变化的字形分拆或增损离合的方法。</a:t>
            </a:r>
            <a:endParaRPr lang="zh-CN" altLang="zh-CN" sz="1800" kern="100">
              <a:solidFill>
                <a:srgbClr val="032D49"/>
              </a:solidFill>
              <a:latin typeface="Calibri" panose="020F0502020204030204" pitchFamily="34" charset="0"/>
              <a:ea typeface="宋体" panose="02010600030101010101" pitchFamily="2" charset="-122"/>
              <a:cs typeface="Times New Roman" panose="02020603050405020304" pitchFamily="18" charset="0"/>
            </a:endParaRPr>
          </a:p>
          <a:p>
            <a:pPr indent="457200" fontAlgn="ctr">
              <a:lnSpc>
                <a:spcPct val="150000"/>
              </a:lnSpc>
              <a:spcBef>
                <a:spcPct val="0"/>
              </a:spcBef>
              <a:buNone/>
            </a:pPr>
            <a:r>
              <a:rPr lang="zh-CN"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这类谜往往虚实结合，须仔细推敲斟酌，才能求出谜底。用拆字法来阐释字义，常常会产生有趣的联想，让人悟出哲理。比如</a:t>
            </a:r>
            <a:r>
              <a:rPr lang="en-US"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a:t>
            </a:r>
            <a:r>
              <a:rPr lang="zh-CN"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功</a:t>
            </a:r>
            <a:r>
              <a:rPr lang="en-US"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a:t>
            </a:r>
            <a:r>
              <a:rPr lang="zh-CN"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，只有出</a:t>
            </a:r>
            <a:r>
              <a:rPr lang="en-US"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a:t>
            </a:r>
            <a:r>
              <a:rPr lang="zh-CN"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力</a:t>
            </a:r>
            <a:r>
              <a:rPr lang="en-US"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a:t>
            </a:r>
            <a:r>
              <a:rPr lang="zh-CN"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下</a:t>
            </a:r>
            <a:r>
              <a:rPr lang="en-US"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a:t>
            </a:r>
            <a:r>
              <a:rPr lang="zh-CN"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工</a:t>
            </a:r>
            <a:r>
              <a:rPr lang="en-US"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a:t>
            </a:r>
            <a:r>
              <a:rPr lang="zh-CN"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夫，才能走向成</a:t>
            </a:r>
            <a:r>
              <a:rPr lang="en-US"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a:t>
            </a:r>
            <a:r>
              <a:rPr lang="zh-CN"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功</a:t>
            </a:r>
            <a:r>
              <a:rPr lang="en-US"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a:t>
            </a:r>
            <a:r>
              <a:rPr lang="zh-CN"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的彼岸。</a:t>
            </a:r>
            <a:endParaRPr lang="zh-CN" altLang="zh-CN" sz="1800" kern="100">
              <a:solidFill>
                <a:srgbClr val="032D49"/>
              </a:solidFill>
              <a:latin typeface="Calibri" panose="020F0502020204030204" pitchFamily="34" charset="0"/>
              <a:ea typeface="宋体" panose="02010600030101010101" pitchFamily="2" charset="-122"/>
              <a:cs typeface="Times New Roman" panose="02020603050405020304" pitchFamily="18" charset="0"/>
            </a:endParaRPr>
          </a:p>
          <a:p>
            <a:pPr indent="457200" fontAlgn="ctr">
              <a:lnSpc>
                <a:spcPct val="150000"/>
              </a:lnSpc>
              <a:spcBef>
                <a:spcPct val="0"/>
              </a:spcBef>
              <a:buNone/>
            </a:pPr>
            <a:r>
              <a:rPr lang="zh-CN"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a:t>
            </a:r>
            <a:r>
              <a:rPr lang="en-US"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1</a:t>
            </a:r>
            <a:r>
              <a:rPr lang="zh-CN"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）把文段中划横线的长句改写成三个短句，可适当增删词语，但不能改变原意。</a:t>
            </a:r>
            <a:endParaRPr lang="zh-CN" altLang="zh-CN" sz="1800" kern="100">
              <a:solidFill>
                <a:srgbClr val="032D49"/>
              </a:solidFill>
              <a:latin typeface="Calibri" panose="020F0502020204030204" pitchFamily="34" charset="0"/>
              <a:ea typeface="宋体" panose="02010600030101010101" pitchFamily="2" charset="-122"/>
              <a:cs typeface="Times New Roman" panose="02020603050405020304" pitchFamily="18" charset="0"/>
            </a:endParaRPr>
          </a:p>
          <a:p>
            <a:pPr indent="457200" fontAlgn="ctr">
              <a:lnSpc>
                <a:spcPct val="150000"/>
              </a:lnSpc>
              <a:spcBef>
                <a:spcPct val="0"/>
              </a:spcBef>
              <a:buNone/>
            </a:pPr>
            <a:r>
              <a:rPr lang="zh-CN"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a:t>
            </a:r>
            <a:r>
              <a:rPr lang="en-US"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2</a:t>
            </a:r>
            <a:r>
              <a:rPr lang="zh-CN"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）请仿照</a:t>
            </a:r>
            <a:r>
              <a:rPr lang="en-US"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a:t>
            </a:r>
            <a:r>
              <a:rPr lang="zh-CN"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功</a:t>
            </a:r>
            <a:r>
              <a:rPr lang="en-US"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a:t>
            </a:r>
            <a:r>
              <a:rPr lang="zh-CN"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字拆字法示例，仿写一句，可适当增删字数。</a:t>
            </a:r>
            <a:endParaRPr lang="zh-CN" altLang="zh-CN" sz="1800" kern="100">
              <a:solidFill>
                <a:srgbClr val="032D49"/>
              </a:solidFill>
              <a:latin typeface="Calibri" panose="020F0502020204030204" pitchFamily="34" charset="0"/>
              <a:ea typeface="宋体" panose="02010600030101010101" pitchFamily="2" charset="-122"/>
              <a:cs typeface="Times New Roman" panose="02020603050405020304" pitchFamily="18" charset="0"/>
            </a:endParaRPr>
          </a:p>
          <a:p>
            <a:pPr indent="457200" fontAlgn="ctr">
              <a:lnSpc>
                <a:spcPct val="150000"/>
              </a:lnSpc>
              <a:spcBef>
                <a:spcPct val="0"/>
              </a:spcBef>
              <a:buNone/>
            </a:pPr>
            <a:r>
              <a:rPr lang="zh-CN"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比如</a:t>
            </a:r>
            <a:r>
              <a:rPr lang="en-US"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a:t>
            </a:r>
            <a:r>
              <a:rPr lang="zh-CN"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功</a:t>
            </a:r>
            <a:r>
              <a:rPr lang="en-US"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a:t>
            </a:r>
            <a:r>
              <a:rPr lang="zh-CN"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，只有出</a:t>
            </a:r>
            <a:r>
              <a:rPr lang="en-US"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a:t>
            </a:r>
            <a:r>
              <a:rPr lang="zh-CN"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力</a:t>
            </a:r>
            <a:r>
              <a:rPr lang="en-US"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a:t>
            </a:r>
            <a:r>
              <a:rPr lang="zh-CN"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下</a:t>
            </a:r>
            <a:r>
              <a:rPr lang="en-US"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a:t>
            </a:r>
            <a:r>
              <a:rPr lang="zh-CN"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工</a:t>
            </a:r>
            <a:r>
              <a:rPr lang="en-US"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a:t>
            </a:r>
            <a:r>
              <a:rPr lang="zh-CN"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夫，才能走向成</a:t>
            </a:r>
            <a:r>
              <a:rPr lang="en-US"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a:t>
            </a:r>
            <a:r>
              <a:rPr lang="zh-CN"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功</a:t>
            </a:r>
            <a:r>
              <a:rPr lang="en-US"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a:t>
            </a:r>
            <a:r>
              <a:rPr lang="zh-CN" altLang="zh-CN" sz="1800" kern="100">
                <a:solidFill>
                  <a:srgbClr val="032D49"/>
                </a:solidFill>
                <a:latin typeface="Calibri" panose="020F0502020204030204" pitchFamily="34" charset="0"/>
                <a:ea typeface="宋体" panose="02010600030101010101" pitchFamily="2" charset="-122"/>
                <a:cs typeface="宋体" panose="02010600030101010101" pitchFamily="2" charset="-122"/>
              </a:rPr>
              <a:t>的彼岸。</a:t>
            </a:r>
            <a:endParaRPr lang="zh-CN" altLang="zh-CN" sz="1800" kern="100">
              <a:solidFill>
                <a:srgbClr val="032D49"/>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646944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4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8.2020</a:t>
            </a:r>
            <a:r>
              <a:rPr kumimoji="0" lang="zh-CN" altLang="en-US" sz="4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届福州市高三上学期期末考试</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a:t>
            </a:r>
            <a:r>
              <a:rPr lang="en-US" altLang="zh-CN" sz="1800">
                <a:solidFill>
                  <a:srgbClr val="FF0000"/>
                </a:solidFill>
                <a:latin typeface="仿宋" panose="02010609060101010101" pitchFamily="49" charset="-122"/>
                <a:ea typeface="仿宋" panose="02010609060101010101" pitchFamily="49" charset="-122"/>
              </a:rPr>
              <a:t>1</a:t>
            </a:r>
            <a:r>
              <a:rPr lang="zh-CN" altLang="en-US" sz="1800">
                <a:solidFill>
                  <a:srgbClr val="FF0000"/>
                </a:solidFill>
                <a:latin typeface="仿宋" panose="02010609060101010101" pitchFamily="49" charset="-122"/>
                <a:ea typeface="仿宋" panose="02010609060101010101" pitchFamily="49" charset="-122"/>
              </a:rPr>
              <a:t>）①拆字法是一种字形分拆或增损离合的方法。②拆字法利用汉字可以分析拆拼的特点，对谜面或谜底的文字形状、笔画、部首、偏旁进行增损变化或离合归纳。③拆字法使原来的字形发生变化。（</a:t>
            </a:r>
            <a:r>
              <a:rPr lang="en-US" altLang="zh-CN" sz="1800">
                <a:solidFill>
                  <a:srgbClr val="FF0000"/>
                </a:solidFill>
                <a:latin typeface="仿宋" panose="02010609060101010101" pitchFamily="49" charset="-122"/>
                <a:ea typeface="仿宋" panose="02010609060101010101" pitchFamily="49" charset="-122"/>
              </a:rPr>
              <a:t>2</a:t>
            </a:r>
            <a:r>
              <a:rPr lang="zh-CN" altLang="en-US" sz="1800">
                <a:solidFill>
                  <a:srgbClr val="FF0000"/>
                </a:solidFill>
                <a:latin typeface="仿宋" panose="02010609060101010101" pitchFamily="49" charset="-122"/>
                <a:ea typeface="仿宋" panose="02010609060101010101" pitchFamily="49" charset="-122"/>
              </a:rPr>
              <a:t>）示例∶比如“智”，只有每“日”都学习新的“知”识，才可能更有“智”慧。</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a:t>
            </a:r>
            <a:r>
              <a:rPr lang="en-US" altLang="zh-CN" sz="1800">
                <a:solidFill>
                  <a:srgbClr val="FF0000"/>
                </a:solidFill>
                <a:latin typeface="仿宋" panose="02010609060101010101" pitchFamily="49" charset="-122"/>
                <a:ea typeface="仿宋" panose="02010609060101010101" pitchFamily="49" charset="-122"/>
              </a:rPr>
              <a:t>1</a:t>
            </a:r>
            <a:r>
              <a:rPr lang="zh-CN" altLang="en-US" sz="1800">
                <a:solidFill>
                  <a:srgbClr val="FF0000"/>
                </a:solidFill>
                <a:latin typeface="仿宋" panose="02010609060101010101" pitchFamily="49" charset="-122"/>
                <a:ea typeface="仿宋" panose="02010609060101010101" pitchFamily="49" charset="-122"/>
              </a:rPr>
              <a:t>）本题考查了长句变短句的能力。长句变短句，要先抽出句子主干“拆字法是一种字形分拆或增损离合的方法”，再将附加成分“一种制用汉字可以分析拆拼的特点，对谜面或谜底的文字形状、笔画、部首、偏旁进行增损变化或离合归纳，使原来的字形发生变化”抽出来，再将它变成两个短句子“拆字法利用汉字可以分析拆拼的特点，对谜面或谜底的文字形状、笔画、部首、偏旁进行增损变化或离合归纳”和“拆字法使原来的字形发生变化”。</a:t>
            </a:r>
          </a:p>
          <a:p>
            <a:pPr marL="0" indent="0">
              <a:lnSpc>
                <a:spcPct val="120000"/>
              </a:lnSpc>
              <a:buNone/>
            </a:pPr>
            <a:r>
              <a:rPr lang="zh-CN" altLang="en-US" sz="1800">
                <a:solidFill>
                  <a:srgbClr val="FF0000"/>
                </a:solidFill>
                <a:latin typeface="仿宋" panose="02010609060101010101" pitchFamily="49" charset="-122"/>
                <a:ea typeface="仿宋" panose="02010609060101010101" pitchFamily="49" charset="-122"/>
              </a:rPr>
              <a:t>（</a:t>
            </a:r>
            <a:r>
              <a:rPr lang="en-US" altLang="zh-CN" sz="1800">
                <a:solidFill>
                  <a:srgbClr val="FF0000"/>
                </a:solidFill>
                <a:latin typeface="仿宋" panose="02010609060101010101" pitchFamily="49" charset="-122"/>
                <a:ea typeface="仿宋" panose="02010609060101010101" pitchFamily="49" charset="-122"/>
              </a:rPr>
              <a:t>2</a:t>
            </a:r>
            <a:r>
              <a:rPr lang="zh-CN" altLang="en-US" sz="1800">
                <a:solidFill>
                  <a:srgbClr val="FF0000"/>
                </a:solidFill>
                <a:latin typeface="仿宋" panose="02010609060101010101" pitchFamily="49" charset="-122"/>
                <a:ea typeface="仿宋" panose="02010609060101010101" pitchFamily="49" charset="-122"/>
              </a:rPr>
              <a:t>）此题考查仿写的能力。解答这类题要注意以下几点：</a:t>
            </a:r>
            <a:r>
              <a:rPr lang="en-US" altLang="zh-CN" sz="1800">
                <a:solidFill>
                  <a:srgbClr val="FF0000"/>
                </a:solidFill>
                <a:latin typeface="仿宋" panose="02010609060101010101" pitchFamily="49" charset="-122"/>
                <a:ea typeface="仿宋" panose="02010609060101010101" pitchFamily="49" charset="-122"/>
              </a:rPr>
              <a:t>(1)</a:t>
            </a:r>
            <a:r>
              <a:rPr lang="zh-CN" altLang="en-US" sz="1800">
                <a:solidFill>
                  <a:srgbClr val="FF0000"/>
                </a:solidFill>
                <a:latin typeface="仿宋" panose="02010609060101010101" pitchFamily="49" charset="-122"/>
                <a:ea typeface="仿宋" panose="02010609060101010101" pitchFamily="49" charset="-122"/>
              </a:rPr>
              <a:t>仿写的句子在结构上应与原文基本保持致；</a:t>
            </a:r>
            <a:r>
              <a:rPr lang="en-US" altLang="zh-CN" sz="1800">
                <a:solidFill>
                  <a:srgbClr val="FF0000"/>
                </a:solidFill>
                <a:latin typeface="仿宋" panose="02010609060101010101" pitchFamily="49" charset="-122"/>
                <a:ea typeface="仿宋" panose="02010609060101010101" pitchFamily="49" charset="-122"/>
              </a:rPr>
              <a:t>(2)</a:t>
            </a:r>
            <a:r>
              <a:rPr lang="zh-CN" altLang="en-US" sz="1800">
                <a:solidFill>
                  <a:srgbClr val="FF0000"/>
                </a:solidFill>
                <a:latin typeface="仿宋" panose="02010609060101010101" pitchFamily="49" charset="-122"/>
                <a:ea typeface="仿宋" panose="02010609060101010101" pitchFamily="49" charset="-122"/>
              </a:rPr>
              <a:t>仿写的句子在内容与逻辑关系上应与原文保持协调，既要考虑形式的统一，又要考虑内容上的连贯呼应；</a:t>
            </a:r>
            <a:r>
              <a:rPr lang="en-US" altLang="zh-CN" sz="1800">
                <a:solidFill>
                  <a:srgbClr val="FF0000"/>
                </a:solidFill>
                <a:latin typeface="仿宋" panose="02010609060101010101" pitchFamily="49" charset="-122"/>
                <a:ea typeface="仿宋" panose="02010609060101010101" pitchFamily="49" charset="-122"/>
              </a:rPr>
              <a:t>(3)</a:t>
            </a:r>
            <a:r>
              <a:rPr lang="zh-CN" altLang="en-US" sz="1800">
                <a:solidFill>
                  <a:srgbClr val="FF0000"/>
                </a:solidFill>
                <a:latin typeface="仿宋" panose="02010609060101010101" pitchFamily="49" charset="-122"/>
                <a:ea typeface="仿宋" panose="02010609060101010101" pitchFamily="49" charset="-122"/>
              </a:rPr>
              <a:t>考虑与上下文的衔接和照应，要符合语境；</a:t>
            </a:r>
            <a:r>
              <a:rPr lang="en-US" altLang="zh-CN" sz="1800">
                <a:solidFill>
                  <a:srgbClr val="FF0000"/>
                </a:solidFill>
                <a:latin typeface="仿宋" panose="02010609060101010101" pitchFamily="49" charset="-122"/>
                <a:ea typeface="仿宋" panose="02010609060101010101" pitchFamily="49" charset="-122"/>
              </a:rPr>
              <a:t>(4)</a:t>
            </a:r>
            <a:r>
              <a:rPr lang="zh-CN" altLang="en-US" sz="1800">
                <a:solidFill>
                  <a:srgbClr val="FF0000"/>
                </a:solidFill>
                <a:latin typeface="仿宋" panose="02010609060101010101" pitchFamily="49" charset="-122"/>
                <a:ea typeface="仿宋" panose="02010609060101010101" pitchFamily="49" charset="-122"/>
              </a:rPr>
              <a:t>注意情感基调和语言风格等；</a:t>
            </a:r>
            <a:r>
              <a:rPr lang="en-US" altLang="zh-CN" sz="1800">
                <a:solidFill>
                  <a:srgbClr val="FF0000"/>
                </a:solidFill>
                <a:latin typeface="仿宋" panose="02010609060101010101" pitchFamily="49" charset="-122"/>
                <a:ea typeface="仿宋" panose="02010609060101010101" pitchFamily="49" charset="-122"/>
              </a:rPr>
              <a:t>(5)</a:t>
            </a:r>
            <a:r>
              <a:rPr lang="zh-CN" altLang="en-US" sz="1800">
                <a:solidFill>
                  <a:srgbClr val="FF0000"/>
                </a:solidFill>
                <a:latin typeface="仿宋" panose="02010609060101010101" pitchFamily="49" charset="-122"/>
                <a:ea typeface="仿宋" panose="02010609060101010101" pitchFamily="49" charset="-122"/>
              </a:rPr>
              <a:t>修辞格的类型也要与示例句一致。解答此题要结合语境，仿照句子续写，要兼顾内容和形式两方面。此题在结构上应该是“比如</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，只有</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，才可能</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，内容上要有一定的哲理。</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84723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spc="500">
                <a:solidFill>
                  <a:srgbClr val="B79F47"/>
                </a:solidFill>
              </a:rPr>
              <a:t>9.2020</a:t>
            </a:r>
            <a:r>
              <a:rPr lang="zh-CN" altLang="en-US" sz="4000" spc="500">
                <a:solidFill>
                  <a:srgbClr val="B79F47"/>
                </a:solidFill>
              </a:rPr>
              <a:t>届衡水市高三下学期第七次调考</a:t>
            </a:r>
          </a:p>
        </p:txBody>
      </p:sp>
      <p:sp>
        <p:nvSpPr>
          <p:cNvPr id="3" name="内容占位符 2"/>
          <p:cNvSpPr>
            <a:spLocks noGrp="1"/>
          </p:cNvSpPr>
          <p:nvPr>
            <p:ph idx="1"/>
          </p:nvPr>
        </p:nvSpPr>
        <p:spPr>
          <a:xfrm>
            <a:off x="762000" y="1825624"/>
            <a:ext cx="10682438" cy="4815807"/>
          </a:xfrm>
        </p:spPr>
        <p:txBody>
          <a:bodyPr>
            <a:noAutofit/>
          </a:bodyPr>
          <a:lstStyle/>
          <a:p>
            <a:pPr indent="457200" algn="just">
              <a:lnSpc>
                <a:spcPct val="150000"/>
              </a:lnSpc>
              <a:spcBef>
                <a:spcPct val="0"/>
              </a:spcBef>
              <a:buNone/>
            </a:pP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把下面一段话的主要意思压缩成一段话，不超过</a:t>
            </a:r>
            <a:r>
              <a:rPr lang="en-US"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60</a:t>
            </a: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个字。 </a:t>
            </a:r>
            <a:endParaRPr lang="zh-CN" altLang="zh-CN" sz="1800" kern="100">
              <a:solidFill>
                <a:srgbClr val="032D49"/>
              </a:solidFill>
              <a:latin typeface="等线" panose="02010600030101010101" pitchFamily="2" charset="-122"/>
              <a:ea typeface="等线" pitchFamily="2" charset="-122"/>
              <a:cs typeface="Times New Roman" panose="02020603050405020304" pitchFamily="18" charset="0"/>
            </a:endParaRPr>
          </a:p>
          <a:p>
            <a:pPr indent="457200" fontAlgn="ctr">
              <a:lnSpc>
                <a:spcPct val="150000"/>
              </a:lnSpc>
              <a:spcBef>
                <a:spcPct val="0"/>
              </a:spcBef>
              <a:buNone/>
            </a:pPr>
            <a:r>
              <a:rPr lang="zh-CN" altLang="zh-CN" sz="1800" kern="100">
                <a:solidFill>
                  <a:srgbClr val="032D49"/>
                </a:solidFill>
                <a:latin typeface="等线" panose="02010600030101010101" pitchFamily="2" charset="-122"/>
                <a:ea typeface="楷体" panose="02010609060101010101" pitchFamily="49" charset="-122"/>
                <a:cs typeface="楷体" panose="02010609060101010101" pitchFamily="49" charset="-122"/>
              </a:rPr>
              <a:t>由五洲传播出版社和人民出版社联合紧急编辑制作的图书《大国战</a:t>
            </a:r>
            <a:r>
              <a:rPr lang="en-US" altLang="zh-CN" sz="1800" kern="100">
                <a:solidFill>
                  <a:srgbClr val="032D49"/>
                </a:solidFill>
                <a:latin typeface="等线" panose="02010600030101010101" pitchFamily="2" charset="-122"/>
                <a:ea typeface="楷体" panose="02010609060101010101" pitchFamily="49" charset="-122"/>
                <a:cs typeface="楷体" panose="02010609060101010101" pitchFamily="49" charset="-122"/>
              </a:rPr>
              <a:t>“</a:t>
            </a:r>
            <a:r>
              <a:rPr lang="zh-CN" altLang="zh-CN" sz="1800" kern="100">
                <a:solidFill>
                  <a:srgbClr val="032D49"/>
                </a:solidFill>
                <a:latin typeface="等线" panose="02010600030101010101" pitchFamily="2" charset="-122"/>
                <a:ea typeface="楷体" panose="02010609060101010101" pitchFamily="49" charset="-122"/>
                <a:cs typeface="楷体" panose="02010609060101010101" pitchFamily="49" charset="-122"/>
              </a:rPr>
              <a:t>疫</a:t>
            </a:r>
            <a:r>
              <a:rPr lang="en-US" altLang="zh-CN" sz="1800" kern="100">
                <a:solidFill>
                  <a:srgbClr val="032D49"/>
                </a:solidFill>
                <a:latin typeface="等线" panose="02010600030101010101" pitchFamily="2" charset="-122"/>
                <a:ea typeface="楷体" panose="02010609060101010101" pitchFamily="49" charset="-122"/>
                <a:cs typeface="楷体" panose="02010609060101010101" pitchFamily="49" charset="-122"/>
              </a:rPr>
              <a:t>”</a:t>
            </a:r>
            <a:r>
              <a:rPr lang="zh-CN" altLang="zh-CN" sz="1800" kern="100">
                <a:solidFill>
                  <a:srgbClr val="032D49"/>
                </a:solidFill>
                <a:latin typeface="等线" panose="02010600030101010101" pitchFamily="2" charset="-122"/>
                <a:ea typeface="楷体" panose="02010609060101010101" pitchFamily="49" charset="-122"/>
                <a:cs typeface="楷体" panose="02010609060101010101" pitchFamily="49" charset="-122"/>
              </a:rPr>
              <a:t>》近日出版。该书从</a:t>
            </a:r>
            <a:r>
              <a:rPr lang="en-US" altLang="zh-CN" sz="1800" kern="100">
                <a:solidFill>
                  <a:srgbClr val="032D49"/>
                </a:solidFill>
                <a:latin typeface="等线" panose="02010600030101010101" pitchFamily="2" charset="-122"/>
                <a:ea typeface="楷体" panose="02010609060101010101" pitchFamily="49" charset="-122"/>
                <a:cs typeface="楷体" panose="02010609060101010101" pitchFamily="49" charset="-122"/>
              </a:rPr>
              <a:t> 200 </a:t>
            </a:r>
            <a:r>
              <a:rPr lang="zh-CN" altLang="zh-CN" sz="1800" kern="100">
                <a:solidFill>
                  <a:srgbClr val="032D49"/>
                </a:solidFill>
                <a:latin typeface="等线" panose="02010600030101010101" pitchFamily="2" charset="-122"/>
                <a:ea typeface="楷体" panose="02010609060101010101" pitchFamily="49" charset="-122"/>
                <a:cs typeface="楷体" panose="02010609060101010101" pitchFamily="49" charset="-122"/>
              </a:rPr>
              <a:t>余万 字主流媒体公开报道中精选相关素材、有机整合汇编，全景式介绍中国人民在以习近平同志为核心的党中央集中统一领导下，紧急动员、齐心协力，打响疫情防控人民战争的阶段性进展和积极向好态势。全书</a:t>
            </a:r>
            <a:r>
              <a:rPr lang="en-US" altLang="zh-CN" sz="1800" kern="100">
                <a:solidFill>
                  <a:srgbClr val="032D49"/>
                </a:solidFill>
                <a:latin typeface="等线" panose="02010600030101010101" pitchFamily="2" charset="-122"/>
                <a:ea typeface="楷体" panose="02010609060101010101" pitchFamily="49" charset="-122"/>
                <a:cs typeface="楷体" panose="02010609060101010101" pitchFamily="49" charset="-122"/>
              </a:rPr>
              <a:t> 10</a:t>
            </a:r>
            <a:r>
              <a:rPr lang="zh-CN" altLang="zh-CN" sz="1800" kern="100">
                <a:solidFill>
                  <a:srgbClr val="032D49"/>
                </a:solidFill>
                <a:latin typeface="等线" panose="02010600030101010101" pitchFamily="2" charset="-122"/>
                <a:ea typeface="楷体" panose="02010609060101010101" pitchFamily="49" charset="-122"/>
                <a:cs typeface="楷体" panose="02010609060101010101" pitchFamily="49" charset="-122"/>
              </a:rPr>
              <a:t>万余字，既突出重点节点、人物、事件，又突出整体性、纪实性、故事性，图文结合、言之有物，具有很 强的可读性。</a:t>
            </a:r>
            <a:endParaRPr lang="zh-CN" altLang="zh-CN" sz="1800" kern="100">
              <a:solidFill>
                <a:srgbClr val="032D49"/>
              </a:solidFill>
              <a:latin typeface="等线" panose="02010600030101010101" pitchFamily="2" charset="-122"/>
              <a:ea typeface="等线"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4285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40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9.2020</a:t>
            </a:r>
            <a:r>
              <a:rPr kumimoji="0" lang="zh-CN" altLang="en-US" sz="40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届衡水市高三下学期第七次调考</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a:t>
            </a:r>
            <a:r>
              <a:rPr lang="en-US" altLang="zh-CN" sz="1800">
                <a:solidFill>
                  <a:srgbClr val="FF0000"/>
                </a:solidFill>
                <a:latin typeface="仿宋" panose="02010609060101010101" pitchFamily="49" charset="-122"/>
                <a:ea typeface="仿宋" panose="02010609060101010101" pitchFamily="49" charset="-122"/>
              </a:rPr>
              <a:t>1</a:t>
            </a:r>
            <a:r>
              <a:rPr lang="zh-CN" altLang="en-US" sz="1800">
                <a:solidFill>
                  <a:srgbClr val="FF0000"/>
                </a:solidFill>
                <a:latin typeface="仿宋" panose="02010609060101010101" pitchFamily="49" charset="-122"/>
                <a:ea typeface="仿宋" panose="02010609060101010101" pitchFamily="49" charset="-122"/>
              </a:rPr>
              <a:t>）</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大国战“疫”</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近日出版；（</a:t>
            </a:r>
            <a:r>
              <a:rPr lang="en-US" altLang="zh-CN" sz="1800">
                <a:solidFill>
                  <a:srgbClr val="FF0000"/>
                </a:solidFill>
                <a:latin typeface="仿宋" panose="02010609060101010101" pitchFamily="49" charset="-122"/>
                <a:ea typeface="仿宋" panose="02010609060101010101" pitchFamily="49" charset="-122"/>
              </a:rPr>
              <a:t>2</a:t>
            </a:r>
            <a:r>
              <a:rPr lang="zh-CN" altLang="en-US" sz="1800">
                <a:solidFill>
                  <a:srgbClr val="FF0000"/>
                </a:solidFill>
                <a:latin typeface="仿宋" panose="02010609060101010101" pitchFamily="49" charset="-122"/>
                <a:ea typeface="仿宋" panose="02010609060101010101" pitchFamily="49" charset="-122"/>
              </a:rPr>
              <a:t>）该书全景介绍中国疫情防控进展和积极 向好态势；（</a:t>
            </a:r>
            <a:r>
              <a:rPr lang="en-US" altLang="zh-CN" sz="1800">
                <a:solidFill>
                  <a:srgbClr val="FF0000"/>
                </a:solidFill>
                <a:latin typeface="仿宋" panose="02010609060101010101" pitchFamily="49" charset="-122"/>
                <a:ea typeface="仿宋" panose="02010609060101010101" pitchFamily="49" charset="-122"/>
              </a:rPr>
              <a:t>3</a:t>
            </a:r>
            <a:r>
              <a:rPr lang="zh-CN" altLang="en-US" sz="1800">
                <a:solidFill>
                  <a:srgbClr val="FF0000"/>
                </a:solidFill>
                <a:latin typeface="仿宋" panose="02010609060101010101" pitchFamily="49" charset="-122"/>
                <a:ea typeface="仿宋" panose="02010609060101010101" pitchFamily="49" charset="-122"/>
              </a:rPr>
              <a:t>）该书内容详实又具有可读性。</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本题考查压缩语段的能力。这道题考的是把一段话的主要意思压缩成一段话。这段话一共三句话，把每一句话概括成“谁</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怎么样”的形式后再整合成一段话。保留关键信息时勿重复，语言力求简明，严格控制字数。第一句概括为：</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大国战“疫”</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近日出版。第二句概括为：该书全景介绍中国疫情防控进展和积极向好态势。第三句概括为：该书内容详实又具有可读性。把以上概括出的三句话整合成一段话即可。</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529712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考向讲解</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graphicFrame>
        <p:nvGraphicFramePr>
          <p:cNvPr id="8" name="表格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66082FB-7857-4A24-A325-9BE79AD42F39}"/>
              </a:ext>
            </a:extLst>
          </p:cNvPr>
          <p:cNvGraphicFramePr>
            <a:graphicFrameLocks noGrp="1"/>
          </p:cNvGraphicFramePr>
          <p:nvPr>
            <p:extLst>
              <p:ext uri="{D42A27DB-BD31-4B8C-83A1-F6EECF244321}">
                <p14:modId xmlns:p14="http://schemas.microsoft.com/office/powerpoint/2010/main" val="364101103"/>
              </p:ext>
            </p:extLst>
          </p:nvPr>
        </p:nvGraphicFramePr>
        <p:xfrm>
          <a:off x="947420" y="1690688"/>
          <a:ext cx="9924143" cy="5120640"/>
        </p:xfrm>
        <a:graphic>
          <a:graphicData uri="http://schemas.openxmlformats.org/drawingml/2006/table">
            <a:tbl>
              <a:tblPr firstRow="1" firstCol="1" bandRow="1"/>
              <a:tblGrid>
                <a:gridCol w="1465726">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491871040"/>
                    </a:ext>
                  </a:extLst>
                </a:gridCol>
                <a:gridCol w="7916201">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616512944"/>
                    </a:ext>
                  </a:extLst>
                </a:gridCol>
                <a:gridCol w="542216">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696498110"/>
                    </a:ext>
                  </a:extLst>
                </a:gridCol>
              </a:tblGrid>
              <a:tr h="238870">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试卷</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考察内容</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考点</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406971306"/>
                  </a:ext>
                </a:extLst>
              </a:tr>
              <a:tr h="820027">
                <a:tc>
                  <a:txBody>
                    <a:bodyPr/>
                    <a:lstStyle/>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2020</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年山东</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22</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．请对下面这段新闻报道的文字进行压缩。要求保留关键信息，句子简洁流畅，不超过</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60</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个字。（</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5</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分）</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总部位于日内瓦的世界经济论坛</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2020</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年</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6</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月</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3</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日发布新闻公报宣布……</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压缩语段</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781030801"/>
                  </a:ext>
                </a:extLst>
              </a:tr>
              <a:tr h="753444">
                <a:tc>
                  <a:txBody>
                    <a:bodyPr/>
                    <a:lstStyle/>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2020</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年山东</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20</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．文中画波浪线的句子（我把饼和粥都一扫而光，又心满，又意足）可以改写成：“我心满意足地把饼和粥都一扫而光。”</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p>
                      <a:pPr algn="just">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从语义上看二者基本相同，为什么说原文表达效果更好？（</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4</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分）</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变换句式</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334302157"/>
                  </a:ext>
                </a:extLst>
              </a:tr>
              <a:tr h="781350">
                <a:tc>
                  <a:txBody>
                    <a:bodyPr/>
                    <a:lstStyle/>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2020</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年全国Ⅰ</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21</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．请对下面这段新闻报道的文字进行压缩。要求保留关键信息，句子简洁流畅，不超过</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70</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个字。（</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5</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分）</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2020</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年“中国航天日”启动仪式于</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4</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月</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24</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日在国家航天局网站举行</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压缩语段</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666942100"/>
                  </a:ext>
                </a:extLst>
              </a:tr>
              <a:tr h="820027">
                <a:tc>
                  <a:txBody>
                    <a:bodyPr/>
                    <a:lstStyle/>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20</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年全国Ⅲ</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21</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．请对下面这段新闻报道的文字进行压缩。要求保留关键信息，句子简洁流畅，不超过</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80</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个字。（</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5</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分）</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2020</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年</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6</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月</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3</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日，国资委召开中央企业助力湖北疫后重振发展视频会议。</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压缩语段</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240067333"/>
                  </a:ext>
                </a:extLst>
              </a:tr>
              <a:tr h="937620">
                <a:tc>
                  <a:txBody>
                    <a:bodyPr/>
                    <a:lstStyle/>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2020</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年全国Ⅱ</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21.</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请对下面这段新闻报道的文字进行压缩。要求保留关键信息，句子简洁流畅，不超过</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75</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个字。（</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5</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分）</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2020</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年</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6</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月</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1</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日，中共中央、国务院公布《海南自由贸易港建设总体方案》</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以下简称《方案》</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压缩语段</a:t>
                      </a:r>
                      <a:endParaRPr lang="zh-CN" sz="1400" kern="100">
                        <a:solidFill>
                          <a:srgbClr val="032D49"/>
                        </a:solidFill>
                        <a:effectLst/>
                        <a:latin typeface="等线" pitchFamily="2" charset="-122"/>
                        <a:ea typeface="等线" panose="02010600030101010101" pitchFamily="2" charset="-122"/>
                        <a:cs typeface="Times New Roman" pitchFamily="18" charset="0"/>
                      </a:endParaRPr>
                    </a:p>
                  </a:txBody>
                  <a:tcPr marL="60276" marR="602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587897051"/>
                  </a:ext>
                </a:extLst>
              </a:tr>
            </a:tbl>
          </a:graphicData>
        </a:graphic>
      </p:graphicFrame>
    </p:spTree>
    <p:extLst>
      <p:ext uri="{BB962C8B-B14F-4D97-AF65-F5344CB8AC3E}">
        <p14:creationId xmlns:p14="http://schemas.microsoft.com/office/powerpoint/2010/main" val="42254529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spc="500">
                <a:solidFill>
                  <a:srgbClr val="B79F47"/>
                </a:solidFill>
              </a:rPr>
              <a:t>10.2020</a:t>
            </a:r>
            <a:r>
              <a:rPr lang="zh-CN" altLang="en-US" sz="3200" spc="500">
                <a:solidFill>
                  <a:srgbClr val="B79F47"/>
                </a:solidFill>
              </a:rPr>
              <a:t>届山东省青岛市高三“三模”</a:t>
            </a:r>
          </a:p>
        </p:txBody>
      </p:sp>
      <p:sp>
        <p:nvSpPr>
          <p:cNvPr id="3" name="内容占位符 2"/>
          <p:cNvSpPr>
            <a:spLocks noGrp="1"/>
          </p:cNvSpPr>
          <p:nvPr>
            <p:ph idx="1"/>
          </p:nvPr>
        </p:nvSpPr>
        <p:spPr>
          <a:xfrm>
            <a:off x="762000" y="1825625"/>
            <a:ext cx="10515600" cy="4351338"/>
          </a:xfrm>
        </p:spPr>
        <p:txBody>
          <a:bodyPr>
            <a:noAutofit/>
          </a:bodyPr>
          <a:lstStyle/>
          <a:p>
            <a:pPr indent="457200" algn="just">
              <a:lnSpc>
                <a:spcPct val="150000"/>
              </a:lnSpc>
              <a:spcBef>
                <a:spcPct val="0"/>
              </a:spcBef>
              <a:buNone/>
            </a:pP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下面是</a:t>
            </a:r>
            <a:r>
              <a:rPr lang="en-US"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感动中国</a:t>
            </a:r>
            <a:r>
              <a:rPr lang="en-US"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组委会为木里森林火灾烈士写的颁奖词的一部分。请仿照示例，为抗疫援鄂的医护人员写一段颁奖词。要求：语意明确，结构基本一致。</a:t>
            </a:r>
            <a:endParaRPr lang="zh-CN" altLang="zh-CN" sz="1800" kern="100">
              <a:solidFill>
                <a:srgbClr val="032D49"/>
              </a:solidFill>
              <a:latin typeface="等线" panose="02010600030101010101" pitchFamily="2" charset="-122"/>
              <a:ea typeface="等线" pitchFamily="2" charset="-122"/>
              <a:cs typeface="Times New Roman" panose="02020603050405020304" pitchFamily="18" charset="0"/>
            </a:endParaRPr>
          </a:p>
          <a:p>
            <a:pPr indent="457200" fontAlgn="ctr">
              <a:lnSpc>
                <a:spcPct val="150000"/>
              </a:lnSpc>
              <a:spcBef>
                <a:spcPct val="0"/>
              </a:spcBef>
              <a:buNone/>
            </a:pPr>
            <a:r>
              <a:rPr lang="zh-CN" altLang="zh-CN" sz="1800" kern="100">
                <a:solidFill>
                  <a:srgbClr val="032D49"/>
                </a:solidFill>
                <a:latin typeface="等线" panose="02010600030101010101" pitchFamily="2" charset="-122"/>
                <a:ea typeface="楷体" panose="02010609060101010101" pitchFamily="49" charset="-122"/>
                <a:cs typeface="宋体" panose="02010600030101010101" pitchFamily="2" charset="-122"/>
              </a:rPr>
              <a:t>示例：青春刚刚登场，话语犹在耳旁，英雄却归厚土。青山忠诚的卫士并未走远，看那凉山上的秋叶，今年红得分外惹眼。</a:t>
            </a:r>
            <a:endParaRPr lang="zh-CN" altLang="zh-CN" sz="1800" kern="100">
              <a:solidFill>
                <a:srgbClr val="032D49"/>
              </a:solidFill>
              <a:latin typeface="等线" panose="02010600030101010101" pitchFamily="2" charset="-122"/>
              <a:ea typeface="等线" pitchFamily="2" charset="-122"/>
              <a:cs typeface="Times New Roman" panose="02020603050405020304" pitchFamily="18" charset="0"/>
            </a:endParaRPr>
          </a:p>
          <a:p>
            <a:pPr marL="0" indent="457200" fontAlgn="ctr">
              <a:lnSpc>
                <a:spcPct val="100000"/>
              </a:lnSpc>
              <a:spcBef>
                <a:spcPct val="0"/>
              </a:spcBef>
              <a:buNone/>
            </a:pPr>
            <a:endParaRPr lang="zh-CN" altLang="zh-CN" sz="1800">
              <a:solidFill>
                <a:srgbClr val="032D49"/>
              </a:solidFill>
              <a:latin typeface="仿宋" pitchFamily="49" charset="-122"/>
              <a:ea typeface="仿宋"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058351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32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10.2020</a:t>
            </a:r>
            <a:r>
              <a:rPr kumimoji="0" lang="zh-CN" altLang="en-US" sz="32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届山东省青岛市高三“三模”</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春寒尚未褪去，阴霾侵袭湖北，英雄已上战场。白衣无畏的天使从不退缩，看那黄鹤楼上的太阳，今年照耀得依旧明亮。</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本题考查仿写能力。这类题目解答时要仔细阅读题干要求和所给的例句，从结构一致、修辞相通、意脉相承、内容相关、风格近似的角度进行仿写。本题要求为抗疫援鄂的医护人员写一段颁奖词；颁奖词要介绍获奖人的经历、贡献，表达对获奖人的赞美、崇敬之情；从示例的句式来看，前三句是排比，分别简要介绍了火灾烈士的年龄、日常和壮烈牺牲的命运；后一句先用“青山忠诚的卫士并未走远”表达对烈士的缅怀之情，“凉山上的秋叶”来歌颂烈士们救火的成果斐然，“今年红得分外惹眼”则是借景抒情，赞美英雄的精神永存；仿写时也可以先用三个主谓式的排比句来介绍疫情来袭与援鄂医护们的情况，再用湖北武汉的相关景物来暗喻医护人员的贡献，表达对他们的感激、赞美之情；注意句式特点，尤其是“青山忠诚的卫士”“红得分外惹眼”等，要尽量相似，同时注意思想感情的表达要贴切自然。</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31739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spc="500">
                <a:solidFill>
                  <a:srgbClr val="B79F47"/>
                </a:solidFill>
              </a:rPr>
              <a:t>11.2020</a:t>
            </a:r>
            <a:r>
              <a:rPr lang="zh-CN" altLang="en-US" sz="3600" spc="500">
                <a:solidFill>
                  <a:srgbClr val="B79F47"/>
                </a:solidFill>
              </a:rPr>
              <a:t>届山西省高三上学期适应性调研考试</a:t>
            </a:r>
          </a:p>
        </p:txBody>
      </p:sp>
      <p:sp>
        <p:nvSpPr>
          <p:cNvPr id="3" name="内容占位符 2"/>
          <p:cNvSpPr>
            <a:spLocks noGrp="1"/>
          </p:cNvSpPr>
          <p:nvPr>
            <p:ph idx="1"/>
          </p:nvPr>
        </p:nvSpPr>
        <p:spPr>
          <a:xfrm>
            <a:off x="762000" y="1825624"/>
            <a:ext cx="10591800" cy="4806181"/>
          </a:xfrm>
        </p:spPr>
        <p:txBody>
          <a:bodyPr>
            <a:noAutofit/>
          </a:bodyPr>
          <a:lstStyle/>
          <a:p>
            <a:pPr indent="0" algn="just">
              <a:lnSpc>
                <a:spcPct val="150000"/>
              </a:lnSpc>
              <a:spcBef>
                <a:spcPct val="0"/>
              </a:spcBef>
              <a:buNone/>
            </a:pP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阅读下面的语段，仿照画横线的语句续写语句。要求：</a:t>
            </a:r>
            <a:r>
              <a:rPr lang="en-US"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①</a:t>
            </a: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如果画横线的语句运用了修辞手法，续写的语句要与画横线语句保持修辞相同；</a:t>
            </a:r>
            <a:r>
              <a:rPr lang="en-US"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②</a:t>
            </a: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句式保持一致；</a:t>
            </a:r>
            <a:r>
              <a:rPr lang="en-US"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③</a:t>
            </a: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语意连贯。</a:t>
            </a:r>
            <a:endParaRPr lang="zh-CN" altLang="zh-CN" sz="1800" kern="100">
              <a:solidFill>
                <a:srgbClr val="032D49"/>
              </a:solidFill>
              <a:latin typeface="等线" panose="02010600030101010101" pitchFamily="2" charset="-122"/>
              <a:ea typeface="等线" pitchFamily="2" charset="-122"/>
              <a:cs typeface="Times New Roman" panose="02020603050405020304" pitchFamily="18" charset="0"/>
            </a:endParaRPr>
          </a:p>
          <a:p>
            <a:pPr indent="0" fontAlgn="ctr">
              <a:lnSpc>
                <a:spcPct val="150000"/>
              </a:lnSpc>
              <a:spcBef>
                <a:spcPct val="0"/>
              </a:spcBef>
              <a:buNone/>
            </a:pPr>
            <a:r>
              <a:rPr lang="zh-CN"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春来风轻，水暖山悠；春暖花开，旧梦无痕。在宋词里走进春天，</a:t>
            </a:r>
            <a:r>
              <a:rPr lang="zh-CN" altLang="zh-CN" sz="1800" u="sng" kern="100">
                <a:solidFill>
                  <a:srgbClr val="032D49"/>
                </a:solidFill>
                <a:latin typeface="Calibri" panose="020F0502020204030204" pitchFamily="34" charset="0"/>
                <a:ea typeface="楷体" panose="02010609060101010101" pitchFamily="49" charset="-122"/>
                <a:cs typeface="宋体" panose="02010600030101010101" pitchFamily="2" charset="-122"/>
              </a:rPr>
              <a:t>那一幅流彩的长卷，或远或近，再现出姹紫嫣红，用浪漫作为律动，谱写出一支支婉转的乐曲</a:t>
            </a:r>
            <a:r>
              <a:rPr lang="zh-CN"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a:t>
            </a:r>
            <a:r>
              <a:rPr lang="en-US" altLang="zh-CN" sz="1800" u="sng" kern="100">
                <a:solidFill>
                  <a:srgbClr val="032D49"/>
                </a:solidFill>
                <a:latin typeface="Calibri" panose="020F0502020204030204" pitchFamily="34" charset="0"/>
                <a:ea typeface="楷体" panose="02010609060101010101" pitchFamily="49" charset="-122"/>
                <a:cs typeface="宋体" panose="02010600030101010101" pitchFamily="2" charset="-122"/>
              </a:rPr>
              <a:t>    </a:t>
            </a:r>
            <a:r>
              <a:rPr lang="zh-CN"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a:t>
            </a:r>
            <a:r>
              <a:rPr lang="en-US"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____</a:t>
            </a:r>
            <a:r>
              <a:rPr lang="zh-CN"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a:t>
            </a:r>
            <a:r>
              <a:rPr lang="en-US" altLang="zh-CN" sz="1800" u="sng" kern="100">
                <a:solidFill>
                  <a:srgbClr val="032D49"/>
                </a:solidFill>
                <a:latin typeface="Calibri" panose="020F0502020204030204" pitchFamily="34" charset="0"/>
                <a:ea typeface="楷体" panose="02010609060101010101" pitchFamily="49" charset="-122"/>
                <a:cs typeface="宋体" panose="02010600030101010101" pitchFamily="2" charset="-122"/>
              </a:rPr>
              <a:t>___  _</a:t>
            </a:r>
            <a:r>
              <a:rPr lang="zh-CN"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a:t>
            </a:r>
            <a:r>
              <a:rPr lang="en-US" altLang="zh-CN" sz="1800" u="sng" kern="100">
                <a:solidFill>
                  <a:srgbClr val="032D49"/>
                </a:solidFill>
                <a:latin typeface="Calibri" panose="020F0502020204030204" pitchFamily="34" charset="0"/>
                <a:ea typeface="楷体" panose="02010609060101010101" pitchFamily="49" charset="-122"/>
                <a:cs typeface="宋体" panose="02010600030101010101" pitchFamily="2" charset="-122"/>
              </a:rPr>
              <a:t>_  __</a:t>
            </a:r>
            <a:r>
              <a:rPr lang="en-US"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_</a:t>
            </a:r>
            <a:r>
              <a:rPr lang="zh-CN" altLang="zh-CN" sz="1800" kern="100">
                <a:solidFill>
                  <a:srgbClr val="032D49"/>
                </a:solidFill>
                <a:latin typeface="Calibri" panose="020F0502020204030204" pitchFamily="34" charset="0"/>
                <a:ea typeface="楷体" panose="02010609060101010101" pitchFamily="49" charset="-122"/>
                <a:cs typeface="宋体" panose="02010600030101010101" pitchFamily="2" charset="-122"/>
              </a:rPr>
              <a:t>。</a:t>
            </a:r>
            <a:endParaRPr lang="zh-CN" altLang="zh-CN" sz="1800" kern="100">
              <a:solidFill>
                <a:srgbClr val="032D49"/>
              </a:solidFill>
              <a:latin typeface="Calibri" panose="020F0502020204030204" pitchFamily="34" charset="0"/>
              <a:ea typeface="宋体" panose="02010600030101010101" pitchFamily="2" charset="-122"/>
              <a:cs typeface="Times New Roman" panose="02020603050405020304" pitchFamily="18" charset="0"/>
            </a:endParaRPr>
          </a:p>
          <a:p>
            <a:pPr marL="0" indent="0">
              <a:lnSpc>
                <a:spcPct val="120000"/>
              </a:lnSpc>
              <a:spcBef>
                <a:spcPct val="0"/>
              </a:spcBef>
              <a:buNone/>
            </a:pPr>
            <a:endParaRPr lang="zh-CN" altLang="en-US" sz="1800">
              <a:solidFill>
                <a:srgbClr val="032D49"/>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99033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en-US" altLang="zh-CN" sz="36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11.2020</a:t>
            </a:r>
            <a:r>
              <a:rPr kumimoji="0" lang="zh-CN" altLang="en-US" sz="36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届山西省高三上学期适应性调研考试</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那一席文字的盛宴，或虚或实，描摹出花红柳绿，用明丽作为韵脚，点染出一个个绮丽的风景。</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本题考查仿用句式的能力，考查类型为续写式。本题中，仿写的话题对象是“春天”，主题是“在宋词里走进春天”，仿写句式为：那一</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，或</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或</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，用</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出</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。注意“那一幅流彩的长卷”“用浪漫作为律动”运用比喻修辞，还要注意句子之间的内在逻辑。</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555611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pc="500">
                <a:solidFill>
                  <a:srgbClr val="B79F47"/>
                </a:solidFill>
              </a:rPr>
              <a:t>12.2020</a:t>
            </a:r>
            <a:r>
              <a:rPr lang="zh-CN" altLang="en-US" spc="500">
                <a:solidFill>
                  <a:srgbClr val="B79F47"/>
                </a:solidFill>
              </a:rPr>
              <a:t>届济南市</a:t>
            </a:r>
            <a:r>
              <a:rPr lang="en-US" altLang="zh-CN" spc="500">
                <a:solidFill>
                  <a:srgbClr val="B79F47"/>
                </a:solidFill>
              </a:rPr>
              <a:t>4</a:t>
            </a:r>
            <a:r>
              <a:rPr lang="zh-CN" altLang="en-US" spc="500">
                <a:solidFill>
                  <a:srgbClr val="B79F47"/>
                </a:solidFill>
              </a:rPr>
              <a:t>月模拟考试</a:t>
            </a:r>
          </a:p>
        </p:txBody>
      </p:sp>
      <p:sp>
        <p:nvSpPr>
          <p:cNvPr id="3" name="内容占位符 2"/>
          <p:cNvSpPr>
            <a:spLocks noGrp="1"/>
          </p:cNvSpPr>
          <p:nvPr>
            <p:ph idx="1"/>
          </p:nvPr>
        </p:nvSpPr>
        <p:spPr>
          <a:xfrm>
            <a:off x="762000" y="1825625"/>
            <a:ext cx="10515600" cy="4351338"/>
          </a:xfrm>
        </p:spPr>
        <p:txBody>
          <a:bodyPr>
            <a:noAutofit/>
          </a:bodyPr>
          <a:lstStyle/>
          <a:p>
            <a:pPr indent="457200" algn="just">
              <a:lnSpc>
                <a:spcPct val="150000"/>
              </a:lnSpc>
              <a:spcBef>
                <a:spcPct val="0"/>
              </a:spcBef>
              <a:buNone/>
            </a:pP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请把下面这段新闻报道的文字进行压缩。要求保留关键信息，句子简洁流畅，不超过</a:t>
            </a:r>
            <a:r>
              <a:rPr lang="en-US"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60</a:t>
            </a: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个字。（</a:t>
            </a:r>
            <a:r>
              <a:rPr lang="en-US"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5</a:t>
            </a:r>
            <a:r>
              <a:rPr lang="zh-CN" altLang="zh-CN" sz="1800" kern="100">
                <a:solidFill>
                  <a:srgbClr val="032D49"/>
                </a:solidFill>
                <a:latin typeface="等线" panose="02010600030101010101" pitchFamily="2" charset="-122"/>
                <a:ea typeface="宋体" panose="02010600030101010101" pitchFamily="2" charset="-122"/>
                <a:cs typeface="宋体" panose="02010600030101010101" pitchFamily="2" charset="-122"/>
              </a:rPr>
              <a:t>分）</a:t>
            </a:r>
            <a:endParaRPr lang="zh-CN" altLang="zh-CN" sz="1800" kern="100">
              <a:solidFill>
                <a:srgbClr val="032D49"/>
              </a:solidFill>
              <a:latin typeface="等线" panose="02010600030101010101" pitchFamily="2" charset="-122"/>
              <a:ea typeface="等线" pitchFamily="2" charset="-122"/>
              <a:cs typeface="Times New Roman" panose="02020603050405020304" pitchFamily="18" charset="0"/>
            </a:endParaRPr>
          </a:p>
          <a:p>
            <a:pPr indent="457200">
              <a:lnSpc>
                <a:spcPct val="150000"/>
              </a:lnSpc>
              <a:spcBef>
                <a:spcPct val="0"/>
              </a:spcBef>
              <a:buNone/>
            </a:pPr>
            <a:r>
              <a:rPr lang="zh-CN"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新冠肺炎疫情让零售、酒店、娱乐等行业受到了较大程度的冲击，租赁活动或将收缩。然而某些产业却觅得商机。由于日常航班减少，私人飞机业务出现了</a:t>
            </a:r>
            <a:r>
              <a:rPr lang="en-US"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80</a:t>
            </a:r>
            <a:r>
              <a:rPr lang="zh-CN"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％至</a:t>
            </a:r>
            <a:r>
              <a:rPr lang="en-US"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90</a:t>
            </a:r>
            <a:r>
              <a:rPr lang="zh-CN"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％的业务增长。而私人飞机的高收费标准令一些国内大型航空公司也加入了包机的行列以弥补损失。除了私人飞机，网上办公蓬勃发展。</a:t>
            </a:r>
            <a:r>
              <a:rPr lang="en-US"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2</a:t>
            </a:r>
            <a:r>
              <a:rPr lang="zh-CN"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月</a:t>
            </a:r>
            <a:r>
              <a:rPr lang="en-US"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3</a:t>
            </a:r>
            <a:r>
              <a:rPr lang="zh-CN"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日，美国视频会议软件公司</a:t>
            </a:r>
            <a:r>
              <a:rPr lang="en-US"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ZOOM</a:t>
            </a:r>
            <a:r>
              <a:rPr lang="zh-CN"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股价上涨近</a:t>
            </a:r>
            <a:r>
              <a:rPr lang="en-US"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15</a:t>
            </a:r>
            <a:r>
              <a:rPr lang="zh-CN"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％，创下</a:t>
            </a:r>
            <a:r>
              <a:rPr lang="en-US"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8</a:t>
            </a:r>
            <a:r>
              <a:rPr lang="zh-CN"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个月以来的最大单日涨幅。与普通上班族居家办公一样，教师也将原本的线下课堂搬到了线上，线上教育平台大热。同时，独立游戏平台、视频网站打破了此前最高在线用户数量的历史纪录出现了</a:t>
            </a:r>
            <a:r>
              <a:rPr lang="en-US"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挤到崩溃”的状态。</a:t>
            </a:r>
            <a:endParaRPr lang="zh-CN" altLang="zh-CN" sz="1800" kern="100">
              <a:solidFill>
                <a:srgbClr val="032D49"/>
              </a:solidFill>
              <a:latin typeface="等线" panose="02010600030101010101" pitchFamily="2" charset="-122"/>
              <a:ea typeface="等线"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729643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pc="500">
                <a:solidFill>
                  <a:srgbClr val="B79F47"/>
                </a:solidFill>
              </a:rPr>
              <a:t>12.2020</a:t>
            </a:r>
            <a:r>
              <a:rPr lang="zh-CN" altLang="en-US" spc="500">
                <a:solidFill>
                  <a:srgbClr val="B79F47"/>
                </a:solidFill>
              </a:rPr>
              <a:t>届济南市</a:t>
            </a:r>
            <a:r>
              <a:rPr lang="en-US" altLang="zh-CN" spc="500">
                <a:solidFill>
                  <a:srgbClr val="B79F47"/>
                </a:solidFill>
              </a:rPr>
              <a:t>4</a:t>
            </a:r>
            <a:r>
              <a:rPr lang="zh-CN" altLang="en-US" spc="500">
                <a:solidFill>
                  <a:srgbClr val="B79F47"/>
                </a:solidFill>
              </a:rPr>
              <a:t>月模拟考试</a:t>
            </a:r>
          </a:p>
        </p:txBody>
      </p:sp>
      <p:sp>
        <p:nvSpPr>
          <p:cNvPr id="3" name="内容占位符 2"/>
          <p:cNvSpPr>
            <a:spLocks noGrp="1"/>
          </p:cNvSpPr>
          <p:nvPr>
            <p:ph idx="1"/>
          </p:nvPr>
        </p:nvSpPr>
        <p:spPr>
          <a:xfrm>
            <a:off x="762000" y="1825625"/>
            <a:ext cx="10515600" cy="4351338"/>
          </a:xfrm>
        </p:spPr>
        <p:txBody>
          <a:bodyPr>
            <a:noAutofit/>
          </a:bodyPr>
          <a:lstStyle/>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答案</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新冠疫情下，零售、酒店、娱乐业受冲击，（</a:t>
            </a:r>
            <a:r>
              <a:rPr lang="en-US" altLang="zh-CN" sz="1800">
                <a:solidFill>
                  <a:srgbClr val="FF0000"/>
                </a:solidFill>
                <a:latin typeface="仿宋" panose="02010609060101010101" pitchFamily="49" charset="-122"/>
                <a:ea typeface="仿宋" panose="02010609060101010101" pitchFamily="49" charset="-122"/>
              </a:rPr>
              <a:t>1</a:t>
            </a:r>
            <a:r>
              <a:rPr lang="zh-CN" altLang="en-US" sz="1800">
                <a:solidFill>
                  <a:srgbClr val="FF0000"/>
                </a:solidFill>
                <a:latin typeface="仿宋" panose="02010609060101010101" pitchFamily="49" charset="-122"/>
                <a:ea typeface="仿宋" panose="02010609060101010101" pitchFamily="49" charset="-122"/>
              </a:rPr>
              <a:t>分）私人飞机成新宠，（</a:t>
            </a:r>
            <a:r>
              <a:rPr lang="en-US" altLang="zh-CN" sz="1800">
                <a:solidFill>
                  <a:srgbClr val="FF0000"/>
                </a:solidFill>
                <a:latin typeface="仿宋" panose="02010609060101010101" pitchFamily="49" charset="-122"/>
                <a:ea typeface="仿宋" panose="02010609060101010101" pitchFamily="49" charset="-122"/>
              </a:rPr>
              <a:t>1</a:t>
            </a:r>
            <a:r>
              <a:rPr lang="zh-CN" altLang="en-US" sz="1800">
                <a:solidFill>
                  <a:srgbClr val="FF0000"/>
                </a:solidFill>
                <a:latin typeface="仿宋" panose="02010609060101010101" pitchFamily="49" charset="-122"/>
                <a:ea typeface="仿宋" panose="02010609060101010101" pitchFamily="49" charset="-122"/>
              </a:rPr>
              <a:t>分）大型航空公司开展包机业务。（</a:t>
            </a:r>
            <a:r>
              <a:rPr lang="en-US" altLang="zh-CN" sz="1800">
                <a:solidFill>
                  <a:srgbClr val="FF0000"/>
                </a:solidFill>
                <a:latin typeface="仿宋" panose="02010609060101010101" pitchFamily="49" charset="-122"/>
                <a:ea typeface="仿宋" panose="02010609060101010101" pitchFamily="49" charset="-122"/>
              </a:rPr>
              <a:t>1</a:t>
            </a:r>
            <a:r>
              <a:rPr lang="zh-CN" altLang="en-US" sz="1800">
                <a:solidFill>
                  <a:srgbClr val="FF0000"/>
                </a:solidFill>
                <a:latin typeface="仿宋" panose="02010609060101010101" pitchFamily="49" charset="-122"/>
                <a:ea typeface="仿宋" panose="02010609060101010101" pitchFamily="49" charset="-122"/>
              </a:rPr>
              <a:t>分）线上办公、线上教育、线上娱乐崛起。</a:t>
            </a:r>
          </a:p>
          <a:p>
            <a:pPr marL="0" indent="0">
              <a:lnSpc>
                <a:spcPct val="120000"/>
              </a:lnSpc>
              <a:buNone/>
            </a:pP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解析</a:t>
            </a:r>
            <a:r>
              <a:rPr lang="en-US" altLang="zh-CN" sz="1800">
                <a:solidFill>
                  <a:srgbClr val="FF0000"/>
                </a:solidFill>
                <a:latin typeface="仿宋" panose="02010609060101010101" pitchFamily="49" charset="-122"/>
                <a:ea typeface="仿宋" panose="02010609060101010101" pitchFamily="49" charset="-122"/>
              </a:rPr>
              <a:t>】</a:t>
            </a:r>
            <a:r>
              <a:rPr lang="zh-CN" altLang="en-US" sz="1800">
                <a:solidFill>
                  <a:srgbClr val="FF0000"/>
                </a:solidFill>
                <a:latin typeface="仿宋" panose="02010609060101010101" pitchFamily="49" charset="-122"/>
                <a:ea typeface="仿宋" panose="02010609060101010101" pitchFamily="49" charset="-122"/>
              </a:rPr>
              <a:t>对新闻报道进行压缩，要明确时间、地点、人物、事件的起因、经过、结果等要素，本题的条件是新冠疫情的大环境，主体是相关行业，然后注意区分疫情对不同行业的影响，分条概括。</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pic>
        <p:nvPicPr>
          <p:cNvPr id="6" name="New picture" hidden="1"/>
          <p:cNvPicPr/>
          <p:nvPr/>
        </p:nvPicPr>
        <p:blipFill>
          <a:blip r:embed="rId2"/>
          <a:stretch>
            <a:fillRect/>
          </a:stretch>
        </p:blipFill>
        <p:spPr>
          <a:xfrm>
            <a:off x="10820400" y="11658600"/>
            <a:ext cx="482600" cy="469900"/>
          </a:xfrm>
          <a:prstGeom prst="cube">
            <a:avLst/>
          </a:prstGeom>
        </p:spPr>
      </p:pic>
    </p:spTree>
    <p:extLst>
      <p:ext uri="{BB962C8B-B14F-4D97-AF65-F5344CB8AC3E}">
        <p14:creationId xmlns:p14="http://schemas.microsoft.com/office/powerpoint/2010/main" val="419379447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考向讲解</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graphicFrame>
        <p:nvGraphicFramePr>
          <p:cNvPr id="5" name="表格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BDFD1ED-C6A6-4701-B4CC-E50628BE53FD}"/>
              </a:ext>
            </a:extLst>
          </p:cNvPr>
          <p:cNvGraphicFramePr>
            <a:graphicFrameLocks noGrp="1"/>
          </p:cNvGraphicFramePr>
          <p:nvPr>
            <p:extLst>
              <p:ext uri="{D42A27DB-BD31-4B8C-83A1-F6EECF244321}">
                <p14:modId xmlns:p14="http://schemas.microsoft.com/office/powerpoint/2010/main" val="3473188059"/>
              </p:ext>
            </p:extLst>
          </p:nvPr>
        </p:nvGraphicFramePr>
        <p:xfrm>
          <a:off x="947421" y="1825626"/>
          <a:ext cx="9924141" cy="4782284"/>
        </p:xfrm>
        <a:graphic>
          <a:graphicData uri="http://schemas.openxmlformats.org/drawingml/2006/table">
            <a:tbl>
              <a:tblPr firstRow="1" firstCol="1" bandRow="1"/>
              <a:tblGrid>
                <a:gridCol w="1465727">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118859818"/>
                    </a:ext>
                  </a:extLst>
                </a:gridCol>
                <a:gridCol w="7538768">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062362463"/>
                    </a:ext>
                  </a:extLst>
                </a:gridCol>
                <a:gridCol w="919646">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294828612"/>
                    </a:ext>
                  </a:extLst>
                </a:gridCol>
              </a:tblGrid>
              <a:tr h="828964">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试卷</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5349" marR="653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Arial" panose="020B0604020202020204" pitchFamily="34" charset="0"/>
                        </a:rPr>
                        <a:t>考察内容</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5349" marR="653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考点</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5349" marR="653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655868102"/>
                  </a:ext>
                </a:extLst>
              </a:tr>
              <a:tr h="828964">
                <a:tc>
                  <a:txBody>
                    <a:bodyPr/>
                    <a:lstStyle/>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2019</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年全国Ⅰ</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5349" marR="653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en-US" sz="1400" kern="0">
                          <a:solidFill>
                            <a:srgbClr val="032D49"/>
                          </a:solidFill>
                          <a:effectLst/>
                          <a:latin typeface="宋体" panose="02010600030101010101" pitchFamily="2" charset="-122"/>
                          <a:ea typeface="等线" pitchFamily="2" charset="-122"/>
                          <a:cs typeface="Arial" panose="020B0604020202020204" pitchFamily="34" charset="0"/>
                        </a:rPr>
                        <a:t>21</a:t>
                      </a:r>
                      <a:r>
                        <a:rPr lang="zh-CN" sz="1400" kern="0">
                          <a:solidFill>
                            <a:srgbClr val="032D49"/>
                          </a:solidFill>
                          <a:effectLst/>
                          <a:latin typeface="等线" panose="02010600030101010101" pitchFamily="2" charset="-122"/>
                          <a:ea typeface="宋体" panose="02010600030101010101" pitchFamily="2" charset="-122"/>
                          <a:cs typeface="Arial" panose="020B0604020202020204" pitchFamily="34" charset="0"/>
                        </a:rPr>
                        <a:t>．请对下面这段新闻报道的文字进行压缩。要求保留关键信息，句子简洁流畅，不超过</a:t>
                      </a:r>
                      <a:r>
                        <a:rPr lang="en-US" sz="1400" kern="0">
                          <a:solidFill>
                            <a:srgbClr val="032D49"/>
                          </a:solidFill>
                          <a:effectLst/>
                          <a:latin typeface="等线" panose="02010600030101010101" pitchFamily="2" charset="-122"/>
                          <a:ea typeface="宋体" panose="02010600030101010101" pitchFamily="2" charset="-122"/>
                          <a:cs typeface="Arial" panose="020B0604020202020204" pitchFamily="34" charset="0"/>
                        </a:rPr>
                        <a:t>50</a:t>
                      </a:r>
                      <a:r>
                        <a:rPr lang="zh-CN" sz="1400" kern="0">
                          <a:solidFill>
                            <a:srgbClr val="032D49"/>
                          </a:solidFill>
                          <a:effectLst/>
                          <a:latin typeface="等线" panose="02010600030101010101" pitchFamily="2" charset="-122"/>
                          <a:ea typeface="宋体" panose="02010600030101010101" pitchFamily="2" charset="-122"/>
                          <a:cs typeface="Arial" panose="020B0604020202020204" pitchFamily="34" charset="0"/>
                        </a:rPr>
                        <a:t>个字。</a:t>
                      </a:r>
                      <a:r>
                        <a:rPr lang="en-US" sz="1400" kern="0">
                          <a:solidFill>
                            <a:srgbClr val="032D49"/>
                          </a:solidFill>
                          <a:effectLst/>
                          <a:latin typeface="等线" panose="02010600030101010101" pitchFamily="2" charset="-122"/>
                          <a:ea typeface="宋体" panose="02010600030101010101" pitchFamily="2" charset="-122"/>
                          <a:cs typeface="Arial" panose="020B0604020202020204" pitchFamily="34" charset="0"/>
                        </a:rPr>
                        <a:t>(5</a:t>
                      </a:r>
                      <a:r>
                        <a:rPr lang="zh-CN" sz="1400" kern="0">
                          <a:solidFill>
                            <a:srgbClr val="032D49"/>
                          </a:solidFill>
                          <a:effectLst/>
                          <a:latin typeface="等线" panose="02010600030101010101" pitchFamily="2" charset="-122"/>
                          <a:ea typeface="宋体" panose="02010600030101010101" pitchFamily="2" charset="-122"/>
                          <a:cs typeface="Arial" panose="020B0604020202020204" pitchFamily="34" charset="0"/>
                        </a:rPr>
                        <a:t>分</a:t>
                      </a:r>
                      <a:r>
                        <a:rPr lang="en-US" sz="1400" kern="0">
                          <a:solidFill>
                            <a:srgbClr val="032D49"/>
                          </a:solidFill>
                          <a:effectLst/>
                          <a:latin typeface="等线" panose="02010600030101010101" pitchFamily="2" charset="-122"/>
                          <a:ea typeface="宋体" panose="02010600030101010101" pitchFamily="2" charset="-122"/>
                          <a:cs typeface="Arial" panose="020B0604020202020204" pitchFamily="34" charset="0"/>
                        </a:rPr>
                        <a:t>)</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Arial" panose="020B0604020202020204" pitchFamily="34" charset="0"/>
                        </a:rPr>
                        <a:t>传统观点认为，中国和欧洲的陶瓷贸易始于明代</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5349" marR="653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压缩语段</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5349" marR="653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975007357"/>
                  </a:ext>
                </a:extLst>
              </a:tr>
              <a:tr h="660328">
                <a:tc>
                  <a:txBody>
                    <a:bodyPr/>
                    <a:lstStyle/>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2019</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年全国Ⅱ</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5349" marR="653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21</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．请对下面这段新闻报道的文字进行压缩。要求保留关键信息，句子简洁流畅，不超过</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60</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个字。</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(5</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分</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2019</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年的永定河补水工程于</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3</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月</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13</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日启动</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5349" marR="653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压缩语段</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5349" marR="653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197412906"/>
                  </a:ext>
                </a:extLst>
              </a:tr>
              <a:tr h="1016540">
                <a:tc>
                  <a:txBody>
                    <a:bodyPr/>
                    <a:lstStyle/>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2019</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年全国Ⅲ</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5349" marR="653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21</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．请对下面这段新闻报道的文字进行压缩。要求保留关键信息，句子简洁流畅，不超过</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65</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个字。</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(5</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分</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2019</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年</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4</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月</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21</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28</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日，国际乒联第</a:t>
                      </a:r>
                      <a:r>
                        <a:rPr lang="en-US"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55</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届世界乒乓球锦标赛单项赛在匈牙利首都布达佩斯举行。</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5349" marR="653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压缩语段</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5349" marR="653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211658193"/>
                  </a:ext>
                </a:extLst>
              </a:tr>
              <a:tr h="1016540">
                <a:tc>
                  <a:txBody>
                    <a:bodyPr/>
                    <a:lstStyle/>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2018</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年全国Ⅱ</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5349" marR="653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en-US" sz="1400" kern="0">
                          <a:solidFill>
                            <a:srgbClr val="032D49"/>
                          </a:solidFill>
                          <a:effectLst/>
                          <a:latin typeface="宋体" panose="02010600030101010101" pitchFamily="2" charset="-122"/>
                          <a:ea typeface="等线" pitchFamily="2" charset="-122"/>
                          <a:cs typeface="宋体" panose="02010600030101010101" pitchFamily="2" charset="-122"/>
                        </a:rPr>
                        <a:t>21</a:t>
                      </a: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．仿照下面的示例，利用所给材料续写三句话，要求内容贴切，句式与所给示例相同。</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诸子争鸣、造纸印刷、筑长城开运河，中国人民具有伟大的创造精神。</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5349" marR="653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仿用句式</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65349" marR="653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449354324"/>
                  </a:ext>
                </a:extLst>
              </a:tr>
            </a:tbl>
          </a:graphicData>
        </a:graphic>
      </p:graphicFrame>
    </p:spTree>
    <p:extLst>
      <p:ext uri="{BB962C8B-B14F-4D97-AF65-F5344CB8AC3E}">
        <p14:creationId xmlns:p14="http://schemas.microsoft.com/office/powerpoint/2010/main" val="296289336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02</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重点知识</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rId4"/>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351338"/>
          </a:xfrm>
        </p:spPr>
        <p:txBody>
          <a:bodyPr>
            <a:normAutofit lnSpcReduction="10000"/>
          </a:bodyPr>
          <a:lstStyle/>
          <a:p>
            <a:pPr marL="0" indent="0">
              <a:lnSpc>
                <a:spcPct val="120000"/>
              </a:lnSpc>
              <a:buNone/>
            </a:pP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一</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常见句式</a:t>
            </a:r>
          </a:p>
          <a:p>
            <a:pPr marL="0" indent="0">
              <a:lnSpc>
                <a:spcPct val="120000"/>
              </a:lnSpc>
              <a:buNone/>
            </a:pP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二</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选用句式</a:t>
            </a:r>
          </a:p>
          <a:p>
            <a:pPr marL="0" indent="0">
              <a:lnSpc>
                <a:spcPct val="120000"/>
              </a:lnSpc>
              <a:buNone/>
            </a:pP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三</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仿用句式</a:t>
            </a:r>
          </a:p>
          <a:p>
            <a:pPr marL="0" indent="0">
              <a:lnSpc>
                <a:spcPct val="120000"/>
              </a:lnSpc>
              <a:buNone/>
            </a:pP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四</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变换句式</a:t>
            </a:r>
          </a:p>
          <a:p>
            <a:pPr marL="0" indent="0">
              <a:lnSpc>
                <a:spcPct val="120000"/>
              </a:lnSpc>
              <a:buNone/>
            </a:pP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五</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扩展语句</a:t>
            </a:r>
          </a:p>
          <a:p>
            <a:pPr marL="0" indent="0">
              <a:lnSpc>
                <a:spcPct val="120000"/>
              </a:lnSpc>
              <a:buNone/>
            </a:pP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六</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压缩语段</a:t>
            </a:r>
          </a:p>
          <a:p>
            <a:pPr marL="0" indent="0">
              <a:lnSpc>
                <a:spcPct val="120000"/>
              </a:lnSpc>
              <a:buNone/>
            </a:pPr>
            <a:endParaRPr lang="zh-CN" altLang="en-US" sz="3600" spc="300">
              <a:solidFill>
                <a:srgbClr val="032D49"/>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重点知识</a:t>
            </a:r>
            <a:r>
              <a:rPr lang="en-US" altLang="zh-CN" spc="500">
                <a:solidFill>
                  <a:srgbClr val="B79F47"/>
                </a:solidFill>
              </a:rPr>
              <a:t>——(</a:t>
            </a:r>
            <a:r>
              <a:rPr lang="zh-CN" altLang="en-US" spc="500">
                <a:solidFill>
                  <a:srgbClr val="B79F47"/>
                </a:solidFill>
              </a:rPr>
              <a:t>一</a:t>
            </a:r>
            <a:r>
              <a:rPr lang="en-US" altLang="zh-CN" spc="500">
                <a:solidFill>
                  <a:srgbClr val="B79F47"/>
                </a:solidFill>
              </a:rPr>
              <a:t>)  </a:t>
            </a:r>
            <a:r>
              <a:rPr lang="zh-CN" altLang="en-US" spc="500">
                <a:solidFill>
                  <a:srgbClr val="B79F47"/>
                </a:solidFill>
              </a:rPr>
              <a:t>常见句式</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graphicFrame>
        <p:nvGraphicFramePr>
          <p:cNvPr id="3" name="表格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40E8263-1209-45EF-A38E-AE19002AD447}"/>
              </a:ext>
            </a:extLst>
          </p:cNvPr>
          <p:cNvGraphicFramePr>
            <a:graphicFrameLocks noGrp="1"/>
          </p:cNvGraphicFramePr>
          <p:nvPr>
            <p:extLst>
              <p:ext uri="{D42A27DB-BD31-4B8C-83A1-F6EECF244321}">
                <p14:modId xmlns:p14="http://schemas.microsoft.com/office/powerpoint/2010/main" val="4279938107"/>
              </p:ext>
            </p:extLst>
          </p:nvPr>
        </p:nvGraphicFramePr>
        <p:xfrm>
          <a:off x="838199" y="1728248"/>
          <a:ext cx="10033363" cy="4762905"/>
        </p:xfrm>
        <a:graphic>
          <a:graphicData uri="http://schemas.openxmlformats.org/drawingml/2006/table">
            <a:tbl>
              <a:tblPr firstRow="1" firstCol="1" bandRow="1"/>
              <a:tblGrid>
                <a:gridCol w="928193">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272931946"/>
                    </a:ext>
                  </a:extLst>
                </a:gridCol>
                <a:gridCol w="1169313">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603904537"/>
                    </a:ext>
                  </a:extLst>
                </a:gridCol>
                <a:gridCol w="4966636">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536831013"/>
                    </a:ext>
                  </a:extLst>
                </a:gridCol>
                <a:gridCol w="2969221">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652380224"/>
                    </a:ext>
                  </a:extLst>
                </a:gridCol>
              </a:tblGrid>
              <a:tr h="174681">
                <a:tc gridSpan="2">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类型</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特点</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效果</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630665926"/>
                  </a:ext>
                </a:extLst>
              </a:tr>
              <a:tr h="371607">
                <a:tc rowSpan="2">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长句与短句</a:t>
                      </a:r>
                      <a:r>
                        <a:rPr lang="zh-CN" sz="1400" kern="0">
                          <a:solidFill>
                            <a:srgbClr val="032D49"/>
                          </a:solidFill>
                          <a:effectLst/>
                          <a:latin typeface="等线" panose="02010600030101010101" pitchFamily="2" charset="-122"/>
                          <a:ea typeface="等线" pitchFamily="2" charset="-122"/>
                          <a:cs typeface="宋体" panose="02010600030101010101" pitchFamily="2" charset="-122"/>
                        </a:rPr>
                        <a:t> </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长句</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词语多、结构复杂的句子，主要用于书面语</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表意严密、精确、细致</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52493760"/>
                  </a:ext>
                </a:extLst>
              </a:tr>
              <a:tr h="371607">
                <a:tc vMerge="1">
                  <a:txBody>
                    <a:bodyPr/>
                    <a:lstStyle/>
                    <a:p>
                      <a:endParaRPr lang="zh-CN" altLang="en-US"/>
                    </a:p>
                  </a:txBody>
                  <a:tcPr/>
                </a:tc>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短句</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词语少、结构简单的句子，主要用于口语</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表意简洁、明快、有力</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909949179"/>
                  </a:ext>
                </a:extLst>
              </a:tr>
              <a:tr h="568533">
                <a:tc rowSpan="2">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主动句与被动句</a:t>
                      </a:r>
                      <a:r>
                        <a:rPr lang="zh-CN" sz="1400" kern="0">
                          <a:solidFill>
                            <a:srgbClr val="032D49"/>
                          </a:solidFill>
                          <a:effectLst/>
                          <a:latin typeface="等线" panose="02010600030101010101" pitchFamily="2" charset="-122"/>
                          <a:ea typeface="等线" pitchFamily="2" charset="-122"/>
                          <a:cs typeface="宋体" panose="02010600030101010101" pitchFamily="2" charset="-122"/>
                        </a:rPr>
                        <a:t> </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主动句</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主语是动作或行为的施事者，包括一般主动句和“把”字句两种</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791714863"/>
                  </a:ext>
                </a:extLst>
              </a:tr>
              <a:tr h="765459">
                <a:tc vMerge="1">
                  <a:txBody>
                    <a:bodyPr/>
                    <a:lstStyle/>
                    <a:p>
                      <a:endParaRPr lang="zh-CN" altLang="en-US"/>
                    </a:p>
                  </a:txBody>
                  <a:tcPr/>
                </a:tc>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被动句</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主语是动作或行为的受事者，分为无标志的被动句（或叫意义被动句、概念被动句）和有标志的被动句（如“被”字句）</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389890019"/>
                  </a:ext>
                </a:extLst>
              </a:tr>
              <a:tr h="187549">
                <a:tc rowSpan="2">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肯定句与否定句</a:t>
                      </a:r>
                      <a:r>
                        <a:rPr lang="zh-CN" sz="1400" kern="0">
                          <a:solidFill>
                            <a:srgbClr val="032D49"/>
                          </a:solidFill>
                          <a:effectLst/>
                          <a:latin typeface="等线" panose="02010600030101010101" pitchFamily="2" charset="-122"/>
                          <a:ea typeface="等线" pitchFamily="2" charset="-122"/>
                          <a:cs typeface="宋体" panose="02010600030101010101" pitchFamily="2" charset="-122"/>
                        </a:rPr>
                        <a:t> </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肯定句</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含有肯定词</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914378270"/>
                  </a:ext>
                </a:extLst>
              </a:tr>
              <a:tr h="577910">
                <a:tc vMerge="1">
                  <a:txBody>
                    <a:bodyPr/>
                    <a:lstStyle/>
                    <a:p>
                      <a:endParaRPr lang="zh-CN" altLang="en-US"/>
                    </a:p>
                  </a:txBody>
                  <a:tcPr/>
                </a:tc>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否定句</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含有否定词</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双重否定句比一般的肯定句语气更强烈</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761946895"/>
                  </a:ext>
                </a:extLst>
              </a:tr>
              <a:tr h="962385">
                <a:tc rowSpan="2">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整句与散句</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整句</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结构相同或相似的一组句子，主要是排比句、对偶句等，</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句式整齐，音韵和谐，气势贯通，意义鲜明。感情丰富，令人印象深刻</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862552976"/>
                  </a:ext>
                </a:extLst>
              </a:tr>
              <a:tr h="371607">
                <a:tc vMerge="1">
                  <a:txBody>
                    <a:bodyPr/>
                    <a:lstStyle/>
                    <a:p>
                      <a:endParaRPr lang="zh-CN" altLang="en-US"/>
                    </a:p>
                  </a:txBody>
                  <a:tcPr/>
                </a:tc>
                <a:tc>
                  <a:txBody>
                    <a:bodyPr/>
                    <a:lstStyle/>
                    <a:p>
                      <a:pPr algn="ctr">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散句</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结构不整齐、各式各样的句式交错运用的一组句子</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pPr>
                      <a:r>
                        <a:rPr lang="zh-CN" sz="1400" kern="0">
                          <a:solidFill>
                            <a:srgbClr val="032D49"/>
                          </a:solidFill>
                          <a:effectLst/>
                          <a:latin typeface="等线" panose="02010600030101010101" pitchFamily="2" charset="-122"/>
                          <a:ea typeface="宋体" panose="02010600030101010101" pitchFamily="2" charset="-122"/>
                          <a:cs typeface="宋体" panose="02010600030101010101" pitchFamily="2" charset="-122"/>
                        </a:rPr>
                        <a:t>比较灵活，富于变化，生动感人</a:t>
                      </a:r>
                      <a:endParaRPr lang="zh-CN" sz="1400" kern="100">
                        <a:solidFill>
                          <a:srgbClr val="032D49"/>
                        </a:solidFill>
                        <a:effectLst/>
                        <a:latin typeface="等线" panose="02010600030101010101" pitchFamily="2" charset="-122"/>
                        <a:ea typeface="等线" pitchFamily="2" charset="-122"/>
                        <a:cs typeface="Times New Roman" panose="02020603050405020304" pitchFamily="18" charset="0"/>
                      </a:endParaRPr>
                    </a:p>
                  </a:txBody>
                  <a:tcPr marL="56265" marR="562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351443421"/>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TotalTime>
  <Words>6969</Words>
  <Application>Microsoft Office PowerPoint</Application>
  <PresentationFormat>自定义</PresentationFormat>
  <Paragraphs>280</Paragraphs>
  <Slides>55</Slides>
  <Notes>7</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Office 主题</vt:lpstr>
      <vt:lpstr>专题03 选用、仿用、变换句式，扩展语句，压缩语段</vt:lpstr>
      <vt:lpstr>PowerPoint 演示文稿</vt:lpstr>
      <vt:lpstr>PowerPoint 演示文稿</vt:lpstr>
      <vt:lpstr>考向讲解</vt:lpstr>
      <vt:lpstr>考向讲解</vt:lpstr>
      <vt:lpstr>考向讲解</vt:lpstr>
      <vt:lpstr>PowerPoint 演示文稿</vt:lpstr>
      <vt:lpstr>重点知识</vt:lpstr>
      <vt:lpstr>重点知识——(一)  常见句式</vt:lpstr>
      <vt:lpstr>重点知识——(二) 选用句式</vt:lpstr>
      <vt:lpstr>重点知识——(三)仿用句式</vt:lpstr>
      <vt:lpstr>重点知识——(四)变换句式</vt:lpstr>
      <vt:lpstr>重点知识——(四)变换句式</vt:lpstr>
      <vt:lpstr>重点知识——(四)变换句式</vt:lpstr>
      <vt:lpstr>重点知识——(五)扩展语句</vt:lpstr>
      <vt:lpstr>重点知识——(五)扩展语句</vt:lpstr>
      <vt:lpstr>重点知识——(五)扩展语句</vt:lpstr>
      <vt:lpstr>重点知识——(五)扩展语句</vt:lpstr>
      <vt:lpstr>重点知识——(六)压缩语段</vt:lpstr>
      <vt:lpstr>重点知识——(六)压缩语段</vt:lpstr>
      <vt:lpstr>重点知识——(六)压缩语段</vt:lpstr>
      <vt:lpstr>PowerPoint 演示文稿</vt:lpstr>
      <vt:lpstr>易错易混——“压缩语段”易错点。</vt:lpstr>
      <vt:lpstr>PowerPoint 演示文稿</vt:lpstr>
      <vt:lpstr>例1. 2021届河南省新高三学期一模</vt:lpstr>
      <vt:lpstr>例1. 2021届河南省新高三学期一模</vt:lpstr>
      <vt:lpstr>例2.2021届湖北省华中师大一附中高三上学期学科检测（一）</vt:lpstr>
      <vt:lpstr>例2.2021届湖北省华中师大一附中高三上学期学科检测（一）</vt:lpstr>
      <vt:lpstr>PowerPoint 演示文稿</vt:lpstr>
      <vt:lpstr>【课堂总结】</vt:lpstr>
      <vt:lpstr>PowerPoint 演示文稿</vt:lpstr>
      <vt:lpstr>1.2021届湖北省六校高三上学期第一次联考</vt:lpstr>
      <vt:lpstr>1.2021届湖北省六校高三上学期第一次联考</vt:lpstr>
      <vt:lpstr>2.2021届江苏徐州一中高三第一次适应性考试</vt:lpstr>
      <vt:lpstr>2.2021届江苏徐州一中高三第一次适应性考试</vt:lpstr>
      <vt:lpstr>3.2020届深圳外国语学校高三下学期第六次月考</vt:lpstr>
      <vt:lpstr>3.2020届深圳外国语学校高三下学期第六次月考</vt:lpstr>
      <vt:lpstr>4.2020届重庆市直属校高三3月联考</vt:lpstr>
      <vt:lpstr>4.2020届重庆市直属校高三3月联考</vt:lpstr>
      <vt:lpstr>5.2020届广州市华南师大附中高三上学期月考（一）</vt:lpstr>
      <vt:lpstr>5.2020届广州市华南师大附中高三上学期月考（一）</vt:lpstr>
      <vt:lpstr>6.2020届成都市高三“二诊”</vt:lpstr>
      <vt:lpstr>6.2020届成都市高三“二诊”</vt:lpstr>
      <vt:lpstr>7.2020届安徽省皖南八校高三“临门一卷”测试</vt:lpstr>
      <vt:lpstr>7.2020届安徽省皖南八校高三“临门一卷”测试</vt:lpstr>
      <vt:lpstr>8.2020届福州市高三上学期期末考试</vt:lpstr>
      <vt:lpstr>8.2020届福州市高三上学期期末考试</vt:lpstr>
      <vt:lpstr>9.2020届衡水市高三下学期第七次调考</vt:lpstr>
      <vt:lpstr>9.2020届衡水市高三下学期第七次调考</vt:lpstr>
      <vt:lpstr>10.2020届山东省青岛市高三“三模”</vt:lpstr>
      <vt:lpstr>10.2020届山东省青岛市高三“三模”</vt:lpstr>
      <vt:lpstr>11.2020届山西省高三上学期适应性调研考试</vt:lpstr>
      <vt:lpstr>11.2020届山西省高三上学期适应性调研考试</vt:lpstr>
      <vt:lpstr>12.2020届济南市4月模拟考试</vt:lpstr>
      <vt:lpstr>12.2020届济南市4月模拟考试</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Jiang Yan</dc:creator>
  <cp:lastModifiedBy>hj</cp:lastModifiedBy>
  <cp:revision>428</cp:revision>
  <dcterms:created xsi:type="dcterms:W3CDTF">2020-05-28T06:01:00Z</dcterms:created>
  <dcterms:modified xsi:type="dcterms:W3CDTF">2020-11-27T03:08:15Z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