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51" r:id="rId2"/>
    <p:sldId id="303" r:id="rId3"/>
    <p:sldId id="310" r:id="rId4"/>
    <p:sldId id="285" r:id="rId5"/>
    <p:sldId id="288" r:id="rId6"/>
    <p:sldId id="324" r:id="rId7"/>
    <p:sldId id="329" r:id="rId8"/>
    <p:sldId id="330" r:id="rId9"/>
    <p:sldId id="332" r:id="rId10"/>
    <p:sldId id="333" r:id="rId11"/>
    <p:sldId id="334" r:id="rId12"/>
    <p:sldId id="317" r:id="rId13"/>
    <p:sldId id="316" r:id="rId14"/>
    <p:sldId id="353" r:id="rId15"/>
    <p:sldId id="327" r:id="rId16"/>
    <p:sldId id="354" r:id="rId17"/>
    <p:sldId id="356" r:id="rId18"/>
    <p:sldId id="355" r:id="rId19"/>
    <p:sldId id="298" r:id="rId20"/>
    <p:sldId id="31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CC"/>
    <a:srgbClr val="33CC33"/>
    <a:srgbClr val="990033"/>
    <a:srgbClr val="663300"/>
    <a:srgbClr val="000066"/>
    <a:srgbClr val="FF6600"/>
    <a:srgbClr val="FF9900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2500" autoAdjust="0"/>
  </p:normalViewPr>
  <p:slideViewPr>
    <p:cSldViewPr>
      <p:cViewPr>
        <p:scale>
          <a:sx n="80" d="100"/>
          <a:sy n="80" d="100"/>
        </p:scale>
        <p:origin x="-216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6274CC6-B30E-4916-BC6B-4148671D63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E1776-F348-42BB-B564-AD40DEE929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F0391-7E6A-4F99-BAD6-4ABCC90B22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086F6-2D25-46DE-9DEE-B92A905B3C2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BF434-5BBB-4610-9C8B-592CA51285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C0073-1902-4CCB-95DA-4D7C247FC0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2FE22-A6D2-4EBA-ABBE-5FCDDA094F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A9D55-A0AA-406C-80DB-A390F1DEE1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98FA-4CC5-4500-AECF-867178AB67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0297-64B6-4EBD-B7A7-28328CA5AD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386E6-942A-41FC-BC03-C170EF9BF3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73E34-EFC5-4BB1-B13D-87BEAB6BFC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79E73-B90D-401A-BCF0-06147AAC9F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97629FEE-8FD9-4D80-BD47-8DB88AB7A7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p14:dur="500"/>
    </mc:Choice>
    <mc:Fallback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edu.dgnet.net/tk/images/9/008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zh-CN" altLang="en-US"/>
              <a:t>答谢中书书</a:t>
            </a:r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" y="-82550"/>
            <a:ext cx="9083675" cy="6804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00113" y="-242888"/>
            <a:ext cx="10656888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857542" y="1996760"/>
            <a:ext cx="785812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夕日欲</a:t>
            </a:r>
            <a:r>
              <a:rPr kumimoji="1" lang="zh-CN" altLang="en-US" sz="60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颓</a:t>
            </a:r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，</a:t>
            </a:r>
            <a:r>
              <a:rPr kumimoji="1" lang="zh-CN" altLang="en-US" sz="60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沉鳞</a:t>
            </a:r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竞跃。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2286000" y="621665"/>
            <a:ext cx="1435100" cy="753745"/>
          </a:xfrm>
          <a:prstGeom prst="wedgeEllipseCallout">
            <a:avLst>
              <a:gd name="adj1" fmla="val 59069"/>
              <a:gd name="adj2" fmla="val 17572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坠落</a:t>
            </a:r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5552440" y="338455"/>
            <a:ext cx="2556510" cy="1181100"/>
          </a:xfrm>
          <a:prstGeom prst="wedgeEllipseCallout">
            <a:avLst>
              <a:gd name="adj1" fmla="val -50233"/>
              <a:gd name="adj2" fmla="val 11408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0000CC"/>
                </a:solidFill>
              </a:rPr>
              <a:t>潜游在水中的鱼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14569" y="3182313"/>
            <a:ext cx="8715436" cy="144655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太阳快要落山了，潜游在水中的鱼儿争相跳出水面。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6" grpId="0" bldLvl="0" animBg="1"/>
      <p:bldP spid="56327" grpId="0" bldLvl="0" animBg="1"/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5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71472" y="1499857"/>
            <a:ext cx="8302625" cy="185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 b="1" dirty="0">
                <a:solidFill>
                  <a:srgbClr val="0000CC"/>
                </a:solidFill>
                <a:ea typeface="华文行楷" pitchFamily="2" charset="-122"/>
              </a:rPr>
              <a:t>实是</a:t>
            </a:r>
            <a:r>
              <a:rPr lang="zh-CN" altLang="en-US" sz="4800" b="1" u="sng" dirty="0">
                <a:solidFill>
                  <a:srgbClr val="FF0000"/>
                </a:solidFill>
                <a:ea typeface="华文行楷" pitchFamily="2" charset="-122"/>
              </a:rPr>
              <a:t>欲界</a:t>
            </a:r>
            <a:r>
              <a:rPr lang="zh-CN" altLang="en-US" sz="4800" b="1" dirty="0">
                <a:solidFill>
                  <a:srgbClr val="0000CC"/>
                </a:solidFill>
                <a:ea typeface="华文行楷" pitchFamily="2" charset="-122"/>
              </a:rPr>
              <a:t>之</a:t>
            </a:r>
            <a:r>
              <a:rPr lang="zh-CN" altLang="en-US" sz="4800" b="1" u="sng" dirty="0">
                <a:solidFill>
                  <a:srgbClr val="0000CC"/>
                </a:solidFill>
                <a:ea typeface="华文行楷" pitchFamily="2" charset="-122"/>
              </a:rPr>
              <a:t>仙都</a:t>
            </a:r>
            <a:r>
              <a:rPr lang="zh-CN" altLang="en-US" sz="4800" b="1" dirty="0" smtClean="0">
                <a:solidFill>
                  <a:srgbClr val="0000CC"/>
                </a:solidFill>
                <a:ea typeface="华文行楷" pitchFamily="2" charset="-122"/>
              </a:rPr>
              <a:t>。自</a:t>
            </a:r>
            <a:r>
              <a:rPr lang="zh-CN" altLang="en-US" sz="4800" b="1" u="sng" dirty="0" smtClean="0">
                <a:solidFill>
                  <a:srgbClr val="FF0000"/>
                </a:solidFill>
                <a:ea typeface="华文行楷" pitchFamily="2" charset="-122"/>
              </a:rPr>
              <a:t>康乐</a:t>
            </a:r>
            <a:r>
              <a:rPr lang="zh-CN" altLang="en-US" sz="4800" b="1" dirty="0" smtClean="0">
                <a:solidFill>
                  <a:srgbClr val="0000CC"/>
                </a:solidFill>
                <a:ea typeface="华文行楷" pitchFamily="2" charset="-122"/>
              </a:rPr>
              <a:t>以来，未复有能</a:t>
            </a:r>
            <a:r>
              <a:rPr lang="zh-CN" altLang="en-US" sz="4800" b="1" u="sng" dirty="0" smtClean="0">
                <a:solidFill>
                  <a:srgbClr val="FF0000"/>
                </a:solidFill>
                <a:ea typeface="华文行楷" pitchFamily="2" charset="-122"/>
              </a:rPr>
              <a:t>与</a:t>
            </a:r>
            <a:r>
              <a:rPr lang="zh-CN" altLang="en-US" sz="4800" b="1" dirty="0" smtClean="0">
                <a:solidFill>
                  <a:srgbClr val="0000CC"/>
                </a:solidFill>
                <a:ea typeface="华文行楷" pitchFamily="2" charset="-122"/>
              </a:rPr>
              <a:t>其奇者</a:t>
            </a:r>
            <a:r>
              <a:rPr lang="zh-CN" altLang="en-US" sz="4800" b="1" dirty="0" smtClean="0">
                <a:solidFill>
                  <a:srgbClr val="0000CC"/>
                </a:solidFill>
                <a:ea typeface="隶书" pitchFamily="49" charset="-122"/>
              </a:rPr>
              <a:t>。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4800" b="1" dirty="0" smtClean="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9850" y="3929066"/>
            <a:ext cx="9074150" cy="747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827088" y="476250"/>
            <a:ext cx="1296987" cy="504825"/>
          </a:xfrm>
          <a:prstGeom prst="wedgeRoundRectCallout">
            <a:avLst>
              <a:gd name="adj1" fmla="val 56238"/>
              <a:gd name="adj2" fmla="val 15692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指人间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429124" y="500043"/>
            <a:ext cx="3214710" cy="500066"/>
          </a:xfrm>
          <a:prstGeom prst="wedgeRoundRectCallout">
            <a:avLst>
              <a:gd name="adj1" fmla="val -40629"/>
              <a:gd name="adj2" fmla="val 16579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神仙生活的美好世</a:t>
            </a:r>
            <a:r>
              <a:rPr lang="zh-CN" alt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界。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989940" y="3534412"/>
            <a:ext cx="3168650" cy="504825"/>
          </a:xfrm>
          <a:prstGeom prst="wedgeRoundRectCallout">
            <a:avLst>
              <a:gd name="adj1" fmla="val 38074"/>
              <a:gd name="adj2" fmla="val -17266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参与，文中指欣赏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57781" y="4465014"/>
            <a:ext cx="8929750" cy="1323439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这实在是人间仙境。从谢灵运以来，就再也没有能欣赏这奇异景色的人了。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6058546" y="3176587"/>
            <a:ext cx="3168650" cy="504825"/>
          </a:xfrm>
          <a:prstGeom prst="wedgeRoundRectCallout">
            <a:avLst>
              <a:gd name="adj1" fmla="val -31260"/>
              <a:gd name="adj2" fmla="val -22912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指山水诗人谢灵运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 animBg="1" autoUpdateAnimBg="0"/>
      <p:bldP spid="20486" grpId="0" bldLvl="0" animBg="1" autoUpdateAnimBg="0"/>
      <p:bldP spid="20487" grpId="0" bldLvl="0" animBg="1" autoUpdateAnimBg="0"/>
      <p:bldP spid="8" grpId="0" autoUpdateAnimBg="0"/>
      <p:bldP spid="9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630" y="146685"/>
            <a:ext cx="6558280" cy="102679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eaLnBrk="1" hangingPunct="1"/>
            <a:r>
              <a:rPr lang="zh-CN" alt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再读课文，理清文章思路。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265" y="1345565"/>
            <a:ext cx="7802880" cy="185674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b="1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b="1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本文虽属山水小品文，可是作者仍精心布局，全文可分为三部分，看看应该如何分才好？三部分之间有何联系？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86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63855" y="159385"/>
            <a:ext cx="4965065" cy="65392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en-US" sz="1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答谢中书书 </a:t>
            </a:r>
          </a:p>
          <a:p>
            <a:pPr algn="ctr"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陶弘景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defRPr/>
            </a:pPr>
            <a:endParaRPr lang="zh-CN" altLang="en-US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山川之美，古来共谈。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高峰入云，清流见底。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两岸石壁，五色交辉。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青林翠竹，四时俱备。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晓雾将歇，猿鸟乱鸣；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夕日欲颓，沉鳞竞跃。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实是欲界之仙都。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自康乐以来，</a:t>
            </a:r>
          </a:p>
          <a:p>
            <a:pPr eaLnBrk="1" latinLnBrk="0" hangingPunct="1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未复有能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其奇者。</a:t>
            </a:r>
          </a:p>
        </p:txBody>
      </p:sp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5000625" y="403860"/>
            <a:ext cx="2899410" cy="970915"/>
          </a:xfrm>
          <a:prstGeom prst="wedgeRoundRectCallout">
            <a:avLst>
              <a:gd name="adj1" fmla="val -57005"/>
              <a:gd name="adj2" fmla="val 10416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一、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</a:t>
            </a:r>
            <a:r>
              <a:rPr lang="zh-CN" altLang="en-US" sz="2800" b="1">
                <a:solidFill>
                  <a:srgbClr val="6600CC"/>
                </a:solidFill>
              </a:rPr>
              <a:t>起句，开篇点题。</a:t>
            </a:r>
          </a:p>
        </p:txBody>
      </p:sp>
      <p:sp>
        <p:nvSpPr>
          <p:cNvPr id="60423" name="AutoShape 7"/>
          <p:cNvSpPr/>
          <p:nvPr/>
        </p:nvSpPr>
        <p:spPr bwMode="auto">
          <a:xfrm>
            <a:off x="4218940" y="4996180"/>
            <a:ext cx="349250" cy="1431290"/>
          </a:xfrm>
          <a:prstGeom prst="rightBrace">
            <a:avLst>
              <a:gd name="adj1" fmla="val 31645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60426" name="AutoShape 10"/>
          <p:cNvSpPr>
            <a:spLocks noChangeArrowheads="1"/>
          </p:cNvSpPr>
          <p:nvPr/>
        </p:nvSpPr>
        <p:spPr bwMode="auto">
          <a:xfrm>
            <a:off x="5179695" y="4868545"/>
            <a:ext cx="3369310" cy="1008380"/>
          </a:xfrm>
          <a:prstGeom prst="wedgeRoundRectCallout">
            <a:avLst>
              <a:gd name="adj1" fmla="val -62769"/>
              <a:gd name="adj2" fmla="val 2306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r>
              <a:rPr lang="zh-CN" altLang="en-US" sz="2400" b="1">
                <a:solidFill>
                  <a:srgbClr val="6600CC"/>
                </a:solidFill>
              </a:rPr>
              <a:t>三、感慨自然之美景。</a:t>
            </a:r>
          </a:p>
          <a:p>
            <a:r>
              <a:rPr lang="zh-CN" altLang="en-US" sz="2400" b="1">
                <a:solidFill>
                  <a:srgbClr val="6600CC"/>
                </a:solidFill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sym typeface="+mn-ea"/>
              </a:rPr>
              <a:t>总写抒怀</a:t>
            </a:r>
            <a:r>
              <a:rPr lang="en-US" altLang="zh-CN" sz="2400" b="1">
                <a:solidFill>
                  <a:srgbClr val="6600CC"/>
                </a:solidFill>
              </a:rPr>
              <a:t>,</a:t>
            </a:r>
            <a:r>
              <a:rPr lang="zh-CN" altLang="en-US" sz="2400" b="1">
                <a:solidFill>
                  <a:srgbClr val="6600CC"/>
                </a:solidFill>
              </a:rPr>
              <a:t>呼应前文。</a:t>
            </a:r>
          </a:p>
        </p:txBody>
      </p:sp>
      <p:sp>
        <p:nvSpPr>
          <p:cNvPr id="60427" name="AutoShape 11"/>
          <p:cNvSpPr/>
          <p:nvPr/>
        </p:nvSpPr>
        <p:spPr bwMode="auto">
          <a:xfrm>
            <a:off x="4767580" y="2240915"/>
            <a:ext cx="318135" cy="2627630"/>
          </a:xfrm>
          <a:prstGeom prst="rightBrace">
            <a:avLst>
              <a:gd name="adj1" fmla="val 54956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0428" name="AutoShape 12"/>
          <p:cNvSpPr>
            <a:spLocks noChangeArrowheads="1"/>
          </p:cNvSpPr>
          <p:nvPr/>
        </p:nvSpPr>
        <p:spPr bwMode="auto">
          <a:xfrm>
            <a:off x="5000625" y="2549525"/>
            <a:ext cx="4080510" cy="692150"/>
          </a:xfrm>
          <a:prstGeom prst="wedgeRoundRectCallout">
            <a:avLst>
              <a:gd name="adj1" fmla="val -48500"/>
              <a:gd name="adj2" fmla="val 8409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二、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</a:t>
            </a:r>
            <a:r>
              <a:rPr lang="zh-CN" altLang="en-US" sz="2800" b="1">
                <a:solidFill>
                  <a:srgbClr val="6600CC"/>
                </a:solidFill>
              </a:rPr>
              <a:t>写山水景物的美。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bldLvl="0" animBg="1"/>
      <p:bldP spid="60423" grpId="0" bldLvl="0" animBg="1"/>
      <p:bldP spid="60426" grpId="0" bldLvl="0" animBg="1"/>
      <p:bldP spid="60427" grpId="0" bldLvl="0" animBg="1"/>
      <p:bldP spid="604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62865" y="72390"/>
            <a:ext cx="4323715" cy="76009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思考探究，深入理解</a:t>
            </a: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234315" y="915035"/>
            <a:ext cx="8739505" cy="3005455"/>
          </a:xfrm>
        </p:spPr>
        <p:txBody>
          <a:bodyPr/>
          <a:lstStyle/>
          <a:p>
            <a:pPr marL="0" indent="0" latinLnBrk="0">
              <a:spcBef>
                <a:spcPts val="0"/>
              </a:spcBef>
              <a:buNone/>
            </a:pPr>
            <a:r>
              <a:rPr lang="en-US" altLang="x-none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、本文的主要内容是什么？</a:t>
            </a:r>
          </a:p>
          <a:p>
            <a:pPr marL="0" indent="0" latinLnBrk="0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latinLnBrk="0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latinLnBrk="0">
              <a:spcBef>
                <a:spcPts val="0"/>
              </a:spcBef>
              <a:buNone/>
            </a:pPr>
            <a:r>
              <a:rPr lang="en-US" altLang="x-none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、文中具体描写景物的句子是哪些？作者都描写了哪些景物？</a:t>
            </a:r>
          </a:p>
          <a:p>
            <a:pPr marL="0" indent="0" latinLnBrk="0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latinLnBrk="0">
              <a:spcBef>
                <a:spcPts val="0"/>
              </a:spcBef>
              <a:buNone/>
            </a:pPr>
            <a:endParaRPr lang="en-US" altLang="x-none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580390" y="1605280"/>
            <a:ext cx="679069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以清峻的笔触描绘了秀美的山川景色。</a:t>
            </a:r>
          </a:p>
        </p:txBody>
      </p:sp>
      <p:sp>
        <p:nvSpPr>
          <p:cNvPr id="22531" name="文本占位符 22530"/>
          <p:cNvSpPr>
            <a:spLocks noGrp="1"/>
          </p:cNvSpPr>
          <p:nvPr/>
        </p:nvSpPr>
        <p:spPr>
          <a:xfrm>
            <a:off x="516890" y="3516630"/>
            <a:ext cx="7320280" cy="25692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None/>
            </a:pPr>
            <a:r>
              <a:rPr lang="zh-CN" altLang="en-US" sz="2000"/>
              <a:t>  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   高峰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入云，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清流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见底。两岸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石壁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，五色交辉。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青林翠竹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，四时俱备。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晓雾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将歇，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猿鸟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乱鸣；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夕日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欲颓，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沉鳞</a:t>
            </a:r>
            <a:r>
              <a:rPr lang="zh-CN" altLang="en-US" sz="3600" b="1">
                <a:solidFill>
                  <a:schemeClr val="accent2"/>
                </a:solidFill>
                <a:ea typeface="黑体" panose="02010609060101010101" pitchFamily="2" charset="-122"/>
              </a:rPr>
              <a:t>竞跃。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225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97243" y="1045528"/>
            <a:ext cx="2233612" cy="7308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高峰入云</a:t>
            </a:r>
          </a:p>
        </p:txBody>
      </p:sp>
      <p:grpSp>
        <p:nvGrpSpPr>
          <p:cNvPr id="2" name="Group 9"/>
          <p:cNvGrpSpPr/>
          <p:nvPr/>
        </p:nvGrpSpPr>
        <p:grpSpPr bwMode="auto">
          <a:xfrm>
            <a:off x="1128395" y="1869440"/>
            <a:ext cx="1418590" cy="1229444"/>
            <a:chOff x="1383" y="754"/>
            <a:chExt cx="1316" cy="967"/>
          </a:xfrm>
        </p:grpSpPr>
        <p:sp>
          <p:nvSpPr>
            <p:cNvPr id="19471" name="AutoShape 7"/>
            <p:cNvSpPr>
              <a:spLocks noChangeArrowheads="1"/>
            </p:cNvSpPr>
            <p:nvPr/>
          </p:nvSpPr>
          <p:spPr bwMode="auto">
            <a:xfrm>
              <a:off x="1383" y="754"/>
              <a:ext cx="1316" cy="907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/>
            <a:p>
              <a:endParaRPr lang="zh-CN" altLang="en-US" sz="1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472" name="Text Box 8"/>
            <p:cNvSpPr txBox="1">
              <a:spLocks noChangeArrowheads="1"/>
            </p:cNvSpPr>
            <p:nvPr/>
          </p:nvSpPr>
          <p:spPr bwMode="auto">
            <a:xfrm>
              <a:off x="1757" y="874"/>
              <a:ext cx="590" cy="8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仰视</a:t>
              </a:r>
            </a:p>
          </p:txBody>
        </p:sp>
      </p:grpSp>
      <p:grpSp>
        <p:nvGrpSpPr>
          <p:cNvPr id="3" name="Group 12"/>
          <p:cNvGrpSpPr/>
          <p:nvPr/>
        </p:nvGrpSpPr>
        <p:grpSpPr bwMode="auto">
          <a:xfrm>
            <a:off x="4860290" y="735330"/>
            <a:ext cx="1311275" cy="1362075"/>
            <a:chOff x="2835" y="754"/>
            <a:chExt cx="1180" cy="952"/>
          </a:xfrm>
        </p:grpSpPr>
        <p:sp>
          <p:nvSpPr>
            <p:cNvPr id="19469" name="AutoShape 10"/>
            <p:cNvSpPr>
              <a:spLocks noChangeArrowheads="1"/>
            </p:cNvSpPr>
            <p:nvPr/>
          </p:nvSpPr>
          <p:spPr bwMode="auto">
            <a:xfrm>
              <a:off x="2835" y="754"/>
              <a:ext cx="1180" cy="95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/>
            <a:p>
              <a:endParaRPr lang="zh-CN" altLang="en-US" sz="1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470" name="Text Box 11"/>
            <p:cNvSpPr txBox="1">
              <a:spLocks noChangeArrowheads="1"/>
            </p:cNvSpPr>
            <p:nvPr/>
          </p:nvSpPr>
          <p:spPr bwMode="auto">
            <a:xfrm>
              <a:off x="3176" y="825"/>
              <a:ext cx="498" cy="7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俯视</a:t>
              </a:r>
            </a:p>
          </p:txBody>
        </p:sp>
      </p:grp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796155" y="2194560"/>
            <a:ext cx="1957705" cy="7308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清流见底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grpSp>
        <p:nvGrpSpPr>
          <p:cNvPr id="4" name="Group 16"/>
          <p:cNvGrpSpPr/>
          <p:nvPr/>
        </p:nvGrpSpPr>
        <p:grpSpPr bwMode="auto">
          <a:xfrm>
            <a:off x="1398270" y="2952750"/>
            <a:ext cx="1632585" cy="1042035"/>
            <a:chOff x="521" y="2890"/>
            <a:chExt cx="1179" cy="1084"/>
          </a:xfrm>
        </p:grpSpPr>
        <p:sp>
          <p:nvSpPr>
            <p:cNvPr id="19467" name="AutoShape 14"/>
            <p:cNvSpPr>
              <a:spLocks noChangeArrowheads="1"/>
            </p:cNvSpPr>
            <p:nvPr/>
          </p:nvSpPr>
          <p:spPr bwMode="auto">
            <a:xfrm>
              <a:off x="521" y="2890"/>
              <a:ext cx="1179" cy="108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468" name="Text Box 15"/>
            <p:cNvSpPr txBox="1">
              <a:spLocks noChangeArrowheads="1"/>
            </p:cNvSpPr>
            <p:nvPr/>
          </p:nvSpPr>
          <p:spPr bwMode="auto">
            <a:xfrm>
              <a:off x="612" y="3158"/>
              <a:ext cx="1088" cy="6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平视</a:t>
              </a:r>
            </a:p>
          </p:txBody>
        </p:sp>
      </p:grp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3188335" y="3063240"/>
            <a:ext cx="4143375" cy="7308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两岸石壁，五色交辉。</a:t>
            </a:r>
          </a:p>
        </p:txBody>
      </p:sp>
      <p:grpSp>
        <p:nvGrpSpPr>
          <p:cNvPr id="5" name="Group 22"/>
          <p:cNvGrpSpPr/>
          <p:nvPr/>
        </p:nvGrpSpPr>
        <p:grpSpPr bwMode="auto">
          <a:xfrm>
            <a:off x="3284220" y="1045845"/>
            <a:ext cx="1280795" cy="1879600"/>
            <a:chOff x="2426" y="981"/>
            <a:chExt cx="726" cy="1814"/>
          </a:xfrm>
        </p:grpSpPr>
        <p:sp>
          <p:nvSpPr>
            <p:cNvPr id="19465" name="Oval 20"/>
            <p:cNvSpPr>
              <a:spLocks noChangeArrowheads="1"/>
            </p:cNvSpPr>
            <p:nvPr/>
          </p:nvSpPr>
          <p:spPr bwMode="auto">
            <a:xfrm>
              <a:off x="2426" y="981"/>
              <a:ext cx="726" cy="181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466" name="Text Box 21"/>
            <p:cNvSpPr txBox="1">
              <a:spLocks noChangeArrowheads="1"/>
            </p:cNvSpPr>
            <p:nvPr/>
          </p:nvSpPr>
          <p:spPr bwMode="auto">
            <a:xfrm>
              <a:off x="2567" y="1250"/>
              <a:ext cx="443" cy="127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0000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视线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1775" y="82550"/>
            <a:ext cx="84016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latinLnBrk="0">
              <a:spcBef>
                <a:spcPts val="0"/>
              </a:spcBef>
              <a:buNone/>
            </a:pPr>
            <a:r>
              <a:rPr lang="en-US" altLang="x-none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、作者分别从哪些角度对景物进行描写？运用了什么描写方法？</a:t>
            </a:r>
          </a:p>
        </p:txBody>
      </p:sp>
      <p:grpSp>
        <p:nvGrpSpPr>
          <p:cNvPr id="7" name="Group 22"/>
          <p:cNvGrpSpPr/>
          <p:nvPr/>
        </p:nvGrpSpPr>
        <p:grpSpPr bwMode="auto">
          <a:xfrm>
            <a:off x="1522730" y="4810760"/>
            <a:ext cx="1102995" cy="1493520"/>
            <a:chOff x="3515" y="1616"/>
            <a:chExt cx="998" cy="1497"/>
          </a:xfrm>
        </p:grpSpPr>
        <p:sp>
          <p:nvSpPr>
            <p:cNvPr id="20494" name="AutoShape 20"/>
            <p:cNvSpPr>
              <a:spLocks noChangeArrowheads="1"/>
            </p:cNvSpPr>
            <p:nvPr/>
          </p:nvSpPr>
          <p:spPr bwMode="auto">
            <a:xfrm>
              <a:off x="3515" y="1616"/>
              <a:ext cx="998" cy="1497"/>
            </a:xfrm>
            <a:prstGeom prst="upArrow">
              <a:avLst>
                <a:gd name="adj1" fmla="val 50000"/>
                <a:gd name="adj2" fmla="val 3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/>
            <a:p>
              <a:endParaRPr lang="zh-CN" altLang="en-US" sz="1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495" name="Text Box 21"/>
            <p:cNvSpPr txBox="1">
              <a:spLocks noChangeArrowheads="1"/>
            </p:cNvSpPr>
            <p:nvPr/>
          </p:nvSpPr>
          <p:spPr bwMode="auto">
            <a:xfrm>
              <a:off x="3764" y="1825"/>
              <a:ext cx="499" cy="10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四季</a:t>
              </a:r>
            </a:p>
          </p:txBody>
        </p:sp>
      </p:grp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51155" y="3994785"/>
            <a:ext cx="4132580" cy="7308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青林翠竹，四时俱备。</a:t>
            </a:r>
          </a:p>
        </p:txBody>
      </p:sp>
      <p:grpSp>
        <p:nvGrpSpPr>
          <p:cNvPr id="8" name="Group 26"/>
          <p:cNvGrpSpPr/>
          <p:nvPr/>
        </p:nvGrpSpPr>
        <p:grpSpPr bwMode="auto">
          <a:xfrm>
            <a:off x="5716905" y="3994785"/>
            <a:ext cx="1153160" cy="1313815"/>
            <a:chOff x="3623" y="483"/>
            <a:chExt cx="1089" cy="1452"/>
          </a:xfrm>
        </p:grpSpPr>
        <p:sp>
          <p:nvSpPr>
            <p:cNvPr id="20492" name="AutoShape 24"/>
            <p:cNvSpPr>
              <a:spLocks noChangeArrowheads="1"/>
            </p:cNvSpPr>
            <p:nvPr/>
          </p:nvSpPr>
          <p:spPr bwMode="auto">
            <a:xfrm>
              <a:off x="3623" y="483"/>
              <a:ext cx="1089" cy="1452"/>
            </a:xfrm>
            <a:prstGeom prst="downArrow">
              <a:avLst>
                <a:gd name="adj1" fmla="val 50000"/>
                <a:gd name="adj2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/>
            <a:p>
              <a:endParaRPr lang="zh-CN" altLang="en-US" sz="1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493" name="Text Box 25"/>
            <p:cNvSpPr txBox="1">
              <a:spLocks noChangeArrowheads="1"/>
            </p:cNvSpPr>
            <p:nvPr/>
          </p:nvSpPr>
          <p:spPr bwMode="auto">
            <a:xfrm>
              <a:off x="3900" y="483"/>
              <a:ext cx="534" cy="11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早晚</a:t>
              </a:r>
            </a:p>
          </p:txBody>
        </p:sp>
      </p:grp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4565015" y="5292090"/>
            <a:ext cx="4118610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晓雾将歇，猿鸟乱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夕日欲颓，沉鳞竞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跃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grpSp>
        <p:nvGrpSpPr>
          <p:cNvPr id="9" name="Group 29"/>
          <p:cNvGrpSpPr/>
          <p:nvPr/>
        </p:nvGrpSpPr>
        <p:grpSpPr bwMode="auto">
          <a:xfrm>
            <a:off x="3383280" y="4949190"/>
            <a:ext cx="1033145" cy="1418887"/>
            <a:chOff x="340" y="2387"/>
            <a:chExt cx="952" cy="1757"/>
          </a:xfrm>
        </p:grpSpPr>
        <p:sp>
          <p:nvSpPr>
            <p:cNvPr id="20490" name="Oval 27"/>
            <p:cNvSpPr>
              <a:spLocks noChangeArrowheads="1"/>
            </p:cNvSpPr>
            <p:nvPr/>
          </p:nvSpPr>
          <p:spPr bwMode="auto">
            <a:xfrm>
              <a:off x="340" y="2387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20491" name="Text Box 28"/>
            <p:cNvSpPr txBox="1">
              <a:spLocks noChangeArrowheads="1"/>
            </p:cNvSpPr>
            <p:nvPr/>
          </p:nvSpPr>
          <p:spPr bwMode="auto">
            <a:xfrm>
              <a:off x="521" y="2659"/>
              <a:ext cx="545" cy="1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时间</a:t>
              </a:r>
            </a:p>
          </p:txBody>
        </p:sp>
      </p:grpSp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8213090" y="3606800"/>
            <a:ext cx="624840" cy="1118870"/>
          </a:xfrm>
          <a:prstGeom prst="wedgeRoundRectCallout">
            <a:avLst>
              <a:gd name="adj1" fmla="val -57005"/>
              <a:gd name="adj2" fmla="val 10416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动态</a:t>
            </a: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7219315" y="951230"/>
            <a:ext cx="654685" cy="1243330"/>
          </a:xfrm>
          <a:prstGeom prst="wedgeRoundRectCallout">
            <a:avLst>
              <a:gd name="adj1" fmla="val -57005"/>
              <a:gd name="adj2" fmla="val 10416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静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态</a:t>
            </a: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8095615" y="1167765"/>
            <a:ext cx="742315" cy="230695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动静结合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109" grpId="0" bldLvl="0" animBg="1"/>
      <p:bldP spid="4113" grpId="0" bldLvl="0" animBg="1"/>
      <p:bldP spid="6146" grpId="0" bldLvl="0" animBg="1"/>
      <p:bldP spid="6167" grpId="0" bldLvl="0" animBg="1"/>
      <p:bldP spid="60420" grpId="0" bldLvl="0" animBg="1"/>
      <p:bldP spid="10" grpId="0" bldLvl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85090" y="148590"/>
            <a:ext cx="3373755" cy="65849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景物描写方法：</a:t>
            </a: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728980" y="881380"/>
            <a:ext cx="4819015" cy="52006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en-US" altLang="x-none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、多种视角相结合</a:t>
            </a:r>
          </a:p>
          <a:p>
            <a:endParaRPr lang="zh-CN" altLang="en-US" sz="28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b="1" dirty="0"/>
          </a:p>
        </p:txBody>
      </p:sp>
      <p:sp>
        <p:nvSpPr>
          <p:cNvPr id="25604" name="文本框 25603"/>
          <p:cNvSpPr txBox="1"/>
          <p:nvPr/>
        </p:nvSpPr>
        <p:spPr>
          <a:xfrm>
            <a:off x="709930" y="1496695"/>
            <a:ext cx="6313170" cy="18148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仰视：高峰入云</a:t>
            </a:r>
          </a:p>
          <a:p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俯视：清流见底</a:t>
            </a:r>
          </a:p>
          <a:p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平视：两岸石壁 ，五色交辉。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青林翠竹，四时俱备。（静景）</a:t>
            </a:r>
          </a:p>
        </p:txBody>
      </p:sp>
      <p:sp>
        <p:nvSpPr>
          <p:cNvPr id="25605" name="文本框 25604"/>
          <p:cNvSpPr txBox="1"/>
          <p:nvPr/>
        </p:nvSpPr>
        <p:spPr>
          <a:xfrm>
            <a:off x="728980" y="4133215"/>
            <a:ext cx="5972175" cy="9531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晓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雾将歇（静），猿鸟乱鸣（动）；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夕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阳欲颓（静），沉鳞竞跃（动）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709930" y="3472180"/>
            <a:ext cx="421703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、时间上：早晚结合：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709930" y="5215255"/>
            <a:ext cx="6109335" cy="4851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x-none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、动静结合（形体、声响方面 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1" uiExpand="1" build="p"/>
      <p:bldP spid="25604" grpId="0" bldLvl="0" animBg="1"/>
      <p:bldP spid="25605" grpId="0" bldLvl="0" animBg="1"/>
      <p:bldP spid="25606" grpId="0" bldLvl="0" animBg="1"/>
      <p:bldP spid="2560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4470" y="213995"/>
            <a:ext cx="8564245" cy="1068070"/>
          </a:xfr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请找出表达作者思想情感的句子。想想本文表达了作者怎样的思想感情？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300038" y="1282065"/>
            <a:ext cx="8137525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实是欲界之仙都。自康乐以来，未复有能与其奇者。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</a:p>
        </p:txBody>
      </p:sp>
      <p:pic>
        <p:nvPicPr>
          <p:cNvPr id="7170" name="图片 7169" descr="0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2778125"/>
            <a:ext cx="6124575" cy="389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4315" y="2534603"/>
            <a:ext cx="8675688" cy="13220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x-none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）表达了作者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沉醉于山水的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愉悦之情。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x-none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能够和古今山水知音比肩的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得意之感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151765" y="119380"/>
            <a:ext cx="2419350" cy="75374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品味赏析：</a:t>
            </a: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151765" y="974725"/>
            <a:ext cx="8840470" cy="1120140"/>
          </a:xfrm>
        </p:spPr>
        <p:txBody>
          <a:bodyPr/>
          <a:lstStyle/>
          <a:p>
            <a:pPr>
              <a:buNone/>
            </a:pP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“晓雾将歇，猿鸟乱鸣”描绘了怎样的画面？“乱”</a:t>
            </a:r>
          </a:p>
          <a:p>
            <a:pPr>
              <a:buNone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字用的好不好？为什么？文中类似的词语还有什么？</a:t>
            </a:r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271145" y="2011680"/>
            <a:ext cx="8602345" cy="20612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清晨的薄雾将要消散的时候，起伏的群山和青林翠竹中传来猿、鸟此起彼伏的鸣叫声。猿鸟乱鸣，渲染了山林中万物清晨醒来的欢欣热闹，为幽静秀美的山川增添了勃勃生机。</a:t>
            </a:r>
          </a:p>
        </p:txBody>
      </p:sp>
      <p:sp>
        <p:nvSpPr>
          <p:cNvPr id="26629" name="文本框 26628"/>
          <p:cNvSpPr txBox="1"/>
          <p:nvPr/>
        </p:nvSpPr>
        <p:spPr>
          <a:xfrm>
            <a:off x="270510" y="4187190"/>
            <a:ext cx="8602980" cy="15684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“乱”把猿鸟的动作、声音活动的状态准确的表现出来。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类似的词语还有：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“交”、“将”、“欲”、“竞”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266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两岸石壁，五色交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23" name="Rectangle 3"/>
          <p:cNvSpPr>
            <a:spLocks noGrp="1" noChangeArrowheads="1"/>
          </p:cNvSpPr>
          <p:nvPr/>
        </p:nvSpPr>
        <p:spPr>
          <a:xfrm>
            <a:off x="500380" y="116205"/>
            <a:ext cx="27559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小结：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202565" y="1451610"/>
            <a:ext cx="8182610" cy="3169285"/>
          </a:xfrm>
          <a:prstGeom prst="rect">
            <a:avLst/>
          </a:prstGeom>
          <a:solidFill>
            <a:srgbClr val="FFFF99">
              <a:alpha val="43999"/>
            </a:srgb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这篇山水小品廖廖</a:t>
            </a: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68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个字，就概括古今，包罗了四时，兼顾了晨昏，山川草木，飞禽走兽，使文章清幽隽雅，像诗一般优美动人。表达作者亲近自然的喜悦。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28575"/>
            <a:ext cx="8996045" cy="6821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510" y="28575"/>
            <a:ext cx="6550660" cy="5241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910" y="526415"/>
            <a:ext cx="8157845" cy="6100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045" y="273685"/>
            <a:ext cx="8170545" cy="6129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910" y="273685"/>
            <a:ext cx="8573135" cy="5459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910" y="831850"/>
            <a:ext cx="8589645" cy="5193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330" y="273685"/>
            <a:ext cx="8430260" cy="5059680"/>
          </a:xfrm>
          <a:prstGeom prst="rect">
            <a:avLst/>
          </a:prstGeom>
        </p:spPr>
      </p:pic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1728470" y="614680"/>
            <a:ext cx="3340100" cy="178181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 kern="1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关岭风景欣赏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666115" y="2058035"/>
            <a:ext cx="781113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5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六、作业：</a:t>
            </a:r>
          </a:p>
          <a:p>
            <a:endParaRPr kumimoji="1" lang="zh-CN" altLang="en-US" sz="5400" b="1" dirty="0">
              <a:solidFill>
                <a:srgbClr val="0000CC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r>
              <a:rPr kumimoji="1"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1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、背诵并默写</a:t>
            </a:r>
            <a:r>
              <a:rPr kumimoji="1"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答谢中书书</a:t>
            </a:r>
            <a:r>
              <a:rPr kumimoji="1"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》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。</a:t>
            </a:r>
          </a:p>
          <a:p>
            <a:endParaRPr kumimoji="1"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2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、预习</a:t>
            </a:r>
            <a:r>
              <a:rPr kumimoji="1"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记承天寺夜游</a:t>
            </a:r>
            <a:r>
              <a:rPr kumimoji="1" lang="en-US" altLang="zh-CN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》</a:t>
            </a:r>
            <a:r>
              <a:rPr kumimoji="1"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40"/>
          <p:cNvPicPr>
            <a:picLocks noChangeAspect="1" noChangeArrowheads="1"/>
          </p:cNvPicPr>
          <p:nvPr/>
        </p:nvPicPr>
        <p:blipFill>
          <a:blip r:embed="rId3" cstate="print"/>
          <a:srcRect t="294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133600" y="2438400"/>
            <a:ext cx="9144000" cy="213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286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438400" y="18288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905250" y="29289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905250" y="29194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1" name="Rectangle 3"/>
          <p:cNvSpPr>
            <a:spLocks noGrp="1" noChangeArrowheads="1"/>
          </p:cNvSpPr>
          <p:nvPr/>
        </p:nvSpPr>
        <p:spPr>
          <a:xfrm>
            <a:off x="1362075" y="1495425"/>
            <a:ext cx="6420485" cy="1757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答谢中书书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844233" y="4021138"/>
            <a:ext cx="1441450" cy="792162"/>
          </a:xfrm>
          <a:prstGeom prst="wedgeRoundRectCallout">
            <a:avLst>
              <a:gd name="adj1" fmla="val 66630"/>
              <a:gd name="adj2" fmla="val -166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答复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360035" y="3044825"/>
            <a:ext cx="193865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</a:rPr>
              <a:t>陶弘景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3183573" y="4317683"/>
            <a:ext cx="3095625" cy="1871662"/>
          </a:xfrm>
          <a:prstGeom prst="wedgeRoundRectCallout">
            <a:avLst>
              <a:gd name="adj1" fmla="val -1847"/>
              <a:gd name="adj2" fmla="val -11946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谢征</a:t>
            </a:r>
            <a:r>
              <a:rPr lang="en-US" altLang="zh-CN" sz="3200" b="1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作者的朋友。中书，是谢征的官职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V="1">
            <a:off x="3184525" y="3045460"/>
            <a:ext cx="3094990" cy="5588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7443153" y="4094163"/>
            <a:ext cx="1441450" cy="792162"/>
          </a:xfrm>
          <a:prstGeom prst="wedgeRoundRectCallout">
            <a:avLst>
              <a:gd name="adj1" fmla="val -70264"/>
              <a:gd name="adj2" fmla="val -187676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 autoUpdateAnimBg="0"/>
      <p:bldP spid="7174" grpId="0" bldLvl="0" animBg="1" autoUpdateAnimBg="0"/>
      <p:bldP spid="7173" grpId="0" bldLvl="0" animBg="1"/>
      <p:bldP spid="717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114550" y="17240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11267" name="Picture 3" descr="http://edu.dgnet.net/tk/images/9/0085.jpg"/>
          <p:cNvPicPr>
            <a:picLocks noChangeAspect="1" noChangeArrowheads="1"/>
          </p:cNvPicPr>
          <p:nvPr/>
        </p:nvPicPr>
        <p:blipFill>
          <a:blip r:embed="rId2" r:link="rId3" cstate="print">
            <a:lum bright="70000" contrast="-70000"/>
          </a:blip>
          <a:srcRect t="13965" r="14069"/>
          <a:stretch>
            <a:fillRect/>
          </a:stretch>
        </p:blipFill>
        <p:spPr bwMode="auto">
          <a:xfrm>
            <a:off x="0" y="-1588"/>
            <a:ext cx="913765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409575" y="231140"/>
            <a:ext cx="3018790" cy="90932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3300"/>
                </a:solidFill>
              </a:rPr>
              <a:t>     陶弘景</a:t>
            </a:r>
          </a:p>
        </p:txBody>
      </p:sp>
      <p:pic>
        <p:nvPicPr>
          <p:cNvPr id="11270" name="Picture 6" descr="m28037a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42900" y="1311275"/>
            <a:ext cx="3151505" cy="4446905"/>
          </a:xfrm>
          <a:noFill/>
        </p:spPr>
      </p:pic>
      <p:sp>
        <p:nvSpPr>
          <p:cNvPr id="13316" name="文本占位符 13315"/>
          <p:cNvSpPr>
            <a:spLocks noGrp="1"/>
          </p:cNvSpPr>
          <p:nvPr>
            <p:ph type="body" sz="half" idx="2"/>
          </p:nvPr>
        </p:nvSpPr>
        <p:spPr>
          <a:xfrm>
            <a:off x="3631565" y="938530"/>
            <a:ext cx="5332095" cy="44862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陶弘景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x-none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456</a:t>
            </a:r>
            <a:r>
              <a:rPr lang="en-US" altLang="x-none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en-US" altLang="x-none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536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），字通明，丹阳秣陵（今江苏南京）人。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南朝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齐、梁时期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思想家、医学家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隐居茅山。梁武帝遇有国家大事，常去山中征询他的意见，时人称为“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山中宰相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635" cy="6858635"/>
          </a:xfrm>
          <a:prstGeom prst="rect">
            <a:avLst/>
          </a:prstGeom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0175" y="128270"/>
            <a:ext cx="3373755" cy="70675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写作背景简介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1615" y="1037590"/>
            <a:ext cx="8124825" cy="396938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indent="0"/>
            <a:r>
              <a:rPr lang="en-US" altLang="zh-CN" sz="3600" b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南北朝时，因政局动荡，矛盾尖锐，不少文人往往遁迹山林，从自然美中寻求精神上的解脱。因而他们在书信中常常描山绘水，表明自己所好，并作为对友人的安慰。本文是作者写给谢中书﹙谢征﹚的一封书信，写的是江南山水之美，是六朝山水小品的名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3060" y="888365"/>
            <a:ext cx="3658235" cy="578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" y="-22225"/>
            <a:ext cx="6922135" cy="91059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0000"/>
                </a:solidFill>
              </a:rPr>
              <a:t>朗读</a:t>
            </a:r>
            <a:r>
              <a:rPr lang="en-US" altLang="zh-CN" sz="3600" b="1" smtClean="0">
                <a:solidFill>
                  <a:srgbClr val="FF0000"/>
                </a:solidFill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感受文章的节奏音韵之美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" y="782320"/>
            <a:ext cx="5307965" cy="599948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谢中书</a:t>
            </a: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书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lang="zh-CN" altLang="en-US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陶弘景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山川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之美，古来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共谈。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高峰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入云，清流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见底。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两岸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石壁，五色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交辉。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青林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翠竹，四时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俱备。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晓雾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将歇，猿鸟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乱鸣；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夕日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欲颓，沉鳞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竞跃。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实是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欲界之仙都。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康乐以来，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未复有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能与（</a:t>
            </a:r>
            <a:r>
              <a:rPr lang="en-US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yù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）其奇者。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8300" y="-32385"/>
            <a:ext cx="9497060" cy="707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9565" y="3131820"/>
            <a:ext cx="5695950" cy="74803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高峰入云，清流见底。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7825" y="4194175"/>
            <a:ext cx="4656455" cy="1198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kumimoji="1" lang="zh-CN" altLang="en-US" sz="36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巍峨的山峰耸入云端，</a:t>
            </a:r>
          </a:p>
          <a:p>
            <a:pPr eaLnBrk="1" latinLnBrk="0" hangingPunct="1">
              <a:spcBef>
                <a:spcPts val="0"/>
              </a:spcBef>
            </a:pPr>
            <a:r>
              <a:rPr kumimoji="1" lang="zh-CN" altLang="en-US" sz="36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明净的溪流清澈见底。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-43815" y="33020"/>
            <a:ext cx="2340610" cy="7067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55299" name="文本占位符 55298"/>
          <p:cNvSpPr>
            <a:spLocks noGrp="1"/>
          </p:cNvSpPr>
          <p:nvPr/>
        </p:nvSpPr>
        <p:spPr>
          <a:xfrm>
            <a:off x="329565" y="949960"/>
            <a:ext cx="5354320" cy="7594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山川之美，古来共谈。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9565" y="1882775"/>
            <a:ext cx="5354955" cy="1076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kumimoji="1"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山川景色的美丽，自古以来就是文人雅士共同赞叹的啊。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nimBg="1"/>
      <p:bldP spid="4" grpId="0" bldLvl="0" animBg="1"/>
      <p:bldP spid="55299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"/>
            <a:ext cx="9112885" cy="683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96545" y="993775"/>
            <a:ext cx="5258435" cy="70675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两岸石壁， 五色</a:t>
            </a:r>
            <a:r>
              <a:rPr kumimoji="1" lang="zh-CN" altLang="en-US" sz="4000" b="1" u="sng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交辉</a:t>
            </a:r>
            <a:r>
              <a:rPr kumimoji="1" lang="zh-CN" altLang="en-US" sz="4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。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4468510" y="205731"/>
            <a:ext cx="1943100" cy="576262"/>
          </a:xfrm>
          <a:prstGeom prst="wedgeRoundRectCallout">
            <a:avLst>
              <a:gd name="adj1" fmla="val -43708"/>
              <a:gd name="adj2" fmla="val 115014"/>
              <a:gd name="adj3" fmla="val 1666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</a:rPr>
              <a:t>交相辉映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45135" y="1838325"/>
            <a:ext cx="4960620" cy="1076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两岸的石壁，色彩斑斓，交相辉映。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/>
        </p:nvSpPr>
        <p:spPr>
          <a:xfrm>
            <a:off x="2429510" y="3820795"/>
            <a:ext cx="5148580" cy="7493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4000" dirty="0" smtClean="0">
                <a:solidFill>
                  <a:schemeClr val="bg1"/>
                </a:solidFill>
                <a:ea typeface="华文行楷" pitchFamily="2" charset="-122"/>
              </a:rPr>
              <a:t>青林翠竹，</a:t>
            </a:r>
            <a:r>
              <a:rPr lang="zh-CN" altLang="en-US" sz="4000" u="sng" dirty="0" smtClean="0">
                <a:solidFill>
                  <a:srgbClr val="FFFF00"/>
                </a:solidFill>
                <a:ea typeface="华文行楷" pitchFamily="2" charset="-122"/>
              </a:rPr>
              <a:t>四时</a:t>
            </a:r>
            <a:r>
              <a:rPr lang="zh-CN" altLang="en-US" sz="4000" u="sng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俱</a:t>
            </a:r>
            <a:r>
              <a:rPr lang="zh-CN" altLang="en-US" sz="4000" dirty="0" smtClean="0">
                <a:solidFill>
                  <a:schemeClr val="bg1"/>
                </a:solidFill>
                <a:ea typeface="华文行楷" pitchFamily="2" charset="-122"/>
              </a:rPr>
              <a:t>备。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554730" y="2829560"/>
            <a:ext cx="1297940" cy="591820"/>
          </a:xfrm>
          <a:prstGeom prst="wedgeRoundRectCallout">
            <a:avLst>
              <a:gd name="adj1" fmla="val 82660"/>
              <a:gd name="adj2" fmla="val 14730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四季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102985" y="2210435"/>
            <a:ext cx="1218565" cy="619125"/>
          </a:xfrm>
          <a:prstGeom prst="wedgeRoundRectCallout">
            <a:avLst>
              <a:gd name="adj1" fmla="val -29296"/>
              <a:gd name="adj2" fmla="val 20297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都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009650" y="4686300"/>
            <a:ext cx="7093585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青葱的林木，翠绿的竹丛，四季长存。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37894" grpId="0" bldLvl="0" animBg="1"/>
      <p:bldP spid="6" grpId="0" bldLvl="0" animBg="1" autoUpdateAnimBg="0"/>
      <p:bldP spid="17411" grpId="0" bldLvl="0" animBg="1"/>
      <p:bldP spid="17413" grpId="0" bldLvl="0" animBg="1" autoUpdateAnimBg="0"/>
      <p:bldP spid="17412" grpId="0" bldLvl="0" animBg="1" autoUpdateAnimBg="0"/>
      <p:bldP spid="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晓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5768" y="-10795"/>
            <a:ext cx="9612313" cy="71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910" y="2106295"/>
            <a:ext cx="8279765" cy="133477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600" b="1" dirty="0" smtClean="0">
                <a:solidFill>
                  <a:srgbClr val="0000CC"/>
                </a:solidFill>
                <a:ea typeface="华文行楷" pitchFamily="2" charset="-122"/>
              </a:rPr>
              <a:t>晓雾将</a:t>
            </a:r>
            <a:r>
              <a:rPr lang="zh-CN" altLang="en-US" sz="6600" b="1" u="sng" dirty="0" smtClean="0">
                <a:solidFill>
                  <a:srgbClr val="C00000"/>
                </a:solidFill>
                <a:ea typeface="华文行楷" pitchFamily="2" charset="-122"/>
              </a:rPr>
              <a:t>歇</a:t>
            </a:r>
            <a:r>
              <a:rPr lang="zh-CN" altLang="en-US" sz="6600" b="1" dirty="0" smtClean="0">
                <a:solidFill>
                  <a:srgbClr val="0000CC"/>
                </a:solidFill>
                <a:ea typeface="华文行楷" pitchFamily="2" charset="-122"/>
              </a:rPr>
              <a:t>，猿鸟乱鸣；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1916430" y="963295"/>
            <a:ext cx="1304290" cy="621665"/>
          </a:xfrm>
          <a:prstGeom prst="wedgeRoundRectCallout">
            <a:avLst>
              <a:gd name="adj1" fmla="val 74889"/>
              <a:gd name="adj2" fmla="val 13677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消散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39140" y="3504565"/>
            <a:ext cx="7666355" cy="258445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清晨的薄雾将要消散的时候，传来猿、鸟此起彼伏的鸣叫声；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6" grpId="0" bldLvl="0" animBg="1" autoUpdateAnimBg="0"/>
      <p:bldP spid="5" grpId="0" autoUpdateAnimBg="0"/>
    </p:bldLst>
  </p:timing>
</p:sld>
</file>

<file path=ppt/theme/theme1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40</TotalTime>
  <Words>1541</Words>
  <Application>WPS 演示</Application>
  <PresentationFormat>全屏显示(4:3)</PresentationFormat>
  <Paragraphs>127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默认设计模板_2</vt:lpstr>
      <vt:lpstr>幻灯片 1</vt:lpstr>
      <vt:lpstr>幻灯片 2</vt:lpstr>
      <vt:lpstr>幻灯片 3</vt:lpstr>
      <vt:lpstr>     陶弘景</vt:lpstr>
      <vt:lpstr>幻灯片 5</vt:lpstr>
      <vt:lpstr>朗读——感受文章的节奏音韵之美</vt:lpstr>
      <vt:lpstr>幻灯片 7</vt:lpstr>
      <vt:lpstr>幻灯片 8</vt:lpstr>
      <vt:lpstr>幻灯片 9</vt:lpstr>
      <vt:lpstr>幻灯片 10</vt:lpstr>
      <vt:lpstr>幻灯片 11</vt:lpstr>
      <vt:lpstr>再读课文，理清文章思路。</vt:lpstr>
      <vt:lpstr>幻灯片 13</vt:lpstr>
      <vt:lpstr>思考探究，深入理解</vt:lpstr>
      <vt:lpstr>幻灯片 15</vt:lpstr>
      <vt:lpstr>景物描写方法：</vt:lpstr>
      <vt:lpstr>4、请找出表达作者思想情感的句子。想想本文表达了作者怎样的思想感情？</vt:lpstr>
      <vt:lpstr>品味赏析：</vt:lpstr>
      <vt:lpstr>幻灯片 19</vt:lpstr>
      <vt:lpstr>幻灯片 20</vt:lpstr>
    </vt:vector>
  </TitlesOfParts>
  <Company>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</dc:title>
  <dc:subject>w</dc:subject>
  <dc:creator>w</dc:creator>
  <cp:keywords>w</cp:keywords>
  <dc:description>w</dc:description>
  <cp:lastModifiedBy>Windows 用户</cp:lastModifiedBy>
  <cp:revision>87</cp:revision>
  <cp:lastPrinted>2013-09-22T04:30:00Z</cp:lastPrinted>
  <dcterms:created xsi:type="dcterms:W3CDTF">2005-11-22T11:27:00Z</dcterms:created>
  <dcterms:modified xsi:type="dcterms:W3CDTF">2017-09-05T01:31:52Z</dcterms:modified>
  <cp:category>w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