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6" r:id="rId3"/>
    <p:sldId id="259" r:id="rId4"/>
    <p:sldId id="293" r:id="rId5"/>
    <p:sldId id="336" r:id="rId6"/>
    <p:sldId id="352" r:id="rId7"/>
    <p:sldId id="261" r:id="rId8"/>
    <p:sldId id="262" r:id="rId9"/>
    <p:sldId id="263" r:id="rId10"/>
    <p:sldId id="270" r:id="rId11"/>
    <p:sldId id="264" r:id="rId12"/>
    <p:sldId id="324" r:id="rId13"/>
    <p:sldId id="266" r:id="rId14"/>
    <p:sldId id="268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1F6"/>
    <a:srgbClr val="D20023"/>
    <a:srgbClr val="9A6F72"/>
    <a:srgbClr val="7B5057"/>
    <a:srgbClr val="003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08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e6f897b2ba65"/>
          <p:cNvPicPr>
            <a:picLocks noChangeAspect="1"/>
          </p:cNvPicPr>
          <p:nvPr/>
        </p:nvPicPr>
        <p:blipFill>
          <a:blip r:embed="rId1"/>
          <a:srcRect l="1067" t="15941" r="62298" b="49678"/>
          <a:stretch>
            <a:fillRect/>
          </a:stretch>
        </p:blipFill>
        <p:spPr>
          <a:xfrm>
            <a:off x="10819130" y="5528945"/>
            <a:ext cx="795020" cy="746760"/>
          </a:xfrm>
          <a:prstGeom prst="rect">
            <a:avLst/>
          </a:prstGeom>
        </p:spPr>
      </p:pic>
      <p:pic>
        <p:nvPicPr>
          <p:cNvPr id="9" name="图片 8" descr="80a63cda710c1"/>
          <p:cNvPicPr>
            <a:picLocks noChangeAspect="1"/>
          </p:cNvPicPr>
          <p:nvPr/>
        </p:nvPicPr>
        <p:blipFill>
          <a:blip r:embed="rId2">
            <a:lum bright="-82000" contrast="-100000"/>
          </a:blip>
          <a:stretch>
            <a:fillRect/>
          </a:stretch>
        </p:blipFill>
        <p:spPr>
          <a:xfrm>
            <a:off x="-396875" y="-988060"/>
            <a:ext cx="7812405" cy="55232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0795" y="133350"/>
            <a:ext cx="7302500" cy="3060065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3d3270db824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736600"/>
            <a:ext cx="6096000" cy="6121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1360" y="2249805"/>
            <a:ext cx="6597650" cy="11988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</a:rPr>
              <a:t>万古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隶变_GBK" panose="02000000000000000000" charset="-122"/>
                <a:ea typeface="方正隶变_GBK" panose="02000000000000000000" charset="-122"/>
              </a:rPr>
              <a:t>情怀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</a:rPr>
              <a:t>此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</a:rPr>
              <a:t>登临</a:t>
            </a:r>
            <a:endParaRPr lang="zh-CN" altLang="en-US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</a:endParaRPr>
          </a:p>
        </p:txBody>
      </p:sp>
      <p:pic>
        <p:nvPicPr>
          <p:cNvPr id="15" name="图片 14" descr="50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430" y="-8890"/>
            <a:ext cx="235585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pexels-photo-641038"/>
          <p:cNvPicPr>
            <a:picLocks noChangeAspect="1"/>
          </p:cNvPicPr>
          <p:nvPr/>
        </p:nvPicPr>
        <p:blipFill>
          <a:blip r:embed="rId1"/>
          <a:srcRect r="59217"/>
          <a:stretch>
            <a:fillRect/>
          </a:stretch>
        </p:blipFill>
        <p:spPr>
          <a:xfrm>
            <a:off x="130810" y="1673860"/>
            <a:ext cx="2197100" cy="4153535"/>
          </a:xfrm>
          <a:prstGeom prst="rect">
            <a:avLst/>
          </a:prstGeom>
        </p:spPr>
      </p:pic>
      <p:pic>
        <p:nvPicPr>
          <p:cNvPr id="18" name="图片 17" descr="pexels-photo-641038"/>
          <p:cNvPicPr>
            <a:picLocks noChangeAspect="1"/>
          </p:cNvPicPr>
          <p:nvPr/>
        </p:nvPicPr>
        <p:blipFill>
          <a:blip r:embed="rId1"/>
          <a:srcRect l="50278" t="-470" r="8937" b="470"/>
          <a:stretch>
            <a:fillRect/>
          </a:stretch>
        </p:blipFill>
        <p:spPr>
          <a:xfrm>
            <a:off x="9873615" y="1673860"/>
            <a:ext cx="2197735" cy="415417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768850" y="4878705"/>
            <a:ext cx="40132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乡思的忧愁</a:t>
            </a:r>
            <a:endParaRPr lang="zh-CN" altLang="en-US" sz="32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感古伤今的悲凉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 smtClean="0">
                <a:sym typeface="+mn-ea"/>
              </a:rPr>
              <a:t>。</a:t>
            </a:r>
            <a:endParaRPr lang="zh-CN" altLang="en-US" sz="1400">
              <a:solidFill>
                <a:schemeClr val="bg1">
                  <a:lumMod val="95000"/>
                </a:schemeClr>
              </a:solidFill>
              <a:latin typeface="方正隶变_GBK" panose="02000000000000000000" charset="-122"/>
              <a:ea typeface="方正隶变_GBK" panose="02000000000000000000" charset="-122"/>
              <a:sym typeface="+mn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52770" y="2008505"/>
            <a:ext cx="885825" cy="885825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7" name="图片 26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75610" y="812165"/>
            <a:ext cx="61220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ctr" defTabSz="914400" rtl="0" fontAlgn="auto">
              <a:lnSpc>
                <a:spcPct val="150000"/>
              </a:lnSpc>
            </a:pP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28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咸阳城东楼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endParaRPr lang="en-US" altLang="zh-CN" sz="2800" b="1" smtClean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algn="ctr" defTabSz="914400" rtl="0" fontAlgn="auto">
              <a:lnSpc>
                <a:spcPct val="150000"/>
              </a:lnSpc>
            </a:pPr>
            <a:r>
              <a:rPr lang="zh-CN" altLang="en-US" sz="2800" b="1" smtClean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 许浑</a:t>
            </a:r>
            <a:endParaRPr lang="zh-CN" altLang="en-US" sz="2800" b="1" smtClean="0">
              <a:latin typeface="华文仿宋" panose="02010600040101010101" charset="-122"/>
              <a:ea typeface="华文仿宋" panose="02010600040101010101" charset="-122"/>
              <a:sym typeface="+mn-ea"/>
            </a:endParaRPr>
          </a:p>
          <a:p>
            <a:pPr marL="0" algn="ctr" defTabSz="914400" rtl="0" fontAlgn="auto">
              <a:lnSpc>
                <a:spcPct val="150000"/>
              </a:lnSpc>
            </a:pP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一上高城万里愁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，蒹葭杨柳似汀洲。</a:t>
            </a:r>
            <a:endParaRPr lang="zh-CN" altLang="en-US" sz="2800" b="1" smtClean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algn="ctr" defTabSz="914400" rtl="0" fontAlgn="auto">
              <a:lnSpc>
                <a:spcPct val="150000"/>
              </a:lnSpc>
            </a:pP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溪云初起日沉阁，山雨欲来风满楼。</a:t>
            </a:r>
            <a:endParaRPr lang="zh-CN" altLang="en-US" sz="2800" b="1" smtClean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algn="ctr" defTabSz="914400" rtl="0" fontAlgn="auto">
              <a:lnSpc>
                <a:spcPct val="150000"/>
              </a:lnSpc>
            </a:pP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鸟下绿芜秦苑夕，蝉鸣黄叶汉宫秋。</a:t>
            </a:r>
            <a:endParaRPr lang="zh-CN" altLang="en-US" sz="2800" b="1" smtClean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algn="ctr" defTabSz="914400" rtl="0" fontAlgn="auto">
              <a:lnSpc>
                <a:spcPct val="150000"/>
              </a:lnSpc>
            </a:pP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行人莫问当年事，故国东来渭水流</a:t>
            </a:r>
            <a:r>
              <a:rPr lang="zh-CN" altLang="en-US" sz="2800" b="1" smtClean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53360" y="364490"/>
            <a:ext cx="80327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登柳州城楼寄漳、汀、封、连四州刺史</a:t>
            </a:r>
            <a:endParaRPr lang="zh-CN" sz="32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柳宗元 </a:t>
            </a:r>
            <a:endParaRPr lang="zh-CN" sz="32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城上高楼接大荒，海天愁思正茫茫。</a:t>
            </a:r>
            <a:endParaRPr lang="zh-CN" sz="32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惊风乱飐芙蓉水，密雨斜侵薜荔墙。   </a:t>
            </a:r>
            <a:endParaRPr lang="zh-CN" sz="32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岭树重遮千里目，江流曲似九回肠。</a:t>
            </a:r>
            <a:endParaRPr lang="zh-CN" sz="32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共来百粤文身地，犹自音书滞一乡！</a:t>
            </a:r>
            <a:r>
              <a:rPr 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 </a:t>
            </a:r>
            <a:endParaRPr lang="zh-CN" altLang="en-US" sz="32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3" name="图片 2" descr="背景3"/>
          <p:cNvPicPr>
            <a:picLocks noChangeAspect="1"/>
          </p:cNvPicPr>
          <p:nvPr/>
        </p:nvPicPr>
        <p:blipFill>
          <a:blip r:embed="rId1">
            <a:lum bright="36000" contrast="-36000"/>
          </a:blip>
          <a:stretch>
            <a:fillRect/>
          </a:stretch>
        </p:blipFill>
        <p:spPr>
          <a:xfrm>
            <a:off x="129540" y="3939540"/>
            <a:ext cx="12225655" cy="4547235"/>
          </a:xfrm>
          <a:prstGeom prst="rect">
            <a:avLst/>
          </a:prstGeom>
        </p:spPr>
      </p:pic>
      <p:pic>
        <p:nvPicPr>
          <p:cNvPr id="10" name="图片 9" descr="pexels-photo-981091"/>
          <p:cNvPicPr>
            <a:picLocks noChangeAspect="1"/>
          </p:cNvPicPr>
          <p:nvPr/>
        </p:nvPicPr>
        <p:blipFill>
          <a:blip r:embed="rId2">
            <a:grayscl/>
          </a:blip>
          <a:srcRect l="46722" r="27142" b="11780"/>
          <a:stretch>
            <a:fillRect/>
          </a:stretch>
        </p:blipFill>
        <p:spPr>
          <a:xfrm>
            <a:off x="527685" y="1045210"/>
            <a:ext cx="1270635" cy="2625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96385" y="4959985"/>
            <a:ext cx="80956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仿宋" panose="02010600040101010101" charset="-122"/>
                <a:sym typeface="+mn-ea"/>
              </a:rPr>
              <a:t>被贬异地的感伤</a:t>
            </a:r>
            <a:endParaRPr lang="zh-CN" sz="32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仿宋" panose="02010600040101010101" charset="-122"/>
            </a:endParaRPr>
          </a:p>
          <a:p>
            <a:pPr algn="l"/>
            <a:r>
              <a:rPr lang="zh-CN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仿宋" panose="02010600040101010101" charset="-122"/>
                <a:sym typeface="+mn-ea"/>
              </a:rPr>
              <a:t>对友人的</a:t>
            </a:r>
            <a:r>
              <a:rPr lang="zh-CN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仿宋" panose="02010600040101010101" charset="-122"/>
                <a:sym typeface="+mn-ea"/>
              </a:rPr>
              <a:t>思念</a:t>
            </a:r>
            <a:endParaRPr lang="zh-CN" sz="32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仿宋" panose="02010600040101010101" charset="-122"/>
            </a:endParaRPr>
          </a:p>
          <a:p>
            <a:pPr algn="l"/>
            <a:r>
              <a:rPr lang="zh-CN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仿宋" panose="02010600040101010101" charset="-122"/>
                <a:sym typeface="+mn-ea"/>
              </a:rPr>
              <a:t>对对自己和友人境遇的愤慨及无奈</a:t>
            </a:r>
            <a:endParaRPr lang="zh-CN" sz="32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仿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302250" y="2571750"/>
            <a:ext cx="4718050" cy="34150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登高揽胜、胸襟抱负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山长水阔、思乡怀人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兴亡之叹、隐喻现实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感时伤乱、身世之悲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15" name="图片 14" descr="5bd23d38c5b94"/>
          <p:cNvPicPr>
            <a:picLocks noChangeAspect="1"/>
          </p:cNvPicPr>
          <p:nvPr/>
        </p:nvPicPr>
        <p:blipFill>
          <a:blip r:embed="rId1">
            <a:grayscl/>
          </a:blip>
          <a:srcRect r="51289" b="68551"/>
          <a:stretch>
            <a:fillRect/>
          </a:stretch>
        </p:blipFill>
        <p:spPr>
          <a:xfrm>
            <a:off x="2054225" y="775970"/>
            <a:ext cx="1422400" cy="1386840"/>
          </a:xfrm>
          <a:prstGeom prst="rect">
            <a:avLst/>
          </a:prstGeom>
        </p:spPr>
      </p:pic>
      <p:pic>
        <p:nvPicPr>
          <p:cNvPr id="24" name="图片 23" descr="3871"/>
          <p:cNvPicPr>
            <a:picLocks noChangeAspect="1"/>
          </p:cNvPicPr>
          <p:nvPr/>
        </p:nvPicPr>
        <p:blipFill>
          <a:blip r:embed="rId2">
            <a:grayscl/>
          </a:blip>
          <a:srcRect r="88591" b="444"/>
          <a:stretch>
            <a:fillRect/>
          </a:stretch>
        </p:blipFill>
        <p:spPr>
          <a:xfrm rot="10800000">
            <a:off x="11648440" y="10160"/>
            <a:ext cx="476885" cy="7062470"/>
          </a:xfrm>
          <a:prstGeom prst="rect">
            <a:avLst/>
          </a:prstGeom>
        </p:spPr>
      </p:pic>
      <p:pic>
        <p:nvPicPr>
          <p:cNvPr id="25" name="图片 24" descr="8a61ad3e9e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" y="5297805"/>
            <a:ext cx="3031490" cy="1030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9500" y="962025"/>
            <a:ext cx="738886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304800" algn="l">
              <a:lnSpc>
                <a:spcPct val="150000"/>
              </a:lnSpc>
              <a:spcAft>
                <a:spcPts val="0"/>
              </a:spcAft>
            </a:pP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微软雅黑" panose="020B0503020204020204" charset="-122"/>
                <a:sym typeface="+mn-ea"/>
              </a:rPr>
              <a:t>总结：</a:t>
            </a:r>
            <a:r>
              <a:rPr lang="zh-CN" altLang="zh-CN" sz="4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黑体" panose="02010609060101010101" pitchFamily="49" charset="-122"/>
                <a:sym typeface="+mn-ea"/>
              </a:rPr>
              <a:t>登临诗常见情感主题</a:t>
            </a:r>
            <a:endParaRPr lang="zh-CN" altLang="zh-CN" sz="4000" b="1" kern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281295" y="2319020"/>
            <a:ext cx="1630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方正隶变_GBK" panose="02000000000000000000" charset="-122"/>
                <a:ea typeface="方正隶变_GBK" panose="02000000000000000000" charset="-122"/>
              </a:rPr>
              <a:t>输 入 标 题</a:t>
            </a:r>
            <a:endParaRPr lang="zh-CN" altLang="en-US" sz="2400">
              <a:solidFill>
                <a:schemeClr val="bg1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3135" y="1350645"/>
            <a:ext cx="107308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点绛唇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绍兴乙卯登绝顶小亭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叶梦得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缥缈危亭，笑谈独在千峰上，与谁同赏，万里横烟浪。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老去情怀，犹作天涯想。空惆怅，少年豪放，莫学衰翁样。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4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9270"/>
            <a:ext cx="12439650" cy="4803140"/>
          </a:xfrm>
          <a:prstGeom prst="rect">
            <a:avLst/>
          </a:prstGeom>
        </p:spPr>
      </p:pic>
      <p:pic>
        <p:nvPicPr>
          <p:cNvPr id="6" name="图片 5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5940" y="767080"/>
            <a:ext cx="1134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kern="100" dirty="0">
                <a:solidFill>
                  <a:srgbClr val="FF0000"/>
                </a:solidFill>
                <a:latin typeface="方正苏新诗柳楷_GBK" panose="02010600010101010101" charset="-122"/>
                <a:ea typeface="方正苏新诗柳楷_GBK" panose="02010600010101010101" charset="-122"/>
                <a:cs typeface="方正粗黑宋简体" panose="02000000000000000000" charset="-122"/>
                <a:sym typeface="+mn-ea"/>
              </a:rPr>
              <a:t>学以致用：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黑体" panose="02010609060101010101" pitchFamily="49" charset="-122"/>
                <a:sym typeface="+mn-ea"/>
              </a:rPr>
              <a:t>阅读下面这首词，探究诗人的情感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9685" y="5489575"/>
            <a:ext cx="12209780" cy="1367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摄图网_400266285_中国风水墨茶（非企业商用）"/>
          <p:cNvPicPr>
            <a:picLocks noChangeAspect="1"/>
          </p:cNvPicPr>
          <p:nvPr/>
        </p:nvPicPr>
        <p:blipFill>
          <a:blip r:embed="rId1">
            <a:grayscl/>
            <a:lum bright="70000" contrast="-70000"/>
          </a:blip>
          <a:stretch>
            <a:fillRect/>
          </a:stretch>
        </p:blipFill>
        <p:spPr>
          <a:xfrm flipH="1">
            <a:off x="7992745" y="12700"/>
            <a:ext cx="4197350" cy="2640965"/>
          </a:xfrm>
          <a:prstGeom prst="rect">
            <a:avLst/>
          </a:prstGeom>
          <a:effectLst>
            <a:glow rad="127000">
              <a:schemeClr val="bg1">
                <a:alpha val="100000"/>
              </a:schemeClr>
            </a:glow>
            <a:softEdge rad="12700"/>
          </a:effectLst>
        </p:spPr>
      </p:pic>
      <p:pic>
        <p:nvPicPr>
          <p:cNvPr id="6" name="图片 5" descr="摄图网_501576798_中式茶壶（非企业商用）"/>
          <p:cNvPicPr>
            <a:picLocks noChangeAspect="1"/>
          </p:cNvPicPr>
          <p:nvPr/>
        </p:nvPicPr>
        <p:blipFill>
          <a:blip r:embed="rId2"/>
          <a:srcRect l="31015"/>
          <a:stretch>
            <a:fillRect/>
          </a:stretch>
        </p:blipFill>
        <p:spPr>
          <a:xfrm>
            <a:off x="365760" y="1530985"/>
            <a:ext cx="1820545" cy="3958590"/>
          </a:xfrm>
          <a:prstGeom prst="rect">
            <a:avLst/>
          </a:prstGeom>
        </p:spPr>
      </p:pic>
      <p:pic>
        <p:nvPicPr>
          <p:cNvPr id="16" name="图片 15" descr="8a61ad3e9e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2020" y="1571625"/>
            <a:ext cx="711327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登  高</a:t>
            </a:r>
            <a:endParaRPr lang="zh-CN" altLang="en-US" sz="3600" b="1"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义启粗楷体" panose="02010601030101010101" charset="-128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   风急天高猿啸哀，渚清沙白鸟飞回。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  无边落木萧萧下，不尽长江滚滚来。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  万里悲秋常作客，百年多病独登台。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  艰难苦恨繁霜鬓，潦倒新停浊酒杯。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980690" y="811530"/>
            <a:ext cx="707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活动一：      阅读《登高》，探究作者情感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281295" y="2319020"/>
            <a:ext cx="1630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方正隶变_GBK" panose="02000000000000000000" charset="-122"/>
                <a:ea typeface="方正隶变_GBK" panose="02000000000000000000" charset="-122"/>
              </a:rPr>
              <a:t>输 入 标 题</a:t>
            </a:r>
            <a:endParaRPr lang="zh-CN" altLang="en-US" sz="2400">
              <a:solidFill>
                <a:schemeClr val="bg1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5" name="图片 4" descr="4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560" y="3429000"/>
            <a:ext cx="12227560" cy="4803140"/>
          </a:xfrm>
          <a:prstGeom prst="rect">
            <a:avLst/>
          </a:prstGeom>
        </p:spPr>
      </p:pic>
      <p:pic>
        <p:nvPicPr>
          <p:cNvPr id="6" name="图片 5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0160"/>
            <a:ext cx="3031490" cy="10306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6770" y="1176020"/>
            <a:ext cx="10179050" cy="2743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97660" y="1176020"/>
            <a:ext cx="28727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1.眼前所见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7660" y="2203450"/>
            <a:ext cx="233172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2.心中感受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7660" y="3088005"/>
            <a:ext cx="233172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.所抒情感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85410" y="1176020"/>
            <a:ext cx="5662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凄清、悲凉却又高远、壮阔的秋景</a:t>
            </a:r>
            <a:endParaRPr lang="zh-CN" altLang="en-US" sz="2800" b="1">
              <a:solidFill>
                <a:srgbClr val="FF0000"/>
              </a:solidFill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5410" y="2257425"/>
            <a:ext cx="4151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悲        独       艰难  </a:t>
            </a:r>
            <a:endParaRPr lang="zh-CN" altLang="en-US" sz="2800" b="1">
              <a:solidFill>
                <a:srgbClr val="FF0000"/>
              </a:solidFill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5410" y="3174365"/>
            <a:ext cx="5714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老病孤愁   身世飘零   忧国伤时</a:t>
            </a:r>
            <a:endParaRPr lang="zh-CN" altLang="en-US" sz="2800"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</a:endParaRPr>
          </a:p>
          <a:p>
            <a:endParaRPr lang="zh-CN" altLang="en-US" sz="2800"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3665" y="3841115"/>
            <a:ext cx="5379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8a61ad3e9e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47215" y="1153160"/>
            <a:ext cx="995172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微软雅黑" panose="020B0503020204020204" charset="-122"/>
                <a:sym typeface="+mn-ea"/>
              </a:rPr>
              <a:t>活动二：阅读下面两首</a:t>
            </a:r>
            <a:r>
              <a:rPr lang="zh-CN" altLang="zh-CN" sz="32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微软雅黑" panose="020B0503020204020204" charset="-122"/>
                <a:sym typeface="+mn-ea"/>
              </a:rPr>
              <a:t>登临诗，</a:t>
            </a:r>
            <a:r>
              <a:rPr lang="zh-CN" altLang="zh-CN" sz="3200" b="1" kern="1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微软雅黑" panose="020B0503020204020204" charset="-122"/>
                <a:sym typeface="+mn-ea"/>
              </a:rPr>
              <a:t>分析作者表达的情感</a:t>
            </a:r>
            <a:r>
              <a:rPr lang="zh-CN" altLang="en-US" sz="32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6575" y="2425065"/>
            <a:ext cx="62547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登 楼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ctr" fontAlgn="auto">
              <a:lnSpc>
                <a:spcPct val="150000"/>
              </a:lnSpc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花近高楼伤客心，万方多难此登临。</a:t>
            </a:r>
            <a:b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锦江春色来天地，玉垒浮云变古今。</a:t>
            </a:r>
            <a:b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北极朝廷终不改，西山寇盗莫相侵。</a:t>
            </a:r>
            <a:b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可怜后主还祠庙，日暮聊为《梁甫吟》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710565" y="2425065"/>
            <a:ext cx="477520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登 岳 阳 楼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昔闻洞庭水，今上岳阳楼。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吴楚东南坼，乾坤日夜浮。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亲朋无一字，老病有孤舟。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戎马关山北，凭轩涕泗流。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9685" y="5489575"/>
            <a:ext cx="12209780" cy="1367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摄图网_400266285_中国风水墨茶（非企业商用）"/>
          <p:cNvPicPr>
            <a:picLocks noChangeAspect="1"/>
          </p:cNvPicPr>
          <p:nvPr/>
        </p:nvPicPr>
        <p:blipFill>
          <a:blip r:embed="rId1">
            <a:grayscl/>
            <a:lum bright="70000" contrast="-70000"/>
          </a:blip>
          <a:stretch>
            <a:fillRect/>
          </a:stretch>
        </p:blipFill>
        <p:spPr>
          <a:xfrm flipH="1">
            <a:off x="7992745" y="12700"/>
            <a:ext cx="4197350" cy="2640965"/>
          </a:xfrm>
          <a:prstGeom prst="rect">
            <a:avLst/>
          </a:prstGeom>
          <a:effectLst>
            <a:glow rad="127000">
              <a:schemeClr val="bg1">
                <a:alpha val="100000"/>
              </a:schemeClr>
            </a:glow>
            <a:softEdge rad="12700"/>
          </a:effectLst>
        </p:spPr>
      </p:pic>
      <p:pic>
        <p:nvPicPr>
          <p:cNvPr id="16" name="图片 15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41245" y="2653665"/>
            <a:ext cx="785495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</a:pPr>
            <a:r>
              <a:rPr lang="zh-CN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诗人登上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3200" b="1" u="sng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</a:t>
            </a:r>
            <a:endParaRPr lang="zh-CN" altLang="zh-CN" sz="3200" b="1" u="sng" kern="12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看到了</a:t>
            </a:r>
            <a:r>
              <a:rPr lang="en-US" altLang="zh-CN" sz="3200" b="1" u="sng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endParaRPr lang="zh-CN" altLang="zh-CN" sz="3200" b="1" u="none" kern="12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想到了</a:t>
            </a:r>
            <a:r>
              <a:rPr lang="en-US" altLang="zh-CN" sz="3200" b="1" u="sng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zh-CN" sz="3200" b="1" kern="12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抒发了</a:t>
            </a:r>
            <a:r>
              <a:rPr lang="en-US" altLang="zh-CN" sz="3200" b="1" u="sng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u="sng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</a:t>
            </a:r>
            <a:r>
              <a:rPr lang="zh-CN" altLang="en-US" sz="32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94155" y="871220"/>
            <a:ext cx="9678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采用如下句式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，分别写下诗人“登高”的见闻、心理感受。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rgbClr val="5451F6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804920" y="3182620"/>
            <a:ext cx="5357495" cy="107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7020" y="1700530"/>
            <a:ext cx="10068560" cy="4203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5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9225" y="-1319530"/>
            <a:ext cx="4645660" cy="4645660"/>
          </a:xfrm>
          <a:prstGeom prst="rect">
            <a:avLst/>
          </a:prstGeom>
        </p:spPr>
      </p:pic>
      <p:pic>
        <p:nvPicPr>
          <p:cNvPr id="21" name="图片 20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38150" y="786130"/>
            <a:ext cx="8776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归纳：杜甫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登高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诗中表达了哪些感情？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3015" y="2398395"/>
            <a:ext cx="66522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对国家动荡、人民困苦的忧愁；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对自身老病孤愁、漂泊无依的感伤；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没有亲人朋友消息的感伤；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壮志难酬、老大无成的感伤；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2615565" y="5904230"/>
            <a:ext cx="6339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5451F6"/>
                </a:solidFill>
                <a:sym typeface="+mn-ea"/>
              </a:rPr>
              <a:t>纵半生飘零，仍心忧天下</a:t>
            </a:r>
            <a:endParaRPr lang="zh-CN" altLang="en-US" sz="2800" b="1">
              <a:solidFill>
                <a:srgbClr val="5451F6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摄图网_401000858_翠竹（非企业商用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1670" y="1737360"/>
            <a:ext cx="4192905" cy="5233670"/>
          </a:xfrm>
          <a:prstGeom prst="rect">
            <a:avLst/>
          </a:prstGeom>
        </p:spPr>
      </p:pic>
      <p:pic>
        <p:nvPicPr>
          <p:cNvPr id="16" name="图片 15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100455" y="909955"/>
            <a:ext cx="965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活动三：从</a:t>
            </a:r>
            <a:r>
              <a:rPr lang="zh-CN" altLang="en-US" sz="4000" b="1" kern="1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类</a:t>
            </a: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cs typeface="方正苏新诗柳楷_GBK" panose="02010600010101010101" charset="-122"/>
                <a:sym typeface="+mn-ea"/>
              </a:rPr>
              <a:t>的角度把握“登临”诗歌。</a:t>
            </a:r>
            <a:endParaRPr lang="zh-CN" altLang="en-US" sz="4000" b="1" kern="1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cs typeface="方正苏新诗柳楷_GBK" panose="0201060001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830" y="2233930"/>
            <a:ext cx="83597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04800" algn="just"/>
            <a:r>
              <a:rPr lang="zh-CN" altLang="zh-CN" sz="3200" b="1" kern="100" dirty="0">
                <a:solidFill>
                  <a:srgbClr val="FF0000"/>
                </a:solidFill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其他诗人</a:t>
            </a:r>
            <a:r>
              <a:rPr lang="zh-CN" altLang="zh-CN" sz="3200" b="1" kern="100" dirty="0"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的登高诗抒发什么情感？</a:t>
            </a:r>
            <a:endParaRPr lang="zh-CN" altLang="zh-CN" sz="3200" b="1" kern="100" dirty="0"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</a:endParaRPr>
          </a:p>
          <a:p>
            <a:pPr indent="304800" algn="just"/>
            <a:endParaRPr lang="zh-CN" altLang="en-US" sz="3200" b="1"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</a:endParaRPr>
          </a:p>
          <a:p>
            <a:pPr indent="304800" algn="just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组诗：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04800" algn="just"/>
            <a:r>
              <a:rPr lang="zh-CN" altLang="en-US" sz="32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《观沧海》</a:t>
            </a:r>
            <a:endParaRPr lang="zh-CN" altLang="en-US" sz="3200" b="1" dirty="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304800" algn="just"/>
            <a:r>
              <a:rPr lang="zh-CN" altLang="en-US" sz="32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《夜上受降城闻笛》</a:t>
            </a:r>
            <a:endParaRPr lang="zh-CN" altLang="en-US" sz="3200" b="1" dirty="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304800" algn="just"/>
            <a:r>
              <a:rPr lang="zh-CN" altLang="zh-CN" sz="3200" b="1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咸阳城东楼</a:t>
            </a:r>
            <a:r>
              <a:rPr lang="zh-CN" altLang="zh-CN" sz="3200" b="1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endParaRPr lang="zh-CN" altLang="zh-CN" sz="3200" b="1" kern="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304800" algn="just"/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32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登柳州楼寄漳汀封连四州刺史</a:t>
            </a:r>
            <a:r>
              <a:rPr lang="zh-CN" altLang="en-US" sz="32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endParaRPr lang="zh-CN" altLang="en-US" sz="32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484245" y="255905"/>
            <a:ext cx="481266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ctr" defTabSz="914400" rtl="0" fontAlgn="auto">
              <a:lnSpc>
                <a:spcPct val="120000"/>
              </a:lnSpc>
            </a:pPr>
            <a:r>
              <a:rPr lang="zh-CN" altLang="en-US" sz="2800" b="1" dirty="0">
                <a:effectLst/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观沧海</a:t>
            </a:r>
            <a:endParaRPr lang="zh-CN" altLang="en-US" sz="2800" b="1" i="0" u="none" strike="noStrike" kern="1200" dirty="0">
              <a:solidFill>
                <a:schemeClr val="tx1"/>
              </a:solidFill>
              <a:effectLst/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</a:endParaRPr>
          </a:p>
          <a:p>
            <a:pPr marL="0" algn="ctr" defTabSz="914400" rtl="0" fontAlgn="auto">
              <a:lnSpc>
                <a:spcPct val="120000"/>
              </a:lnSpc>
            </a:pPr>
            <a:r>
              <a:rPr lang="zh-CN" altLang="en-US" sz="2800" b="1" dirty="0">
                <a:effectLst/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         曹操 </a:t>
            </a:r>
            <a:endParaRPr lang="zh-CN" altLang="en-US" sz="2800" b="1" i="0" u="none" strike="noStrike" kern="1200" dirty="0">
              <a:solidFill>
                <a:schemeClr val="tx1"/>
              </a:solidFill>
              <a:effectLst/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</a:endParaRPr>
          </a:p>
          <a:p>
            <a:pPr marL="0" algn="ctr" defTabSz="914400" rtl="0" fontAlgn="auto">
              <a:lnSpc>
                <a:spcPct val="120000"/>
              </a:lnSpc>
            </a:pP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东临碣石，以观沧海。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水何澹澹，山岛竦峙。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树木丛生，百草丰茂。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秋风萧瑟，洪波涌起。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日月之行，若出其中。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星汉灿烂，若出其里。</a:t>
            </a:r>
            <a:b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幸甚至哉，歌以</a:t>
            </a:r>
            <a:r>
              <a:rPr lang="zh-CN" altLang="en-US" sz="2800" b="1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咏志</a:t>
            </a:r>
            <a:r>
              <a:rPr lang="zh-CN" altLang="en-US" sz="2800" b="1" dirty="0">
                <a:effectLst/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。</a:t>
            </a:r>
            <a:endParaRPr lang="zh-CN" altLang="en-US" sz="2800" b="1" i="0" u="none" strike="noStrike" kern="1200" dirty="0">
              <a:solidFill>
                <a:schemeClr val="tx1"/>
              </a:solidFill>
              <a:effectLst/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  <a:sym typeface="+mn-ea"/>
            </a:endParaRPr>
          </a:p>
        </p:txBody>
      </p:sp>
      <p:pic>
        <p:nvPicPr>
          <p:cNvPr id="25" name="图片 24" descr="摄图网_401727263_水墨荷花（非企业商用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530225" y="2653665"/>
            <a:ext cx="4796155" cy="3364230"/>
          </a:xfrm>
          <a:prstGeom prst="rect">
            <a:avLst/>
          </a:prstGeom>
        </p:spPr>
      </p:pic>
      <p:pic>
        <p:nvPicPr>
          <p:cNvPr id="26" name="图片 25" descr="8a61ad3e9e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" y="10160"/>
            <a:ext cx="3031490" cy="1030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39560" y="5205095"/>
            <a:ext cx="48596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赞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祖国河山的雄伟壮丽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表现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诗人胸怀天下的进取精神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18685" y="3410585"/>
            <a:ext cx="7453630" cy="505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13991" y="624205"/>
            <a:ext cx="73964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《夜上受降城闻笛》：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李益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回乐峰前沙似雪，  受降城下月如霜。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不知何处吹芦管，   一夜征人尽望乡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道楷体" panose="02010600040101010101" charset="-122"/>
                <a:ea typeface="文道楷体" panose="02010600040101010101" charset="-122"/>
                <a:cs typeface="文道楷体" panose="02010600040101010101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道楷体" panose="02010600040101010101" charset="-122"/>
              <a:ea typeface="文道楷体" panose="02010600040101010101" charset="-122"/>
              <a:cs typeface="文道楷体" panose="02010600040101010101" charset="-122"/>
              <a:sym typeface="+mn-ea"/>
            </a:endParaRPr>
          </a:p>
        </p:txBody>
      </p:sp>
      <p:pic>
        <p:nvPicPr>
          <p:cNvPr id="3" name="图片 2" descr="背景3"/>
          <p:cNvPicPr>
            <a:picLocks noChangeAspect="1"/>
          </p:cNvPicPr>
          <p:nvPr/>
        </p:nvPicPr>
        <p:blipFill>
          <a:blip r:embed="rId1">
            <a:lum bright="36000" contrast="-36000"/>
          </a:blip>
          <a:stretch>
            <a:fillRect/>
          </a:stretch>
        </p:blipFill>
        <p:spPr>
          <a:xfrm>
            <a:off x="-17145" y="3410585"/>
            <a:ext cx="12225655" cy="4547235"/>
          </a:xfrm>
          <a:prstGeom prst="rect">
            <a:avLst/>
          </a:prstGeom>
        </p:spPr>
      </p:pic>
      <p:pic>
        <p:nvPicPr>
          <p:cNvPr id="10" name="图片 9" descr="pexels-photo-981091"/>
          <p:cNvPicPr>
            <a:picLocks noChangeAspect="1"/>
          </p:cNvPicPr>
          <p:nvPr/>
        </p:nvPicPr>
        <p:blipFill>
          <a:blip r:embed="rId2">
            <a:grayscl/>
          </a:blip>
          <a:srcRect l="46722" r="27142" b="11780"/>
          <a:stretch>
            <a:fillRect/>
          </a:stretch>
        </p:blipFill>
        <p:spPr>
          <a:xfrm>
            <a:off x="527685" y="1045210"/>
            <a:ext cx="1270635" cy="2625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85360" y="3410585"/>
            <a:ext cx="6651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_GBK" panose="02010600010101010101" charset="-122"/>
                <a:ea typeface="方正苏新诗柳楷_GBK" panose="02010600010101010101" charset="-122"/>
                <a:sym typeface="+mn-ea"/>
              </a:rPr>
              <a:t>戍边将士思念家乡、怀念亲人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_GBK" panose="02010600010101010101" charset="-122"/>
              <a:ea typeface="方正苏新诗柳楷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</Words>
  <Application>WPS 演示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方正苏新诗柳楷_GBK</vt:lpstr>
      <vt:lpstr>方正隶变_GBK</vt:lpstr>
      <vt:lpstr>华文楷体</vt:lpstr>
      <vt:lpstr>义启粗楷体</vt:lpstr>
      <vt:lpstr>华文中宋</vt:lpstr>
      <vt:lpstr>华文仿宋</vt:lpstr>
      <vt:lpstr>微软雅黑</vt:lpstr>
      <vt:lpstr>楷体</vt:lpstr>
      <vt:lpstr>文道楷体</vt:lpstr>
      <vt:lpstr>黑体</vt:lpstr>
      <vt:lpstr>方正粗黑宋简体</vt:lpstr>
      <vt:lpstr>新宋体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tinglaoban</dc:creator>
  <cp:lastModifiedBy>zhouhanlin</cp:lastModifiedBy>
  <cp:revision>30</cp:revision>
  <dcterms:created xsi:type="dcterms:W3CDTF">2020-07-04T13:13:00Z</dcterms:created>
  <dcterms:modified xsi:type="dcterms:W3CDTF">2020-10-21T05:38:51Z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