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09" r:id="rId3"/>
    <p:sldId id="421" r:id="rId4"/>
    <p:sldId id="425" r:id="rId5"/>
    <p:sldId id="410" r:id="rId6"/>
    <p:sldId id="412" r:id="rId8"/>
    <p:sldId id="430" r:id="rId9"/>
    <p:sldId id="434" r:id="rId10"/>
    <p:sldId id="440" r:id="rId11"/>
    <p:sldId id="490" r:id="rId12"/>
    <p:sldId id="489" r:id="rId13"/>
    <p:sldId id="441" r:id="rId14"/>
    <p:sldId id="443" r:id="rId15"/>
    <p:sldId id="444" r:id="rId16"/>
    <p:sldId id="446" r:id="rId17"/>
    <p:sldId id="427" r:id="rId18"/>
    <p:sldId id="431" r:id="rId19"/>
    <p:sldId id="435" r:id="rId20"/>
    <p:sldId id="539" r:id="rId21"/>
    <p:sldId id="455" r:id="rId22"/>
    <p:sldId id="447" r:id="rId23"/>
    <p:sldId id="449" r:id="rId24"/>
    <p:sldId id="467" r:id="rId25"/>
    <p:sldId id="450" r:id="rId26"/>
    <p:sldId id="451" r:id="rId27"/>
    <p:sldId id="452" r:id="rId28"/>
    <p:sldId id="453" r:id="rId29"/>
    <p:sldId id="454" r:id="rId30"/>
    <p:sldId id="456" r:id="rId31"/>
    <p:sldId id="428" r:id="rId32"/>
    <p:sldId id="432" r:id="rId33"/>
    <p:sldId id="438" r:id="rId34"/>
    <p:sldId id="457" r:id="rId35"/>
    <p:sldId id="458" r:id="rId36"/>
    <p:sldId id="459" r:id="rId37"/>
    <p:sldId id="525" r:id="rId38"/>
    <p:sldId id="527" r:id="rId39"/>
    <p:sldId id="528" r:id="rId40"/>
    <p:sldId id="529" r:id="rId41"/>
    <p:sldId id="461" r:id="rId42"/>
    <p:sldId id="429" r:id="rId43"/>
    <p:sldId id="433" r:id="rId44"/>
    <p:sldId id="439" r:id="rId45"/>
    <p:sldId id="462" r:id="rId46"/>
    <p:sldId id="463" r:id="rId47"/>
    <p:sldId id="465" r:id="rId48"/>
    <p:sldId id="466" r:id="rId49"/>
    <p:sldId id="420" r:id="rId50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8782"/>
    <a:srgbClr val="EB6D63"/>
    <a:srgbClr val="FFFFFF"/>
    <a:srgbClr val="C78A87"/>
    <a:srgbClr val="DB7D74"/>
    <a:srgbClr val="B6B9CB"/>
    <a:srgbClr val="CBCDDA"/>
    <a:srgbClr val="E5CDC9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27" autoAdjust="0"/>
    <p:restoredTop sz="70553"/>
  </p:normalViewPr>
  <p:slideViewPr>
    <p:cSldViewPr snapToGrid="0">
      <p:cViewPr varScale="1">
        <p:scale>
          <a:sx n="51" d="100"/>
          <a:sy n="51" d="100"/>
        </p:scale>
        <p:origin x="348" y="45"/>
      </p:cViewPr>
      <p:guideLst>
        <p:guide orient="horz" pos="217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4" Type="http://schemas.openxmlformats.org/officeDocument/2006/relationships/tags" Target="tags/tag133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D43AF-0DD2-B34C-9290-2DC4FAD011B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DA01A-4C20-6642-B472-CC4B930A917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2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8.xml"/><Relationship Id="rId3" Type="http://schemas.openxmlformats.org/officeDocument/2006/relationships/image" Target="../media/image9.png"/><Relationship Id="rId2" Type="http://schemas.openxmlformats.org/officeDocument/2006/relationships/tags" Target="../tags/tag8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0.xml"/><Relationship Id="rId3" Type="http://schemas.openxmlformats.org/officeDocument/2006/relationships/image" Target="../media/image10.jpeg"/><Relationship Id="rId2" Type="http://schemas.openxmlformats.org/officeDocument/2006/relationships/tags" Target="../tags/tag89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2.xml"/><Relationship Id="rId3" Type="http://schemas.openxmlformats.org/officeDocument/2006/relationships/image" Target="../media/image11.jpeg"/><Relationship Id="rId2" Type="http://schemas.openxmlformats.org/officeDocument/2006/relationships/tags" Target="../tags/tag91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4.xml"/><Relationship Id="rId3" Type="http://schemas.openxmlformats.org/officeDocument/2006/relationships/image" Target="../media/image12.png"/><Relationship Id="rId2" Type="http://schemas.openxmlformats.org/officeDocument/2006/relationships/tags" Target="../tags/tag93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6.xml"/><Relationship Id="rId3" Type="http://schemas.openxmlformats.org/officeDocument/2006/relationships/image" Target="../media/image13.png"/><Relationship Id="rId2" Type="http://schemas.openxmlformats.org/officeDocument/2006/relationships/tags" Target="../tags/tag95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8.xml"/><Relationship Id="rId3" Type="http://schemas.openxmlformats.org/officeDocument/2006/relationships/image" Target="../media/image14.png"/><Relationship Id="rId2" Type="http://schemas.openxmlformats.org/officeDocument/2006/relationships/tags" Target="../tags/tag97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1.xml"/><Relationship Id="rId4" Type="http://schemas.openxmlformats.org/officeDocument/2006/relationships/image" Target="../media/image15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4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5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6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7.xml"/><Relationship Id="rId1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8.xml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9.xml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0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1.xml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3.xml"/><Relationship Id="rId1" Type="http://schemas.openxmlformats.org/officeDocument/2006/relationships/image" Target="../media/image8.jpe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7.xml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3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79945" y="2628174"/>
            <a:ext cx="9032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accent5">
                    <a:lumMod val="50000"/>
                  </a:schemeClr>
                </a:solidFill>
                <a:latin typeface="+mn-ea"/>
                <a:cs typeface="Heiti SC Light" charset="-122"/>
                <a:sym typeface="+mn-ea"/>
              </a:rPr>
              <a:t>成长之光，师恩难忘</a:t>
            </a:r>
            <a:endParaRPr lang="zh-CN" altLang="en-US" sz="7200" b="1" dirty="0">
              <a:solidFill>
                <a:schemeClr val="accent5">
                  <a:lumMod val="50000"/>
                </a:schemeClr>
              </a:solidFill>
              <a:latin typeface="+mn-ea"/>
              <a:cs typeface="Heiti SC Light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7435" y="3828503"/>
            <a:ext cx="6224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spcAft>
                <a:spcPts val="1000"/>
              </a:spcAft>
            </a:pPr>
            <a:r>
              <a:rPr lang="en-US" altLang="zh-CN" sz="2400" dirty="0">
                <a:solidFill>
                  <a:srgbClr val="C78A87"/>
                </a:solidFill>
                <a:latin typeface="+mn-ea"/>
                <a:cs typeface="Heiti SC Light" charset="-122"/>
              </a:rPr>
              <a:t>——</a:t>
            </a:r>
            <a:r>
              <a:rPr lang="zh-CN" altLang="en-US" sz="2400" dirty="0">
                <a:solidFill>
                  <a:srgbClr val="C78A87"/>
                </a:solidFill>
                <a:latin typeface="+mn-ea"/>
                <a:cs typeface="Heiti SC Light" charset="-122"/>
              </a:rPr>
              <a:t>统编版初中语文七年级上册第三单元</a:t>
            </a:r>
            <a:endParaRPr lang="zh-CN" altLang="en-US" sz="2400" dirty="0">
              <a:solidFill>
                <a:srgbClr val="C78A87"/>
              </a:solidFill>
              <a:latin typeface="+mn-ea"/>
              <a:cs typeface="Heiti SC Light" charset="-122"/>
            </a:endParaRPr>
          </a:p>
        </p:txBody>
      </p:sp>
      <p:sp>
        <p:nvSpPr>
          <p:cNvPr id="10" name="矩形: 圆角 1"/>
          <p:cNvSpPr/>
          <p:nvPr/>
        </p:nvSpPr>
        <p:spPr>
          <a:xfrm>
            <a:off x="366052" y="285750"/>
            <a:ext cx="2502878" cy="720090"/>
          </a:xfrm>
          <a:prstGeom prst="roundRect">
            <a:avLst/>
          </a:prstGeom>
          <a:noFill/>
          <a:ln>
            <a:solidFill>
              <a:srgbClr val="C78A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500"/>
              </a:lnSpc>
            </a:pPr>
            <a:r>
              <a:rPr lang="zh-CN" altLang="en-US" dirty="0">
                <a:solidFill>
                  <a:srgbClr val="C78A87"/>
                </a:solidFill>
                <a:latin typeface="+mn-ea"/>
                <a:cs typeface="Heiti SC Light" charset="-122"/>
              </a:rPr>
              <a:t>统编版初中语文</a:t>
            </a:r>
            <a:endParaRPr lang="en-US" altLang="zh-CN" dirty="0">
              <a:solidFill>
                <a:srgbClr val="C78A87"/>
              </a:solidFill>
              <a:latin typeface="+mn-ea"/>
              <a:cs typeface="Heiti SC Light" charset="-122"/>
            </a:endParaRPr>
          </a:p>
          <a:p>
            <a:pPr algn="ctr">
              <a:lnSpc>
                <a:spcPts val="2500"/>
              </a:lnSpc>
            </a:pPr>
            <a:r>
              <a:rPr lang="zh-CN" altLang="en-US" dirty="0">
                <a:solidFill>
                  <a:srgbClr val="C78A87"/>
                </a:solidFill>
                <a:latin typeface="+mn-ea"/>
                <a:cs typeface="Heiti SC Light" charset="-122"/>
              </a:rPr>
              <a:t>大单元整体教学设计</a:t>
            </a:r>
            <a:endParaRPr lang="zh-CN" altLang="en-US" dirty="0">
              <a:solidFill>
                <a:srgbClr val="C78A87"/>
              </a:solidFill>
              <a:latin typeface="+mn-ea"/>
              <a:cs typeface="Heiti SC Light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99" name="表格 19498"/>
          <p:cNvGraphicFramePr/>
          <p:nvPr>
            <p:custDataLst>
              <p:tags r:id="rId1"/>
            </p:custDataLst>
          </p:nvPr>
        </p:nvGraphicFramePr>
        <p:xfrm>
          <a:off x="193675" y="1604010"/>
          <a:ext cx="11822430" cy="4411345"/>
        </p:xfrm>
        <a:graphic>
          <a:graphicData uri="http://schemas.openxmlformats.org/drawingml/2006/table">
            <a:tbl>
              <a:tblPr/>
              <a:tblGrid>
                <a:gridCol w="2532380"/>
                <a:gridCol w="9290050"/>
              </a:tblGrid>
              <a:tr h="591820"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再塑生命的人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235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为什么生命要“再塑”呢？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235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谁来“再塑”生命？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820">
                <a:tc rowSpan="3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如何做到的？</a:t>
                      </a: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185"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820"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731135" y="2203450"/>
            <a:ext cx="92849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因为海伦凯勒没有见到莎莉文老师之前她的生命一片黑暗（第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1135" y="3450590"/>
            <a:ext cx="8574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莎莉文老师再塑了海伦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凯勒的生命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31135" y="4204970"/>
            <a:ext cx="8574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莎莉文老师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</a:t>
            </a:r>
            <a:r>
              <a:rPr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sz="3200" b="1">
                <a:solidFill>
                  <a:srgbClr val="FF0000"/>
                </a:solidFill>
                <a:sym typeface="+mn-ea"/>
              </a:rPr>
              <a:t>”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手掌上拼写</a:t>
            </a:r>
            <a:r>
              <a:rPr sz="3200" b="1">
                <a:solidFill>
                  <a:srgbClr val="FF0000"/>
                </a:solidFill>
              </a:rPr>
              <a:t>“</a:t>
            </a:r>
            <a:r>
              <a:rPr sz="3200">
                <a:solidFill>
                  <a:srgbClr val="FF0000"/>
                </a:solidFill>
              </a:rPr>
              <a:t>doll</a:t>
            </a:r>
            <a:r>
              <a:rPr sz="3200" b="1">
                <a:solidFill>
                  <a:srgbClr val="FF0000"/>
                </a:solidFill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等具体词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31135" y="4788535"/>
            <a:ext cx="8960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莎莉文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</a:t>
            </a:r>
            <a:r>
              <a:rPr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到井房通过清凉的水流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区分</a:t>
            </a:r>
            <a:r>
              <a:rPr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</a:t>
            </a:r>
            <a:r>
              <a:rPr sz="3200" b="1">
                <a:solidFill>
                  <a:srgbClr val="FF0000"/>
                </a:solidFill>
                <a:sym typeface="+mn-ea"/>
              </a:rPr>
              <a:t>”“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杯</a:t>
            </a:r>
            <a:r>
              <a:rPr sz="3200" b="1">
                <a:solidFill>
                  <a:srgbClr val="FF0000"/>
                </a:solidFill>
                <a:sym typeface="+mn-ea"/>
              </a:rPr>
              <a:t>”</a:t>
            </a:r>
            <a:endParaRPr sz="32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31135" y="5417185"/>
            <a:ext cx="9121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莎莉文老师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</a:t>
            </a:r>
            <a:r>
              <a:rPr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认识</a:t>
            </a:r>
            <a:r>
              <a:rPr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父亲</a:t>
            </a:r>
            <a:r>
              <a:rPr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等抽象词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662796" y="0"/>
            <a:ext cx="2999658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1</a:t>
            </a:r>
            <a:endParaRPr lang="en-US" altLang="zh-CN" sz="36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4723" y="1116579"/>
          <a:ext cx="11375804" cy="4871309"/>
        </p:xfrm>
        <a:graphic>
          <a:graphicData uri="http://schemas.openxmlformats.org/drawingml/2006/table">
            <a:tbl>
              <a:tblPr firstRow="1" firstCol="1" bandRow="1"/>
              <a:tblGrid>
                <a:gridCol w="2875447"/>
                <a:gridCol w="4872697"/>
                <a:gridCol w="3627660"/>
              </a:tblGrid>
              <a:tr h="843941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步骤一：读题</a:t>
                      </a:r>
                      <a:endParaRPr lang="zh-CN" sz="32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8A87">
                        <a:alpha val="20000"/>
                      </a:srgb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8439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任务</a:t>
                      </a:r>
                      <a:endParaRPr lang="zh-CN" sz="40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标题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关键词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318342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勾画关键词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《从百草园到三味书屋》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《再塑生命的人》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b="1" kern="100" dirty="0">
                        <a:solidFill>
                          <a:srgbClr val="FF0000"/>
                        </a:solidFill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2712390" y="43043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8316595" y="2950845"/>
            <a:ext cx="3031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从</a:t>
            </a:r>
            <a:r>
              <a:rPr lang="en-US" sz="32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zh-CN" sz="32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到</a:t>
            </a:r>
            <a:r>
              <a:rPr lang="en-US" sz="32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zh-CN" sz="32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；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8316595" y="3721100"/>
            <a:ext cx="996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再塑</a:t>
            </a:r>
            <a:endParaRPr lang="zh-CN" altLang="en-US" sz="3200" b="1" kern="100" dirty="0">
              <a:solidFill>
                <a:srgbClr val="FF0000"/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69825" y="909958"/>
          <a:ext cx="11785600" cy="5714958"/>
        </p:xfrm>
        <a:graphic>
          <a:graphicData uri="http://schemas.openxmlformats.org/drawingml/2006/table">
            <a:tbl>
              <a:tblPr firstRow="1" firstCol="1" bandRow="1"/>
              <a:tblGrid>
                <a:gridCol w="1931528"/>
                <a:gridCol w="5504510"/>
                <a:gridCol w="4349561"/>
              </a:tblGrid>
              <a:tr h="497840"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步骤二：读文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50993" marR="50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231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任务</a:t>
                      </a: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50993" marR="50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关键语句</a:t>
                      </a: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50993" marR="50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作用</a:t>
                      </a: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50993" marR="50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93920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跳读课文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勾画关键语句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并说说这些语句的作用：划分文章层次；照应文章标题等。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50993" marR="50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50993" marR="50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50993" marR="50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662796" y="0"/>
            <a:ext cx="2999658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1</a:t>
            </a:r>
            <a:endParaRPr lang="en-US" altLang="zh-CN" sz="36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5835" y="1948180"/>
            <a:ext cx="54273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spcAft>
                <a:spcPts val="0"/>
              </a:spcAft>
            </a:pP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范例</a:t>
            </a:r>
            <a:r>
              <a:rPr lang="en-US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1: 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“我不知道为什么家里的人要将我送进书塾里去了</a:t>
            </a:r>
            <a:r>
              <a:rPr lang="en-US" alt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en-US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Ade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，我的覆盆子们和木莲们！</a:t>
            </a:r>
            <a:r>
              <a:rPr lang="en-US" alt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endParaRPr lang="zh-CN" altLang="en-US" sz="2800" kern="1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63180" y="1948180"/>
            <a:ext cx="43922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划分文章层次</a:t>
            </a:r>
            <a:r>
              <a:rPr lang="en-US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sz="28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照应标题的语句,是过渡语段,承上启下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2156460" y="4835525"/>
            <a:ext cx="5506720" cy="1727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范例</a:t>
            </a:r>
            <a:r>
              <a:rPr lang="en-US" alt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</a:t>
            </a:r>
            <a:r>
              <a:rPr lang="en-US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:</a:t>
            </a:r>
            <a:r>
              <a:rPr lang="en-US" sz="2800" kern="100" dirty="0">
                <a:solidFill>
                  <a:srgbClr val="33333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“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老师安妮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·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莎莉文来到我家的这一天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是我一生中最重要的一天。</a:t>
            </a:r>
            <a:r>
              <a:rPr lang="en-US" alt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回想此前和此后截然不同的生活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我不能不感慨万分。</a:t>
            </a:r>
            <a:r>
              <a:rPr lang="en-US" sz="2800" kern="100" dirty="0">
                <a:solidFill>
                  <a:srgbClr val="33333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7723505" y="4923155"/>
            <a:ext cx="4392295" cy="1640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照应</a:t>
            </a:r>
            <a:r>
              <a:rPr lang="zh-CN" sz="28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文章</a:t>
            </a:r>
            <a:r>
              <a:rPr sz="28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标题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lang="en-US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最重要的一天”、“截然不同的生活”与标题的“再塑”相照应。</a:t>
            </a:r>
            <a:endParaRPr lang="zh-CN" sz="2800" kern="1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35835" y="3331845"/>
            <a:ext cx="54273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范例</a:t>
            </a:r>
            <a:r>
              <a:rPr lang="en-US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2: “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冬天的百草园比较的无味；雪一下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可就两样了。</a:t>
            </a:r>
            <a:r>
              <a:rPr lang="en-US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63180" y="3279775"/>
            <a:ext cx="4392295" cy="1555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划分文章层次</a:t>
            </a:r>
            <a:r>
              <a:rPr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。这句话能让读者了解到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前文所写是百草园的春、夏、秋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接下来便要写百草园的冬了。</a:t>
            </a:r>
            <a:endParaRPr sz="2800" kern="1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27025" y="922020"/>
          <a:ext cx="11515090" cy="5246370"/>
        </p:xfrm>
        <a:graphic>
          <a:graphicData uri="http://schemas.openxmlformats.org/drawingml/2006/table">
            <a:tbl>
              <a:tblPr firstRow="1" firstCol="1" bandRow="1"/>
              <a:tblGrid>
                <a:gridCol w="2446020"/>
                <a:gridCol w="5521325"/>
                <a:gridCol w="3547745"/>
              </a:tblGrid>
              <a:tr h="75184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步骤三：悟情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1000"/>
                      </a:srgb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657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任务</a:t>
                      </a:r>
                      <a:endParaRPr lang="zh-CN" sz="36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情节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阅读感受</a:t>
                      </a:r>
                      <a:endParaRPr lang="zh-CN" sz="36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366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梳理文中令你印象深刻的情节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同学之间相互交流阅读感受。</a:t>
                      </a:r>
                      <a:endParaRPr lang="zh-CN" sz="36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662796" y="0"/>
            <a:ext cx="2999658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1</a:t>
            </a:r>
            <a:endParaRPr lang="en-US" altLang="zh-CN" sz="36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1935" y="2307590"/>
            <a:ext cx="48120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en-US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1.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问寿镜吾先生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怪哉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虫；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776220" y="3378200"/>
            <a:ext cx="32727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en-US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2.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寿镜吾先生读书；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2776220" y="5213985"/>
            <a:ext cx="48177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4.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莎莉文老师带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感受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水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kern="100" spc="45" dirty="0">
                <a:solidFill>
                  <a:srgbClr val="333333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8283575" y="2307590"/>
            <a:ext cx="35579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sz="2800" b="1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sz="28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好奇心强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28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寿镜吾先生严厉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8283575" y="3319780"/>
            <a:ext cx="35572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sz="28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陶醉而可亲的</a:t>
            </a:r>
            <a:r>
              <a:rPr sz="28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寿镜吾先生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8283575" y="4331970"/>
            <a:ext cx="35572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sz="28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莎莉文老师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善于抓住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教育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时机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6220" y="4331335"/>
            <a:ext cx="56896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3.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莎莉文老师教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拼写单词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doll</a:t>
            </a:r>
            <a:r>
              <a:rPr lang="en-US" sz="2800" kern="100" dirty="0">
                <a:effectLst/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kern="100" dirty="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；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8283575" y="5284470"/>
            <a:ext cx="35572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sz="2800" b="1" kern="100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莎莉文老师</a:t>
            </a:r>
            <a:r>
              <a:rPr lang="zh-CN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教育方法巧妙</a:t>
            </a:r>
            <a:endParaRPr lang="zh-CN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24828" y="904875"/>
            <a:ext cx="3093720" cy="5262354"/>
            <a:chOff x="1369" y="3784"/>
            <a:chExt cx="9026" cy="9096"/>
          </a:xfrm>
        </p:grpSpPr>
        <p:sp>
          <p:nvSpPr>
            <p:cNvPr id="13" name="圆角矩形 12"/>
            <p:cNvSpPr/>
            <p:nvPr/>
          </p:nvSpPr>
          <p:spPr>
            <a:xfrm rot="16200000">
              <a:off x="1334" y="3819"/>
              <a:ext cx="9096" cy="9026"/>
            </a:xfrm>
            <a:prstGeom prst="roundRect">
              <a:avLst/>
            </a:prstGeom>
            <a:noFill/>
            <a:ln>
              <a:solidFill>
                <a:srgbClr val="C78A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8995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26" y="3784"/>
              <a:ext cx="8767" cy="9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sym typeface="+mn-ea"/>
                </a:rPr>
                <a:t>     </a:t>
              </a:r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sym typeface="+mn-ea"/>
                </a:rPr>
                <a:t> </a:t>
              </a:r>
              <a:r>
                <a:rPr lang="en-US" altLang="zh-CN" sz="2800" dirty="0">
                  <a:solidFill>
                    <a:schemeClr val="tx1"/>
                  </a:solidFill>
                  <a:latin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sym typeface="+mn-ea"/>
                </a:rPr>
                <a:t>如果有机会，你更想做哪位老师（寿镜吾</a:t>
              </a:r>
              <a:r>
                <a:rPr lang="en-US" altLang="zh-CN" sz="2800" dirty="0">
                  <a:solidFill>
                    <a:schemeClr val="tx1"/>
                  </a:solidFill>
                  <a:latin typeface="微软雅黑" panose="020B0503020204020204" pitchFamily="34" charset="-122"/>
                  <a:sym typeface="+mn-ea"/>
                </a:rPr>
                <a:t>/</a:t>
              </a:r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sym typeface="+mn-ea"/>
                </a:rPr>
                <a:t>莎莉文老师）的学生？结合文章内容，写一写你的想法，并说明理由，字数在</a:t>
              </a:r>
              <a:r>
                <a:rPr lang="en-US" altLang="zh-CN" sz="2800" dirty="0">
                  <a:solidFill>
                    <a:schemeClr val="tx1"/>
                  </a:solidFill>
                  <a:latin typeface="微软雅黑" panose="020B0503020204020204" pitchFamily="34" charset="-122"/>
                  <a:sym typeface="+mn-ea"/>
                </a:rPr>
                <a:t>200</a:t>
              </a:r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sym typeface="+mn-ea"/>
                </a:rPr>
                <a:t>字以上。</a:t>
              </a:r>
              <a:endPara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52837" y="1132913"/>
            <a:ext cx="7140210" cy="523240"/>
            <a:chOff x="1271" y="2363"/>
            <a:chExt cx="9236" cy="824"/>
          </a:xfrm>
        </p:grpSpPr>
        <p:grpSp>
          <p:nvGrpSpPr>
            <p:cNvPr id="31" name="组合 30"/>
            <p:cNvGrpSpPr/>
            <p:nvPr/>
          </p:nvGrpSpPr>
          <p:grpSpPr>
            <a:xfrm>
              <a:off x="1271" y="2363"/>
              <a:ext cx="4867" cy="824"/>
              <a:chOff x="1271" y="3188"/>
              <a:chExt cx="4867" cy="824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3294" y="1166"/>
                <a:ext cx="822" cy="4867"/>
              </a:xfrm>
              <a:prstGeom prst="rect">
                <a:avLst/>
              </a:prstGeom>
              <a:solidFill>
                <a:srgbClr val="B6B9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613" y="3188"/>
                <a:ext cx="3813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小练笔自评表</a:t>
                </a:r>
                <a:endParaRPr lang="zh-CN" altLang="zh-CN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5146" y="2406"/>
              <a:ext cx="5361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(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满分：</a:t>
              </a:r>
              <a:r>
                <a:rPr lang="en-US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20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颗星）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57885" y="258527"/>
            <a:ext cx="10610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学习评价</a:t>
            </a:r>
            <a:endParaRPr lang="zh-CN" altLang="en-US" sz="36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27780" y="2146300"/>
          <a:ext cx="7889240" cy="3787775"/>
        </p:xfrm>
        <a:graphic>
          <a:graphicData uri="http://schemas.openxmlformats.org/drawingml/2006/table">
            <a:tbl>
              <a:tblPr firstRow="1" firstCol="1" bandRow="1"/>
              <a:tblGrid>
                <a:gridCol w="1896110"/>
                <a:gridCol w="1985010"/>
                <a:gridCol w="2426335"/>
                <a:gridCol w="1581785"/>
              </a:tblGrid>
              <a:tr h="357505"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评价维度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评价内容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评价等级（填涂）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评价说明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文章结合度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     </a:t>
                      </a:r>
                      <a:endParaRPr lang="en-US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结合文章</a:t>
                      </a:r>
                      <a:r>
                        <a:rPr lang="zh-CN" alt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，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具体内容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☆☆☆☆☆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越符合评价内容，星级越多。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理由完整度</a:t>
                      </a: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    </a:t>
                      </a:r>
                      <a:endParaRPr lang="en-US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理由充分，有理有据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☆☆☆☆☆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cPr/>
                </a:tc>
              </a:tr>
              <a:tr h="858520"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语言趣味度</a:t>
                      </a: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    </a:t>
                      </a:r>
                      <a:endParaRPr lang="en-US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生动形象，充满趣味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☆☆☆☆☆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逻辑流畅度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    </a:t>
                      </a:r>
                      <a:endParaRPr lang="en-US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逻辑严谨，行文流畅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☆☆☆☆☆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55683" y="1385570"/>
            <a:ext cx="1080000" cy="1080000"/>
            <a:chOff x="1878" y="4641"/>
            <a:chExt cx="1701" cy="1701"/>
          </a:xfrm>
        </p:grpSpPr>
        <p:sp>
          <p:nvSpPr>
            <p:cNvPr id="20" name="椭圆 19"/>
            <p:cNvSpPr/>
            <p:nvPr/>
          </p:nvSpPr>
          <p:spPr>
            <a:xfrm>
              <a:off x="1878" y="4641"/>
              <a:ext cx="1701" cy="1701"/>
            </a:xfrm>
            <a:prstGeom prst="ellipse">
              <a:avLst/>
            </a:prstGeom>
            <a:solidFill>
              <a:srgbClr val="CBC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78" y="4887"/>
              <a:ext cx="170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</a:rPr>
                <a:t>02</a:t>
              </a:r>
              <a:endParaRPr lang="en-US" altLang="zh-CN" sz="4400" b="1" dirty="0">
                <a:solidFill>
                  <a:srgbClr val="FFFFFF"/>
                </a:solidFill>
                <a:latin typeface="微软雅黑" panose="020B0503020204020204" pitchFamily="34" charset="-122"/>
                <a:cs typeface="字魂萌趣欢乐体" panose="000005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318760" y="2465705"/>
            <a:ext cx="1316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cs typeface="字魂萌趣欢乐体" panose="00000500000000000000" charset="-122"/>
              </a:rPr>
              <a:t>赏析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cs typeface="字魂萌趣欢乐体" panose="0000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40112" y="3049270"/>
            <a:ext cx="5310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</a:rPr>
              <a:t>品人物，细处寻味</a:t>
            </a:r>
            <a:endParaRPr lang="zh-CN" altLang="en-US" sz="48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</a:endParaRPr>
          </a:p>
        </p:txBody>
      </p:sp>
      <p:grpSp>
        <p:nvGrpSpPr>
          <p:cNvPr id="7" name="组合 18"/>
          <p:cNvGrpSpPr/>
          <p:nvPr/>
        </p:nvGrpSpPr>
        <p:grpSpPr>
          <a:xfrm>
            <a:off x="4964428" y="6121781"/>
            <a:ext cx="2262505" cy="460375"/>
            <a:chOff x="7857" y="5988"/>
            <a:chExt cx="4090" cy="861"/>
          </a:xfrm>
        </p:grpSpPr>
        <p:sp>
          <p:nvSpPr>
            <p:cNvPr id="8" name="圆角矩形 7"/>
            <p:cNvSpPr/>
            <p:nvPr/>
          </p:nvSpPr>
          <p:spPr>
            <a:xfrm>
              <a:off x="7857" y="5988"/>
              <a:ext cx="4090" cy="861"/>
            </a:xfrm>
            <a:prstGeom prst="roundRect">
              <a:avLst>
                <a:gd name="adj" fmla="val 32636"/>
              </a:avLst>
            </a:prstGeom>
            <a:noFill/>
            <a:ln w="19050" cmpd="sng">
              <a:solidFill>
                <a:srgbClr val="FCCBC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跳跳体简" panose="00020600040101010101" charset="-122"/>
                <a:ea typeface="汉仪跳跳体简" panose="0002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60" y="6046"/>
              <a:ext cx="3885" cy="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课时安排：</a:t>
              </a:r>
              <a:r>
                <a:rPr lang="en-US" altLang="zh-CN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2</a:t>
              </a:r>
              <a:r>
                <a:rPr lang="zh-CN" altLang="en-US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课时</a:t>
              </a:r>
              <a:endParaRPr lang="en-US" altLang="zh-CN" sz="2000" dirty="0">
                <a:solidFill>
                  <a:srgbClr val="C78A87"/>
                </a:solidFill>
                <a:latin typeface="方正公文黑体" panose="02000500000000000000" charset="-122"/>
                <a:ea typeface="方正公文黑体" panose="02000500000000000000" charset="-122"/>
                <a:cs typeface="方正公文黑体" panose="02000500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4443" y="643699"/>
            <a:ext cx="8567940" cy="1383665"/>
            <a:chOff x="5987" y="4980"/>
            <a:chExt cx="4259" cy="2179"/>
          </a:xfrm>
        </p:grpSpPr>
        <p:sp>
          <p:nvSpPr>
            <p:cNvPr id="14" name="文本框 13"/>
            <p:cNvSpPr txBox="1"/>
            <p:nvPr/>
          </p:nvSpPr>
          <p:spPr>
            <a:xfrm>
              <a:off x="6457" y="4980"/>
              <a:ext cx="3320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课段任务</a:t>
              </a:r>
              <a:endPara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87" y="5998"/>
              <a:ext cx="4259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小标宋_GBK" panose="02000000000000000000" charset="-122"/>
                </a:rPr>
                <a:t>核心任务：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品鉴人物形象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学习人物描写方法。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</a:t>
              </a:r>
              <a:endPara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546756" y="1990978"/>
            <a:ext cx="828000" cy="828000"/>
          </a:xfrm>
          <a:prstGeom prst="ellipse">
            <a:avLst/>
          </a:prstGeom>
          <a:solidFill>
            <a:srgbClr val="C78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5500" y="3339791"/>
            <a:ext cx="827405" cy="828000"/>
          </a:xfrm>
          <a:prstGeom prst="ellipse">
            <a:avLst/>
          </a:prstGeom>
          <a:solidFill>
            <a:srgbClr val="B6B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1461" y="3340361"/>
            <a:ext cx="915587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参照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“写人要抓住特点”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单元写作任务中肖像漫画的手法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选择你生活中的一位老师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给他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她画一幅肖像画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并配上文字解说。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81461" y="2041778"/>
            <a:ext cx="9155872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精读文章中描写老师的片段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结合文中插图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品析文中师者形象。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方正小标宋_GBK" panose="02000000000000000000" charset="-122"/>
            </a:endParaRPr>
          </a:p>
        </p:txBody>
      </p:sp>
      <p:pic>
        <p:nvPicPr>
          <p:cNvPr id="11" name="图片 10" descr="assessed-bad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171" y="2041778"/>
            <a:ext cx="725805" cy="725805"/>
          </a:xfrm>
          <a:prstGeom prst="rect">
            <a:avLst/>
          </a:prstGeom>
        </p:spPr>
      </p:pic>
      <p:pic>
        <p:nvPicPr>
          <p:cNvPr id="13" name="图片 12" descr="ear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20" y="3390591"/>
            <a:ext cx="725805" cy="72580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-34282"/>
            <a:ext cx="434011" cy="6892282"/>
          </a:xfrm>
          <a:prstGeom prst="rect">
            <a:avLst/>
          </a:prstGeom>
          <a:solidFill>
            <a:srgbClr val="E5C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2290445" y="292944"/>
            <a:ext cx="667893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学习资源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grpSp>
        <p:nvGrpSpPr>
          <p:cNvPr id="12" name="组合 5"/>
          <p:cNvGrpSpPr/>
          <p:nvPr/>
        </p:nvGrpSpPr>
        <p:grpSpPr>
          <a:xfrm>
            <a:off x="795655" y="1245235"/>
            <a:ext cx="5041900" cy="1967230"/>
            <a:chOff x="1691" y="1870"/>
            <a:chExt cx="7940" cy="3098"/>
          </a:xfrm>
        </p:grpSpPr>
        <p:grpSp>
          <p:nvGrpSpPr>
            <p:cNvPr id="13" name="组合 3"/>
            <p:cNvGrpSpPr/>
            <p:nvPr/>
          </p:nvGrpSpPr>
          <p:grpSpPr>
            <a:xfrm>
              <a:off x="4045" y="2919"/>
              <a:ext cx="5586" cy="2049"/>
              <a:chOff x="4138" y="2678"/>
              <a:chExt cx="5586" cy="204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138" y="2837"/>
                <a:ext cx="5586" cy="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鲁迅</a:t>
                </a:r>
                <a:endPara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《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从百草园到三味书屋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endParaRPr lang="en-US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6" name="直接连接符 2"/>
              <p:cNvCxnSpPr/>
              <p:nvPr/>
            </p:nvCxnSpPr>
            <p:spPr>
              <a:xfrm flipV="1">
                <a:off x="4297" y="2678"/>
                <a:ext cx="1869" cy="0"/>
              </a:xfrm>
              <a:prstGeom prst="line">
                <a:avLst/>
              </a:prstGeom>
              <a:ln w="38100">
                <a:solidFill>
                  <a:srgbClr val="C78A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4" name="图片 13" descr="piqsels.com-id-zkmkq"/>
            <p:cNvPicPr>
              <a:picLocks noChangeAspect="1"/>
            </p:cNvPicPr>
            <p:nvPr/>
          </p:nvPicPr>
          <p:blipFill>
            <a:blip r:embed="rId1"/>
            <a:srcRect l="5405" t="19983" r="41457" b="300"/>
            <a:stretch>
              <a:fillRect/>
            </a:stretch>
          </p:blipFill>
          <p:spPr>
            <a:xfrm>
              <a:off x="1691" y="1870"/>
              <a:ext cx="2098" cy="2098"/>
            </a:xfrm>
            <a:prstGeom prst="ellipse">
              <a:avLst/>
            </a:prstGeom>
          </p:spPr>
        </p:pic>
      </p:grpSp>
      <p:grpSp>
        <p:nvGrpSpPr>
          <p:cNvPr id="19" name="组合 6"/>
          <p:cNvGrpSpPr/>
          <p:nvPr/>
        </p:nvGrpSpPr>
        <p:grpSpPr>
          <a:xfrm>
            <a:off x="6328410" y="1245235"/>
            <a:ext cx="2782570" cy="1332230"/>
            <a:chOff x="1691" y="1870"/>
            <a:chExt cx="4382" cy="2098"/>
          </a:xfrm>
        </p:grpSpPr>
        <p:cxnSp>
          <p:nvCxnSpPr>
            <p:cNvPr id="23" name="直接连接符 14"/>
            <p:cNvCxnSpPr/>
            <p:nvPr/>
          </p:nvCxnSpPr>
          <p:spPr>
            <a:xfrm flipV="1">
              <a:off x="4204" y="2919"/>
              <a:ext cx="1869" cy="0"/>
            </a:xfrm>
            <a:prstGeom prst="line">
              <a:avLst/>
            </a:prstGeom>
            <a:ln w="38100">
              <a:solidFill>
                <a:srgbClr val="C78A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片 20" descr="piqsels.com-id-zkmkq"/>
            <p:cNvPicPr>
              <a:picLocks noChangeAspect="1"/>
            </p:cNvPicPr>
            <p:nvPr/>
          </p:nvPicPr>
          <p:blipFill>
            <a:blip r:embed="rId1"/>
            <a:srcRect l="5405" t="19983" r="41457" b="300"/>
            <a:stretch>
              <a:fillRect/>
            </a:stretch>
          </p:blipFill>
          <p:spPr>
            <a:xfrm>
              <a:off x="1691" y="1870"/>
              <a:ext cx="2098" cy="2098"/>
            </a:xfrm>
            <a:prstGeom prst="ellipse">
              <a:avLst/>
            </a:prstGeom>
          </p:spPr>
        </p:pic>
      </p:grpSp>
      <p:grpSp>
        <p:nvGrpSpPr>
          <p:cNvPr id="26" name="组合 16"/>
          <p:cNvGrpSpPr/>
          <p:nvPr/>
        </p:nvGrpSpPr>
        <p:grpSpPr>
          <a:xfrm>
            <a:off x="795655" y="3749040"/>
            <a:ext cx="2782570" cy="1332230"/>
            <a:chOff x="1691" y="1870"/>
            <a:chExt cx="4382" cy="2098"/>
          </a:xfrm>
        </p:grpSpPr>
        <p:cxnSp>
          <p:nvCxnSpPr>
            <p:cNvPr id="30" name="直接连接符 21"/>
            <p:cNvCxnSpPr/>
            <p:nvPr/>
          </p:nvCxnSpPr>
          <p:spPr>
            <a:xfrm flipV="1">
              <a:off x="4204" y="2919"/>
              <a:ext cx="1869" cy="0"/>
            </a:xfrm>
            <a:prstGeom prst="line">
              <a:avLst/>
            </a:prstGeom>
            <a:ln w="38100">
              <a:solidFill>
                <a:srgbClr val="C78A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图片 27" descr="piqsels.com-id-zkmkq"/>
            <p:cNvPicPr>
              <a:picLocks noChangeAspect="1"/>
            </p:cNvPicPr>
            <p:nvPr/>
          </p:nvPicPr>
          <p:blipFill>
            <a:blip r:embed="rId1"/>
            <a:srcRect l="5405" t="19983" r="41457" b="300"/>
            <a:stretch>
              <a:fillRect/>
            </a:stretch>
          </p:blipFill>
          <p:spPr>
            <a:xfrm>
              <a:off x="1691" y="1870"/>
              <a:ext cx="2098" cy="2098"/>
            </a:xfrm>
            <a:prstGeom prst="ellipse">
              <a:avLst/>
            </a:prstGeom>
          </p:spPr>
        </p:pic>
      </p:grpSp>
      <p:grpSp>
        <p:nvGrpSpPr>
          <p:cNvPr id="33" name="组合 23"/>
          <p:cNvGrpSpPr/>
          <p:nvPr/>
        </p:nvGrpSpPr>
        <p:grpSpPr>
          <a:xfrm>
            <a:off x="6328410" y="3749040"/>
            <a:ext cx="2782570" cy="1332230"/>
            <a:chOff x="1691" y="1870"/>
            <a:chExt cx="4382" cy="2098"/>
          </a:xfrm>
        </p:grpSpPr>
        <p:cxnSp>
          <p:nvCxnSpPr>
            <p:cNvPr id="38" name="直接连接符 28"/>
            <p:cNvCxnSpPr/>
            <p:nvPr/>
          </p:nvCxnSpPr>
          <p:spPr>
            <a:xfrm flipV="1">
              <a:off x="4204" y="2919"/>
              <a:ext cx="1869" cy="0"/>
            </a:xfrm>
            <a:prstGeom prst="line">
              <a:avLst/>
            </a:prstGeom>
            <a:ln w="38100">
              <a:solidFill>
                <a:srgbClr val="C78A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图片 34" descr="piqsels.com-id-zkmkq"/>
            <p:cNvPicPr>
              <a:picLocks noChangeAspect="1"/>
            </p:cNvPicPr>
            <p:nvPr/>
          </p:nvPicPr>
          <p:blipFill>
            <a:blip r:embed="rId1"/>
            <a:srcRect l="5405" t="19983" r="41457" b="300"/>
            <a:stretch>
              <a:fillRect/>
            </a:stretch>
          </p:blipFill>
          <p:spPr>
            <a:xfrm>
              <a:off x="1691" y="1870"/>
              <a:ext cx="2098" cy="2098"/>
            </a:xfrm>
            <a:prstGeom prst="ellipse">
              <a:avLst/>
            </a:prstGeom>
          </p:spPr>
        </p:pic>
      </p:grpSp>
      <p:sp>
        <p:nvSpPr>
          <p:cNvPr id="50" name="文本框 49"/>
          <p:cNvSpPr txBox="1"/>
          <p:nvPr/>
        </p:nvSpPr>
        <p:spPr>
          <a:xfrm>
            <a:off x="7924165" y="1885349"/>
            <a:ext cx="3547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海伦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凯勒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再塑生命的人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90445" y="4415155"/>
            <a:ext cx="3547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《&lt;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十二章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924164" y="4415155"/>
            <a:ext cx="42678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义务教育教科书七上第三单元写作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写人要抓住特点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P54-55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8675" y="1437640"/>
            <a:ext cx="104330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ea typeface="宋体" panose="02010600030101010101" pitchFamily="2" charset="-122"/>
              </a:rPr>
              <a:t>     </a:t>
            </a:r>
            <a:r>
              <a:rPr lang="zh-CN" sz="3200" b="1">
                <a:ea typeface="宋体" panose="02010600030101010101" pitchFamily="2" charset="-122"/>
              </a:rPr>
              <a:t>精读《从百草园到三味书屋》《再塑生命的人》中描写老师的片段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朗读《&lt;论语&gt;十二章》中老师的语录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批注品鉴师者形象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完成</a:t>
            </a:r>
            <a:r>
              <a:rPr 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“学习任务单</a:t>
            </a:r>
            <a:r>
              <a:rPr lang="zh-CN" sz="320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1</a:t>
            </a:r>
            <a:r>
              <a:rPr 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课上相互分享交流。</a:t>
            </a:r>
            <a:r>
              <a:rPr lang="en-US" altLang="zh-CN" sz="3200" b="1">
                <a:ea typeface="宋体" panose="02010600030101010101" pitchFamily="2" charset="-122"/>
              </a:rPr>
              <a:t>       </a:t>
            </a:r>
            <a:r>
              <a:rPr lang="zh-CN" sz="3200" b="1">
                <a:ea typeface="宋体" panose="02010600030101010101" pitchFamily="2" charset="-122"/>
              </a:rPr>
              <a:t>批注要求：勾画描写老师的片段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旁批阅读心得。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174750"/>
            <a:ext cx="4247838" cy="4780381"/>
            <a:chOff x="951" y="2506"/>
            <a:chExt cx="7186" cy="7529"/>
          </a:xfrm>
        </p:grpSpPr>
        <p:grpSp>
          <p:nvGrpSpPr>
            <p:cNvPr id="3" name="组合 2"/>
            <p:cNvGrpSpPr/>
            <p:nvPr/>
          </p:nvGrpSpPr>
          <p:grpSpPr>
            <a:xfrm>
              <a:off x="1896" y="2506"/>
              <a:ext cx="4420" cy="829"/>
              <a:chOff x="1896" y="3331"/>
              <a:chExt cx="4420" cy="829"/>
            </a:xfrm>
          </p:grpSpPr>
          <p:sp>
            <p:nvSpPr>
              <p:cNvPr id="7" name="矩形 6"/>
              <p:cNvSpPr/>
              <p:nvPr/>
            </p:nvSpPr>
            <p:spPr>
              <a:xfrm rot="16200000">
                <a:off x="3706" y="1520"/>
                <a:ext cx="799" cy="4420"/>
              </a:xfrm>
              <a:prstGeom prst="rect">
                <a:avLst/>
              </a:prstGeom>
              <a:solidFill>
                <a:srgbClr val="C78A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199" y="3338"/>
                <a:ext cx="381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 dirty="0">
                    <a:solidFill>
                      <a:srgbClr val="FFFFFF"/>
                    </a:solidFill>
                    <a:latin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批注示范</a:t>
                </a:r>
                <a:endParaRPr lang="zh-CN" altLang="zh-CN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51" y="3769"/>
              <a:ext cx="7186" cy="6266"/>
              <a:chOff x="951" y="3769"/>
              <a:chExt cx="7186" cy="6266"/>
            </a:xfrm>
          </p:grpSpPr>
          <p:sp>
            <p:nvSpPr>
              <p:cNvPr id="13" name="圆角矩形 12"/>
              <p:cNvSpPr/>
              <p:nvPr/>
            </p:nvSpPr>
            <p:spPr>
              <a:xfrm rot="16200000">
                <a:off x="1411" y="3309"/>
                <a:ext cx="6266" cy="7185"/>
              </a:xfrm>
              <a:prstGeom prst="roundRect">
                <a:avLst/>
              </a:prstGeom>
              <a:noFill/>
              <a:ln>
                <a:solidFill>
                  <a:srgbClr val="C78A87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8995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951" y="4115"/>
                <a:ext cx="7184" cy="5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       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第二次行礼时</a:t>
                </a:r>
                <a:r>
                  <a:rPr lang="en-US" altLang="zh-CN" sz="28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先生便和蔼地在一旁答礼。</a:t>
                </a:r>
                <a:r>
                  <a:rPr lang="zh-CN" altLang="zh-CN" sz="2800" u="wavy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他是一个高而瘦的老人</a:t>
                </a:r>
                <a:r>
                  <a:rPr lang="en-US" altLang="zh-CN" sz="28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zh-CN" sz="2800" u="wavy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须发都花白了</a:t>
                </a:r>
                <a:r>
                  <a:rPr lang="en-US" altLang="zh-CN" sz="28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zh-CN" sz="2800" u="wavy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还戴着大眼镜。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（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外貌描写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）我对他很恭敬</a:t>
                </a:r>
                <a:r>
                  <a:rPr lang="en-US" altLang="zh-CN" sz="28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因为我早听到，</a:t>
                </a:r>
                <a:r>
                  <a:rPr lang="zh-CN" altLang="zh-CN" sz="2800" u="wavy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他是本城中极方正</a:t>
                </a:r>
                <a:r>
                  <a:rPr lang="en-US" altLang="zh-CN" sz="28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zh-CN" sz="2800" u="wavy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质朴</a:t>
                </a:r>
                <a:r>
                  <a:rPr lang="en-US" altLang="zh-CN" sz="28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zh-CN" sz="2800" u="wavy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博学的人。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（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别人对先生的评价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）</a:t>
                </a:r>
                <a:endParaRPr lang="zh-CN" altLang="zh-CN" sz="2800" dirty="0">
                  <a:solidFill>
                    <a:srgbClr val="000000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593293" y="1155383"/>
            <a:ext cx="3762603" cy="541020"/>
            <a:chOff x="2945" y="3323"/>
            <a:chExt cx="4867" cy="852"/>
          </a:xfrm>
        </p:grpSpPr>
        <p:sp>
          <p:nvSpPr>
            <p:cNvPr id="33" name="矩形 32"/>
            <p:cNvSpPr/>
            <p:nvPr/>
          </p:nvSpPr>
          <p:spPr>
            <a:xfrm rot="16200000">
              <a:off x="4968" y="1330"/>
              <a:ext cx="822" cy="4867"/>
            </a:xfrm>
            <a:prstGeom prst="rect">
              <a:avLst/>
            </a:prstGeom>
            <a:solidFill>
              <a:srgbClr val="B6B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73" y="3323"/>
              <a:ext cx="3813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知识卡片</a:t>
              </a:r>
              <a:endParaRPr lang="zh-CN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71556" y="264284"/>
            <a:ext cx="10610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学前准备</a:t>
            </a:r>
            <a:endParaRPr lang="zh-CN" altLang="en-US" sz="36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372610" y="1924050"/>
          <a:ext cx="7710805" cy="3832225"/>
        </p:xfrm>
        <a:graphic>
          <a:graphicData uri="http://schemas.openxmlformats.org/drawingml/2006/table">
            <a:tbl>
              <a:tblPr firstRow="1" firstCol="1" bandRow="1"/>
              <a:tblGrid>
                <a:gridCol w="2014220"/>
                <a:gridCol w="5696585"/>
              </a:tblGrid>
              <a:tr h="488315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</a:t>
                      </a:r>
                      <a:r>
                        <a:rPr lang="zh-CN" sz="2800" b="1" kern="100" dirty="0">
                          <a:solidFill>
                            <a:srgbClr val="FF0000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形象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特点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2000"/>
                      </a:srgbClr>
                    </a:solidFill>
                  </a:tcPr>
                </a:tc>
                <a:tc hMerge="1">
                  <a:tcPr/>
                </a:tc>
              </a:tr>
              <a:tr h="111442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人物形态特点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即描绘人物外貌及神态描写的句子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先析外在特点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然后在特定的环境中思考分析体会人物情感。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4358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人物言语内容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即抓住人物语言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联系上下文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由表及里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辨析领悟人物思想情感。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4231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人物行为特点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即抓住描写动作的关键词句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理解表层意思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分析深层含义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品析人物的精神风貌。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43585"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人物生活环境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即描写人物所处环境的语句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立足环境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分析人物特点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理解人物形象。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74142" y="176530"/>
            <a:ext cx="5666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学习目标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6540" y="606286"/>
            <a:ext cx="5720715" cy="2959100"/>
            <a:chOff x="2185" y="3021"/>
            <a:chExt cx="9009" cy="4660"/>
          </a:xfrm>
        </p:grpSpPr>
        <p:grpSp>
          <p:nvGrpSpPr>
            <p:cNvPr id="7" name="组合 6"/>
            <p:cNvGrpSpPr/>
            <p:nvPr/>
          </p:nvGrpSpPr>
          <p:grpSpPr>
            <a:xfrm>
              <a:off x="3449" y="3021"/>
              <a:ext cx="7745" cy="4660"/>
              <a:chOff x="3449" y="3219"/>
              <a:chExt cx="7745" cy="466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3481" y="3219"/>
                <a:ext cx="531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语言目标</a:t>
                </a:r>
                <a:endParaRPr lang="zh-CN" altLang="en-US" sz="24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449" y="4074"/>
                <a:ext cx="7745" cy="38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学习默读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迅速了解文章大意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概括文章内容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归纳课文中不同老师的特点；</a:t>
                </a:r>
                <a:endPara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2.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精读关键语段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分析有关人物描写的句子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学习刻画人物形象的方法；</a:t>
                </a:r>
                <a:endPara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速读课文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关注标题、开头、结尾及文段中的关键语句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分析其作用。</a:t>
                </a:r>
                <a:endPara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2185" y="3459"/>
              <a:ext cx="1134" cy="1134"/>
            </a:xfrm>
            <a:prstGeom prst="ellipse">
              <a:avLst/>
            </a:prstGeom>
            <a:solidFill>
              <a:srgbClr val="C78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7" name="图片 56" descr="icon_discover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80" y="963168"/>
            <a:ext cx="562610" cy="562610"/>
          </a:xfrm>
          <a:prstGeom prst="rect">
            <a:avLst/>
          </a:prstGeom>
        </p:spPr>
      </p:pic>
      <p:grpSp>
        <p:nvGrpSpPr>
          <p:cNvPr id="21" name="组合 5"/>
          <p:cNvGrpSpPr/>
          <p:nvPr/>
        </p:nvGrpSpPr>
        <p:grpSpPr>
          <a:xfrm>
            <a:off x="464592" y="4461371"/>
            <a:ext cx="5896610" cy="2212340"/>
            <a:chOff x="2185" y="3342"/>
            <a:chExt cx="9286" cy="3484"/>
          </a:xfrm>
        </p:grpSpPr>
        <p:grpSp>
          <p:nvGrpSpPr>
            <p:cNvPr id="22" name="组合 6"/>
            <p:cNvGrpSpPr/>
            <p:nvPr/>
          </p:nvGrpSpPr>
          <p:grpSpPr>
            <a:xfrm>
              <a:off x="3479" y="3342"/>
              <a:ext cx="7992" cy="3484"/>
              <a:chOff x="3479" y="3540"/>
              <a:chExt cx="7992" cy="348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3479" y="3540"/>
                <a:ext cx="531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思维目标</a:t>
                </a:r>
                <a:endParaRPr lang="zh-CN" altLang="en-US" sz="24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480" y="4265"/>
                <a:ext cx="7991" cy="2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 CHRISTY" panose="02000000000000000000" charset="0"/>
                    <a:sym typeface="+mn-ea"/>
                  </a:rPr>
                  <a:t>1.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通过归纳、比较、分析等方式总结课文中塑造人物的方法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并尝试将其运用到写作之中；</a:t>
                </a:r>
                <a:endPara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 CHRISTY" panose="02000000000000000000" charset="0"/>
                  <a:sym typeface="+mn-ea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 CHRISTY" panose="02000000000000000000" charset="0"/>
                    <a:sym typeface="+mn-ea"/>
                  </a:rPr>
                  <a:t>2.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对比课文中儿童与成人的不同视角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学习多维度观察和分析问题的方法。</a:t>
                </a:r>
                <a:endPara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 CHRISTY" panose="02000000000000000000" charset="0"/>
                  <a:sym typeface="+mn-ea"/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2185" y="3459"/>
              <a:ext cx="1134" cy="1134"/>
            </a:xfrm>
            <a:prstGeom prst="ellipse">
              <a:avLst/>
            </a:prstGeom>
            <a:solidFill>
              <a:srgbClr val="C78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6" name="图片 25" descr="icon_discover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45" y="4589006"/>
            <a:ext cx="562610" cy="562610"/>
          </a:xfrm>
          <a:prstGeom prst="rect">
            <a:avLst/>
          </a:prstGeom>
        </p:spPr>
      </p:pic>
      <p:grpSp>
        <p:nvGrpSpPr>
          <p:cNvPr id="27" name="组合 5"/>
          <p:cNvGrpSpPr/>
          <p:nvPr/>
        </p:nvGrpSpPr>
        <p:grpSpPr>
          <a:xfrm>
            <a:off x="6485890" y="2358251"/>
            <a:ext cx="5513070" cy="3065145"/>
            <a:chOff x="2185" y="3261"/>
            <a:chExt cx="8682" cy="4827"/>
          </a:xfrm>
        </p:grpSpPr>
        <p:grpSp>
          <p:nvGrpSpPr>
            <p:cNvPr id="28" name="组合 6"/>
            <p:cNvGrpSpPr/>
            <p:nvPr/>
          </p:nvGrpSpPr>
          <p:grpSpPr>
            <a:xfrm>
              <a:off x="3480" y="3261"/>
              <a:ext cx="7387" cy="4827"/>
              <a:chOff x="3480" y="3459"/>
              <a:chExt cx="7387" cy="4827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3480" y="3459"/>
                <a:ext cx="531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价值目标</a:t>
                </a:r>
                <a:endParaRPr lang="zh-CN" altLang="en-US" sz="24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3480" y="4265"/>
                <a:ext cx="7387" cy="4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 CHRISTY" panose="02000000000000000000" charset="0"/>
                    <a:sym typeface="+mn-ea"/>
                  </a:rPr>
                  <a:t>1.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在阅读和写作中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体悟师生情谊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学习老师身上的高尚品质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感受师生之间的爱与尊重；</a:t>
                </a:r>
                <a:endPara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 CHRISTY" panose="02000000000000000000" charset="0"/>
                  <a:sym typeface="+mn-ea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 CHRISTY" panose="02000000000000000000" charset="0"/>
                    <a:sym typeface="+mn-ea"/>
                  </a:rPr>
                  <a:t>2.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感受童真、童趣、友谊和爱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热爱童年、热爱生活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获取人生启示</a:t>
                </a:r>
                <a:r>
                  <a:rPr lang="en-US" altLang="zh-CN" sz="2400" b="1" dirty="0">
                    <a:uFillTx/>
                    <a:ea typeface="SimSun-ExtB" panose="02010609060101010101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 CHRISTY" panose="02000000000000000000" charset="0"/>
                    <a:sym typeface="+mn-ea"/>
                  </a:rPr>
                  <a:t>提升思想品德修养。</a:t>
                </a:r>
                <a:endParaRPr lang="zh-CN" altLang="en-US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 CHRISTY" panose="02000000000000000000" charset="0"/>
                  <a:sym typeface="+mn-ea"/>
                </a:endParaRPr>
              </a:p>
              <a:p>
                <a:pPr algn="l"/>
                <a:endParaRPr lang="zh-CN" altLang="en-US" sz="16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 CHRISTY" panose="02000000000000000000" charset="0"/>
                  <a:sym typeface="+mn-ea"/>
                </a:endParaRP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2185" y="3459"/>
              <a:ext cx="1134" cy="1134"/>
            </a:xfrm>
            <a:prstGeom prst="ellipse">
              <a:avLst/>
            </a:prstGeom>
            <a:solidFill>
              <a:srgbClr val="C78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2" name="图片 31" descr="icon_discover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630" y="2594757"/>
            <a:ext cx="562610" cy="5626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：人物形象之我见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5330" y="1342390"/>
          <a:ext cx="10855325" cy="4195445"/>
        </p:xfrm>
        <a:graphic>
          <a:graphicData uri="http://schemas.openxmlformats.org/drawingml/2006/table">
            <a:tbl>
              <a:tblPr firstRow="1" firstCol="1" bandRow="1"/>
              <a:tblGrid>
                <a:gridCol w="1914525"/>
                <a:gridCol w="8940800"/>
              </a:tblGrid>
              <a:tr h="60071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寿镜吾先生人物形象之我见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1000"/>
                      </a:srgbClr>
                    </a:solidFill>
                  </a:tcPr>
                </a:tc>
                <a:tc hMerge="1">
                  <a:tcPr/>
                </a:tc>
              </a:tr>
              <a:tr h="600710">
                <a:tc rowSpan="2"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形态特点</a:t>
                      </a:r>
                      <a:r>
                        <a:rPr lang="en-US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☑</a:t>
                      </a: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言语内容□行为特点□生活环境□</a:t>
                      </a: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94025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特点：高瘦发白，充满学究气。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从文中哪里可以看出？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示例：“他是一个高而瘦的老人，须发都花白了，还戴着大眼镜。</a:t>
                      </a:r>
                      <a:r>
                        <a:rPr 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”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这样写给我写作带来的思考是： 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示例：写人物外貌，不需要写全，而要写出人物的特点，写出独特之处。 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5364" name="图片 1" descr="../../../../../../../../../../../Desktop/S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3054229"/>
            <a:ext cx="1795829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85090" y="863600"/>
            <a:ext cx="11929110" cy="5994400"/>
            <a:chOff x="952" y="2314"/>
            <a:chExt cx="18786" cy="9143"/>
          </a:xfrm>
        </p:grpSpPr>
        <p:grpSp>
          <p:nvGrpSpPr>
            <p:cNvPr id="3" name="组合 2"/>
            <p:cNvGrpSpPr/>
            <p:nvPr/>
          </p:nvGrpSpPr>
          <p:grpSpPr>
            <a:xfrm>
              <a:off x="1405" y="2314"/>
              <a:ext cx="6240" cy="881"/>
              <a:chOff x="1405" y="3139"/>
              <a:chExt cx="6240" cy="881"/>
            </a:xfrm>
          </p:grpSpPr>
          <p:sp>
            <p:nvSpPr>
              <p:cNvPr id="7" name="矩形 6"/>
              <p:cNvSpPr/>
              <p:nvPr/>
            </p:nvSpPr>
            <p:spPr>
              <a:xfrm rot="16200000">
                <a:off x="4084" y="459"/>
                <a:ext cx="881" cy="6240"/>
              </a:xfrm>
              <a:prstGeom prst="rect">
                <a:avLst/>
              </a:prstGeom>
              <a:solidFill>
                <a:srgbClr val="C78A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537" y="3166"/>
                <a:ext cx="5974" cy="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教师指导学生完成</a:t>
                </a:r>
                <a:endParaRPr lang="zh-CN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</p:grpSp>
        <p:sp>
          <p:nvSpPr>
            <p:cNvPr id="13" name="圆角矩形 12"/>
            <p:cNvSpPr/>
            <p:nvPr/>
          </p:nvSpPr>
          <p:spPr>
            <a:xfrm rot="16200000">
              <a:off x="6198" y="-2083"/>
              <a:ext cx="8293" cy="18786"/>
            </a:xfrm>
            <a:prstGeom prst="roundRect">
              <a:avLst/>
            </a:prstGeom>
            <a:noFill/>
            <a:ln>
              <a:solidFill>
                <a:srgbClr val="C78A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8995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407" y="880986"/>
            <a:ext cx="11929110" cy="5787535"/>
            <a:chOff x="952" y="2341"/>
            <a:chExt cx="18786" cy="9115"/>
          </a:xfrm>
        </p:grpSpPr>
        <p:grpSp>
          <p:nvGrpSpPr>
            <p:cNvPr id="3" name="组合 2"/>
            <p:cNvGrpSpPr/>
            <p:nvPr/>
          </p:nvGrpSpPr>
          <p:grpSpPr>
            <a:xfrm>
              <a:off x="1270" y="2341"/>
              <a:ext cx="6241" cy="823"/>
              <a:chOff x="1270" y="3166"/>
              <a:chExt cx="6241" cy="823"/>
            </a:xfrm>
          </p:grpSpPr>
          <p:sp>
            <p:nvSpPr>
              <p:cNvPr id="7" name="矩形 6"/>
              <p:cNvSpPr/>
              <p:nvPr/>
            </p:nvSpPr>
            <p:spPr>
              <a:xfrm rot="16200000">
                <a:off x="3980" y="457"/>
                <a:ext cx="822" cy="6241"/>
              </a:xfrm>
              <a:prstGeom prst="rect">
                <a:avLst/>
              </a:prstGeom>
              <a:solidFill>
                <a:srgbClr val="C78A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537" y="3166"/>
                <a:ext cx="5974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学生自主批注完成</a:t>
                </a:r>
                <a:endParaRPr lang="zh-CN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</p:grpSp>
        <p:sp>
          <p:nvSpPr>
            <p:cNvPr id="13" name="圆角矩形 12"/>
            <p:cNvSpPr/>
            <p:nvPr/>
          </p:nvSpPr>
          <p:spPr>
            <a:xfrm rot="16200000">
              <a:off x="6198" y="-2083"/>
              <a:ext cx="8293" cy="18786"/>
            </a:xfrm>
            <a:prstGeom prst="roundRect">
              <a:avLst/>
            </a:prstGeom>
            <a:noFill/>
            <a:ln>
              <a:solidFill>
                <a:srgbClr val="C78A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8995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：人物形象之我见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5329" y="1576059"/>
          <a:ext cx="10855326" cy="4477303"/>
        </p:xfrm>
        <a:graphic>
          <a:graphicData uri="http://schemas.openxmlformats.org/drawingml/2006/table">
            <a:tbl>
              <a:tblPr firstRow="1" firstCol="1" bandRow="1"/>
              <a:tblGrid>
                <a:gridCol w="1914235"/>
                <a:gridCol w="8941091"/>
              </a:tblGrid>
              <a:tr h="81405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莎莉文老师人物形象之我见</a:t>
                      </a:r>
                      <a:endParaRPr lang="zh-CN" altLang="en-US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 hMerge="1">
                  <a:tcPr/>
                </a:tc>
              </a:tr>
              <a:tr h="814055">
                <a:tc rowSpan="2"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形态特点□言语内容□行为特点□生活环境□ </a:t>
                      </a:r>
                      <a:endParaRPr lang="zh-CN" alt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4919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特点：</a:t>
                      </a: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_____________________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从文中哪里可以看出？</a:t>
                      </a:r>
                      <a:endParaRPr lang="zh-CN" alt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这样写给我写作带来的思考是：</a:t>
                      </a:r>
                      <a:endParaRPr lang="zh-CN" alt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6" name="图片 15" descr="../../../../../../../../../../../Desktop/src=http___5b0988e595225.cdn.sohucs.com_images_20191203_c481cb038bef4169b95c7c160697c474.jpeg&amp;refer=http___5b0988e59522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884" y="2914650"/>
            <a:ext cx="1682115" cy="17843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407" y="880986"/>
            <a:ext cx="11929110" cy="5787535"/>
            <a:chOff x="952" y="2341"/>
            <a:chExt cx="18786" cy="9115"/>
          </a:xfrm>
        </p:grpSpPr>
        <p:grpSp>
          <p:nvGrpSpPr>
            <p:cNvPr id="3" name="组合 2"/>
            <p:cNvGrpSpPr/>
            <p:nvPr/>
          </p:nvGrpSpPr>
          <p:grpSpPr>
            <a:xfrm>
              <a:off x="1270" y="2341"/>
              <a:ext cx="6241" cy="823"/>
              <a:chOff x="1270" y="3166"/>
              <a:chExt cx="6241" cy="823"/>
            </a:xfrm>
          </p:grpSpPr>
          <p:sp>
            <p:nvSpPr>
              <p:cNvPr id="7" name="矩形 6"/>
              <p:cNvSpPr/>
              <p:nvPr/>
            </p:nvSpPr>
            <p:spPr>
              <a:xfrm rot="16200000">
                <a:off x="3980" y="457"/>
                <a:ext cx="822" cy="6241"/>
              </a:xfrm>
              <a:prstGeom prst="rect">
                <a:avLst/>
              </a:prstGeom>
              <a:solidFill>
                <a:srgbClr val="C78A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537" y="3166"/>
                <a:ext cx="5974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学生自主批注完成</a:t>
                </a:r>
                <a:endParaRPr lang="zh-CN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</p:grpSp>
        <p:sp>
          <p:nvSpPr>
            <p:cNvPr id="13" name="圆角矩形 12"/>
            <p:cNvSpPr/>
            <p:nvPr/>
          </p:nvSpPr>
          <p:spPr>
            <a:xfrm rot="16200000">
              <a:off x="6198" y="-2083"/>
              <a:ext cx="8293" cy="18786"/>
            </a:xfrm>
            <a:prstGeom prst="roundRect">
              <a:avLst/>
            </a:prstGeom>
            <a:noFill/>
            <a:ln>
              <a:solidFill>
                <a:srgbClr val="C78A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8995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：人物形象之我见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5329" y="1576059"/>
          <a:ext cx="10855326" cy="4477303"/>
        </p:xfrm>
        <a:graphic>
          <a:graphicData uri="http://schemas.openxmlformats.org/drawingml/2006/table">
            <a:tbl>
              <a:tblPr firstRow="1" firstCol="1" bandRow="1"/>
              <a:tblGrid>
                <a:gridCol w="1914235"/>
                <a:gridCol w="8941091"/>
              </a:tblGrid>
              <a:tr h="81405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孔子人物形象之我见</a:t>
                      </a:r>
                      <a:endParaRPr lang="zh-CN" altLang="en-US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 hMerge="1">
                  <a:tcPr/>
                </a:tc>
              </a:tr>
              <a:tr h="814055">
                <a:tc rowSpan="2"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形态特点□言语内容□行为特点□生活环境□ </a:t>
                      </a:r>
                      <a:endParaRPr lang="zh-CN" alt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4919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特点：</a:t>
                      </a: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_____________________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从文中哪里可以看出？</a:t>
                      </a:r>
                      <a:endParaRPr lang="zh-CN" alt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这样写给我写作带来的思考是：</a:t>
                      </a:r>
                      <a:endParaRPr lang="zh-CN" alt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1" name="图片 10" descr="../../../../../../../../../../../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885" y="2960952"/>
            <a:ext cx="1699260" cy="170751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407" y="1070836"/>
            <a:ext cx="11929110" cy="5597686"/>
            <a:chOff x="952" y="2640"/>
            <a:chExt cx="18786" cy="8816"/>
          </a:xfrm>
        </p:grpSpPr>
        <p:grpSp>
          <p:nvGrpSpPr>
            <p:cNvPr id="3" name="组合 2"/>
            <p:cNvGrpSpPr/>
            <p:nvPr/>
          </p:nvGrpSpPr>
          <p:grpSpPr>
            <a:xfrm>
              <a:off x="1271" y="2640"/>
              <a:ext cx="6015" cy="727"/>
              <a:chOff x="1271" y="3465"/>
              <a:chExt cx="6015" cy="727"/>
            </a:xfrm>
          </p:grpSpPr>
          <p:sp>
            <p:nvSpPr>
              <p:cNvPr id="7" name="矩形 6"/>
              <p:cNvSpPr/>
              <p:nvPr/>
            </p:nvSpPr>
            <p:spPr>
              <a:xfrm rot="16200000">
                <a:off x="3915" y="822"/>
                <a:ext cx="727" cy="6014"/>
              </a:xfrm>
              <a:prstGeom prst="rect">
                <a:avLst/>
              </a:prstGeom>
              <a:solidFill>
                <a:srgbClr val="C78A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271" y="3465"/>
                <a:ext cx="6014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总结人物特点</a:t>
                </a:r>
                <a:endParaRPr lang="zh-CN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</p:grpSp>
        <p:sp>
          <p:nvSpPr>
            <p:cNvPr id="13" name="圆角矩形 12"/>
            <p:cNvSpPr/>
            <p:nvPr/>
          </p:nvSpPr>
          <p:spPr>
            <a:xfrm rot="16200000">
              <a:off x="6198" y="-2083"/>
              <a:ext cx="8293" cy="18786"/>
            </a:xfrm>
            <a:prstGeom prst="roundRect">
              <a:avLst/>
            </a:prstGeom>
            <a:noFill/>
            <a:ln>
              <a:solidFill>
                <a:srgbClr val="C78A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8995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：结合插图，总结人物特点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73245" y="1902460"/>
          <a:ext cx="11179493" cy="4173848"/>
        </p:xfrm>
        <a:graphic>
          <a:graphicData uri="http://schemas.openxmlformats.org/drawingml/2006/table">
            <a:tbl>
              <a:tblPr firstRow="1" firstCol="1" bandRow="1"/>
              <a:tblGrid>
                <a:gridCol w="5789732"/>
                <a:gridCol w="538976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图片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人物特点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1000"/>
                      </a:srgbClr>
                    </a:solidFill>
                  </a:tcPr>
                </a:tc>
              </a:tr>
              <a:tr h="36774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范例：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1" u="sng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图片中的寿镜吾先生</a:t>
                      </a:r>
                      <a:r>
                        <a:rPr lang="en-US" sz="2800" b="1" u="sng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:</a:t>
                      </a: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严肃认真，穿着简单，质朴专注。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1" u="sng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我心中的寿镜吾先生</a:t>
                      </a:r>
                      <a:r>
                        <a:rPr lang="en-US" sz="2800" b="1" u="sng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:</a:t>
                      </a: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是一个严肃认真的人。如果在他的课堂，想必得腰背挺直、踏实认真，否则会被先生用戒尺惩罚。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2529" name="图片 14" descr="../../../../../../../../../../../Desktop/S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166" y="2687009"/>
            <a:ext cx="3099118" cy="327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407" y="965435"/>
            <a:ext cx="11929110" cy="5703087"/>
            <a:chOff x="952" y="2474"/>
            <a:chExt cx="18786" cy="8982"/>
          </a:xfrm>
        </p:grpSpPr>
        <p:grpSp>
          <p:nvGrpSpPr>
            <p:cNvPr id="3" name="组合 2"/>
            <p:cNvGrpSpPr/>
            <p:nvPr/>
          </p:nvGrpSpPr>
          <p:grpSpPr>
            <a:xfrm>
              <a:off x="1272" y="2474"/>
              <a:ext cx="6240" cy="728"/>
              <a:chOff x="1272" y="3299"/>
              <a:chExt cx="6240" cy="728"/>
            </a:xfrm>
          </p:grpSpPr>
          <p:sp>
            <p:nvSpPr>
              <p:cNvPr id="7" name="矩形 6"/>
              <p:cNvSpPr/>
              <p:nvPr/>
            </p:nvSpPr>
            <p:spPr>
              <a:xfrm rot="16200000">
                <a:off x="4047" y="524"/>
                <a:ext cx="689" cy="6240"/>
              </a:xfrm>
              <a:prstGeom prst="rect">
                <a:avLst/>
              </a:prstGeom>
              <a:solidFill>
                <a:srgbClr val="C78A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458" y="3300"/>
                <a:ext cx="5974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总结人物特点</a:t>
                </a:r>
                <a:endParaRPr lang="zh-CN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</p:grpSp>
        <p:sp>
          <p:nvSpPr>
            <p:cNvPr id="13" name="圆角矩形 12"/>
            <p:cNvSpPr/>
            <p:nvPr/>
          </p:nvSpPr>
          <p:spPr>
            <a:xfrm rot="16200000">
              <a:off x="6198" y="-2083"/>
              <a:ext cx="8293" cy="18786"/>
            </a:xfrm>
            <a:prstGeom prst="roundRect">
              <a:avLst/>
            </a:prstGeom>
            <a:noFill/>
            <a:ln>
              <a:solidFill>
                <a:srgbClr val="C78A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8995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：结合插图，总结人物特点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59897" y="1864836"/>
          <a:ext cx="11179493" cy="4173848"/>
        </p:xfrm>
        <a:graphic>
          <a:graphicData uri="http://schemas.openxmlformats.org/drawingml/2006/table">
            <a:tbl>
              <a:tblPr firstRow="1" firstCol="1" bandRow="1"/>
              <a:tblGrid>
                <a:gridCol w="5789732"/>
                <a:gridCol w="538976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图片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人物特点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36774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图片中的莎莉文老师</a:t>
                      </a: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……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我心中的莎莉文老师是一个</a:t>
                      </a: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……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1" name="图片 10" descr="../../../../../../../../../../../Desktop/Sn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4679" y="2619545"/>
            <a:ext cx="3260091" cy="3212854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407" y="991467"/>
            <a:ext cx="11929110" cy="5677055"/>
            <a:chOff x="952" y="2515"/>
            <a:chExt cx="18786" cy="8941"/>
          </a:xfrm>
        </p:grpSpPr>
        <p:grpSp>
          <p:nvGrpSpPr>
            <p:cNvPr id="3" name="组合 2"/>
            <p:cNvGrpSpPr/>
            <p:nvPr/>
          </p:nvGrpSpPr>
          <p:grpSpPr>
            <a:xfrm>
              <a:off x="1271" y="2515"/>
              <a:ext cx="5975" cy="728"/>
              <a:chOff x="1271" y="3340"/>
              <a:chExt cx="5975" cy="728"/>
            </a:xfrm>
          </p:grpSpPr>
          <p:sp>
            <p:nvSpPr>
              <p:cNvPr id="7" name="矩形 6"/>
              <p:cNvSpPr/>
              <p:nvPr/>
            </p:nvSpPr>
            <p:spPr>
              <a:xfrm rot="16200000">
                <a:off x="3935" y="677"/>
                <a:ext cx="647" cy="5974"/>
              </a:xfrm>
              <a:prstGeom prst="rect">
                <a:avLst/>
              </a:prstGeom>
              <a:solidFill>
                <a:srgbClr val="C78A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271" y="3341"/>
                <a:ext cx="5974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cs typeface="字魂萌趣欢乐体" panose="00000500000000000000" charset="-122"/>
                    <a:sym typeface="+mn-ea"/>
                  </a:rPr>
                  <a:t>总结人物特点</a:t>
                </a:r>
                <a:endParaRPr lang="zh-CN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endParaRPr>
              </a:p>
            </p:txBody>
          </p:sp>
        </p:grpSp>
        <p:sp>
          <p:nvSpPr>
            <p:cNvPr id="13" name="圆角矩形 12"/>
            <p:cNvSpPr/>
            <p:nvPr/>
          </p:nvSpPr>
          <p:spPr>
            <a:xfrm rot="16200000">
              <a:off x="6198" y="-2083"/>
              <a:ext cx="8293" cy="18786"/>
            </a:xfrm>
            <a:prstGeom prst="roundRect">
              <a:avLst/>
            </a:prstGeom>
            <a:noFill/>
            <a:ln>
              <a:solidFill>
                <a:srgbClr val="C78A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8995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：结合插图，总结人物特点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11632" y="1952079"/>
          <a:ext cx="11179493" cy="4173848"/>
        </p:xfrm>
        <a:graphic>
          <a:graphicData uri="http://schemas.openxmlformats.org/drawingml/2006/table">
            <a:tbl>
              <a:tblPr firstRow="1" firstCol="1" bandRow="1"/>
              <a:tblGrid>
                <a:gridCol w="5789732"/>
                <a:gridCol w="5389761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图片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人物特点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36774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图片中的孔子</a:t>
                      </a: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……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我心中的孔夫子是一个</a:t>
                      </a: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……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2" name="图片 11" descr="../../../../../../../../../../../Desktop/Sni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5514" y="2750170"/>
            <a:ext cx="4305300" cy="30416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：绘肖像，配解说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71792" y="1182370"/>
          <a:ext cx="11582400" cy="4624200"/>
        </p:xfrm>
        <a:graphic>
          <a:graphicData uri="http://schemas.openxmlformats.org/drawingml/2006/table">
            <a:tbl>
              <a:tblPr firstRow="1" firstCol="1" bandRow="1"/>
              <a:tblGrid>
                <a:gridCol w="3012440"/>
                <a:gridCol w="4190683"/>
                <a:gridCol w="4379277"/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步骤一：细心观察，抓住特点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321310">
                <a:tc rowSpan="2"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问题</a:t>
                      </a: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0240">
                <a:tc vMerge="1" gridSpan="2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    </a:t>
                      </a: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对比鲁迅、爱因斯坦的照片和漫画，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说说</a:t>
                      </a: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漫画家抓住了人物的什么特点？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7495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步骤二：选择人物，列出提纲 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1000"/>
                      </a:srgb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774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写谁</a:t>
                      </a: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外貌</a:t>
                      </a:r>
                      <a:r>
                        <a:rPr lang="en-US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/</a:t>
                      </a: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神态描写</a:t>
                      </a: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独特之处（最少</a:t>
                      </a:r>
                      <a:r>
                        <a:rPr lang="en-US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例）</a:t>
                      </a: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en-US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（要求：至少用一种修辞）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1.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2.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0721" name="图片 17" descr="../../../../../../../../../../../Desktop/Sni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315" y="1646555"/>
            <a:ext cx="5399405" cy="201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5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857885" y="258527"/>
            <a:ext cx="10610215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学习任务单三：绘肖像，配解说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525" y="1146810"/>
          <a:ext cx="11880850" cy="4925695"/>
        </p:xfrm>
        <a:graphic>
          <a:graphicData uri="http://schemas.openxmlformats.org/drawingml/2006/table">
            <a:tbl>
              <a:tblPr firstRow="1" firstCol="1" bandRow="1"/>
              <a:tblGrid>
                <a:gridCol w="4777105"/>
                <a:gridCol w="7103745"/>
              </a:tblGrid>
              <a:tr h="48387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步骤三：根据特点，画出肖像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1191" marR="611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步骤四：配上文字解说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1191" marR="611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44420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1191" marR="611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范例一：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indent="266700" algn="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 </a:t>
                      </a: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他的相貌很古怪，他的脑袋的轮廓是有棱有角的，很容易成为漫画的对象。头很尖，秃秃的，亮亮的</a:t>
                      </a:r>
                      <a:r>
                        <a:rPr lang="en-US" alt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……</a:t>
                      </a: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（节选自《我的一位国文老师》梁实秋）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范例二：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indent="266700" algn="just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 </a:t>
                      </a: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其时进来的是一个黑瘦的先生，八字须，戴着眼镜，挟着一迭大大小小的书。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r" fontAlgn="auto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（节选自《藤野先生》鲁迅）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1191" marR="611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476785" y="203835"/>
            <a:ext cx="3369876" cy="708025"/>
            <a:chOff x="2857" y="3045"/>
            <a:chExt cx="4359" cy="1115"/>
          </a:xfrm>
        </p:grpSpPr>
        <p:sp>
          <p:nvSpPr>
            <p:cNvPr id="33" name="矩形 32"/>
            <p:cNvSpPr/>
            <p:nvPr/>
          </p:nvSpPr>
          <p:spPr>
            <a:xfrm rot="16200000">
              <a:off x="4377" y="1525"/>
              <a:ext cx="1115" cy="4155"/>
            </a:xfrm>
            <a:prstGeom prst="rect">
              <a:avLst/>
            </a:prstGeom>
            <a:solidFill>
              <a:srgbClr val="B6B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03" y="3084"/>
              <a:ext cx="3813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学习评价</a:t>
              </a:r>
              <a:endParaRPr lang="zh-CN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endParaRPr>
            </a:p>
          </p:txBody>
        </p:sp>
      </p:grp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52585" y="1315845"/>
          <a:ext cx="10660566" cy="4594300"/>
        </p:xfrm>
        <a:graphic>
          <a:graphicData uri="http://schemas.openxmlformats.org/drawingml/2006/table">
            <a:tbl>
              <a:tblPr firstRow="1" firstCol="1" bandRow="1"/>
              <a:tblGrid>
                <a:gridCol w="2005453"/>
                <a:gridCol w="8655113"/>
              </a:tblGrid>
              <a:tr h="6563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评价标准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不契合：★；一般契合：★★★；非常契合：★★★★★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6563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配图特点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肖像图所抓特点与人物形象是否契合</a:t>
                      </a:r>
                      <a:r>
                        <a:rPr lang="zh-CN" alt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☆☆☆☆☆（填涂）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131265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配文用语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rgbClr val="222222"/>
                          </a:solidFill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形态特点□言语内容□行为特点□生活环境□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配文的人物描写与人物形象是否契合☆☆☆☆☆（填涂）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1312658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solidFill>
                            <a:srgbClr val="222222"/>
                          </a:solidFill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□</a:t>
                      </a:r>
                      <a:r>
                        <a:rPr lang="zh-CN" sz="2400" kern="0" dirty="0">
                          <a:solidFill>
                            <a:srgbClr val="222222"/>
                          </a:solidFill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比喻</a:t>
                      </a:r>
                      <a:r>
                        <a:rPr lang="zh-CN" sz="2400" kern="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r>
                        <a:rPr lang="en-US" sz="2400" kern="0" dirty="0">
                          <a:solidFill>
                            <a:srgbClr val="222222"/>
                          </a:solidFill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□</a:t>
                      </a:r>
                      <a:r>
                        <a:rPr lang="zh-CN" sz="2400" kern="0" dirty="0">
                          <a:solidFill>
                            <a:srgbClr val="222222"/>
                          </a:solidFill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夸张</a:t>
                      </a:r>
                      <a:r>
                        <a:rPr lang="en-US" sz="2400" kern="0" dirty="0">
                          <a:solidFill>
                            <a:srgbClr val="222222"/>
                          </a:solidFill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□</a:t>
                      </a:r>
                      <a:r>
                        <a:rPr lang="zh-CN" sz="2400" kern="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对比 </a:t>
                      </a:r>
                      <a:r>
                        <a:rPr lang="en-US" sz="2400" kern="0" dirty="0">
                          <a:solidFill>
                            <a:srgbClr val="222222"/>
                          </a:solidFill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□</a:t>
                      </a:r>
                      <a:r>
                        <a:rPr lang="zh-CN" sz="2400" kern="0" dirty="0">
                          <a:solidFill>
                            <a:srgbClr val="222222"/>
                          </a:solidFill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其它</a:t>
                      </a:r>
                      <a:r>
                        <a:rPr lang="zh-CN" sz="2400" kern="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配文的修辞与人物形象度是否契合</a:t>
                      </a: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☆☆☆☆☆（填涂）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6563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图文匹配度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所画的图片和所配的文字是否契合☆☆☆☆☆（填涂）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55683" y="1385570"/>
            <a:ext cx="1080000" cy="1080000"/>
            <a:chOff x="1878" y="4641"/>
            <a:chExt cx="1701" cy="1701"/>
          </a:xfrm>
        </p:grpSpPr>
        <p:sp>
          <p:nvSpPr>
            <p:cNvPr id="20" name="椭圆 19"/>
            <p:cNvSpPr/>
            <p:nvPr/>
          </p:nvSpPr>
          <p:spPr>
            <a:xfrm>
              <a:off x="1878" y="4641"/>
              <a:ext cx="1701" cy="1701"/>
            </a:xfrm>
            <a:prstGeom prst="ellipse">
              <a:avLst/>
            </a:prstGeom>
            <a:solidFill>
              <a:srgbClr val="CBC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78" y="4887"/>
              <a:ext cx="170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</a:rPr>
                <a:t>03</a:t>
              </a:r>
              <a:endParaRPr lang="en-US" altLang="zh-CN" sz="4400" b="1" dirty="0">
                <a:solidFill>
                  <a:srgbClr val="FFFFFF"/>
                </a:solidFill>
                <a:latin typeface="微软雅黑" panose="020B0503020204020204" pitchFamily="34" charset="-122"/>
                <a:cs typeface="字魂萌趣欢乐体" panose="000005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399405" y="2465705"/>
            <a:ext cx="1236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cs typeface="字魂萌趣欢乐体" panose="00000500000000000000" charset="-122"/>
              </a:rPr>
              <a:t>得法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cs typeface="字魂萌趣欢乐体" panose="0000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40112" y="3049270"/>
            <a:ext cx="5310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</a:rPr>
              <a:t>析手法，感知匠心</a:t>
            </a:r>
            <a:endParaRPr lang="zh-CN" altLang="en-US" sz="48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</a:endParaRPr>
          </a:p>
        </p:txBody>
      </p:sp>
      <p:grpSp>
        <p:nvGrpSpPr>
          <p:cNvPr id="7" name="组合 18"/>
          <p:cNvGrpSpPr/>
          <p:nvPr/>
        </p:nvGrpSpPr>
        <p:grpSpPr>
          <a:xfrm>
            <a:off x="4964428" y="6121781"/>
            <a:ext cx="2262505" cy="460375"/>
            <a:chOff x="7857" y="5988"/>
            <a:chExt cx="4090" cy="861"/>
          </a:xfrm>
        </p:grpSpPr>
        <p:sp>
          <p:nvSpPr>
            <p:cNvPr id="8" name="圆角矩形 7"/>
            <p:cNvSpPr/>
            <p:nvPr/>
          </p:nvSpPr>
          <p:spPr>
            <a:xfrm>
              <a:off x="7857" y="5988"/>
              <a:ext cx="4090" cy="861"/>
            </a:xfrm>
            <a:prstGeom prst="roundRect">
              <a:avLst>
                <a:gd name="adj" fmla="val 32636"/>
              </a:avLst>
            </a:prstGeom>
            <a:noFill/>
            <a:ln w="19050" cmpd="sng">
              <a:solidFill>
                <a:srgbClr val="FCCBC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跳跳体简" panose="00020600040101010101" charset="-122"/>
                <a:ea typeface="汉仪跳跳体简" panose="0002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60" y="6046"/>
              <a:ext cx="3885" cy="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课时安排：</a:t>
              </a:r>
              <a:r>
                <a:rPr lang="en-US" altLang="zh-CN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2</a:t>
              </a:r>
              <a:r>
                <a:rPr lang="zh-CN" altLang="en-US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课时</a:t>
              </a:r>
              <a:endParaRPr lang="en-US" altLang="zh-CN" sz="2000" dirty="0">
                <a:solidFill>
                  <a:srgbClr val="C78A87"/>
                </a:solidFill>
                <a:latin typeface="方正公文黑体" panose="02000500000000000000" charset="-122"/>
                <a:ea typeface="方正公文黑体" panose="02000500000000000000" charset="-122"/>
                <a:cs typeface="方正公文黑体" panose="02000500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11"/>
          <p:cNvGrpSpPr/>
          <p:nvPr/>
        </p:nvGrpSpPr>
        <p:grpSpPr>
          <a:xfrm>
            <a:off x="3059371" y="1496735"/>
            <a:ext cx="6067476" cy="4658053"/>
            <a:chOff x="1269" y="4302"/>
            <a:chExt cx="7395" cy="3922"/>
          </a:xfrm>
        </p:grpSpPr>
        <p:sp>
          <p:nvSpPr>
            <p:cNvPr id="34" name="圆角矩形 33"/>
            <p:cNvSpPr/>
            <p:nvPr/>
          </p:nvSpPr>
          <p:spPr>
            <a:xfrm rot="16200000">
              <a:off x="3005" y="2565"/>
              <a:ext cx="3922" cy="7395"/>
            </a:xfrm>
            <a:prstGeom prst="roundRect">
              <a:avLst/>
            </a:prstGeom>
            <a:noFill/>
            <a:ln>
              <a:solidFill>
                <a:srgbClr val="C78A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8995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16200000">
              <a:off x="3241" y="6014"/>
              <a:ext cx="279" cy="3477"/>
            </a:xfrm>
            <a:prstGeom prst="roundRect">
              <a:avLst>
                <a:gd name="adj" fmla="val 28930"/>
              </a:avLst>
            </a:prstGeom>
            <a:solidFill>
              <a:srgbClr val="C78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16200000">
              <a:off x="6704" y="6399"/>
              <a:ext cx="279" cy="2706"/>
            </a:xfrm>
            <a:prstGeom prst="roundRect">
              <a:avLst>
                <a:gd name="adj" fmla="val 28930"/>
              </a:avLst>
            </a:prstGeom>
            <a:solidFill>
              <a:srgbClr val="C78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516" y="4508"/>
              <a:ext cx="6903" cy="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</a:t>
              </a:r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献礼教师节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学校拟开拍</a:t>
              </a:r>
              <a:r>
                <a:rPr lang="en-US" altLang="zh-CN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《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我和我的老师</a:t>
              </a:r>
              <a:r>
                <a:rPr lang="en-US" altLang="zh-CN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》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微电影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现向全校征集微电影故事内容。学习本单元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从古今中外的作品中感受师生情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写下你和老师之间的故事。</a:t>
              </a:r>
              <a:endPara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259089" y="589932"/>
            <a:ext cx="5666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rPr>
              <a:t>核心任务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05029" y="643699"/>
            <a:ext cx="8801300" cy="1675765"/>
            <a:chOff x="6037" y="4980"/>
            <a:chExt cx="4375" cy="2639"/>
          </a:xfrm>
        </p:grpSpPr>
        <p:sp>
          <p:nvSpPr>
            <p:cNvPr id="14" name="文本框 13"/>
            <p:cNvSpPr txBox="1"/>
            <p:nvPr/>
          </p:nvSpPr>
          <p:spPr>
            <a:xfrm>
              <a:off x="6457" y="4980"/>
              <a:ext cx="3320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课段任务</a:t>
              </a:r>
              <a:endPara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37" y="6118"/>
              <a:ext cx="4375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小标宋_GBK" panose="02000000000000000000" charset="-122"/>
                </a:rPr>
                <a:t>      </a:t>
              </a: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小标宋_GBK" panose="02000000000000000000" charset="-122"/>
                </a:rPr>
                <a:t>核心任务：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深入分析三篇文章在内容和写法上的精妙之处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讲好“我和我的老师”的故事。</a:t>
              </a: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小标宋_GBK" panose="02000000000000000000" charset="-122"/>
                </a:rPr>
                <a:t> 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546756" y="2566479"/>
            <a:ext cx="828000" cy="828000"/>
          </a:xfrm>
          <a:prstGeom prst="ellipse">
            <a:avLst/>
          </a:prstGeom>
          <a:solidFill>
            <a:srgbClr val="C78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5500" y="3915292"/>
            <a:ext cx="827405" cy="828000"/>
          </a:xfrm>
          <a:prstGeom prst="ellipse">
            <a:avLst/>
          </a:prstGeom>
          <a:solidFill>
            <a:srgbClr val="B6B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1461" y="3868408"/>
            <a:ext cx="8691508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       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品读语段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借助圈点勾画和批注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了解作者通过写自己的反应和变化来凸显老师个性魅力的方法。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小标宋_GBK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81461" y="2617279"/>
            <a:ext cx="8691508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       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默读课文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学会从文中准确获取信息并进行分析概括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把握关键语段、梳理典型事件。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" name="图片 10" descr="assessed-bad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171" y="2617279"/>
            <a:ext cx="725805" cy="725805"/>
          </a:xfrm>
          <a:prstGeom prst="rect">
            <a:avLst/>
          </a:prstGeom>
        </p:spPr>
      </p:pic>
      <p:pic>
        <p:nvPicPr>
          <p:cNvPr id="13" name="图片 12" descr="ear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20" y="3966092"/>
            <a:ext cx="725805" cy="72580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-34282"/>
            <a:ext cx="434011" cy="6892282"/>
          </a:xfrm>
          <a:prstGeom prst="rect">
            <a:avLst/>
          </a:prstGeom>
          <a:solidFill>
            <a:srgbClr val="E5C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2290445" y="292944"/>
            <a:ext cx="66789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学习资源</a:t>
            </a:r>
            <a:endParaRPr lang="zh-CN" altLang="en-US" sz="36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grpSp>
        <p:nvGrpSpPr>
          <p:cNvPr id="12" name="组合 5"/>
          <p:cNvGrpSpPr/>
          <p:nvPr/>
        </p:nvGrpSpPr>
        <p:grpSpPr>
          <a:xfrm>
            <a:off x="795655" y="1245235"/>
            <a:ext cx="5041900" cy="1967230"/>
            <a:chOff x="1691" y="1870"/>
            <a:chExt cx="7940" cy="3098"/>
          </a:xfrm>
        </p:grpSpPr>
        <p:grpSp>
          <p:nvGrpSpPr>
            <p:cNvPr id="13" name="组合 3"/>
            <p:cNvGrpSpPr/>
            <p:nvPr/>
          </p:nvGrpSpPr>
          <p:grpSpPr>
            <a:xfrm>
              <a:off x="4045" y="2919"/>
              <a:ext cx="5586" cy="2049"/>
              <a:chOff x="4138" y="2678"/>
              <a:chExt cx="5586" cy="204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138" y="2837"/>
                <a:ext cx="5586" cy="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鲁迅</a:t>
                </a:r>
                <a:endPara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《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从百草园到三味书屋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endParaRPr lang="en-US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6" name="直接连接符 2"/>
              <p:cNvCxnSpPr/>
              <p:nvPr/>
            </p:nvCxnSpPr>
            <p:spPr>
              <a:xfrm flipV="1">
                <a:off x="4297" y="2678"/>
                <a:ext cx="1869" cy="0"/>
              </a:xfrm>
              <a:prstGeom prst="line">
                <a:avLst/>
              </a:prstGeom>
              <a:ln w="38100">
                <a:solidFill>
                  <a:srgbClr val="C78A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4" name="图片 13" descr="piqsels.com-id-zkmkq"/>
            <p:cNvPicPr>
              <a:picLocks noChangeAspect="1"/>
            </p:cNvPicPr>
            <p:nvPr/>
          </p:nvPicPr>
          <p:blipFill>
            <a:blip r:embed="rId1"/>
            <a:srcRect l="5405" t="19983" r="41457" b="300"/>
            <a:stretch>
              <a:fillRect/>
            </a:stretch>
          </p:blipFill>
          <p:spPr>
            <a:xfrm>
              <a:off x="1691" y="1870"/>
              <a:ext cx="2098" cy="2098"/>
            </a:xfrm>
            <a:prstGeom prst="ellipse">
              <a:avLst/>
            </a:prstGeom>
          </p:spPr>
        </p:pic>
      </p:grpSp>
      <p:grpSp>
        <p:nvGrpSpPr>
          <p:cNvPr id="19" name="组合 6"/>
          <p:cNvGrpSpPr/>
          <p:nvPr/>
        </p:nvGrpSpPr>
        <p:grpSpPr>
          <a:xfrm>
            <a:off x="6328410" y="1245235"/>
            <a:ext cx="2782570" cy="1332230"/>
            <a:chOff x="1691" y="1870"/>
            <a:chExt cx="4382" cy="2098"/>
          </a:xfrm>
        </p:grpSpPr>
        <p:cxnSp>
          <p:nvCxnSpPr>
            <p:cNvPr id="23" name="直接连接符 14"/>
            <p:cNvCxnSpPr/>
            <p:nvPr/>
          </p:nvCxnSpPr>
          <p:spPr>
            <a:xfrm flipV="1">
              <a:off x="4204" y="2919"/>
              <a:ext cx="1869" cy="0"/>
            </a:xfrm>
            <a:prstGeom prst="line">
              <a:avLst/>
            </a:prstGeom>
            <a:ln w="38100">
              <a:solidFill>
                <a:srgbClr val="C78A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片 20" descr="piqsels.com-id-zkmkq"/>
            <p:cNvPicPr>
              <a:picLocks noChangeAspect="1"/>
            </p:cNvPicPr>
            <p:nvPr/>
          </p:nvPicPr>
          <p:blipFill>
            <a:blip r:embed="rId1"/>
            <a:srcRect l="5405" t="19983" r="41457" b="300"/>
            <a:stretch>
              <a:fillRect/>
            </a:stretch>
          </p:blipFill>
          <p:spPr>
            <a:xfrm>
              <a:off x="1691" y="1870"/>
              <a:ext cx="2098" cy="2098"/>
            </a:xfrm>
            <a:prstGeom prst="ellipse">
              <a:avLst/>
            </a:prstGeom>
          </p:spPr>
        </p:pic>
      </p:grpSp>
      <p:grpSp>
        <p:nvGrpSpPr>
          <p:cNvPr id="26" name="组合 16"/>
          <p:cNvGrpSpPr/>
          <p:nvPr/>
        </p:nvGrpSpPr>
        <p:grpSpPr>
          <a:xfrm>
            <a:off x="795655" y="3749040"/>
            <a:ext cx="2782570" cy="1332230"/>
            <a:chOff x="1691" y="1870"/>
            <a:chExt cx="4382" cy="2098"/>
          </a:xfrm>
        </p:grpSpPr>
        <p:cxnSp>
          <p:nvCxnSpPr>
            <p:cNvPr id="30" name="直接连接符 21"/>
            <p:cNvCxnSpPr/>
            <p:nvPr/>
          </p:nvCxnSpPr>
          <p:spPr>
            <a:xfrm flipV="1">
              <a:off x="4204" y="2919"/>
              <a:ext cx="1869" cy="0"/>
            </a:xfrm>
            <a:prstGeom prst="line">
              <a:avLst/>
            </a:prstGeom>
            <a:ln w="38100">
              <a:solidFill>
                <a:srgbClr val="C78A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图片 27" descr="piqsels.com-id-zkmkq"/>
            <p:cNvPicPr>
              <a:picLocks noChangeAspect="1"/>
            </p:cNvPicPr>
            <p:nvPr/>
          </p:nvPicPr>
          <p:blipFill>
            <a:blip r:embed="rId1"/>
            <a:srcRect l="5405" t="19983" r="41457" b="300"/>
            <a:stretch>
              <a:fillRect/>
            </a:stretch>
          </p:blipFill>
          <p:spPr>
            <a:xfrm>
              <a:off x="1691" y="1870"/>
              <a:ext cx="2098" cy="2098"/>
            </a:xfrm>
            <a:prstGeom prst="ellipse">
              <a:avLst/>
            </a:prstGeom>
          </p:spPr>
        </p:pic>
      </p:grpSp>
      <p:grpSp>
        <p:nvGrpSpPr>
          <p:cNvPr id="33" name="组合 23"/>
          <p:cNvGrpSpPr/>
          <p:nvPr/>
        </p:nvGrpSpPr>
        <p:grpSpPr>
          <a:xfrm>
            <a:off x="6328410" y="3749040"/>
            <a:ext cx="2782570" cy="1332230"/>
            <a:chOff x="1691" y="1870"/>
            <a:chExt cx="4382" cy="2098"/>
          </a:xfrm>
        </p:grpSpPr>
        <p:cxnSp>
          <p:nvCxnSpPr>
            <p:cNvPr id="38" name="直接连接符 28"/>
            <p:cNvCxnSpPr/>
            <p:nvPr/>
          </p:nvCxnSpPr>
          <p:spPr>
            <a:xfrm flipV="1">
              <a:off x="4204" y="2919"/>
              <a:ext cx="1869" cy="0"/>
            </a:xfrm>
            <a:prstGeom prst="line">
              <a:avLst/>
            </a:prstGeom>
            <a:ln w="38100">
              <a:solidFill>
                <a:srgbClr val="C78A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图片 34" descr="piqsels.com-id-zkmkq"/>
            <p:cNvPicPr>
              <a:picLocks noChangeAspect="1"/>
            </p:cNvPicPr>
            <p:nvPr/>
          </p:nvPicPr>
          <p:blipFill>
            <a:blip r:embed="rId1"/>
            <a:srcRect l="5405" t="19983" r="41457" b="300"/>
            <a:stretch>
              <a:fillRect/>
            </a:stretch>
          </p:blipFill>
          <p:spPr>
            <a:xfrm>
              <a:off x="1691" y="1870"/>
              <a:ext cx="2098" cy="2098"/>
            </a:xfrm>
            <a:prstGeom prst="ellipse">
              <a:avLst/>
            </a:prstGeom>
          </p:spPr>
        </p:pic>
      </p:grpSp>
      <p:sp>
        <p:nvSpPr>
          <p:cNvPr id="50" name="文本框 49"/>
          <p:cNvSpPr txBox="1"/>
          <p:nvPr/>
        </p:nvSpPr>
        <p:spPr>
          <a:xfrm>
            <a:off x="7924165" y="1885349"/>
            <a:ext cx="3547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海伦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凯勒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再塑生命的人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90445" y="4415155"/>
            <a:ext cx="3547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《&lt;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十二章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924164" y="4415155"/>
            <a:ext cx="42678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梁实秋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我的一位国文老师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：概括评价，开宗明义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97560" y="1456690"/>
          <a:ext cx="10610215" cy="3469640"/>
        </p:xfrm>
        <a:graphic>
          <a:graphicData uri="http://schemas.openxmlformats.org/drawingml/2006/table">
            <a:tbl>
              <a:tblPr firstRow="1" firstCol="1" bandRow="1"/>
              <a:tblGrid>
                <a:gridCol w="3651885"/>
                <a:gridCol w="6958330"/>
              </a:tblGrid>
              <a:tr h="426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课文篇目</a:t>
                      </a:r>
                      <a:endParaRPr lang="zh-CN" sz="36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对老师的概括性评价</a:t>
                      </a:r>
                      <a:endParaRPr lang="zh-CN" sz="36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从百草园到三味书屋</a:t>
                      </a:r>
                      <a:endParaRPr lang="zh-CN" sz="36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他是本城中极方正，质朴，博学的人。</a:t>
                      </a:r>
                      <a:endParaRPr lang="zh-CN" sz="36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702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再塑生命的人</a:t>
                      </a:r>
                      <a:endParaRPr lang="zh-CN" sz="36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459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我的一位国文老师</a:t>
                      </a:r>
                      <a:endParaRPr lang="zh-CN" sz="36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489450" y="2301875"/>
            <a:ext cx="68573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老师安妮∙莎莉文来到我家的第一天，是我一生中最重要的一天。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9450" y="3371850"/>
            <a:ext cx="69494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2800" b="0">
                <a:latin typeface="楷体" panose="02010609060101010101" charset="-122"/>
                <a:ea typeface="楷体" panose="02010609060101010101" charset="-122"/>
              </a:rPr>
              <a:t>我在十八九岁的时候，遇见一位国文先生，他给我的印象最深，使我受益也最多，我至今不能忘记他。</a:t>
            </a:r>
            <a:endParaRPr lang="zh-CN" altLang="en-US" sz="2800" b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7075" y="5079365"/>
            <a:ext cx="104889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ea typeface="宋体" panose="02010600030101010101" pitchFamily="2" charset="-122"/>
              </a:rPr>
              <a:t>【学习提示：学生快速阅读文章，快速找到对老师概括性评价的一句话，旨在引导学生关注文章中的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特殊位置的关键句段</a:t>
            </a:r>
            <a:r>
              <a:rPr lang="zh-CN" sz="2800" b="0">
                <a:ea typeface="宋体" panose="02010600030101010101" pitchFamily="2" charset="-122"/>
              </a:rPr>
              <a:t>，并了解这些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特殊句段的作用</a:t>
            </a:r>
            <a:r>
              <a:rPr lang="zh-CN" sz="2800" b="0">
                <a:ea typeface="宋体" panose="02010600030101010101" pitchFamily="2" charset="-122"/>
              </a:rPr>
              <a:t>。】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405255" y="842010"/>
            <a:ext cx="9380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1">
                <a:ea typeface="宋体" panose="02010600030101010101" pitchFamily="2" charset="-122"/>
              </a:rPr>
              <a:t>速读课文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ea typeface="宋体" panose="02010600030101010101" pitchFamily="2" charset="-122"/>
              </a:rPr>
              <a:t>找出几篇文章中对老师的概括性评价的一句话。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：关键语段，着力表达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05510" y="1844679"/>
          <a:ext cx="10515600" cy="2597785"/>
        </p:xfrm>
        <a:graphic>
          <a:graphicData uri="http://schemas.openxmlformats.org/drawingml/2006/table">
            <a:tbl>
              <a:tblPr firstRow="1" firstCol="1" bandRow="1"/>
              <a:tblGrid>
                <a:gridCol w="3423317"/>
                <a:gridCol w="2003939"/>
                <a:gridCol w="1878330"/>
                <a:gridCol w="3210014"/>
              </a:tblGrid>
              <a:tr h="426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r>
                        <a:rPr lang="zh-CN" altLang="en-US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课文篇目</a:t>
                      </a:r>
                      <a:endParaRPr lang="zh-CN" altLang="en-US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出现位置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副词使用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情感表达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8909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从百草园到三味书屋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文章第二部分的开头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极</a:t>
                      </a:r>
                      <a:endParaRPr lang="zh-CN" sz="36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方正，质朴，博学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8155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再塑生命的人</a:t>
                      </a:r>
                      <a:endParaRPr lang="zh-CN" sz="28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7520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我的一位国文老师</a:t>
                      </a:r>
                      <a:endParaRPr lang="zh-CN" sz="36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316730" y="3176905"/>
            <a:ext cx="1956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222222"/>
                </a:solidFill>
                <a:latin typeface="华文楷体" panose="02010600040101010101" charset="-122"/>
                <a:ea typeface="华文楷体" panose="02010600040101010101" charset="-122"/>
              </a:rPr>
              <a:t>文章开头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43650" y="3176905"/>
            <a:ext cx="1337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222222"/>
                </a:solidFill>
                <a:latin typeface="华文楷体" panose="02010600040101010101" charset="-122"/>
                <a:ea typeface="华文楷体" panose="02010600040101010101" charset="-122"/>
              </a:rPr>
              <a:t>最重要</a:t>
            </a:r>
            <a:endParaRPr lang="zh-CN" altLang="en-US" sz="2800" b="0">
              <a:solidFill>
                <a:srgbClr val="222222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04835" y="3176905"/>
            <a:ext cx="3263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222222"/>
                </a:solidFill>
                <a:latin typeface="华文楷体" panose="02010600040101010101" charset="-122"/>
                <a:ea typeface="华文楷体" panose="02010600040101010101" charset="-122"/>
              </a:rPr>
              <a:t>是我最重要的一天</a:t>
            </a:r>
            <a:endParaRPr lang="zh-CN" altLang="en-US" sz="2800" b="0">
              <a:solidFill>
                <a:srgbClr val="222222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6730" y="3834130"/>
            <a:ext cx="1956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222222"/>
                </a:solidFill>
                <a:latin typeface="华文楷体" panose="02010600040101010101" charset="-122"/>
                <a:ea typeface="华文楷体" panose="02010600040101010101" charset="-122"/>
              </a:rPr>
              <a:t>文章开头</a:t>
            </a:r>
            <a:endParaRPr lang="zh-CN" altLang="en-US" sz="2800" b="0">
              <a:solidFill>
                <a:srgbClr val="222222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3650" y="3849370"/>
            <a:ext cx="191516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600" b="0">
                <a:solidFill>
                  <a:srgbClr val="222222"/>
                </a:solidFill>
                <a:latin typeface="华文楷体" panose="02010600040101010101" charset="-122"/>
                <a:ea typeface="华文楷体" panose="02010600040101010101" charset="-122"/>
              </a:rPr>
              <a:t>最深、最多</a:t>
            </a:r>
            <a:endParaRPr lang="zh-CN" altLang="en-US" sz="2600" b="0">
              <a:solidFill>
                <a:srgbClr val="222222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39125" y="3818890"/>
            <a:ext cx="3194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222222"/>
                </a:solidFill>
                <a:latin typeface="华文楷体" panose="02010600040101010101" charset="-122"/>
                <a:ea typeface="华文楷体" panose="02010600040101010101" charset="-122"/>
              </a:rPr>
              <a:t>我至今不能忘记他</a:t>
            </a:r>
            <a:endParaRPr lang="zh-CN" altLang="en-US" sz="2800" b="0">
              <a:solidFill>
                <a:srgbClr val="222222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5510" y="4491355"/>
            <a:ext cx="1025271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ea typeface="宋体" panose="02010600030101010101" pitchFamily="2" charset="-122"/>
              </a:rPr>
              <a:t>【学习提示：引导学生回顾学习的课文中有没有类似的语段，进一步加深学生对关键语段着力表达的印象，分析这种朴素表达的妙处。比如《背影》的开头段：“我与父亲不相见已二年余了，我</a:t>
            </a:r>
            <a:r>
              <a:rPr lang="zh-CN" sz="2800" b="1">
                <a:ea typeface="宋体" panose="02010600030101010101" pitchFamily="2" charset="-122"/>
              </a:rPr>
              <a:t>最不能忘记的</a:t>
            </a:r>
            <a:r>
              <a:rPr lang="zh-CN" sz="2800" b="0">
                <a:ea typeface="宋体" panose="02010600030101010101" pitchFamily="2" charset="-122"/>
              </a:rPr>
              <a:t>是他的背影”；再如魏巍《我的老师》开头段：“</a:t>
            </a:r>
            <a:r>
              <a:rPr lang="zh-CN" sz="2800" b="1">
                <a:ea typeface="宋体" panose="02010600030101010101" pitchFamily="2" charset="-122"/>
              </a:rPr>
              <a:t>最使我难忘的</a:t>
            </a:r>
            <a:r>
              <a:rPr lang="zh-CN" sz="2800" b="0">
                <a:ea typeface="宋体" panose="02010600030101010101" pitchFamily="2" charset="-122"/>
              </a:rPr>
              <a:t>，是我小学时候的女教师蔡芸芝先生。”】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904875" y="842010"/>
            <a:ext cx="104946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结合“学习任务单1”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找出三篇文章在对老师的概括性评价中的共同之处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完成“学习任务单2”</a:t>
            </a:r>
            <a:r>
              <a:rPr lang="zh-CN" sz="2800" b="1">
                <a:ea typeface="宋体" panose="02010600030101010101" pitchFamily="2" charset="-122"/>
              </a:rPr>
              <a:t>。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857885" y="258527"/>
            <a:ext cx="1061021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：我写我师，一体两面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跳读课文</a:t>
            </a:r>
            <a:r>
              <a:rPr lang="en-US" altLang="zh-CN" sz="2800" b="1" dirty="0">
                <a:solidFill>
                  <a:schemeClr val="tx1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找出文章中老师与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的事件</a:t>
            </a:r>
            <a:r>
              <a:rPr lang="en-US" altLang="zh-CN" sz="2800" b="1" dirty="0">
                <a:solidFill>
                  <a:schemeClr val="tx1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对比事件前后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的感受和变化。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01930" y="1950085"/>
          <a:ext cx="11746865" cy="4267200"/>
        </p:xfrm>
        <a:graphic>
          <a:graphicData uri="http://schemas.openxmlformats.org/drawingml/2006/table">
            <a:tbl>
              <a:tblPr firstRow="1" firstCol="1" bandRow="1"/>
              <a:tblGrid>
                <a:gridCol w="1454785"/>
                <a:gridCol w="3070225"/>
                <a:gridCol w="2536190"/>
                <a:gridCol w="2397760"/>
                <a:gridCol w="2287905"/>
              </a:tblGrid>
              <a:tr h="3968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文章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师：立身之事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师：立人之言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生：彼时变化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生：此时回顾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2621280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从百草园到三味书屋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alt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华文楷体" panose="02010600040101010101" charset="-122"/>
                        </a:rPr>
                        <a:t>1</a:t>
                      </a:r>
                      <a:r>
                        <a:rPr lang="en-US" alt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.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寿镜吾先生不回应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Arial" panose="020B0604020202020204" pitchFamily="34" charset="0"/>
                        </a:rPr>
                        <a:t>怪哉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”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的问题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使我知道不问不应该问的事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只读书习字。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alt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2.</a:t>
                      </a:r>
                      <a:endParaRPr lang="en-US" alt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alt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3.</a:t>
                      </a:r>
                      <a:endParaRPr lang="en-US" alt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“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读书！”</a:t>
                      </a:r>
                      <a:endParaRPr lang="zh-CN" altLang="en-US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zh-CN" altLang="en-US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小鲁迅：恭敬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——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忐忑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——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放纵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——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佯怕——读书多了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画的画也多了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大鲁迅：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en-US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259715" y="258445"/>
            <a:ext cx="1173988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：我写我师，一体两面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跳读课文</a:t>
            </a:r>
            <a:r>
              <a:rPr lang="en-US" altLang="zh-CN" sz="2800" b="1" dirty="0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找出文章中老师与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的事件</a:t>
            </a:r>
            <a:r>
              <a:rPr lang="en-US" altLang="zh-CN" sz="2800" b="1" dirty="0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对比事件前后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的感受和变化。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80975" y="1740535"/>
          <a:ext cx="11817985" cy="3770630"/>
        </p:xfrm>
        <a:graphic>
          <a:graphicData uri="http://schemas.openxmlformats.org/drawingml/2006/table">
            <a:tbl>
              <a:tblPr firstRow="1" firstCol="1" bandRow="1"/>
              <a:tblGrid>
                <a:gridCol w="1397000"/>
                <a:gridCol w="2851150"/>
                <a:gridCol w="2592070"/>
                <a:gridCol w="2626360"/>
                <a:gridCol w="2351405"/>
              </a:tblGrid>
              <a:tr h="4495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文章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师：立身之事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师：立人之言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生：彼时变化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生：此时回顾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3321050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再塑生命的人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1.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2.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3.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zh-CN" alt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大海伦：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24000" y="2221230"/>
            <a:ext cx="2956560" cy="2414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莎莉文老师把我紧紧抱在怀中</a:t>
            </a:r>
            <a:r>
              <a:rPr lang="en-US" altLang="zh-CN" sz="2800" b="1" dirty="0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kern="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使我感到她就是那个来对我启示真理、给我深切的爱的人。</a:t>
            </a:r>
            <a:endParaRPr lang="zh-CN" altLang="en-US" sz="2800" kern="1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408805" y="2221230"/>
            <a:ext cx="27152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莎莉文老师把我的一只手放在喷水口下</a:t>
            </a:r>
            <a:r>
              <a:rPr lang="en-US" altLang="zh-CN" sz="2800" b="1" dirty="0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一股清凉的水在我手上流过。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013575" y="2221230"/>
            <a:ext cx="2595245" cy="3964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小海伦：愤怒苦恼、疲惫不堪</a:t>
            </a:r>
            <a:endParaRPr lang="zh-CN" sz="2800" b="0">
              <a:solidFill>
                <a:srgbClr val="222222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en-US" sz="2800" b="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sz="2800" b="0">
              <a:solidFill>
                <a:srgbClr val="22222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 </a:t>
            </a:r>
            <a:r>
              <a:rPr lang="en-US" sz="2800" b="0" u="sng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</a:t>
            </a:r>
            <a:r>
              <a:rPr lang="en-US" sz="2800" b="0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endParaRPr lang="en-US" sz="2800" b="0">
              <a:solidFill>
                <a:srgbClr val="222222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  </a:t>
            </a:r>
            <a:r>
              <a:rPr lang="en-US" sz="2800" b="0" u="sng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</a:t>
            </a:r>
            <a:endParaRPr lang="en-US" sz="2800" b="0" u="sng">
              <a:solidFill>
                <a:srgbClr val="222222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en-US" sz="2800" b="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sz="2800" b="0" u="sng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 </a:t>
            </a:r>
            <a:endParaRPr lang="zh-CN" sz="2800" b="0">
              <a:solidFill>
                <a:srgbClr val="222222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——</a:t>
            </a:r>
            <a:endParaRPr lang="zh-CN" sz="2800" b="0">
              <a:solidFill>
                <a:srgbClr val="222222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花团锦簇、美不胜收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0810" y="1609090"/>
          <a:ext cx="11868785" cy="3733165"/>
        </p:xfrm>
        <a:graphic>
          <a:graphicData uri="http://schemas.openxmlformats.org/drawingml/2006/table">
            <a:tbl>
              <a:tblPr firstRow="1" firstCol="1" bandRow="1"/>
              <a:tblGrid>
                <a:gridCol w="1301115"/>
                <a:gridCol w="2840990"/>
                <a:gridCol w="2700655"/>
                <a:gridCol w="2539365"/>
                <a:gridCol w="2486660"/>
              </a:tblGrid>
              <a:tr h="3530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文章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师：立身之事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师：立人之言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生：彼时变化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生：此时回顾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uFillTx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3306445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《论语》十二章</a:t>
                      </a: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1.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2.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r>
                        <a:rPr lang="en-US" altLang="zh-CN" sz="28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3.</a:t>
                      </a:r>
                      <a:endParaRPr lang="en-US" altLang="zh-CN" sz="28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en-US" alt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zh-CN" altLang="en-US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120" algn="l"/>
                        </a:tabLst>
                      </a:pP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8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294505" y="2084705"/>
            <a:ext cx="266573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饭疏食</a:t>
            </a:r>
            <a:r>
              <a:rPr lang="en-US" altLang="zh-CN" sz="2800" b="1" dirty="0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饮水</a:t>
            </a:r>
            <a:r>
              <a:rPr lang="en-US" altLang="zh-CN" sz="2800" b="1" dirty="0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曲肱而枕之</a:t>
            </a:r>
            <a:r>
              <a:rPr lang="en-US" altLang="zh-CN" sz="2800" b="1" dirty="0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乐亦在其中矣。不义而富且贵</a:t>
            </a:r>
            <a:r>
              <a:rPr lang="en-US" altLang="zh-CN" sz="2800" b="1" dirty="0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0">
                <a:solidFill>
                  <a:srgbClr val="222222"/>
                </a:solidFill>
                <a:ea typeface="宋体" panose="02010600030101010101" pitchFamily="2" charset="-122"/>
              </a:rPr>
              <a:t>于我如浮云。</a:t>
            </a:r>
            <a:endParaRPr lang="zh-CN" sz="2800" b="0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715" y="258445"/>
            <a:ext cx="1173988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：我写我师，一体两面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跳读课文</a:t>
            </a:r>
            <a:r>
              <a:rPr lang="en-US" altLang="zh-CN" sz="2800" b="1" dirty="0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找出文章中老师与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的事件</a:t>
            </a:r>
            <a:r>
              <a:rPr lang="en-US" altLang="zh-CN" sz="2800" b="1" dirty="0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对比事件前后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的感受和变化。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6445" y="1184275"/>
            <a:ext cx="1025207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 b="0">
                <a:ea typeface="宋体" panose="02010600030101010101" pitchFamily="2" charset="-122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【学习提示：学生通过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800" b="1">
                <a:ea typeface="宋体" panose="02010600030101010101" pitchFamily="2" charset="-122"/>
              </a:rPr>
              <a:t>老师......，使我......</a:t>
            </a:r>
            <a:r>
              <a:rPr lang="zh-CN" sz="2800" b="0">
                <a:ea typeface="宋体" panose="02010600030101010101" pitchFamily="2" charset="-122"/>
              </a:rPr>
              <a:t>”这种句式表达，找出“我”与老师的关联，在比较中梳理出老师对“我”影响最深的事件，进而学习选取典型事件来塑造人物形象的方法；另外，能凸显人物个性的语言，是贴在人物身上独一无二的标签。这三篇文章有像寿镜吾这样非常有个性化的语言，也有莎莉文老师特殊的无声之言，还有孔子大篇幅的语录，引导学生在朗读中感受老师的独特魅力；跳读课文，圈画词语，感知“我”的变化。通过批注重点赏析，以“小鲁迅”为例带着学生梳理；“小海伦”的变化给出一头一尾，让学生填空。此外，《再塑生命的人》是自读课文，要引导学生利用旁批帮助理解。】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82370" y="707390"/>
            <a:ext cx="98564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 b="0">
                <a:ea typeface="宋体" panose="02010600030101010101" pitchFamily="2" charset="-122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示例1：朋友，你可曾在茫茫大雾中航行过？在雾中神情紧张地驾驶着一条大船，小心翼翼地缓慢地向对岸驶去，你的心怦怦直跳，唯恐意外发生。在未受教育之前，我正像大雾中的航船，既没有指南针也没有探测仪，无从知道海港已经临近。我心里无声地呼喊着:"光明!光明!快给我光明!"恰恰在此时，爱的光明照到了我的身上。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182370" y="3455035"/>
            <a:ext cx="97142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 b="0">
                <a:ea typeface="宋体" panose="02010600030101010101" pitchFamily="2" charset="-122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批注：作者把自己比喻成大雾中没有方向指引的航船，生动形象地写出了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自己的彷徨和无助</a:t>
            </a:r>
            <a:r>
              <a:rPr lang="zh-CN" sz="2800" b="0">
                <a:ea typeface="宋体" panose="02010600030101010101" pitchFamily="2" charset="-122"/>
              </a:rPr>
              <a:t>，对光明的呼喊的</a:t>
            </a:r>
            <a:r>
              <a:rPr lang="zh-CN" sz="2800" b="1">
                <a:ea typeface="宋体" panose="02010600030101010101" pitchFamily="2" charset="-122"/>
              </a:rPr>
              <a:t>三个</a:t>
            </a:r>
            <a:r>
              <a:rPr lang="zh-CN" sz="2800" b="1">
                <a:solidFill>
                  <a:schemeClr val="tx1"/>
                </a:solidFill>
                <a:ea typeface="宋体" panose="02010600030101010101" pitchFamily="2" charset="-122"/>
              </a:rPr>
              <a:t>感叹号</a:t>
            </a:r>
            <a:r>
              <a:rPr lang="zh-CN" sz="2800" b="0">
                <a:ea typeface="宋体" panose="02010600030101010101" pitchFamily="2" charset="-122"/>
              </a:rPr>
              <a:t>，表达了小海伦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对光明的强烈的渴望</a:t>
            </a:r>
            <a:r>
              <a:rPr lang="zh-CN" sz="2800" b="0">
                <a:ea typeface="宋体" panose="02010600030101010101" pitchFamily="2" charset="-122"/>
              </a:rPr>
              <a:t>，为莎莉文老师的到来做铺垫。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62747" y="1176485"/>
            <a:ext cx="4778402" cy="5452950"/>
            <a:chOff x="951" y="3785"/>
            <a:chExt cx="7395" cy="7672"/>
          </a:xfrm>
        </p:grpSpPr>
        <p:sp>
          <p:nvSpPr>
            <p:cNvPr id="13" name="圆角矩形 12"/>
            <p:cNvSpPr/>
            <p:nvPr/>
          </p:nvSpPr>
          <p:spPr>
            <a:xfrm rot="16200000">
              <a:off x="813" y="3923"/>
              <a:ext cx="7672" cy="7395"/>
            </a:xfrm>
            <a:prstGeom prst="roundRect">
              <a:avLst/>
            </a:prstGeom>
            <a:noFill/>
            <a:ln>
              <a:solidFill>
                <a:srgbClr val="C78A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8995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07" y="4924"/>
              <a:ext cx="6595" cy="5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3200" dirty="0">
                  <a:solidFill>
                    <a:srgbClr val="C78A87"/>
                  </a:solidFill>
                  <a:latin typeface="+mn-ea"/>
                </a:rPr>
                <a:t>     </a:t>
              </a:r>
              <a:r>
                <a:rPr lang="zh-CN" altLang="en-US" sz="3200" dirty="0">
                  <a:solidFill>
                    <a:schemeClr val="accent5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en-US" altLang="zh-CN" sz="3200" dirty="0">
                  <a:solidFill>
                    <a:schemeClr val="accent5">
                      <a:lumMod val="50000"/>
                    </a:schemeClr>
                  </a:solidFill>
                  <a:latin typeface="+mn-ea"/>
                </a:rPr>
                <a:t>1.</a:t>
              </a:r>
              <a:r>
                <a:rPr lang="zh-CN" altLang="en-US" sz="3200" dirty="0">
                  <a:solidFill>
                    <a:schemeClr val="accent5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zh-CN" altLang="zh-CN" sz="3200" dirty="0">
                  <a:solidFill>
                    <a:schemeClr val="accent5">
                      <a:lumMod val="50000"/>
                    </a:schemeClr>
                  </a:solidFill>
                  <a:latin typeface="+mn-ea"/>
                </a:rPr>
                <a:t>自主阅读魏巍《我的老师》、鲁迅《藤野先生》以及孔子教导弟子的经典故事，小组之间相互交流</a:t>
              </a:r>
              <a:r>
                <a:rPr lang="zh-CN" altLang="en-US" sz="3200" dirty="0">
                  <a:solidFill>
                    <a:schemeClr val="accent5">
                      <a:lumMod val="50000"/>
                    </a:schemeClr>
                  </a:solidFill>
                  <a:latin typeface="+mn-ea"/>
                </a:rPr>
                <a:t>。</a:t>
              </a:r>
              <a:endParaRPr lang="zh-CN" altLang="en-US" sz="3200" dirty="0">
                <a:solidFill>
                  <a:schemeClr val="accent5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38" name="圆角矩形 37"/>
          <p:cNvSpPr/>
          <p:nvPr/>
        </p:nvSpPr>
        <p:spPr>
          <a:xfrm rot="16200000">
            <a:off x="6089772" y="1532120"/>
            <a:ext cx="5452949" cy="4741680"/>
          </a:xfrm>
          <a:prstGeom prst="roundRect">
            <a:avLst/>
          </a:prstGeom>
          <a:noFill/>
          <a:ln>
            <a:solidFill>
              <a:srgbClr val="B6B9C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8995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3069" y="318388"/>
            <a:ext cx="10610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学习评价</a:t>
            </a:r>
            <a:endParaRPr lang="zh-CN" altLang="en-US" sz="36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0718" y="1986041"/>
            <a:ext cx="39110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B6B9CB"/>
                </a:solidFill>
                <a:latin typeface="+mn-ea"/>
              </a:rPr>
              <a:t>    </a:t>
            </a:r>
            <a:r>
              <a:rPr lang="zh-CN" altLang="en-US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</a:rPr>
              <a:t>  </a:t>
            </a:r>
            <a:r>
              <a:rPr lang="en-US" altLang="zh-CN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</a:rPr>
              <a:t>2.</a:t>
            </a:r>
            <a:r>
              <a:rPr lang="zh-CN" altLang="en-US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</a:rPr>
              <a:t> 结合学习的几篇例文，回顾自身学习生活中与老师交往的典型事件，用手账的形式记录下来。</a:t>
            </a:r>
            <a:endParaRPr lang="zh-CN" altLang="en-US" sz="32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67690" y="3167380"/>
            <a:ext cx="2061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  <a:cs typeface="方正公文黑体" panose="02000500000000000000" charset="-122"/>
                <a:sym typeface="+mn-ea"/>
              </a:rPr>
              <a:t>学习</a:t>
            </a:r>
            <a:endParaRPr lang="zh-CN" altLang="zh-CN" sz="6000" b="1" dirty="0">
              <a:solidFill>
                <a:schemeClr val="bg1"/>
              </a:solidFill>
              <a:latin typeface="+mj-ea"/>
              <a:ea typeface="+mj-ea"/>
              <a:cs typeface="方正公文黑体" panose="02000500000000000000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037455" y="1000125"/>
            <a:ext cx="5249194" cy="1015365"/>
            <a:chOff x="2550" y="4021"/>
            <a:chExt cx="8266" cy="1599"/>
          </a:xfrm>
        </p:grpSpPr>
        <p:sp>
          <p:nvSpPr>
            <p:cNvPr id="17" name="文本框 16"/>
            <p:cNvSpPr txBox="1"/>
            <p:nvPr/>
          </p:nvSpPr>
          <p:spPr>
            <a:xfrm>
              <a:off x="3973" y="4021"/>
              <a:ext cx="6843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</a:rPr>
                <a:t>初探：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endParaRPr>
            </a:p>
            <a:p>
              <a:r>
                <a:rPr lang="zh-CN" altLang="en-US" sz="32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</a:rPr>
                <a:t>读课文，把握情节</a:t>
              </a:r>
              <a:endPara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550" y="4113"/>
              <a:ext cx="1304" cy="1304"/>
              <a:chOff x="2550" y="3565"/>
              <a:chExt cx="1304" cy="130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550" y="3565"/>
                <a:ext cx="1304" cy="1304"/>
              </a:xfrm>
              <a:prstGeom prst="ellipse">
                <a:avLst/>
              </a:prstGeom>
              <a:solidFill>
                <a:srgbClr val="C78A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592" y="3709"/>
                <a:ext cx="1221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萌趣欢乐体" panose="00000500000000000000" charset="-122"/>
                  </a:rPr>
                  <a:t>第一课段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037455" y="2385695"/>
            <a:ext cx="828085" cy="828040"/>
            <a:chOff x="2550" y="3565"/>
            <a:chExt cx="1304" cy="1304"/>
          </a:xfrm>
        </p:grpSpPr>
        <p:sp>
          <p:nvSpPr>
            <p:cNvPr id="27" name="椭圆 26"/>
            <p:cNvSpPr/>
            <p:nvPr/>
          </p:nvSpPr>
          <p:spPr>
            <a:xfrm>
              <a:off x="2550" y="3565"/>
              <a:ext cx="1304" cy="1304"/>
            </a:xfrm>
            <a:prstGeom prst="ellipse">
              <a:avLst/>
            </a:prstGeom>
            <a:solidFill>
              <a:srgbClr val="C78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592" y="3709"/>
              <a:ext cx="1221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</a:rPr>
                <a:t>第二课段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37455" y="3712845"/>
            <a:ext cx="828085" cy="828040"/>
            <a:chOff x="2550" y="3565"/>
            <a:chExt cx="1304" cy="1304"/>
          </a:xfrm>
        </p:grpSpPr>
        <p:sp>
          <p:nvSpPr>
            <p:cNvPr id="34" name="椭圆 33"/>
            <p:cNvSpPr/>
            <p:nvPr/>
          </p:nvSpPr>
          <p:spPr>
            <a:xfrm>
              <a:off x="2550" y="3565"/>
              <a:ext cx="1304" cy="1304"/>
            </a:xfrm>
            <a:prstGeom prst="ellipse">
              <a:avLst/>
            </a:prstGeom>
            <a:solidFill>
              <a:srgbClr val="C78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592" y="3709"/>
              <a:ext cx="1221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</a:rPr>
                <a:t>第三课段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37455" y="5039995"/>
            <a:ext cx="828085" cy="828040"/>
            <a:chOff x="2550" y="3565"/>
            <a:chExt cx="1304" cy="1304"/>
          </a:xfrm>
        </p:grpSpPr>
        <p:sp>
          <p:nvSpPr>
            <p:cNvPr id="41" name="椭圆 40"/>
            <p:cNvSpPr/>
            <p:nvPr/>
          </p:nvSpPr>
          <p:spPr>
            <a:xfrm>
              <a:off x="2550" y="3565"/>
              <a:ext cx="1304" cy="1304"/>
            </a:xfrm>
            <a:prstGeom prst="ellipse">
              <a:avLst/>
            </a:prstGeom>
            <a:solidFill>
              <a:srgbClr val="C78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592" y="3709"/>
              <a:ext cx="1221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</a:rPr>
                <a:t>第四课段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5941109" y="2344420"/>
            <a:ext cx="43455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rPr>
              <a:t>赏析：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</a:endParaRPr>
          </a:p>
          <a:p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rPr>
              <a:t>品人物，细处寻味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941109" y="3637280"/>
            <a:ext cx="43455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rPr>
              <a:t>得法：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</a:endParaRPr>
          </a:p>
          <a:p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rPr>
              <a:t>析手法，感知匠心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941109" y="4958715"/>
            <a:ext cx="43455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rPr>
              <a:t>落笔：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</a:endParaRPr>
          </a:p>
          <a:p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rPr>
              <a:t>列提纲，撰写文章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55683" y="1385570"/>
            <a:ext cx="1080000" cy="1080000"/>
            <a:chOff x="1878" y="4641"/>
            <a:chExt cx="1701" cy="1701"/>
          </a:xfrm>
        </p:grpSpPr>
        <p:sp>
          <p:nvSpPr>
            <p:cNvPr id="20" name="椭圆 19"/>
            <p:cNvSpPr/>
            <p:nvPr/>
          </p:nvSpPr>
          <p:spPr>
            <a:xfrm>
              <a:off x="1878" y="4641"/>
              <a:ext cx="1701" cy="1701"/>
            </a:xfrm>
            <a:prstGeom prst="ellipse">
              <a:avLst/>
            </a:prstGeom>
            <a:solidFill>
              <a:srgbClr val="CBC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78" y="4887"/>
              <a:ext cx="170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FFFFF"/>
                  </a:solidFill>
                  <a:latin typeface="微软雅黑" panose="020B0503020204020204" pitchFamily="34" charset="-122"/>
                  <a:cs typeface="字魂萌趣欢乐体" panose="00000500000000000000" charset="-122"/>
                </a:rPr>
                <a:t>04</a:t>
              </a:r>
              <a:endParaRPr lang="en-US" altLang="zh-CN" sz="4400" b="1" dirty="0">
                <a:solidFill>
                  <a:srgbClr val="FFFFFF"/>
                </a:solidFill>
                <a:latin typeface="微软雅黑" panose="020B0503020204020204" pitchFamily="34" charset="-122"/>
                <a:cs typeface="字魂萌趣欢乐体" panose="000005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318760" y="2465705"/>
            <a:ext cx="14535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cs typeface="字魂萌趣欢乐体" panose="00000500000000000000" charset="-122"/>
              </a:rPr>
              <a:t>落笔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cs typeface="字魂萌趣欢乐体" panose="0000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40112" y="3049270"/>
            <a:ext cx="5310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</a:rPr>
              <a:t>列提纲，撰写文章</a:t>
            </a:r>
            <a:endParaRPr lang="zh-CN" altLang="en-US" sz="48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</a:endParaRPr>
          </a:p>
        </p:txBody>
      </p:sp>
      <p:grpSp>
        <p:nvGrpSpPr>
          <p:cNvPr id="7" name="组合 18"/>
          <p:cNvGrpSpPr/>
          <p:nvPr/>
        </p:nvGrpSpPr>
        <p:grpSpPr>
          <a:xfrm>
            <a:off x="4964428" y="6121781"/>
            <a:ext cx="2262505" cy="460375"/>
            <a:chOff x="7857" y="5988"/>
            <a:chExt cx="4090" cy="861"/>
          </a:xfrm>
        </p:grpSpPr>
        <p:sp>
          <p:nvSpPr>
            <p:cNvPr id="8" name="圆角矩形 7"/>
            <p:cNvSpPr/>
            <p:nvPr/>
          </p:nvSpPr>
          <p:spPr>
            <a:xfrm>
              <a:off x="7857" y="5988"/>
              <a:ext cx="4090" cy="861"/>
            </a:xfrm>
            <a:prstGeom prst="roundRect">
              <a:avLst>
                <a:gd name="adj" fmla="val 32636"/>
              </a:avLst>
            </a:prstGeom>
            <a:noFill/>
            <a:ln w="19050" cmpd="sng">
              <a:solidFill>
                <a:srgbClr val="FCCBC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跳跳体简" panose="00020600040101010101" charset="-122"/>
                <a:ea typeface="汉仪跳跳体简" panose="0002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60" y="6046"/>
              <a:ext cx="3885" cy="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课时安排：</a:t>
              </a:r>
              <a:r>
                <a:rPr lang="en-US" altLang="zh-CN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2</a:t>
              </a:r>
              <a:r>
                <a:rPr lang="zh-CN" altLang="en-US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课时</a:t>
              </a:r>
              <a:endParaRPr lang="en-US" altLang="zh-CN" sz="2000" dirty="0">
                <a:solidFill>
                  <a:srgbClr val="C78A87"/>
                </a:solidFill>
                <a:latin typeface="方正公文黑体" panose="02000500000000000000" charset="-122"/>
                <a:ea typeface="方正公文黑体" panose="02000500000000000000" charset="-122"/>
                <a:cs typeface="方正公文黑体" panose="02000500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4629" y="2196840"/>
            <a:ext cx="239456" cy="3824444"/>
          </a:xfrm>
          <a:prstGeom prst="rect">
            <a:avLst/>
          </a:prstGeom>
          <a:solidFill>
            <a:srgbClr val="E5C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4580" y="425190"/>
            <a:ext cx="11565445" cy="1395095"/>
            <a:chOff x="5697" y="5296"/>
            <a:chExt cx="5538" cy="2197"/>
          </a:xfrm>
        </p:grpSpPr>
        <p:sp>
          <p:nvSpPr>
            <p:cNvPr id="14" name="文本框 13"/>
            <p:cNvSpPr txBox="1"/>
            <p:nvPr/>
          </p:nvSpPr>
          <p:spPr>
            <a:xfrm>
              <a:off x="6848" y="5296"/>
              <a:ext cx="332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课段任务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697" y="5992"/>
              <a:ext cx="5538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小标宋_GBK" panose="02000000000000000000" charset="-122"/>
                </a:rPr>
                <a:t>      </a:t>
              </a: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小标宋_GBK" panose="02000000000000000000" charset="-122"/>
                </a:rPr>
                <a:t>核心任务：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回顾自己的学习生活中对自己带来重大影响的老师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筛选典型事件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刻画老师的形象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彰显教师的独特魅力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写一篇文章</a:t>
              </a:r>
              <a:r>
                <a:rPr lang="en-US" altLang="zh-CN" sz="28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不少于</a:t>
              </a:r>
              <a:r>
                <a:rPr lang="en-US" altLang="zh-CN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600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字。</a:t>
              </a:r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小标宋_GBK" panose="02000000000000000000" charset="-122"/>
                </a:rPr>
                <a:t> </a:t>
              </a:r>
              <a:endPara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518960" y="2196840"/>
            <a:ext cx="828000" cy="828000"/>
          </a:xfrm>
          <a:prstGeom prst="ellipse">
            <a:avLst/>
          </a:prstGeom>
          <a:solidFill>
            <a:srgbClr val="C78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97704" y="3545653"/>
            <a:ext cx="827405" cy="828000"/>
          </a:xfrm>
          <a:prstGeom prst="ellipse">
            <a:avLst/>
          </a:prstGeom>
          <a:solidFill>
            <a:srgbClr val="B6B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518960" y="4894466"/>
            <a:ext cx="827405" cy="828000"/>
          </a:xfrm>
          <a:prstGeom prst="ellipse">
            <a:avLst/>
          </a:prstGeom>
          <a:solidFill>
            <a:srgbClr val="C78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72384" y="3694456"/>
            <a:ext cx="9081137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运用学习的学写人物故事的方法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根据提纲支架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确定写作思路。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2384" y="2115560"/>
            <a:ext cx="86924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筛选给自己留下深刻印象的老师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梳理出他（她）对你影响深远的事件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确定写作对象。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方正小标宋_GBK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66669" y="4985370"/>
            <a:ext cx="7300774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写一篇以“我和我的老师”为题的文章。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" name="图片 10" descr="assessed-bad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0375" y="2247640"/>
            <a:ext cx="725805" cy="725805"/>
          </a:xfrm>
          <a:prstGeom prst="rect">
            <a:avLst/>
          </a:prstGeom>
        </p:spPr>
      </p:pic>
      <p:pic>
        <p:nvPicPr>
          <p:cNvPr id="12" name="图片 11" descr="conditi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780" y="4945266"/>
            <a:ext cx="725805" cy="725805"/>
          </a:xfrm>
          <a:prstGeom prst="rect">
            <a:avLst/>
          </a:prstGeom>
        </p:spPr>
      </p:pic>
      <p:pic>
        <p:nvPicPr>
          <p:cNvPr id="13" name="图片 12" descr="ear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524" y="3596453"/>
            <a:ext cx="725805" cy="7258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2290445" y="292944"/>
            <a:ext cx="667893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学习资源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grpSp>
        <p:nvGrpSpPr>
          <p:cNvPr id="12" name="组合 5"/>
          <p:cNvGrpSpPr/>
          <p:nvPr/>
        </p:nvGrpSpPr>
        <p:grpSpPr>
          <a:xfrm>
            <a:off x="795655" y="1245235"/>
            <a:ext cx="5041900" cy="1967230"/>
            <a:chOff x="1691" y="1870"/>
            <a:chExt cx="7940" cy="3098"/>
          </a:xfrm>
        </p:grpSpPr>
        <p:grpSp>
          <p:nvGrpSpPr>
            <p:cNvPr id="13" name="组合 3"/>
            <p:cNvGrpSpPr/>
            <p:nvPr/>
          </p:nvGrpSpPr>
          <p:grpSpPr>
            <a:xfrm>
              <a:off x="4045" y="2919"/>
              <a:ext cx="5586" cy="2049"/>
              <a:chOff x="4138" y="2678"/>
              <a:chExt cx="5586" cy="204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138" y="2837"/>
                <a:ext cx="5586" cy="1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鲁迅</a:t>
                </a:r>
                <a:endPara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《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从百草园到三味书屋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endParaRPr lang="en-US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6" name="直接连接符 2"/>
              <p:cNvCxnSpPr/>
              <p:nvPr/>
            </p:nvCxnSpPr>
            <p:spPr>
              <a:xfrm flipV="1">
                <a:off x="4297" y="2678"/>
                <a:ext cx="1869" cy="0"/>
              </a:xfrm>
              <a:prstGeom prst="line">
                <a:avLst/>
              </a:prstGeom>
              <a:ln w="38100">
                <a:solidFill>
                  <a:srgbClr val="C78A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4" name="图片 13" descr="piqsels.com-id-zkmkq"/>
            <p:cNvPicPr>
              <a:picLocks noChangeAspect="1"/>
            </p:cNvPicPr>
            <p:nvPr/>
          </p:nvPicPr>
          <p:blipFill>
            <a:blip r:embed="rId1"/>
            <a:srcRect l="5405" t="19983" r="41457" b="300"/>
            <a:stretch>
              <a:fillRect/>
            </a:stretch>
          </p:blipFill>
          <p:spPr>
            <a:xfrm>
              <a:off x="1691" y="1870"/>
              <a:ext cx="2098" cy="2098"/>
            </a:xfrm>
            <a:prstGeom prst="ellipse">
              <a:avLst/>
            </a:prstGeom>
          </p:spPr>
        </p:pic>
      </p:grpSp>
      <p:cxnSp>
        <p:nvCxnSpPr>
          <p:cNvPr id="23" name="直接连接符 14"/>
          <p:cNvCxnSpPr/>
          <p:nvPr/>
        </p:nvCxnSpPr>
        <p:spPr>
          <a:xfrm flipV="1">
            <a:off x="5884430" y="1885349"/>
            <a:ext cx="1186815" cy="0"/>
          </a:xfrm>
          <a:prstGeom prst="line">
            <a:avLst/>
          </a:prstGeom>
          <a:ln w="38100">
            <a:solidFill>
              <a:srgbClr val="C78A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5837555" y="2014251"/>
            <a:ext cx="3547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海伦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凯勒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再塑生命的人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437929" y="4333875"/>
            <a:ext cx="3547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《&lt;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十二章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4"/>
          <p:cNvCxnSpPr/>
          <p:nvPr/>
        </p:nvCxnSpPr>
        <p:spPr>
          <a:xfrm flipV="1">
            <a:off x="1947488" y="4034651"/>
            <a:ext cx="1186815" cy="0"/>
          </a:xfrm>
          <a:prstGeom prst="line">
            <a:avLst/>
          </a:prstGeom>
          <a:ln w="38100">
            <a:solidFill>
              <a:srgbClr val="C78A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14"/>
          <p:cNvCxnSpPr/>
          <p:nvPr/>
        </p:nvCxnSpPr>
        <p:spPr>
          <a:xfrm flipV="1">
            <a:off x="6130290" y="4034651"/>
            <a:ext cx="1186815" cy="0"/>
          </a:xfrm>
          <a:prstGeom prst="line">
            <a:avLst/>
          </a:prstGeom>
          <a:ln w="38100">
            <a:solidFill>
              <a:srgbClr val="C78A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884602" y="4333875"/>
            <a:ext cx="42678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义务教育教科书七上第三单元写作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写人要抓住特点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P54-55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857885" y="113562"/>
            <a:ext cx="10610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：记录人物信息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03238" y="636831"/>
          <a:ext cx="11386153" cy="1352666"/>
        </p:xfrm>
        <a:graphic>
          <a:graphicData uri="http://schemas.openxmlformats.org/drawingml/2006/table">
            <a:tbl>
              <a:tblPr firstRow="1" firstCol="1" bandRow="1"/>
              <a:tblGrid>
                <a:gridCol w="1470397"/>
                <a:gridCol w="1204332"/>
                <a:gridCol w="1784195"/>
                <a:gridCol w="2889885"/>
                <a:gridCol w="3097530"/>
                <a:gridCol w="939814"/>
              </a:tblGrid>
              <a:tr h="7429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老师</a:t>
                      </a:r>
                      <a:r>
                        <a:rPr lang="zh-CN" altLang="en-US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称谓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外貌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品质、特点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体现特点的典型事件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“我”的感受及变化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主题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6097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91210" y="2054679"/>
            <a:ext cx="10610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2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：描绘外在特点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69912" y="2643716"/>
          <a:ext cx="11386154" cy="3704902"/>
        </p:xfrm>
        <a:graphic>
          <a:graphicData uri="http://schemas.openxmlformats.org/drawingml/2006/table">
            <a:tbl>
              <a:tblPr firstRow="1" firstCol="1" bandRow="1"/>
              <a:tblGrid>
                <a:gridCol w="2191443"/>
                <a:gridCol w="4511168"/>
                <a:gridCol w="4683543"/>
              </a:tblGrid>
              <a:tr h="492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观察角度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人物特点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体现的人物品质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492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人物及身份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2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相貌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2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衣着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2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身材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15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标志性动作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15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个性化语言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32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：列出典型事件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90893" y="1338147"/>
          <a:ext cx="10610214" cy="3910359"/>
        </p:xfrm>
        <a:graphic>
          <a:graphicData uri="http://schemas.openxmlformats.org/drawingml/2006/table">
            <a:tbl>
              <a:tblPr firstRow="1" firstCol="1" bandRow="1"/>
              <a:tblGrid>
                <a:gridCol w="1595383"/>
                <a:gridCol w="5476417"/>
                <a:gridCol w="3538414"/>
              </a:tblGrid>
              <a:tr h="8028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事件</a:t>
                      </a:r>
                      <a:endParaRPr lang="zh-CN" sz="40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事件概括</a:t>
                      </a:r>
                      <a:endParaRPr lang="zh-CN" sz="40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选择理由</a:t>
                      </a:r>
                      <a:endParaRPr lang="zh-CN" sz="40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15537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事件</a:t>
                      </a:r>
                      <a:r>
                        <a:rPr lang="en-US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1</a:t>
                      </a:r>
                      <a:endParaRPr lang="zh-CN" sz="40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37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事件</a:t>
                      </a:r>
                      <a:r>
                        <a:rPr lang="en-US" sz="32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2</a:t>
                      </a:r>
                      <a:endParaRPr lang="zh-CN" sz="40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 </a:t>
                      </a:r>
                      <a:endParaRPr lang="zh-CN" sz="40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857885" y="258527"/>
            <a:ext cx="1061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学习任务单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4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：搭建写作框架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4475" y="842010"/>
          <a:ext cx="11704320" cy="5914390"/>
        </p:xfrm>
        <a:graphic>
          <a:graphicData uri="http://schemas.openxmlformats.org/drawingml/2006/table">
            <a:tbl>
              <a:tblPr firstRow="1" firstCol="1" bandRow="1"/>
              <a:tblGrid>
                <a:gridCol w="1890395"/>
                <a:gridCol w="4936490"/>
                <a:gridCol w="4877435"/>
              </a:tblGrid>
              <a:tr h="71120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开头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开门见山式直接点出人物</a:t>
                      </a:r>
                      <a:endParaRPr lang="zh-CN" sz="24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 </a:t>
                      </a:r>
                      <a:endParaRPr lang="zh-CN" altLang="en-US" sz="2400" kern="100" dirty="0">
                        <a:effectLst/>
                        <a:latin typeface="楷体" panose="02010609060101010101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12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由人物对自己的影响叙述引出</a:t>
                      </a: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 </a:t>
                      </a:r>
                      <a:endParaRPr lang="zh-CN" altLang="en-US" sz="2400" kern="100" dirty="0">
                        <a:effectLst/>
                        <a:latin typeface="楷体" panose="02010609060101010101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183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直接抒情引出</a:t>
                      </a: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 </a:t>
                      </a:r>
                      <a:endParaRPr lang="zh-CN" altLang="en-US" sz="2400" kern="100" dirty="0">
                        <a:effectLst/>
                        <a:latin typeface="楷体" panose="02010609060101010101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12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由某件东西或某种情境引出</a:t>
                      </a: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 </a:t>
                      </a:r>
                      <a:endParaRPr lang="zh-CN" altLang="en-US" sz="2400" kern="100" dirty="0">
                        <a:effectLst/>
                        <a:latin typeface="楷体" panose="02010609060101010101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外在特点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相貌、衣着、身材、动作、语言</a:t>
                      </a: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 </a:t>
                      </a:r>
                      <a:endParaRPr lang="zh-CN" altLang="en-US" sz="2400" kern="100" dirty="0">
                        <a:effectLst/>
                        <a:latin typeface="楷体" panose="02010609060101010101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465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反映人物性格特点的</a:t>
                      </a:r>
                      <a:endParaRPr lang="zh-CN" altLang="en-US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典型事件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事件</a:t>
                      </a:r>
                      <a:r>
                        <a:rPr lang="en-US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1+</a:t>
                      </a: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我的变化及对我的影响</a:t>
                      </a: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事件</a:t>
                      </a:r>
                      <a:r>
                        <a:rPr lang="en-US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2+</a:t>
                      </a: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我的变化及对我的影响</a:t>
                      </a: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事件</a:t>
                      </a:r>
                      <a:r>
                        <a:rPr lang="en-US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3+</a:t>
                      </a: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我的变化及对我的影响</a:t>
                      </a: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 </a:t>
                      </a:r>
                      <a:endParaRPr lang="zh-CN" sz="3200" kern="10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结尾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我对他（她）的感情</a:t>
                      </a: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 </a:t>
                      </a:r>
                      <a:endParaRPr lang="zh-CN" altLang="en-US" sz="2400" kern="100" dirty="0">
                        <a:effectLst/>
                        <a:latin typeface="楷体" panose="02010609060101010101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744536" y="200415"/>
            <a:ext cx="10610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学习评价：作文评价量表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14725" y="2914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4145" y="1162050"/>
          <a:ext cx="11913235" cy="5168900"/>
        </p:xfrm>
        <a:graphic>
          <a:graphicData uri="http://schemas.openxmlformats.org/drawingml/2006/table">
            <a:tbl>
              <a:tblPr firstRow="1" firstCol="1" bandRow="1"/>
              <a:tblGrid>
                <a:gridCol w="776605"/>
                <a:gridCol w="1455420"/>
                <a:gridCol w="1370330"/>
                <a:gridCol w="8310880"/>
              </a:tblGrid>
              <a:tr h="5524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维度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评价内容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评价等级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评价说明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8A87">
                        <a:alpha val="20000"/>
                      </a:srgbClr>
                    </a:solidFill>
                  </a:tcPr>
                </a:tc>
              </a:tr>
              <a:tr h="1598295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选材立意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抓住特点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真实可感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5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120" algn="l"/>
                        </a:tabLs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能抓住老师的外在特点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得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分；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342900" lvl="0" indent="-34290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120" algn="l"/>
                        </a:tabLs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抓住外在特点并能体现老师的个性特征及性格品质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得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2-3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分；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342900" lvl="0" indent="-34290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120" algn="l"/>
                        </a:tabLs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能把人物放在事件中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选择真实的典型的事件来体现人物的内在品质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塑造老师形象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展现老师魅力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得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4-5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76425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描写手法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用语准确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生动形象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5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120" algn="l"/>
                        </a:tabLs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能抓住老师的外貌、语言、动作等外在的特点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并进行简单的描写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得</a:t>
                      </a: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1-2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分；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342900" lvl="0" indent="-34290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120" algn="l"/>
                        </a:tabLs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能抓住老师最典型的外在特征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运用修辞、白描等手法具化老师形象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得</a:t>
                      </a: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3-4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分；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342900" lvl="0" indent="-34290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8120" algn="l"/>
                        </a:tabLs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既有对老师的具象描写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又有对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“我”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的细腻的心理描写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得</a:t>
                      </a: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5</a:t>
                      </a: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分。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41730"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情感表达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感情真挚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精妙表达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5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客观陈述事件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缺乏情感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得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分；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342900" lvl="0" indent="-34290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在叙事、描写中穿插议论或抒情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感情平淡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得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2-3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分；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marL="342900" lvl="0" indent="-342900" algn="just" fontAlgn="auto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综合运用多种表达方式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感情深沉真挚</a:t>
                      </a:r>
                      <a:r>
                        <a:rPr lang="en-US" altLang="zh-CN" sz="24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得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4-5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charset="0"/>
                          <a:ea typeface="宋体" panose="02010600030101010101" pitchFamily="2" charset="-122"/>
                          <a:cs typeface="楷体" panose="02010609060101010101" charset="-122"/>
                        </a:rPr>
                        <a:t>分。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charset="0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3708" marR="43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4566285" y="1943735"/>
            <a:ext cx="3060065" cy="2971165"/>
            <a:chOff x="2565" y="2615"/>
            <a:chExt cx="4819" cy="4679"/>
          </a:xfrm>
        </p:grpSpPr>
        <p:sp>
          <p:nvSpPr>
            <p:cNvPr id="52" name="椭圆 51"/>
            <p:cNvSpPr/>
            <p:nvPr/>
          </p:nvSpPr>
          <p:spPr>
            <a:xfrm>
              <a:off x="2565" y="2615"/>
              <a:ext cx="2551" cy="2551"/>
            </a:xfrm>
            <a:prstGeom prst="ellipse">
              <a:avLst/>
            </a:prstGeom>
            <a:solidFill>
              <a:srgbClr val="C78A87"/>
            </a:solidFill>
            <a:ln w="28575" cmpd="sng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833" y="2615"/>
              <a:ext cx="2551" cy="2551"/>
            </a:xfrm>
            <a:prstGeom prst="ellipse">
              <a:avLst/>
            </a:prstGeom>
            <a:solidFill>
              <a:srgbClr val="B6B9CB"/>
            </a:solidFill>
            <a:ln w="28575" cmpd="sng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2565" y="4743"/>
              <a:ext cx="2551" cy="2551"/>
            </a:xfrm>
            <a:prstGeom prst="ellipse">
              <a:avLst/>
            </a:prstGeom>
            <a:solidFill>
              <a:srgbClr val="B6B9CB"/>
            </a:solidFill>
            <a:ln w="28575" cmpd="sng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833" y="4743"/>
              <a:ext cx="2551" cy="2551"/>
            </a:xfrm>
            <a:prstGeom prst="ellipse">
              <a:avLst/>
            </a:prstGeom>
            <a:solidFill>
              <a:srgbClr val="C78A87"/>
            </a:solidFill>
            <a:ln w="28575" cmpd="sng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816" y="3655"/>
              <a:ext cx="2020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ctr"/>
              <a:r>
                <a:rPr lang="zh-CN" altLang="en-US" sz="28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必做题</a:t>
              </a:r>
              <a:endPara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  <p:pic>
          <p:nvPicPr>
            <p:cNvPr id="57" name="图片 56" descr="创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76" y="4971"/>
              <a:ext cx="857" cy="857"/>
            </a:xfrm>
            <a:prstGeom prst="rect">
              <a:avLst/>
            </a:prstGeom>
          </p:spPr>
        </p:pic>
        <p:pic>
          <p:nvPicPr>
            <p:cNvPr id="58" name="图片 57" descr="电话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80" y="4971"/>
              <a:ext cx="857" cy="857"/>
            </a:xfrm>
            <a:prstGeom prst="rect">
              <a:avLst/>
            </a:prstGeom>
          </p:spPr>
        </p:pic>
        <p:pic>
          <p:nvPicPr>
            <p:cNvPr id="59" name="图片 58" descr="活动组件-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80" y="2798"/>
              <a:ext cx="857" cy="857"/>
            </a:xfrm>
            <a:prstGeom prst="rect">
              <a:avLst/>
            </a:prstGeom>
          </p:spPr>
        </p:pic>
        <p:pic>
          <p:nvPicPr>
            <p:cNvPr id="60" name="图片 59" descr="活动组件-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12" y="2798"/>
              <a:ext cx="857" cy="857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5083" y="3655"/>
              <a:ext cx="202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ctr"/>
              <a:r>
                <a:rPr lang="zh-CN" altLang="en-US" sz="28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选做题</a:t>
              </a:r>
              <a:endPara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813" y="5828"/>
              <a:ext cx="202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ctr"/>
              <a:r>
                <a:rPr lang="zh-CN" altLang="en-US" sz="28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必做题</a:t>
              </a:r>
              <a:endPara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080" y="5828"/>
              <a:ext cx="202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ctr"/>
              <a:r>
                <a:rPr lang="zh-CN" altLang="en-US" sz="28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选做题</a:t>
              </a:r>
              <a:endPara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59500" y="1000830"/>
            <a:ext cx="4252378" cy="2019935"/>
            <a:chOff x="9225" y="2139"/>
            <a:chExt cx="4487" cy="3181"/>
          </a:xfrm>
        </p:grpSpPr>
        <p:sp>
          <p:nvSpPr>
            <p:cNvPr id="25" name="文本框 24"/>
            <p:cNvSpPr txBox="1"/>
            <p:nvPr/>
          </p:nvSpPr>
          <p:spPr>
            <a:xfrm>
              <a:off x="9225" y="2139"/>
              <a:ext cx="446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solidFill>
                    <a:srgbClr val="B6B9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03</a:t>
              </a:r>
              <a:endParaRPr lang="zh-CN" altLang="en-US" sz="2800" b="1" dirty="0">
                <a:solidFill>
                  <a:srgbClr val="B6B9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225" y="2850"/>
              <a:ext cx="448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阅读与搜集</a:t>
              </a:r>
              <a:r>
                <a:rPr lang="en-US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论语</a:t>
              </a:r>
              <a:r>
                <a:rPr lang="en-US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中的名言名句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选择一句作为你的生活格言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并用毛笔书写在宣纸上。优秀书法作品于课上展示交流。</a:t>
              </a:r>
              <a:endPara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83195" y="3983990"/>
            <a:ext cx="4433856" cy="2419985"/>
            <a:chOff x="9052" y="2139"/>
            <a:chExt cx="4642" cy="3811"/>
          </a:xfrm>
        </p:grpSpPr>
        <p:sp>
          <p:nvSpPr>
            <p:cNvPr id="4" name="文本框 3"/>
            <p:cNvSpPr txBox="1"/>
            <p:nvPr/>
          </p:nvSpPr>
          <p:spPr>
            <a:xfrm>
              <a:off x="9225" y="2139"/>
              <a:ext cx="446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solidFill>
                    <a:srgbClr val="C78A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04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052" y="2898"/>
              <a:ext cx="4409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在你的生活中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有没有一个人</a:t>
              </a:r>
              <a:r>
                <a:rPr lang="en-US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,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也曾带给你</a:t>
              </a:r>
              <a:r>
                <a:rPr lang="zh-CN" sz="2400" b="1" kern="100">
                  <a:effectLst/>
                  <a:uFillTx/>
                  <a:latin typeface="Arial" panose="020B0604020202020204" pitchFamily="34" charset="0"/>
                  <a:ea typeface="SimSun-ExtB" panose="02010609060101010101" charset="-122"/>
                  <a:cs typeface="Arial" panose="020B0604020202020204" pitchFamily="34" charset="0"/>
                  <a:sym typeface="+mn-ea"/>
                </a:rPr>
                <a:t>“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再塑</a:t>
              </a:r>
              <a:r>
                <a:rPr lang="zh-CN" sz="2400" b="1" kern="100">
                  <a:effectLst/>
                  <a:uFillTx/>
                  <a:latin typeface="Arial" panose="020B0604020202020204" pitchFamily="34" charset="0"/>
                  <a:ea typeface="SimSun-ExtB" panose="02010609060101010101" charset="-122"/>
                  <a:cs typeface="Arial" panose="020B0604020202020204" pitchFamily="34" charset="0"/>
                  <a:sym typeface="+mn-ea"/>
                </a:rPr>
                <a:t>”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的影响？ 请你仿照</a:t>
              </a:r>
              <a:r>
                <a:rPr lang="en-US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《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再塑生命的人</a:t>
              </a:r>
              <a:r>
                <a:rPr lang="en-US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》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的开头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写写你和他</a:t>
              </a:r>
              <a:r>
                <a:rPr lang="en-US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/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她之间的故事。</a:t>
              </a:r>
              <a:endPara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738" y="931862"/>
            <a:ext cx="4327207" cy="2788920"/>
            <a:chOff x="9225" y="2139"/>
            <a:chExt cx="4607" cy="4392"/>
          </a:xfrm>
        </p:grpSpPr>
        <p:sp>
          <p:nvSpPr>
            <p:cNvPr id="7" name="文本框 6"/>
            <p:cNvSpPr txBox="1"/>
            <p:nvPr/>
          </p:nvSpPr>
          <p:spPr>
            <a:xfrm>
              <a:off x="9225" y="2139"/>
              <a:ext cx="446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b="1" dirty="0">
                  <a:solidFill>
                    <a:srgbClr val="C78A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01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345" y="2898"/>
              <a:ext cx="4487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对于自己的老师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鲁迅只写过三个人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一个是寿镜吾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一个是藤野先生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一个是</a:t>
              </a:r>
              <a:r>
                <a:rPr lang="en-US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《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关于太炎先生二三事</a:t>
              </a:r>
              <a:r>
                <a:rPr lang="en-US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》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中的章太炎。比较这三篇文章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看看这三位老师有什么相同点和不同点。</a:t>
              </a:r>
              <a:endPara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877" y="4104957"/>
            <a:ext cx="4465640" cy="1680845"/>
            <a:chOff x="9225" y="2139"/>
            <a:chExt cx="4607" cy="2647"/>
          </a:xfrm>
        </p:grpSpPr>
        <p:sp>
          <p:nvSpPr>
            <p:cNvPr id="10" name="文本框 9"/>
            <p:cNvSpPr txBox="1"/>
            <p:nvPr/>
          </p:nvSpPr>
          <p:spPr>
            <a:xfrm>
              <a:off x="9225" y="2139"/>
              <a:ext cx="446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b="1" dirty="0">
                  <a:solidFill>
                    <a:srgbClr val="B6B9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02</a:t>
              </a:r>
              <a:endParaRPr lang="zh-CN" altLang="en-US" sz="2800" b="1" dirty="0">
                <a:solidFill>
                  <a:srgbClr val="B6B9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345" y="2898"/>
              <a:ext cx="448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请你结合本单元的学习和自己的认识谈一谈</a:t>
              </a:r>
              <a:r>
                <a:rPr lang="en-US" altLang="zh-CN" sz="2400" b="1" dirty="0"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zh-CN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师生之间如何构建美好的友谊？</a:t>
              </a:r>
              <a:endParaRPr lang="zh-CN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667000" y="244227"/>
            <a:ext cx="667893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rPr>
              <a:t>测试反馈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55683" y="1385570"/>
            <a:ext cx="1080000" cy="1080000"/>
            <a:chOff x="1878" y="4641"/>
            <a:chExt cx="1701" cy="1701"/>
          </a:xfrm>
        </p:grpSpPr>
        <p:sp>
          <p:nvSpPr>
            <p:cNvPr id="20" name="椭圆 19"/>
            <p:cNvSpPr/>
            <p:nvPr/>
          </p:nvSpPr>
          <p:spPr>
            <a:xfrm>
              <a:off x="1878" y="4641"/>
              <a:ext cx="1701" cy="1701"/>
            </a:xfrm>
            <a:prstGeom prst="ellipse">
              <a:avLst/>
            </a:prstGeom>
            <a:solidFill>
              <a:srgbClr val="CBC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78" y="4887"/>
              <a:ext cx="170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</a:rPr>
                <a:t>01</a:t>
              </a:r>
              <a:endPara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247640" y="2465705"/>
            <a:ext cx="1513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rPr>
              <a:t>初探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40112" y="3049270"/>
            <a:ext cx="5310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</a:rPr>
              <a:t>读课文，把握情节</a:t>
            </a:r>
            <a:endParaRPr lang="zh-CN" altLang="en-US" sz="48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</a:endParaRPr>
          </a:p>
        </p:txBody>
      </p:sp>
      <p:grpSp>
        <p:nvGrpSpPr>
          <p:cNvPr id="8" name="组合 18"/>
          <p:cNvGrpSpPr/>
          <p:nvPr/>
        </p:nvGrpSpPr>
        <p:grpSpPr>
          <a:xfrm>
            <a:off x="4964428" y="6121781"/>
            <a:ext cx="2262505" cy="460375"/>
            <a:chOff x="7857" y="5988"/>
            <a:chExt cx="4090" cy="861"/>
          </a:xfrm>
        </p:grpSpPr>
        <p:sp>
          <p:nvSpPr>
            <p:cNvPr id="9" name="圆角矩形 8"/>
            <p:cNvSpPr/>
            <p:nvPr/>
          </p:nvSpPr>
          <p:spPr>
            <a:xfrm>
              <a:off x="7857" y="5988"/>
              <a:ext cx="4090" cy="861"/>
            </a:xfrm>
            <a:prstGeom prst="roundRect">
              <a:avLst>
                <a:gd name="adj" fmla="val 32636"/>
              </a:avLst>
            </a:prstGeom>
            <a:noFill/>
            <a:ln w="19050" cmpd="sng">
              <a:solidFill>
                <a:srgbClr val="FCCBC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跳跳体简" panose="00020600040101010101" charset="-122"/>
                <a:ea typeface="汉仪跳跳体简" panose="0002060004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60" y="6046"/>
              <a:ext cx="3885" cy="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课时安排：</a:t>
              </a:r>
              <a:r>
                <a:rPr lang="en-US" altLang="zh-CN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2</a:t>
              </a:r>
              <a:r>
                <a:rPr lang="zh-CN" altLang="en-US" sz="2000" dirty="0">
                  <a:solidFill>
                    <a:srgbClr val="C78A87"/>
                  </a:solidFill>
                  <a:latin typeface="方正公文黑体" panose="02000500000000000000" charset="-122"/>
                  <a:ea typeface="方正公文黑体" panose="02000500000000000000" charset="-122"/>
                  <a:cs typeface="方正公文黑体" panose="02000500000000000000" charset="-122"/>
                </a:rPr>
                <a:t>课时</a:t>
              </a:r>
              <a:endParaRPr lang="en-US" altLang="zh-CN" sz="2000" dirty="0">
                <a:solidFill>
                  <a:srgbClr val="C78A87"/>
                </a:solidFill>
                <a:latin typeface="方正公文黑体" panose="02000500000000000000" charset="-122"/>
                <a:ea typeface="方正公文黑体" panose="02000500000000000000" charset="-122"/>
                <a:cs typeface="方正公文黑体" panose="02000500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34282"/>
            <a:ext cx="434011" cy="6892282"/>
          </a:xfrm>
          <a:prstGeom prst="rect">
            <a:avLst/>
          </a:prstGeom>
          <a:solidFill>
            <a:srgbClr val="E5C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62327" y="389508"/>
            <a:ext cx="9591908" cy="1565275"/>
            <a:chOff x="6182" y="4614"/>
            <a:chExt cx="4768" cy="2465"/>
          </a:xfrm>
        </p:grpSpPr>
        <p:sp>
          <p:nvSpPr>
            <p:cNvPr id="14" name="文本框 13"/>
            <p:cNvSpPr txBox="1"/>
            <p:nvPr/>
          </p:nvSpPr>
          <p:spPr>
            <a:xfrm>
              <a:off x="6624" y="4614"/>
              <a:ext cx="3320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课段任务</a:t>
              </a:r>
              <a:endPara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82" y="5918"/>
              <a:ext cx="476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小标宋_GBK" panose="02000000000000000000" charset="-122"/>
                </a:rPr>
                <a:t>核心任务：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方正小标宋_GBK" panose="02000000000000000000" charset="-122"/>
                </a:rPr>
                <a:t>学会默读</a:t>
              </a:r>
              <a:r>
                <a:rPr lang="en-US" altLang="zh-CN" sz="2800" b="1" dirty="0">
                  <a:solidFill>
                    <a:schemeClr val="tx1"/>
                  </a:solidFill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方正小标宋_GBK" panose="02000000000000000000" charset="-122"/>
                </a:rPr>
                <a:t>在阅读中把握基本内容</a:t>
              </a:r>
              <a:r>
                <a:rPr lang="en-US" altLang="zh-CN" sz="2800" b="1" dirty="0">
                  <a:solidFill>
                    <a:schemeClr val="tx1"/>
                  </a:solidFill>
                  <a:uFillTx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方正小标宋_GBK" panose="02000000000000000000" charset="-122"/>
                </a:rPr>
                <a:t>了解文章大意。</a:t>
              </a:r>
              <a:r>
                <a:rPr lang="zh-CN" altLang="en-US" sz="24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小标宋_GBK" panose="02000000000000000000" charset="-122"/>
                </a:rPr>
                <a:t> </a:t>
              </a:r>
              <a:endPara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783823" y="1896363"/>
            <a:ext cx="828000" cy="828000"/>
          </a:xfrm>
          <a:prstGeom prst="ellipse">
            <a:avLst/>
          </a:prstGeom>
          <a:solidFill>
            <a:srgbClr val="C78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62567" y="3245176"/>
            <a:ext cx="827405" cy="828000"/>
          </a:xfrm>
          <a:prstGeom prst="ellipse">
            <a:avLst/>
          </a:prstGeom>
          <a:solidFill>
            <a:srgbClr val="B6B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83823" y="4593989"/>
            <a:ext cx="827405" cy="828000"/>
          </a:xfrm>
          <a:prstGeom prst="ellipse">
            <a:avLst/>
          </a:prstGeom>
          <a:solidFill>
            <a:srgbClr val="C78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8528" y="2956821"/>
            <a:ext cx="8546272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跳读课文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关注文章标题、开头、结尾等关键语句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把握文章基本内容。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方正小标宋_GBK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8528" y="1947163"/>
            <a:ext cx="7099602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默读课文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小标宋_GBK" panose="02000000000000000000" charset="-122"/>
              </a:rPr>
              <a:t>明确默读的基本要求。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方正小标宋_GBK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18528" y="4520478"/>
            <a:ext cx="8546272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梳理课文中令人印象深刻的人和事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感受师生情谊</a:t>
            </a:r>
            <a:r>
              <a:rPr lang="en-US" altLang="zh-CN" sz="28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课上交流互动。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" name="图片 10" descr="assessed-bad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238" y="1947163"/>
            <a:ext cx="725805" cy="725805"/>
          </a:xfrm>
          <a:prstGeom prst="rect">
            <a:avLst/>
          </a:prstGeom>
        </p:spPr>
      </p:pic>
      <p:pic>
        <p:nvPicPr>
          <p:cNvPr id="12" name="图片 11" descr="conditi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643" y="4644789"/>
            <a:ext cx="725805" cy="725805"/>
          </a:xfrm>
          <a:prstGeom prst="rect">
            <a:avLst/>
          </a:prstGeom>
        </p:spPr>
      </p:pic>
      <p:pic>
        <p:nvPicPr>
          <p:cNvPr id="13" name="图片 12" descr="ear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387" y="3295976"/>
            <a:ext cx="725805" cy="7258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2620731" y="1056930"/>
            <a:ext cx="66789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萌趣欢乐体" panose="00000500000000000000" charset="-122"/>
                <a:sym typeface="+mn-ea"/>
              </a:rPr>
              <a:t>学习资源</a:t>
            </a:r>
            <a:endParaRPr lang="zh-CN" altLang="en-US" sz="36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萌趣欢乐体" panose="00000500000000000000" charset="-122"/>
              <a:sym typeface="+mn-ea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62686" y="2427023"/>
            <a:ext cx="828000" cy="828000"/>
          </a:xfrm>
          <a:prstGeom prst="ellipse">
            <a:avLst/>
          </a:prstGeom>
          <a:solidFill>
            <a:srgbClr val="C78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209365" y="2427063"/>
            <a:ext cx="827405" cy="828000"/>
          </a:xfrm>
          <a:prstGeom prst="ellipse">
            <a:avLst/>
          </a:prstGeom>
          <a:solidFill>
            <a:srgbClr val="B6B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81655" y="3417662"/>
            <a:ext cx="252285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海伦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·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凯勒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小标宋_GBK" panose="02000000000000000000" charset="-122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再塑生命的人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》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小标宋_GBK" panose="020000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12881" y="3538947"/>
            <a:ext cx="334158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鲁迅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小标宋_GBK" panose="02000000000000000000" charset="-122"/>
            </a:endParaRPr>
          </a:p>
          <a:p>
            <a:pPr indent="0" algn="ctr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从百草园到三味书屋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小标宋_GBK" panose="02000000000000000000" charset="-122"/>
              </a:rPr>
              <a:t>》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小标宋_GBK" panose="02000000000000000000" charset="-122"/>
            </a:endParaRPr>
          </a:p>
        </p:txBody>
      </p:sp>
      <p:pic>
        <p:nvPicPr>
          <p:cNvPr id="45" name="图片 44" descr="assessed-bad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101" y="2477823"/>
            <a:ext cx="725805" cy="725805"/>
          </a:xfrm>
          <a:prstGeom prst="rect">
            <a:avLst/>
          </a:prstGeom>
        </p:spPr>
      </p:pic>
      <p:pic>
        <p:nvPicPr>
          <p:cNvPr id="47" name="图片 46" descr="ear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185" y="2478498"/>
            <a:ext cx="725805" cy="7258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37645" y="443970"/>
            <a:ext cx="9895522" cy="2030095"/>
            <a:chOff x="5704" y="5185"/>
            <a:chExt cx="3320" cy="3197"/>
          </a:xfrm>
        </p:grpSpPr>
        <p:sp>
          <p:nvSpPr>
            <p:cNvPr id="14" name="文本框 13"/>
            <p:cNvSpPr txBox="1"/>
            <p:nvPr/>
          </p:nvSpPr>
          <p:spPr>
            <a:xfrm>
              <a:off x="5704" y="5185"/>
              <a:ext cx="3320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cs typeface="字魂萌趣欢乐体" panose="00000500000000000000" charset="-122"/>
                  <a:sym typeface="+mn-ea"/>
                </a:rPr>
                <a:t>默读课文，思考问题</a:t>
              </a:r>
              <a:endPara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cs typeface="字魂萌趣欢乐体" panose="00000500000000000000" charset="-122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56" y="6203"/>
              <a:ext cx="3017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cs typeface="方正小标宋_GBK" panose="02000000000000000000" charset="-122"/>
                </a:rPr>
                <a:t>      </a:t>
              </a:r>
              <a:r>
                <a:rPr lang="zh-CN" altLang="en-US" sz="28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文章讲述了发生在百草园的一些什么事儿？讲述了在“三味书屋”发生的哪些故事？为什么生命要“再塑”呢？谁来“再塑”生命？如何做到的？</a:t>
              </a:r>
              <a:endPara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38004" y="3054463"/>
          <a:ext cx="9294803" cy="3288461"/>
        </p:xfrm>
        <a:graphic>
          <a:graphicData uri="http://schemas.openxmlformats.org/drawingml/2006/table">
            <a:tbl>
              <a:tblPr firstRow="1" firstCol="1" bandRow="1"/>
              <a:tblGrid>
                <a:gridCol w="9294803"/>
              </a:tblGrid>
              <a:tr h="5975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知识链接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59000"/>
                      </a:srgbClr>
                    </a:solidFill>
                  </a:tcPr>
                </a:tc>
              </a:tr>
              <a:tr h="23900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默读的要求</a:t>
                      </a:r>
                      <a:endParaRPr lang="zh-CN" sz="2400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不出声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不动唇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不指读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不回看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一气</a:t>
                      </a:r>
                      <a:r>
                        <a:rPr lang="zh-CN" altLang="en-US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呵成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读完全文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保证阅读感知的完整性；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保证一定的阅读速度</a:t>
                      </a:r>
                      <a:r>
                        <a:rPr lang="en-US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(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阅读一般的现代文</a:t>
                      </a:r>
                      <a:r>
                        <a:rPr lang="en-US" altLang="zh-CN" sz="2800" b="1" dirty="0">
                          <a:uFillTx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每分钟不少于</a:t>
                      </a:r>
                      <a:r>
                        <a:rPr lang="en-US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500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字</a:t>
                      </a:r>
                      <a:r>
                        <a:rPr lang="en-US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)</a:t>
                      </a: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；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2800" b="1" kern="100" dirty="0">
                          <a:effectLst/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适当运用猜读和跳读。</a:t>
                      </a:r>
                      <a:endParaRPr lang="zh-CN" sz="2800" b="1" kern="100" dirty="0">
                        <a:effectLst/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59000"/>
                      </a:srgbClr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499" name="表格 19498"/>
          <p:cNvGraphicFramePr/>
          <p:nvPr>
            <p:custDataLst>
              <p:tags r:id="rId1"/>
            </p:custDataLst>
          </p:nvPr>
        </p:nvGraphicFramePr>
        <p:xfrm>
          <a:off x="760730" y="1402080"/>
          <a:ext cx="10670540" cy="4053840"/>
        </p:xfrm>
        <a:graphic>
          <a:graphicData uri="http://schemas.openxmlformats.org/drawingml/2006/table">
            <a:tbl>
              <a:tblPr/>
              <a:tblGrid>
                <a:gridCol w="2072005"/>
                <a:gridCol w="8598535"/>
              </a:tblGrid>
              <a:tr h="579120"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从百草园到三味书屋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地方                   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事情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rowSpan="3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百草园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sz="1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三味书屋</a:t>
                      </a:r>
                      <a:endParaRPr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70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836545" y="2538095"/>
            <a:ext cx="8875758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在百草园里抓虫子</a:t>
            </a:r>
            <a:r>
              <a:rPr lang="zh-CN" altLang="en-US" sz="3200" b="1" dirty="0" smtClean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拔</a:t>
            </a:r>
            <a:r>
              <a:rPr lang="zh-CN" altLang="en-US" sz="3200" b="1" dirty="0" smtClean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野草、摘</a:t>
            </a:r>
            <a:r>
              <a:rPr lang="zh-CN" altLang="en-US" sz="3200" b="1" dirty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野果（第</a:t>
            </a:r>
            <a:r>
              <a:rPr lang="zh-CN" altLang="en-US" sz="3200" b="1" dirty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2段）</a:t>
            </a:r>
            <a:endParaRPr lang="zh-CN" altLang="en-US" sz="3200" b="1" dirty="0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6545" y="3121660"/>
            <a:ext cx="8574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听长妈妈讲美女蛇的故事（第3—6段）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56865" y="3705225"/>
            <a:ext cx="9141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大雪天跟闰土的父亲学捕鸟（第7—8段)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56865" y="4288790"/>
            <a:ext cx="8574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</a:t>
            </a:r>
            <a:r>
              <a:rPr lang="zh-CN" altLang="en-US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“怪哉”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虫的问题惹怒了寿先生后努力学习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56865" y="4872355"/>
            <a:ext cx="8574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因贪玩而受罚后大家热闹地读书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PLACING_PICTURE_USER_VIEWPORT" val="{&quot;height&quot;:2907.738582677165,&quot;width&quot;:8359.749606299212}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UNIT_TABLE_BEAUTIFY" val="smartTable{2d3fd5b0-bfdc-454d-9094-190735eec2ef}"/>
  <p:tag name="TABLE_ENDDRAG_ORIGIN_RECT" val="935*416"/>
  <p:tag name="TABLE_ENDDRAG_RECT" val="10*84*935*416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8.xml><?xml version="1.0" encoding="utf-8"?>
<p:tagLst xmlns:p="http://schemas.openxmlformats.org/presentationml/2006/main">
  <p:tag name="KSO_WM_UNIT_TABLE_BEAUTIFY" val="smartTable{d4047894-381f-4c45-9972-0b7d7f9ef94a}"/>
  <p:tag name="TABLE_ENDDRAG_ORIGIN_RECT" val="835*258"/>
  <p:tag name="TABLE_ENDDRAG_RECT" val="67*99*835*258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TABLE_BEAUTIFY" val="smartTable{5d18cd09-76ac-4360-b5c6-710877ff801f}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UNIT_TABLE_BEAUTIFY" val="smartTable{3007e05c-aadc-4439-9291-466ab568a586}"/>
  <p:tag name="TABLE_ENDDRAG_ORIGIN_RECT" val="924*331"/>
  <p:tag name="TABLE_ENDDRAG_RECT" val="15*153*924*331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4.xml><?xml version="1.0" encoding="utf-8"?>
<p:tagLst xmlns:p="http://schemas.openxmlformats.org/presentationml/2006/main">
  <p:tag name="KSO_WM_UNIT_TABLE_BEAUTIFY" val="smartTable{3007e05c-aadc-4439-9291-466ab568a586}"/>
  <p:tag name="TABLE_ENDDRAG_ORIGIN_RECT" val="930*363"/>
  <p:tag name="TABLE_ENDDRAG_RECT" val="14*137*930*363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UNIT_TABLE_BEAUTIFY" val="smartTable{3007e05c-aadc-4439-9291-466ab568a586}"/>
  <p:tag name="TABLE_ENDDRAG_ORIGIN_RECT" val="934*361"/>
  <p:tag name="TABLE_ENDDRAG_RECT" val="10*126*934*361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4.xml><?xml version="1.0" encoding="utf-8"?>
<p:tagLst xmlns:p="http://schemas.openxmlformats.org/presentationml/2006/main">
  <p:tag name="KSO_WM_UNIT_TABLE_BEAUTIFY" val="smartTable{3dc61ba4-c813-4c3b-9448-8bafc0b7c1b6}"/>
</p:tagLst>
</file>

<file path=ppt/tags/tag125.xml><?xml version="1.0" encoding="utf-8"?>
<p:tagLst xmlns:p="http://schemas.openxmlformats.org/presentationml/2006/main">
  <p:tag name="KSO_WM_UNIT_TABLE_BEAUTIFY" val="smartTable{5b294aa8-1b4a-404c-a0fb-9a55e3fef6a1}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8.xml><?xml version="1.0" encoding="utf-8"?>
<p:tagLst xmlns:p="http://schemas.openxmlformats.org/presentationml/2006/main">
  <p:tag name="KSO_WM_UNIT_TABLE_BEAUTIFY" val="smartTable{12031925-53f4-4010-8477-7a5f9531c3a8}"/>
  <p:tag name="TABLE_ENDDRAG_ORIGIN_RECT" val="921*465"/>
  <p:tag name="TABLE_ENDDRAG_RECT" val="19*66*921*465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TABLE_BEAUTIFY" val="smartTable{b6c88f87-ac4d-4955-ac61-1f57a9f92950}"/>
  <p:tag name="TABLE_ENDDRAG_ORIGIN_RECT" val="938*433"/>
  <p:tag name="TABLE_ENDDRAG_RECT" val="11*91*938*433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COMMONDATA" val="eyJjb3VudCI6MTIsImhkaWQiOiJmMzUwNTcyNGQwYjM2OWI0NGE2ZmFkMWU0MWRiZjkyZSIsInVzZXJDb3VudCI6NX0="/>
  <p:tag name="KSO_WPP_MARK_KEY" val="c26b0baa-f287-4877-8aef-c90917497da8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ABLE_BEAUTIFY" val="smartTable{70a3ef36-d07a-4c83-b732-30000ab1f2cf}"/>
  <p:tag name="TABLE_ENDDRAG_ORIGIN_RECT" val="793*242"/>
  <p:tag name="TABLE_ENDDRAG_RECT" val="83*130*793*242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UNIT_TABLE_BEAUTIFY" val="smartTable{70a3ef36-d07a-4c83-b732-30000ab1f2cf}"/>
  <p:tag name="TABLE_ENDDRAG_ORIGIN_RECT" val="878*347"/>
  <p:tag name="TABLE_ENDDRAG_RECT" val="49*126*878*347"/>
</p:tagLst>
</file>

<file path=ppt/tags/tag73.xml><?xml version="1.0" encoding="utf-8"?>
<p:tagLst xmlns:p="http://schemas.openxmlformats.org/presentationml/2006/main">
  <p:tag name="KSO_WM_UNIT_TABLE_BEAUTIFY" val="smartTable{4f8ef5d3-c6f0-4f82-9cf1-54061edd2941}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UNIT_TABLE_BEAUTIFY" val="smartTable{bc53a80d-bb58-45c4-9f86-20c2f3ee95fb}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UNIT_TABLE_BEAUTIFY" val="smartTable{fe24f4b9-6f2a-48bb-9d16-00290a8285bb}"/>
  <p:tag name="TABLE_ENDDRAG_ORIGIN_RECT" val="886*413"/>
  <p:tag name="TABLE_ENDDRAG_RECT" val="25*72*886*413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UNIT_TABLE_BEAUTIFY" val="smartTable{ca0d9d9a-5a03-4530-897c-444afadce55e}"/>
  <p:tag name="TABLE_ENDDRAG_ORIGIN_RECT" val="621*326"/>
  <p:tag name="TABLE_ENDDRAG_RECT" val="301*169*621*32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UNIT_TABLE_BEAUTIFY" val="smartTable{92943cc3-70a2-402b-8b14-e7df131fe8d3}"/>
  <p:tag name="TABLE_ENDDRAG_ORIGIN_RECT" val="607*314"/>
  <p:tag name="TABLE_ENDDRAG_RECT" val="344*151*607*314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UNIT_TABLE_BEAUTIFY" val="smartTable{bcc43711-a290-44f6-b99c-30d4d2dc9973}"/>
  <p:tag name="TABLE_ENDDRAG_ORIGIN_RECT" val="854*420"/>
  <p:tag name="TABLE_ENDDRAG_RECT" val="57*105*854*420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UNIT_TABLE_BEAUTIFY" val="smartTable{b0dcb8a2-d29c-4d85-a79b-a13c188a852e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UNIT_TABLE_BEAUTIFY" val="smartTable{2f188297-95fe-4941-9553-247804fe53ec}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UNIT_TABLE_BEAUTIFY" val="smartTable{d4d5fb79-95e0-4269-9d83-f35c212b4b67}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UNIT_TABLE_BEAUTIFY" val="smartTable{b3758bb3-c178-480a-b268-f094ac1be08a}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KSO_WM_UNIT_TABLE_BEAUTIFY" val="smartTable{8f6ccfc9-a89f-46c2-87eb-9790c026199a}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p="http://schemas.openxmlformats.org/presentationml/2006/main">
  <p:tag name="KSO_WM_UNIT_TABLE_BEAUTIFY" val="smartTable{dc2e7afe-9c4b-47cf-bbcc-97fd70377e2d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6790</Words>
  <Application>WPS 演示</Application>
  <PresentationFormat>宽屏</PresentationFormat>
  <Paragraphs>967</Paragraphs>
  <Slides>47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Wingdings</vt:lpstr>
      <vt:lpstr>Heiti SC Light</vt:lpstr>
      <vt:lpstr>字魂萌趣欢乐体</vt:lpstr>
      <vt:lpstr>SimSun-ExtB</vt:lpstr>
      <vt:lpstr>AR CHRISTY</vt:lpstr>
      <vt:lpstr>方正公文黑体</vt:lpstr>
      <vt:lpstr>黑体</vt:lpstr>
      <vt:lpstr>汉仪跳跳体简</vt:lpstr>
      <vt:lpstr>方正小标宋_GBK</vt:lpstr>
      <vt:lpstr>华文楷体</vt:lpstr>
      <vt:lpstr>Arial Unicode MS</vt:lpstr>
      <vt:lpstr>Calibri</vt:lpstr>
      <vt:lpstr>楷体</vt:lpstr>
      <vt:lpstr>Times New Roman</vt:lpstr>
      <vt:lpstr>Wide Latin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240</cp:revision>
  <dcterms:created xsi:type="dcterms:W3CDTF">2021-05-22T11:59:00Z</dcterms:created>
  <dcterms:modified xsi:type="dcterms:W3CDTF">2022-10-12T04:14:58Z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KSOSaveFontToCloudKey">
    <vt:lpwstr>333021485_cloud</vt:lpwstr>
  </property>
  <property fmtid="{D5CDD505-2E9C-101B-9397-08002B2CF9AE}" pid="4" name="KSOTemplateUUID">
    <vt:lpwstr>v1.0_mb_b0GNHctnzoBRbSTW4daVXQ==</vt:lpwstr>
  </property>
  <property fmtid="{D5CDD505-2E9C-101B-9397-08002B2CF9AE}" pid="5" name="ICV">
    <vt:lpwstr>E8EC7265BBA34403841E76D0D2D8A922</vt:lpwstr>
  </property>
</Properties>
</file>