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9" r:id="rId4"/>
    <p:sldId id="280" r:id="rId5"/>
    <p:sldId id="281" r:id="rId6"/>
    <p:sldId id="282" r:id="rId7"/>
    <p:sldId id="283" r:id="rId8"/>
    <p:sldId id="284" r:id="rId9"/>
    <p:sldId id="285" r:id="rId10"/>
    <p:sldId id="286" r:id="rId11"/>
    <p:sldId id="288" r:id="rId12"/>
    <p:sldId id="289" r:id="rId13"/>
    <p:sldId id="287" r:id="rId14"/>
    <p:sldId id="267" r:id="rId15"/>
    <p:sldId id="290" r:id="rId16"/>
    <p:sldId id="291" r:id="rId17"/>
    <p:sldId id="292" r:id="rId18"/>
    <p:sldId id="293" r:id="rId19"/>
    <p:sldId id="294" r:id="rId20"/>
    <p:sldId id="295" r:id="rId21"/>
    <p:sldId id="297" r:id="rId22"/>
    <p:sldId id="296" r:id="rId23"/>
    <p:sldId id="301" r:id="rId24"/>
    <p:sldId id="299" r:id="rId25"/>
    <p:sldId id="268" r:id="rId26"/>
    <p:sldId id="300" r:id="rId27"/>
    <p:sldId id="298" r:id="rId28"/>
    <p:sldId id="27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76" y="2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DEFDFF-A65F-41C4-8C60-80377D97FA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283441-341A-4D11-B9CD-FB404C4253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A758999-6E92-488D-9389-7E8007059BF0}"/>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2AB6E5CC-E9B1-4E3F-87E0-12250C1FF8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84C35D-C399-4873-8B27-E9D8974C42D0}"/>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3875339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448A84-18FF-46A1-84DC-DA2DA35206A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4BA42D5-2325-47A3-92C6-826F4B33012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95A811-6A76-4D6D-9939-805C5BABBD86}"/>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02077CC0-309A-49F2-8205-150E6AB3C3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2AB016-915F-47D4-80C3-63BAD5E159E5}"/>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1264308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1FE160B-3E87-488F-BD35-041EBE3063A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AE54173-E04B-4E34-912E-BCA8306FDE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F57823D-48CF-46EE-AD34-792A36C4B00A}"/>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8C7FCA51-F7E5-465B-938C-272767006E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E01F26-7579-456D-91A7-01D721C83C13}"/>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1422708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9B7FBA-104F-4D84-B029-44B5DC85F4B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45592F-8A13-4D92-A7DC-DBDE1A92D3A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2B780EB-F985-4ECF-BFD2-CB116B682AB9}"/>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9E75ACB2-0EA4-40A7-B48B-6B0ECFCA06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50502A-1114-48B5-B25B-918DD88E30F6}"/>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1730672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82A65E-B4BA-4447-A900-10E34898C2C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3624289-48DC-4B18-A591-D53BEB1925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2DE70EE-3BA2-41F0-B606-E34BA9CE9E76}"/>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C157D517-BCD2-461F-966D-B6F4B6F8D5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682BB6-DCCC-4472-ACCE-9982CD7643D8}"/>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460198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31751-D15A-4CEA-B767-A0C44715EC2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5240882-0288-490F-A990-C1615CDEBB6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78621F8-B3D8-48DC-9C39-A3B18F35203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F0D1ADE-6AC6-4F6F-AB02-42EBA1577DB3}"/>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6" name="页脚占位符 5">
            <a:extLst>
              <a:ext uri="{FF2B5EF4-FFF2-40B4-BE49-F238E27FC236}">
                <a16:creationId xmlns:a16="http://schemas.microsoft.com/office/drawing/2014/main" id="{AA4F93D8-3F76-431B-9C34-0D16CA608F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6DE3EE-5357-4D84-8E18-6FBA9DAD89EC}"/>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43040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1F8C86-E05E-4323-9AE6-1FA7C210A3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1799D22-7140-474E-921B-8B54E9F8A1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D984E8C-E7B4-43EC-8A36-70BEB749AAA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B703A32-D40E-418E-B5EA-F92CA26414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85B2CC2-A359-484D-B289-44965EA00B6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44C0BF6-F692-4524-81A9-DA94F5B17553}"/>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8" name="页脚占位符 7">
            <a:extLst>
              <a:ext uri="{FF2B5EF4-FFF2-40B4-BE49-F238E27FC236}">
                <a16:creationId xmlns:a16="http://schemas.microsoft.com/office/drawing/2014/main" id="{B4817153-8105-4B97-9CEF-363CEC240F7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AD6507D-0FC6-4E1C-BA6E-383ACB7C095F}"/>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2016504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3EAEEA-1F85-4BAC-93B9-62EC9A571A9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93D3604-FF17-4E4A-AB43-146FA116FD51}"/>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4" name="页脚占位符 3">
            <a:extLst>
              <a:ext uri="{FF2B5EF4-FFF2-40B4-BE49-F238E27FC236}">
                <a16:creationId xmlns:a16="http://schemas.microsoft.com/office/drawing/2014/main" id="{15C453D6-4055-4555-B88C-1B313D89613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94FF9F3-689E-41F6-AC22-103C9862AD29}"/>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593148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0B5397E-AB18-443D-9795-2B2DEAE805DF}"/>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3" name="页脚占位符 2">
            <a:extLst>
              <a:ext uri="{FF2B5EF4-FFF2-40B4-BE49-F238E27FC236}">
                <a16:creationId xmlns:a16="http://schemas.microsoft.com/office/drawing/2014/main" id="{53E0B5C3-1249-4799-8CEE-03C8D39CAB1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F96EFD6-03FE-4FC4-BB8E-229BCE55CC87}"/>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259514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F25645-F112-4CB9-8B9C-ECBAC44DB75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FBC1F8D-91C3-42FC-B906-1066671F63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1288DE6-9F95-4FA4-B695-B515BAEB4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B4B96EC-B8DF-425D-A5BA-8EDAD8550968}"/>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6" name="页脚占位符 5">
            <a:extLst>
              <a:ext uri="{FF2B5EF4-FFF2-40B4-BE49-F238E27FC236}">
                <a16:creationId xmlns:a16="http://schemas.microsoft.com/office/drawing/2014/main" id="{B9BF645A-797D-40B5-90AA-F593137AEB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B9F9A3-AF14-483A-9D23-FE6990BE11B4}"/>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3468777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23D21C-6943-4EC5-AB43-8DF6126957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FFFD2D8-A7C0-45AA-81A4-B204A50279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7E06A47-8CBA-4CC5-8DDB-202363D2C8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9679D12-69B7-4DCC-B761-5A34642CA17E}"/>
              </a:ext>
            </a:extLst>
          </p:cNvPr>
          <p:cNvSpPr>
            <a:spLocks noGrp="1"/>
          </p:cNvSpPr>
          <p:nvPr>
            <p:ph type="dt" sz="half" idx="10"/>
          </p:nvPr>
        </p:nvSpPr>
        <p:spPr/>
        <p:txBody>
          <a:bodyPr/>
          <a:lstStyle/>
          <a:p>
            <a:fld id="{D7E90684-7F0E-4A42-903B-9404C36612B8}" type="datetimeFigureOut">
              <a:rPr lang="zh-CN" altLang="en-US" smtClean="0"/>
              <a:t>2020/2/19</a:t>
            </a:fld>
            <a:endParaRPr lang="zh-CN" altLang="en-US"/>
          </a:p>
        </p:txBody>
      </p:sp>
      <p:sp>
        <p:nvSpPr>
          <p:cNvPr id="6" name="页脚占位符 5">
            <a:extLst>
              <a:ext uri="{FF2B5EF4-FFF2-40B4-BE49-F238E27FC236}">
                <a16:creationId xmlns:a16="http://schemas.microsoft.com/office/drawing/2014/main" id="{C51C12C0-DFAC-4B61-8FF4-2ADB8E389A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F164D9E-598B-4E8E-8DE9-7515EBDFDE95}"/>
              </a:ext>
            </a:extLst>
          </p:cNvPr>
          <p:cNvSpPr>
            <a:spLocks noGrp="1"/>
          </p:cNvSpPr>
          <p:nvPr>
            <p:ph type="sldNum" sz="quarter" idx="12"/>
          </p:nvPr>
        </p:nvSpPr>
        <p:spPr/>
        <p:txBody>
          <a:body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2648531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A790C41-8DA4-4251-91B8-D0081747CC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2DDF138-33DA-4BFA-9F56-310F05A138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60115C5-FF1C-4898-B5A3-EB6F17BA7D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90684-7F0E-4A42-903B-9404C36612B8}" type="datetimeFigureOut">
              <a:rPr lang="zh-CN" altLang="en-US" smtClean="0"/>
              <a:t>2020/2/19</a:t>
            </a:fld>
            <a:endParaRPr lang="zh-CN" altLang="en-US"/>
          </a:p>
        </p:txBody>
      </p:sp>
      <p:sp>
        <p:nvSpPr>
          <p:cNvPr id="5" name="页脚占位符 4">
            <a:extLst>
              <a:ext uri="{FF2B5EF4-FFF2-40B4-BE49-F238E27FC236}">
                <a16:creationId xmlns:a16="http://schemas.microsoft.com/office/drawing/2014/main" id="{6E45D96F-AA09-4B7D-83C3-87B859516E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1467298-7B16-49A8-99CB-B7E1064C50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DE7642-EB4A-4BD0-8789-A52B7E58C40B}" type="slidenum">
              <a:rPr lang="zh-CN" altLang="en-US" smtClean="0"/>
              <a:t>‹#›</a:t>
            </a:fld>
            <a:endParaRPr lang="zh-CN" altLang="en-US"/>
          </a:p>
        </p:txBody>
      </p:sp>
    </p:spTree>
    <p:extLst>
      <p:ext uri="{BB962C8B-B14F-4D97-AF65-F5344CB8AC3E}">
        <p14:creationId xmlns:p14="http://schemas.microsoft.com/office/powerpoint/2010/main" val="2975004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0253B48-8D00-447B-9151-030355B5911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22343"/>
            <a:ext cx="12192000" cy="6857999"/>
          </a:xfrm>
          <a:prstGeom prst="rect">
            <a:avLst/>
          </a:prstGeom>
        </p:spPr>
      </p:pic>
      <p:sp>
        <p:nvSpPr>
          <p:cNvPr id="2" name="标题 1">
            <a:extLst>
              <a:ext uri="{FF2B5EF4-FFF2-40B4-BE49-F238E27FC236}">
                <a16:creationId xmlns:a16="http://schemas.microsoft.com/office/drawing/2014/main" id="{A9BF55CD-116D-4CBD-B4C1-0EAD8B72BD58}"/>
              </a:ext>
            </a:extLst>
          </p:cNvPr>
          <p:cNvSpPr>
            <a:spLocks noGrp="1"/>
          </p:cNvSpPr>
          <p:nvPr>
            <p:ph type="ctrTitle"/>
          </p:nvPr>
        </p:nvSpPr>
        <p:spPr>
          <a:xfrm>
            <a:off x="1524000" y="1171893"/>
            <a:ext cx="9144000" cy="3190557"/>
          </a:xfrm>
        </p:spPr>
        <p:txBody>
          <a:bodyPr>
            <a:normAutofit fontScale="90000"/>
          </a:bodyPr>
          <a:lstStyle/>
          <a:p>
            <a:br>
              <a:rPr lang="en-US" altLang="zh-CN" sz="8000" dirty="0">
                <a:solidFill>
                  <a:schemeClr val="bg1"/>
                </a:solidFill>
              </a:rPr>
            </a:br>
            <a:r>
              <a:rPr lang="en-US" altLang="zh-CN" sz="8000" dirty="0">
                <a:solidFill>
                  <a:schemeClr val="bg1"/>
                </a:solidFill>
              </a:rPr>
              <a:t>                </a:t>
            </a:r>
            <a:br>
              <a:rPr lang="en-US" altLang="zh-CN" sz="8000" dirty="0">
                <a:solidFill>
                  <a:schemeClr val="bg1"/>
                </a:solidFill>
              </a:rPr>
            </a:br>
            <a:endParaRPr lang="zh-CN" altLang="en-US" sz="8000" dirty="0">
              <a:solidFill>
                <a:schemeClr val="bg1"/>
              </a:solidFill>
            </a:endParaRPr>
          </a:p>
        </p:txBody>
      </p:sp>
      <p:pic>
        <p:nvPicPr>
          <p:cNvPr id="7" name="图片 6">
            <a:extLst>
              <a:ext uri="{FF2B5EF4-FFF2-40B4-BE49-F238E27FC236}">
                <a16:creationId xmlns:a16="http://schemas.microsoft.com/office/drawing/2014/main" id="{09F72ED6-5233-4A24-ACEE-45238A0A0790}"/>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80000"/>
                    </a14:imgEffect>
                  </a14:imgLayer>
                </a14:imgProps>
              </a:ext>
              <a:ext uri="{28A0092B-C50C-407E-A947-70E740481C1C}">
                <a14:useLocalDpi xmlns:a14="http://schemas.microsoft.com/office/drawing/2010/main" val="0"/>
              </a:ext>
            </a:extLst>
          </a:blip>
          <a:srcRect r="5230"/>
          <a:stretch/>
        </p:blipFill>
        <p:spPr>
          <a:xfrm>
            <a:off x="2219874" y="224052"/>
            <a:ext cx="5695530" cy="2112905"/>
          </a:xfrm>
          <a:prstGeom prst="rect">
            <a:avLst/>
          </a:prstGeom>
          <a:pattFill prst="pct5">
            <a:fgClr>
              <a:schemeClr val="accent1">
                <a:lumMod val="40000"/>
                <a:lumOff val="60000"/>
              </a:schemeClr>
            </a:fgClr>
            <a:bgClr>
              <a:schemeClr val="bg1"/>
            </a:bgClr>
          </a:pattFill>
        </p:spPr>
      </p:pic>
      <p:pic>
        <p:nvPicPr>
          <p:cNvPr id="9" name="图片 8">
            <a:extLst>
              <a:ext uri="{FF2B5EF4-FFF2-40B4-BE49-F238E27FC236}">
                <a16:creationId xmlns:a16="http://schemas.microsoft.com/office/drawing/2014/main" id="{2751721C-4231-4154-9293-DC958A9B928A}"/>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saturation sat="80000"/>
                    </a14:imgEffect>
                  </a14:imgLayer>
                </a14:imgProps>
              </a:ext>
              <a:ext uri="{28A0092B-C50C-407E-A947-70E740481C1C}">
                <a14:useLocalDpi xmlns:a14="http://schemas.microsoft.com/office/drawing/2010/main" val="0"/>
              </a:ext>
            </a:extLst>
          </a:blip>
          <a:stretch>
            <a:fillRect/>
          </a:stretch>
        </p:blipFill>
        <p:spPr>
          <a:xfrm>
            <a:off x="6591639" y="2336785"/>
            <a:ext cx="3604881" cy="860771"/>
          </a:xfrm>
          <a:prstGeom prst="rect">
            <a:avLst/>
          </a:prstGeom>
        </p:spPr>
      </p:pic>
    </p:spTree>
    <p:extLst>
      <p:ext uri="{BB962C8B-B14F-4D97-AF65-F5344CB8AC3E}">
        <p14:creationId xmlns:p14="http://schemas.microsoft.com/office/powerpoint/2010/main" val="1332871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1" y="34128"/>
            <a:ext cx="12192000" cy="6823872"/>
          </a:xfrm>
          <a:prstGeom prst="rect">
            <a:avLst/>
          </a:prstGeom>
        </p:spPr>
      </p:pic>
      <p:sp>
        <p:nvSpPr>
          <p:cNvPr id="2" name="文本框 1">
            <a:extLst>
              <a:ext uri="{FF2B5EF4-FFF2-40B4-BE49-F238E27FC236}">
                <a16:creationId xmlns:a16="http://schemas.microsoft.com/office/drawing/2014/main" id="{28838A2C-4C46-4CED-812B-DCC1644CC39F}"/>
              </a:ext>
            </a:extLst>
          </p:cNvPr>
          <p:cNvSpPr txBox="1"/>
          <p:nvPr/>
        </p:nvSpPr>
        <p:spPr>
          <a:xfrm>
            <a:off x="957262" y="781050"/>
            <a:ext cx="10277475" cy="1454244"/>
          </a:xfrm>
          <a:prstGeom prst="rect">
            <a:avLst/>
          </a:prstGeom>
          <a:noFill/>
        </p:spPr>
        <p:txBody>
          <a:bodyPr wrap="square" rtlCol="0">
            <a:spAutoFit/>
          </a:bodyPr>
          <a:lstStyle/>
          <a:p>
            <a:pPr>
              <a:lnSpc>
                <a:spcPct val="150000"/>
              </a:lnSpc>
            </a:pPr>
            <a:r>
              <a:rPr lang="en-US" altLang="zh-CN" sz="32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可以</a:t>
            </a:r>
            <a:r>
              <a:rPr lang="zh-CN" altLang="zh-CN" sz="3200" b="1" dirty="0">
                <a:latin typeface="宋体" panose="02010600030101010101" pitchFamily="2" charset="-122"/>
                <a:ea typeface="宋体" panose="02010600030101010101" pitchFamily="2" charset="-122"/>
              </a:rPr>
              <a:t>从</a:t>
            </a:r>
            <a:r>
              <a:rPr lang="zh-CN" altLang="zh-CN" sz="3200" b="1" dirty="0">
                <a:solidFill>
                  <a:srgbClr val="FF0000"/>
                </a:solidFill>
                <a:latin typeface="宋体" panose="02010600030101010101" pitchFamily="2" charset="-122"/>
                <a:ea typeface="宋体" panose="02010600030101010101" pitchFamily="2" charset="-122"/>
              </a:rPr>
              <a:t>修辞手法、写景角度、语言风格</a:t>
            </a:r>
            <a:r>
              <a:rPr lang="zh-CN" altLang="zh-CN" sz="3200" b="1" dirty="0">
                <a:latin typeface="宋体" panose="02010600030101010101" pitchFamily="2" charset="-122"/>
                <a:ea typeface="宋体" panose="02010600030101010101" pitchFamily="2" charset="-122"/>
              </a:rPr>
              <a:t>三个方面进行鉴赏。</a:t>
            </a:r>
          </a:p>
        </p:txBody>
      </p:sp>
      <p:sp>
        <p:nvSpPr>
          <p:cNvPr id="5" name="文本框 4">
            <a:extLst>
              <a:ext uri="{FF2B5EF4-FFF2-40B4-BE49-F238E27FC236}">
                <a16:creationId xmlns:a16="http://schemas.microsoft.com/office/drawing/2014/main" id="{A985B46E-3128-48D0-AA31-48304E188392}"/>
              </a:ext>
            </a:extLst>
          </p:cNvPr>
          <p:cNvSpPr txBox="1"/>
          <p:nvPr/>
        </p:nvSpPr>
        <p:spPr>
          <a:xfrm>
            <a:off x="1038225" y="2657475"/>
            <a:ext cx="2819400" cy="2192908"/>
          </a:xfrm>
          <a:prstGeom prst="rect">
            <a:avLst/>
          </a:prstGeom>
          <a:noFill/>
        </p:spPr>
        <p:txBody>
          <a:bodyPr wrap="square" rtlCol="0">
            <a:spAutoFit/>
          </a:bodyPr>
          <a:lstStyle/>
          <a:p>
            <a:pPr>
              <a:lnSpc>
                <a:spcPct val="150000"/>
              </a:lnSpc>
            </a:pP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修辞手法：</a:t>
            </a:r>
          </a:p>
          <a:p>
            <a:pPr>
              <a:lnSpc>
                <a:spcPct val="150000"/>
              </a:lnSpc>
            </a:pP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写景角度：</a:t>
            </a:r>
          </a:p>
          <a:p>
            <a:pPr>
              <a:lnSpc>
                <a:spcPct val="150000"/>
              </a:lnSpc>
            </a:pP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语言风格：</a:t>
            </a:r>
          </a:p>
        </p:txBody>
      </p:sp>
      <p:sp>
        <p:nvSpPr>
          <p:cNvPr id="6" name="文本框 5">
            <a:extLst>
              <a:ext uri="{FF2B5EF4-FFF2-40B4-BE49-F238E27FC236}">
                <a16:creationId xmlns:a16="http://schemas.microsoft.com/office/drawing/2014/main" id="{3F541ABB-25D1-4F38-84F1-7C6C687B2E1D}"/>
              </a:ext>
            </a:extLst>
          </p:cNvPr>
          <p:cNvSpPr txBox="1"/>
          <p:nvPr/>
        </p:nvSpPr>
        <p:spPr>
          <a:xfrm>
            <a:off x="3419475" y="2762250"/>
            <a:ext cx="7981950" cy="584775"/>
          </a:xfrm>
          <a:prstGeom prst="rect">
            <a:avLst/>
          </a:prstGeom>
          <a:noFill/>
        </p:spPr>
        <p:txBody>
          <a:bodyPr wrap="square" rtlCol="0">
            <a:spAutoFit/>
          </a:bodyPr>
          <a:lstStyle/>
          <a:p>
            <a:r>
              <a:rPr lang="zh-CN" altLang="zh-CN" sz="3200" b="1" dirty="0">
                <a:latin typeface="宋体" panose="02010600030101010101" pitchFamily="2" charset="-122"/>
                <a:ea typeface="宋体" panose="02010600030101010101" pitchFamily="2" charset="-122"/>
              </a:rPr>
              <a:t>比喻、拟人、排比、夸张、借代、反复等。</a:t>
            </a:r>
          </a:p>
        </p:txBody>
      </p:sp>
      <p:sp>
        <p:nvSpPr>
          <p:cNvPr id="7" name="文本框 6">
            <a:extLst>
              <a:ext uri="{FF2B5EF4-FFF2-40B4-BE49-F238E27FC236}">
                <a16:creationId xmlns:a16="http://schemas.microsoft.com/office/drawing/2014/main" id="{8EEE236E-B328-4D53-B87D-6CD649A838EE}"/>
              </a:ext>
            </a:extLst>
          </p:cNvPr>
          <p:cNvSpPr txBox="1"/>
          <p:nvPr/>
        </p:nvSpPr>
        <p:spPr>
          <a:xfrm>
            <a:off x="3419475" y="3486858"/>
            <a:ext cx="7362825" cy="584775"/>
          </a:xfrm>
          <a:prstGeom prst="rect">
            <a:avLst/>
          </a:prstGeom>
          <a:noFill/>
        </p:spPr>
        <p:txBody>
          <a:bodyPr wrap="square" rtlCol="0">
            <a:spAutoFit/>
          </a:bodyPr>
          <a:lstStyle/>
          <a:p>
            <a:r>
              <a:rPr lang="zh-CN" altLang="zh-CN" sz="3200" b="1" dirty="0">
                <a:latin typeface="宋体" panose="02010600030101010101" pitchFamily="2" charset="-122"/>
                <a:ea typeface="宋体" panose="02010600030101010101" pitchFamily="2" charset="-122"/>
              </a:rPr>
              <a:t>高低、远近、虚实、正面、侧面、动静。</a:t>
            </a:r>
            <a:endParaRPr lang="zh-CN" altLang="en-US" sz="3200" b="1" dirty="0">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6E6BB805-A1D5-4CA5-9A99-4A567AA0D7A2}"/>
              </a:ext>
            </a:extLst>
          </p:cNvPr>
          <p:cNvSpPr txBox="1"/>
          <p:nvPr/>
        </p:nvSpPr>
        <p:spPr>
          <a:xfrm>
            <a:off x="3533775" y="4265608"/>
            <a:ext cx="7362825" cy="584775"/>
          </a:xfrm>
          <a:prstGeom prst="rect">
            <a:avLst/>
          </a:prstGeom>
          <a:noFill/>
        </p:spPr>
        <p:txBody>
          <a:bodyPr wrap="square" rtlCol="0">
            <a:spAutoFit/>
          </a:bodyPr>
          <a:lstStyle/>
          <a:p>
            <a:r>
              <a:rPr lang="zh-CN" altLang="zh-CN" sz="3200" b="1" dirty="0">
                <a:latin typeface="宋体" panose="02010600030101010101" pitchFamily="2" charset="-122"/>
                <a:ea typeface="宋体" panose="02010600030101010101" pitchFamily="2" charset="-122"/>
              </a:rPr>
              <a:t>炼字</a:t>
            </a:r>
            <a:r>
              <a:rPr lang="zh-CN" altLang="en-US"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动词</a:t>
            </a:r>
            <a:r>
              <a:rPr lang="zh-CN" altLang="en-US"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形容词</a:t>
            </a:r>
            <a:r>
              <a:rPr lang="zh-CN" altLang="en-US"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叠词</a:t>
            </a:r>
            <a:r>
              <a:rPr lang="zh-CN" altLang="en-US"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数词等。</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1243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9525" y="34128"/>
            <a:ext cx="12192000" cy="6823872"/>
          </a:xfrm>
          <a:prstGeom prst="rect">
            <a:avLst/>
          </a:prstGeom>
        </p:spPr>
      </p:pic>
      <p:sp>
        <p:nvSpPr>
          <p:cNvPr id="4" name="矩形 3">
            <a:extLst>
              <a:ext uri="{FF2B5EF4-FFF2-40B4-BE49-F238E27FC236}">
                <a16:creationId xmlns:a16="http://schemas.microsoft.com/office/drawing/2014/main" id="{D4121A20-33DC-4C95-879A-5C53240991C2}"/>
              </a:ext>
            </a:extLst>
          </p:cNvPr>
          <p:cNvSpPr/>
          <p:nvPr/>
        </p:nvSpPr>
        <p:spPr>
          <a:xfrm>
            <a:off x="275278" y="205085"/>
            <a:ext cx="2934648" cy="923330"/>
          </a:xfrm>
          <a:prstGeom prst="rect">
            <a:avLst/>
          </a:prstGeom>
          <a:noFill/>
        </p:spPr>
        <p:txBody>
          <a:bodyPr wrap="square" lIns="91440" tIns="45720" rIns="91440" bIns="45720">
            <a:spAutoFit/>
          </a:bodyPr>
          <a:lstStyle/>
          <a:p>
            <a:pPr algn="ctr"/>
            <a:r>
              <a:rPr lang="zh-CN" altLang="en-US" sz="5400" b="1" dirty="0">
                <a:ln w="0"/>
                <a:solidFill>
                  <a:schemeClr val="accent1"/>
                </a:solidFill>
                <a:effectLst>
                  <a:outerShdw blurRad="38100" dist="25400" dir="5400000" algn="ctr" rotWithShape="0">
                    <a:srgbClr val="6E747A">
                      <a:alpha val="43000"/>
                    </a:srgbClr>
                  </a:outerShdw>
                </a:effectLst>
              </a:rPr>
              <a:t>精读课文</a:t>
            </a:r>
            <a:endParaRPr lang="zh-CN" altLang="en-US" sz="5400" b="1" cap="none" spc="0" dirty="0">
              <a:ln w="0"/>
              <a:solidFill>
                <a:schemeClr val="accent1"/>
              </a:solidFill>
              <a:effectLst>
                <a:outerShdw blurRad="38100" dist="25400" dir="5400000" algn="ctr" rotWithShape="0">
                  <a:srgbClr val="6E747A">
                    <a:alpha val="43000"/>
                  </a:srgbClr>
                </a:outerShdw>
              </a:effectLst>
            </a:endParaRPr>
          </a:p>
        </p:txBody>
      </p:sp>
      <p:sp>
        <p:nvSpPr>
          <p:cNvPr id="7" name="矩形 6">
            <a:extLst>
              <a:ext uri="{FF2B5EF4-FFF2-40B4-BE49-F238E27FC236}">
                <a16:creationId xmlns:a16="http://schemas.microsoft.com/office/drawing/2014/main" id="{D692F3EE-83E6-4D2B-838B-1A6754DB9D29}"/>
              </a:ext>
            </a:extLst>
          </p:cNvPr>
          <p:cNvSpPr/>
          <p:nvPr/>
        </p:nvSpPr>
        <p:spPr>
          <a:xfrm>
            <a:off x="409575" y="1128415"/>
            <a:ext cx="11372850" cy="1454244"/>
          </a:xfrm>
          <a:prstGeom prst="rect">
            <a:avLst/>
          </a:prstGeom>
        </p:spPr>
        <p:txBody>
          <a:bodyPr wrap="square">
            <a:spAutoFit/>
          </a:bodyPr>
          <a:lstStyle/>
          <a:p>
            <a:pPr lvl="0" indent="457200">
              <a:lnSpc>
                <a:spcPct val="150000"/>
              </a:lnSpc>
            </a:pPr>
            <a:r>
              <a:rPr lang="zh-CN" altLang="en-US" sz="3200" dirty="0">
                <a:solidFill>
                  <a:prstClr val="black"/>
                </a:solidFill>
                <a:latin typeface="宋体" panose="02010600030101010101" pitchFamily="2" charset="-122"/>
                <a:ea typeface="宋体" panose="02010600030101010101" pitchFamily="2" charset="-122"/>
              </a:rPr>
              <a:t>微风过处，送来缕缕清香，仿佛远处高楼上渺茫的歌声似的。  这一句话与一般的比喻有什么不同？</a:t>
            </a:r>
          </a:p>
        </p:txBody>
      </p:sp>
      <p:sp>
        <p:nvSpPr>
          <p:cNvPr id="8" name="矩形 7">
            <a:extLst>
              <a:ext uri="{FF2B5EF4-FFF2-40B4-BE49-F238E27FC236}">
                <a16:creationId xmlns:a16="http://schemas.microsoft.com/office/drawing/2014/main" id="{A4C34807-887E-4487-9CE1-4DD607B0FFE8}"/>
              </a:ext>
            </a:extLst>
          </p:cNvPr>
          <p:cNvSpPr/>
          <p:nvPr/>
        </p:nvSpPr>
        <p:spPr>
          <a:xfrm>
            <a:off x="923924" y="2449101"/>
            <a:ext cx="10039351" cy="3670236"/>
          </a:xfrm>
          <a:prstGeom prst="rect">
            <a:avLst/>
          </a:prstGeom>
        </p:spPr>
        <p:txBody>
          <a:bodyPr wrap="square">
            <a:spAutoFit/>
          </a:bodyPr>
          <a:lstStyle/>
          <a:p>
            <a:pPr indent="457200">
              <a:lnSpc>
                <a:spcPct val="150000"/>
              </a:lnSpc>
            </a:pPr>
            <a:r>
              <a:rPr lang="zh-CN" altLang="en-US" sz="3200" b="1" dirty="0">
                <a:latin typeface="宋体" panose="02010600030101010101" pitchFamily="2" charset="-122"/>
                <a:ea typeface="宋体" panose="02010600030101010101" pitchFamily="2" charset="-122"/>
              </a:rPr>
              <a:t>本体：缕缕清香</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嗅觉）喻体：渺茫的歌声（听觉）</a:t>
            </a:r>
          </a:p>
          <a:p>
            <a:pPr indent="457200">
              <a:lnSpc>
                <a:spcPct val="150000"/>
              </a:lnSpc>
            </a:pPr>
            <a:r>
              <a:rPr lang="zh-CN" altLang="en-US" sz="3200" dirty="0">
                <a:latin typeface="宋体" panose="02010600030101010101" pitchFamily="2" charset="-122"/>
                <a:ea typeface="宋体" panose="02010600030101010101" pitchFamily="2" charset="-122"/>
              </a:rPr>
              <a:t>作者把嗅觉换成听觉中去感受、品味，</a:t>
            </a:r>
            <a:r>
              <a:rPr lang="zh-CN" altLang="zh-CN" sz="3200" kern="100" dirty="0">
                <a:solidFill>
                  <a:prstClr val="black"/>
                </a:solidFill>
                <a:latin typeface="等线" panose="02010600030101010101" pitchFamily="2" charset="-122"/>
                <a:ea typeface="宋体" panose="02010600030101010101" pitchFamily="2" charset="-122"/>
                <a:cs typeface="Times New Roman" panose="02020603050405020304" pitchFamily="18" charset="0"/>
              </a:rPr>
              <a:t>调动读者的联想能力，</a:t>
            </a:r>
            <a:r>
              <a:rPr lang="zh-CN" altLang="en-US" sz="3200" kern="100" dirty="0">
                <a:solidFill>
                  <a:prstClr val="black"/>
                </a:solidFill>
                <a:latin typeface="等线" panose="02010600030101010101" pitchFamily="2" charset="-122"/>
                <a:ea typeface="宋体" panose="02010600030101010101" pitchFamily="2" charset="-122"/>
                <a:cs typeface="Times New Roman" panose="02020603050405020304" pitchFamily="18" charset="0"/>
              </a:rPr>
              <a:t>把</a:t>
            </a:r>
            <a:r>
              <a:rPr lang="zh-CN" altLang="zh-CN" sz="3200" kern="100" dirty="0">
                <a:solidFill>
                  <a:prstClr val="black"/>
                </a:solidFill>
                <a:latin typeface="等线" panose="02010600030101010101" pitchFamily="2" charset="-122"/>
                <a:ea typeface="宋体" panose="02010600030101010101" pitchFamily="2" charset="-122"/>
                <a:cs typeface="Times New Roman" panose="02020603050405020304" pitchFamily="18" charset="0"/>
              </a:rPr>
              <a:t>声与香这两种作用于不同感官地知觉，自然而然地沟通</a:t>
            </a:r>
            <a:r>
              <a:rPr lang="zh-CN" altLang="en-US" sz="3200" kern="100" dirty="0">
                <a:solidFill>
                  <a:prstClr val="black"/>
                </a:solidFill>
                <a:latin typeface="等线" panose="02010600030101010101" pitchFamily="2" charset="-122"/>
                <a:ea typeface="宋体" panose="02010600030101010101" pitchFamily="2" charset="-122"/>
                <a:cs typeface="Times New Roman" panose="02020603050405020304" pitchFamily="18" charset="0"/>
              </a:rPr>
              <a:t>起来，</a:t>
            </a:r>
            <a:r>
              <a:rPr lang="zh-CN" altLang="en-US" sz="3200" dirty="0">
                <a:latin typeface="宋体" panose="02010600030101010101" pitchFamily="2" charset="-122"/>
                <a:ea typeface="宋体" panose="02010600030101010101" pitchFamily="2" charset="-122"/>
              </a:rPr>
              <a:t>这就是运用了</a:t>
            </a:r>
            <a:r>
              <a:rPr lang="zh-CN" altLang="en-US" sz="3200" dirty="0">
                <a:solidFill>
                  <a:srgbClr val="FF0000"/>
                </a:solidFill>
                <a:latin typeface="宋体" panose="02010600030101010101" pitchFamily="2" charset="-122"/>
                <a:ea typeface="宋体" panose="02010600030101010101" pitchFamily="2" charset="-122"/>
              </a:rPr>
              <a:t>通感</a:t>
            </a:r>
            <a:r>
              <a:rPr lang="zh-CN" altLang="en-US" sz="3200" dirty="0">
                <a:latin typeface="宋体" panose="02010600030101010101" pitchFamily="2" charset="-122"/>
                <a:ea typeface="宋体" panose="02010600030101010101" pitchFamily="2" charset="-122"/>
              </a:rPr>
              <a:t>的修辞手法。</a:t>
            </a:r>
            <a:r>
              <a:rPr lang="zh-CN" altLang="zh-CN" sz="3200" b="1" dirty="0">
                <a:latin typeface="宋体" panose="02010600030101010101" pitchFamily="2" charset="-122"/>
                <a:ea typeface="宋体" panose="02010600030101010101" pitchFamily="2" charset="-122"/>
              </a:rPr>
              <a:t>和比喻不同的在于它能打通两种感觉。</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3805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矩形 1">
            <a:extLst>
              <a:ext uri="{FF2B5EF4-FFF2-40B4-BE49-F238E27FC236}">
                <a16:creationId xmlns:a16="http://schemas.microsoft.com/office/drawing/2014/main" id="{6A9EF541-D885-4AA5-A9A1-01F6F55C596D}"/>
              </a:ext>
            </a:extLst>
          </p:cNvPr>
          <p:cNvSpPr/>
          <p:nvPr/>
        </p:nvSpPr>
        <p:spPr>
          <a:xfrm>
            <a:off x="819149" y="285750"/>
            <a:ext cx="10734675" cy="3209853"/>
          </a:xfrm>
          <a:prstGeom prst="rect">
            <a:avLst/>
          </a:prstGeom>
        </p:spPr>
        <p:txBody>
          <a:bodyPr wrap="square">
            <a:spAutoFit/>
          </a:bodyPr>
          <a:lstStyle/>
          <a:p>
            <a:r>
              <a:rPr lang="zh-CN" altLang="en-US" dirty="0"/>
              <a:t> </a:t>
            </a:r>
            <a:r>
              <a:rPr lang="zh-CN" altLang="en-US" sz="3200" b="1" dirty="0">
                <a:latin typeface="宋体" panose="02010600030101010101" pitchFamily="2" charset="-122"/>
                <a:ea typeface="宋体" panose="02010600030101010101" pitchFamily="2" charset="-122"/>
              </a:rPr>
              <a:t>学习通感</a:t>
            </a:r>
          </a:p>
          <a:p>
            <a:endParaRPr lang="zh-CN" altLang="en-US" sz="3200" b="1" dirty="0">
              <a:latin typeface="宋体" panose="02010600030101010101" pitchFamily="2" charset="-122"/>
              <a:ea typeface="宋体" panose="02010600030101010101" pitchFamily="2" charset="-122"/>
            </a:endParaRPr>
          </a:p>
          <a:p>
            <a:pPr indent="457200" algn="just">
              <a:lnSpc>
                <a:spcPct val="150000"/>
              </a:lnSpc>
              <a:spcAft>
                <a:spcPts val="0"/>
              </a:spcAft>
            </a:pPr>
            <a:r>
              <a:rPr lang="zh-CN" altLang="en-US" sz="3200" b="1" dirty="0">
                <a:latin typeface="宋体" panose="02010600030101010101" pitchFamily="2" charset="-122"/>
                <a:ea typeface="宋体" panose="02010600030101010101" pitchFamily="2" charset="-122"/>
              </a:rPr>
              <a:t>通感是一种特殊的比喻。是</a:t>
            </a:r>
            <a:r>
              <a:rPr lang="zh-CN" altLang="zh-CN" sz="3200" b="1" dirty="0">
                <a:ea typeface="宋体" panose="02010600030101010101" pitchFamily="2" charset="-122"/>
                <a:cs typeface="Times New Roman" panose="02020603050405020304" pitchFamily="18" charset="0"/>
              </a:rPr>
              <a:t>感觉之间的沟通、相互转移。是一种把人们的各种感觉，听觉、嗅觉、味觉、触觉等通过比喻的形式沟通起来的特殊修辞手法</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a:t>
            </a:r>
            <a:endParaRPr lang="en-US" altLang="zh-CN" sz="3200" b="1" kern="100" dirty="0">
              <a:latin typeface="等线" panose="02010600030101010101" pitchFamily="2" charset="-122"/>
              <a:ea typeface="宋体" panose="02010600030101010101" pitchFamily="2" charset="-122"/>
              <a:cs typeface="Times New Roman" panose="02020603050405020304" pitchFamily="18" charset="0"/>
            </a:endParaRPr>
          </a:p>
        </p:txBody>
      </p:sp>
      <p:sp>
        <p:nvSpPr>
          <p:cNvPr id="4" name="等腰三角形 3">
            <a:extLst>
              <a:ext uri="{FF2B5EF4-FFF2-40B4-BE49-F238E27FC236}">
                <a16:creationId xmlns:a16="http://schemas.microsoft.com/office/drawing/2014/main" id="{FD2C887E-CB00-4480-9AB1-1D5CD477B9B7}"/>
              </a:ext>
            </a:extLst>
          </p:cNvPr>
          <p:cNvSpPr/>
          <p:nvPr/>
        </p:nvSpPr>
        <p:spPr>
          <a:xfrm>
            <a:off x="447674" y="371475"/>
            <a:ext cx="371475" cy="3810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8CB4C5D-56AC-4AF4-92C6-A6BDF2AA955A}"/>
              </a:ext>
            </a:extLst>
          </p:cNvPr>
          <p:cNvSpPr txBox="1"/>
          <p:nvPr/>
        </p:nvSpPr>
        <p:spPr>
          <a:xfrm>
            <a:off x="819149" y="3747225"/>
            <a:ext cx="3790951" cy="2062103"/>
          </a:xfrm>
          <a:prstGeom prst="rect">
            <a:avLst/>
          </a:prstGeom>
          <a:noFill/>
        </p:spPr>
        <p:txBody>
          <a:bodyPr wrap="square" rtlCol="0">
            <a:spAutoFit/>
          </a:bodyPr>
          <a:lstStyle/>
          <a:p>
            <a:r>
              <a:rPr lang="zh-CN" altLang="zh-CN" sz="3200" b="1" dirty="0">
                <a:latin typeface="宋体" panose="02010600030101010101" pitchFamily="2" charset="-122"/>
                <a:ea typeface="宋体" panose="02010600030101010101" pitchFamily="2" charset="-122"/>
                <a:cs typeface="Times New Roman" panose="02020603050405020304" pitchFamily="18" charset="0"/>
              </a:rPr>
              <a:t>举例</a:t>
            </a:r>
            <a:r>
              <a:rPr lang="zh-CN" altLang="en-US"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宋体" panose="02010600030101010101" pitchFamily="2" charset="-122"/>
                <a:ea typeface="宋体" panose="02010600030101010101" pitchFamily="2" charset="-122"/>
                <a:cs typeface="Times New Roman" panose="02020603050405020304" pitchFamily="18" charset="0"/>
              </a:rPr>
              <a:t>她笑得很甜。</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p>
          <a:p>
            <a:endParaRPr lang="en-US" altLang="zh-CN" sz="3200" b="1" dirty="0">
              <a:latin typeface="宋体" panose="02010600030101010101" pitchFamily="2" charset="-122"/>
              <a:ea typeface="宋体" panose="02010600030101010101" pitchFamily="2" charset="-122"/>
              <a:cs typeface="Times New Roman" panose="02020603050405020304" pitchFamily="18" charset="0"/>
            </a:endParaRPr>
          </a:p>
          <a:p>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r>
              <a:rPr lang="zh-CN" altLang="zh-CN" sz="3200" b="1" dirty="0">
                <a:latin typeface="宋体" panose="02010600030101010101" pitchFamily="2" charset="-122"/>
                <a:ea typeface="宋体" panose="02010600030101010101" pitchFamily="2" charset="-122"/>
                <a:cs typeface="Times New Roman" panose="02020603050405020304" pitchFamily="18" charset="0"/>
              </a:rPr>
              <a:t>人</a:t>
            </a:r>
            <a:r>
              <a:rPr lang="zh-CN" altLang="en-US" sz="3200" b="1" dirty="0">
                <a:latin typeface="宋体" panose="02010600030101010101" pitchFamily="2" charset="-122"/>
                <a:ea typeface="宋体" panose="02010600030101010101" pitchFamily="2" charset="-122"/>
                <a:cs typeface="Times New Roman" panose="02020603050405020304" pitchFamily="18" charset="0"/>
              </a:rPr>
              <a:t>美</a:t>
            </a:r>
            <a:r>
              <a:rPr lang="zh-CN" altLang="zh-CN" sz="3200" b="1" dirty="0">
                <a:latin typeface="宋体" panose="02010600030101010101" pitchFamily="2" charset="-122"/>
                <a:ea typeface="宋体" panose="02010600030101010101" pitchFamily="2" charset="-122"/>
                <a:cs typeface="Times New Roman" panose="02020603050405020304" pitchFamily="18" charset="0"/>
              </a:rPr>
              <a:t>歌甜。</a:t>
            </a:r>
            <a:br>
              <a:rPr lang="en-US" altLang="zh-CN" sz="3200" b="1" dirty="0">
                <a:latin typeface="宋体" panose="02010600030101010101" pitchFamily="2" charset="-122"/>
                <a:ea typeface="宋体" panose="02010600030101010101" pitchFamily="2" charset="-122"/>
                <a:cs typeface="Times New Roman" panose="02020603050405020304" pitchFamily="18" charset="0"/>
              </a:rPr>
            </a:br>
            <a:endParaRPr lang="zh-CN" altLang="en-US" sz="3200" dirty="0">
              <a:latin typeface="宋体" panose="02010600030101010101" pitchFamily="2" charset="-122"/>
              <a:ea typeface="宋体" panose="02010600030101010101" pitchFamily="2" charset="-122"/>
            </a:endParaRPr>
          </a:p>
        </p:txBody>
      </p:sp>
      <p:sp>
        <p:nvSpPr>
          <p:cNvPr id="7" name="文本框 6">
            <a:extLst>
              <a:ext uri="{FF2B5EF4-FFF2-40B4-BE49-F238E27FC236}">
                <a16:creationId xmlns:a16="http://schemas.microsoft.com/office/drawing/2014/main" id="{8FA2ADE9-4CF1-4E6A-8F96-44633DB19DBD}"/>
              </a:ext>
            </a:extLst>
          </p:cNvPr>
          <p:cNvSpPr txBox="1"/>
          <p:nvPr/>
        </p:nvSpPr>
        <p:spPr>
          <a:xfrm>
            <a:off x="4867275" y="3747225"/>
            <a:ext cx="4514850" cy="584775"/>
          </a:xfrm>
          <a:prstGeom prst="rect">
            <a:avLst/>
          </a:prstGeom>
          <a:noFill/>
        </p:spPr>
        <p:txBody>
          <a:bodyPr wrap="square" rtlCol="0">
            <a:spAutoFit/>
          </a:bodyPr>
          <a:lstStyle/>
          <a:p>
            <a:r>
              <a:rPr lang="zh-CN" altLang="zh-CN" sz="3200" b="1" dirty="0">
                <a:latin typeface="宋体" panose="02010600030101010101" pitchFamily="2" charset="-122"/>
                <a:ea typeface="宋体" panose="02010600030101010101" pitchFamily="2" charset="-122"/>
                <a:cs typeface="Times New Roman" panose="02020603050405020304" pitchFamily="18" charset="0"/>
              </a:rPr>
              <a:t>视觉</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宋体" panose="02010600030101010101" pitchFamily="2" charset="-122"/>
                <a:ea typeface="宋体" panose="02010600030101010101" pitchFamily="2" charset="-122"/>
                <a:cs typeface="Times New Roman" panose="02020603050405020304" pitchFamily="18" charset="0"/>
              </a:rPr>
              <a:t>味觉</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200" dirty="0">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8D5CC1DA-6557-4BE3-91FE-6536ABEBD821}"/>
              </a:ext>
            </a:extLst>
          </p:cNvPr>
          <p:cNvSpPr txBox="1"/>
          <p:nvPr/>
        </p:nvSpPr>
        <p:spPr>
          <a:xfrm>
            <a:off x="4867275" y="4717837"/>
            <a:ext cx="3571875" cy="584775"/>
          </a:xfrm>
          <a:prstGeom prst="rect">
            <a:avLst/>
          </a:prstGeom>
          <a:noFill/>
        </p:spPr>
        <p:txBody>
          <a:bodyPr wrap="square" rtlCol="0">
            <a:spAutoFit/>
          </a:bodyPr>
          <a:lstStyle/>
          <a:p>
            <a:r>
              <a:rPr lang="zh-CN" altLang="en-US" sz="3200" b="1" dirty="0">
                <a:latin typeface="宋体" panose="02010600030101010101" pitchFamily="2" charset="-122"/>
                <a:ea typeface="宋体" panose="02010600030101010101" pitchFamily="2" charset="-122"/>
              </a:rPr>
              <a:t>听觉</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味觉</a:t>
            </a:r>
          </a:p>
        </p:txBody>
      </p:sp>
    </p:spTree>
    <p:extLst>
      <p:ext uri="{BB962C8B-B14F-4D97-AF65-F5344CB8AC3E}">
        <p14:creationId xmlns:p14="http://schemas.microsoft.com/office/powerpoint/2010/main" val="976668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66675" y="0"/>
            <a:ext cx="12192000" cy="6823872"/>
          </a:xfrm>
          <a:prstGeom prst="rect">
            <a:avLst/>
          </a:prstGeom>
        </p:spPr>
      </p:pic>
      <p:sp>
        <p:nvSpPr>
          <p:cNvPr id="4" name="矩形 3">
            <a:extLst>
              <a:ext uri="{FF2B5EF4-FFF2-40B4-BE49-F238E27FC236}">
                <a16:creationId xmlns:a16="http://schemas.microsoft.com/office/drawing/2014/main" id="{5FE0D406-4322-4EED-92A7-A17CC828D9B6}"/>
              </a:ext>
            </a:extLst>
          </p:cNvPr>
          <p:cNvSpPr/>
          <p:nvPr/>
        </p:nvSpPr>
        <p:spPr>
          <a:xfrm>
            <a:off x="762000" y="885824"/>
            <a:ext cx="10363200" cy="2963632"/>
          </a:xfrm>
          <a:prstGeom prst="rect">
            <a:avLst/>
          </a:prstGeom>
        </p:spPr>
        <p:txBody>
          <a:bodyPr wrap="square">
            <a:spAutoFit/>
          </a:bodyPr>
          <a:lstStyle/>
          <a:p>
            <a:pPr indent="720000" algn="just">
              <a:lnSpc>
                <a:spcPct val="150000"/>
              </a:lnSpc>
              <a:spcAft>
                <a:spcPts val="0"/>
              </a:spcAft>
            </a:pP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通感不仅是</a:t>
            </a:r>
            <a:r>
              <a:rPr lang="zh-CN" altLang="zh-CN" sz="3200" b="1"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语言文化的丰富</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，并且广泛的存在于人们的日常生活感受之中，通感的使用，可以使读者各种感官共同参与对审美对象的知觉，克服审美对象知觉感官的局限，</a:t>
            </a:r>
            <a:r>
              <a:rPr lang="zh-CN" altLang="zh-CN" sz="3200" b="1"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使因文章而产生的美感更加丰富和强烈。</a:t>
            </a:r>
            <a:endParaRPr lang="zh-CN" altLang="zh-CN" sz="3200" b="1" kern="100" dirty="0">
              <a:solidFill>
                <a:srgbClr val="FF0000"/>
              </a:solidFill>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3230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4FA3A9B-5EA9-4591-B6AA-DE6303FE5A06}"/>
              </a:ext>
            </a:extLst>
          </p:cNvPr>
          <p:cNvPicPr>
            <a:picLocks noChangeAspect="1"/>
          </p:cNvPicPr>
          <p:nvPr/>
        </p:nvPicPr>
        <p:blipFill rotWithShape="1">
          <a:blip r:embed="rId2">
            <a:extLst>
              <a:ext uri="{28A0092B-C50C-407E-A947-70E740481C1C}">
                <a14:useLocalDpi xmlns:a14="http://schemas.microsoft.com/office/drawing/2010/main" val="0"/>
              </a:ext>
            </a:extLst>
          </a:blip>
          <a:srcRect r="601" b="5973"/>
          <a:stretch/>
        </p:blipFill>
        <p:spPr>
          <a:xfrm>
            <a:off x="-257175" y="26408"/>
            <a:ext cx="12449175" cy="6831592"/>
          </a:xfrm>
          <a:prstGeom prst="rect">
            <a:avLst/>
          </a:prstGeom>
        </p:spPr>
      </p:pic>
      <p:sp>
        <p:nvSpPr>
          <p:cNvPr id="4" name="文本框 3">
            <a:extLst>
              <a:ext uri="{FF2B5EF4-FFF2-40B4-BE49-F238E27FC236}">
                <a16:creationId xmlns:a16="http://schemas.microsoft.com/office/drawing/2014/main" id="{6D63E608-C2F8-48EC-96E3-131E12F9BE96}"/>
              </a:ext>
            </a:extLst>
          </p:cNvPr>
          <p:cNvSpPr txBox="1"/>
          <p:nvPr/>
        </p:nvSpPr>
        <p:spPr>
          <a:xfrm>
            <a:off x="142875" y="203071"/>
            <a:ext cx="11189616" cy="4524315"/>
          </a:xfrm>
          <a:prstGeom prst="rect">
            <a:avLst/>
          </a:prstGeom>
          <a:noFill/>
        </p:spPr>
        <p:txBody>
          <a:bodyPr wrap="square" rtlCol="0">
            <a:spAutoFit/>
          </a:bodyPr>
          <a:lstStyle/>
          <a:p>
            <a:pPr indent="457200"/>
            <a:r>
              <a:rPr lang="zh-CN" altLang="en-US" sz="3200" dirty="0">
                <a:latin typeface="宋体" panose="02010600030101010101" pitchFamily="2" charset="-122"/>
                <a:ea typeface="宋体" panose="02010600030101010101" pitchFamily="2" charset="-122"/>
              </a:rPr>
              <a:t>曲曲折折的荷塘上面，弥望的是田田的叶子。叶子出水很高，像亭亭的舞女的裙。层层的叶子中间，零星地点缀着些白花，有袅娜地开着的，有羞涩地打着朵儿的；正如一粒粒的明珠，又如碧天里的星星，又如刚出浴的美人。微风过处，送来缕缕清香，仿佛远处高楼上渺茫的歌声似的。这时候叶子与花也有一丝的颤动，像闪电般，霎时传过荷塘的那边去了。叶子本是肩并肩密密地挨着，这便宛然有了一道凝碧的波痕。叶子底下是脉脉（</a:t>
            </a:r>
            <a:r>
              <a:rPr lang="en-US" altLang="zh-CN" sz="3200" dirty="0" err="1">
                <a:latin typeface="宋体" panose="02010600030101010101" pitchFamily="2" charset="-122"/>
                <a:ea typeface="宋体" panose="02010600030101010101" pitchFamily="2" charset="-122"/>
              </a:rPr>
              <a:t>mò</a:t>
            </a:r>
            <a:r>
              <a:rPr lang="zh-CN" altLang="en-US" sz="3200" dirty="0">
                <a:latin typeface="宋体" panose="02010600030101010101" pitchFamily="2" charset="-122"/>
                <a:ea typeface="宋体" panose="02010600030101010101" pitchFamily="2" charset="-122"/>
              </a:rPr>
              <a:t>）的流水，遮住了，不能见一些颜色；而叶子却更见风致了。</a:t>
            </a:r>
          </a:p>
        </p:txBody>
      </p:sp>
      <p:sp>
        <p:nvSpPr>
          <p:cNvPr id="2" name="椭圆 1">
            <a:extLst>
              <a:ext uri="{FF2B5EF4-FFF2-40B4-BE49-F238E27FC236}">
                <a16:creationId xmlns:a16="http://schemas.microsoft.com/office/drawing/2014/main" id="{F543BBDF-6985-4A16-B9FB-F2FE53FD0E38}"/>
              </a:ext>
            </a:extLst>
          </p:cNvPr>
          <p:cNvSpPr/>
          <p:nvPr/>
        </p:nvSpPr>
        <p:spPr>
          <a:xfrm>
            <a:off x="2185937" y="2695831"/>
            <a:ext cx="1102936" cy="4996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29B0C498-9C4A-4981-BAF6-0CA9443CCC0A}"/>
              </a:ext>
            </a:extLst>
          </p:cNvPr>
          <p:cNvSpPr/>
          <p:nvPr/>
        </p:nvSpPr>
        <p:spPr>
          <a:xfrm>
            <a:off x="3935790" y="2695831"/>
            <a:ext cx="1282046" cy="5750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E95FE66-6EBB-4EEF-A739-4E6E415DB4A8}"/>
              </a:ext>
            </a:extLst>
          </p:cNvPr>
          <p:cNvSpPr/>
          <p:nvPr/>
        </p:nvSpPr>
        <p:spPr>
          <a:xfrm>
            <a:off x="5393605" y="2615703"/>
            <a:ext cx="1800519" cy="65987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连接符: 曲线 9">
            <a:extLst>
              <a:ext uri="{FF2B5EF4-FFF2-40B4-BE49-F238E27FC236}">
                <a16:creationId xmlns:a16="http://schemas.microsoft.com/office/drawing/2014/main" id="{875B31A0-2AFA-49A0-83DD-9E1AF6AF45BA}"/>
              </a:ext>
            </a:extLst>
          </p:cNvPr>
          <p:cNvCxnSpPr/>
          <p:nvPr/>
        </p:nvCxnSpPr>
        <p:spPr>
          <a:xfrm>
            <a:off x="1375331" y="1193276"/>
            <a:ext cx="3393650" cy="12700"/>
          </a:xfrm>
          <a:prstGeom prst="curvedConnector3">
            <a:avLst/>
          </a:prstGeom>
          <a:ln w="38100">
            <a:solidFill>
              <a:srgbClr val="FF0000"/>
            </a:solidFill>
          </a:ln>
        </p:spPr>
        <p:style>
          <a:lnRef idx="3">
            <a:schemeClr val="dk1"/>
          </a:lnRef>
          <a:fillRef idx="0">
            <a:schemeClr val="dk1"/>
          </a:fillRef>
          <a:effectRef idx="2">
            <a:schemeClr val="dk1"/>
          </a:effectRef>
          <a:fontRef idx="minor">
            <a:schemeClr val="tx1"/>
          </a:fontRef>
        </p:style>
      </p:cxnSp>
      <p:cxnSp>
        <p:nvCxnSpPr>
          <p:cNvPr id="12" name="直接连接符 11">
            <a:extLst>
              <a:ext uri="{FF2B5EF4-FFF2-40B4-BE49-F238E27FC236}">
                <a16:creationId xmlns:a16="http://schemas.microsoft.com/office/drawing/2014/main" id="{982C221A-DF78-41E5-981C-63987CFA68F7}"/>
              </a:ext>
            </a:extLst>
          </p:cNvPr>
          <p:cNvCxnSpPr/>
          <p:nvPr/>
        </p:nvCxnSpPr>
        <p:spPr>
          <a:xfrm>
            <a:off x="4768981" y="1730702"/>
            <a:ext cx="867266"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4" name="直接连接符 13">
            <a:extLst>
              <a:ext uri="{FF2B5EF4-FFF2-40B4-BE49-F238E27FC236}">
                <a16:creationId xmlns:a16="http://schemas.microsoft.com/office/drawing/2014/main" id="{8F0B23EA-5205-4D0D-8D2F-3D0EDC1F64BF}"/>
              </a:ext>
            </a:extLst>
          </p:cNvPr>
          <p:cNvCxnSpPr>
            <a:cxnSpLocks/>
          </p:cNvCxnSpPr>
          <p:nvPr/>
        </p:nvCxnSpPr>
        <p:spPr>
          <a:xfrm>
            <a:off x="142875" y="2248882"/>
            <a:ext cx="815281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F227059F-442C-4B27-9AA2-F567011C55E6}"/>
              </a:ext>
            </a:extLst>
          </p:cNvPr>
          <p:cNvCxnSpPr/>
          <p:nvPr/>
        </p:nvCxnSpPr>
        <p:spPr>
          <a:xfrm>
            <a:off x="5409783" y="3549035"/>
            <a:ext cx="2601798" cy="1178351"/>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D3CC71F-CEAF-4FD2-8933-71FBDE3F58F5}"/>
              </a:ext>
            </a:extLst>
          </p:cNvPr>
          <p:cNvSpPr txBox="1"/>
          <p:nvPr/>
        </p:nvSpPr>
        <p:spPr>
          <a:xfrm>
            <a:off x="8011581" y="4762093"/>
            <a:ext cx="2318994" cy="646331"/>
          </a:xfrm>
          <a:prstGeom prst="rect">
            <a:avLst/>
          </a:prstGeom>
          <a:noFill/>
        </p:spPr>
        <p:txBody>
          <a:bodyPr wrap="square" rtlCol="0">
            <a:spAutoFit/>
          </a:bodyPr>
          <a:lstStyle/>
          <a:p>
            <a:r>
              <a:rPr lang="zh-CN" altLang="en-US" sz="3600" dirty="0">
                <a:solidFill>
                  <a:srgbClr val="FF0000"/>
                </a:solidFill>
              </a:rPr>
              <a:t>动态美</a:t>
            </a:r>
          </a:p>
        </p:txBody>
      </p:sp>
      <p:cxnSp>
        <p:nvCxnSpPr>
          <p:cNvPr id="20" name="直接箭头连接符 19">
            <a:extLst>
              <a:ext uri="{FF2B5EF4-FFF2-40B4-BE49-F238E27FC236}">
                <a16:creationId xmlns:a16="http://schemas.microsoft.com/office/drawing/2014/main" id="{155379C4-1938-4FA0-83AC-ABE3EBE4215B}"/>
              </a:ext>
            </a:extLst>
          </p:cNvPr>
          <p:cNvCxnSpPr>
            <a:cxnSpLocks/>
          </p:cNvCxnSpPr>
          <p:nvPr/>
        </p:nvCxnSpPr>
        <p:spPr>
          <a:xfrm>
            <a:off x="600738" y="2644209"/>
            <a:ext cx="847872" cy="2631582"/>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F9C1A885-852F-4B9C-B767-9D2451E2F1DB}"/>
              </a:ext>
            </a:extLst>
          </p:cNvPr>
          <p:cNvSpPr txBox="1"/>
          <p:nvPr/>
        </p:nvSpPr>
        <p:spPr>
          <a:xfrm>
            <a:off x="800491" y="5419275"/>
            <a:ext cx="6837578" cy="584775"/>
          </a:xfrm>
          <a:prstGeom prst="rect">
            <a:avLst/>
          </a:prstGeom>
          <a:noFill/>
        </p:spPr>
        <p:txBody>
          <a:bodyPr wrap="square" rtlCol="0">
            <a:spAutoFit/>
          </a:bodyPr>
          <a:lstStyle/>
          <a:p>
            <a:r>
              <a:rPr lang="zh-CN" altLang="en-US" sz="3200" dirty="0">
                <a:solidFill>
                  <a:srgbClr val="FF0000"/>
                </a:solidFill>
              </a:rPr>
              <a:t>用比喻、比拟的修辞手法描写静态美</a:t>
            </a:r>
          </a:p>
        </p:txBody>
      </p:sp>
    </p:spTree>
    <p:extLst>
      <p:ext uri="{BB962C8B-B14F-4D97-AF65-F5344CB8AC3E}">
        <p14:creationId xmlns:p14="http://schemas.microsoft.com/office/powerpoint/2010/main" val="1166004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18"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33E1CE5B-3625-480B-8DD8-121F7FF3EF7E}"/>
              </a:ext>
            </a:extLst>
          </p:cNvPr>
          <p:cNvSpPr/>
          <p:nvPr/>
        </p:nvSpPr>
        <p:spPr>
          <a:xfrm>
            <a:off x="1371600" y="619125"/>
            <a:ext cx="9896475" cy="4408899"/>
          </a:xfrm>
          <a:prstGeom prst="rect">
            <a:avLst/>
          </a:prstGeom>
        </p:spPr>
        <p:txBody>
          <a:bodyPr wrap="square">
            <a:spAutoFit/>
          </a:bodyPr>
          <a:lstStyle/>
          <a:p>
            <a:pPr indent="457200">
              <a:lnSpc>
                <a:spcPct val="150000"/>
              </a:lnSpc>
            </a:pPr>
            <a:r>
              <a:rPr lang="zh-CN" altLang="en-US" sz="3200" b="1" dirty="0">
                <a:latin typeface="宋体" panose="02010600030101010101" pitchFamily="2" charset="-122"/>
                <a:ea typeface="宋体" panose="02010600030101010101" pitchFamily="2" charset="-122"/>
              </a:rPr>
              <a:t>作者在本段依次描写了荷叶</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荷花</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荷香</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荷波</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荷下的流水这些景物。按视线</a:t>
            </a:r>
            <a:r>
              <a:rPr lang="zh-CN" altLang="en-US" sz="3200" b="1" dirty="0">
                <a:solidFill>
                  <a:srgbClr val="FF0000"/>
                </a:solidFill>
                <a:latin typeface="宋体" panose="02010600030101010101" pitchFamily="2" charset="-122"/>
                <a:ea typeface="宋体" panose="02010600030101010101" pitchFamily="2" charset="-122"/>
              </a:rPr>
              <a:t>由近及远、由上到下</a:t>
            </a:r>
            <a:r>
              <a:rPr lang="zh-CN" altLang="en-US" sz="3200" b="1" dirty="0">
                <a:latin typeface="宋体" panose="02010600030101010101" pitchFamily="2" charset="-122"/>
                <a:ea typeface="宋体" panose="02010600030101010101" pitchFamily="2" charset="-122"/>
              </a:rPr>
              <a:t>的空间顺序来描写荷塘。同时写荷花的</a:t>
            </a:r>
            <a:r>
              <a:rPr lang="zh-CN" altLang="en-US" sz="3200" b="1" dirty="0">
                <a:solidFill>
                  <a:srgbClr val="FF0000"/>
                </a:solidFill>
                <a:latin typeface="宋体" panose="02010600030101010101" pitchFamily="2" charset="-122"/>
                <a:ea typeface="宋体" panose="02010600030101010101" pitchFamily="2" charset="-122"/>
              </a:rPr>
              <a:t>静态美和动态美</a:t>
            </a:r>
            <a:r>
              <a:rPr lang="zh-CN" altLang="en-US" sz="3200" b="1" dirty="0">
                <a:latin typeface="宋体" panose="02010600030101010101" pitchFamily="2" charset="-122"/>
                <a:ea typeface="宋体" panose="02010600030101010101" pitchFamily="2" charset="-122"/>
              </a:rPr>
              <a:t>。两者结合，将荷塘写“活”。</a:t>
            </a:r>
          </a:p>
          <a:p>
            <a:pPr indent="457200">
              <a:lnSpc>
                <a:spcPct val="150000"/>
              </a:lnSpc>
            </a:pPr>
            <a:r>
              <a:rPr lang="zh-CN" altLang="en-US" sz="3200" b="1" dirty="0">
                <a:latin typeface="宋体" panose="02010600030101010101" pitchFamily="2" charset="-122"/>
                <a:ea typeface="宋体" panose="02010600030101010101" pitchFamily="2" charset="-122"/>
              </a:rPr>
              <a:t>并且运用了比喻和通感等修辞手法。激活读者阅读感官，留下极大的想象空间。</a:t>
            </a:r>
          </a:p>
        </p:txBody>
      </p:sp>
    </p:spTree>
    <p:extLst>
      <p:ext uri="{BB962C8B-B14F-4D97-AF65-F5344CB8AC3E}">
        <p14:creationId xmlns:p14="http://schemas.microsoft.com/office/powerpoint/2010/main" val="2761427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60683B00-21B1-4C66-964B-8D197AA88FF0}"/>
              </a:ext>
            </a:extLst>
          </p:cNvPr>
          <p:cNvSpPr/>
          <p:nvPr/>
        </p:nvSpPr>
        <p:spPr>
          <a:xfrm>
            <a:off x="370526" y="386060"/>
            <a:ext cx="2954655" cy="923330"/>
          </a:xfrm>
          <a:prstGeom prst="rect">
            <a:avLst/>
          </a:prstGeom>
          <a:noFill/>
        </p:spPr>
        <p:txBody>
          <a:bodyPr wrap="none" lIns="91440" tIns="45720" rIns="91440" bIns="45720">
            <a:spAutoFit/>
          </a:bodyPr>
          <a:lstStyle/>
          <a:p>
            <a:pPr algn="ctr"/>
            <a:r>
              <a:rPr lang="zh-CN" altLang="en-US" sz="5400" b="1" dirty="0">
                <a:ln w="0"/>
                <a:solidFill>
                  <a:schemeClr val="accent1"/>
                </a:solidFill>
                <a:effectLst>
                  <a:outerShdw blurRad="38100" dist="25400" dir="5400000" algn="ctr" rotWithShape="0">
                    <a:srgbClr val="6E747A">
                      <a:alpha val="43000"/>
                    </a:srgbClr>
                  </a:outerShdw>
                </a:effectLst>
              </a:rPr>
              <a:t>合作探究</a:t>
            </a:r>
            <a:endParaRPr lang="zh-CN" altLang="en-US" sz="5400" b="1" cap="none" spc="0" dirty="0">
              <a:ln w="0"/>
              <a:solidFill>
                <a:schemeClr val="accent1"/>
              </a:solidFill>
              <a:effectLst>
                <a:outerShdw blurRad="38100" dist="25400" dir="5400000" algn="ctr" rotWithShape="0">
                  <a:srgbClr val="6E747A">
                    <a:alpha val="43000"/>
                  </a:srgbClr>
                </a:outerShdw>
              </a:effectLst>
            </a:endParaRPr>
          </a:p>
        </p:txBody>
      </p:sp>
      <p:sp>
        <p:nvSpPr>
          <p:cNvPr id="4" name="文本框 3">
            <a:extLst>
              <a:ext uri="{FF2B5EF4-FFF2-40B4-BE49-F238E27FC236}">
                <a16:creationId xmlns:a16="http://schemas.microsoft.com/office/drawing/2014/main" id="{2DFEE6D8-0D8E-482F-9B1B-368260897BFC}"/>
              </a:ext>
            </a:extLst>
          </p:cNvPr>
          <p:cNvSpPr txBox="1"/>
          <p:nvPr/>
        </p:nvSpPr>
        <p:spPr>
          <a:xfrm>
            <a:off x="1047750" y="1403062"/>
            <a:ext cx="9372600" cy="2192908"/>
          </a:xfrm>
          <a:prstGeom prst="rect">
            <a:avLst/>
          </a:prstGeom>
          <a:noFill/>
        </p:spPr>
        <p:txBody>
          <a:bodyPr wrap="square" rtlCol="0">
            <a:spAutoFit/>
          </a:bodyPr>
          <a:lstStyle/>
          <a:p>
            <a:pPr indent="720000">
              <a:lnSpc>
                <a:spcPct val="150000"/>
              </a:lnSpc>
            </a:pPr>
            <a:r>
              <a:rPr lang="zh-CN" altLang="en-US" sz="3200" b="1" dirty="0">
                <a:latin typeface="宋体" panose="02010600030101010101" pitchFamily="2" charset="-122"/>
                <a:ea typeface="宋体" panose="02010600030101010101" pitchFamily="2" charset="-122"/>
              </a:rPr>
              <a:t>和你的小组成员讨论、合作，依旧</a:t>
            </a:r>
            <a:r>
              <a:rPr lang="zh-CN" altLang="zh-CN" sz="3200" b="1" dirty="0">
                <a:ea typeface="宋体" panose="02010600030101010101" pitchFamily="2" charset="-122"/>
                <a:cs typeface="Times New Roman" panose="02020603050405020304" pitchFamily="18" charset="0"/>
              </a:rPr>
              <a:t>从修辞手法、写景角度、语言风格三个角度鉴赏</a:t>
            </a:r>
            <a:r>
              <a:rPr lang="zh-CN" altLang="en-US" sz="3200" b="1" dirty="0">
                <a:ea typeface="宋体" panose="02010600030101010101" pitchFamily="2" charset="-122"/>
                <a:cs typeface="Times New Roman" panose="02020603050405020304" pitchFamily="18" charset="0"/>
              </a:rPr>
              <a:t>。</a:t>
            </a:r>
            <a:r>
              <a:rPr lang="zh-CN" altLang="en-US" sz="3200" b="1" dirty="0">
                <a:latin typeface="宋体" panose="02010600030101010101" pitchFamily="2" charset="-122"/>
                <a:ea typeface="宋体" panose="02010600030101010101" pitchFamily="2" charset="-122"/>
              </a:rPr>
              <a:t>找出第五自然段中的运用的修辞手法。</a:t>
            </a:r>
          </a:p>
        </p:txBody>
      </p:sp>
    </p:spTree>
    <p:extLst>
      <p:ext uri="{BB962C8B-B14F-4D97-AF65-F5344CB8AC3E}">
        <p14:creationId xmlns:p14="http://schemas.microsoft.com/office/powerpoint/2010/main" val="1504039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CEC8A44F-4AC8-498D-B243-3462E2A564ED}"/>
              </a:ext>
            </a:extLst>
          </p:cNvPr>
          <p:cNvSpPr/>
          <p:nvPr/>
        </p:nvSpPr>
        <p:spPr>
          <a:xfrm>
            <a:off x="695325" y="400050"/>
            <a:ext cx="10944224" cy="715581"/>
          </a:xfrm>
          <a:prstGeom prst="rect">
            <a:avLst/>
          </a:prstGeom>
        </p:spPr>
        <p:txBody>
          <a:bodyPr wrap="square">
            <a:spAutoFit/>
          </a:bodyPr>
          <a:lstStyle/>
          <a:p>
            <a:pPr>
              <a:lnSpc>
                <a:spcPct val="150000"/>
              </a:lnSpc>
              <a:spcAft>
                <a:spcPts val="0"/>
              </a:spcAft>
            </a:pPr>
            <a:r>
              <a:rPr lang="zh-CN" altLang="en-US"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能</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否用</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照</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替代</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泻</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，用</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漂</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替代</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浮</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呢</a:t>
            </a:r>
            <a:r>
              <a:rPr lang="zh-CN" altLang="en-US"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16B777BF-0491-446B-8942-A3DDAA0F1239}"/>
              </a:ext>
            </a:extLst>
          </p:cNvPr>
          <p:cNvSpPr txBox="1"/>
          <p:nvPr/>
        </p:nvSpPr>
        <p:spPr>
          <a:xfrm>
            <a:off x="1276350" y="1664217"/>
            <a:ext cx="9248775" cy="3323987"/>
          </a:xfrm>
          <a:prstGeom prst="rect">
            <a:avLst/>
          </a:prstGeom>
          <a:noFill/>
        </p:spPr>
        <p:txBody>
          <a:bodyPr wrap="square" rtlCol="0">
            <a:spAutoFit/>
          </a:bodyPr>
          <a:lstStyle/>
          <a:p>
            <a:pPr indent="457200">
              <a:lnSpc>
                <a:spcPct val="150000"/>
              </a:lnSpc>
            </a:pP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泻</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的范围广，与</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流水</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相照应，而且有动态美，显得生动活泼。</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照</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的范围窄，不能</a:t>
            </a:r>
            <a:r>
              <a:rPr lang="en-US" altLang="zh-CN" sz="3200" b="1"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流水</a:t>
            </a:r>
            <a:r>
              <a:rPr lang="en-US" altLang="zh-CN" sz="3200" b="1"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相照应，有点呆板，显得不灵泛。</a:t>
            </a:r>
            <a:b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b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  “</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浮</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突出静态美，</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笼</a:t>
            </a:r>
            <a:r>
              <a:rPr lang="en-US" altLang="zh-CN" sz="32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kern="100" dirty="0">
                <a:latin typeface="宋体" panose="02010600030101010101" pitchFamily="2" charset="-122"/>
                <a:ea typeface="宋体" panose="02010600030101010101" pitchFamily="2" charset="-122"/>
                <a:cs typeface="Times New Roman" panose="02020603050405020304" pitchFamily="18" charset="0"/>
              </a:rPr>
              <a:t>可与之对照。</a:t>
            </a:r>
          </a:p>
          <a:p>
            <a:endParaRPr lang="zh-CN" altLang="en-US" dirty="0"/>
          </a:p>
        </p:txBody>
      </p:sp>
    </p:spTree>
    <p:extLst>
      <p:ext uri="{BB962C8B-B14F-4D97-AF65-F5344CB8AC3E}">
        <p14:creationId xmlns:p14="http://schemas.microsoft.com/office/powerpoint/2010/main" val="1893503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4" name="矩形 3">
            <a:extLst>
              <a:ext uri="{FF2B5EF4-FFF2-40B4-BE49-F238E27FC236}">
                <a16:creationId xmlns:a16="http://schemas.microsoft.com/office/drawing/2014/main" id="{5408114C-29EC-4425-9BD0-829DC6DC75CE}"/>
              </a:ext>
            </a:extLst>
          </p:cNvPr>
          <p:cNvSpPr/>
          <p:nvPr/>
        </p:nvSpPr>
        <p:spPr>
          <a:xfrm>
            <a:off x="1169194" y="1014213"/>
            <a:ext cx="9853612" cy="4515660"/>
          </a:xfrm>
          <a:prstGeom prst="rect">
            <a:avLst/>
          </a:prstGeom>
        </p:spPr>
        <p:txBody>
          <a:bodyPr wrap="square">
            <a:spAutoFit/>
          </a:bodyPr>
          <a:lstStyle/>
          <a:p>
            <a:pPr indent="576000" algn="just">
              <a:lnSpc>
                <a:spcPct val="150000"/>
              </a:lnSpc>
              <a:spcAft>
                <a:spcPts val="0"/>
              </a:spcAft>
            </a:pP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这一节重点在写树，从方位、距离、高低几个角度来写，视线由荷塘内部到荷塘四周。总写四周，树多而密，重重围住荷塘，与前面的“幽僻”相照应，写近处的树色、树姿</a:t>
            </a:r>
            <a:r>
              <a:rPr lang="en-US" altLang="zh-CN" sz="28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远处的树梢上、</a:t>
            </a:r>
            <a:r>
              <a:rPr lang="zh-CN" altLang="en-US" sz="2800" b="1" kern="100" dirty="0">
                <a:latin typeface="宋体" panose="02010600030101010101" pitchFamily="2" charset="-122"/>
                <a:ea typeface="宋体" panose="02010600030101010101" pitchFamily="2" charset="-122"/>
                <a:cs typeface="Times New Roman" panose="02020603050405020304" pitchFamily="18" charset="0"/>
              </a:rPr>
              <a:t>又</a:t>
            </a: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写</a:t>
            </a:r>
            <a:r>
              <a:rPr lang="zh-CN" altLang="en-US" sz="2800" b="1" kern="100" dirty="0">
                <a:latin typeface="宋体" panose="02010600030101010101" pitchFamily="2" charset="-122"/>
                <a:ea typeface="宋体" panose="02010600030101010101" pitchFamily="2" charset="-122"/>
                <a:cs typeface="Times New Roman" panose="02020603050405020304" pitchFamily="18" charset="0"/>
              </a:rPr>
              <a:t>近处</a:t>
            </a: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树缝里的灯光、树上的蝉鸣和水里的蛙声，层次分明，富有立体感，</a:t>
            </a:r>
            <a:r>
              <a:rPr lang="zh-CN" altLang="zh-CN" sz="28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再一次展示出清淡朦胧、宁静深远的环境特点</a:t>
            </a: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。所有的景物都是在月色笼罩之下的，似乎</a:t>
            </a:r>
            <a:r>
              <a:rPr lang="zh-CN" altLang="zh-CN" sz="28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无一处写月，其实处处体现了月色</a:t>
            </a:r>
            <a:r>
              <a:rPr lang="zh-CN" altLang="zh-CN" sz="2800" b="1" kern="100" dirty="0">
                <a:latin typeface="宋体" panose="02010600030101010101" pitchFamily="2" charset="-122"/>
                <a:ea typeface="宋体" panose="02010600030101010101" pitchFamily="2" charset="-122"/>
                <a:cs typeface="Times New Roman" panose="02020603050405020304" pitchFamily="18" charset="0"/>
              </a:rPr>
              <a:t>。</a:t>
            </a:r>
          </a:p>
        </p:txBody>
      </p:sp>
      <p:sp>
        <p:nvSpPr>
          <p:cNvPr id="5" name="矩形 4">
            <a:extLst>
              <a:ext uri="{FF2B5EF4-FFF2-40B4-BE49-F238E27FC236}">
                <a16:creationId xmlns:a16="http://schemas.microsoft.com/office/drawing/2014/main" id="{F494653E-A517-4E8C-B23D-91081784030D}"/>
              </a:ext>
            </a:extLst>
          </p:cNvPr>
          <p:cNvSpPr/>
          <p:nvPr/>
        </p:nvSpPr>
        <p:spPr>
          <a:xfrm>
            <a:off x="479320" y="166380"/>
            <a:ext cx="2451312" cy="715581"/>
          </a:xfrm>
          <a:prstGeom prst="rect">
            <a:avLst/>
          </a:prstGeom>
        </p:spPr>
        <p:txBody>
          <a:bodyPr wrap="none">
            <a:spAutoFit/>
          </a:bodyPr>
          <a:lstStyle/>
          <a:p>
            <a:pPr algn="just">
              <a:lnSpc>
                <a:spcPct val="150000"/>
              </a:lnSpc>
              <a:spcAft>
                <a:spcPts val="0"/>
              </a:spcAft>
            </a:pPr>
            <a:r>
              <a:rPr lang="zh-CN"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第六自然段</a:t>
            </a:r>
            <a:r>
              <a:rPr lang="en-US" altLang="zh-CN" sz="3200" b="1" kern="100" dirty="0">
                <a:solidFill>
                  <a:srgbClr val="00206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kern="100" dirty="0">
              <a:solidFill>
                <a:srgbClr val="00206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013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45915F62-F930-42B2-BA99-E0B78C5AE347}"/>
              </a:ext>
            </a:extLst>
          </p:cNvPr>
          <p:cNvSpPr/>
          <p:nvPr/>
        </p:nvSpPr>
        <p:spPr>
          <a:xfrm>
            <a:off x="434372" y="233660"/>
            <a:ext cx="1569660"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总结</a:t>
            </a:r>
          </a:p>
        </p:txBody>
      </p:sp>
      <p:sp>
        <p:nvSpPr>
          <p:cNvPr id="4" name="矩形 3">
            <a:extLst>
              <a:ext uri="{FF2B5EF4-FFF2-40B4-BE49-F238E27FC236}">
                <a16:creationId xmlns:a16="http://schemas.microsoft.com/office/drawing/2014/main" id="{EF032E43-09A4-48F8-87BA-F7AF720FBE05}"/>
              </a:ext>
            </a:extLst>
          </p:cNvPr>
          <p:cNvSpPr/>
          <p:nvPr/>
        </p:nvSpPr>
        <p:spPr>
          <a:xfrm>
            <a:off x="1552576" y="851371"/>
            <a:ext cx="9372599" cy="4632037"/>
          </a:xfrm>
          <a:prstGeom prst="rect">
            <a:avLst/>
          </a:prstGeom>
        </p:spPr>
        <p:txBody>
          <a:bodyPr wrap="square">
            <a:spAutoFit/>
          </a:bodyPr>
          <a:lstStyle/>
          <a:p>
            <a:pPr indent="720000">
              <a:spcBef>
                <a:spcPts val="600"/>
              </a:spcBef>
            </a:pPr>
            <a:r>
              <a:rPr lang="zh-CN" altLang="en-US" sz="3200" b="1" dirty="0">
                <a:latin typeface="宋体" panose="02010600030101010101" pitchFamily="2" charset="-122"/>
                <a:ea typeface="宋体" panose="02010600030101010101" pitchFamily="2" charset="-122"/>
                <a:cs typeface="Times New Roman" panose="02020603050405020304" pitchFamily="18" charset="0"/>
              </a:rPr>
              <a:t>      </a:t>
            </a:r>
            <a:r>
              <a:rPr lang="zh-CN" altLang="en-US" sz="3200" dirty="0">
                <a:latin typeface="宋体" panose="02010600030101010101" pitchFamily="2" charset="-122"/>
                <a:ea typeface="宋体" panose="02010600030101010101" pitchFamily="2" charset="-122"/>
                <a:cs typeface="Times New Roman" panose="02020603050405020304" pitchFamily="18" charset="0"/>
              </a:rPr>
              <a:t>荷塘的“美”在三个方面：</a:t>
            </a:r>
            <a:br>
              <a:rPr lang="en-US" altLang="zh-CN" sz="3200" dirty="0">
                <a:latin typeface="宋体" panose="02010600030101010101" pitchFamily="2" charset="-122"/>
                <a:ea typeface="宋体" panose="02010600030101010101" pitchFamily="2" charset="-122"/>
                <a:cs typeface="Times New Roman" panose="02020603050405020304" pitchFamily="18" charset="0"/>
              </a:rPr>
            </a:br>
            <a:r>
              <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形象美</a:t>
            </a:r>
            <a:endPar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720000">
              <a:spcBef>
                <a:spcPts val="600"/>
              </a:spcBef>
            </a:pP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r>
              <a:rPr lang="zh-CN" altLang="zh-CN" sz="2800" b="1" dirty="0">
                <a:latin typeface="宋体" panose="02010600030101010101" pitchFamily="2" charset="-122"/>
                <a:ea typeface="宋体" panose="02010600030101010101" pitchFamily="2" charset="-122"/>
                <a:cs typeface="Times New Roman" panose="02020603050405020304" pitchFamily="18" charset="0"/>
              </a:rPr>
              <a:t>鲜明的比喻、强烈的衬托、生动的拟人、传神的通感</a:t>
            </a:r>
            <a:r>
              <a:rPr lang="zh-CN" altLang="en-US" sz="2800" b="1" dirty="0">
                <a:latin typeface="宋体" panose="02010600030101010101" pitchFamily="2" charset="-122"/>
                <a:ea typeface="宋体" panose="02010600030101010101" pitchFamily="2" charset="-122"/>
                <a:cs typeface="Times New Roman" panose="02020603050405020304" pitchFamily="18" charset="0"/>
              </a:rPr>
              <a:t>。</a:t>
            </a:r>
            <a:br>
              <a:rPr lang="en-US" altLang="zh-CN" sz="2800" b="1" dirty="0">
                <a:latin typeface="宋体" panose="02010600030101010101" pitchFamily="2" charset="-122"/>
                <a:ea typeface="宋体" panose="02010600030101010101" pitchFamily="2" charset="-122"/>
                <a:cs typeface="Times New Roman" panose="02020603050405020304" pitchFamily="18" charset="0"/>
              </a:rPr>
            </a:br>
            <a:r>
              <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语言美</a:t>
            </a:r>
            <a:endPar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720000">
              <a:spcBef>
                <a:spcPts val="600"/>
              </a:spcBef>
            </a:pPr>
            <a:r>
              <a:rPr lang="zh-CN" altLang="en-US" sz="3200" b="1" dirty="0">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latin typeface="宋体" panose="02010600030101010101" pitchFamily="2" charset="-122"/>
                <a:ea typeface="宋体" panose="02010600030101010101" pitchFamily="2" charset="-122"/>
                <a:cs typeface="Times New Roman" panose="02020603050405020304" pitchFamily="18" charset="0"/>
              </a:rPr>
              <a:t>语言</a:t>
            </a:r>
            <a:r>
              <a:rPr lang="zh-CN" altLang="zh-CN" sz="2800" b="1" dirty="0">
                <a:latin typeface="宋体" panose="02010600030101010101" pitchFamily="2" charset="-122"/>
                <a:ea typeface="宋体" panose="02010600030101010101" pitchFamily="2" charset="-122"/>
                <a:cs typeface="Times New Roman" panose="02020603050405020304" pitchFamily="18" charset="0"/>
              </a:rPr>
              <a:t>通俗流畅</a:t>
            </a:r>
            <a:r>
              <a:rPr lang="zh-CN" altLang="en-US" sz="2800" b="1" dirty="0">
                <a:latin typeface="宋体" panose="02010600030101010101" pitchFamily="2" charset="-122"/>
                <a:ea typeface="宋体" panose="02010600030101010101" pitchFamily="2" charset="-122"/>
                <a:cs typeface="Times New Roman" panose="02020603050405020304" pitchFamily="18" charset="0"/>
              </a:rPr>
              <a:t>，</a:t>
            </a:r>
            <a:r>
              <a:rPr lang="zh-CN" altLang="zh-CN" sz="2800" b="1" dirty="0">
                <a:latin typeface="宋体" panose="02010600030101010101" pitchFamily="2" charset="-122"/>
                <a:ea typeface="宋体" panose="02010600030101010101" pitchFamily="2" charset="-122"/>
                <a:cs typeface="Times New Roman" panose="02020603050405020304" pitchFamily="18" charset="0"/>
              </a:rPr>
              <a:t>叠词节奏鲜明</a:t>
            </a:r>
            <a:r>
              <a:rPr lang="zh-CN" altLang="en-US" sz="2800" b="1" dirty="0">
                <a:latin typeface="宋体" panose="02010600030101010101" pitchFamily="2" charset="-122"/>
                <a:ea typeface="宋体" panose="02010600030101010101" pitchFamily="2" charset="-122"/>
                <a:cs typeface="Times New Roman" panose="02020603050405020304" pitchFamily="18" charset="0"/>
              </a:rPr>
              <a:t>、</a:t>
            </a:r>
            <a:r>
              <a:rPr lang="zh-CN" altLang="zh-CN" sz="2800" b="1" dirty="0">
                <a:latin typeface="宋体" panose="02010600030101010101" pitchFamily="2" charset="-122"/>
                <a:ea typeface="宋体" panose="02010600030101010101" pitchFamily="2" charset="-122"/>
                <a:cs typeface="Times New Roman" panose="02020603050405020304" pitchFamily="18" charset="0"/>
              </a:rPr>
              <a:t>动词准确形象</a:t>
            </a:r>
            <a:r>
              <a:rPr lang="zh-CN" altLang="en-US" sz="2800" b="1" dirty="0">
                <a:latin typeface="宋体" panose="02010600030101010101" pitchFamily="2" charset="-122"/>
                <a:ea typeface="宋体" panose="02010600030101010101" pitchFamily="2" charset="-122"/>
                <a:cs typeface="Times New Roman" panose="02020603050405020304" pitchFamily="18" charset="0"/>
              </a:rPr>
              <a:t>、</a:t>
            </a:r>
            <a:r>
              <a:rPr lang="zh-CN" altLang="zh-CN" sz="2800" b="1">
                <a:latin typeface="宋体" panose="02010600030101010101" pitchFamily="2" charset="-122"/>
                <a:ea typeface="宋体" panose="02010600030101010101" pitchFamily="2" charset="-122"/>
                <a:cs typeface="Times New Roman" panose="02020603050405020304" pitchFamily="18" charset="0"/>
              </a:rPr>
              <a:t>描述传神</a:t>
            </a:r>
            <a:r>
              <a:rPr lang="zh-CN" altLang="en-US" sz="2800" b="1">
                <a:latin typeface="宋体" panose="02010600030101010101" pitchFamily="2" charset="-122"/>
                <a:ea typeface="宋体" panose="02010600030101010101" pitchFamily="2" charset="-122"/>
                <a:cs typeface="Times New Roman" panose="02020603050405020304" pitchFamily="18" charset="0"/>
              </a:rPr>
              <a:t>。</a:t>
            </a:r>
            <a:br>
              <a:rPr lang="en-US" altLang="zh-CN" sz="2800" b="1" dirty="0">
                <a:latin typeface="宋体" panose="02010600030101010101" pitchFamily="2" charset="-122"/>
                <a:ea typeface="宋体" panose="02010600030101010101" pitchFamily="2" charset="-122"/>
                <a:cs typeface="Times New Roman" panose="02020603050405020304" pitchFamily="18" charset="0"/>
              </a:rPr>
            </a:br>
            <a:r>
              <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意境美</a:t>
            </a:r>
            <a:endPar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720000">
              <a:spcBef>
                <a:spcPts val="600"/>
              </a:spcBef>
            </a:pP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r>
              <a:rPr lang="zh-CN" altLang="zh-CN" sz="2800" b="1" dirty="0">
                <a:latin typeface="宋体" panose="02010600030101010101" pitchFamily="2" charset="-122"/>
                <a:ea typeface="宋体" panose="02010600030101010101" pitchFamily="2" charset="-122"/>
                <a:cs typeface="Times New Roman" panose="02020603050405020304" pitchFamily="18" charset="0"/>
              </a:rPr>
              <a:t>融情入景、即景抒情</a:t>
            </a:r>
            <a:r>
              <a:rPr lang="zh-CN" altLang="en-US" sz="32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53892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5" name="文本框 4">
            <a:extLst>
              <a:ext uri="{FF2B5EF4-FFF2-40B4-BE49-F238E27FC236}">
                <a16:creationId xmlns:a16="http://schemas.microsoft.com/office/drawing/2014/main" id="{DB816B1A-52C4-4E1D-98DA-CA05B4A668EB}"/>
              </a:ext>
            </a:extLst>
          </p:cNvPr>
          <p:cNvSpPr txBox="1"/>
          <p:nvPr/>
        </p:nvSpPr>
        <p:spPr>
          <a:xfrm>
            <a:off x="4602480" y="345440"/>
            <a:ext cx="6522720" cy="5161991"/>
          </a:xfrm>
          <a:prstGeom prst="rect">
            <a:avLst/>
          </a:prstGeom>
          <a:noFill/>
        </p:spPr>
        <p:txBody>
          <a:bodyPr wrap="square" rtlCol="0">
            <a:spAutoFit/>
          </a:bodyPr>
          <a:lstStyle/>
          <a:p>
            <a:pPr indent="457200">
              <a:lnSpc>
                <a:spcPct val="150000"/>
              </a:lnSpc>
            </a:pPr>
            <a:r>
              <a:rPr lang="zh-CN" altLang="en-US" sz="2800" b="1" dirty="0">
                <a:latin typeface="宋体" panose="02010600030101010101" pitchFamily="2" charset="-122"/>
                <a:ea typeface="宋体" panose="02010600030101010101" pitchFamily="2" charset="-122"/>
              </a:rPr>
              <a:t>朱自清</a:t>
            </a:r>
            <a:r>
              <a:rPr lang="en-US" altLang="zh-CN" sz="2800" b="1" dirty="0">
                <a:latin typeface="宋体" panose="02010600030101010101" pitchFamily="2" charset="-122"/>
                <a:ea typeface="宋体" panose="02010600030101010101" pitchFamily="2" charset="-122"/>
              </a:rPr>
              <a:t>(1898—1948)</a:t>
            </a:r>
            <a:r>
              <a:rPr lang="zh-CN" altLang="en-US" sz="2800" b="1" dirty="0">
                <a:solidFill>
                  <a:srgbClr val="FF0000"/>
                </a:solidFill>
                <a:latin typeface="宋体" panose="02010600030101010101" pitchFamily="2" charset="-122"/>
                <a:ea typeface="宋体" panose="02010600030101010101" pitchFamily="2" charset="-122"/>
              </a:rPr>
              <a:t>原名自华</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字佩弦，号秋实</a:t>
            </a:r>
            <a:r>
              <a:rPr lang="zh-CN" altLang="en-US" sz="2800" b="1" dirty="0">
                <a:latin typeface="宋体" panose="02010600030101010101" pitchFamily="2" charset="-122"/>
                <a:ea typeface="宋体" panose="02010600030101010101" pitchFamily="2" charset="-122"/>
              </a:rPr>
              <a:t>。中国近代</a:t>
            </a:r>
            <a:r>
              <a:rPr lang="zh-CN" altLang="en-US" sz="2800" b="1" dirty="0">
                <a:solidFill>
                  <a:srgbClr val="FF0000"/>
                </a:solidFill>
                <a:latin typeface="宋体" panose="02010600030101010101" pitchFamily="2" charset="-122"/>
                <a:ea typeface="宋体" panose="02010600030101010101" pitchFamily="2" charset="-122"/>
              </a:rPr>
              <a:t>散文家、诗人、学者、民主战士</a:t>
            </a:r>
            <a:r>
              <a:rPr lang="zh-CN" altLang="en-US"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pPr indent="457200">
              <a:lnSpc>
                <a:spcPct val="150000"/>
              </a:lnSpc>
            </a:pPr>
            <a:r>
              <a:rPr lang="en-US" altLang="zh-CN" sz="2800" b="1" dirty="0">
                <a:latin typeface="宋体" panose="02010600030101010101" pitchFamily="2" charset="-122"/>
                <a:ea typeface="宋体" panose="02010600030101010101" pitchFamily="2" charset="-122"/>
              </a:rPr>
              <a:t>1916</a:t>
            </a:r>
            <a:r>
              <a:rPr lang="zh-CN" altLang="zh-CN" sz="2800" b="1" dirty="0">
                <a:latin typeface="宋体" panose="02010600030101010101" pitchFamily="2" charset="-122"/>
                <a:ea typeface="宋体" panose="02010600030101010101" pitchFamily="2" charset="-122"/>
              </a:rPr>
              <a:t>年朱自清考入北京大学</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为了勉励自己在学校保持清白</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不与坏人同流合污</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便取《楚辞》中</a:t>
            </a:r>
            <a:r>
              <a:rPr lang="en-US" altLang="zh-CN" sz="2800" b="1" dirty="0">
                <a:latin typeface="宋体" panose="02010600030101010101" pitchFamily="2" charset="-122"/>
                <a:ea typeface="宋体" panose="02010600030101010101" pitchFamily="2" charset="-122"/>
              </a:rPr>
              <a:t>“</a:t>
            </a:r>
            <a:r>
              <a:rPr lang="zh-CN" altLang="zh-CN" sz="2800" b="1" dirty="0">
                <a:solidFill>
                  <a:srgbClr val="FF0000"/>
                </a:solidFill>
                <a:latin typeface="宋体" panose="02010600030101010101" pitchFamily="2" charset="-122"/>
                <a:ea typeface="宋体" panose="02010600030101010101" pitchFamily="2" charset="-122"/>
              </a:rPr>
              <a:t>宁廉洁正直以自清乎</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中</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自清</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二字</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改名</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朱自清</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1925</a:t>
            </a:r>
            <a:r>
              <a:rPr lang="zh-CN" altLang="en-US" sz="2800" b="1" dirty="0">
                <a:latin typeface="宋体" panose="02010600030101010101" pitchFamily="2" charset="-122"/>
                <a:ea typeface="宋体" panose="02010600030101010101" pitchFamily="2" charset="-122"/>
              </a:rPr>
              <a:t>年</a:t>
            </a:r>
            <a:r>
              <a:rPr lang="zh-CN" altLang="zh-CN" sz="2800" b="1" dirty="0">
                <a:latin typeface="宋体" panose="02010600030101010101" pitchFamily="2" charset="-122"/>
                <a:ea typeface="宋体" panose="02010600030101010101" pitchFamily="2" charset="-122"/>
              </a:rPr>
              <a:t>担任清华大学</a:t>
            </a:r>
            <a:r>
              <a:rPr lang="zh-CN" altLang="en-US" sz="2800" b="1" dirty="0">
                <a:latin typeface="宋体" panose="02010600030101010101" pitchFamily="2" charset="-122"/>
                <a:ea typeface="宋体" panose="02010600030101010101" pitchFamily="2" charset="-122"/>
              </a:rPr>
              <a:t>中文系</a:t>
            </a:r>
            <a:r>
              <a:rPr lang="zh-CN" altLang="zh-CN" sz="2800" b="1" dirty="0">
                <a:latin typeface="宋体" panose="02010600030101010101" pitchFamily="2" charset="-122"/>
                <a:ea typeface="宋体" panose="02010600030101010101" pitchFamily="2" charset="-122"/>
              </a:rPr>
              <a:t>教授。</a:t>
            </a:r>
            <a:endParaRPr lang="en-US" altLang="zh-CN" sz="2800" b="1" dirty="0">
              <a:latin typeface="宋体" panose="02010600030101010101" pitchFamily="2" charset="-122"/>
              <a:ea typeface="宋体" panose="02010600030101010101" pitchFamily="2" charset="-122"/>
            </a:endParaRPr>
          </a:p>
        </p:txBody>
      </p:sp>
      <p:pic>
        <p:nvPicPr>
          <p:cNvPr id="9" name="图片 8">
            <a:extLst>
              <a:ext uri="{FF2B5EF4-FFF2-40B4-BE49-F238E27FC236}">
                <a16:creationId xmlns:a16="http://schemas.microsoft.com/office/drawing/2014/main" id="{4E5CE9DD-1B2A-4323-9057-AF03ADE89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132" y="1169876"/>
            <a:ext cx="3083138" cy="3839004"/>
          </a:xfrm>
          <a:prstGeom prst="rect">
            <a:avLst/>
          </a:prstGeom>
        </p:spPr>
      </p:pic>
    </p:spTree>
    <p:extLst>
      <p:ext uri="{BB962C8B-B14F-4D97-AF65-F5344CB8AC3E}">
        <p14:creationId xmlns:p14="http://schemas.microsoft.com/office/powerpoint/2010/main" val="2689654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4AC2119A-4707-4E74-BB5B-B5B9F8FF8812}"/>
              </a:ext>
            </a:extLst>
          </p:cNvPr>
          <p:cNvSpPr/>
          <p:nvPr/>
        </p:nvSpPr>
        <p:spPr>
          <a:xfrm>
            <a:off x="477520" y="434459"/>
            <a:ext cx="11551920" cy="1077218"/>
          </a:xfrm>
          <a:prstGeom prst="rect">
            <a:avLst/>
          </a:prstGeom>
        </p:spPr>
        <p:txBody>
          <a:bodyPr wrap="square">
            <a:spAutoFit/>
          </a:bodyPr>
          <a:lstStyle/>
          <a:p>
            <a:r>
              <a:rPr lang="zh-CN" altLang="en-US" sz="3200" b="1" dirty="0">
                <a:latin typeface="宋体" panose="02010600030101010101" pitchFamily="2" charset="-122"/>
                <a:ea typeface="宋体" panose="02010600030101010101" pitchFamily="2" charset="-122"/>
                <a:cs typeface="Times New Roman" panose="02020603050405020304" pitchFamily="18" charset="0"/>
              </a:rPr>
              <a:t>问题一：</a:t>
            </a:r>
            <a:endParaRPr lang="en-US" altLang="zh-CN" sz="3200" b="1" dirty="0">
              <a:latin typeface="宋体" panose="02010600030101010101" pitchFamily="2" charset="-122"/>
              <a:ea typeface="宋体" panose="02010600030101010101" pitchFamily="2" charset="-122"/>
              <a:cs typeface="Times New Roman" panose="02020603050405020304" pitchFamily="18" charset="0"/>
            </a:endParaRPr>
          </a:p>
          <a:p>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r>
              <a:rPr lang="zh-CN" altLang="zh-CN" sz="3200" b="1" dirty="0">
                <a:latin typeface="宋体" panose="02010600030101010101" pitchFamily="2" charset="-122"/>
                <a:ea typeface="宋体" panose="02010600030101010101" pitchFamily="2" charset="-122"/>
                <a:cs typeface="Times New Roman" panose="02020603050405020304" pitchFamily="18" charset="0"/>
              </a:rPr>
              <a:t>文章首句便写“这几天心里颇不宁静”，作者为何不宁静？ </a:t>
            </a:r>
            <a:endParaRPr lang="zh-CN" altLang="en-US" sz="3200" b="1" dirty="0">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2C38D245-81AC-48AB-81E3-7CBDBD46CC4F}"/>
              </a:ext>
            </a:extLst>
          </p:cNvPr>
          <p:cNvSpPr txBox="1"/>
          <p:nvPr/>
        </p:nvSpPr>
        <p:spPr>
          <a:xfrm>
            <a:off x="1052512" y="1946136"/>
            <a:ext cx="10086975" cy="3670236"/>
          </a:xfrm>
          <a:prstGeom prst="rect">
            <a:avLst/>
          </a:prstGeom>
          <a:noFill/>
        </p:spPr>
        <p:txBody>
          <a:bodyPr wrap="square" rtlCol="0">
            <a:spAutoFit/>
          </a:bodyPr>
          <a:lstStyle/>
          <a:p>
            <a:pPr indent="720000">
              <a:lnSpc>
                <a:spcPct val="150000"/>
              </a:lnSpc>
            </a:pPr>
            <a:r>
              <a:rPr lang="zh-CN" altLang="zh-CN" sz="3200" b="1" dirty="0">
                <a:latin typeface="宋体" panose="02010600030101010101" pitchFamily="2" charset="-122"/>
                <a:ea typeface="宋体" panose="02010600030101010101" pitchFamily="2" charset="-122"/>
              </a:rPr>
              <a:t>联系时代背景和作者的处境，可联想到，作者不宁静是因为对</a:t>
            </a:r>
            <a:r>
              <a:rPr lang="zh-CN" altLang="zh-CN" sz="3200" b="1" dirty="0">
                <a:solidFill>
                  <a:srgbClr val="FF0000"/>
                </a:solidFill>
                <a:latin typeface="宋体" panose="02010600030101010101" pitchFamily="2" charset="-122"/>
                <a:ea typeface="宋体" panose="02010600030101010101" pitchFamily="2" charset="-122"/>
              </a:rPr>
              <a:t>现实的不满和愤慨，对政局和个人前途的忧虑</a:t>
            </a:r>
            <a:r>
              <a:rPr lang="zh-CN" altLang="zh-CN" sz="3200" b="1" dirty="0">
                <a:latin typeface="宋体" panose="02010600030101010101" pitchFamily="2" charset="-122"/>
                <a:ea typeface="宋体" panose="02010600030101010101" pitchFamily="2" charset="-122"/>
              </a:rPr>
              <a:t>。整篇文章作者以艺术的笔法，描绘了一幅令人陶醉的月下荷塘美景图，充满了诗情画意。这清新、美丽、宁静的大自然正是作者在头脑中构造出的</a:t>
            </a:r>
            <a:r>
              <a:rPr lang="zh-CN" altLang="zh-CN" sz="3200" b="1" dirty="0">
                <a:solidFill>
                  <a:srgbClr val="FF0000"/>
                </a:solidFill>
                <a:latin typeface="宋体" panose="02010600030101010101" pitchFamily="2" charset="-122"/>
                <a:ea typeface="宋体" panose="02010600030101010101" pitchFamily="2" charset="-122"/>
              </a:rPr>
              <a:t>精神避难所</a:t>
            </a:r>
            <a:r>
              <a:rPr lang="zh-CN" altLang="zh-CN" sz="3200"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387298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1" y="-71120"/>
            <a:ext cx="12192000" cy="6823872"/>
          </a:xfrm>
          <a:prstGeom prst="rect">
            <a:avLst/>
          </a:prstGeom>
        </p:spPr>
      </p:pic>
      <p:sp>
        <p:nvSpPr>
          <p:cNvPr id="2" name="矩形 1">
            <a:extLst>
              <a:ext uri="{FF2B5EF4-FFF2-40B4-BE49-F238E27FC236}">
                <a16:creationId xmlns:a16="http://schemas.microsoft.com/office/drawing/2014/main" id="{C47CB645-F111-4EA8-AE2B-56D04B20F50F}"/>
              </a:ext>
            </a:extLst>
          </p:cNvPr>
          <p:cNvSpPr/>
          <p:nvPr/>
        </p:nvSpPr>
        <p:spPr>
          <a:xfrm>
            <a:off x="648577" y="-71120"/>
            <a:ext cx="9142246" cy="1486304"/>
          </a:xfrm>
          <a:prstGeom prst="rect">
            <a:avLst/>
          </a:prstGeom>
        </p:spPr>
        <p:txBody>
          <a:bodyPr wrap="none">
            <a:spAutoFit/>
          </a:bodyPr>
          <a:lstStyle/>
          <a:p>
            <a:pPr indent="304800" algn="just">
              <a:lnSpc>
                <a:spcPct val="150000"/>
              </a:lnSpc>
              <a:spcAft>
                <a:spcPts val="0"/>
              </a:spcAft>
            </a:pP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问题</a:t>
            </a:r>
            <a:r>
              <a:rPr lang="zh-CN" altLang="en-US" sz="3200" b="1" kern="100" dirty="0">
                <a:latin typeface="等线" panose="02010600030101010101" pitchFamily="2" charset="-122"/>
                <a:ea typeface="宋体" panose="02010600030101010101" pitchFamily="2" charset="-122"/>
                <a:cs typeface="Times New Roman" panose="02020603050405020304" pitchFamily="18" charset="0"/>
              </a:rPr>
              <a:t>二</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a:t>
            </a:r>
            <a:endParaRPr lang="en-US" altLang="zh-CN" sz="3200" b="1" kern="100" dirty="0">
              <a:latin typeface="等线" panose="02010600030101010101" pitchFamily="2" charset="-122"/>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3200" b="1"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欣赏荷塘与月色时的作者心里宁静了吗？ </a:t>
            </a:r>
            <a:endParaRPr lang="zh-CN" altLang="zh-CN" sz="3200" b="1" kern="100" dirty="0">
              <a:latin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D12049D5-6273-45E5-B19B-5641FF4F3B2E}"/>
              </a:ext>
            </a:extLst>
          </p:cNvPr>
          <p:cNvSpPr/>
          <p:nvPr/>
        </p:nvSpPr>
        <p:spPr>
          <a:xfrm>
            <a:off x="885825" y="1496626"/>
            <a:ext cx="10371848" cy="4543744"/>
          </a:xfrm>
          <a:prstGeom prst="rect">
            <a:avLst/>
          </a:prstGeom>
        </p:spPr>
        <p:txBody>
          <a:bodyPr wrap="square">
            <a:spAutoFit/>
          </a:bodyPr>
          <a:lstStyle/>
          <a:p>
            <a:pPr indent="304800" algn="just">
              <a:lnSpc>
                <a:spcPct val="150000"/>
              </a:lnSpc>
              <a:spcAft>
                <a:spcPts val="0"/>
              </a:spcAft>
            </a:pPr>
            <a:r>
              <a:rPr lang="zh-CN" altLang="zh-CN" sz="2800" b="1" kern="100" dirty="0">
                <a:latin typeface="等线" panose="02010600030101010101" pitchFamily="2" charset="-122"/>
                <a:ea typeface="宋体" panose="02010600030101010101" pitchFamily="2" charset="-122"/>
                <a:cs typeface="Times New Roman" panose="02020603050405020304" pitchFamily="18" charset="0"/>
              </a:rPr>
              <a:t>作者夜游荷塘是为了摆脱“心里颇不宁静”，追求刹那间的安宁。在作者眼中，荷塘是一派幽静安宁的景象，景色“恰是到了好处”，不浓不淡，一切都是那样的调和适中。追求刹那间的安宁正是为了暂时忘却，但是作者眼中的荷塘月色仿佛是带上了灰蒙蒙的滤镜一般，那是因为“景语皆情语”，作者</a:t>
            </a:r>
            <a:r>
              <a:rPr lang="zh-CN" altLang="zh-CN" sz="2800" b="1"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虽然在这片刻中获得了宁静，但是从中更能看出他对美好、自由生活的向往和渴望。 </a:t>
            </a:r>
            <a:endParaRPr lang="zh-CN" altLang="zh-CN" sz="2800" b="1" kern="100" dirty="0">
              <a:solidFill>
                <a:srgbClr val="FF0000"/>
              </a:solidFill>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1252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23811" y="0"/>
            <a:ext cx="12192000" cy="6823872"/>
          </a:xfrm>
          <a:prstGeom prst="rect">
            <a:avLst/>
          </a:prstGeom>
        </p:spPr>
      </p:pic>
      <p:sp>
        <p:nvSpPr>
          <p:cNvPr id="2" name="矩形 1">
            <a:extLst>
              <a:ext uri="{FF2B5EF4-FFF2-40B4-BE49-F238E27FC236}">
                <a16:creationId xmlns:a16="http://schemas.microsoft.com/office/drawing/2014/main" id="{CD183EF0-159B-4648-AEEF-232178C6072B}"/>
              </a:ext>
            </a:extLst>
          </p:cNvPr>
          <p:cNvSpPr/>
          <p:nvPr/>
        </p:nvSpPr>
        <p:spPr>
          <a:xfrm>
            <a:off x="409574" y="34128"/>
            <a:ext cx="11420475" cy="1569660"/>
          </a:xfrm>
          <a:prstGeom prst="rect">
            <a:avLst/>
          </a:prstGeom>
        </p:spPr>
        <p:txBody>
          <a:bodyPr wrap="square">
            <a:spAutoFit/>
          </a:bodyPr>
          <a:lstStyle/>
          <a:p>
            <a:pPr indent="304800" algn="just">
              <a:spcAft>
                <a:spcPts val="0"/>
              </a:spcAft>
            </a:pP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问题</a:t>
            </a:r>
            <a:r>
              <a:rPr lang="zh-CN" altLang="en-US" sz="3200" b="1" kern="100" dirty="0">
                <a:latin typeface="等线" panose="02010600030101010101" pitchFamily="2" charset="-122"/>
                <a:ea typeface="宋体" panose="02010600030101010101" pitchFamily="2" charset="-122"/>
                <a:cs typeface="Times New Roman" panose="02020603050405020304" pitchFamily="18" charset="0"/>
              </a:rPr>
              <a:t>三</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a:t>
            </a:r>
            <a:endParaRPr lang="en-US" altLang="zh-CN" sz="3200" b="1" kern="100" dirty="0">
              <a:latin typeface="等线" panose="02010600030101010101" pitchFamily="2" charset="-122"/>
              <a:ea typeface="宋体" panose="02010600030101010101" pitchFamily="2" charset="-122"/>
              <a:cs typeface="Times New Roman" panose="02020603050405020304" pitchFamily="18" charset="0"/>
            </a:endParaRPr>
          </a:p>
          <a:p>
            <a:pPr indent="304800" algn="just">
              <a:spcAft>
                <a:spcPts val="0"/>
              </a:spcAft>
            </a:pPr>
            <a:r>
              <a:rPr lang="en-US" altLang="zh-CN" sz="3200" b="1"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月下荷塘的美景使作者获得了片刻的宁静，那为何行文结束时为何仍然不宁静？</a:t>
            </a:r>
            <a:endParaRPr lang="zh-CN" altLang="zh-CN" sz="3200" b="1" kern="100" dirty="0">
              <a:latin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F649AE8B-B5F7-4AAE-AAAE-4A73DC216C7E}"/>
              </a:ext>
            </a:extLst>
          </p:cNvPr>
          <p:cNvSpPr/>
          <p:nvPr/>
        </p:nvSpPr>
        <p:spPr>
          <a:xfrm>
            <a:off x="981076" y="1782846"/>
            <a:ext cx="9867900" cy="3897414"/>
          </a:xfrm>
          <a:prstGeom prst="rect">
            <a:avLst/>
          </a:prstGeom>
        </p:spPr>
        <p:txBody>
          <a:bodyPr wrap="square">
            <a:spAutoFit/>
          </a:bodyPr>
          <a:lstStyle/>
          <a:p>
            <a:pPr indent="304800" algn="just">
              <a:lnSpc>
                <a:spcPct val="150000"/>
              </a:lnSpc>
              <a:spcAft>
                <a:spcPts val="0"/>
              </a:spcAft>
            </a:pPr>
            <a:r>
              <a:rPr lang="zh-CN" altLang="zh-CN" sz="2800" b="1" kern="100" dirty="0">
                <a:latin typeface="等线" panose="02010600030101010101" pitchFamily="2" charset="-122"/>
                <a:ea typeface="宋体" panose="02010600030101010101" pitchFamily="2" charset="-122"/>
                <a:cs typeface="Times New Roman" panose="02020603050405020304" pitchFamily="18" charset="0"/>
              </a:rPr>
              <a:t>蝉声和蛙声又打破了他内心的宁静，作者的思绪由理想回到现实，作者不得不再次面对现实的残酷。“可是我们现在早已无福消受了”，</a:t>
            </a:r>
            <a:r>
              <a:rPr lang="zh-CN" altLang="en-US" sz="2800" b="1" kern="100" dirty="0">
                <a:latin typeface="等线" panose="02010600030101010101" pitchFamily="2" charset="-122"/>
                <a:ea typeface="宋体" panose="02010600030101010101" pitchFamily="2" charset="-122"/>
                <a:cs typeface="Times New Roman" panose="02020603050405020304" pitchFamily="18" charset="0"/>
              </a:rPr>
              <a:t>道</a:t>
            </a:r>
            <a:r>
              <a:rPr lang="zh-CN" altLang="zh-CN" sz="2800" b="1" kern="100" dirty="0">
                <a:latin typeface="等线" panose="02010600030101010101" pitchFamily="2" charset="-122"/>
                <a:ea typeface="宋体" panose="02010600030101010101" pitchFamily="2" charset="-122"/>
                <a:cs typeface="Times New Roman" panose="02020603050405020304" pitchFamily="18" charset="0"/>
              </a:rPr>
              <a:t>出了</a:t>
            </a:r>
            <a:r>
              <a:rPr lang="zh-CN" altLang="zh-CN" sz="2800" b="1"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一个知识分子内心的矛盾与冲突。</a:t>
            </a:r>
            <a:r>
              <a:rPr lang="zh-CN" altLang="zh-CN" sz="2800" b="1" kern="100" dirty="0">
                <a:latin typeface="等线" panose="02010600030101010101" pitchFamily="2" charset="-122"/>
                <a:ea typeface="宋体" panose="02010600030101010101" pitchFamily="2" charset="-122"/>
                <a:cs typeface="Times New Roman" panose="02020603050405020304" pitchFamily="18" charset="0"/>
              </a:rPr>
              <a:t>“这令我到底惦着江南了”一句，既是因回忆而勾起了</a:t>
            </a:r>
            <a:r>
              <a:rPr lang="zh-CN" altLang="zh-CN" sz="2800" b="1"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乡思</a:t>
            </a:r>
            <a:r>
              <a:rPr lang="zh-CN" altLang="zh-CN" sz="2800" b="1" kern="100" dirty="0">
                <a:latin typeface="等线" panose="02010600030101010101" pitchFamily="2" charset="-122"/>
                <a:ea typeface="宋体" panose="02010600030101010101" pitchFamily="2" charset="-122"/>
                <a:cs typeface="Times New Roman" panose="02020603050405020304" pitchFamily="18" charset="0"/>
              </a:rPr>
              <a:t>，也含蓄地揭示了“心里颇不宁静”的原因所在。深切而又微妙地反映了作者想摆脱这种不宁静而又摆脱不掉的万分苦恼的心情。</a:t>
            </a:r>
            <a:endParaRPr lang="zh-CN" altLang="zh-CN" sz="2000" b="1"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128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矩形 1">
            <a:extLst>
              <a:ext uri="{FF2B5EF4-FFF2-40B4-BE49-F238E27FC236}">
                <a16:creationId xmlns:a16="http://schemas.microsoft.com/office/drawing/2014/main" id="{B80C092E-392C-46AC-887C-17E9BE609D5C}"/>
              </a:ext>
            </a:extLst>
          </p:cNvPr>
          <p:cNvSpPr/>
          <p:nvPr/>
        </p:nvSpPr>
        <p:spPr>
          <a:xfrm>
            <a:off x="281971" y="232229"/>
            <a:ext cx="1569660"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总结</a:t>
            </a:r>
          </a:p>
        </p:txBody>
      </p:sp>
      <p:sp>
        <p:nvSpPr>
          <p:cNvPr id="4" name="矩形 3">
            <a:extLst>
              <a:ext uri="{FF2B5EF4-FFF2-40B4-BE49-F238E27FC236}">
                <a16:creationId xmlns:a16="http://schemas.microsoft.com/office/drawing/2014/main" id="{6F1F7C9F-F45C-479F-B504-F3A473F74E81}"/>
              </a:ext>
            </a:extLst>
          </p:cNvPr>
          <p:cNvSpPr/>
          <p:nvPr/>
        </p:nvSpPr>
        <p:spPr>
          <a:xfrm>
            <a:off x="1571625" y="974031"/>
            <a:ext cx="8677276" cy="5190075"/>
          </a:xfrm>
          <a:prstGeom prst="rect">
            <a:avLst/>
          </a:prstGeom>
        </p:spPr>
        <p:txBody>
          <a:bodyPr wrap="square">
            <a:spAutoFit/>
          </a:bodyPr>
          <a:lstStyle/>
          <a:p>
            <a:pPr indent="304800" algn="just">
              <a:lnSpc>
                <a:spcPct val="150000"/>
              </a:lnSpc>
              <a:spcAft>
                <a:spcPts val="0"/>
              </a:spcAft>
            </a:pP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文</a:t>
            </a:r>
            <a:r>
              <a:rPr lang="zh-CN" altLang="zh-CN" sz="2800" kern="100" dirty="0">
                <a:latin typeface="等线" panose="02010600030101010101" pitchFamily="2" charset="-122"/>
                <a:ea typeface="宋体" panose="02010600030101010101" pitchFamily="2" charset="-122"/>
                <a:cs typeface="Times New Roman" panose="02020603050405020304" pitchFamily="18" charset="0"/>
              </a:rPr>
              <a:t>章开篇便是“这几天心里颇不宁静”，给全文奠定了忧愁的基调，</a:t>
            </a:r>
            <a:r>
              <a:rPr lang="zh-CN" altLang="zh-CN" sz="2800"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作者的感情是复杂的</a:t>
            </a: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a:t>
            </a:r>
            <a:r>
              <a:rPr lang="zh-CN" altLang="zh-CN" sz="2800" kern="100" dirty="0">
                <a:latin typeface="等线" panose="02010600030101010101" pitchFamily="2" charset="-122"/>
                <a:ea typeface="宋体" panose="02010600030101010101" pitchFamily="2" charset="-122"/>
                <a:cs typeface="Times New Roman" panose="02020603050405020304" pitchFamily="18" charset="0"/>
              </a:rPr>
              <a:t>作者是想摆脱忧郁情怀而欣然前往荷塘的</a:t>
            </a: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a:t>
            </a:r>
            <a:r>
              <a:rPr lang="zh-CN" altLang="zh-CN" sz="2800" kern="100" dirty="0">
                <a:latin typeface="等线" panose="02010600030101010101" pitchFamily="2" charset="-122"/>
                <a:ea typeface="宋体" panose="02010600030101010101" pitchFamily="2" charset="-122"/>
                <a:cs typeface="Times New Roman" panose="02020603050405020304" pitchFamily="18" charset="0"/>
              </a:rPr>
              <a:t>沿着荷塘的小路，往日阴森森，“今晚却很好”</a:t>
            </a: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a:t>
            </a:r>
            <a:r>
              <a:rPr lang="zh-CN" altLang="zh-CN" sz="2800" kern="100" dirty="0">
                <a:latin typeface="等线" panose="02010600030101010101" pitchFamily="2" charset="-122"/>
                <a:ea typeface="宋体" panose="02010600030101010101" pitchFamily="2" charset="-122"/>
                <a:cs typeface="Times New Roman" panose="02020603050405020304" pitchFamily="18" charset="0"/>
              </a:rPr>
              <a:t>到了荷塘，他暂得自由，心系于美景，怡然之情顿生</a:t>
            </a: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a:t>
            </a:r>
            <a:r>
              <a:rPr lang="zh-CN" altLang="zh-CN" sz="2800" kern="100" dirty="0">
                <a:latin typeface="等线" panose="02010600030101010101" pitchFamily="2" charset="-122"/>
                <a:ea typeface="宋体" panose="02010600030101010101" pitchFamily="2" charset="-122"/>
                <a:cs typeface="Times New Roman" panose="02020603050405020304" pitchFamily="18" charset="0"/>
              </a:rPr>
              <a:t>由赏景而思接千载，想到古人采莲那个“热闹的季节”，“风流的季节”。可见，“淡淡的喜悦”同样笼罩了全文</a:t>
            </a:r>
            <a:r>
              <a:rPr lang="zh-CN" altLang="en-US" sz="2800" kern="100" dirty="0">
                <a:latin typeface="等线" panose="02010600030101010101" pitchFamily="2" charset="-122"/>
                <a:ea typeface="宋体" panose="02010600030101010101" pitchFamily="2" charset="-122"/>
                <a:cs typeface="Times New Roman" panose="02020603050405020304" pitchFamily="18" charset="0"/>
              </a:rPr>
              <a:t>，和“淡淡的喜悦”相互交织。</a:t>
            </a:r>
            <a:endParaRPr lang="zh-CN" altLang="zh-CN" sz="2000"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46755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矩形 1">
            <a:extLst>
              <a:ext uri="{FF2B5EF4-FFF2-40B4-BE49-F238E27FC236}">
                <a16:creationId xmlns:a16="http://schemas.microsoft.com/office/drawing/2014/main" id="{B80C092E-392C-46AC-887C-17E9BE609D5C}"/>
              </a:ext>
            </a:extLst>
          </p:cNvPr>
          <p:cNvSpPr/>
          <p:nvPr/>
        </p:nvSpPr>
        <p:spPr>
          <a:xfrm>
            <a:off x="158146" y="159659"/>
            <a:ext cx="1569660"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总结</a:t>
            </a:r>
          </a:p>
        </p:txBody>
      </p:sp>
      <p:sp>
        <p:nvSpPr>
          <p:cNvPr id="5" name="矩形 4">
            <a:extLst>
              <a:ext uri="{FF2B5EF4-FFF2-40B4-BE49-F238E27FC236}">
                <a16:creationId xmlns:a16="http://schemas.microsoft.com/office/drawing/2014/main" id="{964F1199-1C2D-4B4D-BAD5-2044FEB883A5}"/>
              </a:ext>
            </a:extLst>
          </p:cNvPr>
          <p:cNvSpPr/>
          <p:nvPr/>
        </p:nvSpPr>
        <p:spPr>
          <a:xfrm>
            <a:off x="1504951" y="1208520"/>
            <a:ext cx="8724900" cy="4440959"/>
          </a:xfrm>
          <a:prstGeom prst="rect">
            <a:avLst/>
          </a:prstGeom>
        </p:spPr>
        <p:txBody>
          <a:bodyPr wrap="square">
            <a:spAutoFit/>
          </a:bodyPr>
          <a:lstStyle/>
          <a:p>
            <a:pPr indent="304800" algn="just">
              <a:lnSpc>
                <a:spcPct val="150000"/>
              </a:lnSpc>
              <a:spcAft>
                <a:spcPts val="0"/>
              </a:spcAft>
            </a:pPr>
            <a:r>
              <a:rPr lang="zh-CN" altLang="zh-CN" sz="3200" kern="100" dirty="0">
                <a:latin typeface="等线" panose="02010600030101010101" pitchFamily="2" charset="-122"/>
                <a:ea typeface="宋体" panose="02010600030101010101" pitchFamily="2" charset="-122"/>
                <a:cs typeface="Times New Roman" panose="02020603050405020304" pitchFamily="18" charset="0"/>
              </a:rPr>
              <a:t>第三段的内心独白，集中的表现了作者的这种复杂情绪，既是从不宁静到观赏荷塘月色的怡然自得的一个过渡，也</a:t>
            </a:r>
            <a:r>
              <a:rPr lang="zh-CN" altLang="zh-CN" sz="3200"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表达了作者心灵世界与外部世界的冲突和寻求摆脱冲突的愿望。</a:t>
            </a:r>
            <a:r>
              <a:rPr lang="zh-CN" altLang="zh-CN" sz="3200" kern="100" dirty="0">
                <a:latin typeface="等线" panose="02010600030101010101" pitchFamily="2" charset="-122"/>
                <a:ea typeface="宋体" panose="02010600030101010101" pitchFamily="2" charset="-122"/>
                <a:cs typeface="Times New Roman" panose="02020603050405020304" pitchFamily="18" charset="0"/>
              </a:rPr>
              <a:t>作者的这种心情，在月下荷塘这样一个幽美的环境中，表现的便是</a:t>
            </a:r>
            <a:r>
              <a:rPr lang="zh-CN" altLang="zh-CN" sz="3200" kern="100" dirty="0">
                <a:solidFill>
                  <a:srgbClr val="FF0000"/>
                </a:solidFill>
                <a:latin typeface="等线" panose="02010600030101010101" pitchFamily="2" charset="-122"/>
                <a:ea typeface="宋体" panose="02010600030101010101" pitchFamily="2" charset="-122"/>
                <a:cs typeface="Times New Roman" panose="02020603050405020304" pitchFamily="18" charset="0"/>
              </a:rPr>
              <a:t>忧愁与喜悦相交织的审美情怀</a:t>
            </a:r>
            <a:r>
              <a:rPr lang="zh-CN" altLang="zh-CN" sz="3200" kern="100" dirty="0">
                <a:latin typeface="等线" panose="02010600030101010101" pitchFamily="2" charset="-122"/>
                <a:ea typeface="宋体" panose="02010600030101010101" pitchFamily="2" charset="-122"/>
                <a:cs typeface="Times New Roman" panose="02020603050405020304" pitchFamily="18" charset="0"/>
              </a:rPr>
              <a:t>。</a:t>
            </a:r>
            <a:endParaRPr lang="zh-CN" altLang="zh-CN" sz="2400"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71008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FFC58F9-A6F4-4AD0-8EFA-EB9E83B9B3C7}"/>
              </a:ext>
            </a:extLst>
          </p:cNvPr>
          <p:cNvPicPr>
            <a:picLocks noChangeAspect="1"/>
          </p:cNvPicPr>
          <p:nvPr/>
        </p:nvPicPr>
        <p:blipFill rotWithShape="1">
          <a:blip r:embed="rId2">
            <a:extLst>
              <a:ext uri="{28A0092B-C50C-407E-A947-70E740481C1C}">
                <a14:useLocalDpi xmlns:a14="http://schemas.microsoft.com/office/drawing/2010/main" val="0"/>
              </a:ext>
            </a:extLst>
          </a:blip>
          <a:srcRect l="2945" r="33245" b="4583"/>
          <a:stretch/>
        </p:blipFill>
        <p:spPr>
          <a:xfrm>
            <a:off x="0" y="0"/>
            <a:ext cx="4724400" cy="6858000"/>
          </a:xfrm>
          <a:prstGeom prst="rect">
            <a:avLst/>
          </a:prstGeom>
        </p:spPr>
      </p:pic>
      <p:sp>
        <p:nvSpPr>
          <p:cNvPr id="4" name="文本框 3">
            <a:extLst>
              <a:ext uri="{FF2B5EF4-FFF2-40B4-BE49-F238E27FC236}">
                <a16:creationId xmlns:a16="http://schemas.microsoft.com/office/drawing/2014/main" id="{17CD32AD-29D5-4663-8611-8F76B6F8C843}"/>
              </a:ext>
            </a:extLst>
          </p:cNvPr>
          <p:cNvSpPr txBox="1"/>
          <p:nvPr/>
        </p:nvSpPr>
        <p:spPr>
          <a:xfrm>
            <a:off x="5007779" y="409471"/>
            <a:ext cx="6732061" cy="5701561"/>
          </a:xfrm>
          <a:prstGeom prst="rect">
            <a:avLst/>
          </a:prstGeom>
          <a:noFill/>
        </p:spPr>
        <p:txBody>
          <a:bodyPr wrap="square" rtlCol="0">
            <a:spAutoFit/>
          </a:bodyPr>
          <a:lstStyle/>
          <a:p>
            <a:pPr indent="457200"/>
            <a:endParaRPr lang="en-US" altLang="zh-CN" sz="3600" dirty="0">
              <a:solidFill>
                <a:schemeClr val="bg1"/>
              </a:solidFill>
            </a:endParaRPr>
          </a:p>
          <a:p>
            <a:pPr indent="457200">
              <a:lnSpc>
                <a:spcPct val="150000"/>
              </a:lnSpc>
            </a:pP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荷塘月色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是现代写景抒情散文的名篇。文章借对“荷塘月色”的细腻描绘，含蓄而又委婉地抒发了作者不满现实，渴望自由，想超脱现实而又不能的复杂的思想感情，为我们留下了旧中国正直知识分子在苦难中徘徊前进的足迹。</a:t>
            </a:r>
          </a:p>
        </p:txBody>
      </p:sp>
      <p:sp>
        <p:nvSpPr>
          <p:cNvPr id="2" name="文本框 1">
            <a:extLst>
              <a:ext uri="{FF2B5EF4-FFF2-40B4-BE49-F238E27FC236}">
                <a16:creationId xmlns:a16="http://schemas.microsoft.com/office/drawing/2014/main" id="{2D23CFB6-A0ED-4C66-9D45-355C74EDCEE9}"/>
              </a:ext>
            </a:extLst>
          </p:cNvPr>
          <p:cNvSpPr txBox="1"/>
          <p:nvPr/>
        </p:nvSpPr>
        <p:spPr>
          <a:xfrm>
            <a:off x="2362200" y="423802"/>
            <a:ext cx="2933699" cy="646331"/>
          </a:xfrm>
          <a:prstGeom prst="rect">
            <a:avLst/>
          </a:prstGeom>
          <a:noFill/>
        </p:spPr>
        <p:txBody>
          <a:bodyPr wrap="square" rtlCol="0">
            <a:spAutoFit/>
          </a:bodyPr>
          <a:lstStyle/>
          <a:p>
            <a:r>
              <a:rPr lang="zh-CN" altLang="en-US" sz="3600" b="1" dirty="0">
                <a:solidFill>
                  <a:schemeClr val="accent2">
                    <a:lumMod val="50000"/>
                  </a:schemeClr>
                </a:solidFill>
                <a:latin typeface="宋体" panose="02010600030101010101" pitchFamily="2" charset="-122"/>
                <a:ea typeface="宋体" panose="02010600030101010101" pitchFamily="2" charset="-122"/>
              </a:rPr>
              <a:t>课文主旨</a:t>
            </a:r>
          </a:p>
        </p:txBody>
      </p:sp>
    </p:spTree>
    <p:extLst>
      <p:ext uri="{BB962C8B-B14F-4D97-AF65-F5344CB8AC3E}">
        <p14:creationId xmlns:p14="http://schemas.microsoft.com/office/powerpoint/2010/main" val="28766349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4" name="矩形 3">
            <a:extLst>
              <a:ext uri="{FF2B5EF4-FFF2-40B4-BE49-F238E27FC236}">
                <a16:creationId xmlns:a16="http://schemas.microsoft.com/office/drawing/2014/main" id="{C347DCCF-0694-45A5-A31B-79CE23A561B2}"/>
              </a:ext>
            </a:extLst>
          </p:cNvPr>
          <p:cNvSpPr/>
          <p:nvPr/>
        </p:nvSpPr>
        <p:spPr>
          <a:xfrm>
            <a:off x="551501" y="386060"/>
            <a:ext cx="2954655"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拓展延伸</a:t>
            </a:r>
          </a:p>
        </p:txBody>
      </p:sp>
      <p:sp>
        <p:nvSpPr>
          <p:cNvPr id="5" name="矩形 4">
            <a:extLst>
              <a:ext uri="{FF2B5EF4-FFF2-40B4-BE49-F238E27FC236}">
                <a16:creationId xmlns:a16="http://schemas.microsoft.com/office/drawing/2014/main" id="{ADF2BDF9-4817-43AA-9852-B6D13FDB3870}"/>
              </a:ext>
            </a:extLst>
          </p:cNvPr>
          <p:cNvSpPr/>
          <p:nvPr/>
        </p:nvSpPr>
        <p:spPr>
          <a:xfrm>
            <a:off x="1066801" y="1422227"/>
            <a:ext cx="9267824" cy="4437753"/>
          </a:xfrm>
          <a:prstGeom prst="rect">
            <a:avLst/>
          </a:prstGeom>
        </p:spPr>
        <p:txBody>
          <a:bodyPr wrap="square">
            <a:spAutoFit/>
          </a:bodyPr>
          <a:lstStyle/>
          <a:p>
            <a:pPr indent="304800" algn="just">
              <a:lnSpc>
                <a:spcPct val="150000"/>
              </a:lnSpc>
              <a:spcAft>
                <a:spcPts val="0"/>
              </a:spcAft>
            </a:pP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《西洲曲》是南朝民歌中的名篇，全诗描写青年女子对所爱之人的深切的思念，课文所引四句是写女子盼郎不至，“出门采红莲，由“过人头”的莲花和如水的莲子触景生情，由</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蓬子</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的谐音“怜子”勾起了对情郎的思恋。</a:t>
            </a:r>
            <a:r>
              <a:rPr lang="zh-CN" altLang="zh-CN"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作者引用《西洲曲》</a:t>
            </a:r>
            <a:r>
              <a:rPr lang="zh-CN" altLang="en-US"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包含着他对美好与自由的无限向往。这与《荷塘月色》第三段所描写的自由心态相呼立。</a:t>
            </a:r>
            <a:endParaRPr lang="zh-CN" altLang="zh-CN"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南方民歌缠绵婉转，北方民歌慷慨激昂</a:t>
            </a:r>
            <a:r>
              <a:rPr lang="zh-CN" altLang="zh-CN"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。北方民歌代表作是我们学过的《木兰诗》，北方民歌代表作便是送《西洲曲》。</a:t>
            </a:r>
            <a:endParaRPr lang="zh-CN" altLang="zh-CN"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88580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矩形 1">
            <a:extLst>
              <a:ext uri="{FF2B5EF4-FFF2-40B4-BE49-F238E27FC236}">
                <a16:creationId xmlns:a16="http://schemas.microsoft.com/office/drawing/2014/main" id="{ED01BF70-D5CA-4CEF-ABFF-C2338716FD10}"/>
              </a:ext>
            </a:extLst>
          </p:cNvPr>
          <p:cNvSpPr/>
          <p:nvPr/>
        </p:nvSpPr>
        <p:spPr>
          <a:xfrm flipH="1">
            <a:off x="228599" y="419100"/>
            <a:ext cx="3514725" cy="923330"/>
          </a:xfrm>
          <a:prstGeom prst="rect">
            <a:avLst/>
          </a:prstGeom>
          <a:noFill/>
        </p:spPr>
        <p:txBody>
          <a:bodyPr wrap="squar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作业布置</a:t>
            </a:r>
          </a:p>
        </p:txBody>
      </p:sp>
      <p:sp>
        <p:nvSpPr>
          <p:cNvPr id="4" name="矩形 3">
            <a:extLst>
              <a:ext uri="{FF2B5EF4-FFF2-40B4-BE49-F238E27FC236}">
                <a16:creationId xmlns:a16="http://schemas.microsoft.com/office/drawing/2014/main" id="{99BD4A31-F673-4C1B-BE9C-C8CD5492360C}"/>
              </a:ext>
            </a:extLst>
          </p:cNvPr>
          <p:cNvSpPr/>
          <p:nvPr/>
        </p:nvSpPr>
        <p:spPr>
          <a:xfrm>
            <a:off x="1253811" y="1998370"/>
            <a:ext cx="8731878" cy="747641"/>
          </a:xfrm>
          <a:prstGeom prst="rect">
            <a:avLst/>
          </a:prstGeom>
        </p:spPr>
        <p:txBody>
          <a:bodyPr wrap="none">
            <a:spAutoFit/>
          </a:bodyPr>
          <a:lstStyle/>
          <a:p>
            <a:pPr indent="304800" algn="just">
              <a:lnSpc>
                <a:spcPct val="150000"/>
              </a:lnSpc>
              <a:spcAft>
                <a:spcPts val="0"/>
              </a:spcAft>
            </a:pPr>
            <a:r>
              <a:rPr lang="zh-CN" altLang="zh-CN" sz="3200" b="1" kern="100" dirty="0">
                <a:latin typeface="等线" panose="02010600030101010101" pitchFamily="2" charset="-122"/>
                <a:ea typeface="宋体" panose="02010600030101010101" pitchFamily="2" charset="-122"/>
                <a:cs typeface="Times New Roman" panose="02020603050405020304" pitchFamily="18" charset="0"/>
              </a:rPr>
              <a:t>分别用博喻、通感的修辞手法各写两个句子。</a:t>
            </a:r>
            <a:endParaRPr lang="zh-CN" altLang="zh-CN" sz="2400" b="1"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8286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1417653-AA2E-4885-804F-51DE783080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6520721" cy="6858000"/>
          </a:xfrm>
          <a:prstGeom prst="rect">
            <a:avLst/>
          </a:prstGeom>
        </p:spPr>
      </p:pic>
      <p:sp>
        <p:nvSpPr>
          <p:cNvPr id="10" name="矩形 9">
            <a:extLst>
              <a:ext uri="{FF2B5EF4-FFF2-40B4-BE49-F238E27FC236}">
                <a16:creationId xmlns:a16="http://schemas.microsoft.com/office/drawing/2014/main" id="{18B528DD-D39B-418C-AE89-8238FB79DA7B}"/>
              </a:ext>
            </a:extLst>
          </p:cNvPr>
          <p:cNvSpPr/>
          <p:nvPr/>
        </p:nvSpPr>
        <p:spPr>
          <a:xfrm>
            <a:off x="6594765" y="2817090"/>
            <a:ext cx="5458690" cy="1107996"/>
          </a:xfrm>
          <a:prstGeom prst="rect">
            <a:avLst/>
          </a:prstGeom>
          <a:noFill/>
        </p:spPr>
        <p:txBody>
          <a:bodyPr wrap="square" lIns="91440" tIns="45720" rIns="91440" bIns="45720">
            <a:spAutoFit/>
          </a:bodyPr>
          <a:lstStyle/>
          <a:p>
            <a:pPr algn="ctr"/>
            <a:r>
              <a:rPr lang="zh-CN" altLang="en-US" sz="6600" b="1" dirty="0">
                <a:ln w="22225">
                  <a:solidFill>
                    <a:schemeClr val="accent2"/>
                  </a:solidFill>
                  <a:prstDash val="solid"/>
                </a:ln>
                <a:solidFill>
                  <a:schemeClr val="accent2">
                    <a:lumMod val="40000"/>
                    <a:lumOff val="60000"/>
                  </a:schemeClr>
                </a:solidFill>
              </a:rPr>
              <a:t>谢谢大家！</a:t>
            </a:r>
          </a:p>
        </p:txBody>
      </p:sp>
    </p:spTree>
    <p:extLst>
      <p:ext uri="{BB962C8B-B14F-4D97-AF65-F5344CB8AC3E}">
        <p14:creationId xmlns:p14="http://schemas.microsoft.com/office/powerpoint/2010/main" val="58775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文本框 1">
            <a:extLst>
              <a:ext uri="{FF2B5EF4-FFF2-40B4-BE49-F238E27FC236}">
                <a16:creationId xmlns:a16="http://schemas.microsoft.com/office/drawing/2014/main" id="{749839C0-2295-4533-A6E1-C7A1CDE904BD}"/>
              </a:ext>
            </a:extLst>
          </p:cNvPr>
          <p:cNvSpPr txBox="1"/>
          <p:nvPr/>
        </p:nvSpPr>
        <p:spPr>
          <a:xfrm>
            <a:off x="476250" y="238125"/>
            <a:ext cx="10415588" cy="5808321"/>
          </a:xfrm>
          <a:prstGeom prst="rect">
            <a:avLst/>
          </a:prstGeom>
          <a:noFill/>
        </p:spPr>
        <p:txBody>
          <a:bodyPr wrap="square" rtlCol="0">
            <a:spAutoFit/>
          </a:bodyPr>
          <a:lstStyle/>
          <a:p>
            <a:pPr indent="457200">
              <a:lnSpc>
                <a:spcPct val="150000"/>
              </a:lnSpc>
            </a:pPr>
            <a:r>
              <a:rPr lang="zh-CN" altLang="en-US" sz="2800" b="1" dirty="0">
                <a:latin typeface="宋体" panose="02010600030101010101" pitchFamily="2" charset="-122"/>
                <a:ea typeface="宋体" panose="02010600030101010101" pitchFamily="2" charset="-122"/>
              </a:rPr>
              <a:t>本文写于</a:t>
            </a:r>
            <a:r>
              <a:rPr lang="en-US" altLang="zh-CN" sz="2800" b="1" dirty="0">
                <a:latin typeface="宋体" panose="02010600030101010101" pitchFamily="2" charset="-122"/>
                <a:ea typeface="宋体" panose="02010600030101010101" pitchFamily="2" charset="-122"/>
              </a:rPr>
              <a:t>1927</a:t>
            </a:r>
            <a:r>
              <a:rPr lang="zh-CN" altLang="en-US" sz="2800" b="1" dirty="0">
                <a:latin typeface="宋体" panose="02010600030101010101" pitchFamily="2" charset="-122"/>
                <a:ea typeface="宋体" panose="02010600030101010101" pitchFamily="2" charset="-122"/>
              </a:rPr>
              <a:t>年，朱自清在清华大学任教期间。</a:t>
            </a:r>
            <a:endParaRPr lang="en-US" altLang="zh-CN" sz="2800" b="1" dirty="0">
              <a:latin typeface="宋体" panose="02010600030101010101" pitchFamily="2" charset="-122"/>
              <a:ea typeface="宋体" panose="02010600030101010101" pitchFamily="2" charset="-122"/>
            </a:endParaRPr>
          </a:p>
          <a:p>
            <a:pPr indent="457200">
              <a:lnSpc>
                <a:spcPct val="150000"/>
              </a:lnSpc>
            </a:pPr>
            <a:r>
              <a:rPr lang="zh-CN" altLang="en-US" sz="2800" b="1" dirty="0">
                <a:latin typeface="宋体" panose="02010600030101010101" pitchFamily="2" charset="-122"/>
                <a:ea typeface="宋体" panose="02010600030101010101" pitchFamily="2" charset="-122"/>
              </a:rPr>
              <a:t>当时正值“四</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一二”运动蒋介石背叛革命之时。曾参加过“五四”运动的爱国知识分子朱自清，面对这一黑暗现实，</a:t>
            </a:r>
            <a:r>
              <a:rPr lang="zh-CN" altLang="en-US" sz="2800" b="1" dirty="0">
                <a:solidFill>
                  <a:srgbClr val="FF0000"/>
                </a:solidFill>
                <a:latin typeface="宋体" panose="02010600030101010101" pitchFamily="2" charset="-122"/>
                <a:ea typeface="宋体" panose="02010600030101010101" pitchFamily="2" charset="-122"/>
              </a:rPr>
              <a:t>他悲愤、不满而又陷入对现实无法理解的苦闷与彷徨之中</a:t>
            </a:r>
            <a:r>
              <a:rPr lang="zh-CN" altLang="en-US" sz="2800" b="1" dirty="0">
                <a:latin typeface="宋体" panose="02010600030101010101" pitchFamily="2" charset="-122"/>
                <a:ea typeface="宋体" panose="02010600030101010101" pitchFamily="2" charset="-122"/>
              </a:rPr>
              <a:t>。怀着这种心情，写下了</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荷塘月色</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pPr indent="457200">
              <a:lnSpc>
                <a:spcPct val="150000"/>
              </a:lnSpc>
            </a:pPr>
            <a:r>
              <a:rPr lang="en-US" altLang="zh-CN" sz="2800" b="1" dirty="0">
                <a:latin typeface="宋体" panose="02010600030101010101" pitchFamily="2" charset="-122"/>
                <a:ea typeface="宋体" panose="02010600030101010101" pitchFamily="2" charset="-122"/>
              </a:rPr>
              <a:t>1948</a:t>
            </a:r>
            <a:r>
              <a:rPr lang="zh-CN" altLang="en-US" sz="2800" b="1" dirty="0">
                <a:latin typeface="宋体" panose="02010600030101010101" pitchFamily="2" charset="-122"/>
                <a:ea typeface="宋体" panose="02010600030101010101" pitchFamily="2" charset="-122"/>
              </a:rPr>
              <a:t>年</a:t>
            </a:r>
            <a:r>
              <a:rPr lang="en-US" altLang="zh-CN" sz="2800" b="1" dirty="0">
                <a:latin typeface="宋体" panose="02010600030101010101" pitchFamily="2" charset="-122"/>
                <a:ea typeface="宋体" panose="02010600030101010101" pitchFamily="2" charset="-122"/>
              </a:rPr>
              <a:t>6</a:t>
            </a:r>
            <a:r>
              <a:rPr lang="zh-CN" altLang="en-US" sz="2800" b="1" dirty="0">
                <a:latin typeface="宋体" panose="02010600030101010101" pitchFamily="2" charset="-122"/>
                <a:ea typeface="宋体" panose="02010600030101010101" pitchFamily="2" charset="-122"/>
              </a:rPr>
              <a:t>月，朱自清在拒绝“美援”和“美援面粉”的声明上签名，两个月后朱自清因病医治无效，不幸逝世。</a:t>
            </a:r>
            <a:endParaRPr lang="en-US" altLang="zh-CN" sz="2800" b="1" dirty="0">
              <a:latin typeface="宋体" panose="02010600030101010101" pitchFamily="2" charset="-122"/>
              <a:ea typeface="宋体" panose="02010600030101010101" pitchFamily="2" charset="-122"/>
            </a:endParaRPr>
          </a:p>
          <a:p>
            <a:pPr indent="457200">
              <a:lnSpc>
                <a:spcPct val="150000"/>
              </a:lnSpc>
            </a:pPr>
            <a:r>
              <a:rPr lang="zh-CN" altLang="en-US" sz="2800" b="1" dirty="0">
                <a:solidFill>
                  <a:srgbClr val="FF0000"/>
                </a:solidFill>
                <a:latin typeface="宋体" panose="02010600030101010101" pitchFamily="2" charset="-122"/>
                <a:ea typeface="宋体" panose="02010600030101010101" pitchFamily="2" charset="-122"/>
              </a:rPr>
              <a:t>毛泽东主席曾高度赞扬朱自清“一身重病</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宁可饿死</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不领美国的‘救济粮’”</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表现了我们民族的英雄气概”。</a:t>
            </a:r>
          </a:p>
        </p:txBody>
      </p:sp>
    </p:spTree>
    <p:extLst>
      <p:ext uri="{BB962C8B-B14F-4D97-AF65-F5344CB8AC3E}">
        <p14:creationId xmlns:p14="http://schemas.microsoft.com/office/powerpoint/2010/main" val="3360542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10160" y="-32365"/>
            <a:ext cx="12192000" cy="6823872"/>
          </a:xfrm>
          <a:prstGeom prst="rect">
            <a:avLst/>
          </a:prstGeom>
        </p:spPr>
      </p:pic>
      <p:sp>
        <p:nvSpPr>
          <p:cNvPr id="4" name="矩形 3">
            <a:extLst>
              <a:ext uri="{FF2B5EF4-FFF2-40B4-BE49-F238E27FC236}">
                <a16:creationId xmlns:a16="http://schemas.microsoft.com/office/drawing/2014/main" id="{C9E83D41-7F66-4178-A5DC-29A3E1CB2AE2}"/>
              </a:ext>
            </a:extLst>
          </p:cNvPr>
          <p:cNvSpPr/>
          <p:nvPr/>
        </p:nvSpPr>
        <p:spPr>
          <a:xfrm>
            <a:off x="209235" y="66493"/>
            <a:ext cx="2954656"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字词积累</a:t>
            </a:r>
          </a:p>
        </p:txBody>
      </p:sp>
      <p:sp>
        <p:nvSpPr>
          <p:cNvPr id="5" name="文本框 4">
            <a:extLst>
              <a:ext uri="{FF2B5EF4-FFF2-40B4-BE49-F238E27FC236}">
                <a16:creationId xmlns:a16="http://schemas.microsoft.com/office/drawing/2014/main" id="{FA52D76E-3FCB-4185-A4B7-2FF779EADD72}"/>
              </a:ext>
            </a:extLst>
          </p:cNvPr>
          <p:cNvSpPr txBox="1"/>
          <p:nvPr/>
        </p:nvSpPr>
        <p:spPr>
          <a:xfrm>
            <a:off x="1082516" y="655748"/>
            <a:ext cx="10026968" cy="5078313"/>
          </a:xfrm>
          <a:prstGeom prst="rect">
            <a:avLst/>
          </a:prstGeom>
          <a:noFill/>
        </p:spPr>
        <p:txBody>
          <a:bodyPr wrap="square" rtlCol="0">
            <a:spAutoFit/>
          </a:bodyPr>
          <a:lstStyle/>
          <a:p>
            <a:endParaRPr lang="zh-CN" altLang="zh-CN" dirty="0"/>
          </a:p>
          <a:p>
            <a:pPr>
              <a:lnSpc>
                <a:spcPct val="150000"/>
              </a:lnSpc>
            </a:pPr>
            <a:r>
              <a:rPr lang="zh-CN" altLang="zh-CN" sz="3200" b="1" dirty="0">
                <a:latin typeface="宋体" panose="02010600030101010101" pitchFamily="2" charset="-122"/>
                <a:ea typeface="宋体" panose="02010600030101010101" pitchFamily="2" charset="-122"/>
              </a:rPr>
              <a:t>酣（</a:t>
            </a:r>
            <a:r>
              <a:rPr lang="en-US" altLang="zh-CN" sz="3200" b="1" dirty="0">
                <a:latin typeface="宋体" panose="02010600030101010101" pitchFamily="2" charset="-122"/>
                <a:ea typeface="宋体" panose="02010600030101010101" pitchFamily="2" charset="-122"/>
              </a:rPr>
              <a:t>h</a:t>
            </a:r>
            <a:r>
              <a:rPr lang="zh-CN" altLang="zh-CN" sz="3200" b="1" dirty="0">
                <a:latin typeface="宋体" panose="02010600030101010101" pitchFamily="2" charset="-122"/>
                <a:ea typeface="宋体" panose="02010600030101010101" pitchFamily="2" charset="-122"/>
              </a:rPr>
              <a:t>ā</a:t>
            </a:r>
            <a:r>
              <a:rPr lang="en-US" altLang="zh-CN" sz="3200" b="1" dirty="0">
                <a:latin typeface="宋体" panose="02010600030101010101" pitchFamily="2" charset="-122"/>
                <a:ea typeface="宋体" panose="02010600030101010101" pitchFamily="2" charset="-122"/>
              </a:rPr>
              <a:t>n</a:t>
            </a:r>
            <a:r>
              <a:rPr lang="zh-CN" altLang="zh-CN" sz="3200" b="1" dirty="0">
                <a:latin typeface="宋体" panose="02010600030101010101" pitchFamily="2" charset="-122"/>
                <a:ea typeface="宋体" panose="02010600030101010101" pitchFamily="2" charset="-122"/>
              </a:rPr>
              <a:t>）眠</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煤屑</a:t>
            </a:r>
            <a:r>
              <a:rPr lang="zh-CN" altLang="en-US" sz="3200" b="1" dirty="0">
                <a:latin typeface="宋体" panose="02010600030101010101" pitchFamily="2" charset="-122"/>
                <a:ea typeface="宋体" panose="02010600030101010101" pitchFamily="2" charset="-122"/>
              </a:rPr>
              <a:t>（</a:t>
            </a:r>
            <a:r>
              <a:rPr lang="en-US" altLang="zh-CN" sz="3200" b="1" dirty="0" err="1">
                <a:latin typeface="宋体" panose="02010600030101010101" pitchFamily="2" charset="-122"/>
                <a:ea typeface="宋体" panose="02010600030101010101" pitchFamily="2" charset="-122"/>
              </a:rPr>
              <a:t>xiè</a:t>
            </a: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幽僻（</a:t>
            </a:r>
            <a:r>
              <a:rPr lang="en-US" altLang="zh-CN" sz="3200" b="1" dirty="0">
                <a:latin typeface="宋体" panose="02010600030101010101" pitchFamily="2" charset="-122"/>
                <a:ea typeface="宋体" panose="02010600030101010101" pitchFamily="2" charset="-122"/>
              </a:rPr>
              <a:t>p</a:t>
            </a:r>
            <a:r>
              <a:rPr lang="zh-CN" altLang="zh-CN" sz="3200" b="1" dirty="0">
                <a:latin typeface="宋体" panose="02010600030101010101" pitchFamily="2" charset="-122"/>
                <a:ea typeface="宋体" panose="02010600030101010101" pitchFamily="2" charset="-122"/>
              </a:rPr>
              <a:t>ì</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b="1" dirty="0">
                <a:latin typeface="宋体" panose="02010600030101010101" pitchFamily="2" charset="-122"/>
                <a:ea typeface="宋体" panose="02010600030101010101" pitchFamily="2" charset="-122"/>
              </a:rPr>
              <a:t>踱（</a:t>
            </a:r>
            <a:r>
              <a:rPr lang="en-US" altLang="zh-CN" sz="3200" b="1" dirty="0" err="1">
                <a:latin typeface="宋体" panose="02010600030101010101" pitchFamily="2" charset="-122"/>
                <a:ea typeface="宋体" panose="02010600030101010101" pitchFamily="2" charset="-122"/>
              </a:rPr>
              <a:t>duó</a:t>
            </a:r>
            <a:r>
              <a:rPr lang="zh-CN" altLang="zh-CN" sz="3200" b="1" dirty="0">
                <a:latin typeface="宋体" panose="02010600030101010101" pitchFamily="2" charset="-122"/>
                <a:ea typeface="宋体" panose="02010600030101010101" pitchFamily="2" charset="-122"/>
              </a:rPr>
              <a:t>）步</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脉脉（</a:t>
            </a:r>
            <a:r>
              <a:rPr lang="en-US" altLang="zh-CN" sz="3200" b="1" dirty="0" err="1">
                <a:latin typeface="宋体" panose="02010600030101010101" pitchFamily="2" charset="-122"/>
                <a:ea typeface="宋体" panose="02010600030101010101" pitchFamily="2" charset="-122"/>
              </a:rPr>
              <a:t>mò</a:t>
            </a: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霎（</a:t>
            </a:r>
            <a:r>
              <a:rPr lang="en-US" altLang="zh-CN" sz="3200" b="1" dirty="0" err="1">
                <a:latin typeface="宋体" panose="02010600030101010101" pitchFamily="2" charset="-122"/>
                <a:ea typeface="宋体" panose="02010600030101010101" pitchFamily="2" charset="-122"/>
              </a:rPr>
              <a:t>shà</a:t>
            </a:r>
            <a:r>
              <a:rPr lang="zh-CN"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b="1" dirty="0">
                <a:latin typeface="宋体" panose="02010600030101010101" pitchFamily="2" charset="-122"/>
                <a:ea typeface="宋体" panose="02010600030101010101" pitchFamily="2" charset="-122"/>
              </a:rPr>
              <a:t>纤（</a:t>
            </a:r>
            <a:r>
              <a:rPr lang="en-US" altLang="zh-CN" sz="3200" b="1" dirty="0">
                <a:latin typeface="宋体" panose="02010600030101010101" pitchFamily="2" charset="-122"/>
                <a:ea typeface="宋体" panose="02010600030101010101" pitchFamily="2" charset="-122"/>
              </a:rPr>
              <a:t>xi</a:t>
            </a:r>
            <a:r>
              <a:rPr lang="zh-CN" altLang="zh-CN" sz="3200" b="1" dirty="0">
                <a:latin typeface="宋体" panose="02010600030101010101" pitchFamily="2" charset="-122"/>
                <a:ea typeface="宋体" panose="02010600030101010101" pitchFamily="2" charset="-122"/>
              </a:rPr>
              <a:t>ā</a:t>
            </a:r>
            <a:r>
              <a:rPr lang="en-US" altLang="zh-CN" sz="3200" b="1" dirty="0">
                <a:latin typeface="宋体" panose="02010600030101010101" pitchFamily="2" charset="-122"/>
                <a:ea typeface="宋体" panose="02010600030101010101" pitchFamily="2" charset="-122"/>
              </a:rPr>
              <a:t>n</a:t>
            </a:r>
            <a:r>
              <a:rPr lang="zh-CN" altLang="zh-CN" sz="3200" b="1" dirty="0">
                <a:latin typeface="宋体" panose="02010600030101010101" pitchFamily="2" charset="-122"/>
                <a:ea typeface="宋体" panose="02010600030101010101" pitchFamily="2" charset="-122"/>
              </a:rPr>
              <a:t>）腰</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鷁首（</a:t>
            </a:r>
            <a:r>
              <a:rPr lang="en-US" altLang="zh-CN" sz="3200" b="1" dirty="0" err="1">
                <a:latin typeface="宋体" panose="02010600030101010101" pitchFamily="2" charset="-122"/>
                <a:ea typeface="宋体" panose="02010600030101010101" pitchFamily="2" charset="-122"/>
              </a:rPr>
              <a:t>yì</a:t>
            </a: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棹（</a:t>
            </a:r>
            <a:r>
              <a:rPr lang="en-US" altLang="zh-CN" sz="3200" b="1" dirty="0" err="1">
                <a:latin typeface="宋体" panose="02010600030101010101" pitchFamily="2" charset="-122"/>
                <a:ea typeface="宋体" panose="02010600030101010101" pitchFamily="2" charset="-122"/>
              </a:rPr>
              <a:t>zhào</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b="1" dirty="0">
                <a:latin typeface="宋体" panose="02010600030101010101" pitchFamily="2" charset="-122"/>
                <a:ea typeface="宋体" panose="02010600030101010101" pitchFamily="2" charset="-122"/>
              </a:rPr>
              <a:t>媛（</a:t>
            </a:r>
            <a:r>
              <a:rPr lang="en-US" altLang="zh-CN" sz="3200" b="1" dirty="0" err="1">
                <a:latin typeface="宋体" panose="02010600030101010101" pitchFamily="2" charset="-122"/>
                <a:ea typeface="宋体" panose="02010600030101010101" pitchFamily="2" charset="-122"/>
              </a:rPr>
              <a:t>yu</a:t>
            </a:r>
            <a:r>
              <a:rPr lang="zh-CN" altLang="zh-CN" sz="3200" b="1" dirty="0">
                <a:latin typeface="宋体" panose="02010600030101010101" pitchFamily="2" charset="-122"/>
                <a:ea typeface="宋体" panose="02010600030101010101" pitchFamily="2" charset="-122"/>
              </a:rPr>
              <a:t>à</a:t>
            </a:r>
            <a:r>
              <a:rPr lang="en-US" altLang="zh-CN" sz="3200" b="1" dirty="0">
                <a:latin typeface="宋体" panose="02010600030101010101" pitchFamily="2" charset="-122"/>
                <a:ea typeface="宋体" panose="02010600030101010101" pitchFamily="2" charset="-122"/>
              </a:rPr>
              <a:t>n</a:t>
            </a:r>
            <a:r>
              <a:rPr lang="zh-CN" altLang="zh-CN" sz="3200" b="1" dirty="0">
                <a:latin typeface="宋体" panose="02010600030101010101" pitchFamily="2" charset="-122"/>
                <a:ea typeface="宋体" panose="02010600030101010101" pitchFamily="2" charset="-122"/>
              </a:rPr>
              <a:t>）女</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沾裳（</a:t>
            </a:r>
            <a:r>
              <a:rPr lang="en-US" altLang="zh-CN" sz="3200" b="1" dirty="0" err="1">
                <a:latin typeface="宋体" panose="02010600030101010101" pitchFamily="2" charset="-122"/>
                <a:ea typeface="宋体" panose="02010600030101010101" pitchFamily="2" charset="-122"/>
              </a:rPr>
              <a:t>ch</a:t>
            </a:r>
            <a:r>
              <a:rPr lang="zh-CN" altLang="zh-CN" sz="3200" b="1" dirty="0">
                <a:latin typeface="宋体" panose="02010600030101010101" pitchFamily="2" charset="-122"/>
                <a:ea typeface="宋体" panose="02010600030101010101" pitchFamily="2" charset="-122"/>
              </a:rPr>
              <a:t>á</a:t>
            </a:r>
            <a:r>
              <a:rPr lang="en-US" altLang="zh-CN" sz="3200" b="1" dirty="0">
                <a:latin typeface="宋体" panose="02010600030101010101" pitchFamily="2" charset="-122"/>
                <a:ea typeface="宋体" panose="02010600030101010101" pitchFamily="2" charset="-122"/>
              </a:rPr>
              <a:t>ng</a:t>
            </a:r>
            <a:r>
              <a:rPr lang="zh-CN" altLang="en-US"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颤（</a:t>
            </a:r>
            <a:r>
              <a:rPr lang="en-US" altLang="zh-CN" sz="3200" b="1" dirty="0" err="1">
                <a:latin typeface="宋体" panose="02010600030101010101" pitchFamily="2" charset="-122"/>
                <a:ea typeface="宋体" panose="02010600030101010101" pitchFamily="2" charset="-122"/>
              </a:rPr>
              <a:t>ch</a:t>
            </a:r>
            <a:r>
              <a:rPr lang="zh-CN" altLang="zh-CN" sz="3200" b="1" dirty="0">
                <a:latin typeface="宋体" panose="02010600030101010101" pitchFamily="2" charset="-122"/>
                <a:ea typeface="宋体" panose="02010600030101010101" pitchFamily="2" charset="-122"/>
              </a:rPr>
              <a:t>à</a:t>
            </a:r>
            <a:r>
              <a:rPr lang="en-US" altLang="zh-CN" sz="3200" b="1" dirty="0">
                <a:latin typeface="宋体" panose="02010600030101010101" pitchFamily="2" charset="-122"/>
                <a:ea typeface="宋体" panose="02010600030101010101" pitchFamily="2" charset="-122"/>
              </a:rPr>
              <a:t>n</a:t>
            </a:r>
            <a:r>
              <a:rPr lang="zh-CN" altLang="zh-CN" sz="3200" b="1" dirty="0">
                <a:latin typeface="宋体" panose="02010600030101010101" pitchFamily="2" charset="-122"/>
                <a:ea typeface="宋体" panose="02010600030101010101" pitchFamily="2" charset="-122"/>
              </a:rPr>
              <a:t>）动</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b="1" dirty="0">
                <a:latin typeface="宋体" panose="02010600030101010101" pitchFamily="2" charset="-122"/>
                <a:ea typeface="宋体" panose="02010600030101010101" pitchFamily="2" charset="-122"/>
              </a:rPr>
              <a:t>敛裾（</a:t>
            </a:r>
            <a:r>
              <a:rPr lang="en-US" altLang="zh-CN" sz="3200" b="1" dirty="0" err="1">
                <a:latin typeface="宋体" panose="02010600030101010101" pitchFamily="2" charset="-122"/>
                <a:ea typeface="宋体" panose="02010600030101010101" pitchFamily="2" charset="-122"/>
              </a:rPr>
              <a:t>liǎn</a:t>
            </a:r>
            <a:r>
              <a:rPr lang="en-US" altLang="zh-CN" sz="3200" b="1" dirty="0">
                <a:latin typeface="宋体" panose="02010600030101010101" pitchFamily="2" charset="-122"/>
                <a:ea typeface="宋体" panose="02010600030101010101" pitchFamily="2" charset="-122"/>
              </a:rPr>
              <a:t> </a:t>
            </a:r>
            <a:r>
              <a:rPr lang="en-US" altLang="zh-CN" sz="3200" b="1" dirty="0" err="1">
                <a:latin typeface="宋体" panose="02010600030101010101" pitchFamily="2" charset="-122"/>
                <a:ea typeface="宋体" panose="02010600030101010101" pitchFamily="2" charset="-122"/>
              </a:rPr>
              <a:t>jū</a:t>
            </a: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参差（</a:t>
            </a:r>
            <a:r>
              <a:rPr lang="en-US" altLang="zh-CN" sz="3200" b="1" dirty="0">
                <a:latin typeface="宋体" panose="02010600030101010101" pitchFamily="2" charset="-122"/>
                <a:ea typeface="宋体" panose="02010600030101010101" pitchFamily="2" charset="-122"/>
              </a:rPr>
              <a:t>c</a:t>
            </a:r>
            <a:r>
              <a:rPr lang="zh-CN" altLang="zh-CN" sz="3200" b="1" dirty="0">
                <a:latin typeface="宋体" panose="02010600030101010101" pitchFamily="2" charset="-122"/>
                <a:ea typeface="宋体" panose="02010600030101010101" pitchFamily="2" charset="-122"/>
              </a:rPr>
              <a:t>ē</a:t>
            </a:r>
            <a:r>
              <a:rPr lang="en-US" altLang="zh-CN" sz="3200" b="1" dirty="0">
                <a:latin typeface="宋体" panose="02010600030101010101" pitchFamily="2" charset="-122"/>
                <a:ea typeface="宋体" panose="02010600030101010101" pitchFamily="2" charset="-122"/>
              </a:rPr>
              <a:t>n c</a:t>
            </a:r>
            <a:r>
              <a:rPr lang="zh-CN" altLang="zh-CN" sz="3200" b="1" dirty="0">
                <a:latin typeface="宋体" panose="02010600030101010101" pitchFamily="2" charset="-122"/>
                <a:ea typeface="宋体" panose="02010600030101010101" pitchFamily="2" charset="-122"/>
              </a:rPr>
              <a:t>ī</a:t>
            </a:r>
            <a:r>
              <a:rPr lang="zh-CN" altLang="en-US"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袅娜（</a:t>
            </a:r>
            <a:r>
              <a:rPr lang="en-US" altLang="zh-CN" sz="3200" b="1" dirty="0" err="1">
                <a:latin typeface="宋体" panose="02010600030101010101" pitchFamily="2" charset="-122"/>
                <a:ea typeface="宋体" panose="02010600030101010101" pitchFamily="2" charset="-122"/>
              </a:rPr>
              <a:t>niǎo</a:t>
            </a:r>
            <a:r>
              <a:rPr lang="en-US" altLang="zh-CN" sz="3200" b="1" dirty="0">
                <a:latin typeface="宋体" panose="02010600030101010101" pitchFamily="2" charset="-122"/>
                <a:ea typeface="宋体" panose="02010600030101010101" pitchFamily="2" charset="-122"/>
              </a:rPr>
              <a:t> </a:t>
            </a:r>
            <a:r>
              <a:rPr lang="en-US" altLang="zh-CN" sz="3200" b="1" dirty="0" err="1">
                <a:latin typeface="宋体" panose="02010600030101010101" pitchFamily="2" charset="-122"/>
                <a:ea typeface="宋体" panose="02010600030101010101" pitchFamily="2" charset="-122"/>
              </a:rPr>
              <a:t>nuó</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zh-CN" sz="3200" b="1" dirty="0">
                <a:latin typeface="宋体" panose="02010600030101010101" pitchFamily="2" charset="-122"/>
                <a:ea typeface="宋体" panose="02010600030101010101" pitchFamily="2" charset="-122"/>
              </a:rPr>
              <a:t>蓊蓊（</a:t>
            </a:r>
            <a:r>
              <a:rPr lang="en-US" altLang="zh-CN" sz="3200" b="1" dirty="0" err="1">
                <a:latin typeface="宋体" panose="02010600030101010101" pitchFamily="2" charset="-122"/>
                <a:ea typeface="宋体" panose="02010600030101010101" pitchFamily="2" charset="-122"/>
              </a:rPr>
              <a:t>wěng</a:t>
            </a:r>
            <a:r>
              <a:rPr lang="zh-CN" altLang="zh-CN" sz="3200" b="1" dirty="0">
                <a:latin typeface="宋体" panose="02010600030101010101" pitchFamily="2" charset="-122"/>
                <a:ea typeface="宋体" panose="02010600030101010101" pitchFamily="2" charset="-122"/>
              </a:rPr>
              <a:t>）郁郁</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峭楞楞（</a:t>
            </a:r>
            <a:r>
              <a:rPr lang="en-US" altLang="zh-CN" sz="3200" b="1" dirty="0" err="1">
                <a:latin typeface="宋体" panose="02010600030101010101" pitchFamily="2" charset="-122"/>
                <a:ea typeface="宋体" panose="02010600030101010101" pitchFamily="2" charset="-122"/>
              </a:rPr>
              <a:t>qiào</a:t>
            </a:r>
            <a:r>
              <a:rPr lang="en-US" altLang="zh-CN" sz="3200" b="1" dirty="0">
                <a:latin typeface="宋体" panose="02010600030101010101" pitchFamily="2" charset="-122"/>
                <a:ea typeface="宋体" panose="02010600030101010101" pitchFamily="2" charset="-122"/>
              </a:rPr>
              <a:t> </a:t>
            </a:r>
            <a:r>
              <a:rPr lang="en-US" altLang="zh-CN" sz="3200" b="1" dirty="0" err="1">
                <a:latin typeface="宋体" panose="02010600030101010101" pitchFamily="2" charset="-122"/>
                <a:ea typeface="宋体" panose="02010600030101010101" pitchFamily="2" charset="-122"/>
              </a:rPr>
              <a:t>léng</a:t>
            </a:r>
            <a:r>
              <a:rPr lang="en-US" altLang="zh-CN" sz="3200" b="1" dirty="0">
                <a:latin typeface="宋体" panose="02010600030101010101" pitchFamily="2" charset="-122"/>
                <a:ea typeface="宋体" panose="02010600030101010101" pitchFamily="2" charset="-122"/>
              </a:rPr>
              <a:t> </a:t>
            </a:r>
            <a:r>
              <a:rPr lang="en-US" altLang="zh-CN" sz="3200" b="1" dirty="0" err="1">
                <a:latin typeface="宋体" panose="02010600030101010101" pitchFamily="2" charset="-122"/>
                <a:ea typeface="宋体" panose="02010600030101010101" pitchFamily="2" charset="-122"/>
              </a:rPr>
              <a:t>léng</a:t>
            </a:r>
            <a:r>
              <a:rPr lang="zh-CN" altLang="en-US"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422361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182880" y="34128"/>
            <a:ext cx="12192000" cy="6823872"/>
          </a:xfrm>
          <a:prstGeom prst="rect">
            <a:avLst/>
          </a:prstGeom>
        </p:spPr>
      </p:pic>
      <p:pic>
        <p:nvPicPr>
          <p:cNvPr id="20" name="图片 19">
            <a:extLst>
              <a:ext uri="{FF2B5EF4-FFF2-40B4-BE49-F238E27FC236}">
                <a16:creationId xmlns:a16="http://schemas.microsoft.com/office/drawing/2014/main" id="{61930922-B2D5-421D-B781-2CB601B2C29B}"/>
              </a:ext>
            </a:extLst>
          </p:cNvPr>
          <p:cNvPicPr/>
          <p:nvPr/>
        </p:nvPicPr>
        <p:blipFill rotWithShape="1">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r="8468" b="10303"/>
          <a:stretch/>
        </p:blipFill>
        <p:spPr>
          <a:xfrm>
            <a:off x="665083" y="462280"/>
            <a:ext cx="10480437" cy="4130040"/>
          </a:xfrm>
          <a:prstGeom prst="rect">
            <a:avLst/>
          </a:prstGeom>
        </p:spPr>
      </p:pic>
    </p:spTree>
    <p:extLst>
      <p:ext uri="{BB962C8B-B14F-4D97-AF65-F5344CB8AC3E}">
        <p14:creationId xmlns:p14="http://schemas.microsoft.com/office/powerpoint/2010/main" val="2404915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4" name="矩形 3">
            <a:extLst>
              <a:ext uri="{FF2B5EF4-FFF2-40B4-BE49-F238E27FC236}">
                <a16:creationId xmlns:a16="http://schemas.microsoft.com/office/drawing/2014/main" id="{D7A96182-2C71-465F-B166-B5F012EA85B2}"/>
              </a:ext>
            </a:extLst>
          </p:cNvPr>
          <p:cNvSpPr/>
          <p:nvPr/>
        </p:nvSpPr>
        <p:spPr>
          <a:xfrm>
            <a:off x="442909" y="163175"/>
            <a:ext cx="2954655" cy="923330"/>
          </a:xfrm>
          <a:prstGeom prst="rect">
            <a:avLst/>
          </a:prstGeom>
          <a:noFill/>
        </p:spPr>
        <p:txBody>
          <a:bodyPr wrap="non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初读课文</a:t>
            </a:r>
          </a:p>
        </p:txBody>
      </p:sp>
      <p:sp>
        <p:nvSpPr>
          <p:cNvPr id="5" name="文本框 4">
            <a:extLst>
              <a:ext uri="{FF2B5EF4-FFF2-40B4-BE49-F238E27FC236}">
                <a16:creationId xmlns:a16="http://schemas.microsoft.com/office/drawing/2014/main" id="{4104FAB7-C4DE-4980-8475-525E71EF1612}"/>
              </a:ext>
            </a:extLst>
          </p:cNvPr>
          <p:cNvSpPr txBox="1"/>
          <p:nvPr/>
        </p:nvSpPr>
        <p:spPr>
          <a:xfrm>
            <a:off x="1087120" y="1686560"/>
            <a:ext cx="10109200" cy="3323987"/>
          </a:xfrm>
          <a:prstGeom prst="rect">
            <a:avLst/>
          </a:prstGeom>
          <a:noFill/>
        </p:spPr>
        <p:txBody>
          <a:bodyPr wrap="square" rtlCol="0">
            <a:spAutoFit/>
          </a:bodyPr>
          <a:lstStyle/>
          <a:p>
            <a:pPr indent="457200">
              <a:lnSpc>
                <a:spcPct val="150000"/>
              </a:lnSpc>
            </a:pP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给文章八个小段标上序号，</a:t>
            </a:r>
            <a:r>
              <a:rPr lang="zh-CN" altLang="zh-CN" sz="3200" b="1" dirty="0">
                <a:solidFill>
                  <a:srgbClr val="FF0000"/>
                </a:solidFill>
                <a:latin typeface="宋体" panose="02010600030101010101" pitchFamily="2" charset="-122"/>
                <a:ea typeface="宋体" panose="02010600030101010101" pitchFamily="2" charset="-122"/>
              </a:rPr>
              <a:t>找出文章主要写景的段落和抒情的段落和语句。</a:t>
            </a:r>
            <a:endParaRPr lang="en-US" altLang="zh-CN" sz="3200" b="1" dirty="0">
              <a:solidFill>
                <a:srgbClr val="FF0000"/>
              </a:solidFill>
              <a:latin typeface="宋体" panose="02010600030101010101" pitchFamily="2" charset="-122"/>
              <a:ea typeface="宋体" panose="02010600030101010101" pitchFamily="2" charset="-122"/>
            </a:endParaRPr>
          </a:p>
          <a:p>
            <a:pPr indent="457200">
              <a:lnSpc>
                <a:spcPct val="150000"/>
              </a:lnSpc>
            </a:pP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作者的</a:t>
            </a:r>
            <a:r>
              <a:rPr lang="zh-CN" altLang="zh-CN" sz="3200" b="1" dirty="0">
                <a:solidFill>
                  <a:srgbClr val="FF0000"/>
                </a:solidFill>
                <a:latin typeface="宋体" panose="02010600030101010101" pitchFamily="2" charset="-122"/>
                <a:ea typeface="宋体" panose="02010600030101010101" pitchFamily="2" charset="-122"/>
              </a:rPr>
              <a:t>行踪</a:t>
            </a:r>
            <a:r>
              <a:rPr lang="zh-CN" altLang="zh-CN" sz="3200" b="1" dirty="0">
                <a:latin typeface="宋体" panose="02010600030101010101" pitchFamily="2" charset="-122"/>
                <a:ea typeface="宋体" panose="02010600030101010101" pitchFamily="2" charset="-122"/>
              </a:rPr>
              <a:t>是怎样的？</a:t>
            </a:r>
            <a:endParaRPr lang="en-US" altLang="zh-CN" sz="3200" b="1" dirty="0">
              <a:latin typeface="宋体" panose="02010600030101010101" pitchFamily="2" charset="-122"/>
              <a:ea typeface="宋体" panose="02010600030101010101" pitchFamily="2" charset="-122"/>
            </a:endParaRPr>
          </a:p>
          <a:p>
            <a:pPr indent="457200">
              <a:lnSpc>
                <a:spcPct val="150000"/>
              </a:lnSpc>
            </a:pP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作者</a:t>
            </a:r>
            <a:r>
              <a:rPr lang="zh-CN" altLang="zh-CN" sz="3200" b="1" dirty="0">
                <a:solidFill>
                  <a:srgbClr val="FF0000"/>
                </a:solidFill>
                <a:latin typeface="宋体" panose="02010600030101010101" pitchFamily="2" charset="-122"/>
                <a:ea typeface="宋体" panose="02010600030101010101" pitchFamily="2" charset="-122"/>
              </a:rPr>
              <a:t>感情发展脉络</a:t>
            </a:r>
            <a:r>
              <a:rPr lang="zh-CN" altLang="zh-CN" sz="3200" b="1" dirty="0">
                <a:latin typeface="宋体" panose="02010600030101010101" pitchFamily="2" charset="-122"/>
                <a:ea typeface="宋体" panose="02010600030101010101" pitchFamily="2" charset="-122"/>
              </a:rPr>
              <a:t>是怎样的</a:t>
            </a:r>
            <a:r>
              <a:rPr lang="zh-CN" altLang="en-US" sz="3200" b="1" dirty="0">
                <a:latin typeface="宋体" panose="02010600030101010101" pitchFamily="2" charset="-122"/>
                <a:ea typeface="宋体" panose="02010600030101010101" pitchFamily="2" charset="-122"/>
              </a:rPr>
              <a:t>？</a:t>
            </a:r>
            <a:endParaRPr lang="zh-CN" altLang="zh-CN" sz="3200" b="1" dirty="0"/>
          </a:p>
          <a:p>
            <a:endParaRPr lang="zh-CN" altLang="en-US" dirty="0"/>
          </a:p>
        </p:txBody>
      </p:sp>
    </p:spTree>
    <p:extLst>
      <p:ext uri="{BB962C8B-B14F-4D97-AF65-F5344CB8AC3E}">
        <p14:creationId xmlns:p14="http://schemas.microsoft.com/office/powerpoint/2010/main" val="819102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文本框 1">
            <a:extLst>
              <a:ext uri="{FF2B5EF4-FFF2-40B4-BE49-F238E27FC236}">
                <a16:creationId xmlns:a16="http://schemas.microsoft.com/office/drawing/2014/main" id="{E4B0B87B-FF82-4EFB-A880-4E079825C339}"/>
              </a:ext>
            </a:extLst>
          </p:cNvPr>
          <p:cNvSpPr txBox="1"/>
          <p:nvPr/>
        </p:nvSpPr>
        <p:spPr>
          <a:xfrm>
            <a:off x="542925" y="647700"/>
            <a:ext cx="10610850" cy="1354217"/>
          </a:xfrm>
          <a:prstGeom prst="rect">
            <a:avLst/>
          </a:prstGeom>
          <a:noFill/>
        </p:spPr>
        <p:txBody>
          <a:bodyPr wrap="square" rtlCol="0">
            <a:spAutoFit/>
          </a:bodyPr>
          <a:lstStyle/>
          <a:p>
            <a:r>
              <a:rPr lang="en-US" altLang="zh-CN" sz="3200" dirty="0">
                <a:latin typeface="宋体" panose="02010600030101010101" pitchFamily="2" charset="-122"/>
                <a:ea typeface="宋体" panose="02010600030101010101" pitchFamily="2" charset="-122"/>
              </a:rPr>
              <a:t>  </a:t>
            </a:r>
            <a:r>
              <a:rPr lang="zh-CN" altLang="zh-CN" sz="3200" dirty="0">
                <a:latin typeface="宋体" panose="02010600030101010101" pitchFamily="2" charset="-122"/>
                <a:ea typeface="宋体" panose="02010600030101010101" pitchFamily="2" charset="-122"/>
              </a:rPr>
              <a:t>文章主要</a:t>
            </a:r>
            <a:r>
              <a:rPr lang="zh-CN" altLang="zh-CN" sz="3200" dirty="0">
                <a:solidFill>
                  <a:srgbClr val="FF0000"/>
                </a:solidFill>
                <a:latin typeface="宋体" panose="02010600030101010101" pitchFamily="2" charset="-122"/>
                <a:ea typeface="宋体" panose="02010600030101010101" pitchFamily="2" charset="-122"/>
              </a:rPr>
              <a:t>写景的段落是第四段、第五段、第六段</a:t>
            </a:r>
            <a:r>
              <a:rPr lang="zh-CN" altLang="zh-CN" sz="3200" dirty="0">
                <a:latin typeface="宋体" panose="02010600030101010101" pitchFamily="2" charset="-122"/>
                <a:ea typeface="宋体" panose="02010600030101010101" pitchFamily="2" charset="-122"/>
              </a:rPr>
              <a:t>。文章主要抒情的段落是第三段。</a:t>
            </a:r>
          </a:p>
          <a:p>
            <a:endParaRPr lang="zh-CN" altLang="en-US" dirty="0"/>
          </a:p>
        </p:txBody>
      </p:sp>
      <p:sp>
        <p:nvSpPr>
          <p:cNvPr id="5" name="矩形 4">
            <a:extLst>
              <a:ext uri="{FF2B5EF4-FFF2-40B4-BE49-F238E27FC236}">
                <a16:creationId xmlns:a16="http://schemas.microsoft.com/office/drawing/2014/main" id="{6DE1208A-51A7-4485-A8DF-98C342840898}"/>
              </a:ext>
            </a:extLst>
          </p:cNvPr>
          <p:cNvSpPr/>
          <p:nvPr/>
        </p:nvSpPr>
        <p:spPr>
          <a:xfrm>
            <a:off x="7943850" y="3429000"/>
            <a:ext cx="1495425" cy="6572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latin typeface="宋体" panose="02010600030101010101" pitchFamily="2" charset="-122"/>
                <a:ea typeface="宋体" panose="02010600030101010101" pitchFamily="2" charset="-122"/>
              </a:rPr>
              <a:t>踱小路</a:t>
            </a:r>
          </a:p>
        </p:txBody>
      </p:sp>
      <p:sp>
        <p:nvSpPr>
          <p:cNvPr id="6" name="矩形 5">
            <a:extLst>
              <a:ext uri="{FF2B5EF4-FFF2-40B4-BE49-F238E27FC236}">
                <a16:creationId xmlns:a16="http://schemas.microsoft.com/office/drawing/2014/main" id="{BBF9E9B9-B861-4EE2-878B-947E4668D93F}"/>
              </a:ext>
            </a:extLst>
          </p:cNvPr>
          <p:cNvSpPr/>
          <p:nvPr/>
        </p:nvSpPr>
        <p:spPr>
          <a:xfrm>
            <a:off x="4962525" y="1962150"/>
            <a:ext cx="1495425" cy="6572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latin typeface="宋体" panose="02010600030101010101" pitchFamily="2" charset="-122"/>
                <a:ea typeface="宋体" panose="02010600030101010101" pitchFamily="2" charset="-122"/>
              </a:rPr>
              <a:t>出家门</a:t>
            </a:r>
          </a:p>
        </p:txBody>
      </p:sp>
      <p:sp>
        <p:nvSpPr>
          <p:cNvPr id="7" name="矩形 6">
            <a:extLst>
              <a:ext uri="{FF2B5EF4-FFF2-40B4-BE49-F238E27FC236}">
                <a16:creationId xmlns:a16="http://schemas.microsoft.com/office/drawing/2014/main" id="{E3E30B49-04F6-4145-BB3A-2787A151F6AD}"/>
              </a:ext>
            </a:extLst>
          </p:cNvPr>
          <p:cNvSpPr/>
          <p:nvPr/>
        </p:nvSpPr>
        <p:spPr>
          <a:xfrm>
            <a:off x="4962524" y="5438775"/>
            <a:ext cx="1495425" cy="6572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latin typeface="宋体" panose="02010600030101010101" pitchFamily="2" charset="-122"/>
                <a:ea typeface="宋体" panose="02010600030101010101" pitchFamily="2" charset="-122"/>
              </a:rPr>
              <a:t>观荷塘</a:t>
            </a:r>
          </a:p>
        </p:txBody>
      </p:sp>
      <p:sp>
        <p:nvSpPr>
          <p:cNvPr id="8" name="矩形 7">
            <a:extLst>
              <a:ext uri="{FF2B5EF4-FFF2-40B4-BE49-F238E27FC236}">
                <a16:creationId xmlns:a16="http://schemas.microsoft.com/office/drawing/2014/main" id="{6B6E15F3-34F9-473F-95DB-E5CABE00EBA6}"/>
              </a:ext>
            </a:extLst>
          </p:cNvPr>
          <p:cNvSpPr/>
          <p:nvPr/>
        </p:nvSpPr>
        <p:spPr>
          <a:xfrm>
            <a:off x="2181225" y="3429000"/>
            <a:ext cx="1495425" cy="6572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200" b="1" dirty="0">
                <a:latin typeface="宋体" panose="02010600030101010101" pitchFamily="2" charset="-122"/>
                <a:ea typeface="宋体" panose="02010600030101010101" pitchFamily="2" charset="-122"/>
              </a:rPr>
              <a:t>赏四周</a:t>
            </a:r>
          </a:p>
        </p:txBody>
      </p:sp>
      <p:cxnSp>
        <p:nvCxnSpPr>
          <p:cNvPr id="10" name="直接箭头连接符 9">
            <a:extLst>
              <a:ext uri="{FF2B5EF4-FFF2-40B4-BE49-F238E27FC236}">
                <a16:creationId xmlns:a16="http://schemas.microsoft.com/office/drawing/2014/main" id="{452E1860-152A-4C53-AF80-F86E14667B01}"/>
              </a:ext>
            </a:extLst>
          </p:cNvPr>
          <p:cNvCxnSpPr/>
          <p:nvPr/>
        </p:nvCxnSpPr>
        <p:spPr>
          <a:xfrm>
            <a:off x="6838950" y="2466975"/>
            <a:ext cx="1104900" cy="72390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直接箭头连接符 10">
            <a:extLst>
              <a:ext uri="{FF2B5EF4-FFF2-40B4-BE49-F238E27FC236}">
                <a16:creationId xmlns:a16="http://schemas.microsoft.com/office/drawing/2014/main" id="{9C3D1074-A42C-4966-9245-F73279802885}"/>
              </a:ext>
            </a:extLst>
          </p:cNvPr>
          <p:cNvCxnSpPr>
            <a:cxnSpLocks/>
          </p:cNvCxnSpPr>
          <p:nvPr/>
        </p:nvCxnSpPr>
        <p:spPr>
          <a:xfrm flipH="1">
            <a:off x="6881814" y="4617958"/>
            <a:ext cx="1062036" cy="82081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5" name="直接箭头连接符 14">
            <a:extLst>
              <a:ext uri="{FF2B5EF4-FFF2-40B4-BE49-F238E27FC236}">
                <a16:creationId xmlns:a16="http://schemas.microsoft.com/office/drawing/2014/main" id="{F1F9A7CA-E6F7-48BD-97DD-D64073CAD276}"/>
              </a:ext>
            </a:extLst>
          </p:cNvPr>
          <p:cNvCxnSpPr>
            <a:cxnSpLocks/>
          </p:cNvCxnSpPr>
          <p:nvPr/>
        </p:nvCxnSpPr>
        <p:spPr>
          <a:xfrm flipH="1" flipV="1">
            <a:off x="3490911" y="4628040"/>
            <a:ext cx="1076325" cy="82700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直接箭头连接符 18">
            <a:extLst>
              <a:ext uri="{FF2B5EF4-FFF2-40B4-BE49-F238E27FC236}">
                <a16:creationId xmlns:a16="http://schemas.microsoft.com/office/drawing/2014/main" id="{D6543022-A3A9-4CE4-B6D4-FE23350730C9}"/>
              </a:ext>
            </a:extLst>
          </p:cNvPr>
          <p:cNvCxnSpPr>
            <a:cxnSpLocks/>
          </p:cNvCxnSpPr>
          <p:nvPr/>
        </p:nvCxnSpPr>
        <p:spPr>
          <a:xfrm flipV="1">
            <a:off x="3490911" y="2426099"/>
            <a:ext cx="1038223" cy="76477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3" name="矩形 22">
            <a:extLst>
              <a:ext uri="{FF2B5EF4-FFF2-40B4-BE49-F238E27FC236}">
                <a16:creationId xmlns:a16="http://schemas.microsoft.com/office/drawing/2014/main" id="{626D702E-5B4F-45C4-BBD8-347318443ADF}"/>
              </a:ext>
            </a:extLst>
          </p:cNvPr>
          <p:cNvSpPr/>
          <p:nvPr/>
        </p:nvSpPr>
        <p:spPr>
          <a:xfrm>
            <a:off x="4781547" y="2648784"/>
            <a:ext cx="1857375" cy="72390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a:solidFill>
                  <a:srgbClr val="0070C0"/>
                </a:solidFill>
                <a:latin typeface="宋体" panose="02010600030101010101" pitchFamily="2" charset="-122"/>
                <a:ea typeface="宋体" panose="02010600030101010101" pitchFamily="2" charset="-122"/>
              </a:rPr>
              <a:t>不宁静</a:t>
            </a:r>
          </a:p>
        </p:txBody>
      </p:sp>
      <p:sp>
        <p:nvSpPr>
          <p:cNvPr id="24" name="矩形 23">
            <a:extLst>
              <a:ext uri="{FF2B5EF4-FFF2-40B4-BE49-F238E27FC236}">
                <a16:creationId xmlns:a16="http://schemas.microsoft.com/office/drawing/2014/main" id="{2E0CD6AC-C8C0-4ACB-B594-312F77A90A0F}"/>
              </a:ext>
            </a:extLst>
          </p:cNvPr>
          <p:cNvSpPr/>
          <p:nvPr/>
        </p:nvSpPr>
        <p:spPr>
          <a:xfrm>
            <a:off x="6056710" y="3655934"/>
            <a:ext cx="1857375" cy="49696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a:solidFill>
                  <a:srgbClr val="0070C0"/>
                </a:solidFill>
                <a:latin typeface="宋体" panose="02010600030101010101" pitchFamily="2" charset="-122"/>
                <a:ea typeface="宋体" panose="02010600030101010101" pitchFamily="2" charset="-122"/>
              </a:rPr>
              <a:t>寻</a:t>
            </a:r>
            <a:endParaRPr lang="en-US" altLang="zh-CN" sz="2400" dirty="0">
              <a:solidFill>
                <a:srgbClr val="0070C0"/>
              </a:solidFill>
              <a:latin typeface="宋体" panose="02010600030101010101" pitchFamily="2" charset="-122"/>
              <a:ea typeface="宋体" panose="02010600030101010101" pitchFamily="2" charset="-122"/>
            </a:endParaRPr>
          </a:p>
          <a:p>
            <a:pPr algn="ctr"/>
            <a:r>
              <a:rPr lang="zh-CN" altLang="en-US" sz="2400" dirty="0">
                <a:solidFill>
                  <a:srgbClr val="0070C0"/>
                </a:solidFill>
                <a:latin typeface="宋体" panose="02010600030101010101" pitchFamily="2" charset="-122"/>
                <a:ea typeface="宋体" panose="02010600030101010101" pitchFamily="2" charset="-122"/>
              </a:rPr>
              <a:t>宁</a:t>
            </a:r>
            <a:endParaRPr lang="en-US" altLang="zh-CN" sz="2400" dirty="0">
              <a:solidFill>
                <a:srgbClr val="0070C0"/>
              </a:solidFill>
              <a:latin typeface="宋体" panose="02010600030101010101" pitchFamily="2" charset="-122"/>
              <a:ea typeface="宋体" panose="02010600030101010101" pitchFamily="2" charset="-122"/>
            </a:endParaRPr>
          </a:p>
          <a:p>
            <a:pPr algn="ctr"/>
            <a:r>
              <a:rPr lang="zh-CN" altLang="en-US" sz="2400" dirty="0">
                <a:solidFill>
                  <a:srgbClr val="0070C0"/>
                </a:solidFill>
                <a:latin typeface="宋体" panose="02010600030101010101" pitchFamily="2" charset="-122"/>
                <a:ea typeface="宋体" panose="02010600030101010101" pitchFamily="2" charset="-122"/>
              </a:rPr>
              <a:t>静</a:t>
            </a:r>
          </a:p>
        </p:txBody>
      </p:sp>
      <p:sp>
        <p:nvSpPr>
          <p:cNvPr id="25" name="矩形 24">
            <a:extLst>
              <a:ext uri="{FF2B5EF4-FFF2-40B4-BE49-F238E27FC236}">
                <a16:creationId xmlns:a16="http://schemas.microsoft.com/office/drawing/2014/main" id="{B2E86653-2732-4797-AB23-AAE7BBC45DE3}"/>
              </a:ext>
            </a:extLst>
          </p:cNvPr>
          <p:cNvSpPr/>
          <p:nvPr/>
        </p:nvSpPr>
        <p:spPr>
          <a:xfrm>
            <a:off x="4833935" y="4688801"/>
            <a:ext cx="1857375" cy="72390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a:solidFill>
                  <a:srgbClr val="0070C0"/>
                </a:solidFill>
                <a:latin typeface="宋体" panose="02010600030101010101" pitchFamily="2" charset="-122"/>
                <a:ea typeface="宋体" panose="02010600030101010101" pitchFamily="2" charset="-122"/>
              </a:rPr>
              <a:t>得宁静</a:t>
            </a:r>
          </a:p>
        </p:txBody>
      </p:sp>
      <p:sp>
        <p:nvSpPr>
          <p:cNvPr id="26" name="矩形 25">
            <a:extLst>
              <a:ext uri="{FF2B5EF4-FFF2-40B4-BE49-F238E27FC236}">
                <a16:creationId xmlns:a16="http://schemas.microsoft.com/office/drawing/2014/main" id="{C08AAAF9-5F87-4724-9815-4D9EC252CC18}"/>
              </a:ext>
            </a:extLst>
          </p:cNvPr>
          <p:cNvSpPr/>
          <p:nvPr/>
        </p:nvSpPr>
        <p:spPr>
          <a:xfrm>
            <a:off x="3717129" y="3485317"/>
            <a:ext cx="1857375" cy="72390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a:solidFill>
                  <a:srgbClr val="0070C0"/>
                </a:solidFill>
                <a:latin typeface="宋体" panose="02010600030101010101" pitchFamily="2" charset="-122"/>
                <a:ea typeface="宋体" panose="02010600030101010101" pitchFamily="2" charset="-122"/>
              </a:rPr>
              <a:t>失</a:t>
            </a:r>
            <a:endParaRPr lang="en-US" altLang="zh-CN" sz="2400" dirty="0">
              <a:solidFill>
                <a:srgbClr val="0070C0"/>
              </a:solidFill>
              <a:latin typeface="宋体" panose="02010600030101010101" pitchFamily="2" charset="-122"/>
              <a:ea typeface="宋体" panose="02010600030101010101" pitchFamily="2" charset="-122"/>
            </a:endParaRPr>
          </a:p>
          <a:p>
            <a:pPr algn="ctr"/>
            <a:r>
              <a:rPr lang="zh-CN" altLang="en-US" sz="2400" dirty="0">
                <a:solidFill>
                  <a:srgbClr val="0070C0"/>
                </a:solidFill>
                <a:latin typeface="宋体" panose="02010600030101010101" pitchFamily="2" charset="-122"/>
                <a:ea typeface="宋体" panose="02010600030101010101" pitchFamily="2" charset="-122"/>
              </a:rPr>
              <a:t>宁</a:t>
            </a:r>
            <a:endParaRPr lang="en-US" altLang="zh-CN" sz="2400" dirty="0">
              <a:solidFill>
                <a:srgbClr val="0070C0"/>
              </a:solidFill>
              <a:latin typeface="宋体" panose="02010600030101010101" pitchFamily="2" charset="-122"/>
              <a:ea typeface="宋体" panose="02010600030101010101" pitchFamily="2" charset="-122"/>
            </a:endParaRPr>
          </a:p>
          <a:p>
            <a:pPr algn="ctr"/>
            <a:r>
              <a:rPr lang="zh-CN" altLang="en-US" sz="2400" dirty="0">
                <a:solidFill>
                  <a:srgbClr val="0070C0"/>
                </a:solidFill>
                <a:latin typeface="宋体" panose="02010600030101010101" pitchFamily="2" charset="-122"/>
                <a:ea typeface="宋体" panose="02010600030101010101" pitchFamily="2" charset="-122"/>
              </a:rPr>
              <a:t>静</a:t>
            </a:r>
          </a:p>
        </p:txBody>
      </p:sp>
    </p:spTree>
    <p:extLst>
      <p:ext uri="{BB962C8B-B14F-4D97-AF65-F5344CB8AC3E}">
        <p14:creationId xmlns:p14="http://schemas.microsoft.com/office/powerpoint/2010/main" val="114054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23" grpId="0" animBg="1"/>
      <p:bldP spid="24" grpId="0" animBg="1"/>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34128"/>
            <a:ext cx="12192000" cy="6823872"/>
          </a:xfrm>
          <a:prstGeom prst="rect">
            <a:avLst/>
          </a:prstGeom>
        </p:spPr>
      </p:pic>
      <p:sp>
        <p:nvSpPr>
          <p:cNvPr id="2" name="矩形 1">
            <a:extLst>
              <a:ext uri="{FF2B5EF4-FFF2-40B4-BE49-F238E27FC236}">
                <a16:creationId xmlns:a16="http://schemas.microsoft.com/office/drawing/2014/main" id="{917A60F8-9282-43C5-AC41-02667CB13B6B}"/>
              </a:ext>
            </a:extLst>
          </p:cNvPr>
          <p:cNvSpPr/>
          <p:nvPr/>
        </p:nvSpPr>
        <p:spPr>
          <a:xfrm>
            <a:off x="284801" y="176510"/>
            <a:ext cx="2954655" cy="923330"/>
          </a:xfrm>
          <a:prstGeom prst="rect">
            <a:avLst/>
          </a:prstGeom>
          <a:noFill/>
        </p:spPr>
        <p:txBody>
          <a:bodyPr wrap="none" lIns="91440" tIns="45720" rIns="91440" bIns="45720">
            <a:spAutoFit/>
          </a:bodyPr>
          <a:lstStyle/>
          <a:p>
            <a:pPr algn="ctr"/>
            <a:r>
              <a:rPr lang="zh-CN" altLang="en-US" sz="5400" b="1" dirty="0">
                <a:ln w="0"/>
                <a:solidFill>
                  <a:schemeClr val="accent1"/>
                </a:solidFill>
                <a:effectLst>
                  <a:outerShdw blurRad="38100" dist="25400" dir="5400000" algn="ctr" rotWithShape="0">
                    <a:srgbClr val="6E747A">
                      <a:alpha val="43000"/>
                    </a:srgbClr>
                  </a:outerShdw>
                </a:effectLst>
              </a:rPr>
              <a:t>全文脉络</a:t>
            </a:r>
            <a:endParaRPr lang="zh-CN" altLang="en-US" sz="5400" b="1" cap="none" spc="0" dirty="0">
              <a:ln w="0"/>
              <a:solidFill>
                <a:schemeClr val="accent1"/>
              </a:solidFill>
              <a:effectLst>
                <a:outerShdw blurRad="38100" dist="25400" dir="5400000" algn="ctr" rotWithShape="0">
                  <a:srgbClr val="6E747A">
                    <a:alpha val="43000"/>
                  </a:srgbClr>
                </a:outerShdw>
              </a:effectLst>
            </a:endParaRPr>
          </a:p>
        </p:txBody>
      </p:sp>
      <p:sp>
        <p:nvSpPr>
          <p:cNvPr id="4" name="文本框 3">
            <a:extLst>
              <a:ext uri="{FF2B5EF4-FFF2-40B4-BE49-F238E27FC236}">
                <a16:creationId xmlns:a16="http://schemas.microsoft.com/office/drawing/2014/main" id="{EA0611DE-2BD6-4278-A93F-25FDADF4CE24}"/>
              </a:ext>
            </a:extLst>
          </p:cNvPr>
          <p:cNvSpPr txBox="1"/>
          <p:nvPr/>
        </p:nvSpPr>
        <p:spPr>
          <a:xfrm>
            <a:off x="1628775" y="1099840"/>
            <a:ext cx="9563100" cy="4408899"/>
          </a:xfrm>
          <a:prstGeom prst="rect">
            <a:avLst/>
          </a:prstGeom>
          <a:noFill/>
        </p:spPr>
        <p:txBody>
          <a:bodyPr wrap="square" rtlCol="0">
            <a:spAutoFit/>
          </a:bodyPr>
          <a:lstStyle/>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明线</a:t>
            </a:r>
            <a:r>
              <a:rPr lang="en-US" altLang="zh-CN"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作者行踪</a:t>
            </a: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暗线</a:t>
            </a:r>
            <a:r>
              <a:rPr lang="en-US" altLang="zh-CN"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情感发展</a:t>
            </a:r>
          </a:p>
          <a:p>
            <a:pPr>
              <a:lnSpc>
                <a:spcPct val="150000"/>
              </a:lnSpc>
            </a:pPr>
            <a:r>
              <a:rPr lang="zh-CN" altLang="zh-CN" sz="3200" b="1" dirty="0">
                <a:latin typeface="宋体" panose="02010600030101010101" pitchFamily="2" charset="-122"/>
                <a:ea typeface="宋体" panose="02010600030101010101" pitchFamily="2" charset="-122"/>
              </a:rPr>
              <a:t>文章的结构：</a:t>
            </a:r>
          </a:p>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第一部分：</a:t>
            </a:r>
            <a:r>
              <a:rPr lang="en-US" altLang="zh-CN" sz="3200" b="1" dirty="0">
                <a:latin typeface="宋体" panose="02010600030101010101" pitchFamily="2" charset="-122"/>
                <a:ea typeface="宋体" panose="02010600030101010101" pitchFamily="2" charset="-122"/>
              </a:rPr>
              <a:t>1-3</a:t>
            </a:r>
            <a:r>
              <a:rPr lang="zh-CN" altLang="zh-CN" sz="3200" b="1" dirty="0">
                <a:latin typeface="宋体" panose="02010600030101010101" pitchFamily="2" charset="-122"/>
                <a:ea typeface="宋体" panose="02010600030101010101" pitchFamily="2" charset="-122"/>
              </a:rPr>
              <a:t>段，写“观荷缘起”。（情）</a:t>
            </a:r>
          </a:p>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solidFill>
                  <a:srgbClr val="FF0000"/>
                </a:solidFill>
                <a:latin typeface="宋体" panose="02010600030101010101" pitchFamily="2" charset="-122"/>
                <a:ea typeface="宋体" panose="02010600030101010101" pitchFamily="2" charset="-122"/>
              </a:rPr>
              <a:t>第二部分</a:t>
            </a:r>
            <a:r>
              <a:rPr lang="zh-CN" altLang="en-US" sz="3200" b="1" dirty="0">
                <a:solidFill>
                  <a:srgbClr val="FF0000"/>
                </a:solidFill>
                <a:latin typeface="宋体" panose="02010600030101010101" pitchFamily="2" charset="-122"/>
                <a:ea typeface="宋体" panose="02010600030101010101" pitchFamily="2" charset="-122"/>
              </a:rPr>
              <a:t>：</a:t>
            </a:r>
            <a:r>
              <a:rPr lang="en-US" altLang="zh-CN" sz="3200" b="1" dirty="0">
                <a:solidFill>
                  <a:srgbClr val="FF0000"/>
                </a:solidFill>
                <a:latin typeface="宋体" panose="02010600030101010101" pitchFamily="2" charset="-122"/>
                <a:ea typeface="宋体" panose="02010600030101010101" pitchFamily="2" charset="-122"/>
              </a:rPr>
              <a:t>4-6</a:t>
            </a:r>
            <a:r>
              <a:rPr lang="zh-CN" altLang="zh-CN" sz="3200" b="1" dirty="0">
                <a:solidFill>
                  <a:srgbClr val="FF0000"/>
                </a:solidFill>
                <a:latin typeface="宋体" panose="02010600030101010101" pitchFamily="2" charset="-122"/>
                <a:ea typeface="宋体" panose="02010600030101010101" pitchFamily="2" charset="-122"/>
              </a:rPr>
              <a:t>段，写“观荷月色”。（景）</a:t>
            </a:r>
          </a:p>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第三部分</a:t>
            </a:r>
            <a:r>
              <a:rPr lang="zh-CN" altLang="en-US"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7-10</a:t>
            </a:r>
            <a:r>
              <a:rPr lang="zh-CN" altLang="zh-CN" sz="3200" b="1" dirty="0">
                <a:latin typeface="宋体" panose="02010600030101010101" pitchFamily="2" charset="-122"/>
                <a:ea typeface="宋体" panose="02010600030101010101" pitchFamily="2" charset="-122"/>
              </a:rPr>
              <a:t>段，写“月下所感”。（情）</a:t>
            </a:r>
          </a:p>
          <a:p>
            <a:pPr>
              <a:lnSpc>
                <a:spcPct val="150000"/>
              </a:lnSpc>
            </a:pPr>
            <a:endParaRPr lang="zh-CN" altLang="en-US" sz="32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3910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39ADE9-D232-4FFD-9EDE-9E589503D463}"/>
              </a:ext>
            </a:extLst>
          </p:cNvPr>
          <p:cNvPicPr>
            <a:picLocks noChangeAspect="1"/>
          </p:cNvPicPr>
          <p:nvPr/>
        </p:nvPicPr>
        <p:blipFill rotWithShape="1">
          <a:blip r:embed="rId2">
            <a:extLst>
              <a:ext uri="{28A0092B-C50C-407E-A947-70E740481C1C}">
                <a14:useLocalDpi xmlns:a14="http://schemas.microsoft.com/office/drawing/2010/main" val="0"/>
              </a:ext>
            </a:extLst>
          </a:blip>
          <a:srcRect l="1" r="282" b="4148"/>
          <a:stretch/>
        </p:blipFill>
        <p:spPr>
          <a:xfrm>
            <a:off x="0" y="0"/>
            <a:ext cx="12192000" cy="6823872"/>
          </a:xfrm>
          <a:prstGeom prst="rect">
            <a:avLst/>
          </a:prstGeom>
        </p:spPr>
      </p:pic>
      <p:sp>
        <p:nvSpPr>
          <p:cNvPr id="2" name="矩形 1">
            <a:extLst>
              <a:ext uri="{FF2B5EF4-FFF2-40B4-BE49-F238E27FC236}">
                <a16:creationId xmlns:a16="http://schemas.microsoft.com/office/drawing/2014/main" id="{9073E9A5-766A-4961-9A8A-B0ADA375F9E0}"/>
              </a:ext>
            </a:extLst>
          </p:cNvPr>
          <p:cNvSpPr/>
          <p:nvPr/>
        </p:nvSpPr>
        <p:spPr>
          <a:xfrm>
            <a:off x="4333874" y="908744"/>
            <a:ext cx="3362325" cy="923330"/>
          </a:xfrm>
          <a:prstGeom prst="rect">
            <a:avLst/>
          </a:prstGeom>
          <a:noFill/>
        </p:spPr>
        <p:txBody>
          <a:bodyPr wrap="square" lIns="91440" tIns="45720" rIns="91440" bIns="45720">
            <a:spAutoFit/>
          </a:bodyPr>
          <a:lstStyle/>
          <a:p>
            <a:pPr algn="ctr"/>
            <a:r>
              <a:rPr lang="zh-CN" altLang="en-US" sz="5400" b="1" cap="none" spc="0" dirty="0">
                <a:ln w="0"/>
                <a:solidFill>
                  <a:schemeClr val="accent1"/>
                </a:solidFill>
                <a:effectLst>
                  <a:outerShdw blurRad="38100" dist="25400" dir="5400000" algn="ctr" rotWithShape="0">
                    <a:srgbClr val="6E747A">
                      <a:alpha val="43000"/>
                    </a:srgbClr>
                  </a:outerShdw>
                </a:effectLst>
              </a:rPr>
              <a:t>分组朗读</a:t>
            </a:r>
          </a:p>
        </p:txBody>
      </p:sp>
      <p:sp>
        <p:nvSpPr>
          <p:cNvPr id="4" name="文本框 3">
            <a:extLst>
              <a:ext uri="{FF2B5EF4-FFF2-40B4-BE49-F238E27FC236}">
                <a16:creationId xmlns:a16="http://schemas.microsoft.com/office/drawing/2014/main" id="{DE78A104-D1EC-4ADB-9310-AC5CCD89722D}"/>
              </a:ext>
            </a:extLst>
          </p:cNvPr>
          <p:cNvSpPr txBox="1"/>
          <p:nvPr/>
        </p:nvSpPr>
        <p:spPr>
          <a:xfrm>
            <a:off x="1085850" y="2265869"/>
            <a:ext cx="10020300" cy="2800767"/>
          </a:xfrm>
          <a:prstGeom prst="rect">
            <a:avLst/>
          </a:prstGeom>
          <a:noFill/>
        </p:spPr>
        <p:txBody>
          <a:bodyPr wrap="square" rtlCol="0">
            <a:spAutoFit/>
          </a:bodyPr>
          <a:lstStyle/>
          <a:p>
            <a:pPr>
              <a:lnSpc>
                <a:spcPct val="150000"/>
              </a:lnSpc>
            </a:pPr>
            <a:r>
              <a:rPr lang="en-US" altLang="zh-CN" sz="3200" dirty="0">
                <a:latin typeface="宋体" panose="02010600030101010101" pitchFamily="2" charset="-122"/>
                <a:ea typeface="宋体" panose="02010600030101010101" pitchFamily="2" charset="-122"/>
              </a:rPr>
              <a:t>  </a:t>
            </a:r>
            <a:r>
              <a:rPr lang="zh-CN" altLang="zh-CN" sz="3200" b="1" dirty="0">
                <a:latin typeface="宋体" panose="02010600030101010101" pitchFamily="2" charset="-122"/>
                <a:ea typeface="宋体" panose="02010600030101010101" pitchFamily="2" charset="-122"/>
              </a:rPr>
              <a:t>本文描写的荷塘只是清华园中一个普通的荷塘，然而在作者笔下，却是如此的秀美静谧，令人神往。美在哪里？又为什么呢？</a:t>
            </a:r>
            <a:endParaRPr lang="en-US" altLang="zh-CN" sz="3200" b="1" dirty="0">
              <a:latin typeface="宋体" panose="02010600030101010101" pitchFamily="2" charset="-122"/>
              <a:ea typeface="宋体" panose="02010600030101010101" pitchFamily="2" charset="-122"/>
            </a:endParaRPr>
          </a:p>
          <a:p>
            <a:endParaRPr lang="en-US" altLang="zh-CN"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3350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TotalTime>
  <Words>2117</Words>
  <Application>Microsoft Office PowerPoint</Application>
  <PresentationFormat>宽屏</PresentationFormat>
  <Paragraphs>98</Paragraphs>
  <Slides>28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等线</vt:lpstr>
      <vt:lpstr>等线 Light</vt:lpstr>
      <vt:lpstr>宋体</vt:lpstr>
      <vt:lpstr>Arial</vt:lpstr>
      <vt:lpstr>Office 主题​​</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荷塘月色                 ——朱自清</dc:title>
  <dc:creator>yang 润涵</dc:creator>
  <cp:lastModifiedBy>润涵 yang</cp:lastModifiedBy>
  <cp:revision>83</cp:revision>
  <dcterms:created xsi:type="dcterms:W3CDTF">2018-05-21T12:39:23Z</dcterms:created>
  <dcterms:modified xsi:type="dcterms:W3CDTF">2020-02-19T06:04:43Z</dcterms:modified>
</cp:coreProperties>
</file>