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69" r:id="rId3"/>
    <p:sldId id="268" r:id="rId4"/>
    <p:sldId id="256" r:id="rId5"/>
    <p:sldId id="293" r:id="rId6"/>
    <p:sldId id="257" r:id="rId7"/>
    <p:sldId id="258" r:id="rId8"/>
    <p:sldId id="259" r:id="rId9"/>
    <p:sldId id="260" r:id="rId10"/>
    <p:sldId id="261" r:id="rId11"/>
    <p:sldId id="271" r:id="rId12"/>
    <p:sldId id="263" r:id="rId13"/>
    <p:sldId id="267" r:id="rId14"/>
    <p:sldId id="266" r:id="rId15"/>
    <p:sldId id="265" r:id="rId16"/>
    <p:sldId id="262" r:id="rId17"/>
    <p:sldId id="270" r:id="rId18"/>
    <p:sldId id="274" r:id="rId19"/>
    <p:sldId id="272" r:id="rId20"/>
    <p:sldId id="275" r:id="rId21"/>
    <p:sldId id="276" r:id="rId22"/>
    <p:sldId id="277" r:id="rId23"/>
    <p:sldId id="279" r:id="rId24"/>
    <p:sldId id="292" r:id="rId25"/>
    <p:sldId id="273" r:id="rId26"/>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CC"/>
    <a:srgbClr val="009900"/>
    <a:srgbClr val="FF9900"/>
    <a:srgbClr val="660066"/>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6" d="100"/>
          <a:sy n="66" d="100"/>
        </p:scale>
        <p:origin x="-1506" y="-9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9" Type="http://schemas.openxmlformats.org/officeDocument/2006/relationships/tableStyles" Target="tableStyles.xml"/><Relationship Id="rId28" Type="http://schemas.openxmlformats.org/officeDocument/2006/relationships/viewProps" Target="viewProps.xml"/><Relationship Id="rId27" Type="http://schemas.openxmlformats.org/officeDocument/2006/relationships/presProps" Target="presProps.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Sp="0">
  <p:cSld name="标题幻灯片">
    <p:bg>
      <p:bgRef idx="1003">
        <a:schemeClr val="bg2"/>
      </p:bgRef>
    </p:bg>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173157"/>
            <a:ext cx="7772400" cy="1470025"/>
          </a:xfrm>
        </p:spPr>
        <p:txBody>
          <a:bodyPr anchor="b"/>
          <a:lstStyle>
            <a:lvl1pPr algn="l">
              <a:defRPr sz="4800"/>
            </a:lvl1pPr>
          </a:lstStyle>
          <a:p>
            <a:r>
              <a:rPr kumimoji="0" lang="zh-CN" altLang="en-US" smtClean="0"/>
              <a:t>单击此处编辑母版标题样式</a:t>
            </a:r>
            <a:endParaRPr kumimoji="0" lang="en-US"/>
          </a:p>
        </p:txBody>
      </p:sp>
      <p:sp>
        <p:nvSpPr>
          <p:cNvPr id="3" name="副标题 2"/>
          <p:cNvSpPr>
            <a:spLocks noGrp="1"/>
          </p:cNvSpPr>
          <p:nvPr>
            <p:ph type="subTitle" idx="1"/>
          </p:nvPr>
        </p:nvSpPr>
        <p:spPr>
          <a:xfrm>
            <a:off x="687716" y="2643182"/>
            <a:ext cx="6670366" cy="1752600"/>
          </a:xfrm>
        </p:spPr>
        <p:txBody>
          <a:bodyPr/>
          <a:lstStyle>
            <a:lvl1pPr marL="0" indent="0" algn="l">
              <a:buNone/>
              <a:defRPr sz="28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0" lang="zh-CN" altLang="en-US" smtClean="0"/>
              <a:t>单击此处编辑母版副标题样式</a:t>
            </a:r>
            <a:endParaRPr kumimoji="0" lang="en-US"/>
          </a:p>
        </p:txBody>
      </p:sp>
      <p:sp>
        <p:nvSpPr>
          <p:cNvPr id="4" name="日期占位符 3"/>
          <p:cNvSpPr>
            <a:spLocks noGrp="1"/>
          </p:cNvSpPr>
          <p:nvPr>
            <p:ph type="dt" sz="half" idx="10"/>
          </p:nvPr>
        </p:nvSpPr>
        <p:spPr/>
        <p:txBody>
          <a:bodyPr/>
          <a:lstStyle/>
          <a:p>
            <a:fld id="{F529C1A9-C307-44CB-8F5E-B2803B517DC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F62A718-21AE-4217-80EB-48DCF3A29E08}" type="slidenum">
              <a:rPr lang="zh-CN" altLang="en-US" smtClean="0"/>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p:txBody>
          <a:bodyPr vert="eaVert"/>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F529C1A9-C307-44CB-8F5E-B2803B517DC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F62A718-21AE-4217-80EB-48DCF3A29E08}"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143768" y="274639"/>
            <a:ext cx="1543032" cy="5851525"/>
          </a:xfrm>
        </p:spPr>
        <p:txBody>
          <a:bodyPr vert="eaVer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274639"/>
            <a:ext cx="6615130" cy="5851525"/>
          </a:xfrm>
        </p:spPr>
        <p:txBody>
          <a:bodyPr vert="eaVert"/>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F529C1A9-C307-44CB-8F5E-B2803B517DC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F62A718-21AE-4217-80EB-48DCF3A29E08}"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内容占位符 2"/>
          <p:cNvSpPr>
            <a:spLocks noGrp="1"/>
          </p:cNvSpPr>
          <p:nvPr>
            <p:ph idx="1"/>
          </p:nvPr>
        </p:nvSpPr>
        <p:spPr/>
        <p:txBody>
          <a:bodyPr/>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F529C1A9-C307-44CB-8F5E-B2803B517DC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F62A718-21AE-4217-80EB-48DCF3A29E08}"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showMasterSp="0">
  <p:cSld name="节标题">
    <p:bg>
      <p:bgRef idx="1003">
        <a:schemeClr val="bg2"/>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685800" y="2924181"/>
            <a:ext cx="7772400" cy="1362075"/>
          </a:xfrm>
        </p:spPr>
        <p:txBody>
          <a:bodyPr anchor="t"/>
          <a:lstStyle>
            <a:lvl1pPr algn="l">
              <a:defRPr sz="4400" b="0" cap="all"/>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685800" y="1428747"/>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F529C1A9-C307-44CB-8F5E-B2803B517DC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F62A718-21AE-4217-80EB-48DCF3A29E08}" type="slidenum">
              <a:rPr lang="zh-CN" altLang="en-US" smtClean="0"/>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F529C1A9-C307-44CB-8F5E-B2803B517DCC}"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F62A718-21AE-4217-80EB-48DCF3A29E08}"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eaLnBrk="1" latinLnBrk="0" hangingPunct="1"/>
            <a:r>
              <a:rPr kumimoji="0" lang="zh-CN" altLang="en-US" smtClean="0"/>
              <a:t>单击此处编辑母版文本样式</a:t>
            </a:r>
            <a:endParaRPr kumimoji="0"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eaLnBrk="1" latinLnBrk="0" hangingPunct="1"/>
            <a:r>
              <a:rPr kumimoji="0" lang="zh-CN" altLang="en-US" smtClean="0"/>
              <a:t>单击此处编辑母版文本样式</a:t>
            </a:r>
            <a:endParaRPr kumimoji="0" lang="zh-CN" altLang="en-US"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7" name="日期占位符 6"/>
          <p:cNvSpPr>
            <a:spLocks noGrp="1"/>
          </p:cNvSpPr>
          <p:nvPr>
            <p:ph type="dt" sz="half" idx="10"/>
          </p:nvPr>
        </p:nvSpPr>
        <p:spPr/>
        <p:txBody>
          <a:bodyPr/>
          <a:lstStyle/>
          <a:p>
            <a:fld id="{F529C1A9-C307-44CB-8F5E-B2803B517DCC}"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FF62A718-21AE-4217-80EB-48DCF3A29E08}"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日期占位符 2"/>
          <p:cNvSpPr>
            <a:spLocks noGrp="1"/>
          </p:cNvSpPr>
          <p:nvPr>
            <p:ph type="dt" sz="half" idx="10"/>
          </p:nvPr>
        </p:nvSpPr>
        <p:spPr/>
        <p:txBody>
          <a:bodyPr/>
          <a:lstStyle/>
          <a:p>
            <a:fld id="{F529C1A9-C307-44CB-8F5E-B2803B517DCC}"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FF62A718-21AE-4217-80EB-48DCF3A29E08}"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F529C1A9-C307-44CB-8F5E-B2803B517DCC}"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FF62A718-21AE-4217-80EB-48DCF3A29E08}"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3" name="内容占位符 2"/>
          <p:cNvSpPr>
            <a:spLocks noGrp="1"/>
          </p:cNvSpPr>
          <p:nvPr>
            <p:ph idx="1"/>
          </p:nvPr>
        </p:nvSpPr>
        <p:spPr>
          <a:xfrm>
            <a:off x="460382" y="1071546"/>
            <a:ext cx="5111750" cy="504976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4" name="文本占位符 3"/>
          <p:cNvSpPr>
            <a:spLocks noGrp="1"/>
          </p:cNvSpPr>
          <p:nvPr>
            <p:ph type="body" sz="half" idx="2"/>
          </p:nvPr>
        </p:nvSpPr>
        <p:spPr>
          <a:xfrm>
            <a:off x="5679083" y="1071546"/>
            <a:ext cx="3008313" cy="342902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F529C1A9-C307-44CB-8F5E-B2803B517DCC}"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F62A718-21AE-4217-80EB-48DCF3A29E08}" type="slidenum">
              <a:rPr lang="zh-CN" altLang="en-US" smtClean="0"/>
            </a:fld>
            <a:endParaRPr lang="zh-CN" altLang="en-US"/>
          </a:p>
        </p:txBody>
      </p:sp>
      <p:sp>
        <p:nvSpPr>
          <p:cNvPr id="2" name="标题 1"/>
          <p:cNvSpPr>
            <a:spLocks noGrp="1"/>
          </p:cNvSpPr>
          <p:nvPr>
            <p:ph type="title"/>
          </p:nvPr>
        </p:nvSpPr>
        <p:spPr>
          <a:xfrm>
            <a:off x="457205" y="285728"/>
            <a:ext cx="8230993" cy="696626"/>
          </a:xfrm>
        </p:spPr>
        <p:txBody>
          <a:bodyPr anchor="ctr"/>
          <a:lstStyle>
            <a:lvl1pPr algn="ctr">
              <a:defRPr sz="3600" b="0"/>
            </a:lvl1pPr>
          </a:lstStyle>
          <a:p>
            <a:r>
              <a:rPr kumimoji="0" lang="zh-CN" altLang="en-US" smtClean="0"/>
              <a:t>单击此处编辑母版标题样式</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001024" y="642918"/>
            <a:ext cx="785818" cy="4572032"/>
          </a:xfrm>
        </p:spPr>
        <p:txBody>
          <a:bodyPr vert="eaVert" anchor="ctr"/>
          <a:lstStyle>
            <a:lvl1pPr algn="l">
              <a:defRPr sz="2400" b="0"/>
            </a:lvl1pPr>
          </a:lstStyle>
          <a:p>
            <a:r>
              <a:rPr kumimoji="0" lang="zh-CN" altLang="en-US" smtClean="0"/>
              <a:t>单击此处编辑母版标题样式</a:t>
            </a:r>
            <a:endParaRPr kumimoji="0" lang="en-US"/>
          </a:p>
        </p:txBody>
      </p:sp>
      <p:sp>
        <p:nvSpPr>
          <p:cNvPr id="3" name="图片占位符 2"/>
          <p:cNvSpPr>
            <a:spLocks noGrp="1"/>
          </p:cNvSpPr>
          <p:nvPr>
            <p:ph type="pic" idx="1"/>
          </p:nvPr>
        </p:nvSpPr>
        <p:spPr>
          <a:xfrm>
            <a:off x="442922" y="541340"/>
            <a:ext cx="6415094" cy="5459428"/>
          </a:xfrm>
          <a:prstGeom prst="roundRect">
            <a:avLst>
              <a:gd name="adj" fmla="val 4800"/>
            </a:avLst>
          </a:prstGeom>
          <a:solidFill>
            <a:schemeClr val="accent1">
              <a:tint val="20000"/>
            </a:schemeClr>
          </a:solidFill>
          <a:ln w="38100">
            <a:gradFill flip="none" rotWithShape="1">
              <a:gsLst>
                <a:gs pos="0">
                  <a:schemeClr val="accent1">
                    <a:alpha val="50000"/>
                  </a:schemeClr>
                </a:gs>
                <a:gs pos="100000">
                  <a:schemeClr val="accent1">
                    <a:tint val="20000"/>
                  </a:schemeClr>
                </a:gs>
              </a:gsLst>
              <a:lin ang="16200000" scaled="1"/>
              <a:tileRect/>
            </a:gradFill>
          </a:ln>
          <a:effectLst>
            <a:outerShdw blurRad="76200" dist="38100" dir="5400000" sx="100500" sy="100500" algn="tl" rotWithShape="0">
              <a:srgbClr val="000000">
                <a:alpha val="50000"/>
              </a:srgbClr>
            </a:outerShdw>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kumimoji="0" lang="zh-CN" altLang="en-US" smtClean="0"/>
              <a:t>单击图标添加图片</a:t>
            </a:r>
            <a:endParaRPr kumimoji="0" lang="en-US"/>
          </a:p>
        </p:txBody>
      </p:sp>
      <p:sp>
        <p:nvSpPr>
          <p:cNvPr id="4" name="文本占位符 3"/>
          <p:cNvSpPr>
            <a:spLocks noGrp="1"/>
          </p:cNvSpPr>
          <p:nvPr>
            <p:ph type="body" sz="half" idx="2"/>
          </p:nvPr>
        </p:nvSpPr>
        <p:spPr>
          <a:xfrm>
            <a:off x="7072330" y="1000108"/>
            <a:ext cx="914368" cy="4214842"/>
          </a:xfrm>
        </p:spPr>
        <p:txBody>
          <a:bodyPr vert="eaVert" anchor="ctr"/>
          <a:lstStyle>
            <a:lvl1pPr marL="0" indent="0" algn="ctr">
              <a:buNone/>
              <a:defRPr sz="1400"/>
            </a:lvl1pPr>
            <a:lvl2pPr marL="457200" indent="0" algn="ctr">
              <a:buNone/>
              <a:defRPr sz="1200"/>
            </a:lvl2pPr>
            <a:lvl3pPr marL="914400" indent="0" algn="ctr">
              <a:buNone/>
              <a:defRPr sz="1000"/>
            </a:lvl3pPr>
            <a:lvl4pPr marL="1371600" indent="0" algn="ctr">
              <a:buNone/>
              <a:defRPr sz="900"/>
            </a:lvl4pPr>
            <a:lvl5pPr marL="1828800" indent="0" algn="ctr">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F529C1A9-C307-44CB-8F5E-B2803B517DCC}"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F62A718-21AE-4217-80EB-48DCF3A29E08}"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image" Target="../media/image2.png"/><Relationship Id="rId12" Type="http://schemas.openxmlformats.org/officeDocument/2006/relationships/image" Target="../media/image1.pn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pic>
        <p:nvPicPr>
          <p:cNvPr id="8" name="图片 7"/>
          <p:cNvPicPr>
            <a:picLocks noChangeAspect="1"/>
          </p:cNvPicPr>
          <p:nvPr/>
        </p:nvPicPr>
        <p:blipFill>
          <a:blip r:embed="rId12">
            <a:duotone>
              <a:schemeClr val="accent1"/>
              <a:srgbClr val="FFFFFF"/>
            </a:duotone>
            <a:lum bright="12000" contrast="40000"/>
          </a:blip>
          <a:stretch>
            <a:fillRect/>
          </a:stretch>
        </p:blipFill>
        <p:spPr>
          <a:xfrm>
            <a:off x="6667809" y="4915143"/>
            <a:ext cx="2476191" cy="1942857"/>
          </a:xfrm>
          <a:prstGeom prst="rect">
            <a:avLst/>
          </a:prstGeom>
          <a:noFill/>
          <a:ln>
            <a:noFill/>
          </a:ln>
        </p:spPr>
      </p:pic>
      <p:sp>
        <p:nvSpPr>
          <p:cNvPr id="10" name="矩形 9"/>
          <p:cNvSpPr/>
          <p:nvPr/>
        </p:nvSpPr>
        <p:spPr>
          <a:xfrm>
            <a:off x="0" y="0"/>
            <a:ext cx="9144000" cy="71438"/>
          </a:xfrm>
          <a:prstGeom prst="rect">
            <a:avLst/>
          </a:prstGeom>
          <a:gradFill flip="none" rotWithShape="1">
            <a:gsLst>
              <a:gs pos="0">
                <a:schemeClr val="accent1">
                  <a:tint val="100000"/>
                  <a:shade val="50000"/>
                  <a:hueMod val="100000"/>
                  <a:satMod val="250000"/>
                  <a:alpha val="0"/>
                </a:schemeClr>
              </a:gs>
              <a:gs pos="75000">
                <a:schemeClr val="accent1">
                  <a:tint val="80000"/>
                  <a:shade val="100000"/>
                  <a:hueMod val="100000"/>
                  <a:satMod val="375000"/>
                  <a:alpha val="20000"/>
                </a:schemeClr>
              </a:gs>
              <a:gs pos="100000">
                <a:schemeClr val="accent1">
                  <a:tint val="50000"/>
                  <a:shade val="100000"/>
                  <a:hueMod val="100000"/>
                  <a:satMod val="500000"/>
                </a:schemeClr>
              </a:gs>
            </a:gsLst>
            <a:lin ang="18900000" scaled="1"/>
            <a:tileRect/>
          </a:gradFill>
          <a:ln w="12700" cap="rnd" cmpd="sng" algn="ctr">
            <a:noFill/>
            <a:prstDash val="solid"/>
          </a:ln>
        </p:spPr>
        <p:style>
          <a:lnRef idx="1">
            <a:schemeClr val="accent1"/>
          </a:lnRef>
          <a:fillRef idx="2">
            <a:schemeClr val="accent1"/>
          </a:fillRef>
          <a:effectRef idx="1">
            <a:schemeClr val="accent1"/>
          </a:effectRef>
          <a:fontRef idx="minor">
            <a:schemeClr val="dk1"/>
          </a:fontRef>
        </p:style>
        <p:txBody>
          <a:bodyPr rtlCol="0" anchor="ctr"/>
          <a:lstStyle/>
          <a:p>
            <a:pPr algn="ctr" eaLnBrk="1" latinLnBrk="0" hangingPunct="1"/>
            <a:endParaRPr kumimoji="0" lang="zh-CN" altLang="en-US"/>
          </a:p>
        </p:txBody>
      </p:sp>
      <p:sp>
        <p:nvSpPr>
          <p:cNvPr id="11" name="矩形 10"/>
          <p:cNvSpPr/>
          <p:nvPr/>
        </p:nvSpPr>
        <p:spPr>
          <a:xfrm>
            <a:off x="0" y="40951"/>
            <a:ext cx="4572000" cy="71438"/>
          </a:xfrm>
          <a:prstGeom prst="rect">
            <a:avLst/>
          </a:prstGeom>
          <a:gradFill flip="none" rotWithShape="1">
            <a:gsLst>
              <a:gs pos="0">
                <a:schemeClr val="accent1">
                  <a:tint val="100000"/>
                  <a:shade val="50000"/>
                  <a:hueMod val="100000"/>
                  <a:satMod val="250000"/>
                  <a:alpha val="0"/>
                </a:schemeClr>
              </a:gs>
              <a:gs pos="75000">
                <a:schemeClr val="accent1">
                  <a:tint val="80000"/>
                  <a:shade val="100000"/>
                  <a:hueMod val="100000"/>
                  <a:satMod val="375000"/>
                  <a:alpha val="5000"/>
                </a:schemeClr>
              </a:gs>
              <a:gs pos="100000">
                <a:schemeClr val="accent1">
                  <a:tint val="50000"/>
                  <a:shade val="100000"/>
                  <a:hueMod val="100000"/>
                  <a:satMod val="500000"/>
                  <a:alpha val="60000"/>
                </a:schemeClr>
              </a:gs>
            </a:gsLst>
            <a:lin ang="8100000" scaled="1"/>
            <a:tileRect/>
          </a:gradFill>
          <a:ln w="12700" cap="rnd" cmpd="sng" algn="ctr">
            <a:noFill/>
            <a:prstDash val="solid"/>
          </a:ln>
          <a:effectLst>
            <a:glow>
              <a:schemeClr val="accent1">
                <a:tint val="100000"/>
                <a:shade val="100000"/>
                <a:hueMod val="100000"/>
                <a:satMod val="100000"/>
              </a:schemeClr>
            </a:glow>
            <a:softEdge rad="12700"/>
          </a:effectLst>
        </p:spPr>
        <p:style>
          <a:lnRef idx="1">
            <a:schemeClr val="accent1"/>
          </a:lnRef>
          <a:fillRef idx="2">
            <a:schemeClr val="accent1"/>
          </a:fillRef>
          <a:effectRef idx="1">
            <a:schemeClr val="accent1"/>
          </a:effectRef>
          <a:fontRef idx="minor">
            <a:schemeClr val="dk1"/>
          </a:fontRef>
        </p:style>
        <p:txBody>
          <a:bodyPr rtlCol="0" anchor="ctr"/>
          <a:lstStyle/>
          <a:p>
            <a:pPr algn="ctr" eaLnBrk="1" latinLnBrk="0" hangingPunct="1"/>
            <a:endParaRPr kumimoji="0" lang="zh-CN" altLang="en-US"/>
          </a:p>
        </p:txBody>
      </p:sp>
      <p:pic>
        <p:nvPicPr>
          <p:cNvPr id="9" name="图片 8"/>
          <p:cNvPicPr>
            <a:picLocks noChangeAspect="1"/>
          </p:cNvPicPr>
          <p:nvPr/>
        </p:nvPicPr>
        <p:blipFill>
          <a:blip r:embed="rId13">
            <a:duotone>
              <a:schemeClr val="accent1"/>
              <a:srgbClr val="FFFFFF"/>
            </a:duotone>
            <a:lum bright="35000" contrast="40000"/>
          </a:blip>
          <a:stretch>
            <a:fillRect/>
          </a:stretch>
        </p:blipFill>
        <p:spPr>
          <a:xfrm>
            <a:off x="0" y="6420445"/>
            <a:ext cx="9144000" cy="437555"/>
          </a:xfrm>
          <a:prstGeom prst="rect">
            <a:avLst/>
          </a:prstGeom>
          <a:noFill/>
          <a:ln>
            <a:noFill/>
          </a:ln>
          <a:effectLst/>
        </p:spPr>
      </p:pic>
      <p:sp>
        <p:nvSpPr>
          <p:cNvPr id="2" name="标题占位符 1"/>
          <p:cNvSpPr>
            <a:spLocks noGrp="1"/>
          </p:cNvSpPr>
          <p:nvPr>
            <p:ph type="title"/>
          </p:nvPr>
        </p:nvSpPr>
        <p:spPr>
          <a:xfrm>
            <a:off x="457200" y="274638"/>
            <a:ext cx="8229600" cy="1143000"/>
          </a:xfrm>
          <a:prstGeom prst="rect">
            <a:avLst/>
          </a:prstGeom>
        </p:spPr>
        <p:txBody>
          <a:bodyPr vert="horz" rtlCol="0" anchor="ctr">
            <a:normAutofit/>
          </a:body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457200" y="1600200"/>
            <a:ext cx="8229600" cy="4525963"/>
          </a:xfrm>
          <a:prstGeom prst="rect">
            <a:avLst/>
          </a:prstGeom>
        </p:spPr>
        <p:txBody>
          <a:bodyPr vert="horz" rtlCol="0">
            <a:normAutofit/>
          </a:bodyPr>
          <a:lstStyle/>
          <a:p>
            <a:pPr lvl="0" eaLnBrk="1" latinLnBrk="0" hangingPunct="1"/>
            <a:r>
              <a:rPr kumimoji="0" lang="zh-CN" altLang="en-US" smtClean="0"/>
              <a:t>单击此处编辑母版文本样式</a:t>
            </a:r>
            <a:endParaRPr kumimoji="0" lang="zh-CN" altLang="en-US" smtClean="0"/>
          </a:p>
          <a:p>
            <a:pPr lvl="1" eaLnBrk="1" latinLnBrk="0" hangingPunct="1"/>
            <a:r>
              <a:rPr kumimoji="0" lang="zh-CN" altLang="en-US" smtClean="0"/>
              <a:t>第二级</a:t>
            </a:r>
            <a:endParaRPr kumimoji="0" lang="zh-CN" altLang="en-US" smtClean="0"/>
          </a:p>
          <a:p>
            <a:pPr lvl="2" eaLnBrk="1" latinLnBrk="0" hangingPunct="1"/>
            <a:r>
              <a:rPr kumimoji="0" lang="zh-CN" altLang="en-US" smtClean="0"/>
              <a:t>第三级</a:t>
            </a:r>
            <a:endParaRPr kumimoji="0" lang="zh-CN" altLang="en-US" smtClean="0"/>
          </a:p>
          <a:p>
            <a:pPr lvl="3" eaLnBrk="1" latinLnBrk="0" hangingPunct="1"/>
            <a:r>
              <a:rPr kumimoji="0" lang="zh-CN" altLang="en-US" smtClean="0"/>
              <a:t>第四级</a:t>
            </a:r>
            <a:endParaRPr kumimoji="0" lang="zh-CN" altLang="en-US" smtClean="0"/>
          </a:p>
          <a:p>
            <a:pPr lvl="4" eaLnBrk="1" latinLnBrk="0" hangingPunct="1"/>
            <a:r>
              <a:rPr kumimoji="0" lang="zh-CN" altLang="en-US" smtClean="0"/>
              <a:t>第五级</a:t>
            </a:r>
            <a:endParaRPr kumimoji="0" lang="en-US"/>
          </a:p>
        </p:txBody>
      </p:sp>
      <p:sp>
        <p:nvSpPr>
          <p:cNvPr id="4" name="日期占位符 3"/>
          <p:cNvSpPr>
            <a:spLocks noGrp="1"/>
          </p:cNvSpPr>
          <p:nvPr>
            <p:ph type="dt" sz="half" idx="2"/>
          </p:nvPr>
        </p:nvSpPr>
        <p:spPr>
          <a:xfrm>
            <a:off x="457200" y="6356350"/>
            <a:ext cx="2133600" cy="365125"/>
          </a:xfrm>
          <a:prstGeom prst="rect">
            <a:avLst/>
          </a:prstGeom>
        </p:spPr>
        <p:txBody>
          <a:bodyPr vert="horz" rtlCol="0" anchor="ctr"/>
          <a:lstStyle>
            <a:lvl1pPr algn="l" eaLnBrk="1" latinLnBrk="0" hangingPunct="1">
              <a:defRPr kumimoji="0" sz="1200">
                <a:solidFill>
                  <a:schemeClr val="tx1">
                    <a:tint val="75000"/>
                  </a:schemeClr>
                </a:solidFill>
              </a:defRPr>
            </a:lvl1pPr>
          </a:lstStyle>
          <a:p>
            <a:fld id="{F529C1A9-C307-44CB-8F5E-B2803B517DCC}" type="datetimeFigureOut">
              <a:rPr lang="zh-CN" altLang="en-US" smtClean="0"/>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rtlCol="0" anchor="ctr"/>
          <a:lstStyle>
            <a:lvl1pPr algn="ctr" eaLnBrk="1" latinLnBrk="0" hangingPunct="1">
              <a:defRPr kumimoji="0"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rtlCol="0" anchor="ctr"/>
          <a:lstStyle>
            <a:lvl1pPr algn="r" eaLnBrk="1" latinLnBrk="0" hangingPunct="1">
              <a:defRPr kumimoji="0" sz="1200">
                <a:solidFill>
                  <a:schemeClr val="tx1">
                    <a:tint val="75000"/>
                  </a:schemeClr>
                </a:solidFill>
              </a:defRPr>
            </a:lvl1pPr>
          </a:lstStyle>
          <a:p>
            <a:fld id="{FF62A718-21AE-4217-80EB-48DCF3A29E08}"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1" latinLnBrk="0" hangingPunct="1">
        <a:spcBef>
          <a:spcPct val="0"/>
        </a:spcBef>
        <a:buNone/>
        <a:defRPr kumimoji="0" sz="4400" kern="1200">
          <a:solidFill>
            <a:schemeClr val="tx2"/>
          </a:solidFill>
          <a:latin typeface="+mj-lt"/>
          <a:ea typeface="+mj-ea"/>
          <a:cs typeface="+mj-cs"/>
        </a:defRPr>
      </a:lvl1pPr>
      <a:lvl2pPr eaLnBrk="1" latinLnBrk="0" hangingPunct="1">
        <a:defRPr kumimoji="0">
          <a:solidFill>
            <a:schemeClr val="tx2"/>
          </a:solidFill>
        </a:defRPr>
      </a:lvl2pPr>
      <a:lvl3pPr eaLnBrk="1" latinLnBrk="0" hangingPunct="1">
        <a:defRPr kumimoji="0">
          <a:solidFill>
            <a:schemeClr val="tx2"/>
          </a:solidFill>
        </a:defRPr>
      </a:lvl3pPr>
      <a:lvl4pPr eaLnBrk="1" latinLnBrk="0" hangingPunct="1">
        <a:defRPr kumimoji="0">
          <a:solidFill>
            <a:schemeClr val="tx2"/>
          </a:solidFill>
        </a:defRPr>
      </a:lvl4pPr>
      <a:lvl5pPr eaLnBrk="1" latinLnBrk="0" hangingPunct="1">
        <a:defRPr kumimoji="0">
          <a:solidFill>
            <a:schemeClr val="tx2"/>
          </a:solidFill>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p:titleStyle>
    <p:bodyStyle>
      <a:lvl1pPr marL="342900" indent="-342900" algn="l" rtl="0" eaLnBrk="1" latinLnBrk="0" hangingPunct="1">
        <a:spcBef>
          <a:spcPct val="20000"/>
        </a:spcBef>
        <a:buClr>
          <a:schemeClr val="accent1"/>
        </a:buClr>
        <a:buSzPct val="50000"/>
        <a:buFont typeface="Wingdings 2" panose="05020102010507070707"/>
        <a:buChar char=""/>
        <a:defRPr kumimoji="0" sz="3200" kern="1200">
          <a:solidFill>
            <a:schemeClr val="tx1"/>
          </a:solidFill>
          <a:latin typeface="+mn-lt"/>
          <a:ea typeface="+mn-ea"/>
          <a:cs typeface="+mn-cs"/>
        </a:defRPr>
      </a:lvl1pPr>
      <a:lvl2pPr marL="742950" indent="-285750" algn="l" rtl="0" eaLnBrk="1" latinLnBrk="0" hangingPunct="1">
        <a:spcBef>
          <a:spcPct val="20000"/>
        </a:spcBef>
        <a:buClr>
          <a:schemeClr val="accent2"/>
        </a:buClr>
        <a:buSzPct val="50000"/>
        <a:buFont typeface="Wingdings 2" panose="05020102010507070707"/>
        <a:buChar char="³"/>
        <a:defRPr kumimoji="0" sz="2800" kern="1200">
          <a:solidFill>
            <a:schemeClr val="tx1"/>
          </a:solidFill>
          <a:latin typeface="+mn-lt"/>
          <a:ea typeface="+mn-ea"/>
          <a:cs typeface="+mn-cs"/>
        </a:defRPr>
      </a:lvl2pPr>
      <a:lvl3pPr marL="1143000" indent="-228600" algn="l" rtl="0" eaLnBrk="1" latinLnBrk="0" hangingPunct="1">
        <a:spcBef>
          <a:spcPct val="20000"/>
        </a:spcBef>
        <a:buClr>
          <a:schemeClr val="accent3"/>
        </a:buClr>
        <a:buSzPct val="60000"/>
        <a:buFont typeface="Wingdings 2" panose="05020102010507070707"/>
        <a:buChar char="®"/>
        <a:defRPr kumimoji="0" sz="2400" kern="1200">
          <a:solidFill>
            <a:schemeClr val="tx1"/>
          </a:solidFill>
          <a:latin typeface="+mn-lt"/>
          <a:ea typeface="+mn-ea"/>
          <a:cs typeface="+mn-cs"/>
        </a:defRPr>
      </a:lvl3pPr>
      <a:lvl4pPr marL="1600200" indent="-228600" algn="l" rtl="0" eaLnBrk="1" latinLnBrk="0" hangingPunct="1">
        <a:spcBef>
          <a:spcPct val="20000"/>
        </a:spcBef>
        <a:buClr>
          <a:schemeClr val="accent5"/>
        </a:buClr>
        <a:buSzPct val="45000"/>
        <a:buFont typeface="Wingdings 2" panose="05020102010507070707"/>
        <a:buChar char="¯"/>
        <a:defRPr kumimoji="0" sz="2000" kern="1200">
          <a:solidFill>
            <a:schemeClr val="tx1"/>
          </a:solidFill>
          <a:latin typeface="+mn-lt"/>
          <a:ea typeface="+mn-ea"/>
          <a:cs typeface="+mn-cs"/>
        </a:defRPr>
      </a:lvl4pPr>
      <a:lvl5pPr marL="2057400" indent="-228600" algn="l" rtl="0" eaLnBrk="1" latinLnBrk="0" hangingPunct="1">
        <a:spcBef>
          <a:spcPct val="20000"/>
        </a:spcBef>
        <a:buClr>
          <a:schemeClr val="accent6"/>
        </a:buClr>
        <a:buFont typeface="Wingdings 2" panose="05020102010507070707"/>
        <a:buChar char=""/>
        <a:defRPr kumimoji="0" sz="2000" kern="1200">
          <a:solidFill>
            <a:schemeClr val="tx1"/>
          </a:solidFill>
          <a:latin typeface="+mn-lt"/>
          <a:ea typeface="+mn-ea"/>
          <a:cs typeface="+mn-cs"/>
        </a:defRPr>
      </a:lvl5pPr>
      <a:lvl6pPr marL="25146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6pPr>
      <a:lvl7pPr marL="29718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7pPr>
      <a:lvl8pPr marL="34290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8pPr>
      <a:lvl9pPr marL="38862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6.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l"/>
            <a:r>
              <a:rPr lang="zh-CN" altLang="zh-CN" b="1" dirty="0">
                <a:solidFill>
                  <a:srgbClr val="FF0000"/>
                </a:solidFill>
              </a:rPr>
              <a:t>你们知道北大方正么？</a:t>
            </a:r>
            <a:endParaRPr lang="zh-CN" altLang="en-US" b="1" dirty="0">
              <a:solidFill>
                <a:srgbClr val="FF0000"/>
              </a:solidFill>
            </a:endParaRPr>
          </a:p>
        </p:txBody>
      </p:sp>
      <p:sp>
        <p:nvSpPr>
          <p:cNvPr id="3" name="内容占位符 2"/>
          <p:cNvSpPr>
            <a:spLocks noGrp="1"/>
          </p:cNvSpPr>
          <p:nvPr>
            <p:ph idx="1"/>
          </p:nvPr>
        </p:nvSpPr>
        <p:spPr/>
        <p:txBody>
          <a:bodyPr/>
          <a:lstStyle/>
          <a:p>
            <a:r>
              <a:rPr lang="zh-CN" altLang="zh-CN" b="1" dirty="0">
                <a:solidFill>
                  <a:srgbClr val="0000CC"/>
                </a:solidFill>
              </a:rPr>
              <a:t>北大方正集团由北京大学</a:t>
            </a:r>
            <a:r>
              <a:rPr lang="en-US" altLang="zh-CN" b="1" dirty="0">
                <a:solidFill>
                  <a:srgbClr val="0000CC"/>
                </a:solidFill>
              </a:rPr>
              <a:t>1986</a:t>
            </a:r>
            <a:r>
              <a:rPr lang="zh-CN" altLang="zh-CN" b="1" dirty="0">
                <a:solidFill>
                  <a:srgbClr val="0000CC"/>
                </a:solidFill>
              </a:rPr>
              <a:t>年投资创办。二十年来，持续不断地技术创新，在中国</a:t>
            </a:r>
            <a:r>
              <a:rPr lang="en-US" altLang="zh-CN" b="1" dirty="0">
                <a:solidFill>
                  <a:srgbClr val="0000CC"/>
                </a:solidFill>
              </a:rPr>
              <a:t>IT</a:t>
            </a:r>
            <a:r>
              <a:rPr lang="zh-CN" altLang="zh-CN" b="1" dirty="0">
                <a:solidFill>
                  <a:srgbClr val="0000CC"/>
                </a:solidFill>
              </a:rPr>
              <a:t>产业发展进程中占据着重要的地位。</a:t>
            </a:r>
            <a:r>
              <a:rPr lang="en-US" altLang="zh-CN" b="1" dirty="0">
                <a:solidFill>
                  <a:srgbClr val="0000CC"/>
                </a:solidFill>
              </a:rPr>
              <a:t>2014</a:t>
            </a:r>
            <a:r>
              <a:rPr lang="zh-CN" altLang="zh-CN" b="1" dirty="0">
                <a:solidFill>
                  <a:srgbClr val="0000CC"/>
                </a:solidFill>
              </a:rPr>
              <a:t>年，方正集团总资产</a:t>
            </a:r>
            <a:r>
              <a:rPr lang="en-US" altLang="zh-CN" b="1" dirty="0">
                <a:solidFill>
                  <a:srgbClr val="0000CC"/>
                </a:solidFill>
              </a:rPr>
              <a:t>1521</a:t>
            </a:r>
            <a:r>
              <a:rPr lang="zh-CN" altLang="zh-CN" b="1" dirty="0">
                <a:solidFill>
                  <a:srgbClr val="0000CC"/>
                </a:solidFill>
              </a:rPr>
              <a:t>亿元，</a:t>
            </a:r>
            <a:r>
              <a:rPr lang="zh-CN" altLang="zh-CN" b="1" dirty="0" smtClean="0">
                <a:solidFill>
                  <a:srgbClr val="0000CC"/>
                </a:solidFill>
              </a:rPr>
              <a:t>总收入</a:t>
            </a:r>
            <a:r>
              <a:rPr lang="en-US" altLang="zh-CN" b="1" dirty="0" smtClean="0">
                <a:solidFill>
                  <a:srgbClr val="0000CC"/>
                </a:solidFill>
              </a:rPr>
              <a:t>748</a:t>
            </a:r>
            <a:r>
              <a:rPr lang="zh-CN" altLang="zh-CN" b="1" dirty="0">
                <a:solidFill>
                  <a:srgbClr val="0000CC"/>
                </a:solidFill>
              </a:rPr>
              <a:t>亿元，净资产</a:t>
            </a:r>
            <a:r>
              <a:rPr lang="en-US" altLang="zh-CN" b="1" dirty="0">
                <a:solidFill>
                  <a:srgbClr val="0000CC"/>
                </a:solidFill>
              </a:rPr>
              <a:t>483</a:t>
            </a:r>
            <a:r>
              <a:rPr lang="zh-CN" altLang="zh-CN" b="1" dirty="0">
                <a:solidFill>
                  <a:srgbClr val="0000CC"/>
                </a:solidFill>
              </a:rPr>
              <a:t>亿元</a:t>
            </a:r>
            <a:r>
              <a:rPr lang="zh-CN" altLang="zh-CN" b="1" dirty="0" smtClean="0">
                <a:solidFill>
                  <a:srgbClr val="0000CC"/>
                </a:solidFill>
              </a:rPr>
              <a:t>。</a:t>
            </a:r>
            <a:endParaRPr lang="en-US" altLang="zh-CN" b="1" dirty="0" smtClean="0">
              <a:solidFill>
                <a:srgbClr val="0000CC"/>
              </a:solidFill>
            </a:endParaRPr>
          </a:p>
          <a:p>
            <a:r>
              <a:rPr lang="zh-CN" altLang="zh-CN" b="1" dirty="0">
                <a:solidFill>
                  <a:srgbClr val="FF0000"/>
                </a:solidFill>
              </a:rPr>
              <a:t>你们知道北大方正与王选有什么关系吗？</a:t>
            </a:r>
            <a:endParaRPr lang="zh-CN" altLang="en-US"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3">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 calcmode="lin" valueType="num">
                                      <p:cBhvr>
                                        <p:cTn id="14"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5" dur="500" fill="hold"/>
                                        <p:tgtEl>
                                          <p:spTgt spid="3">
                                            <p:txEl>
                                              <p:pRg st="1" end="1"/>
                                            </p:txEl>
                                          </p:spTgt>
                                        </p:tgtEl>
                                        <p:attrNameLst>
                                          <p:attrName>ppt_h</p:attrName>
                                        </p:attrNameLst>
                                      </p:cBhvr>
                                      <p:tavLst>
                                        <p:tav tm="0">
                                          <p:val>
                                            <p:fltVal val="0"/>
                                          </p:val>
                                        </p:tav>
                                        <p:tav tm="100000">
                                          <p:val>
                                            <p:strVal val="#ppt_h"/>
                                          </p:val>
                                        </p:tav>
                                      </p:tavLst>
                                    </p:anim>
                                    <p:animEffect transition="in" filter="fade">
                                      <p:cBhvr>
                                        <p:cTn id="16"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l"/>
            <a:r>
              <a:rPr lang="zh-CN" altLang="zh-CN" b="1" dirty="0">
                <a:solidFill>
                  <a:srgbClr val="FF0000"/>
                </a:solidFill>
              </a:rPr>
              <a:t>速读课文，积累文</a:t>
            </a:r>
            <a:r>
              <a:rPr lang="zh-CN" altLang="zh-CN" b="1" dirty="0" smtClean="0">
                <a:solidFill>
                  <a:srgbClr val="FF0000"/>
                </a:solidFill>
              </a:rPr>
              <a:t>中词语</a:t>
            </a:r>
            <a:endParaRPr lang="zh-CN" altLang="en-US" b="1" dirty="0">
              <a:solidFill>
                <a:srgbClr val="FF0000"/>
              </a:solidFill>
            </a:endParaRPr>
          </a:p>
        </p:txBody>
      </p:sp>
      <p:sp>
        <p:nvSpPr>
          <p:cNvPr id="3" name="内容占位符 2"/>
          <p:cNvSpPr>
            <a:spLocks noGrp="1"/>
          </p:cNvSpPr>
          <p:nvPr>
            <p:ph idx="1"/>
          </p:nvPr>
        </p:nvSpPr>
        <p:spPr/>
        <p:txBody>
          <a:bodyPr>
            <a:normAutofit fontScale="85000" lnSpcReduction="20000"/>
          </a:bodyPr>
          <a:lstStyle/>
          <a:p>
            <a:r>
              <a:rPr lang="zh-CN" altLang="zh-CN" sz="3500" b="1" dirty="0">
                <a:solidFill>
                  <a:srgbClr val="0000CC"/>
                </a:solidFill>
              </a:rPr>
              <a:t>抉择</a:t>
            </a:r>
            <a:r>
              <a:rPr lang="en-US" altLang="zh-CN" sz="3500" b="1" dirty="0">
                <a:solidFill>
                  <a:srgbClr val="0000CC"/>
                </a:solidFill>
              </a:rPr>
              <a:t>(</a:t>
            </a:r>
            <a:r>
              <a:rPr lang="en-US" altLang="zh-CN" sz="3500" b="1" dirty="0" err="1">
                <a:solidFill>
                  <a:srgbClr val="0000CC"/>
                </a:solidFill>
              </a:rPr>
              <a:t>ju</a:t>
            </a:r>
            <a:r>
              <a:rPr lang="zh-CN" altLang="zh-CN" sz="3500" b="1" dirty="0">
                <a:solidFill>
                  <a:srgbClr val="0000CC"/>
                </a:solidFill>
              </a:rPr>
              <a:t>é</a:t>
            </a:r>
            <a:r>
              <a:rPr lang="en-US" altLang="zh-CN" sz="3500" b="1" dirty="0">
                <a:solidFill>
                  <a:srgbClr val="0000CC"/>
                </a:solidFill>
              </a:rPr>
              <a:t>)</a:t>
            </a:r>
            <a:r>
              <a:rPr lang="zh-CN" altLang="zh-CN" sz="3500" b="1" dirty="0">
                <a:solidFill>
                  <a:srgbClr val="0000CC"/>
                </a:solidFill>
              </a:rPr>
              <a:t>　　　贴切</a:t>
            </a:r>
            <a:r>
              <a:rPr lang="en-US" altLang="zh-CN" sz="3500" b="1" dirty="0">
                <a:solidFill>
                  <a:srgbClr val="0000CC"/>
                </a:solidFill>
              </a:rPr>
              <a:t>(</a:t>
            </a:r>
            <a:r>
              <a:rPr lang="en-US" altLang="zh-CN" sz="3500" b="1" dirty="0" err="1">
                <a:solidFill>
                  <a:srgbClr val="0000CC"/>
                </a:solidFill>
              </a:rPr>
              <a:t>ti</a:t>
            </a:r>
            <a:r>
              <a:rPr lang="zh-CN" altLang="zh-CN" sz="3500" b="1" dirty="0">
                <a:solidFill>
                  <a:srgbClr val="0000CC"/>
                </a:solidFill>
              </a:rPr>
              <a:t>ē</a:t>
            </a:r>
            <a:r>
              <a:rPr lang="en-US" altLang="zh-CN" sz="3500" b="1" dirty="0">
                <a:solidFill>
                  <a:srgbClr val="0000CC"/>
                </a:solidFill>
              </a:rPr>
              <a:t>)</a:t>
            </a:r>
            <a:r>
              <a:rPr lang="zh-CN" altLang="zh-CN" sz="3500" b="1" dirty="0">
                <a:solidFill>
                  <a:srgbClr val="0000CC"/>
                </a:solidFill>
              </a:rPr>
              <a:t>　　　枯燥</a:t>
            </a:r>
            <a:r>
              <a:rPr lang="en-US" altLang="zh-CN" sz="3500" b="1" dirty="0">
                <a:solidFill>
                  <a:srgbClr val="0000CC"/>
                </a:solidFill>
              </a:rPr>
              <a:t>(z</a:t>
            </a:r>
            <a:r>
              <a:rPr lang="zh-CN" altLang="zh-CN" sz="3500" b="1" dirty="0">
                <a:solidFill>
                  <a:srgbClr val="0000CC"/>
                </a:solidFill>
              </a:rPr>
              <a:t>à</a:t>
            </a:r>
            <a:r>
              <a:rPr lang="en-US" altLang="zh-CN" sz="3500" b="1" dirty="0">
                <a:solidFill>
                  <a:srgbClr val="0000CC"/>
                </a:solidFill>
              </a:rPr>
              <a:t>o    </a:t>
            </a:r>
            <a:endParaRPr lang="en-US" altLang="zh-CN" sz="3500" b="1" dirty="0" smtClean="0">
              <a:solidFill>
                <a:srgbClr val="0000CC"/>
              </a:solidFill>
            </a:endParaRPr>
          </a:p>
          <a:p>
            <a:r>
              <a:rPr lang="zh-CN" altLang="zh-CN" sz="3500" b="1" dirty="0" smtClean="0">
                <a:solidFill>
                  <a:srgbClr val="0000CC"/>
                </a:solidFill>
              </a:rPr>
              <a:t>扶植</a:t>
            </a:r>
            <a:r>
              <a:rPr lang="en-US" altLang="zh-CN" sz="3500" b="1" dirty="0">
                <a:solidFill>
                  <a:srgbClr val="0000CC"/>
                </a:solidFill>
              </a:rPr>
              <a:t>(f</a:t>
            </a:r>
            <a:r>
              <a:rPr lang="zh-CN" altLang="zh-CN" sz="3500" b="1" dirty="0">
                <a:solidFill>
                  <a:srgbClr val="0000CC"/>
                </a:solidFill>
              </a:rPr>
              <a:t>ú</a:t>
            </a:r>
            <a:r>
              <a:rPr lang="en-US" altLang="zh-CN" sz="3500" b="1" dirty="0">
                <a:solidFill>
                  <a:srgbClr val="0000CC"/>
                </a:solidFill>
              </a:rPr>
              <a:t>)     </a:t>
            </a:r>
            <a:r>
              <a:rPr lang="en-US" altLang="zh-CN" sz="3500" b="1" dirty="0" smtClean="0">
                <a:solidFill>
                  <a:srgbClr val="0000CC"/>
                </a:solidFill>
              </a:rPr>
              <a:t>          </a:t>
            </a:r>
            <a:r>
              <a:rPr lang="zh-CN" altLang="zh-CN" sz="3500" b="1" dirty="0" smtClean="0">
                <a:solidFill>
                  <a:srgbClr val="0000CC"/>
                </a:solidFill>
              </a:rPr>
              <a:t>趋势</a:t>
            </a:r>
            <a:r>
              <a:rPr lang="en-US" altLang="zh-CN" sz="3500" b="1" dirty="0">
                <a:solidFill>
                  <a:srgbClr val="0000CC"/>
                </a:solidFill>
              </a:rPr>
              <a:t>(q</a:t>
            </a:r>
            <a:r>
              <a:rPr lang="zh-CN" altLang="zh-CN" sz="3500" b="1" dirty="0">
                <a:solidFill>
                  <a:srgbClr val="0000CC"/>
                </a:solidFill>
              </a:rPr>
              <a:t>ū</a:t>
            </a:r>
            <a:r>
              <a:rPr lang="en-US" altLang="zh-CN" sz="3500" b="1" dirty="0">
                <a:solidFill>
                  <a:srgbClr val="0000CC"/>
                </a:solidFill>
              </a:rPr>
              <a:t>)   </a:t>
            </a:r>
            <a:r>
              <a:rPr lang="en-US" altLang="zh-CN" sz="3500" b="1" dirty="0" smtClean="0">
                <a:solidFill>
                  <a:srgbClr val="0000CC"/>
                </a:solidFill>
              </a:rPr>
              <a:t>           </a:t>
            </a:r>
            <a:r>
              <a:rPr lang="zh-CN" altLang="zh-CN" sz="3500" b="1" dirty="0" smtClean="0">
                <a:solidFill>
                  <a:srgbClr val="0000CC"/>
                </a:solidFill>
              </a:rPr>
              <a:t>堕落</a:t>
            </a:r>
            <a:r>
              <a:rPr lang="en-US" altLang="zh-CN" sz="3500" b="1" dirty="0">
                <a:solidFill>
                  <a:srgbClr val="0000CC"/>
                </a:solidFill>
              </a:rPr>
              <a:t>(du</a:t>
            </a:r>
            <a:r>
              <a:rPr lang="zh-CN" altLang="zh-CN" sz="3500" b="1" dirty="0">
                <a:solidFill>
                  <a:srgbClr val="0000CC"/>
                </a:solidFill>
              </a:rPr>
              <a:t>ò</a:t>
            </a:r>
            <a:r>
              <a:rPr lang="en-US" altLang="zh-CN" sz="3500" b="1" dirty="0">
                <a:solidFill>
                  <a:srgbClr val="0000CC"/>
                </a:solidFill>
              </a:rPr>
              <a:t>)  </a:t>
            </a:r>
            <a:endParaRPr lang="en-US" altLang="zh-CN" sz="3500" b="1" dirty="0" smtClean="0">
              <a:solidFill>
                <a:srgbClr val="0000CC"/>
              </a:solidFill>
            </a:endParaRPr>
          </a:p>
          <a:p>
            <a:r>
              <a:rPr lang="zh-CN" altLang="zh-CN" sz="3500" b="1" dirty="0" smtClean="0">
                <a:solidFill>
                  <a:srgbClr val="0000CC"/>
                </a:solidFill>
              </a:rPr>
              <a:t>膏药</a:t>
            </a:r>
            <a:r>
              <a:rPr lang="en-US" altLang="zh-CN" sz="3500" b="1" dirty="0">
                <a:solidFill>
                  <a:srgbClr val="0000CC"/>
                </a:solidFill>
              </a:rPr>
              <a:t>(</a:t>
            </a:r>
            <a:r>
              <a:rPr lang="zh-CN" altLang="zh-CN" sz="3500" b="1" dirty="0">
                <a:solidFill>
                  <a:srgbClr val="0000CC"/>
                </a:solidFill>
              </a:rPr>
              <a:t>ɡā</a:t>
            </a:r>
            <a:r>
              <a:rPr lang="en-US" altLang="zh-CN" sz="3500" b="1" dirty="0">
                <a:solidFill>
                  <a:srgbClr val="0000CC"/>
                </a:solidFill>
              </a:rPr>
              <a:t>o)     </a:t>
            </a:r>
            <a:r>
              <a:rPr lang="en-US" altLang="zh-CN" sz="3500" b="1" dirty="0" smtClean="0">
                <a:solidFill>
                  <a:srgbClr val="0000CC"/>
                </a:solidFill>
              </a:rPr>
              <a:t>       </a:t>
            </a:r>
            <a:r>
              <a:rPr lang="zh-CN" altLang="zh-CN" sz="3500" b="1" dirty="0" smtClean="0">
                <a:solidFill>
                  <a:srgbClr val="0000CC"/>
                </a:solidFill>
              </a:rPr>
              <a:t>剥削</a:t>
            </a:r>
            <a:r>
              <a:rPr lang="en-US" altLang="zh-CN" sz="3500" b="1" dirty="0">
                <a:solidFill>
                  <a:srgbClr val="0000CC"/>
                </a:solidFill>
              </a:rPr>
              <a:t>(b</a:t>
            </a:r>
            <a:r>
              <a:rPr lang="zh-CN" altLang="zh-CN" sz="3500" b="1" dirty="0">
                <a:solidFill>
                  <a:srgbClr val="0000CC"/>
                </a:solidFill>
              </a:rPr>
              <a:t>ō</a:t>
            </a:r>
            <a:r>
              <a:rPr lang="en-US" altLang="zh-CN" sz="3500" b="1" dirty="0">
                <a:solidFill>
                  <a:srgbClr val="0000CC"/>
                </a:solidFill>
              </a:rPr>
              <a:t>)      </a:t>
            </a:r>
            <a:r>
              <a:rPr lang="en-US" altLang="zh-CN" sz="3500" b="1" dirty="0" smtClean="0">
                <a:solidFill>
                  <a:srgbClr val="0000CC"/>
                </a:solidFill>
              </a:rPr>
              <a:t>        </a:t>
            </a:r>
            <a:r>
              <a:rPr lang="zh-CN" altLang="zh-CN" sz="3500" b="1" dirty="0" smtClean="0">
                <a:solidFill>
                  <a:srgbClr val="0000CC"/>
                </a:solidFill>
              </a:rPr>
              <a:t>狡辩</a:t>
            </a:r>
            <a:r>
              <a:rPr lang="en-US" altLang="zh-CN" sz="3500" b="1" dirty="0">
                <a:solidFill>
                  <a:srgbClr val="0000CC"/>
                </a:solidFill>
              </a:rPr>
              <a:t>(</a:t>
            </a:r>
            <a:r>
              <a:rPr lang="en-US" altLang="zh-CN" sz="3500" b="1" dirty="0" err="1">
                <a:solidFill>
                  <a:srgbClr val="0000CC"/>
                </a:solidFill>
              </a:rPr>
              <a:t>ji</a:t>
            </a:r>
            <a:r>
              <a:rPr lang="zh-CN" altLang="zh-CN" sz="3500" b="1" dirty="0">
                <a:solidFill>
                  <a:srgbClr val="0000CC"/>
                </a:solidFill>
              </a:rPr>
              <a:t>ǎ</a:t>
            </a:r>
            <a:r>
              <a:rPr lang="en-US" altLang="zh-CN" sz="3500" b="1" dirty="0">
                <a:solidFill>
                  <a:srgbClr val="0000CC"/>
                </a:solidFill>
              </a:rPr>
              <a:t>o)    </a:t>
            </a:r>
            <a:endParaRPr lang="en-US" altLang="zh-CN" sz="3500" b="1" dirty="0" smtClean="0">
              <a:solidFill>
                <a:srgbClr val="0000CC"/>
              </a:solidFill>
            </a:endParaRPr>
          </a:p>
          <a:p>
            <a:r>
              <a:rPr lang="zh-CN" altLang="en-US" sz="3500" b="1" dirty="0" smtClean="0">
                <a:solidFill>
                  <a:srgbClr val="0000CC"/>
                </a:solidFill>
              </a:rPr>
              <a:t>阻碍                       趋势                      干预         </a:t>
            </a:r>
            <a:r>
              <a:rPr lang="en-US" altLang="zh-CN" sz="3500" b="1" dirty="0" smtClean="0">
                <a:solidFill>
                  <a:srgbClr val="0000CC"/>
                </a:solidFill>
              </a:rPr>
              <a:t> </a:t>
            </a:r>
            <a:endParaRPr lang="en-US" altLang="zh-CN" sz="3500" b="1" dirty="0" smtClean="0">
              <a:solidFill>
                <a:srgbClr val="0000CC"/>
              </a:solidFill>
            </a:endParaRPr>
          </a:p>
          <a:p>
            <a:r>
              <a:rPr lang="zh-CN" altLang="en-US" sz="3500" b="1" dirty="0" smtClean="0">
                <a:solidFill>
                  <a:srgbClr val="0000CC"/>
                </a:solidFill>
              </a:rPr>
              <a:t>多多益善             阳奉阴违            招摇撞骗</a:t>
            </a:r>
            <a:endParaRPr lang="en-US" altLang="zh-CN" sz="3500" b="1" dirty="0" smtClean="0">
              <a:solidFill>
                <a:srgbClr val="0000CC"/>
              </a:solidFill>
            </a:endParaRPr>
          </a:p>
          <a:p>
            <a:r>
              <a:rPr lang="zh-CN" altLang="en-US" sz="3500" b="1" dirty="0" smtClean="0">
                <a:solidFill>
                  <a:srgbClr val="0000CC"/>
                </a:solidFill>
              </a:rPr>
              <a:t>风口浪尖             强词夺理           平易近人</a:t>
            </a:r>
            <a:endParaRPr lang="en-US" altLang="zh-CN" sz="3500" b="1" dirty="0" smtClean="0">
              <a:solidFill>
                <a:srgbClr val="0000CC"/>
              </a:solidFill>
            </a:endParaRPr>
          </a:p>
          <a:p>
            <a:r>
              <a:rPr lang="zh-CN" altLang="en-US" sz="3500" b="1" dirty="0" smtClean="0">
                <a:solidFill>
                  <a:srgbClr val="0000CC"/>
                </a:solidFill>
              </a:rPr>
              <a:t>不修边幅            不以为意</a:t>
            </a:r>
            <a:endParaRPr lang="en-US" altLang="zh-CN" sz="3500" b="1" dirty="0">
              <a:solidFill>
                <a:srgbClr val="0000CC"/>
              </a:solidFill>
            </a:endParaRPr>
          </a:p>
          <a:p>
            <a:endParaRPr lang="en-US" altLang="zh-CN" dirty="0" smtClean="0"/>
          </a:p>
          <a:p>
            <a:pPr marL="0" indent="0">
              <a:buNone/>
            </a:pPr>
            <a:br>
              <a:rPr lang="en-US" altLang="zh-CN" dirty="0"/>
            </a:br>
            <a:endParaRPr lang="zh-CN" altLang="zh-CN" dirty="0"/>
          </a:p>
          <a:p>
            <a:endParaRPr lang="zh-CN" altLang="en-US"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pPr algn="l"/>
            <a:r>
              <a:rPr lang="zh-CN" altLang="zh-CN" b="1" dirty="0">
                <a:solidFill>
                  <a:srgbClr val="FF0000"/>
                </a:solidFill>
              </a:rPr>
              <a:t>浏览课文，理清作者思路。（小组合作，完成思维导图）</a:t>
            </a:r>
            <a:endParaRPr lang="zh-CN" altLang="en-US" b="1" dirty="0">
              <a:solidFill>
                <a:srgbClr val="FF0000"/>
              </a:solidFill>
            </a:endParaRPr>
          </a:p>
        </p:txBody>
      </p:sp>
      <p:sp>
        <p:nvSpPr>
          <p:cNvPr id="3" name="内容占位符 2"/>
          <p:cNvSpPr>
            <a:spLocks noGrp="1"/>
          </p:cNvSpPr>
          <p:nvPr>
            <p:ph idx="1"/>
          </p:nvPr>
        </p:nvSpPr>
        <p:spPr/>
        <p:txBody>
          <a:bodyPr>
            <a:normAutofit fontScale="77500" lnSpcReduction="20000"/>
          </a:bodyPr>
          <a:lstStyle/>
          <a:p>
            <a:r>
              <a:rPr lang="en-US" altLang="zh-CN" b="1" dirty="0">
                <a:solidFill>
                  <a:srgbClr val="0000CC"/>
                </a:solidFill>
              </a:rPr>
              <a:t>(</a:t>
            </a:r>
            <a:r>
              <a:rPr lang="zh-CN" altLang="zh-CN" b="1" dirty="0">
                <a:solidFill>
                  <a:srgbClr val="0000CC"/>
                </a:solidFill>
              </a:rPr>
              <a:t>第</a:t>
            </a:r>
            <a:r>
              <a:rPr lang="en-US" altLang="zh-CN" b="1" dirty="0">
                <a:solidFill>
                  <a:srgbClr val="0000CC"/>
                </a:solidFill>
              </a:rPr>
              <a:t>1</a:t>
            </a:r>
            <a:r>
              <a:rPr lang="zh-CN" altLang="zh-CN" b="1" dirty="0">
                <a:solidFill>
                  <a:srgbClr val="0000CC"/>
                </a:solidFill>
              </a:rPr>
              <a:t>自然段</a:t>
            </a:r>
            <a:r>
              <a:rPr lang="en-US" altLang="zh-CN" b="1" dirty="0">
                <a:solidFill>
                  <a:srgbClr val="0000CC"/>
                </a:solidFill>
              </a:rPr>
              <a:t>)</a:t>
            </a:r>
            <a:r>
              <a:rPr lang="zh-CN" altLang="zh-CN" b="1" dirty="0">
                <a:solidFill>
                  <a:srgbClr val="0000CC"/>
                </a:solidFill>
              </a:rPr>
              <a:t>：概述自己的一生，是过时的科学家，是快落山的太阳。引出话题：重要抉择</a:t>
            </a:r>
            <a:br>
              <a:rPr lang="en-US" altLang="zh-CN" b="1" dirty="0">
                <a:solidFill>
                  <a:srgbClr val="0000CC"/>
                </a:solidFill>
              </a:rPr>
            </a:br>
            <a:endParaRPr lang="en-US" altLang="zh-CN" b="1" dirty="0" smtClean="0">
              <a:solidFill>
                <a:srgbClr val="0000CC"/>
              </a:solidFill>
            </a:endParaRPr>
          </a:p>
          <a:p>
            <a:r>
              <a:rPr lang="en-US" altLang="zh-CN" b="1" dirty="0" smtClean="0">
                <a:solidFill>
                  <a:srgbClr val="0000CC"/>
                </a:solidFill>
              </a:rPr>
              <a:t>(</a:t>
            </a:r>
            <a:r>
              <a:rPr lang="zh-CN" altLang="zh-CN" b="1" dirty="0">
                <a:solidFill>
                  <a:srgbClr val="0000CC"/>
                </a:solidFill>
              </a:rPr>
              <a:t>第</a:t>
            </a:r>
            <a:r>
              <a:rPr lang="en-US" altLang="zh-CN" b="1" dirty="0">
                <a:solidFill>
                  <a:srgbClr val="0000CC"/>
                </a:solidFill>
              </a:rPr>
              <a:t>2</a:t>
            </a:r>
            <a:r>
              <a:rPr lang="zh-CN" altLang="zh-CN" b="1" dirty="0">
                <a:solidFill>
                  <a:srgbClr val="0000CC"/>
                </a:solidFill>
              </a:rPr>
              <a:t>～</a:t>
            </a:r>
            <a:r>
              <a:rPr lang="en-US" altLang="zh-CN" b="1" dirty="0">
                <a:solidFill>
                  <a:srgbClr val="0000CC"/>
                </a:solidFill>
              </a:rPr>
              <a:t>7</a:t>
            </a:r>
            <a:r>
              <a:rPr lang="zh-CN" altLang="zh-CN" b="1" dirty="0">
                <a:solidFill>
                  <a:srgbClr val="0000CC"/>
                </a:solidFill>
              </a:rPr>
              <a:t>自然段</a:t>
            </a:r>
            <a:r>
              <a:rPr lang="en-US" altLang="zh-CN" b="1" dirty="0">
                <a:solidFill>
                  <a:srgbClr val="0000CC"/>
                </a:solidFill>
              </a:rPr>
              <a:t>)</a:t>
            </a:r>
            <a:r>
              <a:rPr lang="zh-CN" altLang="zh-CN" b="1" dirty="0">
                <a:solidFill>
                  <a:srgbClr val="0000CC"/>
                </a:solidFill>
              </a:rPr>
              <a:t>：大力扶植年轻人。</a:t>
            </a:r>
            <a:endParaRPr lang="zh-CN" altLang="zh-CN" b="1" dirty="0">
              <a:solidFill>
                <a:srgbClr val="0000CC"/>
              </a:solidFill>
            </a:endParaRPr>
          </a:p>
          <a:p>
            <a:r>
              <a:rPr lang="en-US" altLang="zh-CN" b="1" dirty="0" smtClean="0">
                <a:solidFill>
                  <a:srgbClr val="0000CC"/>
                </a:solidFill>
              </a:rPr>
              <a:t>2</a:t>
            </a:r>
            <a:r>
              <a:rPr lang="zh-CN" altLang="en-US" b="1" dirty="0" smtClean="0">
                <a:solidFill>
                  <a:srgbClr val="0000CC"/>
                </a:solidFill>
              </a:rPr>
              <a:t>自然段，</a:t>
            </a:r>
            <a:r>
              <a:rPr lang="zh-CN" altLang="zh-CN" b="1" dirty="0" smtClean="0">
                <a:solidFill>
                  <a:srgbClr val="0000CC"/>
                </a:solidFill>
              </a:rPr>
              <a:t>扶植</a:t>
            </a:r>
            <a:r>
              <a:rPr lang="zh-CN" altLang="zh-CN" b="1" dirty="0">
                <a:solidFill>
                  <a:srgbClr val="0000CC"/>
                </a:solidFill>
              </a:rPr>
              <a:t>的意义：扶植年轻人是历史规律</a:t>
            </a:r>
            <a:endParaRPr lang="zh-CN" altLang="zh-CN" b="1" dirty="0">
              <a:solidFill>
                <a:srgbClr val="0000CC"/>
              </a:solidFill>
            </a:endParaRPr>
          </a:p>
          <a:p>
            <a:r>
              <a:rPr lang="en-US" altLang="zh-CN" b="1" dirty="0" smtClean="0">
                <a:solidFill>
                  <a:srgbClr val="0000CC"/>
                </a:solidFill>
              </a:rPr>
              <a:t>3-4</a:t>
            </a:r>
            <a:r>
              <a:rPr lang="zh-CN" altLang="en-US" b="1" dirty="0" smtClean="0">
                <a:solidFill>
                  <a:srgbClr val="0000CC"/>
                </a:solidFill>
              </a:rPr>
              <a:t>自然段</a:t>
            </a:r>
            <a:r>
              <a:rPr lang="zh-CN" altLang="zh-CN" b="1" dirty="0" smtClean="0">
                <a:solidFill>
                  <a:srgbClr val="0000CC"/>
                </a:solidFill>
              </a:rPr>
              <a:t>，</a:t>
            </a:r>
            <a:r>
              <a:rPr lang="zh-CN" altLang="zh-CN" b="1" dirty="0">
                <a:solidFill>
                  <a:srgbClr val="0000CC"/>
                </a:solidFill>
              </a:rPr>
              <a:t>扶植的理由（如何看待权威）</a:t>
            </a:r>
            <a:endParaRPr lang="zh-CN" altLang="zh-CN" b="1" dirty="0">
              <a:solidFill>
                <a:srgbClr val="0000CC"/>
              </a:solidFill>
            </a:endParaRPr>
          </a:p>
          <a:p>
            <a:r>
              <a:rPr lang="en-US" altLang="zh-CN" b="1" dirty="0" smtClean="0">
                <a:solidFill>
                  <a:srgbClr val="0000CC"/>
                </a:solidFill>
              </a:rPr>
              <a:t>5</a:t>
            </a:r>
            <a:r>
              <a:rPr lang="zh-CN" altLang="en-US" b="1" dirty="0" smtClean="0">
                <a:solidFill>
                  <a:srgbClr val="0000CC"/>
                </a:solidFill>
              </a:rPr>
              <a:t>自然段</a:t>
            </a:r>
            <a:r>
              <a:rPr lang="zh-CN" altLang="zh-CN" b="1" dirty="0" smtClean="0">
                <a:solidFill>
                  <a:srgbClr val="0000CC"/>
                </a:solidFill>
              </a:rPr>
              <a:t>，</a:t>
            </a:r>
            <a:r>
              <a:rPr lang="zh-CN" altLang="zh-CN" b="1" dirty="0">
                <a:solidFill>
                  <a:srgbClr val="0000CC"/>
                </a:solidFill>
              </a:rPr>
              <a:t>扶植的必要（创业的都是年轻人）</a:t>
            </a:r>
            <a:endParaRPr lang="zh-CN" altLang="zh-CN" b="1" dirty="0">
              <a:solidFill>
                <a:srgbClr val="0000CC"/>
              </a:solidFill>
            </a:endParaRPr>
          </a:p>
          <a:p>
            <a:r>
              <a:rPr lang="en-US" altLang="zh-CN" b="1" dirty="0" smtClean="0">
                <a:solidFill>
                  <a:srgbClr val="0000CC"/>
                </a:solidFill>
              </a:rPr>
              <a:t>6</a:t>
            </a:r>
            <a:r>
              <a:rPr lang="zh-CN" altLang="en-US" b="1" dirty="0" smtClean="0">
                <a:solidFill>
                  <a:srgbClr val="0000CC"/>
                </a:solidFill>
              </a:rPr>
              <a:t>自然段</a:t>
            </a:r>
            <a:r>
              <a:rPr lang="zh-CN" altLang="zh-CN" b="1" dirty="0" smtClean="0">
                <a:solidFill>
                  <a:srgbClr val="0000CC"/>
                </a:solidFill>
              </a:rPr>
              <a:t>，</a:t>
            </a:r>
            <a:r>
              <a:rPr lang="zh-CN" altLang="zh-CN" b="1" dirty="0">
                <a:solidFill>
                  <a:srgbClr val="0000CC"/>
                </a:solidFill>
              </a:rPr>
              <a:t>怎样扶植（真心诚意，不要剥夺学生的劳动）</a:t>
            </a:r>
            <a:endParaRPr lang="zh-CN" altLang="zh-CN" b="1" dirty="0">
              <a:solidFill>
                <a:srgbClr val="0000CC"/>
              </a:solidFill>
            </a:endParaRPr>
          </a:p>
          <a:p>
            <a:r>
              <a:rPr lang="en-US" altLang="zh-CN" b="1" dirty="0" smtClean="0">
                <a:solidFill>
                  <a:srgbClr val="0000CC"/>
                </a:solidFill>
              </a:rPr>
              <a:t>7</a:t>
            </a:r>
            <a:r>
              <a:rPr lang="zh-CN" altLang="en-US" b="1" dirty="0" smtClean="0">
                <a:solidFill>
                  <a:srgbClr val="0000CC"/>
                </a:solidFill>
              </a:rPr>
              <a:t>自然段</a:t>
            </a:r>
            <a:r>
              <a:rPr lang="zh-CN" altLang="zh-CN" b="1" dirty="0" smtClean="0">
                <a:solidFill>
                  <a:srgbClr val="0000CC"/>
                </a:solidFill>
              </a:rPr>
              <a:t>，</a:t>
            </a:r>
            <a:r>
              <a:rPr lang="zh-CN" altLang="zh-CN" b="1" dirty="0">
                <a:solidFill>
                  <a:srgbClr val="0000CC"/>
                </a:solidFill>
              </a:rPr>
              <a:t>凡人与名人</a:t>
            </a:r>
            <a:br>
              <a:rPr lang="en-US" altLang="zh-CN" b="1" dirty="0">
                <a:solidFill>
                  <a:srgbClr val="0000CC"/>
                </a:solidFill>
              </a:rPr>
            </a:br>
            <a:endParaRPr lang="en-US" altLang="zh-CN" b="1" dirty="0" smtClean="0">
              <a:solidFill>
                <a:srgbClr val="0000CC"/>
              </a:solidFill>
            </a:endParaRPr>
          </a:p>
          <a:p>
            <a:r>
              <a:rPr lang="en-US" altLang="zh-CN" b="1" dirty="0" smtClean="0">
                <a:solidFill>
                  <a:srgbClr val="0000CC"/>
                </a:solidFill>
              </a:rPr>
              <a:t>(</a:t>
            </a:r>
            <a:r>
              <a:rPr lang="zh-CN" altLang="zh-CN" b="1" dirty="0">
                <a:solidFill>
                  <a:srgbClr val="0000CC"/>
                </a:solidFill>
              </a:rPr>
              <a:t>第</a:t>
            </a:r>
            <a:r>
              <a:rPr lang="en-US" altLang="zh-CN" b="1" dirty="0">
                <a:solidFill>
                  <a:srgbClr val="0000CC"/>
                </a:solidFill>
              </a:rPr>
              <a:t>8</a:t>
            </a:r>
            <a:r>
              <a:rPr lang="zh-CN" altLang="zh-CN" b="1" dirty="0">
                <a:solidFill>
                  <a:srgbClr val="0000CC"/>
                </a:solidFill>
              </a:rPr>
              <a:t>自然段</a:t>
            </a:r>
            <a:r>
              <a:rPr lang="en-US" altLang="zh-CN" b="1" dirty="0">
                <a:solidFill>
                  <a:srgbClr val="0000CC"/>
                </a:solidFill>
              </a:rPr>
              <a:t>)</a:t>
            </a:r>
            <a:r>
              <a:rPr lang="zh-CN" altLang="zh-CN" b="1" dirty="0">
                <a:solidFill>
                  <a:srgbClr val="0000CC"/>
                </a:solidFill>
              </a:rPr>
              <a:t>：提出希望，送大家一个公式，把自己溶在集体中，去体现自我价值。</a:t>
            </a:r>
            <a:endParaRPr lang="zh-CN" altLang="zh-CN" b="1" dirty="0">
              <a:solidFill>
                <a:srgbClr val="0000CC"/>
              </a:solidFill>
            </a:endParaRPr>
          </a:p>
          <a:p>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3">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 calcmode="lin" valueType="num">
                                      <p:cBhvr>
                                        <p:cTn id="14" dur="500" fill="hold"/>
                                        <p:tgtEl>
                                          <p:spTgt spid="3">
                                            <p:txEl>
                                              <p:pRg st="2" end="2"/>
                                            </p:txEl>
                                          </p:spTgt>
                                        </p:tgtEl>
                                        <p:attrNameLst>
                                          <p:attrName>ppt_w</p:attrName>
                                        </p:attrNameLst>
                                      </p:cBhvr>
                                      <p:tavLst>
                                        <p:tav tm="0">
                                          <p:val>
                                            <p:fltVal val="0"/>
                                          </p:val>
                                        </p:tav>
                                        <p:tav tm="100000">
                                          <p:val>
                                            <p:strVal val="#ppt_w"/>
                                          </p:val>
                                        </p:tav>
                                      </p:tavLst>
                                    </p:anim>
                                    <p:anim calcmode="lin" valueType="num">
                                      <p:cBhvr>
                                        <p:cTn id="15" dur="500" fill="hold"/>
                                        <p:tgtEl>
                                          <p:spTgt spid="3">
                                            <p:txEl>
                                              <p:pRg st="2" end="2"/>
                                            </p:txEl>
                                          </p:spTgt>
                                        </p:tgtEl>
                                        <p:attrNameLst>
                                          <p:attrName>ppt_h</p:attrName>
                                        </p:attrNameLst>
                                      </p:cBhvr>
                                      <p:tavLst>
                                        <p:tav tm="0">
                                          <p:val>
                                            <p:fltVal val="0"/>
                                          </p:val>
                                        </p:tav>
                                        <p:tav tm="100000">
                                          <p:val>
                                            <p:strVal val="#ppt_h"/>
                                          </p:val>
                                        </p:tav>
                                      </p:tavLst>
                                    </p:anim>
                                    <p:animEffect transition="in" filter="fade">
                                      <p:cBhvr>
                                        <p:cTn id="16" dur="500"/>
                                        <p:tgtEl>
                                          <p:spTgt spid="3">
                                            <p:txEl>
                                              <p:pRg st="2" end="2"/>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nodeType="click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 calcmode="lin" valueType="num">
                                      <p:cBhvr>
                                        <p:cTn id="21" dur="500" fill="hold"/>
                                        <p:tgtEl>
                                          <p:spTgt spid="3">
                                            <p:txEl>
                                              <p:pRg st="3" end="3"/>
                                            </p:txEl>
                                          </p:spTgt>
                                        </p:tgtEl>
                                        <p:attrNameLst>
                                          <p:attrName>ppt_w</p:attrName>
                                        </p:attrNameLst>
                                      </p:cBhvr>
                                      <p:tavLst>
                                        <p:tav tm="0">
                                          <p:val>
                                            <p:fltVal val="0"/>
                                          </p:val>
                                        </p:tav>
                                        <p:tav tm="100000">
                                          <p:val>
                                            <p:strVal val="#ppt_w"/>
                                          </p:val>
                                        </p:tav>
                                      </p:tavLst>
                                    </p:anim>
                                    <p:anim calcmode="lin" valueType="num">
                                      <p:cBhvr>
                                        <p:cTn id="22" dur="500" fill="hold"/>
                                        <p:tgtEl>
                                          <p:spTgt spid="3">
                                            <p:txEl>
                                              <p:pRg st="3" end="3"/>
                                            </p:txEl>
                                          </p:spTgt>
                                        </p:tgtEl>
                                        <p:attrNameLst>
                                          <p:attrName>ppt_h</p:attrName>
                                        </p:attrNameLst>
                                      </p:cBhvr>
                                      <p:tavLst>
                                        <p:tav tm="0">
                                          <p:val>
                                            <p:fltVal val="0"/>
                                          </p:val>
                                        </p:tav>
                                        <p:tav tm="100000">
                                          <p:val>
                                            <p:strVal val="#ppt_h"/>
                                          </p:val>
                                        </p:tav>
                                      </p:tavLst>
                                    </p:anim>
                                    <p:animEffect transition="in" filter="fade">
                                      <p:cBhvr>
                                        <p:cTn id="23" dur="500"/>
                                        <p:tgtEl>
                                          <p:spTgt spid="3">
                                            <p:txEl>
                                              <p:pRg st="3" end="3"/>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ntr" presetSubtype="16" fill="hold" nodeType="clickEffect">
                                  <p:stCondLst>
                                    <p:cond delay="0"/>
                                  </p:stCondLst>
                                  <p:childTnLst>
                                    <p:set>
                                      <p:cBhvr>
                                        <p:cTn id="27" dur="1" fill="hold">
                                          <p:stCondLst>
                                            <p:cond delay="0"/>
                                          </p:stCondLst>
                                        </p:cTn>
                                        <p:tgtEl>
                                          <p:spTgt spid="3">
                                            <p:txEl>
                                              <p:pRg st="4" end="4"/>
                                            </p:txEl>
                                          </p:spTgt>
                                        </p:tgtEl>
                                        <p:attrNameLst>
                                          <p:attrName>style.visibility</p:attrName>
                                        </p:attrNameLst>
                                      </p:cBhvr>
                                      <p:to>
                                        <p:strVal val="visible"/>
                                      </p:to>
                                    </p:set>
                                    <p:anim calcmode="lin" valueType="num">
                                      <p:cBhvr>
                                        <p:cTn id="28" dur="500" fill="hold"/>
                                        <p:tgtEl>
                                          <p:spTgt spid="3">
                                            <p:txEl>
                                              <p:pRg st="4" end="4"/>
                                            </p:txEl>
                                          </p:spTgt>
                                        </p:tgtEl>
                                        <p:attrNameLst>
                                          <p:attrName>ppt_w</p:attrName>
                                        </p:attrNameLst>
                                      </p:cBhvr>
                                      <p:tavLst>
                                        <p:tav tm="0">
                                          <p:val>
                                            <p:fltVal val="0"/>
                                          </p:val>
                                        </p:tav>
                                        <p:tav tm="100000">
                                          <p:val>
                                            <p:strVal val="#ppt_w"/>
                                          </p:val>
                                        </p:tav>
                                      </p:tavLst>
                                    </p:anim>
                                    <p:anim calcmode="lin" valueType="num">
                                      <p:cBhvr>
                                        <p:cTn id="29" dur="500" fill="hold"/>
                                        <p:tgtEl>
                                          <p:spTgt spid="3">
                                            <p:txEl>
                                              <p:pRg st="4" end="4"/>
                                            </p:txEl>
                                          </p:spTgt>
                                        </p:tgtEl>
                                        <p:attrNameLst>
                                          <p:attrName>ppt_h</p:attrName>
                                        </p:attrNameLst>
                                      </p:cBhvr>
                                      <p:tavLst>
                                        <p:tav tm="0">
                                          <p:val>
                                            <p:fltVal val="0"/>
                                          </p:val>
                                        </p:tav>
                                        <p:tav tm="100000">
                                          <p:val>
                                            <p:strVal val="#ppt_h"/>
                                          </p:val>
                                        </p:tav>
                                      </p:tavLst>
                                    </p:anim>
                                    <p:animEffect transition="in" filter="fade">
                                      <p:cBhvr>
                                        <p:cTn id="30" dur="500"/>
                                        <p:tgtEl>
                                          <p:spTgt spid="3">
                                            <p:txEl>
                                              <p:pRg st="4" end="4"/>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53" presetClass="entr" presetSubtype="16" fill="hold" nodeType="clickEffect">
                                  <p:stCondLst>
                                    <p:cond delay="0"/>
                                  </p:stCondLst>
                                  <p:childTnLst>
                                    <p:set>
                                      <p:cBhvr>
                                        <p:cTn id="34" dur="1" fill="hold">
                                          <p:stCondLst>
                                            <p:cond delay="0"/>
                                          </p:stCondLst>
                                        </p:cTn>
                                        <p:tgtEl>
                                          <p:spTgt spid="3">
                                            <p:txEl>
                                              <p:pRg st="5" end="5"/>
                                            </p:txEl>
                                          </p:spTgt>
                                        </p:tgtEl>
                                        <p:attrNameLst>
                                          <p:attrName>style.visibility</p:attrName>
                                        </p:attrNameLst>
                                      </p:cBhvr>
                                      <p:to>
                                        <p:strVal val="visible"/>
                                      </p:to>
                                    </p:set>
                                    <p:anim calcmode="lin" valueType="num">
                                      <p:cBhvr>
                                        <p:cTn id="35" dur="500" fill="hold"/>
                                        <p:tgtEl>
                                          <p:spTgt spid="3">
                                            <p:txEl>
                                              <p:pRg st="5" end="5"/>
                                            </p:txEl>
                                          </p:spTgt>
                                        </p:tgtEl>
                                        <p:attrNameLst>
                                          <p:attrName>ppt_w</p:attrName>
                                        </p:attrNameLst>
                                      </p:cBhvr>
                                      <p:tavLst>
                                        <p:tav tm="0">
                                          <p:val>
                                            <p:fltVal val="0"/>
                                          </p:val>
                                        </p:tav>
                                        <p:tav tm="100000">
                                          <p:val>
                                            <p:strVal val="#ppt_w"/>
                                          </p:val>
                                        </p:tav>
                                      </p:tavLst>
                                    </p:anim>
                                    <p:anim calcmode="lin" valueType="num">
                                      <p:cBhvr>
                                        <p:cTn id="36" dur="500" fill="hold"/>
                                        <p:tgtEl>
                                          <p:spTgt spid="3">
                                            <p:txEl>
                                              <p:pRg st="5" end="5"/>
                                            </p:txEl>
                                          </p:spTgt>
                                        </p:tgtEl>
                                        <p:attrNameLst>
                                          <p:attrName>ppt_h</p:attrName>
                                        </p:attrNameLst>
                                      </p:cBhvr>
                                      <p:tavLst>
                                        <p:tav tm="0">
                                          <p:val>
                                            <p:fltVal val="0"/>
                                          </p:val>
                                        </p:tav>
                                        <p:tav tm="100000">
                                          <p:val>
                                            <p:strVal val="#ppt_h"/>
                                          </p:val>
                                        </p:tav>
                                      </p:tavLst>
                                    </p:anim>
                                    <p:animEffect transition="in" filter="fade">
                                      <p:cBhvr>
                                        <p:cTn id="37" dur="500"/>
                                        <p:tgtEl>
                                          <p:spTgt spid="3">
                                            <p:txEl>
                                              <p:pRg st="5" end="5"/>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53" presetClass="entr" presetSubtype="16" fill="hold" nodeType="clickEffect">
                                  <p:stCondLst>
                                    <p:cond delay="0"/>
                                  </p:stCondLst>
                                  <p:childTnLst>
                                    <p:set>
                                      <p:cBhvr>
                                        <p:cTn id="41" dur="1" fill="hold">
                                          <p:stCondLst>
                                            <p:cond delay="0"/>
                                          </p:stCondLst>
                                        </p:cTn>
                                        <p:tgtEl>
                                          <p:spTgt spid="3">
                                            <p:txEl>
                                              <p:pRg st="6" end="6"/>
                                            </p:txEl>
                                          </p:spTgt>
                                        </p:tgtEl>
                                        <p:attrNameLst>
                                          <p:attrName>style.visibility</p:attrName>
                                        </p:attrNameLst>
                                      </p:cBhvr>
                                      <p:to>
                                        <p:strVal val="visible"/>
                                      </p:to>
                                    </p:set>
                                    <p:anim calcmode="lin" valueType="num">
                                      <p:cBhvr>
                                        <p:cTn id="42" dur="500" fill="hold"/>
                                        <p:tgtEl>
                                          <p:spTgt spid="3">
                                            <p:txEl>
                                              <p:pRg st="6" end="6"/>
                                            </p:txEl>
                                          </p:spTgt>
                                        </p:tgtEl>
                                        <p:attrNameLst>
                                          <p:attrName>ppt_w</p:attrName>
                                        </p:attrNameLst>
                                      </p:cBhvr>
                                      <p:tavLst>
                                        <p:tav tm="0">
                                          <p:val>
                                            <p:fltVal val="0"/>
                                          </p:val>
                                        </p:tav>
                                        <p:tav tm="100000">
                                          <p:val>
                                            <p:strVal val="#ppt_w"/>
                                          </p:val>
                                        </p:tav>
                                      </p:tavLst>
                                    </p:anim>
                                    <p:anim calcmode="lin" valueType="num">
                                      <p:cBhvr>
                                        <p:cTn id="43" dur="500" fill="hold"/>
                                        <p:tgtEl>
                                          <p:spTgt spid="3">
                                            <p:txEl>
                                              <p:pRg st="6" end="6"/>
                                            </p:txEl>
                                          </p:spTgt>
                                        </p:tgtEl>
                                        <p:attrNameLst>
                                          <p:attrName>ppt_h</p:attrName>
                                        </p:attrNameLst>
                                      </p:cBhvr>
                                      <p:tavLst>
                                        <p:tav tm="0">
                                          <p:val>
                                            <p:fltVal val="0"/>
                                          </p:val>
                                        </p:tav>
                                        <p:tav tm="100000">
                                          <p:val>
                                            <p:strVal val="#ppt_h"/>
                                          </p:val>
                                        </p:tav>
                                      </p:tavLst>
                                    </p:anim>
                                    <p:animEffect transition="in" filter="fade">
                                      <p:cBhvr>
                                        <p:cTn id="44" dur="500"/>
                                        <p:tgtEl>
                                          <p:spTgt spid="3">
                                            <p:txEl>
                                              <p:pRg st="6" end="6"/>
                                            </p:txEl>
                                          </p:spTgt>
                                        </p:tgtEl>
                                      </p:cBhvr>
                                    </p:animEffect>
                                  </p:childTnLst>
                                </p:cTn>
                              </p:par>
                            </p:childTnLst>
                          </p:cTn>
                        </p:par>
                      </p:childTnLst>
                    </p:cTn>
                  </p:par>
                  <p:par>
                    <p:cTn id="45" fill="hold">
                      <p:stCondLst>
                        <p:cond delay="indefinite"/>
                      </p:stCondLst>
                      <p:childTnLst>
                        <p:par>
                          <p:cTn id="46" fill="hold">
                            <p:stCondLst>
                              <p:cond delay="0"/>
                            </p:stCondLst>
                            <p:childTnLst>
                              <p:par>
                                <p:cTn id="47" presetID="53" presetClass="entr" presetSubtype="16" fill="hold" nodeType="clickEffect">
                                  <p:stCondLst>
                                    <p:cond delay="0"/>
                                  </p:stCondLst>
                                  <p:childTnLst>
                                    <p:set>
                                      <p:cBhvr>
                                        <p:cTn id="48" dur="1" fill="hold">
                                          <p:stCondLst>
                                            <p:cond delay="0"/>
                                          </p:stCondLst>
                                        </p:cTn>
                                        <p:tgtEl>
                                          <p:spTgt spid="3">
                                            <p:txEl>
                                              <p:pRg st="1" end="1"/>
                                            </p:txEl>
                                          </p:spTgt>
                                        </p:tgtEl>
                                        <p:attrNameLst>
                                          <p:attrName>style.visibility</p:attrName>
                                        </p:attrNameLst>
                                      </p:cBhvr>
                                      <p:to>
                                        <p:strVal val="visible"/>
                                      </p:to>
                                    </p:set>
                                    <p:anim calcmode="lin" valueType="num">
                                      <p:cBhvr>
                                        <p:cTn id="49"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50" dur="500" fill="hold"/>
                                        <p:tgtEl>
                                          <p:spTgt spid="3">
                                            <p:txEl>
                                              <p:pRg st="1" end="1"/>
                                            </p:txEl>
                                          </p:spTgt>
                                        </p:tgtEl>
                                        <p:attrNameLst>
                                          <p:attrName>ppt_h</p:attrName>
                                        </p:attrNameLst>
                                      </p:cBhvr>
                                      <p:tavLst>
                                        <p:tav tm="0">
                                          <p:val>
                                            <p:fltVal val="0"/>
                                          </p:val>
                                        </p:tav>
                                        <p:tav tm="100000">
                                          <p:val>
                                            <p:strVal val="#ppt_h"/>
                                          </p:val>
                                        </p:tav>
                                      </p:tavLst>
                                    </p:anim>
                                    <p:animEffect transition="in" filter="fade">
                                      <p:cBhvr>
                                        <p:cTn id="51" dur="500"/>
                                        <p:tgtEl>
                                          <p:spTgt spid="3">
                                            <p:txEl>
                                              <p:pRg st="1" end="1"/>
                                            </p:txEl>
                                          </p:spTgt>
                                        </p:tgtEl>
                                      </p:cBhvr>
                                    </p:animEffect>
                                  </p:childTnLst>
                                </p:cTn>
                              </p:par>
                            </p:childTnLst>
                          </p:cTn>
                        </p:par>
                      </p:childTnLst>
                    </p:cTn>
                  </p:par>
                  <p:par>
                    <p:cTn id="52" fill="hold">
                      <p:stCondLst>
                        <p:cond delay="indefinite"/>
                      </p:stCondLst>
                      <p:childTnLst>
                        <p:par>
                          <p:cTn id="53" fill="hold">
                            <p:stCondLst>
                              <p:cond delay="0"/>
                            </p:stCondLst>
                            <p:childTnLst>
                              <p:par>
                                <p:cTn id="54" presetID="53" presetClass="entr" presetSubtype="16" fill="hold" nodeType="clickEffect">
                                  <p:stCondLst>
                                    <p:cond delay="0"/>
                                  </p:stCondLst>
                                  <p:childTnLst>
                                    <p:set>
                                      <p:cBhvr>
                                        <p:cTn id="55" dur="1" fill="hold">
                                          <p:stCondLst>
                                            <p:cond delay="0"/>
                                          </p:stCondLst>
                                        </p:cTn>
                                        <p:tgtEl>
                                          <p:spTgt spid="3">
                                            <p:txEl>
                                              <p:pRg st="7" end="7"/>
                                            </p:txEl>
                                          </p:spTgt>
                                        </p:tgtEl>
                                        <p:attrNameLst>
                                          <p:attrName>style.visibility</p:attrName>
                                        </p:attrNameLst>
                                      </p:cBhvr>
                                      <p:to>
                                        <p:strVal val="visible"/>
                                      </p:to>
                                    </p:set>
                                    <p:anim calcmode="lin" valueType="num">
                                      <p:cBhvr>
                                        <p:cTn id="56" dur="500" fill="hold"/>
                                        <p:tgtEl>
                                          <p:spTgt spid="3">
                                            <p:txEl>
                                              <p:pRg st="7" end="7"/>
                                            </p:txEl>
                                          </p:spTgt>
                                        </p:tgtEl>
                                        <p:attrNameLst>
                                          <p:attrName>ppt_w</p:attrName>
                                        </p:attrNameLst>
                                      </p:cBhvr>
                                      <p:tavLst>
                                        <p:tav tm="0">
                                          <p:val>
                                            <p:fltVal val="0"/>
                                          </p:val>
                                        </p:tav>
                                        <p:tav tm="100000">
                                          <p:val>
                                            <p:strVal val="#ppt_w"/>
                                          </p:val>
                                        </p:tav>
                                      </p:tavLst>
                                    </p:anim>
                                    <p:anim calcmode="lin" valueType="num">
                                      <p:cBhvr>
                                        <p:cTn id="57" dur="500" fill="hold"/>
                                        <p:tgtEl>
                                          <p:spTgt spid="3">
                                            <p:txEl>
                                              <p:pRg st="7" end="7"/>
                                            </p:txEl>
                                          </p:spTgt>
                                        </p:tgtEl>
                                        <p:attrNameLst>
                                          <p:attrName>ppt_h</p:attrName>
                                        </p:attrNameLst>
                                      </p:cBhvr>
                                      <p:tavLst>
                                        <p:tav tm="0">
                                          <p:val>
                                            <p:fltVal val="0"/>
                                          </p:val>
                                        </p:tav>
                                        <p:tav tm="100000">
                                          <p:val>
                                            <p:strVal val="#ppt_h"/>
                                          </p:val>
                                        </p:tav>
                                      </p:tavLst>
                                    </p:anim>
                                    <p:animEffect transition="in" filter="fade">
                                      <p:cBhvr>
                                        <p:cTn id="58"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algn="l"/>
            <a:r>
              <a:rPr lang="zh-CN" altLang="zh-CN" sz="3200" b="1" dirty="0">
                <a:solidFill>
                  <a:srgbClr val="FF0000"/>
                </a:solidFill>
              </a:rPr>
              <a:t>这篇演讲稿思路清晰，逻辑严密，结合第</a:t>
            </a:r>
            <a:r>
              <a:rPr lang="en-US" altLang="zh-CN" sz="3200" b="1" dirty="0">
                <a:solidFill>
                  <a:srgbClr val="FF0000"/>
                </a:solidFill>
              </a:rPr>
              <a:t>2</a:t>
            </a:r>
            <a:r>
              <a:rPr lang="zh-CN" altLang="zh-CN" sz="3200" b="1" dirty="0">
                <a:solidFill>
                  <a:srgbClr val="FF0000"/>
                </a:solidFill>
              </a:rPr>
              <a:t>－</a:t>
            </a:r>
            <a:r>
              <a:rPr lang="en-US" altLang="zh-CN" sz="3200" b="1" dirty="0">
                <a:solidFill>
                  <a:srgbClr val="FF0000"/>
                </a:solidFill>
              </a:rPr>
              <a:t>6</a:t>
            </a:r>
            <a:r>
              <a:rPr lang="zh-CN" altLang="zh-CN" sz="3200" b="1" dirty="0" smtClean="0">
                <a:solidFill>
                  <a:srgbClr val="FF0000"/>
                </a:solidFill>
              </a:rPr>
              <a:t>段</a:t>
            </a:r>
            <a:r>
              <a:rPr lang="zh-CN" altLang="en-US" sz="3200" b="1" dirty="0" smtClean="0">
                <a:solidFill>
                  <a:srgbClr val="FF0000"/>
                </a:solidFill>
              </a:rPr>
              <a:t>，</a:t>
            </a:r>
            <a:r>
              <a:rPr lang="zh-CN" altLang="zh-CN" sz="3200" b="1" dirty="0" smtClean="0">
                <a:solidFill>
                  <a:srgbClr val="FF0000"/>
                </a:solidFill>
              </a:rPr>
              <a:t>分析</a:t>
            </a:r>
            <a:r>
              <a:rPr lang="zh-CN" altLang="zh-CN" sz="3200" b="1" dirty="0">
                <a:solidFill>
                  <a:srgbClr val="FF0000"/>
                </a:solidFill>
              </a:rPr>
              <a:t>逻辑严密性是如何体现的。</a:t>
            </a:r>
            <a:endParaRPr lang="zh-CN" altLang="en-US" sz="3200" b="1" dirty="0">
              <a:solidFill>
                <a:srgbClr val="FF0000"/>
              </a:solidFill>
            </a:endParaRPr>
          </a:p>
        </p:txBody>
      </p:sp>
      <p:sp>
        <p:nvSpPr>
          <p:cNvPr id="3" name="内容占位符 2"/>
          <p:cNvSpPr>
            <a:spLocks noGrp="1"/>
          </p:cNvSpPr>
          <p:nvPr>
            <p:ph idx="1"/>
          </p:nvPr>
        </p:nvSpPr>
        <p:spPr/>
        <p:txBody>
          <a:bodyPr/>
          <a:lstStyle/>
          <a:p>
            <a:r>
              <a:rPr lang="zh-CN" altLang="zh-CN" b="1" dirty="0">
                <a:solidFill>
                  <a:srgbClr val="0000CC"/>
                </a:solidFill>
              </a:rPr>
              <a:t>第</a:t>
            </a:r>
            <a:r>
              <a:rPr lang="en-US" altLang="zh-CN" b="1" dirty="0">
                <a:solidFill>
                  <a:srgbClr val="0000CC"/>
                </a:solidFill>
              </a:rPr>
              <a:t>2</a:t>
            </a:r>
            <a:r>
              <a:rPr lang="zh-CN" altLang="zh-CN" b="1" dirty="0">
                <a:solidFill>
                  <a:srgbClr val="0000CC"/>
                </a:solidFill>
              </a:rPr>
              <a:t>段提出观点——花大的力量来扶植年轻人</a:t>
            </a:r>
            <a:r>
              <a:rPr lang="zh-CN" altLang="zh-CN" b="1" dirty="0" smtClean="0">
                <a:solidFill>
                  <a:srgbClr val="0000CC"/>
                </a:solidFill>
              </a:rPr>
              <a:t>；</a:t>
            </a:r>
            <a:endParaRPr lang="en-US" altLang="zh-CN" b="1" dirty="0" smtClean="0">
              <a:solidFill>
                <a:srgbClr val="0000CC"/>
              </a:solidFill>
            </a:endParaRPr>
          </a:p>
          <a:p>
            <a:r>
              <a:rPr lang="zh-CN" altLang="zh-CN" b="1" dirty="0" smtClean="0">
                <a:solidFill>
                  <a:srgbClr val="0000CC"/>
                </a:solidFill>
              </a:rPr>
              <a:t>第</a:t>
            </a:r>
            <a:r>
              <a:rPr lang="en-US" altLang="zh-CN" b="1" dirty="0">
                <a:solidFill>
                  <a:srgbClr val="0000CC"/>
                </a:solidFill>
              </a:rPr>
              <a:t>3</a:t>
            </a:r>
            <a:r>
              <a:rPr lang="zh-CN" altLang="zh-CN" b="1" dirty="0">
                <a:solidFill>
                  <a:srgbClr val="0000CC"/>
                </a:solidFill>
              </a:rPr>
              <a:t>、</a:t>
            </a:r>
            <a:r>
              <a:rPr lang="en-US" altLang="zh-CN" b="1" dirty="0">
                <a:solidFill>
                  <a:srgbClr val="0000CC"/>
                </a:solidFill>
              </a:rPr>
              <a:t>4</a:t>
            </a:r>
            <a:r>
              <a:rPr lang="zh-CN" altLang="zh-CN" b="1" dirty="0">
                <a:solidFill>
                  <a:srgbClr val="0000CC"/>
                </a:solidFill>
              </a:rPr>
              <a:t>段阐明自己对“权威”的认识，这是扶植年轻人的理由</a:t>
            </a:r>
            <a:r>
              <a:rPr lang="zh-CN" altLang="zh-CN" b="1" dirty="0" smtClean="0">
                <a:solidFill>
                  <a:srgbClr val="0000CC"/>
                </a:solidFill>
              </a:rPr>
              <a:t>；</a:t>
            </a:r>
            <a:endParaRPr lang="en-US" altLang="zh-CN" b="1" dirty="0" smtClean="0">
              <a:solidFill>
                <a:srgbClr val="0000CC"/>
              </a:solidFill>
            </a:endParaRPr>
          </a:p>
          <a:p>
            <a:r>
              <a:rPr lang="zh-CN" altLang="zh-CN" b="1" dirty="0" smtClean="0">
                <a:solidFill>
                  <a:srgbClr val="0000CC"/>
                </a:solidFill>
              </a:rPr>
              <a:t>第</a:t>
            </a:r>
            <a:r>
              <a:rPr lang="en-US" altLang="zh-CN" b="1" dirty="0">
                <a:solidFill>
                  <a:srgbClr val="0000CC"/>
                </a:solidFill>
              </a:rPr>
              <a:t>5</a:t>
            </a:r>
            <a:r>
              <a:rPr lang="zh-CN" altLang="zh-CN" b="1" dirty="0">
                <a:solidFill>
                  <a:srgbClr val="0000CC"/>
                </a:solidFill>
              </a:rPr>
              <a:t>、</a:t>
            </a:r>
            <a:r>
              <a:rPr lang="en-US" altLang="zh-CN" b="1" dirty="0">
                <a:solidFill>
                  <a:srgbClr val="0000CC"/>
                </a:solidFill>
              </a:rPr>
              <a:t>6</a:t>
            </a:r>
            <a:r>
              <a:rPr lang="zh-CN" altLang="zh-CN" b="1" dirty="0">
                <a:solidFill>
                  <a:srgbClr val="0000CC"/>
                </a:solidFill>
              </a:rPr>
              <a:t>段举例分析创业的都是年轻人，要为年轻人创业创造条件，即怎样扶植。</a:t>
            </a:r>
            <a:endParaRPr lang="zh-CN" altLang="zh-CN" b="1" dirty="0">
              <a:solidFill>
                <a:srgbClr val="0000CC"/>
              </a:solidFill>
            </a:endParaRPr>
          </a:p>
          <a:p>
            <a:r>
              <a:rPr lang="zh-CN" altLang="zh-CN" b="1" dirty="0">
                <a:solidFill>
                  <a:srgbClr val="FF0000"/>
                </a:solidFill>
              </a:rPr>
              <a:t>这几段是按层层深入的顺序安排的，逻辑严密。</a:t>
            </a:r>
            <a:endParaRPr lang="zh-CN" altLang="zh-CN" b="1" dirty="0">
              <a:solidFill>
                <a:srgbClr val="FF0000"/>
              </a:solidFill>
            </a:endParaRPr>
          </a:p>
          <a:p>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 calcmode="lin" valueType="num">
                                      <p:cBhvr>
                                        <p:cTn id="12"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3" dur="500" fill="hold"/>
                                        <p:tgtEl>
                                          <p:spTgt spid="3">
                                            <p:txEl>
                                              <p:pRg st="1" end="1"/>
                                            </p:txEl>
                                          </p:spTgt>
                                        </p:tgtEl>
                                        <p:attrNameLst>
                                          <p:attrName>ppt_h</p:attrName>
                                        </p:attrNameLst>
                                      </p:cBhvr>
                                      <p:tavLst>
                                        <p:tav tm="0">
                                          <p:val>
                                            <p:fltVal val="0"/>
                                          </p:val>
                                        </p:tav>
                                        <p:tav tm="100000">
                                          <p:val>
                                            <p:strVal val="#ppt_h"/>
                                          </p:val>
                                        </p:tav>
                                      </p:tavLst>
                                    </p:anim>
                                    <p:animEffect transition="in" filter="fade">
                                      <p:cBhvr>
                                        <p:cTn id="14" dur="500"/>
                                        <p:tgtEl>
                                          <p:spTgt spid="3">
                                            <p:txEl>
                                              <p:pRg st="1" end="1"/>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p:cTn id="19" dur="500" fill="hold"/>
                                        <p:tgtEl>
                                          <p:spTgt spid="3">
                                            <p:txEl>
                                              <p:pRg st="2" end="2"/>
                                            </p:txEl>
                                          </p:spTgt>
                                        </p:tgtEl>
                                        <p:attrNameLst>
                                          <p:attrName>ppt_w</p:attrName>
                                        </p:attrNameLst>
                                      </p:cBhvr>
                                      <p:tavLst>
                                        <p:tav tm="0">
                                          <p:val>
                                            <p:fltVal val="0"/>
                                          </p:val>
                                        </p:tav>
                                        <p:tav tm="100000">
                                          <p:val>
                                            <p:strVal val="#ppt_w"/>
                                          </p:val>
                                        </p:tav>
                                      </p:tavLst>
                                    </p:anim>
                                    <p:anim calcmode="lin" valueType="num">
                                      <p:cBhvr>
                                        <p:cTn id="20" dur="500" fill="hold"/>
                                        <p:tgtEl>
                                          <p:spTgt spid="3">
                                            <p:txEl>
                                              <p:pRg st="2" end="2"/>
                                            </p:txEl>
                                          </p:spTgt>
                                        </p:tgtEl>
                                        <p:attrNameLst>
                                          <p:attrName>ppt_h</p:attrName>
                                        </p:attrNameLst>
                                      </p:cBhvr>
                                      <p:tavLst>
                                        <p:tav tm="0">
                                          <p:val>
                                            <p:fltVal val="0"/>
                                          </p:val>
                                        </p:tav>
                                        <p:tav tm="100000">
                                          <p:val>
                                            <p:strVal val="#ppt_h"/>
                                          </p:val>
                                        </p:tav>
                                      </p:tavLst>
                                    </p:anim>
                                    <p:animEffect transition="in" filter="fade">
                                      <p:cBhvr>
                                        <p:cTn id="21" dur="500"/>
                                        <p:tgtEl>
                                          <p:spTgt spid="3">
                                            <p:txEl>
                                              <p:pRg st="2" end="2"/>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nodeType="clickEffect">
                                  <p:stCondLst>
                                    <p:cond delay="0"/>
                                  </p:stCondLst>
                                  <p:childTnLst>
                                    <p:set>
                                      <p:cBhvr>
                                        <p:cTn id="25" dur="1" fill="hold">
                                          <p:stCondLst>
                                            <p:cond delay="0"/>
                                          </p:stCondLst>
                                        </p:cTn>
                                        <p:tgtEl>
                                          <p:spTgt spid="3">
                                            <p:txEl>
                                              <p:pRg st="3" end="3"/>
                                            </p:txEl>
                                          </p:spTgt>
                                        </p:tgtEl>
                                        <p:attrNameLst>
                                          <p:attrName>style.visibility</p:attrName>
                                        </p:attrNameLst>
                                      </p:cBhvr>
                                      <p:to>
                                        <p:strVal val="visible"/>
                                      </p:to>
                                    </p:set>
                                    <p:anim calcmode="lin" valueType="num">
                                      <p:cBhvr>
                                        <p:cTn id="26" dur="500" fill="hold"/>
                                        <p:tgtEl>
                                          <p:spTgt spid="3">
                                            <p:txEl>
                                              <p:pRg st="3" end="3"/>
                                            </p:txEl>
                                          </p:spTgt>
                                        </p:tgtEl>
                                        <p:attrNameLst>
                                          <p:attrName>ppt_w</p:attrName>
                                        </p:attrNameLst>
                                      </p:cBhvr>
                                      <p:tavLst>
                                        <p:tav tm="0">
                                          <p:val>
                                            <p:fltVal val="0"/>
                                          </p:val>
                                        </p:tav>
                                        <p:tav tm="100000">
                                          <p:val>
                                            <p:strVal val="#ppt_w"/>
                                          </p:val>
                                        </p:tav>
                                      </p:tavLst>
                                    </p:anim>
                                    <p:anim calcmode="lin" valueType="num">
                                      <p:cBhvr>
                                        <p:cTn id="27" dur="500" fill="hold"/>
                                        <p:tgtEl>
                                          <p:spTgt spid="3">
                                            <p:txEl>
                                              <p:pRg st="3" end="3"/>
                                            </p:txEl>
                                          </p:spTgt>
                                        </p:tgtEl>
                                        <p:attrNameLst>
                                          <p:attrName>ppt_h</p:attrName>
                                        </p:attrNameLst>
                                      </p:cBhvr>
                                      <p:tavLst>
                                        <p:tav tm="0">
                                          <p:val>
                                            <p:fltVal val="0"/>
                                          </p:val>
                                        </p:tav>
                                        <p:tav tm="100000">
                                          <p:val>
                                            <p:strVal val="#ppt_h"/>
                                          </p:val>
                                        </p:tav>
                                      </p:tavLst>
                                    </p:anim>
                                    <p:animEffect transition="in" filter="fade">
                                      <p:cBhvr>
                                        <p:cTn id="28"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25145" y="274638"/>
            <a:ext cx="8229600" cy="1143000"/>
          </a:xfrm>
        </p:spPr>
        <p:txBody>
          <a:bodyPr>
            <a:normAutofit fontScale="90000"/>
          </a:bodyPr>
          <a:lstStyle/>
          <a:p>
            <a:r>
              <a:rPr lang="zh-CN" altLang="zh-CN" b="1" dirty="0">
                <a:solidFill>
                  <a:srgbClr val="FF0000"/>
                </a:solidFill>
              </a:rPr>
              <a:t>找出文中列举的事例，想想其作用。</a:t>
            </a:r>
            <a:endParaRPr lang="zh-CN" altLang="en-US" b="1" dirty="0">
              <a:solidFill>
                <a:srgbClr val="FF0000"/>
              </a:solidFill>
            </a:endParaRPr>
          </a:p>
        </p:txBody>
      </p:sp>
      <p:sp>
        <p:nvSpPr>
          <p:cNvPr id="3" name="内容占位符 2"/>
          <p:cNvSpPr>
            <a:spLocks noGrp="1"/>
          </p:cNvSpPr>
          <p:nvPr>
            <p:ph idx="1"/>
          </p:nvPr>
        </p:nvSpPr>
        <p:spPr/>
        <p:txBody>
          <a:bodyPr>
            <a:noAutofit/>
          </a:bodyPr>
          <a:lstStyle/>
          <a:p>
            <a:r>
              <a:rPr lang="zh-CN" altLang="zh-CN" sz="2400" b="1" dirty="0">
                <a:solidFill>
                  <a:srgbClr val="0000CC"/>
                </a:solidFill>
              </a:rPr>
              <a:t>第一自然段讲述《荧屏连着我和你》这一电视节目例：</a:t>
            </a:r>
            <a:endParaRPr lang="zh-CN" altLang="zh-CN" sz="2400" b="1" dirty="0">
              <a:solidFill>
                <a:srgbClr val="0000CC"/>
              </a:solidFill>
            </a:endParaRPr>
          </a:p>
          <a:p>
            <a:r>
              <a:rPr lang="zh-CN" altLang="zh-CN" sz="2400" b="1" dirty="0">
                <a:solidFill>
                  <a:srgbClr val="009900"/>
                </a:solidFill>
              </a:rPr>
              <a:t>由李素丽对自己的形容引出作者对自己的形容：“努力奋斗，曾经取得过成绩，现在高峰已过，跟不上新技术发展的一个过时的科学家。”表现了作者的谦虚。</a:t>
            </a:r>
            <a:endParaRPr lang="zh-CN" altLang="zh-CN" sz="2400" b="1" dirty="0">
              <a:solidFill>
                <a:srgbClr val="009900"/>
              </a:solidFill>
            </a:endParaRPr>
          </a:p>
          <a:p>
            <a:r>
              <a:rPr lang="zh-CN" altLang="zh-CN" sz="2400" b="1" dirty="0">
                <a:solidFill>
                  <a:srgbClr val="0000CC"/>
                </a:solidFill>
              </a:rPr>
              <a:t>第</a:t>
            </a:r>
            <a:r>
              <a:rPr lang="en-US" altLang="zh-CN" sz="2400" b="1" dirty="0">
                <a:solidFill>
                  <a:srgbClr val="0000CC"/>
                </a:solidFill>
              </a:rPr>
              <a:t>2</a:t>
            </a:r>
            <a:r>
              <a:rPr lang="zh-CN" altLang="zh-CN" sz="2400" b="1" dirty="0">
                <a:solidFill>
                  <a:srgbClr val="0000CC"/>
                </a:solidFill>
              </a:rPr>
              <a:t>段作者列举英国卡文迪许实验室的多个事例</a:t>
            </a:r>
            <a:endParaRPr lang="zh-CN" altLang="zh-CN" sz="2400" b="1" dirty="0">
              <a:solidFill>
                <a:srgbClr val="0000CC"/>
              </a:solidFill>
            </a:endParaRPr>
          </a:p>
          <a:p>
            <a:r>
              <a:rPr lang="zh-CN" altLang="zh-CN" sz="2400" b="1" dirty="0" smtClean="0">
                <a:solidFill>
                  <a:srgbClr val="009900"/>
                </a:solidFill>
              </a:rPr>
              <a:t>充分</a:t>
            </a:r>
            <a:r>
              <a:rPr lang="zh-CN" altLang="en-US" sz="2400" b="1" dirty="0">
                <a:solidFill>
                  <a:srgbClr val="009900"/>
                </a:solidFill>
              </a:rPr>
              <a:t>阐述</a:t>
            </a:r>
            <a:r>
              <a:rPr lang="zh-CN" altLang="zh-CN" sz="2400" b="1" dirty="0" smtClean="0">
                <a:solidFill>
                  <a:srgbClr val="009900"/>
                </a:solidFill>
              </a:rPr>
              <a:t>了</a:t>
            </a:r>
            <a:r>
              <a:rPr lang="zh-CN" altLang="zh-CN" sz="2400" b="1" dirty="0">
                <a:solidFill>
                  <a:srgbClr val="009900"/>
                </a:solidFill>
              </a:rPr>
              <a:t>花大力气扶植年轻人是历史规律，强调扶植年轻人的重要意义。</a:t>
            </a:r>
            <a:endParaRPr lang="zh-CN" altLang="zh-CN" sz="2400" b="1" dirty="0">
              <a:solidFill>
                <a:srgbClr val="009900"/>
              </a:solidFill>
            </a:endParaRPr>
          </a:p>
          <a:p>
            <a:r>
              <a:rPr lang="zh-CN" altLang="zh-CN" sz="2400" b="1" dirty="0">
                <a:solidFill>
                  <a:srgbClr val="0000CC"/>
                </a:solidFill>
              </a:rPr>
              <a:t>第五自然段的</a:t>
            </a:r>
            <a:r>
              <a:rPr lang="en-US" altLang="zh-CN" sz="2400" b="1" dirty="0">
                <a:solidFill>
                  <a:srgbClr val="0000CC"/>
                </a:solidFill>
              </a:rPr>
              <a:t>5</a:t>
            </a:r>
            <a:r>
              <a:rPr lang="zh-CN" altLang="zh-CN" sz="2400" b="1" dirty="0">
                <a:solidFill>
                  <a:srgbClr val="0000CC"/>
                </a:solidFill>
              </a:rPr>
              <a:t>个例子，</a:t>
            </a:r>
            <a:endParaRPr lang="zh-CN" altLang="zh-CN" sz="2400" b="1" dirty="0">
              <a:solidFill>
                <a:srgbClr val="0000CC"/>
              </a:solidFill>
            </a:endParaRPr>
          </a:p>
          <a:p>
            <a:r>
              <a:rPr lang="zh-CN" altLang="zh-CN" sz="2400" b="1" dirty="0">
                <a:solidFill>
                  <a:srgbClr val="009900"/>
                </a:solidFill>
              </a:rPr>
              <a:t>告诉大家年轻人是可以挑大梁的，做出成绩的，</a:t>
            </a:r>
            <a:r>
              <a:rPr lang="zh-CN" altLang="zh-CN" sz="2400" b="1" dirty="0" smtClean="0">
                <a:solidFill>
                  <a:srgbClr val="009900"/>
                </a:solidFill>
              </a:rPr>
              <a:t>从而</a:t>
            </a:r>
            <a:r>
              <a:rPr lang="zh-CN" altLang="en-US" sz="2400" b="1" dirty="0" smtClean="0">
                <a:solidFill>
                  <a:srgbClr val="009900"/>
                </a:solidFill>
              </a:rPr>
              <a:t>阐述</a:t>
            </a:r>
            <a:r>
              <a:rPr lang="zh-CN" altLang="zh-CN" sz="2400" b="1" dirty="0" smtClean="0">
                <a:solidFill>
                  <a:srgbClr val="009900"/>
                </a:solidFill>
              </a:rPr>
              <a:t>扶植</a:t>
            </a:r>
            <a:r>
              <a:rPr lang="zh-CN" altLang="zh-CN" sz="2400" b="1" dirty="0">
                <a:solidFill>
                  <a:srgbClr val="009900"/>
                </a:solidFill>
              </a:rPr>
              <a:t>年轻人的必要性</a:t>
            </a:r>
            <a:endParaRPr lang="zh-CN" altLang="zh-CN" sz="2400" b="1" dirty="0">
              <a:solidFill>
                <a:srgbClr val="009900"/>
              </a:solidFill>
            </a:endParaRPr>
          </a:p>
          <a:p>
            <a:endParaRPr lang="zh-CN" altLang="zh-CN" sz="2400" b="1" dirty="0">
              <a:solidFill>
                <a:srgbClr val="0099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p:cTn id="7"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8" dur="500" fill="hold"/>
                                        <p:tgtEl>
                                          <p:spTgt spid="3">
                                            <p:txEl>
                                              <p:pRg st="1" end="1"/>
                                            </p:txEl>
                                          </p:spTgt>
                                        </p:tgtEl>
                                        <p:attrNameLst>
                                          <p:attrName>ppt_h</p:attrName>
                                        </p:attrNameLst>
                                      </p:cBhvr>
                                      <p:tavLst>
                                        <p:tav tm="0">
                                          <p:val>
                                            <p:fltVal val="0"/>
                                          </p:val>
                                        </p:tav>
                                        <p:tav tm="100000">
                                          <p:val>
                                            <p:strVal val="#ppt_h"/>
                                          </p:val>
                                        </p:tav>
                                      </p:tavLst>
                                    </p:anim>
                                    <p:animEffect transition="in" filter="fade">
                                      <p:cBhvr>
                                        <p:cTn id="9" dur="500"/>
                                        <p:tgtEl>
                                          <p:spTgt spid="3">
                                            <p:txEl>
                                              <p:pRg st="1" end="1"/>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nodeType="clickEffect">
                                  <p:stCondLst>
                                    <p:cond delay="0"/>
                                  </p:stCondLst>
                                  <p:childTnLst>
                                    <p:set>
                                      <p:cBhvr>
                                        <p:cTn id="13" dur="1" fill="hold">
                                          <p:stCondLst>
                                            <p:cond delay="0"/>
                                          </p:stCondLst>
                                        </p:cTn>
                                        <p:tgtEl>
                                          <p:spTgt spid="3">
                                            <p:txEl>
                                              <p:pRg st="3" end="3"/>
                                            </p:txEl>
                                          </p:spTgt>
                                        </p:tgtEl>
                                        <p:attrNameLst>
                                          <p:attrName>style.visibility</p:attrName>
                                        </p:attrNameLst>
                                      </p:cBhvr>
                                      <p:to>
                                        <p:strVal val="visible"/>
                                      </p:to>
                                    </p:set>
                                    <p:animEffect transition="in" filter="wipe(down)">
                                      <p:cBhvr>
                                        <p:cTn id="14" dur="500"/>
                                        <p:tgtEl>
                                          <p:spTgt spid="3">
                                            <p:txEl>
                                              <p:pRg st="3" end="3"/>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animEffect transition="in" filter="wipe(down)">
                                      <p:cBhvr>
                                        <p:cTn id="19"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pPr algn="l"/>
            <a:r>
              <a:rPr lang="zh-CN" altLang="zh-CN" sz="3600" b="1" dirty="0">
                <a:solidFill>
                  <a:srgbClr val="FF0000"/>
                </a:solidFill>
              </a:rPr>
              <a:t>说说下面加</a:t>
            </a:r>
            <a:r>
              <a:rPr lang="zh-CN" altLang="en-US" sz="3600" b="1" dirty="0">
                <a:solidFill>
                  <a:srgbClr val="FF0000"/>
                </a:solidFill>
              </a:rPr>
              <a:t>线</a:t>
            </a:r>
            <a:r>
              <a:rPr lang="zh-CN" altLang="zh-CN" sz="3600" b="1" dirty="0">
                <a:solidFill>
                  <a:srgbClr val="FF0000"/>
                </a:solidFill>
              </a:rPr>
              <a:t>文字在句子中的含义及表达效果。</a:t>
            </a:r>
            <a:endParaRPr lang="zh-CN" altLang="en-US" sz="3600" b="1" dirty="0">
              <a:solidFill>
                <a:srgbClr val="FF0000"/>
              </a:solidFill>
            </a:endParaRPr>
          </a:p>
        </p:txBody>
      </p:sp>
      <p:sp>
        <p:nvSpPr>
          <p:cNvPr id="3" name="内容占位符 2"/>
          <p:cNvSpPr>
            <a:spLocks noGrp="1"/>
          </p:cNvSpPr>
          <p:nvPr>
            <p:ph idx="1"/>
          </p:nvPr>
        </p:nvSpPr>
        <p:spPr/>
        <p:txBody>
          <a:bodyPr>
            <a:normAutofit fontScale="70000" lnSpcReduction="20000"/>
          </a:bodyPr>
          <a:lstStyle/>
          <a:p>
            <a:r>
              <a:rPr lang="en-US" altLang="zh-CN" b="1" dirty="0" smtClean="0">
                <a:solidFill>
                  <a:srgbClr val="0000CC"/>
                </a:solidFill>
              </a:rPr>
              <a:t>(</a:t>
            </a:r>
            <a:r>
              <a:rPr lang="en-US" altLang="zh-CN" b="1" dirty="0">
                <a:solidFill>
                  <a:srgbClr val="0000CC"/>
                </a:solidFill>
              </a:rPr>
              <a:t>1)</a:t>
            </a:r>
            <a:r>
              <a:rPr lang="zh-CN" altLang="zh-CN" b="1" dirty="0">
                <a:solidFill>
                  <a:srgbClr val="0000CC"/>
                </a:solidFill>
              </a:rPr>
              <a:t>我知道自己是一个</a:t>
            </a:r>
            <a:r>
              <a:rPr lang="zh-CN" altLang="zh-CN" b="1" u="sng" dirty="0">
                <a:solidFill>
                  <a:srgbClr val="0000CC"/>
                </a:solidFill>
              </a:rPr>
              <a:t>下午四五点钟的太阳</a:t>
            </a:r>
            <a:r>
              <a:rPr lang="zh-CN" altLang="zh-CN" b="1" dirty="0">
                <a:solidFill>
                  <a:srgbClr val="0000CC"/>
                </a:solidFill>
              </a:rPr>
              <a:t>；各位呢，</a:t>
            </a:r>
            <a:r>
              <a:rPr lang="zh-CN" altLang="zh-CN" b="1" u="sng" dirty="0">
                <a:solidFill>
                  <a:srgbClr val="0000CC"/>
                </a:solidFill>
              </a:rPr>
              <a:t>上午八九点钟的太阳</a:t>
            </a:r>
            <a:r>
              <a:rPr lang="zh-CN" altLang="zh-CN" b="1" dirty="0">
                <a:solidFill>
                  <a:srgbClr val="0000CC"/>
                </a:solidFill>
              </a:rPr>
              <a:t>，这是本科生；硕士生呢，</a:t>
            </a:r>
            <a:r>
              <a:rPr lang="zh-CN" altLang="zh-CN" b="1" u="sng" dirty="0">
                <a:solidFill>
                  <a:srgbClr val="0000CC"/>
                </a:solidFill>
              </a:rPr>
              <a:t>九十点钟的太阳</a:t>
            </a:r>
            <a:r>
              <a:rPr lang="zh-CN" altLang="zh-CN" b="1" dirty="0">
                <a:solidFill>
                  <a:srgbClr val="0000CC"/>
                </a:solidFill>
              </a:rPr>
              <a:t>；博士生呢，</a:t>
            </a:r>
            <a:r>
              <a:rPr lang="zh-CN" altLang="zh-CN" b="1" u="sng" dirty="0">
                <a:solidFill>
                  <a:srgbClr val="0000CC"/>
                </a:solidFill>
              </a:rPr>
              <a:t>十点十一点钟的太阳</a:t>
            </a:r>
            <a:r>
              <a:rPr lang="zh-CN" altLang="zh-CN" b="1" dirty="0" smtClean="0">
                <a:solidFill>
                  <a:srgbClr val="0000CC"/>
                </a:solidFill>
              </a:rPr>
              <a:t>。</a:t>
            </a:r>
            <a:endParaRPr lang="en-US" altLang="zh-CN" b="1" dirty="0" smtClean="0">
              <a:solidFill>
                <a:srgbClr val="0000CC"/>
              </a:solidFill>
            </a:endParaRPr>
          </a:p>
          <a:p>
            <a:r>
              <a:rPr lang="en-US" altLang="zh-CN" b="1" dirty="0">
                <a:solidFill>
                  <a:srgbClr val="0000CC"/>
                </a:solidFill>
              </a:rPr>
              <a:t>(2)</a:t>
            </a:r>
            <a:r>
              <a:rPr lang="zh-CN" altLang="zh-CN" b="1" dirty="0">
                <a:solidFill>
                  <a:srgbClr val="0000CC"/>
                </a:solidFill>
              </a:rPr>
              <a:t>我已经脱离第一线，高峰过去了，不干什么事情，已经堕落到了靠</a:t>
            </a:r>
            <a:r>
              <a:rPr lang="zh-CN" altLang="zh-CN" b="1" u="sng" dirty="0">
                <a:solidFill>
                  <a:srgbClr val="0000CC"/>
                </a:solidFill>
              </a:rPr>
              <a:t>卖狗皮膏</a:t>
            </a:r>
            <a:r>
              <a:rPr lang="zh-CN" altLang="zh-CN" b="1" dirty="0">
                <a:solidFill>
                  <a:srgbClr val="0000CC"/>
                </a:solidFill>
              </a:rPr>
              <a:t>药为生的时候</a:t>
            </a:r>
            <a:r>
              <a:rPr lang="zh-CN" altLang="zh-CN" b="1" dirty="0" smtClean="0">
                <a:solidFill>
                  <a:srgbClr val="0000CC"/>
                </a:solidFill>
              </a:rPr>
              <a:t>。</a:t>
            </a:r>
            <a:endParaRPr lang="en-US" altLang="zh-CN" b="1" dirty="0" smtClean="0">
              <a:solidFill>
                <a:srgbClr val="0000CC"/>
              </a:solidFill>
            </a:endParaRPr>
          </a:p>
          <a:p>
            <a:r>
              <a:rPr lang="en-US" altLang="zh-CN" b="1" dirty="0" smtClean="0">
                <a:solidFill>
                  <a:srgbClr val="0000CC"/>
                </a:solidFill>
              </a:rPr>
              <a:t>(</a:t>
            </a:r>
            <a:r>
              <a:rPr lang="en-US" altLang="zh-CN" b="1" dirty="0">
                <a:solidFill>
                  <a:srgbClr val="0000CC"/>
                </a:solidFill>
              </a:rPr>
              <a:t>3)</a:t>
            </a:r>
            <a:r>
              <a:rPr lang="zh-CN" altLang="zh-CN" b="1" dirty="0">
                <a:solidFill>
                  <a:srgbClr val="0000CC"/>
                </a:solidFill>
              </a:rPr>
              <a:t>明明是一个</a:t>
            </a:r>
            <a:r>
              <a:rPr lang="zh-CN" altLang="zh-CN" b="1" u="sng" dirty="0">
                <a:solidFill>
                  <a:srgbClr val="0000CC"/>
                </a:solidFill>
              </a:rPr>
              <a:t>过去时态</a:t>
            </a:r>
            <a:r>
              <a:rPr lang="zh-CN" altLang="zh-CN" b="1" dirty="0">
                <a:solidFill>
                  <a:srgbClr val="0000CC"/>
                </a:solidFill>
              </a:rPr>
              <a:t>，大家误以为是一个</a:t>
            </a:r>
            <a:r>
              <a:rPr lang="zh-CN" altLang="zh-CN" b="1" u="sng" dirty="0">
                <a:solidFill>
                  <a:srgbClr val="0000CC"/>
                </a:solidFill>
              </a:rPr>
              <a:t>现在时态</a:t>
            </a:r>
            <a:r>
              <a:rPr lang="zh-CN" altLang="zh-CN" b="1" dirty="0">
                <a:solidFill>
                  <a:srgbClr val="0000CC"/>
                </a:solidFill>
              </a:rPr>
              <a:t>，甚至于以为是能主导将来方向的一个</a:t>
            </a:r>
            <a:r>
              <a:rPr lang="zh-CN" altLang="zh-CN" b="1" u="sng" dirty="0">
                <a:solidFill>
                  <a:srgbClr val="0000CC"/>
                </a:solidFill>
              </a:rPr>
              <a:t>将来时态</a:t>
            </a:r>
            <a:r>
              <a:rPr lang="zh-CN" altLang="zh-CN" b="1" dirty="0" smtClean="0">
                <a:solidFill>
                  <a:srgbClr val="0000CC"/>
                </a:solidFill>
              </a:rPr>
              <a:t>。</a:t>
            </a:r>
            <a:endParaRPr lang="en-US" altLang="zh-CN" b="1" dirty="0" smtClean="0">
              <a:solidFill>
                <a:srgbClr val="0000CC"/>
              </a:solidFill>
            </a:endParaRPr>
          </a:p>
          <a:p>
            <a:r>
              <a:rPr lang="en-US" altLang="zh-CN" b="1" dirty="0" smtClean="0">
                <a:solidFill>
                  <a:srgbClr val="0000CC"/>
                </a:solidFill>
              </a:rPr>
              <a:t>(</a:t>
            </a:r>
            <a:r>
              <a:rPr lang="en-US" altLang="zh-CN" b="1" dirty="0">
                <a:solidFill>
                  <a:srgbClr val="0000CC"/>
                </a:solidFill>
              </a:rPr>
              <a:t>4)</a:t>
            </a:r>
            <a:r>
              <a:rPr lang="zh-CN" altLang="zh-CN" b="1" dirty="0">
                <a:solidFill>
                  <a:srgbClr val="0000CC"/>
                </a:solidFill>
              </a:rPr>
              <a:t>当然我们要创造条件，就是把他们推到需求刺激的</a:t>
            </a:r>
            <a:r>
              <a:rPr lang="zh-CN" altLang="zh-CN" b="1" u="sng" dirty="0">
                <a:solidFill>
                  <a:srgbClr val="0000CC"/>
                </a:solidFill>
              </a:rPr>
              <a:t>风口浪尖</a:t>
            </a:r>
            <a:r>
              <a:rPr lang="zh-CN" altLang="zh-CN" b="1" dirty="0">
                <a:solidFill>
                  <a:srgbClr val="0000CC"/>
                </a:solidFill>
              </a:rPr>
              <a:t>上</a:t>
            </a:r>
            <a:r>
              <a:rPr lang="zh-CN" altLang="zh-CN" b="1" dirty="0" smtClean="0">
                <a:solidFill>
                  <a:srgbClr val="0000CC"/>
                </a:solidFill>
              </a:rPr>
              <a:t>。</a:t>
            </a:r>
            <a:endParaRPr lang="en-US" altLang="zh-CN" b="1" dirty="0" smtClean="0">
              <a:solidFill>
                <a:srgbClr val="0000CC"/>
              </a:solidFill>
            </a:endParaRPr>
          </a:p>
          <a:p>
            <a:r>
              <a:rPr lang="zh-CN" altLang="zh-CN" b="1" dirty="0">
                <a:solidFill>
                  <a:srgbClr val="0000CC"/>
                </a:solidFill>
              </a:rPr>
              <a:t>（</a:t>
            </a:r>
            <a:r>
              <a:rPr lang="en-US" altLang="zh-CN" b="1" dirty="0">
                <a:solidFill>
                  <a:srgbClr val="0000CC"/>
                </a:solidFill>
              </a:rPr>
              <a:t>5</a:t>
            </a:r>
            <a:r>
              <a:rPr lang="zh-CN" altLang="zh-CN" b="1" dirty="0">
                <a:solidFill>
                  <a:srgbClr val="0000CC"/>
                </a:solidFill>
              </a:rPr>
              <a:t>）微软的董事长比尔•盖茨曾经讲过：“让一个</a:t>
            </a:r>
            <a:r>
              <a:rPr lang="en-US" altLang="zh-CN" b="1" dirty="0">
                <a:solidFill>
                  <a:srgbClr val="0000CC"/>
                </a:solidFill>
              </a:rPr>
              <a:t>60</a:t>
            </a:r>
            <a:r>
              <a:rPr lang="zh-CN" altLang="zh-CN" b="1" dirty="0">
                <a:solidFill>
                  <a:srgbClr val="0000CC"/>
                </a:solidFill>
              </a:rPr>
              <a:t>岁的老者来领导微软公司，这是一件</a:t>
            </a:r>
            <a:r>
              <a:rPr lang="zh-CN" altLang="zh-CN" b="1" u="sng" dirty="0">
                <a:solidFill>
                  <a:srgbClr val="0000CC"/>
                </a:solidFill>
              </a:rPr>
              <a:t>不可设想</a:t>
            </a:r>
            <a:r>
              <a:rPr lang="zh-CN" altLang="zh-CN" b="1" dirty="0">
                <a:solidFill>
                  <a:srgbClr val="0000CC"/>
                </a:solidFill>
              </a:rPr>
              <a:t>的事情。</a:t>
            </a:r>
            <a:r>
              <a:rPr lang="zh-CN" altLang="zh-CN" b="1" dirty="0" smtClean="0">
                <a:solidFill>
                  <a:srgbClr val="0000CC"/>
                </a:solidFill>
              </a:rPr>
              <a:t>”</a:t>
            </a:r>
            <a:endParaRPr lang="en-US" altLang="zh-CN" b="1" dirty="0" smtClean="0">
              <a:solidFill>
                <a:srgbClr val="0000CC"/>
              </a:solidFill>
            </a:endParaRPr>
          </a:p>
          <a:p>
            <a:r>
              <a:rPr lang="en-US" altLang="zh-CN" b="1" dirty="0" smtClean="0">
                <a:solidFill>
                  <a:srgbClr val="0000CC"/>
                </a:solidFill>
              </a:rPr>
              <a:t>(</a:t>
            </a:r>
            <a:r>
              <a:rPr lang="en-US" altLang="zh-CN" b="1" dirty="0">
                <a:solidFill>
                  <a:srgbClr val="0000CC"/>
                </a:solidFill>
              </a:rPr>
              <a:t>6)</a:t>
            </a:r>
            <a:r>
              <a:rPr lang="zh-CN" altLang="zh-CN" b="1" dirty="0">
                <a:solidFill>
                  <a:srgbClr val="0000CC"/>
                </a:solidFill>
              </a:rPr>
              <a:t>我</a:t>
            </a:r>
            <a:r>
              <a:rPr lang="en-US" altLang="zh-CN" b="1" dirty="0">
                <a:solidFill>
                  <a:srgbClr val="0000CC"/>
                </a:solidFill>
              </a:rPr>
              <a:t>38</a:t>
            </a:r>
            <a:r>
              <a:rPr lang="zh-CN" altLang="zh-CN" b="1" dirty="0">
                <a:solidFill>
                  <a:srgbClr val="0000CC"/>
                </a:solidFill>
              </a:rPr>
              <a:t>岁搞激光照排，提出一种崭新的技术途径，假如人家说我是权威，也许还</a:t>
            </a:r>
            <a:r>
              <a:rPr lang="zh-CN" altLang="zh-CN" b="1" u="sng" dirty="0">
                <a:solidFill>
                  <a:srgbClr val="0000CC"/>
                </a:solidFill>
              </a:rPr>
              <a:t>马马虎虎</a:t>
            </a:r>
            <a:r>
              <a:rPr lang="zh-CN" altLang="zh-CN" b="1" dirty="0">
                <a:solidFill>
                  <a:srgbClr val="0000CC"/>
                </a:solidFill>
              </a:rPr>
              <a:t>，因为在这个领域我懂得最多，而且我也在第一线。</a:t>
            </a:r>
            <a:endParaRPr lang="zh-CN" altLang="zh-CN" b="1" dirty="0">
              <a:solidFill>
                <a:srgbClr val="0000CC"/>
              </a:solidFill>
            </a:endParaRPr>
          </a:p>
          <a:p>
            <a:endParaRPr lang="zh-CN" altLang="en-US"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95536" y="332656"/>
            <a:ext cx="8291264" cy="1417638"/>
          </a:xfrm>
        </p:spPr>
        <p:txBody>
          <a:bodyPr>
            <a:noAutofit/>
          </a:bodyPr>
          <a:lstStyle/>
          <a:p>
            <a:pPr algn="l"/>
            <a:r>
              <a:rPr lang="en-US" altLang="zh-CN" sz="2400" b="1" dirty="0">
                <a:solidFill>
                  <a:srgbClr val="FF0000"/>
                </a:solidFill>
              </a:rPr>
              <a:t>(1)</a:t>
            </a:r>
            <a:r>
              <a:rPr lang="zh-CN" altLang="zh-CN" sz="2400" b="1" dirty="0">
                <a:solidFill>
                  <a:srgbClr val="FF0000"/>
                </a:solidFill>
              </a:rPr>
              <a:t>我知道自己是一个</a:t>
            </a:r>
            <a:r>
              <a:rPr lang="zh-CN" altLang="zh-CN" sz="2400" b="1" u="sng" dirty="0">
                <a:solidFill>
                  <a:srgbClr val="FF0000"/>
                </a:solidFill>
              </a:rPr>
              <a:t>下午四五点钟的太阳</a:t>
            </a:r>
            <a:r>
              <a:rPr lang="zh-CN" altLang="zh-CN" sz="2400" b="1" dirty="0">
                <a:solidFill>
                  <a:srgbClr val="FF0000"/>
                </a:solidFill>
              </a:rPr>
              <a:t>；各位呢，</a:t>
            </a:r>
            <a:r>
              <a:rPr lang="zh-CN" altLang="zh-CN" sz="2400" b="1" u="sng" dirty="0">
                <a:solidFill>
                  <a:srgbClr val="FF0000"/>
                </a:solidFill>
              </a:rPr>
              <a:t>上午八九点钟的太阳</a:t>
            </a:r>
            <a:r>
              <a:rPr lang="zh-CN" altLang="zh-CN" sz="2400" b="1" dirty="0">
                <a:solidFill>
                  <a:srgbClr val="FF0000"/>
                </a:solidFill>
              </a:rPr>
              <a:t>，这是本科生；硕士生呢，</a:t>
            </a:r>
            <a:r>
              <a:rPr lang="zh-CN" altLang="zh-CN" sz="2400" b="1" u="sng" dirty="0">
                <a:solidFill>
                  <a:srgbClr val="FF0000"/>
                </a:solidFill>
              </a:rPr>
              <a:t>九十点钟的太阳</a:t>
            </a:r>
            <a:r>
              <a:rPr lang="zh-CN" altLang="zh-CN" sz="2400" b="1" dirty="0">
                <a:solidFill>
                  <a:srgbClr val="FF0000"/>
                </a:solidFill>
              </a:rPr>
              <a:t>；博士生呢，</a:t>
            </a:r>
            <a:r>
              <a:rPr lang="zh-CN" altLang="zh-CN" sz="2400" b="1" u="sng" dirty="0">
                <a:solidFill>
                  <a:srgbClr val="FF0000"/>
                </a:solidFill>
              </a:rPr>
              <a:t>十点十一点钟的太阳</a:t>
            </a:r>
            <a:r>
              <a:rPr lang="zh-CN" altLang="zh-CN" sz="2400" b="1" dirty="0">
                <a:solidFill>
                  <a:srgbClr val="FF0000"/>
                </a:solidFill>
              </a:rPr>
              <a:t>。</a:t>
            </a:r>
            <a:br>
              <a:rPr lang="en-US" altLang="zh-CN" sz="2400" b="1" dirty="0">
                <a:solidFill>
                  <a:srgbClr val="FF0000"/>
                </a:solidFill>
              </a:rPr>
            </a:br>
            <a:endParaRPr lang="zh-CN" altLang="en-US" sz="2400" dirty="0">
              <a:solidFill>
                <a:srgbClr val="FF0000"/>
              </a:solidFill>
            </a:endParaRPr>
          </a:p>
        </p:txBody>
      </p:sp>
      <p:sp>
        <p:nvSpPr>
          <p:cNvPr id="3" name="内容占位符 2"/>
          <p:cNvSpPr>
            <a:spLocks noGrp="1"/>
          </p:cNvSpPr>
          <p:nvPr>
            <p:ph idx="1"/>
          </p:nvPr>
        </p:nvSpPr>
        <p:spPr/>
        <p:txBody>
          <a:bodyPr/>
          <a:lstStyle/>
          <a:p>
            <a:r>
              <a:rPr lang="zh-CN" altLang="zh-CN" dirty="0"/>
              <a:t> </a:t>
            </a:r>
            <a:r>
              <a:rPr lang="zh-CN" altLang="zh-CN" b="1" dirty="0">
                <a:solidFill>
                  <a:srgbClr val="0000CC"/>
                </a:solidFill>
              </a:rPr>
              <a:t>以不同阶段时期的太阳来比不同学位和不同身份人的精气神特点，生动形象，通俗易懂</a:t>
            </a:r>
            <a:r>
              <a:rPr lang="zh-CN" altLang="zh-CN" b="1" dirty="0" smtClean="0">
                <a:solidFill>
                  <a:srgbClr val="0000CC"/>
                </a:solidFill>
              </a:rPr>
              <a:t>。</a:t>
            </a:r>
            <a:endParaRPr lang="en-US" altLang="zh-CN" b="1" dirty="0" smtClean="0">
              <a:solidFill>
                <a:srgbClr val="0000CC"/>
              </a:solidFill>
            </a:endParaRPr>
          </a:p>
          <a:p>
            <a:r>
              <a:rPr lang="zh-CN" altLang="zh-CN" b="1" dirty="0">
                <a:solidFill>
                  <a:srgbClr val="0000CC"/>
                </a:solidFill>
              </a:rPr>
              <a:t>语言幽默，引出演讲的中心话题——我一生中的重要抉择</a:t>
            </a:r>
            <a:r>
              <a:rPr lang="zh-CN" altLang="zh-CN" b="1" dirty="0" smtClean="0">
                <a:solidFill>
                  <a:srgbClr val="0000CC"/>
                </a:solidFill>
              </a:rPr>
              <a:t>；</a:t>
            </a:r>
            <a:endParaRPr lang="en-US" altLang="zh-CN" b="1" dirty="0" smtClean="0">
              <a:solidFill>
                <a:srgbClr val="0000CC"/>
              </a:solidFill>
            </a:endParaRPr>
          </a:p>
          <a:p>
            <a:r>
              <a:rPr lang="zh-CN" altLang="zh-CN" b="1" dirty="0" smtClean="0">
                <a:solidFill>
                  <a:srgbClr val="0000CC"/>
                </a:solidFill>
              </a:rPr>
              <a:t>作者</a:t>
            </a:r>
            <a:r>
              <a:rPr lang="zh-CN" altLang="zh-CN" b="1" dirty="0">
                <a:solidFill>
                  <a:srgbClr val="0000CC"/>
                </a:solidFill>
              </a:rPr>
              <a:t>即景设喻，拉近了作者与听众的距离，又给青年人以极大的鼓舞。</a:t>
            </a:r>
            <a:br>
              <a:rPr lang="en-US" altLang="zh-CN" b="1" dirty="0">
                <a:solidFill>
                  <a:srgbClr val="0000CC"/>
                </a:solidFill>
              </a:rPr>
            </a:br>
            <a:endParaRPr lang="zh-CN" altLang="en-US" b="1" dirty="0">
              <a:solidFill>
                <a:srgbClr val="0000CC"/>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3">
                                            <p:txEl>
                                              <p:pRg st="0" end="0"/>
                                            </p:txEl>
                                          </p:spTgt>
                                        </p:tgtEl>
                                      </p:cBhvr>
                                    </p:animEffect>
                                  </p:childTnLst>
                                </p:cTn>
                              </p:par>
                              <p:par>
                                <p:cTn id="10" presetID="53" presetClass="entr" presetSubtype="16" fill="hold" nodeType="with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 calcmode="lin" valueType="num">
                                      <p:cBhvr>
                                        <p:cTn id="12"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3" dur="500" fill="hold"/>
                                        <p:tgtEl>
                                          <p:spTgt spid="3">
                                            <p:txEl>
                                              <p:pRg st="1" end="1"/>
                                            </p:txEl>
                                          </p:spTgt>
                                        </p:tgtEl>
                                        <p:attrNameLst>
                                          <p:attrName>ppt_h</p:attrName>
                                        </p:attrNameLst>
                                      </p:cBhvr>
                                      <p:tavLst>
                                        <p:tav tm="0">
                                          <p:val>
                                            <p:fltVal val="0"/>
                                          </p:val>
                                        </p:tav>
                                        <p:tav tm="100000">
                                          <p:val>
                                            <p:strVal val="#ppt_h"/>
                                          </p:val>
                                        </p:tav>
                                      </p:tavLst>
                                    </p:anim>
                                    <p:animEffect transition="in" filter="fade">
                                      <p:cBhvr>
                                        <p:cTn id="14" dur="500"/>
                                        <p:tgtEl>
                                          <p:spTgt spid="3">
                                            <p:txEl>
                                              <p:pRg st="1" end="1"/>
                                            </p:txEl>
                                          </p:spTgt>
                                        </p:tgtEl>
                                      </p:cBhvr>
                                    </p:animEffect>
                                  </p:childTnLst>
                                </p:cTn>
                              </p:par>
                              <p:par>
                                <p:cTn id="15" presetID="53" presetClass="entr" presetSubtype="16" fill="hold" nodeType="with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 calcmode="lin" valueType="num">
                                      <p:cBhvr>
                                        <p:cTn id="17" dur="500" fill="hold"/>
                                        <p:tgtEl>
                                          <p:spTgt spid="3">
                                            <p:txEl>
                                              <p:pRg st="2" end="2"/>
                                            </p:txEl>
                                          </p:spTgt>
                                        </p:tgtEl>
                                        <p:attrNameLst>
                                          <p:attrName>ppt_w</p:attrName>
                                        </p:attrNameLst>
                                      </p:cBhvr>
                                      <p:tavLst>
                                        <p:tav tm="0">
                                          <p:val>
                                            <p:fltVal val="0"/>
                                          </p:val>
                                        </p:tav>
                                        <p:tav tm="100000">
                                          <p:val>
                                            <p:strVal val="#ppt_w"/>
                                          </p:val>
                                        </p:tav>
                                      </p:tavLst>
                                    </p:anim>
                                    <p:anim calcmode="lin" valueType="num">
                                      <p:cBhvr>
                                        <p:cTn id="18" dur="500" fill="hold"/>
                                        <p:tgtEl>
                                          <p:spTgt spid="3">
                                            <p:txEl>
                                              <p:pRg st="2" end="2"/>
                                            </p:txEl>
                                          </p:spTgt>
                                        </p:tgtEl>
                                        <p:attrNameLst>
                                          <p:attrName>ppt_h</p:attrName>
                                        </p:attrNameLst>
                                      </p:cBhvr>
                                      <p:tavLst>
                                        <p:tav tm="0">
                                          <p:val>
                                            <p:fltVal val="0"/>
                                          </p:val>
                                        </p:tav>
                                        <p:tav tm="100000">
                                          <p:val>
                                            <p:strVal val="#ppt_h"/>
                                          </p:val>
                                        </p:tav>
                                      </p:tavLst>
                                    </p:anim>
                                    <p:animEffect transition="in" filter="fade">
                                      <p:cBhvr>
                                        <p:cTn id="19"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95536" y="476672"/>
            <a:ext cx="8229600" cy="1143000"/>
          </a:xfrm>
        </p:spPr>
        <p:txBody>
          <a:bodyPr>
            <a:noAutofit/>
          </a:bodyPr>
          <a:lstStyle/>
          <a:p>
            <a:pPr algn="l"/>
            <a:r>
              <a:rPr lang="en-US" altLang="zh-CN" sz="2800" b="1" dirty="0">
                <a:solidFill>
                  <a:srgbClr val="FF0000"/>
                </a:solidFill>
              </a:rPr>
              <a:t>(2)</a:t>
            </a:r>
            <a:r>
              <a:rPr lang="zh-CN" altLang="zh-CN" sz="2800" b="1" dirty="0">
                <a:solidFill>
                  <a:srgbClr val="FF0000"/>
                </a:solidFill>
              </a:rPr>
              <a:t>我已经脱离第一线，高峰过去了，不干什么事情，已经堕落到了靠</a:t>
            </a:r>
            <a:r>
              <a:rPr lang="zh-CN" altLang="zh-CN" sz="2800" b="1" u="sng" dirty="0">
                <a:solidFill>
                  <a:srgbClr val="FF0000"/>
                </a:solidFill>
              </a:rPr>
              <a:t>卖狗皮膏</a:t>
            </a:r>
            <a:r>
              <a:rPr lang="zh-CN" altLang="zh-CN" sz="2800" b="1" dirty="0">
                <a:solidFill>
                  <a:srgbClr val="FF0000"/>
                </a:solidFill>
              </a:rPr>
              <a:t>药为生的时候。</a:t>
            </a:r>
            <a:br>
              <a:rPr lang="en-US" altLang="zh-CN" sz="2800" b="1" dirty="0">
                <a:solidFill>
                  <a:srgbClr val="FF0000"/>
                </a:solidFill>
              </a:rPr>
            </a:br>
            <a:endParaRPr lang="zh-CN" altLang="en-US" sz="2800" dirty="0">
              <a:solidFill>
                <a:srgbClr val="FF0000"/>
              </a:solidFill>
            </a:endParaRPr>
          </a:p>
        </p:txBody>
      </p:sp>
      <p:sp>
        <p:nvSpPr>
          <p:cNvPr id="3" name="内容占位符 2"/>
          <p:cNvSpPr>
            <a:spLocks noGrp="1"/>
          </p:cNvSpPr>
          <p:nvPr>
            <p:ph idx="1"/>
          </p:nvPr>
        </p:nvSpPr>
        <p:spPr/>
        <p:txBody>
          <a:bodyPr/>
          <a:lstStyle/>
          <a:p>
            <a:r>
              <a:rPr lang="zh-CN" altLang="zh-CN" b="1" dirty="0">
                <a:solidFill>
                  <a:srgbClr val="0000CC"/>
                </a:solidFill>
              </a:rPr>
              <a:t>靠吹嘘、说教获取成功，是作者自谦、幽默的说法</a:t>
            </a:r>
            <a:r>
              <a:rPr lang="zh-CN" altLang="zh-CN" b="1" dirty="0" smtClean="0">
                <a:solidFill>
                  <a:srgbClr val="0000CC"/>
                </a:solidFill>
              </a:rPr>
              <a:t>。</a:t>
            </a:r>
            <a:endParaRPr lang="en-US" altLang="zh-CN" b="1" dirty="0" smtClean="0">
              <a:solidFill>
                <a:srgbClr val="0000CC"/>
              </a:solidFill>
            </a:endParaRPr>
          </a:p>
          <a:p>
            <a:r>
              <a:rPr lang="zh-CN" altLang="zh-CN" b="1" dirty="0" smtClean="0">
                <a:solidFill>
                  <a:srgbClr val="0000CC"/>
                </a:solidFill>
              </a:rPr>
              <a:t>作者</a:t>
            </a:r>
            <a:r>
              <a:rPr lang="zh-CN" altLang="zh-CN" b="1" dirty="0">
                <a:solidFill>
                  <a:srgbClr val="0000CC"/>
                </a:solidFill>
              </a:rPr>
              <a:t>认为自己已经脱离第一线，创造的高峰已过去，并非站在行业的最前沿。跟大家讲的，更多的是自己一生奋斗的体会，而不是科技含量最高的，对大家所起的作用不是很大。</a:t>
            </a:r>
            <a:endParaRPr lang="zh-CN" altLang="zh-CN" b="1" dirty="0">
              <a:solidFill>
                <a:srgbClr val="0000CC"/>
              </a:solidFill>
            </a:endParaRPr>
          </a:p>
          <a:p>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p:cTn id="7"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8" dur="500" fill="hold"/>
                                        <p:tgtEl>
                                          <p:spTgt spid="3">
                                            <p:txEl>
                                              <p:pRg st="1" end="1"/>
                                            </p:txEl>
                                          </p:spTgt>
                                        </p:tgtEl>
                                        <p:attrNameLst>
                                          <p:attrName>ppt_h</p:attrName>
                                        </p:attrNameLst>
                                      </p:cBhvr>
                                      <p:tavLst>
                                        <p:tav tm="0">
                                          <p:val>
                                            <p:fltVal val="0"/>
                                          </p:val>
                                        </p:tav>
                                        <p:tav tm="100000">
                                          <p:val>
                                            <p:strVal val="#ppt_h"/>
                                          </p:val>
                                        </p:tav>
                                      </p:tavLst>
                                    </p:anim>
                                    <p:animEffect transition="in" filter="fade">
                                      <p:cBhvr>
                                        <p:cTn id="9" dur="500"/>
                                        <p:tgtEl>
                                          <p:spTgt spid="3">
                                            <p:txEl>
                                              <p:pRg st="1" end="1"/>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 calcmode="lin" valueType="num">
                                      <p:cBhvr>
                                        <p:cTn id="14"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15" dur="5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16"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95536" y="548680"/>
            <a:ext cx="8229600" cy="1143000"/>
          </a:xfrm>
        </p:spPr>
        <p:txBody>
          <a:bodyPr>
            <a:noAutofit/>
          </a:bodyPr>
          <a:lstStyle/>
          <a:p>
            <a:pPr algn="l"/>
            <a:r>
              <a:rPr lang="en-US" altLang="zh-CN" sz="2400" b="1" dirty="0">
                <a:solidFill>
                  <a:srgbClr val="FF0000"/>
                </a:solidFill>
              </a:rPr>
              <a:t>(3)</a:t>
            </a:r>
            <a:r>
              <a:rPr lang="zh-CN" altLang="zh-CN" sz="2400" b="1" dirty="0">
                <a:solidFill>
                  <a:srgbClr val="FF0000"/>
                </a:solidFill>
              </a:rPr>
              <a:t>明明是一个</a:t>
            </a:r>
            <a:r>
              <a:rPr lang="zh-CN" altLang="zh-CN" sz="2400" b="1" u="sng" dirty="0">
                <a:solidFill>
                  <a:srgbClr val="FF0000"/>
                </a:solidFill>
              </a:rPr>
              <a:t>过去时态</a:t>
            </a:r>
            <a:r>
              <a:rPr lang="zh-CN" altLang="zh-CN" sz="2400" b="1" dirty="0">
                <a:solidFill>
                  <a:srgbClr val="FF0000"/>
                </a:solidFill>
              </a:rPr>
              <a:t>，大家误以为是一个</a:t>
            </a:r>
            <a:r>
              <a:rPr lang="zh-CN" altLang="zh-CN" sz="2400" b="1" u="sng" dirty="0">
                <a:solidFill>
                  <a:srgbClr val="FF0000"/>
                </a:solidFill>
              </a:rPr>
              <a:t>现在时态</a:t>
            </a:r>
            <a:r>
              <a:rPr lang="zh-CN" altLang="zh-CN" sz="2400" b="1" dirty="0">
                <a:solidFill>
                  <a:srgbClr val="FF0000"/>
                </a:solidFill>
              </a:rPr>
              <a:t>，甚至于以为是能主导将来方向的一个</a:t>
            </a:r>
            <a:r>
              <a:rPr lang="zh-CN" altLang="zh-CN" sz="2400" b="1" u="sng" dirty="0">
                <a:solidFill>
                  <a:srgbClr val="FF0000"/>
                </a:solidFill>
              </a:rPr>
              <a:t>将来时态</a:t>
            </a:r>
            <a:r>
              <a:rPr lang="zh-CN" altLang="zh-CN" sz="2400" b="1" dirty="0">
                <a:solidFill>
                  <a:srgbClr val="FF0000"/>
                </a:solidFill>
              </a:rPr>
              <a:t>。</a:t>
            </a:r>
            <a:br>
              <a:rPr lang="en-US" altLang="zh-CN" sz="2400" b="1" dirty="0">
                <a:solidFill>
                  <a:srgbClr val="FF0000"/>
                </a:solidFill>
              </a:rPr>
            </a:br>
            <a:endParaRPr lang="zh-CN" altLang="en-US" sz="2400" dirty="0">
              <a:solidFill>
                <a:srgbClr val="FF0000"/>
              </a:solidFill>
            </a:endParaRPr>
          </a:p>
        </p:txBody>
      </p:sp>
      <p:sp>
        <p:nvSpPr>
          <p:cNvPr id="3" name="内容占位符 2"/>
          <p:cNvSpPr>
            <a:spLocks noGrp="1"/>
          </p:cNvSpPr>
          <p:nvPr>
            <p:ph idx="1"/>
          </p:nvPr>
        </p:nvSpPr>
        <p:spPr/>
        <p:txBody>
          <a:bodyPr/>
          <a:lstStyle/>
          <a:p>
            <a:r>
              <a:rPr lang="zh-CN" altLang="zh-CN" b="1" dirty="0">
                <a:solidFill>
                  <a:srgbClr val="0000CC"/>
                </a:solidFill>
              </a:rPr>
              <a:t> 三个词语依次可理解为：淘汰、落伍了的老朽；正当红、核心人物；决策者、领军人物。</a:t>
            </a:r>
            <a:br>
              <a:rPr lang="en-US" altLang="zh-CN" b="1" dirty="0">
                <a:solidFill>
                  <a:srgbClr val="0000CC"/>
                </a:solidFill>
              </a:rPr>
            </a:br>
            <a:endParaRPr lang="zh-CN" altLang="en-US" b="1" dirty="0">
              <a:solidFill>
                <a:srgbClr val="0000CC"/>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67544" y="1124744"/>
            <a:ext cx="8229600" cy="1143000"/>
          </a:xfrm>
        </p:spPr>
        <p:txBody>
          <a:bodyPr>
            <a:noAutofit/>
          </a:bodyPr>
          <a:lstStyle/>
          <a:p>
            <a:pPr algn="l"/>
            <a:r>
              <a:rPr lang="en-US" altLang="zh-CN" sz="2800" b="1" dirty="0">
                <a:solidFill>
                  <a:srgbClr val="0000CC"/>
                </a:solidFill>
              </a:rPr>
              <a:t>(</a:t>
            </a:r>
            <a:r>
              <a:rPr lang="en-US" altLang="zh-CN" sz="2800" b="1" dirty="0">
                <a:solidFill>
                  <a:srgbClr val="FF0000"/>
                </a:solidFill>
              </a:rPr>
              <a:t>4)</a:t>
            </a:r>
            <a:r>
              <a:rPr lang="zh-CN" altLang="zh-CN" sz="2800" b="1" dirty="0">
                <a:solidFill>
                  <a:srgbClr val="FF0000"/>
                </a:solidFill>
              </a:rPr>
              <a:t>当然我们要创造条件，就是把他们推到需求刺激的</a:t>
            </a:r>
            <a:r>
              <a:rPr lang="zh-CN" altLang="zh-CN" sz="2800" b="1" u="sng" dirty="0">
                <a:solidFill>
                  <a:srgbClr val="FF0000"/>
                </a:solidFill>
              </a:rPr>
              <a:t>风口浪尖</a:t>
            </a:r>
            <a:r>
              <a:rPr lang="zh-CN" altLang="zh-CN" sz="2800" b="1" dirty="0">
                <a:solidFill>
                  <a:srgbClr val="FF0000"/>
                </a:solidFill>
              </a:rPr>
              <a:t>上。</a:t>
            </a:r>
            <a:br>
              <a:rPr lang="en-US" altLang="zh-CN" sz="2800" b="1" dirty="0">
                <a:solidFill>
                  <a:srgbClr val="FF0000"/>
                </a:solidFill>
              </a:rPr>
            </a:br>
            <a:endParaRPr lang="zh-CN" altLang="en-US" sz="2800" dirty="0">
              <a:solidFill>
                <a:srgbClr val="FF0000"/>
              </a:solidFill>
            </a:endParaRPr>
          </a:p>
        </p:txBody>
      </p:sp>
      <p:sp>
        <p:nvSpPr>
          <p:cNvPr id="3" name="内容占位符 2"/>
          <p:cNvSpPr>
            <a:spLocks noGrp="1"/>
          </p:cNvSpPr>
          <p:nvPr>
            <p:ph idx="1"/>
          </p:nvPr>
        </p:nvSpPr>
        <p:spPr>
          <a:xfrm>
            <a:off x="323528" y="2335237"/>
            <a:ext cx="8229600" cy="4525963"/>
          </a:xfrm>
        </p:spPr>
        <p:txBody>
          <a:bodyPr/>
          <a:lstStyle/>
          <a:p>
            <a:r>
              <a:rPr lang="zh-CN" altLang="zh-CN" dirty="0"/>
              <a:t> </a:t>
            </a:r>
            <a:r>
              <a:rPr lang="zh-CN" altLang="zh-CN" sz="3600" b="1" dirty="0">
                <a:solidFill>
                  <a:srgbClr val="0000CC"/>
                </a:solidFill>
              </a:rPr>
              <a:t>比喻重要的岗位或市场的前沿。形象生动，通俗易懂。</a:t>
            </a:r>
            <a:endParaRPr lang="zh-CN" altLang="zh-CN" sz="3600" b="1" dirty="0">
              <a:solidFill>
                <a:srgbClr val="0000CC"/>
              </a:solidFill>
            </a:endParaRPr>
          </a:p>
          <a:p>
            <a:r>
              <a:rPr lang="en-US" altLang="zh-CN" sz="3600" b="1" dirty="0">
                <a:solidFill>
                  <a:srgbClr val="0000CC"/>
                </a:solidFill>
              </a:rPr>
              <a:t> </a:t>
            </a:r>
            <a:endParaRPr lang="zh-CN" altLang="zh-CN" sz="3600" b="1" dirty="0">
              <a:solidFill>
                <a:srgbClr val="0000CC"/>
              </a:solidFill>
            </a:endParaRPr>
          </a:p>
          <a:p>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3">
                                            <p:txEl>
                                              <p:pRg st="0" end="0"/>
                                            </p:txEl>
                                          </p:spTgt>
                                        </p:tgtEl>
                                      </p:cBhvr>
                                    </p:animEffect>
                                  </p:childTnLst>
                                </p:cTn>
                              </p:par>
                              <p:par>
                                <p:cTn id="10" presetID="53" presetClass="entr" presetSubtype="16" fill="hold" nodeType="with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 calcmode="lin" valueType="num">
                                      <p:cBhvr>
                                        <p:cTn id="12"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3" dur="500" fill="hold"/>
                                        <p:tgtEl>
                                          <p:spTgt spid="3">
                                            <p:txEl>
                                              <p:pRg st="1" end="1"/>
                                            </p:txEl>
                                          </p:spTgt>
                                        </p:tgtEl>
                                        <p:attrNameLst>
                                          <p:attrName>ppt_h</p:attrName>
                                        </p:attrNameLst>
                                      </p:cBhvr>
                                      <p:tavLst>
                                        <p:tav tm="0">
                                          <p:val>
                                            <p:fltVal val="0"/>
                                          </p:val>
                                        </p:tav>
                                        <p:tav tm="100000">
                                          <p:val>
                                            <p:strVal val="#ppt_h"/>
                                          </p:val>
                                        </p:tav>
                                      </p:tavLst>
                                    </p:anim>
                                    <p:animEffect transition="in" filter="fade">
                                      <p:cBhvr>
                                        <p:cTn id="14"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23528" y="908720"/>
            <a:ext cx="8229600" cy="1431032"/>
          </a:xfrm>
        </p:spPr>
        <p:txBody>
          <a:bodyPr>
            <a:noAutofit/>
          </a:bodyPr>
          <a:lstStyle/>
          <a:p>
            <a:pPr algn="l"/>
            <a:r>
              <a:rPr lang="zh-CN" altLang="zh-CN" sz="2800" b="1" dirty="0">
                <a:solidFill>
                  <a:srgbClr val="FF0000"/>
                </a:solidFill>
              </a:rPr>
              <a:t>（</a:t>
            </a:r>
            <a:r>
              <a:rPr lang="en-US" altLang="zh-CN" sz="2800" b="1" dirty="0">
                <a:solidFill>
                  <a:srgbClr val="FF0000"/>
                </a:solidFill>
              </a:rPr>
              <a:t>5</a:t>
            </a:r>
            <a:r>
              <a:rPr lang="zh-CN" altLang="zh-CN" sz="2800" b="1" dirty="0">
                <a:solidFill>
                  <a:srgbClr val="FF0000"/>
                </a:solidFill>
              </a:rPr>
              <a:t>）微软的董事长比尔•盖茨曾经讲过：“让一个</a:t>
            </a:r>
            <a:r>
              <a:rPr lang="en-US" altLang="zh-CN" sz="2800" b="1" dirty="0">
                <a:solidFill>
                  <a:srgbClr val="FF0000"/>
                </a:solidFill>
              </a:rPr>
              <a:t>60</a:t>
            </a:r>
            <a:r>
              <a:rPr lang="zh-CN" altLang="zh-CN" sz="2800" b="1" dirty="0">
                <a:solidFill>
                  <a:srgbClr val="FF0000"/>
                </a:solidFill>
              </a:rPr>
              <a:t>岁的老者来领导微软公司，这是一件</a:t>
            </a:r>
            <a:r>
              <a:rPr lang="zh-CN" altLang="zh-CN" sz="2800" b="1" u="sng" dirty="0">
                <a:solidFill>
                  <a:srgbClr val="FF0000"/>
                </a:solidFill>
              </a:rPr>
              <a:t>不可设想</a:t>
            </a:r>
            <a:r>
              <a:rPr lang="zh-CN" altLang="zh-CN" sz="2800" b="1" dirty="0">
                <a:solidFill>
                  <a:srgbClr val="FF0000"/>
                </a:solidFill>
              </a:rPr>
              <a:t>的事情。”</a:t>
            </a:r>
            <a:br>
              <a:rPr lang="en-US" altLang="zh-CN" sz="2800" b="1" dirty="0">
                <a:solidFill>
                  <a:srgbClr val="FF0000"/>
                </a:solidFill>
              </a:rPr>
            </a:br>
            <a:endParaRPr lang="zh-CN" altLang="en-US" sz="2800" dirty="0">
              <a:solidFill>
                <a:srgbClr val="FF0000"/>
              </a:solidFill>
            </a:endParaRPr>
          </a:p>
        </p:txBody>
      </p:sp>
      <p:sp>
        <p:nvSpPr>
          <p:cNvPr id="3" name="内容占位符 2"/>
          <p:cNvSpPr>
            <a:spLocks noGrp="1"/>
          </p:cNvSpPr>
          <p:nvPr>
            <p:ph idx="1"/>
          </p:nvPr>
        </p:nvSpPr>
        <p:spPr>
          <a:xfrm>
            <a:off x="251520" y="2332037"/>
            <a:ext cx="8229600" cy="4525963"/>
          </a:xfrm>
        </p:spPr>
        <p:txBody>
          <a:bodyPr>
            <a:normAutofit/>
          </a:bodyPr>
          <a:lstStyle/>
          <a:p>
            <a:r>
              <a:rPr lang="zh-CN" altLang="zh-CN" sz="3600" b="1" dirty="0">
                <a:solidFill>
                  <a:srgbClr val="0000CC"/>
                </a:solidFill>
              </a:rPr>
              <a:t>“不可设想”意思是事情的结果不能想象，指向很坏、很危险的方向发展</a:t>
            </a:r>
            <a:r>
              <a:rPr lang="zh-CN" altLang="zh-CN" sz="3600" b="1" dirty="0" smtClean="0">
                <a:solidFill>
                  <a:srgbClr val="0000CC"/>
                </a:solidFill>
              </a:rPr>
              <a:t>。</a:t>
            </a:r>
            <a:endParaRPr lang="en-US" altLang="zh-CN" sz="3600" b="1" dirty="0" smtClean="0">
              <a:solidFill>
                <a:srgbClr val="0000CC"/>
              </a:solidFill>
            </a:endParaRPr>
          </a:p>
          <a:p>
            <a:r>
              <a:rPr lang="zh-CN" altLang="zh-CN" sz="3600" b="1" dirty="0" smtClean="0">
                <a:solidFill>
                  <a:srgbClr val="0000CC"/>
                </a:solidFill>
              </a:rPr>
              <a:t>这里</a:t>
            </a:r>
            <a:r>
              <a:rPr lang="zh-CN" altLang="zh-CN" sz="3600" b="1" dirty="0">
                <a:solidFill>
                  <a:srgbClr val="0000CC"/>
                </a:solidFill>
              </a:rPr>
              <a:t>指发展迅速的新技术，尤其是计算机技术需要不断创新，需要富有创造力的年轻人。</a:t>
            </a:r>
            <a:br>
              <a:rPr lang="en-US" altLang="zh-CN" sz="3600" b="1" dirty="0">
                <a:solidFill>
                  <a:srgbClr val="0000CC"/>
                </a:solidFill>
              </a:rPr>
            </a:br>
            <a:endParaRPr lang="zh-CN" altLang="en-US" sz="3600" b="1" dirty="0">
              <a:solidFill>
                <a:srgbClr val="0000CC"/>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3">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 calcmode="lin" valueType="num">
                                      <p:cBhvr>
                                        <p:cTn id="14"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5" dur="500" fill="hold"/>
                                        <p:tgtEl>
                                          <p:spTgt spid="3">
                                            <p:txEl>
                                              <p:pRg st="1" end="1"/>
                                            </p:txEl>
                                          </p:spTgt>
                                        </p:tgtEl>
                                        <p:attrNameLst>
                                          <p:attrName>ppt_h</p:attrName>
                                        </p:attrNameLst>
                                      </p:cBhvr>
                                      <p:tavLst>
                                        <p:tav tm="0">
                                          <p:val>
                                            <p:fltVal val="0"/>
                                          </p:val>
                                        </p:tav>
                                        <p:tav tm="100000">
                                          <p:val>
                                            <p:strVal val="#ppt_h"/>
                                          </p:val>
                                        </p:tav>
                                      </p:tavLst>
                                    </p:anim>
                                    <p:animEffect transition="in" filter="fade">
                                      <p:cBhvr>
                                        <p:cTn id="16"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l"/>
            <a:r>
              <a:rPr lang="zh-CN" altLang="en-US" b="1" dirty="0" smtClean="0">
                <a:solidFill>
                  <a:srgbClr val="FF0000"/>
                </a:solidFill>
              </a:rPr>
              <a:t>作者简介</a:t>
            </a:r>
            <a:endParaRPr lang="zh-CN" altLang="en-US" b="1" dirty="0">
              <a:solidFill>
                <a:srgbClr val="FF0000"/>
              </a:solidFill>
            </a:endParaRPr>
          </a:p>
        </p:txBody>
      </p:sp>
      <p:sp>
        <p:nvSpPr>
          <p:cNvPr id="3" name="内容占位符 2"/>
          <p:cNvSpPr>
            <a:spLocks noGrp="1"/>
          </p:cNvSpPr>
          <p:nvPr>
            <p:ph idx="1"/>
          </p:nvPr>
        </p:nvSpPr>
        <p:spPr>
          <a:xfrm>
            <a:off x="3635896" y="908720"/>
            <a:ext cx="5266928" cy="4525963"/>
          </a:xfrm>
        </p:spPr>
        <p:txBody>
          <a:bodyPr>
            <a:noAutofit/>
          </a:bodyPr>
          <a:lstStyle/>
          <a:p>
            <a:r>
              <a:rPr lang="zh-CN" altLang="zh-CN" sz="2500" b="1" dirty="0">
                <a:solidFill>
                  <a:srgbClr val="0000CC"/>
                </a:solidFill>
              </a:rPr>
              <a:t>王选</a:t>
            </a:r>
            <a:r>
              <a:rPr lang="en-US" altLang="zh-CN" sz="2500" b="1" dirty="0">
                <a:solidFill>
                  <a:srgbClr val="0000CC"/>
                </a:solidFill>
              </a:rPr>
              <a:t>(1937</a:t>
            </a:r>
            <a:r>
              <a:rPr lang="zh-CN" altLang="zh-CN" sz="2500" b="1" dirty="0">
                <a:solidFill>
                  <a:srgbClr val="0000CC"/>
                </a:solidFill>
              </a:rPr>
              <a:t>年</a:t>
            </a:r>
            <a:r>
              <a:rPr lang="en-US" altLang="zh-CN" sz="2500" b="1" dirty="0">
                <a:solidFill>
                  <a:srgbClr val="0000CC"/>
                </a:solidFill>
              </a:rPr>
              <a:t>2</a:t>
            </a:r>
            <a:r>
              <a:rPr lang="zh-CN" altLang="zh-CN" sz="2500" b="1" dirty="0">
                <a:solidFill>
                  <a:srgbClr val="0000CC"/>
                </a:solidFill>
              </a:rPr>
              <a:t>月</a:t>
            </a:r>
            <a:r>
              <a:rPr lang="en-US" altLang="zh-CN" sz="2500" b="1" dirty="0">
                <a:solidFill>
                  <a:srgbClr val="0000CC"/>
                </a:solidFill>
              </a:rPr>
              <a:t>5</a:t>
            </a:r>
            <a:r>
              <a:rPr lang="zh-CN" altLang="zh-CN" sz="2500" b="1" dirty="0">
                <a:solidFill>
                  <a:srgbClr val="0000CC"/>
                </a:solidFill>
              </a:rPr>
              <a:t>日～</a:t>
            </a:r>
            <a:r>
              <a:rPr lang="en-US" altLang="zh-CN" sz="2500" b="1" dirty="0">
                <a:solidFill>
                  <a:srgbClr val="0000CC"/>
                </a:solidFill>
              </a:rPr>
              <a:t>2006</a:t>
            </a:r>
            <a:r>
              <a:rPr lang="zh-CN" altLang="zh-CN" sz="2500" b="1" dirty="0">
                <a:solidFill>
                  <a:srgbClr val="0000CC"/>
                </a:solidFill>
              </a:rPr>
              <a:t>年</a:t>
            </a:r>
            <a:r>
              <a:rPr lang="en-US" altLang="zh-CN" sz="2500" b="1" dirty="0">
                <a:solidFill>
                  <a:srgbClr val="0000CC"/>
                </a:solidFill>
              </a:rPr>
              <a:t>2</a:t>
            </a:r>
            <a:r>
              <a:rPr lang="zh-CN" altLang="zh-CN" sz="2500" b="1" dirty="0">
                <a:solidFill>
                  <a:srgbClr val="0000CC"/>
                </a:solidFill>
              </a:rPr>
              <a:t>月</a:t>
            </a:r>
            <a:r>
              <a:rPr lang="en-US" altLang="zh-CN" sz="2500" b="1" dirty="0">
                <a:solidFill>
                  <a:srgbClr val="0000CC"/>
                </a:solidFill>
              </a:rPr>
              <a:t>13</a:t>
            </a:r>
            <a:r>
              <a:rPr lang="zh-CN" altLang="zh-CN" sz="2500" b="1" dirty="0">
                <a:solidFill>
                  <a:srgbClr val="0000CC"/>
                </a:solidFill>
              </a:rPr>
              <a:t>日</a:t>
            </a:r>
            <a:r>
              <a:rPr lang="en-US" altLang="zh-CN" sz="2500" b="1" dirty="0" smtClean="0">
                <a:solidFill>
                  <a:srgbClr val="0000CC"/>
                </a:solidFill>
              </a:rPr>
              <a:t>)</a:t>
            </a:r>
            <a:r>
              <a:rPr lang="zh-CN" altLang="zh-CN" sz="2500" b="1" dirty="0">
                <a:solidFill>
                  <a:srgbClr val="0000CC"/>
                </a:solidFill>
              </a:rPr>
              <a:t>曾任中国科学院院士，中国工程院院士，第三世界科学院院士。是“</a:t>
            </a:r>
            <a:r>
              <a:rPr lang="zh-CN" altLang="zh-CN" sz="2500" b="1" dirty="0">
                <a:solidFill>
                  <a:srgbClr val="FF0000"/>
                </a:solidFill>
              </a:rPr>
              <a:t>汉字激光照排系统”的创始人</a:t>
            </a:r>
            <a:r>
              <a:rPr lang="zh-CN" altLang="zh-CN" sz="2500" b="1" dirty="0" smtClean="0">
                <a:solidFill>
                  <a:srgbClr val="FF0000"/>
                </a:solidFill>
              </a:rPr>
              <a:t>，</a:t>
            </a:r>
            <a:r>
              <a:rPr lang="zh-CN" altLang="zh-CN" sz="2500" b="1" dirty="0">
                <a:solidFill>
                  <a:srgbClr val="0000CC"/>
                </a:solidFill>
              </a:rPr>
              <a:t>他所领导的科研集体研制出的汉字激光照排系统为我国新闻出版业全过程的计算机化奠定了基础，被誉为“汉字印刷术的第二次发明”。被誉为“</a:t>
            </a:r>
            <a:r>
              <a:rPr lang="zh-CN" altLang="zh-CN" sz="2500" b="1" dirty="0">
                <a:solidFill>
                  <a:srgbClr val="FF0000"/>
                </a:solidFill>
              </a:rPr>
              <a:t>当代的毕昇</a:t>
            </a:r>
            <a:r>
              <a:rPr lang="zh-CN" altLang="zh-CN" sz="2500" b="1" dirty="0">
                <a:solidFill>
                  <a:srgbClr val="0000CC"/>
                </a:solidFill>
              </a:rPr>
              <a:t>”“</a:t>
            </a:r>
            <a:r>
              <a:rPr lang="zh-CN" altLang="zh-CN" sz="2500" b="1" dirty="0">
                <a:solidFill>
                  <a:srgbClr val="FF0000"/>
                </a:solidFill>
              </a:rPr>
              <a:t>汉字激光照排之父”“中国现代汉字印刷革命的奠基人”“中国迎接知识经济挑战的先驱”</a:t>
            </a:r>
            <a:r>
              <a:rPr lang="zh-CN" altLang="zh-CN" sz="2500" b="1" dirty="0">
                <a:solidFill>
                  <a:srgbClr val="0000CC"/>
                </a:solidFill>
              </a:rPr>
              <a:t>。</a:t>
            </a:r>
            <a:r>
              <a:rPr lang="en-US" altLang="zh-CN" sz="2500" b="1" dirty="0">
                <a:solidFill>
                  <a:srgbClr val="0000CC"/>
                </a:solidFill>
              </a:rPr>
              <a:t>2001</a:t>
            </a:r>
            <a:r>
              <a:rPr lang="zh-CN" altLang="zh-CN" sz="2500" b="1" dirty="0">
                <a:solidFill>
                  <a:srgbClr val="0000CC"/>
                </a:solidFill>
              </a:rPr>
              <a:t>年，王选获国家最高科学技术奖。</a:t>
            </a:r>
            <a:endParaRPr lang="zh-CN" altLang="zh-CN" sz="2500" b="1" dirty="0">
              <a:solidFill>
                <a:srgbClr val="0000CC"/>
              </a:solidFill>
            </a:endParaRPr>
          </a:p>
          <a:p>
            <a:endParaRPr lang="zh-CN" altLang="zh-CN" sz="1700" b="1" dirty="0">
              <a:solidFill>
                <a:srgbClr val="0000CC"/>
              </a:solidFill>
            </a:endParaRPr>
          </a:p>
        </p:txBody>
      </p:sp>
      <p:pic>
        <p:nvPicPr>
          <p:cNvPr id="1026"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539552" y="1212776"/>
            <a:ext cx="2448272" cy="36724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11560" y="1556792"/>
            <a:ext cx="8157592" cy="1431032"/>
          </a:xfrm>
        </p:spPr>
        <p:txBody>
          <a:bodyPr>
            <a:noAutofit/>
          </a:bodyPr>
          <a:lstStyle/>
          <a:p>
            <a:pPr algn="l"/>
            <a:r>
              <a:rPr lang="en-US" altLang="zh-CN" sz="2800" b="1" dirty="0">
                <a:solidFill>
                  <a:srgbClr val="FF0000"/>
                </a:solidFill>
              </a:rPr>
              <a:t>(6)</a:t>
            </a:r>
            <a:r>
              <a:rPr lang="zh-CN" altLang="zh-CN" sz="2800" b="1" dirty="0">
                <a:solidFill>
                  <a:srgbClr val="FF0000"/>
                </a:solidFill>
              </a:rPr>
              <a:t>我</a:t>
            </a:r>
            <a:r>
              <a:rPr lang="en-US" altLang="zh-CN" sz="2800" b="1" dirty="0">
                <a:solidFill>
                  <a:srgbClr val="FF0000"/>
                </a:solidFill>
              </a:rPr>
              <a:t>38</a:t>
            </a:r>
            <a:r>
              <a:rPr lang="zh-CN" altLang="zh-CN" sz="2800" b="1" dirty="0">
                <a:solidFill>
                  <a:srgbClr val="FF0000"/>
                </a:solidFill>
              </a:rPr>
              <a:t>岁搞激光照排，提出一种崭新的技术途径，假如人家说我是权威，也许还</a:t>
            </a:r>
            <a:r>
              <a:rPr lang="zh-CN" altLang="zh-CN" sz="2800" b="1" u="sng" dirty="0">
                <a:solidFill>
                  <a:srgbClr val="FF0000"/>
                </a:solidFill>
              </a:rPr>
              <a:t>马马虎虎</a:t>
            </a:r>
            <a:r>
              <a:rPr lang="zh-CN" altLang="zh-CN" sz="2800" b="1" dirty="0">
                <a:solidFill>
                  <a:srgbClr val="FF0000"/>
                </a:solidFill>
              </a:rPr>
              <a:t>，因为在这个领域我懂得最多，而且我也在第一线。</a:t>
            </a:r>
            <a:br>
              <a:rPr lang="zh-CN" altLang="zh-CN" sz="2800" b="1" dirty="0">
                <a:solidFill>
                  <a:srgbClr val="FF0000"/>
                </a:solidFill>
              </a:rPr>
            </a:br>
            <a:endParaRPr lang="zh-CN" altLang="en-US" sz="2800" dirty="0">
              <a:solidFill>
                <a:srgbClr val="FF0000"/>
              </a:solidFill>
            </a:endParaRPr>
          </a:p>
        </p:txBody>
      </p:sp>
      <p:sp>
        <p:nvSpPr>
          <p:cNvPr id="3" name="内容占位符 2"/>
          <p:cNvSpPr>
            <a:spLocks noGrp="1"/>
          </p:cNvSpPr>
          <p:nvPr>
            <p:ph idx="1"/>
          </p:nvPr>
        </p:nvSpPr>
        <p:spPr>
          <a:xfrm>
            <a:off x="251520" y="3140968"/>
            <a:ext cx="8229600" cy="4525963"/>
          </a:xfrm>
        </p:spPr>
        <p:txBody>
          <a:bodyPr>
            <a:normAutofit/>
          </a:bodyPr>
          <a:lstStyle/>
          <a:p>
            <a:r>
              <a:rPr lang="zh-CN" altLang="zh-CN" sz="3600" b="1" dirty="0">
                <a:solidFill>
                  <a:srgbClr val="0000CC"/>
                </a:solidFill>
              </a:rPr>
              <a:t>“马马虎虎”意思是勉强，凑合。表现作者的谦虚，幽默。</a:t>
            </a:r>
            <a:endParaRPr lang="zh-CN" altLang="zh-CN" sz="3600" b="1" dirty="0">
              <a:solidFill>
                <a:srgbClr val="0000CC"/>
              </a:solidFill>
            </a:endParaRPr>
          </a:p>
          <a:p>
            <a:endParaRPr lang="zh-CN" altLang="en-US" sz="3600" b="1" dirty="0">
              <a:solidFill>
                <a:srgbClr val="0000CC"/>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39552" y="764704"/>
            <a:ext cx="8229600" cy="1143000"/>
          </a:xfrm>
        </p:spPr>
        <p:txBody>
          <a:bodyPr>
            <a:normAutofit fontScale="90000"/>
          </a:bodyPr>
          <a:lstStyle/>
          <a:p>
            <a:pPr algn="l"/>
            <a:r>
              <a:rPr lang="zh-CN" altLang="zh-CN" b="1" dirty="0">
                <a:solidFill>
                  <a:srgbClr val="FF0000"/>
                </a:solidFill>
              </a:rPr>
              <a:t>你怎样理解文章末尾所提到的“</a:t>
            </a:r>
            <a:r>
              <a:rPr lang="en-US" altLang="zh-CN" b="1" dirty="0">
                <a:solidFill>
                  <a:srgbClr val="FF0000"/>
                </a:solidFill>
              </a:rPr>
              <a:t>I</a:t>
            </a:r>
            <a:r>
              <a:rPr lang="zh-CN" altLang="zh-CN" b="1" dirty="0">
                <a:solidFill>
                  <a:srgbClr val="FF0000"/>
                </a:solidFill>
              </a:rPr>
              <a:t>＋</a:t>
            </a:r>
            <a:r>
              <a:rPr lang="en-US" altLang="zh-CN" b="1" dirty="0">
                <a:solidFill>
                  <a:srgbClr val="FF0000"/>
                </a:solidFill>
              </a:rPr>
              <a:t>WE</a:t>
            </a:r>
            <a:r>
              <a:rPr lang="zh-CN" altLang="zh-CN" b="1" dirty="0">
                <a:solidFill>
                  <a:srgbClr val="FF0000"/>
                </a:solidFill>
              </a:rPr>
              <a:t>＝</a:t>
            </a:r>
            <a:r>
              <a:rPr lang="en-US" altLang="zh-CN" b="1" dirty="0">
                <a:solidFill>
                  <a:srgbClr val="FF0000"/>
                </a:solidFill>
              </a:rPr>
              <a:t>Full I</a:t>
            </a:r>
            <a:r>
              <a:rPr lang="zh-CN" altLang="zh-CN" b="1" dirty="0">
                <a:solidFill>
                  <a:srgbClr val="FF0000"/>
                </a:solidFill>
              </a:rPr>
              <a:t>”这个公式？</a:t>
            </a:r>
            <a:br>
              <a:rPr lang="en-US" altLang="zh-CN" b="1" dirty="0">
                <a:solidFill>
                  <a:srgbClr val="FF0000"/>
                </a:solidFill>
              </a:rPr>
            </a:br>
            <a:endParaRPr lang="zh-CN" altLang="en-US" b="1" dirty="0">
              <a:solidFill>
                <a:srgbClr val="FF0000"/>
              </a:solidFill>
            </a:endParaRPr>
          </a:p>
        </p:txBody>
      </p:sp>
      <p:sp>
        <p:nvSpPr>
          <p:cNvPr id="3" name="内容占位符 2"/>
          <p:cNvSpPr>
            <a:spLocks noGrp="1"/>
          </p:cNvSpPr>
          <p:nvPr>
            <p:ph idx="1"/>
          </p:nvPr>
        </p:nvSpPr>
        <p:spPr>
          <a:xfrm>
            <a:off x="323528" y="2352997"/>
            <a:ext cx="8229600" cy="4525963"/>
          </a:xfrm>
        </p:spPr>
        <p:txBody>
          <a:bodyPr>
            <a:normAutofit/>
          </a:bodyPr>
          <a:lstStyle/>
          <a:p>
            <a:r>
              <a:rPr lang="zh-CN" altLang="zh-CN" sz="4400" b="1" dirty="0">
                <a:solidFill>
                  <a:srgbClr val="0000CC"/>
                </a:solidFill>
              </a:rPr>
              <a:t>我们每个人需要把自己溶在“我们”这个大集体里面，最终完全体现自我价值。</a:t>
            </a:r>
            <a:endParaRPr lang="zh-CN" altLang="zh-CN" sz="4400" b="1" dirty="0">
              <a:solidFill>
                <a:srgbClr val="0000CC"/>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23528" y="476672"/>
            <a:ext cx="8229600" cy="1143000"/>
          </a:xfrm>
        </p:spPr>
        <p:txBody>
          <a:bodyPr>
            <a:noAutofit/>
          </a:bodyPr>
          <a:lstStyle/>
          <a:p>
            <a:pPr algn="l"/>
            <a:r>
              <a:rPr lang="zh-CN" altLang="zh-CN" sz="2800" b="1" dirty="0" smtClean="0">
                <a:solidFill>
                  <a:srgbClr val="FF0000"/>
                </a:solidFill>
              </a:rPr>
              <a:t>从这</a:t>
            </a:r>
            <a:r>
              <a:rPr lang="zh-CN" altLang="zh-CN" sz="2800" b="1" dirty="0">
                <a:solidFill>
                  <a:srgbClr val="FF0000"/>
                </a:solidFill>
              </a:rPr>
              <a:t>篇演讲稿中，你能看出王选是一个什么样的人吗？你从他身上能学到些什么？</a:t>
            </a:r>
            <a:br>
              <a:rPr lang="en-US" altLang="zh-CN" sz="2800" b="1" dirty="0">
                <a:solidFill>
                  <a:srgbClr val="FF0000"/>
                </a:solidFill>
              </a:rPr>
            </a:br>
            <a:endParaRPr lang="zh-CN" altLang="en-US" sz="2800" b="1" dirty="0">
              <a:solidFill>
                <a:srgbClr val="FF0000"/>
              </a:solidFill>
            </a:endParaRPr>
          </a:p>
        </p:txBody>
      </p:sp>
      <p:sp>
        <p:nvSpPr>
          <p:cNvPr id="3" name="内容占位符 2"/>
          <p:cNvSpPr>
            <a:spLocks noGrp="1"/>
          </p:cNvSpPr>
          <p:nvPr>
            <p:ph idx="1"/>
          </p:nvPr>
        </p:nvSpPr>
        <p:spPr/>
        <p:txBody>
          <a:bodyPr/>
          <a:lstStyle/>
          <a:p>
            <a:r>
              <a:rPr lang="zh-CN" altLang="zh-CN" b="1" dirty="0">
                <a:solidFill>
                  <a:srgbClr val="0000CC"/>
                </a:solidFill>
              </a:rPr>
              <a:t>王选站立在</a:t>
            </a:r>
            <a:r>
              <a:rPr lang="en-US" altLang="zh-CN" b="1" dirty="0">
                <a:solidFill>
                  <a:srgbClr val="0000CC"/>
                </a:solidFill>
              </a:rPr>
              <a:t>IT</a:t>
            </a:r>
            <a:r>
              <a:rPr lang="zh-CN" altLang="zh-CN" b="1" dirty="0">
                <a:solidFill>
                  <a:srgbClr val="0000CC"/>
                </a:solidFill>
              </a:rPr>
              <a:t>时代最高点，领跑于同行最前列，却不以“权威”自居，不以“名人”自诩，不以“功高”自傲。身居高位却心静如水，成就显著却心态平和，审视自己目光清醒，推介新人不遗余力，真心实意，对自己近乎有些苛刻的自省、自警和自律意识，很值得我们每一个人学习。</a:t>
            </a:r>
            <a:br>
              <a:rPr lang="en-US" altLang="zh-CN" b="1" dirty="0">
                <a:solidFill>
                  <a:srgbClr val="0000CC"/>
                </a:solidFill>
              </a:rPr>
            </a:br>
            <a:endParaRPr lang="zh-CN" altLang="en-US" b="1" dirty="0">
              <a:solidFill>
                <a:srgbClr val="0000CC"/>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409" name="TextBox 1"/>
          <p:cNvSpPr txBox="1"/>
          <p:nvPr/>
        </p:nvSpPr>
        <p:spPr>
          <a:xfrm>
            <a:off x="914400" y="685800"/>
            <a:ext cx="2757488" cy="708025"/>
          </a:xfrm>
          <a:prstGeom prst="rect">
            <a:avLst/>
          </a:prstGeom>
          <a:noFill/>
          <a:ln w="9525">
            <a:noFill/>
          </a:ln>
        </p:spPr>
        <p:txBody>
          <a:bodyPr wrap="none" anchor="t">
            <a:spAutoFit/>
          </a:bodyPr>
          <a:p>
            <a:r>
              <a:rPr lang="zh-CN" altLang="en-US" sz="4000" b="1" dirty="0">
                <a:solidFill>
                  <a:srgbClr val="FF0000"/>
                </a:solidFill>
                <a:latin typeface="Arial" panose="020B0604020202020204" pitchFamily="34" charset="0"/>
                <a:ea typeface="宋体" panose="02010600030101010101" pitchFamily="2" charset="-122"/>
              </a:rPr>
              <a:t>结构归纳：</a:t>
            </a:r>
            <a:endParaRPr lang="zh-CN" altLang="en-US" sz="4000" b="1" dirty="0">
              <a:solidFill>
                <a:srgbClr val="FF0000"/>
              </a:solidFill>
              <a:latin typeface="Arial" panose="020B0604020202020204" pitchFamily="34" charset="0"/>
              <a:ea typeface="宋体" panose="02010600030101010101" pitchFamily="2" charset="-122"/>
            </a:endParaRPr>
          </a:p>
        </p:txBody>
      </p:sp>
      <p:sp>
        <p:nvSpPr>
          <p:cNvPr id="3" name="TextBox 2"/>
          <p:cNvSpPr txBox="1"/>
          <p:nvPr/>
        </p:nvSpPr>
        <p:spPr>
          <a:xfrm>
            <a:off x="1430338" y="2233613"/>
            <a:ext cx="5740400" cy="2862262"/>
          </a:xfrm>
          <a:prstGeom prst="rect">
            <a:avLst/>
          </a:prstGeom>
          <a:noFill/>
          <a:ln w="9525">
            <a:noFill/>
          </a:ln>
        </p:spPr>
        <p:txBody>
          <a:bodyPr wrap="none" anchor="t">
            <a:spAutoFit/>
          </a:bodyPr>
          <a:p>
            <a:r>
              <a:rPr lang="zh-CN" altLang="en-US" sz="3600" b="1" dirty="0">
                <a:latin typeface="Arial" panose="020B0604020202020204" pitchFamily="34" charset="0"/>
                <a:ea typeface="宋体" panose="02010600030101010101" pitchFamily="2" charset="-122"/>
              </a:rPr>
              <a:t>引出话题</a:t>
            </a:r>
            <a:r>
              <a:rPr lang="en-US" altLang="zh-CN" sz="3600" b="1" dirty="0">
                <a:latin typeface="Arial" panose="020B0604020202020204" pitchFamily="34" charset="0"/>
                <a:ea typeface="宋体" panose="02010600030101010101" pitchFamily="2" charset="-122"/>
              </a:rPr>
              <a:t>——</a:t>
            </a:r>
            <a:r>
              <a:rPr lang="zh-CN" altLang="en-US" sz="3600" b="1" dirty="0">
                <a:latin typeface="Arial" panose="020B0604020202020204" pitchFamily="34" charset="0"/>
                <a:ea typeface="宋体" panose="02010600030101010101" pitchFamily="2" charset="-122"/>
              </a:rPr>
              <a:t>重要选择</a:t>
            </a:r>
            <a:endParaRPr lang="en-US" altLang="zh-CN" sz="3600" b="1" dirty="0">
              <a:latin typeface="Arial" panose="020B0604020202020204" pitchFamily="34" charset="0"/>
              <a:ea typeface="宋体" panose="02010600030101010101" pitchFamily="2" charset="-122"/>
            </a:endParaRPr>
          </a:p>
          <a:p>
            <a:endParaRPr lang="en-US" altLang="zh-CN" sz="3600" b="1" dirty="0">
              <a:latin typeface="Arial" panose="020B0604020202020204" pitchFamily="34" charset="0"/>
              <a:ea typeface="宋体" panose="02010600030101010101" pitchFamily="2" charset="-122"/>
            </a:endParaRPr>
          </a:p>
          <a:p>
            <a:r>
              <a:rPr lang="zh-CN" altLang="en-US" sz="3600" b="1" dirty="0">
                <a:latin typeface="Arial" panose="020B0604020202020204" pitchFamily="34" charset="0"/>
                <a:ea typeface="宋体" panose="02010600030101010101" pitchFamily="2" charset="-122"/>
              </a:rPr>
              <a:t>论述话题</a:t>
            </a:r>
            <a:r>
              <a:rPr lang="en-US" altLang="zh-CN" sz="3600" b="1" dirty="0">
                <a:latin typeface="Arial" panose="020B0604020202020204" pitchFamily="34" charset="0"/>
                <a:ea typeface="宋体" panose="02010600030101010101" pitchFamily="2" charset="-122"/>
              </a:rPr>
              <a:t>——</a:t>
            </a:r>
            <a:r>
              <a:rPr lang="zh-CN" altLang="en-US" sz="3600" b="1" dirty="0">
                <a:latin typeface="Arial" panose="020B0604020202020204" pitchFamily="34" charset="0"/>
                <a:ea typeface="宋体" panose="02010600030101010101" pitchFamily="2" charset="-122"/>
              </a:rPr>
              <a:t>第六次抉择</a:t>
            </a:r>
            <a:endParaRPr lang="en-US" altLang="zh-CN" sz="3600" b="1" dirty="0">
              <a:latin typeface="Arial" panose="020B0604020202020204" pitchFamily="34" charset="0"/>
              <a:ea typeface="宋体" panose="02010600030101010101" pitchFamily="2" charset="-122"/>
            </a:endParaRPr>
          </a:p>
          <a:p>
            <a:endParaRPr lang="en-US" altLang="zh-CN" sz="3600" b="1" dirty="0">
              <a:latin typeface="Arial" panose="020B0604020202020204" pitchFamily="34" charset="0"/>
              <a:ea typeface="宋体" panose="02010600030101010101" pitchFamily="2" charset="-122"/>
            </a:endParaRPr>
          </a:p>
          <a:p>
            <a:r>
              <a:rPr lang="zh-CN" altLang="en-US" sz="3600" b="1" dirty="0">
                <a:latin typeface="Arial" panose="020B0604020202020204" pitchFamily="34" charset="0"/>
                <a:ea typeface="宋体" panose="02010600030101010101" pitchFamily="2" charset="-122"/>
              </a:rPr>
              <a:t>结束话题</a:t>
            </a:r>
            <a:r>
              <a:rPr lang="en-US" altLang="zh-CN" sz="3600" b="1" dirty="0">
                <a:latin typeface="Arial" panose="020B0604020202020204" pitchFamily="34" charset="0"/>
                <a:ea typeface="宋体" panose="02010600030101010101" pitchFamily="2" charset="-122"/>
              </a:rPr>
              <a:t>——</a:t>
            </a:r>
            <a:r>
              <a:rPr lang="zh-CN" altLang="en-US" sz="3600" b="1" dirty="0">
                <a:latin typeface="Arial" panose="020B0604020202020204" pitchFamily="34" charset="0"/>
                <a:ea typeface="宋体" panose="02010600030101010101" pitchFamily="2" charset="-122"/>
              </a:rPr>
              <a:t>实现自我价值</a:t>
            </a:r>
            <a:endParaRPr lang="zh-CN" altLang="en-US" sz="3600" b="1" dirty="0">
              <a:latin typeface="Arial" panose="020B0604020202020204" pitchFamily="34" charset="0"/>
              <a:ea typeface="宋体" panose="02010600030101010101" pitchFamily="2" charset="-122"/>
            </a:endParaRPr>
          </a:p>
        </p:txBody>
      </p:sp>
      <p:sp>
        <p:nvSpPr>
          <p:cNvPr id="4" name="TextBox 3"/>
          <p:cNvSpPr txBox="1"/>
          <p:nvPr/>
        </p:nvSpPr>
        <p:spPr>
          <a:xfrm>
            <a:off x="7207250" y="2438400"/>
            <a:ext cx="1981200" cy="2554288"/>
          </a:xfrm>
          <a:prstGeom prst="rect">
            <a:avLst/>
          </a:prstGeom>
          <a:noFill/>
          <a:ln w="9525">
            <a:noFill/>
          </a:ln>
        </p:spPr>
        <p:txBody>
          <a:bodyPr anchor="t">
            <a:spAutoFit/>
          </a:bodyPr>
          <a:p>
            <a:r>
              <a:rPr lang="zh-CN" altLang="en-US" sz="3200" b="1" dirty="0">
                <a:solidFill>
                  <a:srgbClr val="FF0000"/>
                </a:solidFill>
                <a:latin typeface="Arial" panose="020B0604020202020204" pitchFamily="34" charset="0"/>
                <a:ea typeface="宋体" panose="02010600030101010101" pitchFamily="2" charset="-122"/>
              </a:rPr>
              <a:t>尊重科技发展规律</a:t>
            </a:r>
            <a:endParaRPr lang="en-US" altLang="zh-CN" sz="3200" b="1" dirty="0">
              <a:solidFill>
                <a:srgbClr val="FF0000"/>
              </a:solidFill>
              <a:latin typeface="Arial" panose="020B0604020202020204" pitchFamily="34" charset="0"/>
              <a:ea typeface="宋体" panose="02010600030101010101" pitchFamily="2" charset="-122"/>
            </a:endParaRPr>
          </a:p>
          <a:p>
            <a:endParaRPr lang="en-US" altLang="zh-CN" sz="3200" b="1" dirty="0">
              <a:solidFill>
                <a:srgbClr val="FF0000"/>
              </a:solidFill>
              <a:latin typeface="Arial" panose="020B0604020202020204" pitchFamily="34" charset="0"/>
              <a:ea typeface="宋体" panose="02010600030101010101" pitchFamily="2" charset="-122"/>
            </a:endParaRPr>
          </a:p>
          <a:p>
            <a:r>
              <a:rPr lang="zh-CN" altLang="en-US" sz="3200" b="1" dirty="0">
                <a:solidFill>
                  <a:srgbClr val="FF0000"/>
                </a:solidFill>
                <a:latin typeface="Arial" panose="020B0604020202020204" pitchFamily="34" charset="0"/>
                <a:ea typeface="宋体" panose="02010600030101010101" pitchFamily="2" charset="-122"/>
              </a:rPr>
              <a:t>不计较名利</a:t>
            </a:r>
            <a:endParaRPr lang="zh-CN" altLang="en-US" sz="3200" b="1" dirty="0">
              <a:solidFill>
                <a:srgbClr val="FF0000"/>
              </a:solidFill>
              <a:latin typeface="Arial" panose="020B0604020202020204" pitchFamily="34" charset="0"/>
              <a:ea typeface="宋体" panose="02010600030101010101" pitchFamily="2" charset="-122"/>
            </a:endParaRPr>
          </a:p>
        </p:txBody>
      </p:sp>
      <p:sp>
        <p:nvSpPr>
          <p:cNvPr id="5" name="TextBox 4"/>
          <p:cNvSpPr txBox="1"/>
          <p:nvPr/>
        </p:nvSpPr>
        <p:spPr>
          <a:xfrm>
            <a:off x="433388" y="1563688"/>
            <a:ext cx="739775" cy="4189412"/>
          </a:xfrm>
          <a:prstGeom prst="rect">
            <a:avLst/>
          </a:prstGeom>
          <a:noFill/>
          <a:ln w="9525">
            <a:noFill/>
          </a:ln>
        </p:spPr>
        <p:txBody>
          <a:bodyPr vert="eaVert" wrap="none" anchor="t">
            <a:spAutoFit/>
          </a:bodyPr>
          <a:p>
            <a:r>
              <a:rPr lang="zh-CN" altLang="en-US" sz="3600" b="1" dirty="0">
                <a:solidFill>
                  <a:srgbClr val="0000CC"/>
                </a:solidFill>
                <a:latin typeface="Arial" panose="020B0604020202020204" pitchFamily="34" charset="0"/>
                <a:ea typeface="宋体" panose="02010600030101010101" pitchFamily="2" charset="-122"/>
              </a:rPr>
              <a:t>我一生中的重要抉择</a:t>
            </a:r>
            <a:endParaRPr lang="zh-CN" altLang="en-US" sz="3600" b="1" dirty="0">
              <a:solidFill>
                <a:srgbClr val="0000CC"/>
              </a:solidFill>
              <a:latin typeface="Arial" panose="020B0604020202020204" pitchFamily="34" charset="0"/>
              <a:ea typeface="宋体" panose="02010600030101010101" pitchFamily="2" charset="-122"/>
            </a:endParaRPr>
          </a:p>
        </p:txBody>
      </p:sp>
      <p:sp>
        <p:nvSpPr>
          <p:cNvPr id="6" name="左大括号 5"/>
          <p:cNvSpPr/>
          <p:nvPr/>
        </p:nvSpPr>
        <p:spPr>
          <a:xfrm>
            <a:off x="1189038" y="2098675"/>
            <a:ext cx="225425" cy="3260725"/>
          </a:xfrm>
          <a:prstGeom prst="leftBrace">
            <a:avLst/>
          </a:prstGeom>
          <a:solidFill>
            <a:srgbClr val="FF0000"/>
          </a:solidFill>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1" i="0" u="none" strike="noStrike" kern="1200" cap="none" spc="0" normalizeH="0" baseline="0" noProof="0" dirty="0" smtClean="0">
              <a:ln>
                <a:noFill/>
              </a:ln>
              <a:solidFill>
                <a:srgbClr val="FF0000"/>
              </a:solidFill>
              <a:effectLst/>
              <a:uLnTx/>
              <a:uFillTx/>
              <a:latin typeface="+mn-lt"/>
              <a:ea typeface="+mn-ea"/>
              <a:cs typeface="+mn-cs"/>
            </a:endParaRPr>
          </a:p>
        </p:txBody>
      </p:sp>
      <p:sp>
        <p:nvSpPr>
          <p:cNvPr id="7" name="右大括号 6"/>
          <p:cNvSpPr/>
          <p:nvPr/>
        </p:nvSpPr>
        <p:spPr>
          <a:xfrm flipH="1">
            <a:off x="7151688" y="2452688"/>
            <a:ext cx="55563" cy="2286000"/>
          </a:xfrm>
          <a:prstGeom prst="rightBrace">
            <a:avLst/>
          </a:prstGeom>
          <a:solidFill>
            <a:srgbClr val="FF0000"/>
          </a:solidFill>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rgbClr val="FF0000"/>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charRg st="0" end="1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charRg st="0" end="1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charRg st="12" end="2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charRg st="25" end="38"/>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charRg st="0" end="9"/>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4">
                                            <p:txEl>
                                              <p:charRg st="10" end="1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l"/>
            <a:r>
              <a:rPr lang="zh-CN" altLang="en-US" b="1" dirty="0" smtClean="0">
                <a:solidFill>
                  <a:srgbClr val="FF0000"/>
                </a:solidFill>
              </a:rPr>
              <a:t>总结</a:t>
            </a:r>
            <a:endParaRPr lang="zh-CN" altLang="en-US" b="1" dirty="0">
              <a:solidFill>
                <a:srgbClr val="FF0000"/>
              </a:solidFill>
            </a:endParaRPr>
          </a:p>
        </p:txBody>
      </p:sp>
      <p:sp>
        <p:nvSpPr>
          <p:cNvPr id="3" name="内容占位符 2"/>
          <p:cNvSpPr>
            <a:spLocks noGrp="1"/>
          </p:cNvSpPr>
          <p:nvPr>
            <p:ph idx="1"/>
          </p:nvPr>
        </p:nvSpPr>
        <p:spPr/>
        <p:txBody>
          <a:bodyPr>
            <a:normAutofit/>
          </a:bodyPr>
          <a:lstStyle/>
          <a:p>
            <a:r>
              <a:rPr lang="zh-CN" altLang="zh-CN" sz="4000" b="1" dirty="0">
                <a:solidFill>
                  <a:srgbClr val="0000CC"/>
                </a:solidFill>
              </a:rPr>
              <a:t>主题鲜明，逻辑严密。</a:t>
            </a:r>
            <a:endParaRPr lang="zh-CN" altLang="zh-CN" sz="4000" b="1" dirty="0">
              <a:solidFill>
                <a:srgbClr val="0000CC"/>
              </a:solidFill>
            </a:endParaRPr>
          </a:p>
          <a:p>
            <a:r>
              <a:rPr lang="zh-CN" altLang="zh-CN" sz="4000" b="1" dirty="0">
                <a:solidFill>
                  <a:srgbClr val="0000CC"/>
                </a:solidFill>
              </a:rPr>
              <a:t>语言诙谐，通俗易懂。</a:t>
            </a:r>
            <a:endParaRPr lang="zh-CN" altLang="zh-CN" sz="4000" b="1" dirty="0">
              <a:solidFill>
                <a:srgbClr val="0000CC"/>
              </a:solidFill>
            </a:endParaRPr>
          </a:p>
          <a:p>
            <a:endParaRPr lang="zh-CN" altLang="en-US" sz="4000" b="1" dirty="0">
              <a:solidFill>
                <a:srgbClr val="0000CC"/>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 calcmode="lin" valueType="num">
                                      <p:cBhvr>
                                        <p:cTn id="12"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3" dur="500" fill="hold"/>
                                        <p:tgtEl>
                                          <p:spTgt spid="3">
                                            <p:txEl>
                                              <p:pRg st="1" end="1"/>
                                            </p:txEl>
                                          </p:spTgt>
                                        </p:tgtEl>
                                        <p:attrNameLst>
                                          <p:attrName>ppt_h</p:attrName>
                                        </p:attrNameLst>
                                      </p:cBhvr>
                                      <p:tavLst>
                                        <p:tav tm="0">
                                          <p:val>
                                            <p:fltVal val="0"/>
                                          </p:val>
                                        </p:tav>
                                        <p:tav tm="100000">
                                          <p:val>
                                            <p:strVal val="#ppt_h"/>
                                          </p:val>
                                        </p:tav>
                                      </p:tavLst>
                                    </p:anim>
                                    <p:animEffect transition="in" filter="fade">
                                      <p:cBhvr>
                                        <p:cTn id="14"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827584" y="1340768"/>
            <a:ext cx="7772400" cy="1470025"/>
          </a:xfrm>
        </p:spPr>
        <p:txBody>
          <a:bodyPr>
            <a:noAutofit/>
          </a:bodyPr>
          <a:lstStyle/>
          <a:p>
            <a:r>
              <a:rPr lang="zh-CN" altLang="en-US" sz="6600" b="1" dirty="0" smtClean="0">
                <a:solidFill>
                  <a:srgbClr val="002060"/>
                </a:solidFill>
                <a:latin typeface="隶书" panose="02010509060101010101" pitchFamily="49" charset="-122"/>
                <a:ea typeface="隶书" panose="02010509060101010101" pitchFamily="49" charset="-122"/>
              </a:rPr>
              <a:t>我一生中的重要选择</a:t>
            </a:r>
            <a:endParaRPr lang="zh-CN" altLang="en-US" sz="6600" b="1" dirty="0">
              <a:solidFill>
                <a:srgbClr val="002060"/>
              </a:solidFill>
              <a:latin typeface="隶书" panose="02010509060101010101" pitchFamily="49" charset="-122"/>
              <a:ea typeface="隶书" panose="02010509060101010101" pitchFamily="49" charset="-122"/>
            </a:endParaRPr>
          </a:p>
        </p:txBody>
      </p:sp>
      <p:sp>
        <p:nvSpPr>
          <p:cNvPr id="3" name="副标题 2"/>
          <p:cNvSpPr>
            <a:spLocks noGrp="1"/>
          </p:cNvSpPr>
          <p:nvPr>
            <p:ph type="subTitle" idx="1"/>
          </p:nvPr>
        </p:nvSpPr>
        <p:spPr>
          <a:xfrm>
            <a:off x="4139952" y="3068960"/>
            <a:ext cx="3960440" cy="1752600"/>
          </a:xfrm>
        </p:spPr>
        <p:txBody>
          <a:bodyPr>
            <a:normAutofit/>
          </a:bodyPr>
          <a:lstStyle/>
          <a:p>
            <a:r>
              <a:rPr lang="zh-CN" altLang="en-US" sz="6000" b="1" dirty="0" smtClean="0">
                <a:solidFill>
                  <a:srgbClr val="FF0000"/>
                </a:solidFill>
                <a:latin typeface="隶书" panose="02010509060101010101" pitchFamily="49" charset="-122"/>
                <a:ea typeface="隶书" panose="02010509060101010101" pitchFamily="49" charset="-122"/>
              </a:rPr>
              <a:t>王 选</a:t>
            </a:r>
            <a:endParaRPr lang="zh-CN" altLang="en-US" sz="6000" b="1" dirty="0">
              <a:solidFill>
                <a:srgbClr val="FF0000"/>
              </a:solidFill>
              <a:latin typeface="隶书" panose="02010509060101010101" pitchFamily="49" charset="-122"/>
              <a:ea typeface="隶书" panose="02010509060101010101" pitchFamily="49" charset="-122"/>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121" name="图片 4" descr="图片1"/>
          <p:cNvPicPr>
            <a:picLocks noChangeAspect="1"/>
          </p:cNvPicPr>
          <p:nvPr/>
        </p:nvPicPr>
        <p:blipFill>
          <a:blip r:embed="rId1"/>
          <a:stretch>
            <a:fillRect/>
          </a:stretch>
        </p:blipFill>
        <p:spPr>
          <a:xfrm>
            <a:off x="3175" y="-4762"/>
            <a:ext cx="9131300" cy="6854825"/>
          </a:xfrm>
          <a:prstGeom prst="rect">
            <a:avLst/>
          </a:prstGeom>
          <a:noFill/>
          <a:ln w="9525">
            <a:noFill/>
          </a:ln>
        </p:spPr>
      </p:pic>
      <p:graphicFrame>
        <p:nvGraphicFramePr>
          <p:cNvPr id="5" name="表格 4"/>
          <p:cNvGraphicFramePr/>
          <p:nvPr/>
        </p:nvGraphicFramePr>
        <p:xfrm>
          <a:off x="533400" y="1416050"/>
          <a:ext cx="8229600" cy="3932238"/>
        </p:xfrm>
        <a:graphic>
          <a:graphicData uri="http://schemas.openxmlformats.org/drawingml/2006/table">
            <a:tbl>
              <a:tblPr firstRow="1" bandRow="1">
                <a:tableStyleId>{5940675A-B579-460E-94D1-54222C63F5DA}</a:tableStyleId>
              </a:tblPr>
              <a:tblGrid>
                <a:gridCol w="840308"/>
                <a:gridCol w="7389292"/>
              </a:tblGrid>
              <a:tr h="3932238">
                <a:tc>
                  <a:txBody>
                    <a:bodyPr/>
                    <a:lstStyle/>
                    <a:p>
                      <a:pPr algn="ctr">
                        <a:buNone/>
                      </a:pPr>
                      <a:r>
                        <a:rPr lang="zh-CN" altLang="en-US" sz="2800" b="1" dirty="0">
                          <a:latin typeface="黑体" panose="02010609060101010101" pitchFamily="49" charset="-122"/>
                          <a:ea typeface="黑体" panose="02010609060101010101" pitchFamily="49" charset="-122"/>
                        </a:rPr>
                        <a:t>学习目标</a:t>
                      </a:r>
                      <a:endParaRPr lang="zh-CN" altLang="en-US" sz="2800" b="1" dirty="0">
                        <a:latin typeface="黑体" panose="02010609060101010101" pitchFamily="49" charset="-122"/>
                        <a:ea typeface="黑体" panose="02010609060101010101" pitchFamily="49" charset="-122"/>
                      </a:endParaRPr>
                    </a:p>
                  </a:txBody>
                  <a:tcPr marT="45724" marB="45724" anchor="ctr">
                    <a:solidFill>
                      <a:schemeClr val="accent1">
                        <a:lumMod val="40000"/>
                        <a:lumOff val="60000"/>
                      </a:schemeClr>
                    </a:solidFill>
                  </a:tcPr>
                </a:tc>
                <a:tc>
                  <a:txBody>
                    <a:bodyPr/>
                    <a:lstStyle/>
                    <a:p>
                      <a:pPr>
                        <a:buNone/>
                      </a:pPr>
                      <a:r>
                        <a:rPr lang="zh-CN" altLang="en-US" sz="2800" b="1" dirty="0"/>
                        <a:t>1.理清文章结构，把握王选每次重要抉择的主客观条件及思考过程</a:t>
                      </a:r>
                      <a:endParaRPr lang="zh-CN" altLang="en-US" sz="2800" b="1" dirty="0"/>
                    </a:p>
                    <a:p>
                      <a:pPr>
                        <a:buNone/>
                      </a:pPr>
                      <a:endParaRPr lang="zh-CN" altLang="en-US" sz="2800" b="1" dirty="0"/>
                    </a:p>
                    <a:p>
                      <a:pPr>
                        <a:buNone/>
                      </a:pPr>
                      <a:r>
                        <a:rPr lang="zh-CN" altLang="en-US" sz="2800" b="1" dirty="0"/>
                        <a:t>2.品味文章主题鲜明、详略得当的写作特色</a:t>
                      </a:r>
                      <a:endParaRPr lang="zh-CN" altLang="en-US" sz="2800" b="1" dirty="0"/>
                    </a:p>
                    <a:p>
                      <a:pPr>
                        <a:buNone/>
                      </a:pPr>
                      <a:endParaRPr lang="zh-CN" altLang="en-US" sz="2800" b="1" dirty="0"/>
                    </a:p>
                    <a:p>
                      <a:pPr>
                        <a:buNone/>
                      </a:pPr>
                      <a:r>
                        <a:rPr lang="zh-CN" altLang="en-US" sz="2800" b="1" dirty="0"/>
                        <a:t>3.体会课文主旨，学习王选将一生的抉择与祖国发展紧密结合起来的高尚品质以及勤奋工作、爱岗敬业的精神</a:t>
                      </a:r>
                      <a:endParaRPr lang="zh-CN" altLang="en-US" sz="2800" b="1" dirty="0"/>
                    </a:p>
                  </a:txBody>
                  <a:tcPr marT="45724" marB="45724"/>
                </a:tc>
              </a:tr>
            </a:tbl>
          </a:graphicData>
        </a:graphic>
      </p:graphicFrame>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pPr algn="l"/>
            <a:r>
              <a:rPr lang="zh-CN" altLang="en-US" b="1" dirty="0" smtClean="0">
                <a:solidFill>
                  <a:srgbClr val="FF0000"/>
                </a:solidFill>
                <a:latin typeface="黑体" panose="02010609060101010101" pitchFamily="49" charset="-122"/>
                <a:ea typeface="黑体" panose="02010609060101010101" pitchFamily="49" charset="-122"/>
              </a:rPr>
              <a:t>背景解读</a:t>
            </a:r>
            <a:br>
              <a:rPr lang="zh-CN" altLang="en-US" b="1" dirty="0" smtClean="0">
                <a:solidFill>
                  <a:srgbClr val="FF0000"/>
                </a:solidFill>
                <a:latin typeface="黑体" panose="02010609060101010101" pitchFamily="49" charset="-122"/>
                <a:ea typeface="黑体" panose="02010609060101010101" pitchFamily="49" charset="-122"/>
              </a:rPr>
            </a:br>
            <a:endParaRPr lang="zh-CN" altLang="en-US" dirty="0"/>
          </a:p>
        </p:txBody>
      </p:sp>
      <p:sp>
        <p:nvSpPr>
          <p:cNvPr id="3" name="内容占位符 2"/>
          <p:cNvSpPr>
            <a:spLocks noGrp="1"/>
          </p:cNvSpPr>
          <p:nvPr>
            <p:ph idx="1"/>
          </p:nvPr>
        </p:nvSpPr>
        <p:spPr>
          <a:xfrm>
            <a:off x="467544" y="1124744"/>
            <a:ext cx="8229600" cy="4525963"/>
          </a:xfrm>
        </p:spPr>
        <p:txBody>
          <a:bodyPr>
            <a:normAutofit fontScale="52500"/>
          </a:bodyPr>
          <a:lstStyle/>
          <a:p>
            <a:pPr>
              <a:buNone/>
            </a:pPr>
            <a:r>
              <a:rPr lang="zh-CN" altLang="en-US" sz="3100" b="1" dirty="0" smtClean="0">
                <a:latin typeface="Calibri" panose="020F0502020204030204" pitchFamily="34" charset="0"/>
              </a:rPr>
              <a:t>         </a:t>
            </a:r>
            <a:r>
              <a:rPr lang="zh-CN" altLang="en-US" sz="4000" b="1" dirty="0" smtClean="0">
                <a:latin typeface="Calibri" panose="020F0502020204030204" pitchFamily="34" charset="0"/>
              </a:rPr>
              <a:t>  课文节选自王选于</a:t>
            </a:r>
            <a:r>
              <a:rPr lang="en-US" altLang="zh-CN" sz="4000" b="1" dirty="0" smtClean="0">
                <a:latin typeface="Calibri" panose="020F0502020204030204" pitchFamily="34" charset="0"/>
              </a:rPr>
              <a:t>1998</a:t>
            </a:r>
            <a:r>
              <a:rPr lang="zh-CN" altLang="en-US" sz="4000" b="1" dirty="0" smtClean="0">
                <a:latin typeface="Calibri" panose="020F0502020204030204" pitchFamily="34" charset="0"/>
              </a:rPr>
              <a:t>年</a:t>
            </a:r>
            <a:r>
              <a:rPr lang="en-US" altLang="zh-CN" sz="4000" b="1" dirty="0" smtClean="0">
                <a:latin typeface="Calibri" panose="020F0502020204030204" pitchFamily="34" charset="0"/>
              </a:rPr>
              <a:t>10</a:t>
            </a:r>
            <a:r>
              <a:rPr lang="zh-CN" altLang="en-US" sz="4000" b="1" dirty="0" smtClean="0">
                <a:latin typeface="Calibri" panose="020F0502020204030204" pitchFamily="34" charset="0"/>
              </a:rPr>
              <a:t>月在北京大学所作的一次演讲，原文按照时间顺序，详略分明地介绍了他自己人生中八个重要的抉择：</a:t>
            </a:r>
            <a:endParaRPr lang="zh-CN" altLang="en-US" sz="4000" b="1" dirty="0" smtClean="0">
              <a:latin typeface="Calibri" panose="020F0502020204030204" pitchFamily="34" charset="0"/>
            </a:endParaRPr>
          </a:p>
          <a:p>
            <a:pPr>
              <a:buNone/>
            </a:pPr>
            <a:r>
              <a:rPr lang="zh-CN" altLang="en-US" sz="4000" b="1" dirty="0" smtClean="0">
                <a:latin typeface="Calibri" panose="020F0502020204030204" pitchFamily="34" charset="0"/>
              </a:rPr>
              <a:t>   </a:t>
            </a:r>
            <a:r>
              <a:rPr lang="zh-CN" altLang="en-US" sz="4000" b="1" dirty="0" smtClean="0">
                <a:solidFill>
                  <a:srgbClr val="FF0000"/>
                </a:solidFill>
                <a:latin typeface="Calibri" panose="020F0502020204030204" pitchFamily="34" charset="0"/>
              </a:rPr>
              <a:t>（</a:t>
            </a:r>
            <a:r>
              <a:rPr lang="en-US" altLang="zh-CN" sz="4000" b="1" dirty="0" smtClean="0">
                <a:solidFill>
                  <a:srgbClr val="FF0000"/>
                </a:solidFill>
                <a:latin typeface="Calibri" panose="020F0502020204030204" pitchFamily="34" charset="0"/>
              </a:rPr>
              <a:t>1</a:t>
            </a:r>
            <a:r>
              <a:rPr lang="zh-CN" altLang="en-US" sz="4000" b="1" dirty="0" smtClean="0">
                <a:solidFill>
                  <a:srgbClr val="FF0000"/>
                </a:solidFill>
                <a:latin typeface="Calibri" panose="020F0502020204030204" pitchFamily="34" charset="0"/>
              </a:rPr>
              <a:t>）选择计算数学专业。</a:t>
            </a:r>
            <a:endParaRPr lang="zh-CN" altLang="en-US" sz="4000" b="1" dirty="0" smtClean="0">
              <a:solidFill>
                <a:srgbClr val="FF0000"/>
              </a:solidFill>
              <a:latin typeface="Calibri" panose="020F0502020204030204" pitchFamily="34" charset="0"/>
            </a:endParaRPr>
          </a:p>
          <a:p>
            <a:pPr>
              <a:buNone/>
            </a:pPr>
            <a:r>
              <a:rPr lang="zh-CN" altLang="en-US" sz="4000" b="1" dirty="0" smtClean="0">
                <a:latin typeface="Calibri" panose="020F0502020204030204" pitchFamily="34" charset="0"/>
              </a:rPr>
              <a:t>    </a:t>
            </a:r>
            <a:r>
              <a:rPr lang="zh-CN" altLang="en-US" sz="4000" b="1" dirty="0" smtClean="0">
                <a:solidFill>
                  <a:srgbClr val="0000CC"/>
                </a:solidFill>
                <a:latin typeface="Calibri" panose="020F0502020204030204" pitchFamily="34" charset="0"/>
              </a:rPr>
              <a:t>原因或条件：看到国家未来非常需要该专业；把自己的事业和前途跟国家的前途放在一起。</a:t>
            </a:r>
            <a:endParaRPr lang="zh-CN" altLang="en-US" sz="4000" b="1" dirty="0" smtClean="0">
              <a:solidFill>
                <a:srgbClr val="0000CC"/>
              </a:solidFill>
              <a:latin typeface="Calibri" panose="020F0502020204030204" pitchFamily="34" charset="0"/>
            </a:endParaRPr>
          </a:p>
          <a:p>
            <a:pPr>
              <a:buNone/>
            </a:pPr>
            <a:r>
              <a:rPr lang="zh-CN" altLang="en-US" sz="4000" b="1" dirty="0" smtClean="0">
                <a:solidFill>
                  <a:srgbClr val="0000CC"/>
                </a:solidFill>
                <a:latin typeface="Calibri" panose="020F0502020204030204" pitchFamily="34" charset="0"/>
              </a:rPr>
              <a:t>    影响或结果：决定了他一生的事业方向。</a:t>
            </a:r>
            <a:endParaRPr lang="zh-CN" altLang="en-US" sz="4000" b="1" dirty="0" smtClean="0">
              <a:solidFill>
                <a:srgbClr val="0000CC"/>
              </a:solidFill>
              <a:latin typeface="Calibri" panose="020F0502020204030204" pitchFamily="34" charset="0"/>
            </a:endParaRPr>
          </a:p>
          <a:p>
            <a:pPr>
              <a:buNone/>
            </a:pPr>
            <a:r>
              <a:rPr lang="zh-CN" altLang="en-US" sz="4000" b="1" dirty="0" smtClean="0">
                <a:latin typeface="Calibri" panose="020F0502020204030204" pitchFamily="34" charset="0"/>
              </a:rPr>
              <a:t>    </a:t>
            </a:r>
            <a:r>
              <a:rPr lang="zh-CN" altLang="en-US" sz="4000" b="1" dirty="0" smtClean="0">
                <a:solidFill>
                  <a:srgbClr val="FF0000"/>
                </a:solidFill>
                <a:latin typeface="Calibri" panose="020F0502020204030204" pitchFamily="34" charset="0"/>
              </a:rPr>
              <a:t>（</a:t>
            </a:r>
            <a:r>
              <a:rPr lang="en-US" altLang="zh-CN" sz="4000" b="1" dirty="0" smtClean="0">
                <a:solidFill>
                  <a:srgbClr val="FF0000"/>
                </a:solidFill>
                <a:latin typeface="Calibri" panose="020F0502020204030204" pitchFamily="34" charset="0"/>
              </a:rPr>
              <a:t>2</a:t>
            </a:r>
            <a:r>
              <a:rPr lang="zh-CN" altLang="en-US" sz="4000" b="1" dirty="0" smtClean="0">
                <a:solidFill>
                  <a:srgbClr val="FF0000"/>
                </a:solidFill>
                <a:latin typeface="Calibri" panose="020F0502020204030204" pitchFamily="34" charset="0"/>
              </a:rPr>
              <a:t>）研究软硬件结合领域。</a:t>
            </a:r>
            <a:endParaRPr lang="zh-CN" altLang="en-US" sz="4000" b="1" dirty="0" smtClean="0">
              <a:solidFill>
                <a:srgbClr val="FF0000"/>
              </a:solidFill>
              <a:latin typeface="Calibri" panose="020F0502020204030204" pitchFamily="34" charset="0"/>
            </a:endParaRPr>
          </a:p>
          <a:p>
            <a:pPr>
              <a:buNone/>
            </a:pPr>
            <a:r>
              <a:rPr lang="zh-CN" altLang="en-US" sz="4000" b="1" dirty="0" smtClean="0">
                <a:latin typeface="Calibri" panose="020F0502020204030204" pitchFamily="34" charset="0"/>
              </a:rPr>
              <a:t>    </a:t>
            </a:r>
            <a:r>
              <a:rPr lang="zh-CN" altLang="en-US" sz="4000" b="1" dirty="0">
                <a:solidFill>
                  <a:srgbClr val="0000CC"/>
                </a:solidFill>
                <a:latin typeface="Calibri" panose="020F0502020204030204" pitchFamily="34" charset="0"/>
              </a:rPr>
              <a:t>原因或条件：在已经建立起的科学部门中的无人的空白区上，最容易取得丰硕的成果。</a:t>
            </a:r>
            <a:endParaRPr lang="zh-CN" altLang="en-US" sz="4000" b="1" dirty="0">
              <a:solidFill>
                <a:srgbClr val="0000CC"/>
              </a:solidFill>
              <a:latin typeface="Calibri" panose="020F0502020204030204" pitchFamily="34" charset="0"/>
            </a:endParaRPr>
          </a:p>
          <a:p>
            <a:pPr>
              <a:buNone/>
            </a:pPr>
            <a:r>
              <a:rPr lang="zh-CN" altLang="en-US" sz="4000" b="1" dirty="0">
                <a:solidFill>
                  <a:srgbClr val="0000CC"/>
                </a:solidFill>
                <a:latin typeface="Calibri" panose="020F0502020204030204" pitchFamily="34" charset="0"/>
              </a:rPr>
              <a:t>    影响或结果：使他豁然开朗，找到了创造力源泉，投身到研究软硬件结合领域。</a:t>
            </a:r>
            <a:endParaRPr lang="zh-CN" altLang="en-US" sz="4000" b="1" dirty="0">
              <a:solidFill>
                <a:srgbClr val="0000CC"/>
              </a:solidFill>
              <a:latin typeface="Calibri" panose="020F0502020204030204" pitchFamily="34" charset="0"/>
            </a:endParaRPr>
          </a:p>
          <a:p>
            <a:endParaRPr lang="zh-CN" altLang="en-US" sz="4000"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93090" y="197803"/>
            <a:ext cx="8229600" cy="1143000"/>
          </a:xfrm>
        </p:spPr>
        <p:txBody>
          <a:bodyPr/>
          <a:lstStyle/>
          <a:p>
            <a:pPr algn="l"/>
            <a:r>
              <a:rPr lang="zh-CN" altLang="en-US" b="1" dirty="0" smtClean="0">
                <a:solidFill>
                  <a:srgbClr val="FF0000"/>
                </a:solidFill>
              </a:rPr>
              <a:t>背景解读</a:t>
            </a:r>
            <a:endParaRPr lang="zh-CN" altLang="en-US" b="1" dirty="0">
              <a:solidFill>
                <a:srgbClr val="FF0000"/>
              </a:solidFill>
            </a:endParaRPr>
          </a:p>
        </p:txBody>
      </p:sp>
      <p:sp>
        <p:nvSpPr>
          <p:cNvPr id="3" name="内容占位符 2"/>
          <p:cNvSpPr>
            <a:spLocks noGrp="1"/>
          </p:cNvSpPr>
          <p:nvPr>
            <p:ph idx="1"/>
          </p:nvPr>
        </p:nvSpPr>
        <p:spPr>
          <a:xfrm>
            <a:off x="395536" y="1268760"/>
            <a:ext cx="8229600" cy="4525963"/>
          </a:xfrm>
        </p:spPr>
        <p:txBody>
          <a:bodyPr>
            <a:noAutofit/>
          </a:bodyPr>
          <a:lstStyle/>
          <a:p>
            <a:pPr>
              <a:buNone/>
            </a:pPr>
            <a:r>
              <a:rPr lang="zh-CN" altLang="en-US" sz="2800" b="1" dirty="0" smtClean="0">
                <a:solidFill>
                  <a:srgbClr val="FF0000"/>
                </a:solidFill>
                <a:latin typeface="Calibri" panose="020F0502020204030204" pitchFamily="34" charset="0"/>
              </a:rPr>
              <a:t>（</a:t>
            </a:r>
            <a:r>
              <a:rPr lang="en-US" altLang="zh-CN" sz="2800" b="1" dirty="0" smtClean="0">
                <a:solidFill>
                  <a:srgbClr val="FF0000"/>
                </a:solidFill>
                <a:latin typeface="Calibri" panose="020F0502020204030204" pitchFamily="34" charset="0"/>
              </a:rPr>
              <a:t>3</a:t>
            </a:r>
            <a:r>
              <a:rPr lang="zh-CN" altLang="en-US" sz="2800" b="1" dirty="0" smtClean="0">
                <a:solidFill>
                  <a:srgbClr val="FF0000"/>
                </a:solidFill>
                <a:latin typeface="Calibri" panose="020F0502020204030204" pitchFamily="34" charset="0"/>
              </a:rPr>
              <a:t>）锻炼英语听力。</a:t>
            </a:r>
            <a:endParaRPr lang="zh-CN" altLang="en-US" sz="2800" b="1" dirty="0" smtClean="0">
              <a:solidFill>
                <a:srgbClr val="FF0000"/>
              </a:solidFill>
              <a:latin typeface="Calibri" panose="020F0502020204030204" pitchFamily="34" charset="0"/>
            </a:endParaRPr>
          </a:p>
          <a:p>
            <a:pPr>
              <a:buNone/>
            </a:pPr>
            <a:r>
              <a:rPr lang="zh-CN" altLang="en-US" sz="2800" b="1" dirty="0" smtClean="0">
                <a:latin typeface="Calibri" panose="020F0502020204030204" pitchFamily="34" charset="0"/>
              </a:rPr>
              <a:t>    </a:t>
            </a:r>
            <a:r>
              <a:rPr lang="zh-CN" altLang="en-US" sz="2800" b="1" dirty="0" smtClean="0">
                <a:solidFill>
                  <a:srgbClr val="0000CC"/>
                </a:solidFill>
                <a:latin typeface="Calibri" panose="020F0502020204030204" pitchFamily="34" charset="0"/>
              </a:rPr>
              <a:t>原因或条件：要做研究，必须要很快地掌握国外的资料，必须提高阅读速度和反应能力。</a:t>
            </a:r>
            <a:endParaRPr lang="zh-CN" altLang="en-US" sz="2800" b="1" dirty="0" smtClean="0">
              <a:solidFill>
                <a:srgbClr val="0000CC"/>
              </a:solidFill>
              <a:latin typeface="Calibri" panose="020F0502020204030204" pitchFamily="34" charset="0"/>
            </a:endParaRPr>
          </a:p>
          <a:p>
            <a:pPr>
              <a:buNone/>
            </a:pPr>
            <a:r>
              <a:rPr lang="zh-CN" altLang="en-US" sz="2800" b="1" dirty="0" smtClean="0">
                <a:solidFill>
                  <a:srgbClr val="0000CC"/>
                </a:solidFill>
                <a:latin typeface="Calibri" panose="020F0502020204030204" pitchFamily="34" charset="0"/>
              </a:rPr>
              <a:t>    影响或结果：听了整整四年。</a:t>
            </a:r>
            <a:endParaRPr lang="zh-CN" altLang="en-US" sz="2800" b="1" dirty="0" smtClean="0">
              <a:solidFill>
                <a:srgbClr val="0000CC"/>
              </a:solidFill>
              <a:latin typeface="Calibri" panose="020F0502020204030204" pitchFamily="34" charset="0"/>
            </a:endParaRPr>
          </a:p>
          <a:p>
            <a:pPr>
              <a:buNone/>
            </a:pPr>
            <a:r>
              <a:rPr lang="zh-CN" altLang="en-US" sz="2800" b="1" dirty="0" smtClean="0">
                <a:latin typeface="Calibri" panose="020F0502020204030204" pitchFamily="34" charset="0"/>
              </a:rPr>
              <a:t>   </a:t>
            </a:r>
            <a:r>
              <a:rPr lang="zh-CN" altLang="en-US" sz="2800" b="1" dirty="0" smtClean="0">
                <a:solidFill>
                  <a:srgbClr val="FF0000"/>
                </a:solidFill>
                <a:latin typeface="Calibri" panose="020F0502020204030204" pitchFamily="34" charset="0"/>
              </a:rPr>
              <a:t>（</a:t>
            </a:r>
            <a:r>
              <a:rPr lang="en-US" altLang="zh-CN" sz="2800" b="1" dirty="0" smtClean="0">
                <a:solidFill>
                  <a:srgbClr val="FF0000"/>
                </a:solidFill>
                <a:latin typeface="Calibri" panose="020F0502020204030204" pitchFamily="34" charset="0"/>
              </a:rPr>
              <a:t>4</a:t>
            </a:r>
            <a:r>
              <a:rPr lang="zh-CN" altLang="en-US" sz="2800" b="1" dirty="0" smtClean="0">
                <a:solidFill>
                  <a:srgbClr val="FF0000"/>
                </a:solidFill>
                <a:latin typeface="Calibri" panose="020F0502020204030204" pitchFamily="34" charset="0"/>
              </a:rPr>
              <a:t>）直接跨入第四代激光照排系统的研制。</a:t>
            </a:r>
            <a:endParaRPr lang="zh-CN" altLang="en-US" sz="2800" b="1" dirty="0" smtClean="0">
              <a:solidFill>
                <a:srgbClr val="FF0000"/>
              </a:solidFill>
              <a:latin typeface="Calibri" panose="020F0502020204030204" pitchFamily="34" charset="0"/>
            </a:endParaRPr>
          </a:p>
          <a:p>
            <a:pPr>
              <a:buNone/>
            </a:pPr>
            <a:r>
              <a:rPr lang="zh-CN" altLang="en-US" sz="2800" b="1" dirty="0" smtClean="0">
                <a:latin typeface="Calibri" panose="020F0502020204030204" pitchFamily="34" charset="0"/>
              </a:rPr>
              <a:t>    </a:t>
            </a:r>
            <a:r>
              <a:rPr lang="zh-CN" altLang="en-US" sz="2800" b="1" dirty="0">
                <a:solidFill>
                  <a:srgbClr val="0000CC"/>
                </a:solidFill>
                <a:latin typeface="Calibri" panose="020F0502020204030204" pitchFamily="34" charset="0"/>
              </a:rPr>
              <a:t>原因或条件：凭借外语优势，了解到国内外研究的趋势；有数学基础，又有软件和硬件两方面的实践，解决技术难题有优势；有自食其力的决心和毅力。 </a:t>
            </a:r>
            <a:endParaRPr lang="zh-CN" altLang="en-US" sz="2800" b="1" dirty="0">
              <a:solidFill>
                <a:srgbClr val="0000CC"/>
              </a:solidFill>
              <a:latin typeface="Calibri" panose="020F0502020204030204" pitchFamily="34" charset="0"/>
            </a:endParaRPr>
          </a:p>
          <a:p>
            <a:pPr>
              <a:buNone/>
            </a:pPr>
            <a:r>
              <a:rPr lang="zh-CN" altLang="en-US" sz="2800" b="1" dirty="0">
                <a:solidFill>
                  <a:srgbClr val="0000CC"/>
                </a:solidFill>
                <a:latin typeface="Calibri" panose="020F0502020204030204" pitchFamily="34" charset="0"/>
              </a:rPr>
              <a:t>    影响或结果：研究出第四代激光照排系统，站到了激光照排系统的最前沿。到</a:t>
            </a:r>
            <a:r>
              <a:rPr lang="en-US" altLang="zh-CN" sz="2800" b="1" dirty="0">
                <a:solidFill>
                  <a:srgbClr val="0000CC"/>
                </a:solidFill>
                <a:latin typeface="Calibri" panose="020F0502020204030204" pitchFamily="34" charset="0"/>
              </a:rPr>
              <a:t>1993</a:t>
            </a:r>
            <a:r>
              <a:rPr lang="zh-CN" altLang="en-US" sz="2800" b="1" dirty="0">
                <a:solidFill>
                  <a:srgbClr val="0000CC"/>
                </a:solidFill>
                <a:latin typeface="Calibri" panose="020F0502020204030204" pitchFamily="34" charset="0"/>
              </a:rPr>
              <a:t>年，全国</a:t>
            </a:r>
            <a:r>
              <a:rPr lang="en-US" altLang="zh-CN" sz="2800" b="1" dirty="0">
                <a:solidFill>
                  <a:srgbClr val="0000CC"/>
                </a:solidFill>
                <a:latin typeface="Calibri" panose="020F0502020204030204" pitchFamily="34" charset="0"/>
              </a:rPr>
              <a:t>99</a:t>
            </a:r>
            <a:r>
              <a:rPr lang="zh-CN" altLang="en-US" sz="2800" b="1" dirty="0">
                <a:solidFill>
                  <a:srgbClr val="0000CC"/>
                </a:solidFill>
                <a:latin typeface="Calibri" panose="020F0502020204030204" pitchFamily="34" charset="0"/>
              </a:rPr>
              <a:t>％的报纸都用了这种技术。 </a:t>
            </a:r>
            <a:endParaRPr lang="zh-CN" altLang="en-US" sz="2800" b="1" dirty="0">
              <a:solidFill>
                <a:srgbClr val="0000CC"/>
              </a:solidFill>
              <a:latin typeface="Calibri" panose="020F0502020204030204" pitchFamily="34" charset="0"/>
            </a:endParaRPr>
          </a:p>
          <a:p>
            <a:endParaRPr lang="zh-CN" altLang="en-US" sz="2800" b="1" dirty="0">
              <a:solidFill>
                <a:srgbClr val="0000CC"/>
              </a:solidFill>
              <a:latin typeface="Calibri" panose="020F0502020204030204" pitchFamily="34" charset="0"/>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pPr algn="l"/>
            <a:r>
              <a:rPr lang="zh-CN" altLang="en-US" b="1" dirty="0" smtClean="0">
                <a:solidFill>
                  <a:srgbClr val="FF0000"/>
                </a:solidFill>
                <a:latin typeface="黑体" panose="02010609060101010101" pitchFamily="49" charset="-122"/>
                <a:ea typeface="黑体" panose="02010609060101010101" pitchFamily="49" charset="-122"/>
              </a:rPr>
              <a:t>背景解读</a:t>
            </a:r>
            <a:br>
              <a:rPr lang="zh-CN" altLang="en-US" b="1" dirty="0" smtClean="0">
                <a:solidFill>
                  <a:srgbClr val="FF0000"/>
                </a:solidFill>
                <a:latin typeface="黑体" panose="02010609060101010101" pitchFamily="49" charset="-122"/>
                <a:ea typeface="黑体" panose="02010609060101010101" pitchFamily="49" charset="-122"/>
              </a:rPr>
            </a:br>
            <a:endParaRPr lang="zh-CN" altLang="en-US" dirty="0"/>
          </a:p>
        </p:txBody>
      </p:sp>
      <p:sp>
        <p:nvSpPr>
          <p:cNvPr id="3" name="内容占位符 2"/>
          <p:cNvSpPr>
            <a:spLocks noGrp="1"/>
          </p:cNvSpPr>
          <p:nvPr>
            <p:ph idx="1"/>
          </p:nvPr>
        </p:nvSpPr>
        <p:spPr/>
        <p:txBody>
          <a:bodyPr>
            <a:normAutofit/>
          </a:bodyPr>
          <a:lstStyle/>
          <a:p>
            <a:pPr>
              <a:buNone/>
            </a:pPr>
            <a:r>
              <a:rPr lang="zh-CN" altLang="en-US" b="1" dirty="0" smtClean="0">
                <a:solidFill>
                  <a:srgbClr val="FF0000"/>
                </a:solidFill>
                <a:latin typeface="Calibri" panose="020F0502020204030204" pitchFamily="34" charset="0"/>
              </a:rPr>
              <a:t>（</a:t>
            </a:r>
            <a:r>
              <a:rPr lang="en-US" altLang="zh-CN" b="1" dirty="0" smtClean="0">
                <a:solidFill>
                  <a:srgbClr val="FF0000"/>
                </a:solidFill>
                <a:latin typeface="Calibri" panose="020F0502020204030204" pitchFamily="34" charset="0"/>
              </a:rPr>
              <a:t>5</a:t>
            </a:r>
            <a:r>
              <a:rPr lang="zh-CN" altLang="en-US" b="1" dirty="0" smtClean="0">
                <a:solidFill>
                  <a:srgbClr val="FF0000"/>
                </a:solidFill>
                <a:latin typeface="Calibri" panose="020F0502020204030204" pitchFamily="34" charset="0"/>
              </a:rPr>
              <a:t>）致力于产业化。</a:t>
            </a:r>
            <a:endParaRPr lang="zh-CN" altLang="en-US" b="1" dirty="0" smtClean="0">
              <a:solidFill>
                <a:srgbClr val="FF0000"/>
              </a:solidFill>
              <a:latin typeface="Calibri" panose="020F0502020204030204" pitchFamily="34" charset="0"/>
            </a:endParaRPr>
          </a:p>
          <a:p>
            <a:pPr>
              <a:buNone/>
            </a:pPr>
            <a:r>
              <a:rPr lang="zh-CN" altLang="en-US" b="1" dirty="0" smtClean="0">
                <a:solidFill>
                  <a:srgbClr val="0070C0"/>
                </a:solidFill>
                <a:latin typeface="Calibri" panose="020F0502020204030204" pitchFamily="34" charset="0"/>
              </a:rPr>
              <a:t>    </a:t>
            </a:r>
            <a:r>
              <a:rPr lang="zh-CN" altLang="en-US" sz="2200" b="1" dirty="0">
                <a:solidFill>
                  <a:srgbClr val="0000CC"/>
                </a:solidFill>
                <a:latin typeface="Calibri" panose="020F0502020204030204" pitchFamily="34" charset="0"/>
              </a:rPr>
              <a:t>原因或条件：把远大的学术抱负和利润的追求紧密结合。</a:t>
            </a:r>
            <a:endParaRPr lang="zh-CN" altLang="en-US" sz="2200" b="1" dirty="0">
              <a:solidFill>
                <a:srgbClr val="0000CC"/>
              </a:solidFill>
              <a:latin typeface="Calibri" panose="020F0502020204030204" pitchFamily="34" charset="0"/>
            </a:endParaRPr>
          </a:p>
          <a:p>
            <a:pPr>
              <a:buNone/>
            </a:pPr>
            <a:r>
              <a:rPr lang="zh-CN" altLang="en-US" sz="2200" b="1" dirty="0">
                <a:solidFill>
                  <a:srgbClr val="0000CC"/>
                </a:solidFill>
                <a:latin typeface="Calibri" panose="020F0502020204030204" pitchFamily="34" charset="0"/>
              </a:rPr>
              <a:t>    影响或结果：</a:t>
            </a:r>
            <a:r>
              <a:rPr lang="en-US" altLang="zh-CN" sz="2200" b="1" dirty="0">
                <a:solidFill>
                  <a:srgbClr val="0000CC"/>
                </a:solidFill>
                <a:latin typeface="Calibri" panose="020F0502020204030204" pitchFamily="34" charset="0"/>
              </a:rPr>
              <a:t>1990</a:t>
            </a:r>
            <a:r>
              <a:rPr lang="zh-CN" altLang="en-US" sz="2200" b="1" dirty="0">
                <a:solidFill>
                  <a:srgbClr val="0000CC"/>
                </a:solidFill>
                <a:latin typeface="Calibri" panose="020F0502020204030204" pitchFamily="34" charset="0"/>
              </a:rPr>
              <a:t>年占领了市场，明白了“满口袋”与“满脑袋”的道理。</a:t>
            </a:r>
            <a:endParaRPr lang="zh-CN" altLang="en-US" sz="2200" b="1" dirty="0">
              <a:solidFill>
                <a:srgbClr val="0000CC"/>
              </a:solidFill>
              <a:latin typeface="Calibri" panose="020F0502020204030204" pitchFamily="34" charset="0"/>
            </a:endParaRPr>
          </a:p>
          <a:p>
            <a:pPr>
              <a:buNone/>
            </a:pPr>
            <a:endParaRPr lang="zh-CN" altLang="en-US" sz="2200" b="1" dirty="0">
              <a:solidFill>
                <a:srgbClr val="0070C0"/>
              </a:solidFill>
              <a:latin typeface="Calibri" panose="020F0502020204030204" pitchFamily="34" charset="0"/>
            </a:endParaRPr>
          </a:p>
          <a:p>
            <a:pPr>
              <a:buNone/>
            </a:pPr>
            <a:r>
              <a:rPr lang="zh-CN" altLang="en-US" b="1" dirty="0" smtClean="0">
                <a:latin typeface="Calibri" panose="020F0502020204030204" pitchFamily="34" charset="0"/>
              </a:rPr>
              <a:t>    </a:t>
            </a:r>
            <a:r>
              <a:rPr lang="zh-CN" altLang="en-US" b="1" dirty="0">
                <a:solidFill>
                  <a:srgbClr val="FF0000"/>
                </a:solidFill>
                <a:latin typeface="Calibri" panose="020F0502020204030204" pitchFamily="34" charset="0"/>
              </a:rPr>
              <a:t>（</a:t>
            </a:r>
            <a:r>
              <a:rPr lang="en-US" altLang="zh-CN" b="1" dirty="0">
                <a:solidFill>
                  <a:srgbClr val="FF0000"/>
                </a:solidFill>
                <a:latin typeface="Calibri" panose="020F0502020204030204" pitchFamily="34" charset="0"/>
              </a:rPr>
              <a:t>6</a:t>
            </a:r>
            <a:r>
              <a:rPr lang="zh-CN" altLang="en-US" b="1" dirty="0">
                <a:solidFill>
                  <a:srgbClr val="FF0000"/>
                </a:solidFill>
                <a:latin typeface="Calibri" panose="020F0502020204030204" pitchFamily="34" charset="0"/>
              </a:rPr>
              <a:t>）大力扶植年轻人。</a:t>
            </a:r>
            <a:endParaRPr lang="zh-CN" altLang="en-US" b="1" dirty="0">
              <a:solidFill>
                <a:srgbClr val="FF0000"/>
              </a:solidFill>
              <a:latin typeface="Calibri" panose="020F0502020204030204" pitchFamily="34" charset="0"/>
            </a:endParaRPr>
          </a:p>
          <a:p>
            <a:pPr>
              <a:buNone/>
            </a:pPr>
            <a:r>
              <a:rPr lang="zh-CN" altLang="en-US" sz="2200" b="1" dirty="0">
                <a:solidFill>
                  <a:srgbClr val="0000CC"/>
                </a:solidFill>
                <a:latin typeface="Calibri" panose="020F0502020204030204" pitchFamily="34" charset="0"/>
              </a:rPr>
              <a:t>    原因或条件：是一种历史的规律。</a:t>
            </a:r>
            <a:endParaRPr lang="zh-CN" altLang="en-US" sz="2200" b="1" dirty="0">
              <a:solidFill>
                <a:srgbClr val="0000CC"/>
              </a:solidFill>
              <a:latin typeface="Calibri" panose="020F0502020204030204" pitchFamily="34" charset="0"/>
            </a:endParaRPr>
          </a:p>
          <a:p>
            <a:pPr>
              <a:buNone/>
            </a:pPr>
            <a:r>
              <a:rPr lang="zh-CN" altLang="en-US" sz="2200" b="1" dirty="0">
                <a:solidFill>
                  <a:srgbClr val="0000CC"/>
                </a:solidFill>
                <a:latin typeface="Calibri" panose="020F0502020204030204" pitchFamily="34" charset="0"/>
              </a:rPr>
              <a:t>    影响或结果：倡导老师不要剥夺学生的劳动成果，为学生创造成长的平台。</a:t>
            </a:r>
            <a:endParaRPr lang="zh-CN" altLang="en-US" sz="2200" b="1" dirty="0">
              <a:solidFill>
                <a:srgbClr val="0000CC"/>
              </a:solidFill>
              <a:latin typeface="Calibri" panose="020F0502020204030204" pitchFamily="34" charset="0"/>
            </a:endParaRPr>
          </a:p>
          <a:p>
            <a:pPr>
              <a:buNone/>
            </a:pPr>
            <a:endParaRPr lang="zh-CN" altLang="en-US" sz="2200" b="1" dirty="0">
              <a:solidFill>
                <a:srgbClr val="0000CC"/>
              </a:solidFill>
              <a:latin typeface="Calibri" panose="020F0502020204030204" pitchFamily="34" charset="0"/>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pPr algn="l"/>
            <a:r>
              <a:rPr lang="zh-CN" altLang="en-US" b="1" dirty="0" smtClean="0">
                <a:solidFill>
                  <a:srgbClr val="FF0000"/>
                </a:solidFill>
                <a:latin typeface="黑体" panose="02010609060101010101" pitchFamily="49" charset="-122"/>
                <a:ea typeface="黑体" panose="02010609060101010101" pitchFamily="49" charset="-122"/>
              </a:rPr>
              <a:t>背景解读</a:t>
            </a:r>
            <a:br>
              <a:rPr lang="zh-CN" altLang="en-US" b="1" dirty="0" smtClean="0">
                <a:solidFill>
                  <a:srgbClr val="FF0000"/>
                </a:solidFill>
                <a:latin typeface="黑体" panose="02010609060101010101" pitchFamily="49" charset="-122"/>
                <a:ea typeface="黑体" panose="02010609060101010101" pitchFamily="49" charset="-122"/>
              </a:rPr>
            </a:br>
            <a:endParaRPr lang="zh-CN" altLang="en-US" dirty="0"/>
          </a:p>
        </p:txBody>
      </p:sp>
      <p:sp>
        <p:nvSpPr>
          <p:cNvPr id="3" name="内容占位符 2"/>
          <p:cNvSpPr>
            <a:spLocks noGrp="1"/>
          </p:cNvSpPr>
          <p:nvPr>
            <p:ph idx="1"/>
          </p:nvPr>
        </p:nvSpPr>
        <p:spPr/>
        <p:txBody>
          <a:bodyPr>
            <a:normAutofit fontScale="92500"/>
          </a:bodyPr>
          <a:lstStyle/>
          <a:p>
            <a:pPr>
              <a:buNone/>
            </a:pPr>
            <a:r>
              <a:rPr lang="zh-CN" altLang="en-US" b="1" dirty="0" smtClean="0">
                <a:solidFill>
                  <a:srgbClr val="FF0000"/>
                </a:solidFill>
                <a:latin typeface="Calibri" panose="020F0502020204030204" pitchFamily="34" charset="0"/>
              </a:rPr>
              <a:t>（</a:t>
            </a:r>
            <a:r>
              <a:rPr lang="en-US" altLang="zh-CN" b="1" dirty="0" smtClean="0">
                <a:solidFill>
                  <a:srgbClr val="FF0000"/>
                </a:solidFill>
                <a:latin typeface="Calibri" panose="020F0502020204030204" pitchFamily="34" charset="0"/>
              </a:rPr>
              <a:t>7</a:t>
            </a:r>
            <a:r>
              <a:rPr lang="zh-CN" altLang="en-US" b="1" dirty="0" smtClean="0">
                <a:solidFill>
                  <a:srgbClr val="FF0000"/>
                </a:solidFill>
                <a:latin typeface="Calibri" panose="020F0502020204030204" pitchFamily="34" charset="0"/>
              </a:rPr>
              <a:t>）</a:t>
            </a:r>
            <a:r>
              <a:rPr lang="en-US" altLang="zh-CN" b="1" dirty="0" smtClean="0">
                <a:solidFill>
                  <a:srgbClr val="FF0000"/>
                </a:solidFill>
                <a:latin typeface="Calibri" panose="020F0502020204030204" pitchFamily="34" charset="0"/>
              </a:rPr>
              <a:t>20</a:t>
            </a:r>
            <a:r>
              <a:rPr lang="zh-CN" altLang="en-US" b="1" dirty="0" smtClean="0">
                <a:solidFill>
                  <a:srgbClr val="FF0000"/>
                </a:solidFill>
                <a:latin typeface="Calibri" panose="020F0502020204030204" pitchFamily="34" charset="0"/>
              </a:rPr>
              <a:t>世纪</a:t>
            </a:r>
            <a:r>
              <a:rPr lang="en-US" altLang="zh-CN" b="1" dirty="0" smtClean="0">
                <a:solidFill>
                  <a:srgbClr val="FF0000"/>
                </a:solidFill>
                <a:latin typeface="Calibri" panose="020F0502020204030204" pitchFamily="34" charset="0"/>
              </a:rPr>
              <a:t>90</a:t>
            </a:r>
            <a:r>
              <a:rPr lang="zh-CN" altLang="en-US" b="1" dirty="0" smtClean="0">
                <a:solidFill>
                  <a:srgbClr val="FF0000"/>
                </a:solidFill>
                <a:latin typeface="Calibri" panose="020F0502020204030204" pitchFamily="34" charset="0"/>
              </a:rPr>
              <a:t>年代进军日本市场。</a:t>
            </a:r>
            <a:endParaRPr lang="zh-CN" altLang="en-US" b="1" dirty="0" smtClean="0">
              <a:solidFill>
                <a:srgbClr val="FF0000"/>
              </a:solidFill>
              <a:latin typeface="Calibri" panose="020F0502020204030204" pitchFamily="34" charset="0"/>
            </a:endParaRPr>
          </a:p>
          <a:p>
            <a:pPr>
              <a:buNone/>
            </a:pPr>
            <a:r>
              <a:rPr lang="zh-CN" altLang="en-US" sz="2400" b="1" dirty="0" smtClean="0">
                <a:solidFill>
                  <a:srgbClr val="0000CC"/>
                </a:solidFill>
                <a:latin typeface="Calibri" panose="020F0502020204030204" pitchFamily="34" charset="0"/>
              </a:rPr>
              <a:t>    原因或条件：一方面是这个市场大得惊人，另一方面是日本的印刷虽极端发达但是出版软件并不先进，这就有了“可乘之机”。</a:t>
            </a:r>
            <a:endParaRPr lang="zh-CN" altLang="en-US" sz="2400" b="1" dirty="0" smtClean="0">
              <a:solidFill>
                <a:srgbClr val="0000CC"/>
              </a:solidFill>
              <a:latin typeface="Calibri" panose="020F0502020204030204" pitchFamily="34" charset="0"/>
            </a:endParaRPr>
          </a:p>
          <a:p>
            <a:pPr>
              <a:buNone/>
            </a:pPr>
            <a:r>
              <a:rPr lang="zh-CN" altLang="en-US" sz="2400" b="1" dirty="0" smtClean="0">
                <a:solidFill>
                  <a:srgbClr val="0000CC"/>
                </a:solidFill>
                <a:latin typeface="Calibri" panose="020F0502020204030204" pitchFamily="34" charset="0"/>
              </a:rPr>
              <a:t>    影响或结果：使年轻人得到了锻炼，掌握了先进的技术和管理理念。</a:t>
            </a:r>
            <a:endParaRPr lang="zh-CN" altLang="en-US" sz="2400" b="1" dirty="0" smtClean="0">
              <a:solidFill>
                <a:srgbClr val="0000CC"/>
              </a:solidFill>
              <a:latin typeface="Calibri" panose="020F0502020204030204" pitchFamily="34" charset="0"/>
            </a:endParaRPr>
          </a:p>
          <a:p>
            <a:pPr>
              <a:buNone/>
            </a:pPr>
            <a:r>
              <a:rPr lang="zh-CN" altLang="en-US" b="1" dirty="0" smtClean="0">
                <a:latin typeface="Calibri" panose="020F0502020204030204" pitchFamily="34" charset="0"/>
              </a:rPr>
              <a:t>    </a:t>
            </a:r>
            <a:r>
              <a:rPr lang="zh-CN" altLang="en-US" b="1" dirty="0">
                <a:solidFill>
                  <a:srgbClr val="FF0000"/>
                </a:solidFill>
                <a:latin typeface="Calibri" panose="020F0502020204030204" pitchFamily="34" charset="0"/>
              </a:rPr>
              <a:t>（</a:t>
            </a:r>
            <a:r>
              <a:rPr lang="en-US" altLang="zh-CN" b="1" dirty="0">
                <a:solidFill>
                  <a:srgbClr val="FF0000"/>
                </a:solidFill>
                <a:latin typeface="Calibri" panose="020F0502020204030204" pitchFamily="34" charset="0"/>
              </a:rPr>
              <a:t>8</a:t>
            </a:r>
            <a:r>
              <a:rPr lang="zh-CN" altLang="en-US" b="1" dirty="0">
                <a:solidFill>
                  <a:srgbClr val="FF0000"/>
                </a:solidFill>
                <a:latin typeface="Calibri" panose="020F0502020204030204" pitchFamily="34" charset="0"/>
              </a:rPr>
              <a:t>）</a:t>
            </a:r>
            <a:r>
              <a:rPr lang="en-US" altLang="zh-CN" b="1" dirty="0">
                <a:solidFill>
                  <a:srgbClr val="FF0000"/>
                </a:solidFill>
                <a:latin typeface="Calibri" panose="020F0502020204030204" pitchFamily="34" charset="0"/>
              </a:rPr>
              <a:t>1995</a:t>
            </a:r>
            <a:r>
              <a:rPr lang="zh-CN" altLang="en-US" b="1" dirty="0">
                <a:solidFill>
                  <a:srgbClr val="FF0000"/>
                </a:solidFill>
                <a:latin typeface="Calibri" panose="020F0502020204030204" pitchFamily="34" charset="0"/>
              </a:rPr>
              <a:t>年进军广电业。</a:t>
            </a:r>
            <a:endParaRPr lang="zh-CN" altLang="en-US" b="1" dirty="0">
              <a:solidFill>
                <a:srgbClr val="FF0000"/>
              </a:solidFill>
              <a:latin typeface="Calibri" panose="020F0502020204030204" pitchFamily="34" charset="0"/>
            </a:endParaRPr>
          </a:p>
          <a:p>
            <a:pPr>
              <a:buNone/>
            </a:pPr>
            <a:r>
              <a:rPr lang="zh-CN" altLang="en-US" sz="2400" b="1" dirty="0">
                <a:solidFill>
                  <a:srgbClr val="0070C0"/>
                </a:solidFill>
                <a:latin typeface="Calibri" panose="020F0502020204030204" pitchFamily="34" charset="0"/>
              </a:rPr>
              <a:t>    </a:t>
            </a:r>
            <a:r>
              <a:rPr lang="zh-CN" altLang="en-US" sz="2400" b="1" dirty="0">
                <a:solidFill>
                  <a:srgbClr val="0000CC"/>
                </a:solidFill>
                <a:latin typeface="Calibri" panose="020F0502020204030204" pitchFamily="34" charset="0"/>
              </a:rPr>
              <a:t>原因或条件：十年来我们主打的产品还在出版这个领域，没有崭新的领域。 </a:t>
            </a:r>
            <a:endParaRPr lang="zh-CN" altLang="en-US" sz="2400" b="1" dirty="0">
              <a:solidFill>
                <a:srgbClr val="0000CC"/>
              </a:solidFill>
              <a:latin typeface="Calibri" panose="020F0502020204030204" pitchFamily="34" charset="0"/>
            </a:endParaRPr>
          </a:p>
          <a:p>
            <a:pPr>
              <a:buNone/>
            </a:pPr>
            <a:r>
              <a:rPr lang="zh-CN" altLang="en-US" sz="2400" b="1" dirty="0">
                <a:solidFill>
                  <a:srgbClr val="0000CC"/>
                </a:solidFill>
                <a:latin typeface="Calibri" panose="020F0502020204030204" pitchFamily="34" charset="0"/>
              </a:rPr>
              <a:t>    影响或结果：找到了第二个很大的支撑点，一个很大的市场，充满前景的，充满挑战的，可以让大量的年轻人出成绩的领域。</a:t>
            </a:r>
            <a:endParaRPr lang="zh-CN" altLang="en-US" sz="2400" b="1" dirty="0">
              <a:solidFill>
                <a:srgbClr val="0000CC"/>
              </a:solidFill>
              <a:latin typeface="Calibri" panose="020F0502020204030204" pitchFamily="34" charset="0"/>
            </a:endParaRPr>
          </a:p>
          <a:p>
            <a:pPr>
              <a:buNone/>
            </a:pPr>
            <a:endParaRPr lang="zh-CN" altLang="en-US" sz="2400" b="1" dirty="0">
              <a:solidFill>
                <a:srgbClr val="0070C0"/>
              </a:solidFill>
              <a:latin typeface="Calibri" panose="020F0502020204030204" pitchFamily="34" charset="0"/>
            </a:endParaRPr>
          </a:p>
          <a:p>
            <a:endParaRPr lang="zh-CN" altLang="en-US"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a:bodyPr>
          <a:lstStyle/>
          <a:p>
            <a:r>
              <a:rPr lang="zh-CN" altLang="zh-CN" sz="4000" b="1" dirty="0">
                <a:solidFill>
                  <a:srgbClr val="0000CC"/>
                </a:solidFill>
                <a:latin typeface="黑体" panose="02010609060101010101" pitchFamily="49" charset="-122"/>
                <a:ea typeface="黑体" panose="02010609060101010101" pitchFamily="49" charset="-122"/>
              </a:rPr>
              <a:t>课文是节选了其中的第六个抉择的部分。</a:t>
            </a:r>
            <a:endParaRPr lang="zh-CN" altLang="zh-CN" sz="4000" b="1" dirty="0">
              <a:solidFill>
                <a:srgbClr val="0000CC"/>
              </a:solidFill>
              <a:latin typeface="黑体" panose="02010609060101010101" pitchFamily="49" charset="-122"/>
              <a:ea typeface="黑体" panose="02010609060101010101" pitchFamily="49" charset="-122"/>
            </a:endParaRPr>
          </a:p>
          <a:p>
            <a:endParaRPr lang="zh-CN" altLang="en-US" sz="4000" b="1" dirty="0">
              <a:solidFill>
                <a:srgbClr val="0000CC"/>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image" Target="../media/image3.jpeg"/></Relationships>
</file>

<file path=ppt/theme/theme1.xml><?xml version="1.0" encoding="utf-8"?>
<a:theme xmlns:a="http://schemas.openxmlformats.org/drawingml/2006/main" name="龙腾四海">
  <a:themeElements>
    <a:clrScheme name="龙腾四海">
      <a:dk1>
        <a:sysClr val="windowText" lastClr="000000"/>
      </a:dk1>
      <a:lt1>
        <a:sysClr val="window" lastClr="FFFFFF"/>
      </a:lt1>
      <a:dk2>
        <a:srgbClr val="001B36"/>
      </a:dk2>
      <a:lt2>
        <a:srgbClr val="EDF8FE"/>
      </a:lt2>
      <a:accent1>
        <a:srgbClr val="477AB1"/>
      </a:accent1>
      <a:accent2>
        <a:srgbClr val="51848E"/>
      </a:accent2>
      <a:accent3>
        <a:srgbClr val="7B9B57"/>
      </a:accent3>
      <a:accent4>
        <a:srgbClr val="8B8D8C"/>
      </a:accent4>
      <a:accent5>
        <a:srgbClr val="8B7396"/>
      </a:accent5>
      <a:accent6>
        <a:srgbClr val="E89A53"/>
      </a:accent6>
      <a:hlink>
        <a:srgbClr val="0080FF"/>
      </a:hlink>
      <a:folHlink>
        <a:srgbClr val="FF00FF"/>
      </a:folHlink>
    </a:clrScheme>
    <a:fontScheme name="龙腾四海">
      <a:majorFont>
        <a:latin typeface="Maiandra GD"/>
        <a:ea typeface=""/>
        <a:cs typeface=""/>
        <a:font script="CYRL" typeface="Times New Roman"/>
        <a:font script="GREK" typeface="Times New Roman"/>
        <a:font script="Jpan" typeface="ＭＳ Ｐゴシック"/>
        <a:font script="Hang" typeface="HY중고딕"/>
        <a:font script="Hans" typeface="隶书"/>
        <a:font script="Hant" typeface="微軟正黑體"/>
        <a:font script="Arab" typeface="Times New Roman"/>
        <a:font script="Hebr" typeface="Times New Roman"/>
        <a:font script="Thai" typeface="Angsan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ambria"/>
        <a:ea typeface=""/>
        <a:cs typeface=""/>
        <a:font script="Jpan" typeface="ＭＳ Ｐ明朝"/>
        <a:font script="Hang" typeface="HY견명조"/>
        <a:font script="Hans" typeface="华文楷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龙腾四海">
      <a:fillStyleLst>
        <a:solidFill>
          <a:schemeClr val="phClr">
            <a:tint val="100000"/>
            <a:shade val="100000"/>
            <a:hueMod val="100000"/>
            <a:satMod val="100000"/>
          </a:schemeClr>
        </a:solidFill>
        <a:gradFill rotWithShape="1">
          <a:gsLst>
            <a:gs pos="0">
              <a:schemeClr val="phClr">
                <a:tint val="100000"/>
                <a:shade val="50000"/>
                <a:hueMod val="100000"/>
                <a:satMod val="250000"/>
              </a:schemeClr>
            </a:gs>
            <a:gs pos="75000">
              <a:schemeClr val="phClr">
                <a:tint val="80000"/>
                <a:shade val="100000"/>
                <a:hueMod val="100000"/>
                <a:satMod val="375000"/>
              </a:schemeClr>
            </a:gs>
            <a:gs pos="100000">
              <a:schemeClr val="phClr">
                <a:tint val="50000"/>
                <a:shade val="100000"/>
                <a:hueMod val="100000"/>
                <a:satMod val="500000"/>
              </a:schemeClr>
            </a:gs>
          </a:gsLst>
          <a:lin ang="16200000" scaled="1"/>
        </a:gradFill>
        <a:blipFill>
          <a:blip xmlns:r="http://schemas.openxmlformats.org/officeDocument/2006/relationships" r:embed="rId1">
            <a:duotone>
              <a:schemeClr val="phClr">
                <a:tint val="100000"/>
                <a:shade val="50000"/>
                <a:hueMod val="100000"/>
                <a:satMod val="100000"/>
              </a:schemeClr>
              <a:schemeClr val="phClr">
                <a:tint val="100000"/>
                <a:shade val="75000"/>
                <a:hueMod val="100000"/>
                <a:satMod val="100000"/>
              </a:schemeClr>
            </a:duotone>
          </a:blip>
          <a:tile tx="0" ty="0" sx="50000" sy="50000" flip="none" algn="ctr"/>
        </a:blipFill>
      </a:fillStyleLst>
      <a:lnStyleLst>
        <a:ln w="127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glow>
              <a:schemeClr val="phClr">
                <a:tint val="100000"/>
                <a:shade val="100000"/>
                <a:hueMod val="100000"/>
                <a:satMod val="100000"/>
              </a:schemeClr>
            </a:glow>
          </a:effectLst>
        </a:effectStyle>
        <a:effectStyle>
          <a:effectLst>
            <a:glow>
              <a:schemeClr val="phClr">
                <a:tint val="100000"/>
                <a:shade val="100000"/>
                <a:hueMod val="100000"/>
                <a:satMod val="100000"/>
              </a:schemeClr>
            </a:glow>
          </a:effectLst>
          <a:scene3d>
            <a:camera prst="orthographicFront" fov="0">
              <a:rot lat="0" lon="0" rev="0"/>
            </a:camera>
            <a:lightRig rig="threePt" dir="tl">
              <a:rot lat="0" lon="0" rev="0"/>
            </a:lightRig>
          </a:scene3d>
          <a:sp3d prstMaterial="metal">
            <a:bevelT w="12700" h="12700" prst="relaxedInset"/>
            <a:contourClr>
              <a:schemeClr val="phClr">
                <a:tint val="100000"/>
                <a:shade val="100000"/>
                <a:hueMod val="100000"/>
                <a:satMod val="100000"/>
              </a:schemeClr>
            </a:contourClr>
          </a:sp3d>
        </a:effectStyle>
        <a:effectStyle>
          <a:effectLst>
            <a:glow>
              <a:schemeClr val="phClr">
                <a:tint val="100000"/>
                <a:shade val="100000"/>
                <a:hueMod val="100000"/>
                <a:satMod val="100000"/>
              </a:schemeClr>
            </a:glow>
            <a:outerShdw blurRad="44450" dist="50800" dir="3300000" sx="99000" sy="99000" algn="tl" rotWithShape="0">
              <a:srgbClr val="000000">
                <a:alpha val="55000"/>
              </a:srgbClr>
            </a:outerShdw>
          </a:effectLst>
          <a:scene3d>
            <a:camera prst="orthographicFront">
              <a:rot lat="0" lon="0" rev="0"/>
            </a:camera>
            <a:lightRig rig="contrasting" dir="tl">
              <a:rot lat="0" lon="0" rev="14220000"/>
            </a:lightRig>
          </a:scene3d>
          <a:sp3d prstMaterial="dkEdge">
            <a:bevelT w="63500" h="63500"/>
            <a:bevelB w="0" h="0"/>
            <a:contourClr>
              <a:schemeClr val="phClr">
                <a:tint val="100000"/>
                <a:shade val="100000"/>
                <a:hueMod val="100000"/>
                <a:satMod val="100000"/>
              </a:schemeClr>
            </a:contourClr>
          </a:sp3d>
        </a:effectStyle>
      </a:effectStyleLst>
      <a:bgFillStyleLst>
        <a:solidFill>
          <a:schemeClr val="phClr">
            <a:tint val="100000"/>
            <a:shade val="100000"/>
            <a:hueMod val="100000"/>
            <a:satMod val="100000"/>
          </a:schemeClr>
        </a:solidFill>
        <a:gradFill rotWithShape="1">
          <a:gsLst>
            <a:gs pos="0">
              <a:schemeClr val="bg1">
                <a:tint val="100000"/>
                <a:shade val="100000"/>
                <a:hueMod val="100000"/>
                <a:satMod val="150000"/>
              </a:schemeClr>
            </a:gs>
            <a:gs pos="55000">
              <a:schemeClr val="bg1">
                <a:tint val="100000"/>
                <a:shade val="90000"/>
                <a:hueMod val="100000"/>
                <a:satMod val="375000"/>
              </a:schemeClr>
            </a:gs>
            <a:gs pos="100000">
              <a:schemeClr val="phClr">
                <a:tint val="88000"/>
                <a:shade val="100000"/>
                <a:hueMod val="100000"/>
                <a:satMod val="500000"/>
              </a:schemeClr>
            </a:gs>
          </a:gsLst>
          <a:lin ang="5400000" scaled="1"/>
        </a:gradFill>
        <a:blipFill>
          <a:blip xmlns:r="http://schemas.openxmlformats.org/officeDocument/2006/relationships" r:embed="rId2">
            <a:duotone>
              <a:schemeClr val="phClr">
                <a:shade val="30000"/>
                <a:satMod val="555000"/>
              </a:schemeClr>
              <a:schemeClr val="phClr">
                <a:tint val="96000"/>
                <a:satMod val="120000"/>
              </a:schemeClr>
            </a:duotone>
          </a:blip>
          <a:stretch>
            <a:fillRect/>
          </a:stretch>
        </a:blip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Dragon</Template>
  <TotalTime>0</TotalTime>
  <Words>3515</Words>
  <Application>WPS 演示</Application>
  <PresentationFormat>全屏显示(4:3)</PresentationFormat>
  <Paragraphs>181</Paragraphs>
  <Slides>24</Slides>
  <Notes>0</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24</vt:i4>
      </vt:variant>
    </vt:vector>
  </HeadingPairs>
  <TitlesOfParts>
    <vt:vector size="38" baseType="lpstr">
      <vt:lpstr>Arial</vt:lpstr>
      <vt:lpstr>宋体</vt:lpstr>
      <vt:lpstr>Wingdings</vt:lpstr>
      <vt:lpstr>Wingdings 2</vt:lpstr>
      <vt:lpstr>Arial</vt:lpstr>
      <vt:lpstr>隶书</vt:lpstr>
      <vt:lpstr>黑体</vt:lpstr>
      <vt:lpstr>Calibri</vt:lpstr>
      <vt:lpstr>Cambria</vt:lpstr>
      <vt:lpstr>Maiandra GD</vt:lpstr>
      <vt:lpstr>华文楷体</vt:lpstr>
      <vt:lpstr>微软雅黑</vt:lpstr>
      <vt:lpstr>Arial Unicode MS</vt:lpstr>
      <vt:lpstr>龙腾四海</vt:lpstr>
      <vt:lpstr>你们知道北大方正么？</vt:lpstr>
      <vt:lpstr>作者简介</vt:lpstr>
      <vt:lpstr>我一生中的重要选择</vt:lpstr>
      <vt:lpstr>PowerPoint 演示文稿</vt:lpstr>
      <vt:lpstr>背景解读 </vt:lpstr>
      <vt:lpstr>背景解读</vt:lpstr>
      <vt:lpstr>背景解读 </vt:lpstr>
      <vt:lpstr>背景解读 </vt:lpstr>
      <vt:lpstr>PowerPoint 演示文稿</vt:lpstr>
      <vt:lpstr>速读课文，积累文中词语</vt:lpstr>
      <vt:lpstr>浏览课文，理清作者思路。（小组合作，完成思维导图）</vt:lpstr>
      <vt:lpstr>这篇演讲稿思路清晰，逻辑严密，结合第2－6段，分析逻辑严密性是如何体现的。</vt:lpstr>
      <vt:lpstr>找出文中列举的事例，想想其作用。</vt:lpstr>
      <vt:lpstr>说说下面加线文字在句子中的含义及表达效果。</vt:lpstr>
      <vt:lpstr>(1)我知道自己是一个下午四五点钟的太阳；各位呢，上午八九点钟的太阳，这是本科生；硕士生呢，九十点钟的太阳；博士生呢，十点十一点钟的太阳。 </vt:lpstr>
      <vt:lpstr>(2)我已经脱离第一线，高峰过去了，不干什么事情，已经堕落到了靠卖狗皮膏药为生的时候。 </vt:lpstr>
      <vt:lpstr>(3)明明是一个过去时态，大家误以为是一个现在时态，甚至于以为是能主导将来方向的一个将来时态。 </vt:lpstr>
      <vt:lpstr>(4)当然我们要创造条件，就是把他们推到需求刺激的风口浪尖上。 </vt:lpstr>
      <vt:lpstr>（5）微软的董事长比尔•盖茨曾经讲过：“让一个60岁的老者来领导微软公司，这是一件不可设想的事情。” </vt:lpstr>
      <vt:lpstr>(6)我38岁搞激光照排，提出一种崭新的技术途径，假如人家说我是权威，也许还马马虎虎，因为在这个领域我懂得最多，而且我也在第一线。 </vt:lpstr>
      <vt:lpstr>你怎样理解文章末尾所提到的“I＋WE＝Full I”这个公式？ </vt:lpstr>
      <vt:lpstr>从这篇演讲稿中，你能看出王选是一个什么样的人吗？你从他身上能学到些什么？ </vt:lpstr>
      <vt:lpstr>PowerPoint 演示文稿</vt:lpstr>
      <vt:lpstr>总结</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我一生中的重要选择</dc:title>
  <dc:creator>admin</dc:creator>
  <cp:lastModifiedBy>ayy</cp:lastModifiedBy>
  <cp:revision>16</cp:revision>
  <dcterms:created xsi:type="dcterms:W3CDTF">2018-04-18T06:20:00Z</dcterms:created>
  <dcterms:modified xsi:type="dcterms:W3CDTF">2018-05-03T01:52:16Z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2052-10.1.0.7346</vt:lpwstr>
  </property>
</Properties>
</file>