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9"/>
  </p:handoutMasterIdLst>
  <p:sldIdLst>
    <p:sldId id="280" r:id="rId3"/>
    <p:sldId id="277" r:id="rId5"/>
    <p:sldId id="283" r:id="rId6"/>
    <p:sldId id="285" r:id="rId7"/>
    <p:sldId id="287" r:id="rId8"/>
    <p:sldId id="288"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5" r:id="rId41"/>
    <p:sldId id="326" r:id="rId42"/>
    <p:sldId id="327" r:id="rId43"/>
    <p:sldId id="321" r:id="rId44"/>
    <p:sldId id="322" r:id="rId45"/>
    <p:sldId id="323" r:id="rId46"/>
    <p:sldId id="324" r:id="rId47"/>
    <p:sldId id="289" r:id="rId4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F3FC"/>
    <a:srgbClr val="E6FBFE"/>
    <a:srgbClr val="57D2E3"/>
    <a:srgbClr val="21B1C5"/>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6372" autoAdjust="0"/>
  </p:normalViewPr>
  <p:slideViewPr>
    <p:cSldViewPr snapToGrid="0">
      <p:cViewPr varScale="1">
        <p:scale>
          <a:sx n="72" d="100"/>
          <a:sy n="72" d="100"/>
        </p:scale>
        <p:origin x="-738" y="-102"/>
      </p:cViewPr>
      <p:guideLst>
        <p:guide orient="horz" pos="2160"/>
        <p:guide pos="3880"/>
      </p:guideLst>
    </p:cSldViewPr>
  </p:slideViewPr>
  <p:notesTextViewPr>
    <p:cViewPr>
      <p:scale>
        <a:sx n="1" d="1"/>
        <a:sy n="1" d="1"/>
      </p:scale>
      <p:origin x="0" y="0"/>
    </p:cViewPr>
  </p:notesTextViewPr>
  <p:notesViewPr>
    <p:cSldViewPr snapToGrid="0">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A756CAC5-8AB0-4279-8B0F-BBFF753FA636}"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77BF90F1-C360-4390-A4BB-288AD4C19F9D}"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fld id="{0F9DD1C9-7F63-4DA0-881B-56D490914998}"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7" Type="http://schemas.openxmlformats.org/officeDocument/2006/relationships/theme" Target="../theme/theme1.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image" Target="../media/image13.png"/><Relationship Id="rId1" Type="http://schemas.openxmlformats.org/officeDocument/2006/relationships/hyperlink" Target="file:///H:\&#29081;&#20964;&#20986;&#22330;.avi" TargetMode="Externa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image" Target="../media/image1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49.xml"/><Relationship Id="rId3" Type="http://schemas.openxmlformats.org/officeDocument/2006/relationships/image" Target="../media/image16.png"/><Relationship Id="rId2" Type="http://schemas.microsoft.com/office/2007/relationships/media" Target="file:///C:\Documents%20and%20Settings\lenovo\My%20Documents\&#25105;&#30340;&#35838;&#20214;\&#39640;&#20013;&#35838;&#20214;\&#32418;&#27004;&#26790;\&#25684;&#29577;1.MPG" TargetMode="External"/><Relationship Id="rId1" Type="http://schemas.openxmlformats.org/officeDocument/2006/relationships/video" Target="file:///C:\Documents%20and%20Settings\lenovo\My%20Documents\&#25105;&#30340;&#35838;&#20214;\&#39640;&#20013;&#35838;&#20214;\&#32418;&#27004;&#26790;\&#25684;&#29577;1.MPG"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0.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3.xml"/><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smtClean="0"/>
          </a:p>
        </p:txBody>
      </p:sp>
      <p:grpSp>
        <p:nvGrpSpPr>
          <p:cNvPr id="6150" name="组合 8"/>
          <p:cNvGrpSpPr/>
          <p:nvPr/>
        </p:nvGrpSpPr>
        <p:grpSpPr bwMode="auto">
          <a:xfrm>
            <a:off x="3877945" y="1473200"/>
            <a:ext cx="4448828" cy="1384996"/>
            <a:chOff x="872010" y="2105678"/>
            <a:chExt cx="4448828" cy="1384810"/>
          </a:xfrm>
        </p:grpSpPr>
        <p:sp>
          <p:nvSpPr>
            <p:cNvPr id="25" name="矩形 24"/>
            <p:cNvSpPr>
              <a:spLocks noChangeArrowheads="1"/>
            </p:cNvSpPr>
            <p:nvPr/>
          </p:nvSpPr>
          <p:spPr bwMode="auto">
            <a:xfrm>
              <a:off x="1703860" y="2105678"/>
              <a:ext cx="2497138" cy="5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第一单元 </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第一课</a:t>
              </a:r>
              <a:endPar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
            <p:cNvSpPr txBox="1">
              <a:spLocks noChangeArrowheads="1"/>
            </p:cNvSpPr>
            <p:nvPr/>
          </p:nvSpPr>
          <p:spPr bwMode="auto">
            <a:xfrm>
              <a:off x="872010" y="2659602"/>
              <a:ext cx="4448828" cy="8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4800" b="1" spc="300" dirty="0" smtClean="0">
                  <a:solidFill>
                    <a:schemeClr val="tx1">
                      <a:lumMod val="85000"/>
                      <a:lumOff val="15000"/>
                    </a:schemeClr>
                  </a:solidFill>
                  <a:latin typeface="微软雅黑" panose="020B0503020204020204" pitchFamily="34" charset="-122"/>
                  <a:ea typeface="微软雅黑" panose="020B0503020204020204" pitchFamily="34" charset="-122"/>
                </a:rPr>
                <a:t>林黛玉进贾府</a:t>
              </a:r>
              <a:endParaRPr lang="zh-CN" altLang="en-US" sz="4800" b="1"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266"/>
          <p:cNvSpPr txBox="1">
            <a:spLocks noChangeArrowheads="1"/>
          </p:cNvSpPr>
          <p:nvPr/>
        </p:nvSpPr>
        <p:spPr bwMode="auto">
          <a:xfrm>
            <a:off x="1460272" y="1104072"/>
            <a:ext cx="4368800" cy="386912"/>
          </a:xfrm>
          <a:prstGeom prst="rect">
            <a:avLst/>
          </a:prstGeom>
          <a:noFill/>
          <a:ln w="9525">
            <a:noFill/>
            <a:miter lim="800000"/>
          </a:ln>
        </p:spPr>
        <p:txBody>
          <a:bodyPr lIns="108850" tIns="54425" rIns="108850" bIns="54425">
            <a:spAutoFit/>
          </a:bodyPr>
          <a:lstStyle/>
          <a:p>
            <a:pPr defTabSz="1089025">
              <a:spcBef>
                <a:spcPct val="50000"/>
              </a:spcBef>
              <a:defRPr/>
            </a:pPr>
            <a:r>
              <a:rPr lang="zh-CN" altLang="en-US" b="1" dirty="0">
                <a:latin typeface="微软雅黑" panose="020B0503020204020204" pitchFamily="34" charset="-122"/>
                <a:ea typeface="微软雅黑" panose="020B0503020204020204" pitchFamily="34" charset="-122"/>
              </a:rPr>
              <a:t>宁国公贾演－贾代化</a:t>
            </a:r>
            <a:endParaRPr lang="zh-CN" altLang="en-US" b="1" dirty="0">
              <a:latin typeface="微软雅黑" panose="020B0503020204020204" pitchFamily="34" charset="-122"/>
              <a:ea typeface="微软雅黑" panose="020B0503020204020204" pitchFamily="34" charset="-122"/>
            </a:endParaRPr>
          </a:p>
        </p:txBody>
      </p:sp>
      <p:sp>
        <p:nvSpPr>
          <p:cNvPr id="5" name="文本框 11267"/>
          <p:cNvSpPr txBox="1">
            <a:spLocks noChangeArrowheads="1"/>
          </p:cNvSpPr>
          <p:nvPr/>
        </p:nvSpPr>
        <p:spPr bwMode="auto">
          <a:xfrm>
            <a:off x="4622986" y="1069975"/>
            <a:ext cx="246063"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a:latin typeface="微软雅黑" panose="020B0503020204020204" pitchFamily="34" charset="-122"/>
              <a:ea typeface="微软雅黑" panose="020B0503020204020204" pitchFamily="34" charset="-122"/>
            </a:endParaRPr>
          </a:p>
        </p:txBody>
      </p:sp>
      <p:sp>
        <p:nvSpPr>
          <p:cNvPr id="6" name="左大括号 11268"/>
          <p:cNvSpPr/>
          <p:nvPr/>
        </p:nvSpPr>
        <p:spPr bwMode="auto">
          <a:xfrm>
            <a:off x="4286160" y="982249"/>
            <a:ext cx="101600" cy="990600"/>
          </a:xfrm>
          <a:prstGeom prst="leftBrace">
            <a:avLst>
              <a:gd name="adj1" fmla="val 81069"/>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wrap="none"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7" name="文本框 11269"/>
          <p:cNvSpPr txBox="1">
            <a:spLocks noChangeArrowheads="1"/>
          </p:cNvSpPr>
          <p:nvPr/>
        </p:nvSpPr>
        <p:spPr bwMode="auto">
          <a:xfrm>
            <a:off x="4600209" y="673584"/>
            <a:ext cx="1919288"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dirty="0">
                <a:latin typeface="微软雅黑" panose="020B0503020204020204" pitchFamily="34" charset="-122"/>
                <a:ea typeface="微软雅黑" panose="020B0503020204020204" pitchFamily="34" charset="-122"/>
              </a:rPr>
              <a:t>贾  敷</a:t>
            </a:r>
            <a:endParaRPr lang="zh-CN" altLang="en-US" sz="4000" dirty="0">
              <a:latin typeface="微软雅黑" panose="020B0503020204020204" pitchFamily="34" charset="-122"/>
              <a:ea typeface="微软雅黑" panose="020B0503020204020204" pitchFamily="34" charset="-122"/>
            </a:endParaRPr>
          </a:p>
        </p:txBody>
      </p:sp>
      <p:sp>
        <p:nvSpPr>
          <p:cNvPr id="8" name="文本框 11270"/>
          <p:cNvSpPr txBox="1">
            <a:spLocks noChangeArrowheads="1"/>
          </p:cNvSpPr>
          <p:nvPr/>
        </p:nvSpPr>
        <p:spPr bwMode="auto">
          <a:xfrm>
            <a:off x="4570116" y="1407561"/>
            <a:ext cx="2376488"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dirty="0">
                <a:latin typeface="微软雅黑" panose="020B0503020204020204" pitchFamily="34" charset="-122"/>
                <a:ea typeface="微软雅黑" panose="020B0503020204020204" pitchFamily="34" charset="-122"/>
              </a:rPr>
              <a:t>贾  </a:t>
            </a:r>
            <a:r>
              <a:rPr lang="zh-CN" altLang="en-US" sz="4000" dirty="0" smtClean="0">
                <a:latin typeface="微软雅黑" panose="020B0503020204020204" pitchFamily="34" charset="-122"/>
                <a:ea typeface="微软雅黑" panose="020B0503020204020204" pitchFamily="34" charset="-122"/>
              </a:rPr>
              <a:t>敬</a:t>
            </a:r>
            <a:endParaRPr lang="zh-CN" altLang="en-US" sz="4000" dirty="0">
              <a:latin typeface="微软雅黑" panose="020B0503020204020204" pitchFamily="34" charset="-122"/>
              <a:ea typeface="微软雅黑" panose="020B0503020204020204" pitchFamily="34" charset="-122"/>
            </a:endParaRPr>
          </a:p>
        </p:txBody>
      </p:sp>
      <p:sp>
        <p:nvSpPr>
          <p:cNvPr id="9" name="左大括号 11271"/>
          <p:cNvSpPr/>
          <p:nvPr/>
        </p:nvSpPr>
        <p:spPr bwMode="auto">
          <a:xfrm>
            <a:off x="6653399" y="1204913"/>
            <a:ext cx="203200" cy="762000"/>
          </a:xfrm>
          <a:prstGeom prst="leftBrace">
            <a:avLst>
              <a:gd name="adj1" fmla="val 31181"/>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10" name="文本框 11272"/>
          <p:cNvSpPr txBox="1">
            <a:spLocks noChangeArrowheads="1"/>
          </p:cNvSpPr>
          <p:nvPr/>
        </p:nvSpPr>
        <p:spPr bwMode="auto">
          <a:xfrm>
            <a:off x="6918511" y="885618"/>
            <a:ext cx="4703763"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smtClean="0">
                <a:latin typeface="微软雅黑" panose="020B0503020204020204" pitchFamily="34" charset="-122"/>
                <a:ea typeface="微软雅黑" panose="020B0503020204020204" pitchFamily="34" charset="-122"/>
              </a:rPr>
              <a:t>贾珍</a:t>
            </a:r>
            <a:r>
              <a:rPr lang="zh-CN" altLang="en-US" sz="2400" dirty="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贾蓉</a:t>
            </a:r>
            <a:endParaRPr lang="zh-CN" altLang="en-US" sz="2400" dirty="0">
              <a:latin typeface="微软雅黑" panose="020B0503020204020204" pitchFamily="34" charset="-122"/>
              <a:ea typeface="微软雅黑" panose="020B0503020204020204" pitchFamily="34" charset="-122"/>
            </a:endParaRPr>
          </a:p>
        </p:txBody>
      </p:sp>
      <p:sp>
        <p:nvSpPr>
          <p:cNvPr id="11" name="文本框 11273"/>
          <p:cNvSpPr txBox="1">
            <a:spLocks noChangeArrowheads="1"/>
          </p:cNvSpPr>
          <p:nvPr/>
        </p:nvSpPr>
        <p:spPr bwMode="auto">
          <a:xfrm>
            <a:off x="6995126" y="1420813"/>
            <a:ext cx="2540000"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贾惜春</a:t>
            </a:r>
            <a:endParaRPr lang="zh-CN" altLang="en-US" sz="2400" dirty="0">
              <a:latin typeface="微软雅黑" panose="020B0503020204020204" pitchFamily="34" charset="-122"/>
              <a:ea typeface="微软雅黑" panose="020B0503020204020204" pitchFamily="34" charset="-122"/>
            </a:endParaRPr>
          </a:p>
        </p:txBody>
      </p:sp>
      <p:sp>
        <p:nvSpPr>
          <p:cNvPr id="12" name="文本框 11274"/>
          <p:cNvSpPr txBox="1">
            <a:spLocks noChangeArrowheads="1"/>
          </p:cNvSpPr>
          <p:nvPr/>
        </p:nvSpPr>
        <p:spPr bwMode="auto">
          <a:xfrm>
            <a:off x="8358028" y="1435376"/>
            <a:ext cx="2495550"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rPr>
              <a:t>（秦可卿）</a:t>
            </a:r>
            <a:endParaRPr lang="zh-CN" altLang="en-US" sz="2800" dirty="0">
              <a:latin typeface="微软雅黑" panose="020B0503020204020204" pitchFamily="34" charset="-122"/>
              <a:ea typeface="微软雅黑" panose="020B0503020204020204" pitchFamily="34" charset="-122"/>
            </a:endParaRPr>
          </a:p>
        </p:txBody>
      </p:sp>
      <p:sp>
        <p:nvSpPr>
          <p:cNvPr id="13" name="文本框 11275"/>
          <p:cNvSpPr txBox="1">
            <a:spLocks noChangeArrowheads="1"/>
          </p:cNvSpPr>
          <p:nvPr/>
        </p:nvSpPr>
        <p:spPr bwMode="auto">
          <a:xfrm>
            <a:off x="1524000" y="3323122"/>
            <a:ext cx="2517913" cy="386912"/>
          </a:xfrm>
          <a:prstGeom prst="rect">
            <a:avLst/>
          </a:prstGeom>
          <a:noFill/>
          <a:ln w="9525">
            <a:noFill/>
            <a:miter lim="800000"/>
          </a:ln>
        </p:spPr>
        <p:txBody>
          <a:bodyPr wrap="square" lIns="108850" tIns="54425" rIns="108850" bIns="54425">
            <a:spAutoFit/>
          </a:bodyPr>
          <a:lstStyle/>
          <a:p>
            <a:pPr defTabSz="1089025">
              <a:spcBef>
                <a:spcPct val="50000"/>
              </a:spcBef>
              <a:defRPr/>
            </a:pPr>
            <a:r>
              <a:rPr lang="zh-CN" altLang="en-US" b="1" dirty="0">
                <a:latin typeface="微软雅黑" panose="020B0503020204020204" pitchFamily="34" charset="-122"/>
                <a:ea typeface="微软雅黑" panose="020B0503020204020204" pitchFamily="34" charset="-122"/>
              </a:rPr>
              <a:t>荣国公贾源－贾代善</a:t>
            </a:r>
            <a:endParaRPr lang="zh-CN" altLang="en-US" b="1" dirty="0">
              <a:latin typeface="微软雅黑" panose="020B0503020204020204" pitchFamily="34" charset="-122"/>
              <a:ea typeface="微软雅黑" panose="020B0503020204020204" pitchFamily="34" charset="-122"/>
            </a:endParaRPr>
          </a:p>
        </p:txBody>
      </p:sp>
      <p:sp>
        <p:nvSpPr>
          <p:cNvPr id="14" name="文本框 11276"/>
          <p:cNvSpPr txBox="1">
            <a:spLocks noChangeArrowheads="1"/>
          </p:cNvSpPr>
          <p:nvPr/>
        </p:nvSpPr>
        <p:spPr bwMode="auto">
          <a:xfrm>
            <a:off x="1712684" y="4081049"/>
            <a:ext cx="2205037" cy="69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solidFill>
                  <a:srgbClr val="FF0000"/>
                </a:solidFill>
                <a:latin typeface="微软雅黑" panose="020B0503020204020204" pitchFamily="34" charset="-122"/>
                <a:ea typeface="微软雅黑" panose="020B0503020204020204" pitchFamily="34" charset="-122"/>
              </a:rPr>
              <a:t>（贾母）</a:t>
            </a:r>
            <a:endParaRPr lang="zh-CN" altLang="en-US" sz="3800" b="1" dirty="0">
              <a:solidFill>
                <a:srgbClr val="FF0000"/>
              </a:solidFill>
              <a:latin typeface="微软雅黑" panose="020B0503020204020204" pitchFamily="34" charset="-122"/>
              <a:ea typeface="微软雅黑" panose="020B0503020204020204" pitchFamily="34" charset="-122"/>
            </a:endParaRPr>
          </a:p>
        </p:txBody>
      </p:sp>
      <p:sp>
        <p:nvSpPr>
          <p:cNvPr id="15" name="文本框 11277"/>
          <p:cNvSpPr txBox="1">
            <a:spLocks noChangeArrowheads="1"/>
          </p:cNvSpPr>
          <p:nvPr/>
        </p:nvSpPr>
        <p:spPr bwMode="auto">
          <a:xfrm>
            <a:off x="4973824" y="2644775"/>
            <a:ext cx="6500812"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a:latin typeface="微软雅黑" panose="020B0503020204020204" pitchFamily="34" charset="-122"/>
              <a:ea typeface="微软雅黑" panose="020B0503020204020204" pitchFamily="34" charset="-122"/>
            </a:endParaRPr>
          </a:p>
        </p:txBody>
      </p:sp>
      <p:sp>
        <p:nvSpPr>
          <p:cNvPr id="17" name="左大括号 11279"/>
          <p:cNvSpPr/>
          <p:nvPr/>
        </p:nvSpPr>
        <p:spPr bwMode="auto">
          <a:xfrm>
            <a:off x="4062599" y="2500313"/>
            <a:ext cx="382587" cy="3908425"/>
          </a:xfrm>
          <a:prstGeom prst="leftBrace">
            <a:avLst>
              <a:gd name="adj1" fmla="val 84942"/>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18" name="文本框 11280"/>
          <p:cNvSpPr txBox="1">
            <a:spLocks noChangeArrowheads="1"/>
          </p:cNvSpPr>
          <p:nvPr/>
        </p:nvSpPr>
        <p:spPr bwMode="auto">
          <a:xfrm>
            <a:off x="4477350" y="2284413"/>
            <a:ext cx="2122488" cy="69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solidFill>
                  <a:srgbClr val="FF0000"/>
                </a:solidFill>
                <a:latin typeface="微软雅黑" panose="020B0503020204020204" pitchFamily="34" charset="-122"/>
                <a:ea typeface="微软雅黑" panose="020B0503020204020204" pitchFamily="34" charset="-122"/>
              </a:rPr>
              <a:t> </a:t>
            </a:r>
            <a:r>
              <a:rPr lang="zh-CN" altLang="en-US" sz="3800" dirty="0">
                <a:latin typeface="微软雅黑" panose="020B0503020204020204" pitchFamily="34" charset="-122"/>
                <a:ea typeface="微软雅黑" panose="020B0503020204020204" pitchFamily="34" charset="-122"/>
              </a:rPr>
              <a:t>贾   赦</a:t>
            </a:r>
            <a:endParaRPr lang="zh-CN" altLang="en-US" sz="3800" dirty="0">
              <a:latin typeface="微软雅黑" panose="020B0503020204020204" pitchFamily="34" charset="-122"/>
              <a:ea typeface="微软雅黑" panose="020B0503020204020204" pitchFamily="34" charset="-122"/>
            </a:endParaRPr>
          </a:p>
        </p:txBody>
      </p:sp>
      <p:sp>
        <p:nvSpPr>
          <p:cNvPr id="19" name="文本框 11281"/>
          <p:cNvSpPr txBox="1">
            <a:spLocks noChangeArrowheads="1"/>
          </p:cNvSpPr>
          <p:nvPr/>
        </p:nvSpPr>
        <p:spPr bwMode="auto">
          <a:xfrm>
            <a:off x="4253099" y="2860675"/>
            <a:ext cx="2400300" cy="61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300" dirty="0">
                <a:latin typeface="微软雅黑" panose="020B0503020204020204" pitchFamily="34" charset="-122"/>
                <a:ea typeface="微软雅黑" panose="020B0503020204020204" pitchFamily="34" charset="-122"/>
              </a:rPr>
              <a:t>（邢夫人）</a:t>
            </a:r>
            <a:endParaRPr lang="zh-CN" altLang="en-US" sz="3300" dirty="0">
              <a:latin typeface="微软雅黑" panose="020B0503020204020204" pitchFamily="34" charset="-122"/>
              <a:ea typeface="微软雅黑" panose="020B0503020204020204" pitchFamily="34" charset="-122"/>
            </a:endParaRPr>
          </a:p>
        </p:txBody>
      </p:sp>
      <p:sp>
        <p:nvSpPr>
          <p:cNvPr id="20" name="文本框 11282"/>
          <p:cNvSpPr txBox="1">
            <a:spLocks noChangeArrowheads="1"/>
          </p:cNvSpPr>
          <p:nvPr/>
        </p:nvSpPr>
        <p:spPr bwMode="auto">
          <a:xfrm>
            <a:off x="5864411" y="2517775"/>
            <a:ext cx="3452813"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a:latin typeface="微软雅黑" panose="020B0503020204020204" pitchFamily="34" charset="-122"/>
              <a:ea typeface="微软雅黑" panose="020B0503020204020204" pitchFamily="34" charset="-122"/>
            </a:endParaRPr>
          </a:p>
        </p:txBody>
      </p:sp>
      <p:sp>
        <p:nvSpPr>
          <p:cNvPr id="21" name="左大括号 11283"/>
          <p:cNvSpPr/>
          <p:nvPr/>
        </p:nvSpPr>
        <p:spPr bwMode="auto">
          <a:xfrm>
            <a:off x="6558149" y="2212975"/>
            <a:ext cx="203200" cy="1373188"/>
          </a:xfrm>
          <a:prstGeom prst="leftBrace">
            <a:avLst>
              <a:gd name="adj1" fmla="val 56315"/>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22" name="文本框 11284"/>
          <p:cNvSpPr txBox="1">
            <a:spLocks noChangeArrowheads="1"/>
          </p:cNvSpPr>
          <p:nvPr/>
        </p:nvSpPr>
        <p:spPr bwMode="auto">
          <a:xfrm>
            <a:off x="7035090" y="2028756"/>
            <a:ext cx="2495550"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smtClean="0">
                <a:latin typeface="微软雅黑" panose="020B0503020204020204" pitchFamily="34" charset="-122"/>
                <a:ea typeface="微软雅黑" panose="020B0503020204020204" pitchFamily="34" charset="-122"/>
              </a:rPr>
              <a:t>贾琏</a:t>
            </a:r>
            <a:endParaRPr lang="zh-CN" altLang="en-US" sz="2400" dirty="0">
              <a:latin typeface="微软雅黑" panose="020B0503020204020204" pitchFamily="34" charset="-122"/>
              <a:ea typeface="微软雅黑" panose="020B0503020204020204" pitchFamily="34" charset="-122"/>
            </a:endParaRPr>
          </a:p>
        </p:txBody>
      </p:sp>
      <p:sp>
        <p:nvSpPr>
          <p:cNvPr id="23" name="文本框 11285"/>
          <p:cNvSpPr txBox="1">
            <a:spLocks noChangeArrowheads="1"/>
          </p:cNvSpPr>
          <p:nvPr/>
        </p:nvSpPr>
        <p:spPr bwMode="auto">
          <a:xfrm>
            <a:off x="6654780" y="2591766"/>
            <a:ext cx="2667000"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rPr>
              <a:t>（王熙凤）</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24" name="文本框 11286"/>
          <p:cNvSpPr txBox="1">
            <a:spLocks noChangeArrowheads="1"/>
          </p:cNvSpPr>
          <p:nvPr/>
        </p:nvSpPr>
        <p:spPr bwMode="auto">
          <a:xfrm>
            <a:off x="7183624" y="2289175"/>
            <a:ext cx="219891"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右大括号 11287"/>
          <p:cNvSpPr/>
          <p:nvPr/>
        </p:nvSpPr>
        <p:spPr bwMode="auto">
          <a:xfrm>
            <a:off x="8792727" y="2252732"/>
            <a:ext cx="406400" cy="936625"/>
          </a:xfrm>
          <a:prstGeom prst="rightBrace">
            <a:avLst>
              <a:gd name="adj1" fmla="val 19163"/>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26" name="文本框 11288"/>
          <p:cNvSpPr txBox="1">
            <a:spLocks noChangeArrowheads="1"/>
          </p:cNvSpPr>
          <p:nvPr/>
        </p:nvSpPr>
        <p:spPr bwMode="auto">
          <a:xfrm>
            <a:off x="9302730" y="2398505"/>
            <a:ext cx="1538287"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latin typeface="微软雅黑" panose="020B0503020204020204" pitchFamily="34" charset="-122"/>
                <a:ea typeface="微软雅黑" panose="020B0503020204020204" pitchFamily="34" charset="-122"/>
              </a:rPr>
              <a:t>巧姐</a:t>
            </a:r>
            <a:endParaRPr lang="zh-CN" altLang="en-US" sz="3200" dirty="0">
              <a:latin typeface="微软雅黑" panose="020B0503020204020204" pitchFamily="34" charset="-122"/>
              <a:ea typeface="微软雅黑" panose="020B0503020204020204" pitchFamily="34" charset="-122"/>
            </a:endParaRPr>
          </a:p>
        </p:txBody>
      </p:sp>
      <p:sp>
        <p:nvSpPr>
          <p:cNvPr id="27" name="文本框 11289"/>
          <p:cNvSpPr txBox="1">
            <a:spLocks noChangeArrowheads="1"/>
          </p:cNvSpPr>
          <p:nvPr/>
        </p:nvSpPr>
        <p:spPr bwMode="auto">
          <a:xfrm>
            <a:off x="7035089" y="3161265"/>
            <a:ext cx="2174875"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贾迎春</a:t>
            </a:r>
            <a:endParaRPr lang="zh-CN" altLang="en-US" sz="2400" dirty="0">
              <a:latin typeface="微软雅黑" panose="020B0503020204020204" pitchFamily="34" charset="-122"/>
              <a:ea typeface="微软雅黑" panose="020B0503020204020204" pitchFamily="34" charset="-122"/>
            </a:endParaRPr>
          </a:p>
        </p:txBody>
      </p:sp>
      <p:sp>
        <p:nvSpPr>
          <p:cNvPr id="28" name="文本框 11290"/>
          <p:cNvSpPr txBox="1">
            <a:spLocks noChangeArrowheads="1"/>
          </p:cNvSpPr>
          <p:nvPr/>
        </p:nvSpPr>
        <p:spPr bwMode="auto">
          <a:xfrm>
            <a:off x="4477350" y="3874190"/>
            <a:ext cx="2208213" cy="69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solidFill>
                  <a:srgbClr val="FF0000"/>
                </a:solidFill>
                <a:latin typeface="微软雅黑" panose="020B0503020204020204" pitchFamily="34" charset="-122"/>
                <a:ea typeface="微软雅黑" panose="020B0503020204020204" pitchFamily="34" charset="-122"/>
              </a:rPr>
              <a:t> </a:t>
            </a:r>
            <a:r>
              <a:rPr lang="zh-CN" altLang="en-US" sz="3800" dirty="0">
                <a:latin typeface="微软雅黑" panose="020B0503020204020204" pitchFamily="34" charset="-122"/>
                <a:ea typeface="微软雅黑" panose="020B0503020204020204" pitchFamily="34" charset="-122"/>
              </a:rPr>
              <a:t>贾   政</a:t>
            </a:r>
            <a:endParaRPr lang="zh-CN" altLang="en-US" sz="3800" dirty="0">
              <a:latin typeface="微软雅黑" panose="020B0503020204020204" pitchFamily="34" charset="-122"/>
              <a:ea typeface="微软雅黑" panose="020B0503020204020204" pitchFamily="34" charset="-122"/>
            </a:endParaRPr>
          </a:p>
        </p:txBody>
      </p:sp>
      <p:sp>
        <p:nvSpPr>
          <p:cNvPr id="29" name="文本框 11291"/>
          <p:cNvSpPr txBox="1">
            <a:spLocks noChangeArrowheads="1"/>
          </p:cNvSpPr>
          <p:nvPr/>
        </p:nvSpPr>
        <p:spPr bwMode="auto">
          <a:xfrm>
            <a:off x="4157849" y="4556470"/>
            <a:ext cx="2400300" cy="61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solidFill>
                  <a:srgbClr val="FF0000"/>
                </a:solidFill>
                <a:latin typeface="微软雅黑" panose="020B0503020204020204" pitchFamily="34" charset="-122"/>
                <a:ea typeface="微软雅黑" panose="020B0503020204020204" pitchFamily="34" charset="-122"/>
              </a:rPr>
              <a:t> </a:t>
            </a:r>
            <a:r>
              <a:rPr lang="zh-CN" altLang="en-US" sz="3300" dirty="0">
                <a:latin typeface="微软雅黑" panose="020B0503020204020204" pitchFamily="34" charset="-122"/>
                <a:ea typeface="微软雅黑" panose="020B0503020204020204" pitchFamily="34" charset="-122"/>
              </a:rPr>
              <a:t>（王夫人）</a:t>
            </a:r>
            <a:endParaRPr lang="zh-CN" altLang="en-US" sz="3300" dirty="0">
              <a:latin typeface="微软雅黑" panose="020B0503020204020204" pitchFamily="34" charset="-122"/>
              <a:ea typeface="微软雅黑" panose="020B0503020204020204" pitchFamily="34" charset="-122"/>
            </a:endParaRPr>
          </a:p>
        </p:txBody>
      </p:sp>
      <p:sp>
        <p:nvSpPr>
          <p:cNvPr id="30" name="文本框 11292"/>
          <p:cNvSpPr txBox="1">
            <a:spLocks noChangeArrowheads="1"/>
          </p:cNvSpPr>
          <p:nvPr/>
        </p:nvSpPr>
        <p:spPr bwMode="auto">
          <a:xfrm>
            <a:off x="6631450" y="4076494"/>
            <a:ext cx="3149600"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1" name="左大括号 11293"/>
          <p:cNvSpPr/>
          <p:nvPr/>
        </p:nvSpPr>
        <p:spPr bwMode="auto">
          <a:xfrm>
            <a:off x="6574024" y="3814763"/>
            <a:ext cx="304800" cy="1905000"/>
          </a:xfrm>
          <a:prstGeom prst="leftBrace">
            <a:avLst>
              <a:gd name="adj1" fmla="val 51968"/>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32" name="文本框 11294"/>
          <p:cNvSpPr txBox="1">
            <a:spLocks noChangeArrowheads="1"/>
          </p:cNvSpPr>
          <p:nvPr/>
        </p:nvSpPr>
        <p:spPr bwMode="auto">
          <a:xfrm>
            <a:off x="6786059" y="3649110"/>
            <a:ext cx="2576512"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贾珠</a:t>
            </a:r>
            <a:endParaRPr lang="zh-CN" altLang="en-US" sz="2400" dirty="0">
              <a:latin typeface="微软雅黑" panose="020B0503020204020204" pitchFamily="34" charset="-122"/>
              <a:ea typeface="微软雅黑" panose="020B0503020204020204" pitchFamily="34" charset="-122"/>
            </a:endParaRPr>
          </a:p>
        </p:txBody>
      </p:sp>
      <p:sp>
        <p:nvSpPr>
          <p:cNvPr id="33" name="文本框 11295"/>
          <p:cNvSpPr txBox="1">
            <a:spLocks noChangeArrowheads="1"/>
          </p:cNvSpPr>
          <p:nvPr/>
        </p:nvSpPr>
        <p:spPr bwMode="auto">
          <a:xfrm>
            <a:off x="6526468" y="4018377"/>
            <a:ext cx="2540000" cy="57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b="1"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a:t>
            </a:r>
            <a:r>
              <a:rPr lang="zh-CN" altLang="en-US" sz="2800" dirty="0" smtClean="0">
                <a:solidFill>
                  <a:srgbClr val="FF0000"/>
                </a:solidFill>
                <a:latin typeface="微软雅黑" panose="020B0503020204020204" pitchFamily="34" charset="-122"/>
                <a:ea typeface="微软雅黑" panose="020B0503020204020204" pitchFamily="34" charset="-122"/>
              </a:rPr>
              <a:t>李纨</a:t>
            </a:r>
            <a:r>
              <a:rPr lang="zh-CN" altLang="en-US" sz="3000" dirty="0">
                <a:solidFill>
                  <a:srgbClr val="FF0000"/>
                </a:solidFill>
                <a:latin typeface="微软雅黑" panose="020B0503020204020204" pitchFamily="34" charset="-122"/>
                <a:ea typeface="微软雅黑" panose="020B0503020204020204" pitchFamily="34" charset="-122"/>
              </a:rPr>
              <a:t>）</a:t>
            </a:r>
            <a:endParaRPr lang="zh-CN" altLang="en-US" sz="3000" dirty="0">
              <a:solidFill>
                <a:srgbClr val="FF0000"/>
              </a:solidFill>
              <a:latin typeface="微软雅黑" panose="020B0503020204020204" pitchFamily="34" charset="-122"/>
              <a:ea typeface="微软雅黑" panose="020B0503020204020204" pitchFamily="34" charset="-122"/>
            </a:endParaRPr>
          </a:p>
        </p:txBody>
      </p:sp>
      <p:sp>
        <p:nvSpPr>
          <p:cNvPr id="34" name="文本框 11296"/>
          <p:cNvSpPr txBox="1">
            <a:spLocks noChangeArrowheads="1"/>
          </p:cNvSpPr>
          <p:nvPr/>
        </p:nvSpPr>
        <p:spPr bwMode="auto">
          <a:xfrm>
            <a:off x="7998011" y="3652838"/>
            <a:ext cx="219891"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5" name="右大括号 11297"/>
          <p:cNvSpPr/>
          <p:nvPr/>
        </p:nvSpPr>
        <p:spPr bwMode="auto">
          <a:xfrm>
            <a:off x="8792727" y="3883577"/>
            <a:ext cx="209550" cy="612775"/>
          </a:xfrm>
          <a:prstGeom prst="rightBrace">
            <a:avLst>
              <a:gd name="adj1" fmla="val 24315"/>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36" name="文本框 11298"/>
          <p:cNvSpPr txBox="1">
            <a:spLocks noChangeArrowheads="1"/>
          </p:cNvSpPr>
          <p:nvPr/>
        </p:nvSpPr>
        <p:spPr bwMode="auto">
          <a:xfrm>
            <a:off x="9355738" y="3770796"/>
            <a:ext cx="1604962"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smtClean="0">
                <a:latin typeface="微软雅黑" panose="020B0503020204020204" pitchFamily="34" charset="-122"/>
                <a:ea typeface="微软雅黑" panose="020B0503020204020204" pitchFamily="34" charset="-122"/>
              </a:rPr>
              <a:t>贾兰</a:t>
            </a:r>
            <a:endParaRPr lang="zh-CN" altLang="en-US" sz="3200" dirty="0">
              <a:latin typeface="微软雅黑" panose="020B0503020204020204" pitchFamily="34" charset="-122"/>
              <a:ea typeface="微软雅黑" panose="020B0503020204020204" pitchFamily="34" charset="-122"/>
            </a:endParaRPr>
          </a:p>
        </p:txBody>
      </p:sp>
      <p:sp>
        <p:nvSpPr>
          <p:cNvPr id="37" name="文本框 11299"/>
          <p:cNvSpPr txBox="1">
            <a:spLocks noChangeArrowheads="1"/>
          </p:cNvSpPr>
          <p:nvPr/>
        </p:nvSpPr>
        <p:spPr bwMode="auto">
          <a:xfrm>
            <a:off x="6921134" y="4484757"/>
            <a:ext cx="2473325"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400" b="1" dirty="0">
                <a:solidFill>
                  <a:schemeClr val="accent2"/>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贾元春</a:t>
            </a:r>
            <a:endParaRPr lang="zh-CN" altLang="en-US" sz="2400" dirty="0">
              <a:latin typeface="微软雅黑" panose="020B0503020204020204" pitchFamily="34" charset="-122"/>
              <a:ea typeface="微软雅黑" panose="020B0503020204020204" pitchFamily="34" charset="-122"/>
            </a:endParaRPr>
          </a:p>
        </p:txBody>
      </p:sp>
      <p:sp>
        <p:nvSpPr>
          <p:cNvPr id="38" name="文本框 11300"/>
          <p:cNvSpPr txBox="1">
            <a:spLocks noChangeArrowheads="1"/>
          </p:cNvSpPr>
          <p:nvPr/>
        </p:nvSpPr>
        <p:spPr bwMode="auto">
          <a:xfrm>
            <a:off x="6901394" y="4929809"/>
            <a:ext cx="2376488"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贾宝玉</a:t>
            </a:r>
            <a:endParaRPr lang="zh-CN" altLang="en-US" sz="2400" dirty="0">
              <a:latin typeface="微软雅黑" panose="020B0503020204020204" pitchFamily="34" charset="-122"/>
              <a:ea typeface="微软雅黑" panose="020B0503020204020204" pitchFamily="34" charset="-122"/>
            </a:endParaRPr>
          </a:p>
        </p:txBody>
      </p:sp>
      <p:sp>
        <p:nvSpPr>
          <p:cNvPr id="39" name="文本框 11301"/>
          <p:cNvSpPr txBox="1">
            <a:spLocks noChangeArrowheads="1"/>
          </p:cNvSpPr>
          <p:nvPr/>
        </p:nvSpPr>
        <p:spPr bwMode="auto">
          <a:xfrm>
            <a:off x="6914646" y="5414617"/>
            <a:ext cx="2495550"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400" b="1" dirty="0">
                <a:solidFill>
                  <a:schemeClr val="accent2"/>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贾探春</a:t>
            </a:r>
            <a:endParaRPr lang="zh-CN" altLang="en-US" sz="2400" dirty="0">
              <a:latin typeface="微软雅黑" panose="020B0503020204020204" pitchFamily="34" charset="-122"/>
              <a:ea typeface="微软雅黑" panose="020B0503020204020204" pitchFamily="34" charset="-122"/>
            </a:endParaRPr>
          </a:p>
        </p:txBody>
      </p:sp>
      <p:sp>
        <p:nvSpPr>
          <p:cNvPr id="40" name="文本框 11302"/>
          <p:cNvSpPr txBox="1">
            <a:spLocks noChangeArrowheads="1"/>
          </p:cNvSpPr>
          <p:nvPr/>
        </p:nvSpPr>
        <p:spPr bwMode="auto">
          <a:xfrm>
            <a:off x="4391073" y="5384178"/>
            <a:ext cx="2400300" cy="69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solidFill>
                  <a:srgbClr val="FF0000"/>
                </a:solidFill>
                <a:latin typeface="微软雅黑" panose="020B0503020204020204" pitchFamily="34" charset="-122"/>
                <a:ea typeface="微软雅黑" panose="020B0503020204020204" pitchFamily="34" charset="-122"/>
              </a:rPr>
              <a:t>  </a:t>
            </a:r>
            <a:r>
              <a:rPr lang="zh-CN" altLang="en-US" sz="3800" dirty="0">
                <a:latin typeface="微软雅黑" panose="020B0503020204020204" pitchFamily="34" charset="-122"/>
                <a:ea typeface="微软雅黑" panose="020B0503020204020204" pitchFamily="34" charset="-122"/>
              </a:rPr>
              <a:t>贾    敏</a:t>
            </a:r>
            <a:endParaRPr lang="zh-CN" altLang="en-US" sz="3800" dirty="0">
              <a:latin typeface="微软雅黑" panose="020B0503020204020204" pitchFamily="34" charset="-122"/>
              <a:ea typeface="微软雅黑" panose="020B0503020204020204" pitchFamily="34" charset="-122"/>
            </a:endParaRPr>
          </a:p>
        </p:txBody>
      </p:sp>
      <p:sp>
        <p:nvSpPr>
          <p:cNvPr id="41" name="文本框 11303"/>
          <p:cNvSpPr txBox="1">
            <a:spLocks noChangeArrowheads="1"/>
          </p:cNvSpPr>
          <p:nvPr/>
        </p:nvSpPr>
        <p:spPr bwMode="auto">
          <a:xfrm>
            <a:off x="4240696" y="6069496"/>
            <a:ext cx="3243449" cy="61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solidFill>
                  <a:srgbClr val="FF0000"/>
                </a:solidFill>
                <a:latin typeface="微软雅黑" panose="020B0503020204020204" pitchFamily="34" charset="-122"/>
                <a:ea typeface="微软雅黑" panose="020B0503020204020204" pitchFamily="34" charset="-122"/>
              </a:rPr>
              <a:t> </a:t>
            </a:r>
            <a:r>
              <a:rPr lang="zh-CN" altLang="en-US" sz="3300" dirty="0">
                <a:latin typeface="微软雅黑" panose="020B0503020204020204" pitchFamily="34" charset="-122"/>
                <a:ea typeface="微软雅黑" panose="020B0503020204020204" pitchFamily="34" charset="-122"/>
              </a:rPr>
              <a:t>（林如海）</a:t>
            </a:r>
            <a:endParaRPr lang="zh-CN" altLang="en-US" sz="3300" dirty="0">
              <a:latin typeface="微软雅黑" panose="020B0503020204020204" pitchFamily="34" charset="-122"/>
              <a:ea typeface="微软雅黑" panose="020B0503020204020204" pitchFamily="34" charset="-122"/>
            </a:endParaRPr>
          </a:p>
        </p:txBody>
      </p:sp>
      <p:sp>
        <p:nvSpPr>
          <p:cNvPr id="42" name="文本框 11305"/>
          <p:cNvSpPr txBox="1">
            <a:spLocks noChangeArrowheads="1"/>
          </p:cNvSpPr>
          <p:nvPr/>
        </p:nvSpPr>
        <p:spPr bwMode="auto">
          <a:xfrm>
            <a:off x="6675624" y="6092825"/>
            <a:ext cx="1219200" cy="55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a:latin typeface="微软雅黑" panose="020B0503020204020204" pitchFamily="34" charset="-122"/>
              <a:ea typeface="微软雅黑" panose="020B0503020204020204" pitchFamily="34" charset="-122"/>
            </a:endParaRPr>
          </a:p>
        </p:txBody>
      </p:sp>
      <p:sp>
        <p:nvSpPr>
          <p:cNvPr id="43" name="文本框 11307"/>
          <p:cNvSpPr txBox="1">
            <a:spLocks noChangeArrowheads="1"/>
          </p:cNvSpPr>
          <p:nvPr/>
        </p:nvSpPr>
        <p:spPr bwMode="auto">
          <a:xfrm>
            <a:off x="6978008" y="6118417"/>
            <a:ext cx="2540000"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dirty="0">
                <a:solidFill>
                  <a:srgbClr val="666699"/>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林黛玉</a:t>
            </a:r>
            <a:endParaRPr lang="zh-CN" altLang="en-US" sz="2800" dirty="0">
              <a:solidFill>
                <a:srgbClr val="FF0000"/>
              </a:solidFill>
              <a:latin typeface="微软雅黑" panose="020B0503020204020204" pitchFamily="34" charset="-122"/>
              <a:ea typeface="微软雅黑" panose="020B0503020204020204" pitchFamily="34" charset="-122"/>
            </a:endParaRPr>
          </a:p>
        </p:txBody>
      </p:sp>
      <p:grpSp>
        <p:nvGrpSpPr>
          <p:cNvPr id="44" name="组合 11311"/>
          <p:cNvGrpSpPr/>
          <p:nvPr/>
        </p:nvGrpSpPr>
        <p:grpSpPr bwMode="auto">
          <a:xfrm>
            <a:off x="1332167" y="1812101"/>
            <a:ext cx="2438400" cy="695326"/>
            <a:chOff x="528" y="3312"/>
            <a:chExt cx="1152" cy="438"/>
          </a:xfrm>
          <a:solidFill>
            <a:srgbClr val="B2F3FC"/>
          </a:solidFill>
        </p:grpSpPr>
        <p:sp>
          <p:nvSpPr>
            <p:cNvPr id="45" name="椭圆 11310"/>
            <p:cNvSpPr>
              <a:spLocks noChangeArrowheads="1"/>
            </p:cNvSpPr>
            <p:nvPr/>
          </p:nvSpPr>
          <p:spPr bwMode="auto">
            <a:xfrm>
              <a:off x="528" y="3312"/>
              <a:ext cx="1104" cy="4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wrap="none"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solidFill>
                  <a:srgbClr val="CC9900"/>
                </a:solidFill>
                <a:latin typeface="微软雅黑" panose="020B0503020204020204" pitchFamily="34" charset="-122"/>
                <a:ea typeface="微软雅黑" panose="020B0503020204020204" pitchFamily="34" charset="-122"/>
              </a:endParaRPr>
            </a:p>
          </p:txBody>
        </p:sp>
        <p:sp>
          <p:nvSpPr>
            <p:cNvPr id="46" name="文本框 11308"/>
            <p:cNvSpPr txBox="1">
              <a:spLocks noChangeArrowheads="1"/>
            </p:cNvSpPr>
            <p:nvPr/>
          </p:nvSpPr>
          <p:spPr bwMode="auto">
            <a:xfrm>
              <a:off x="624" y="3312"/>
              <a:ext cx="1056"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latin typeface="微软雅黑" panose="020B0503020204020204" pitchFamily="34" charset="-122"/>
                  <a:ea typeface="微软雅黑" panose="020B0503020204020204" pitchFamily="34" charset="-122"/>
                </a:rPr>
                <a:t>宁国府</a:t>
              </a:r>
              <a:endParaRPr lang="zh-CN" altLang="en-US" sz="3800" b="1" dirty="0">
                <a:latin typeface="微软雅黑" panose="020B0503020204020204" pitchFamily="34" charset="-122"/>
                <a:ea typeface="微软雅黑" panose="020B0503020204020204" pitchFamily="34" charset="-122"/>
              </a:endParaRPr>
            </a:p>
          </p:txBody>
        </p:sp>
      </p:grpSp>
      <p:grpSp>
        <p:nvGrpSpPr>
          <p:cNvPr id="47" name="组合 11312"/>
          <p:cNvGrpSpPr/>
          <p:nvPr/>
        </p:nvGrpSpPr>
        <p:grpSpPr bwMode="auto">
          <a:xfrm>
            <a:off x="1358672" y="4901437"/>
            <a:ext cx="2438400" cy="695324"/>
            <a:chOff x="528" y="3312"/>
            <a:chExt cx="1152" cy="438"/>
          </a:xfrm>
          <a:solidFill>
            <a:srgbClr val="B2F3FC"/>
          </a:solidFill>
        </p:grpSpPr>
        <p:sp>
          <p:nvSpPr>
            <p:cNvPr id="48" name="椭圆 11313"/>
            <p:cNvSpPr>
              <a:spLocks noChangeArrowheads="1"/>
            </p:cNvSpPr>
            <p:nvPr/>
          </p:nvSpPr>
          <p:spPr bwMode="auto">
            <a:xfrm>
              <a:off x="528" y="3312"/>
              <a:ext cx="1104" cy="4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wrap="none"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solidFill>
                  <a:srgbClr val="CC9900"/>
                </a:solidFill>
                <a:latin typeface="微软雅黑" panose="020B0503020204020204" pitchFamily="34" charset="-122"/>
                <a:ea typeface="微软雅黑" panose="020B0503020204020204" pitchFamily="34" charset="-122"/>
              </a:endParaRPr>
            </a:p>
          </p:txBody>
        </p:sp>
        <p:sp>
          <p:nvSpPr>
            <p:cNvPr id="49" name="文本框 11314"/>
            <p:cNvSpPr txBox="1">
              <a:spLocks noChangeArrowheads="1"/>
            </p:cNvSpPr>
            <p:nvPr/>
          </p:nvSpPr>
          <p:spPr bwMode="auto">
            <a:xfrm>
              <a:off x="624" y="3312"/>
              <a:ext cx="1056"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latin typeface="微软雅黑" panose="020B0503020204020204" pitchFamily="34" charset="-122"/>
                  <a:ea typeface="微软雅黑" panose="020B0503020204020204" pitchFamily="34" charset="-122"/>
                </a:rPr>
                <a:t>荣国府</a:t>
              </a:r>
              <a:endParaRPr lang="zh-CN" altLang="en-US" sz="3800" b="1" dirty="0">
                <a:latin typeface="微软雅黑" panose="020B0503020204020204" pitchFamily="34" charset="-122"/>
                <a:ea typeface="微软雅黑" panose="020B0503020204020204" pitchFamily="34" charset="-122"/>
              </a:endParaRPr>
            </a:p>
          </p:txBody>
        </p:sp>
      </p:grpSp>
      <p:sp>
        <p:nvSpPr>
          <p:cNvPr id="50" name="左大括号 11315"/>
          <p:cNvSpPr/>
          <p:nvPr/>
        </p:nvSpPr>
        <p:spPr bwMode="auto">
          <a:xfrm>
            <a:off x="6702611" y="6029325"/>
            <a:ext cx="203200" cy="762000"/>
          </a:xfrm>
          <a:prstGeom prst="leftBrace">
            <a:avLst>
              <a:gd name="adj1" fmla="val 31181"/>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ppt_w</p:attrName>
                                        </p:attrNameLst>
                                      </p:cBhvr>
                                      <p:tavLst>
                                        <p:tav tm="0">
                                          <p:val>
                                            <p:fltVal val="0"/>
                                          </p:val>
                                        </p:tav>
                                        <p:tav tm="100000">
                                          <p:val>
                                            <p:strVal val="#ppt_w"/>
                                          </p:val>
                                        </p:tav>
                                      </p:tavLst>
                                    </p:anim>
                                    <p:anim calcmode="lin" valueType="num">
                                      <p:cBhvr>
                                        <p:cTn id="14" dur="1000" fill="hold"/>
                                        <p:tgtEl>
                                          <p:spTgt spid="44"/>
                                        </p:tgtEl>
                                        <p:attrNameLst>
                                          <p:attrName>ppt_h</p:attrName>
                                        </p:attrNameLst>
                                      </p:cBhvr>
                                      <p:tavLst>
                                        <p:tav tm="0">
                                          <p:val>
                                            <p:fltVal val="0"/>
                                          </p:val>
                                        </p:tav>
                                        <p:tav tm="100000">
                                          <p:val>
                                            <p:strVal val="#ppt_h"/>
                                          </p:val>
                                        </p:tav>
                                      </p:tavLst>
                                    </p:anim>
                                    <p:anim calcmode="lin" valueType="num">
                                      <p:cBhvr>
                                        <p:cTn id="15"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nodePh="1">
                                  <p:stCondLst>
                                    <p:cond delay="0"/>
                                  </p:stCondLst>
                                  <p:endCondLst>
                                    <p:cond delay="0"/>
                                  </p:end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0-#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0-#ppt_w/2"/>
                                          </p:val>
                                        </p:tav>
                                        <p:tav tm="100000">
                                          <p:val>
                                            <p:strVal val="#ppt_x"/>
                                          </p:val>
                                        </p:tav>
                                      </p:tavLst>
                                    </p:anim>
                                    <p:anim calcmode="lin" valueType="num">
                                      <p:cBhvr additive="base">
                                        <p:cTn id="6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0-#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nodeType="click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p:cTn id="74" dur="1000" fill="hold"/>
                                        <p:tgtEl>
                                          <p:spTgt spid="47"/>
                                        </p:tgtEl>
                                        <p:attrNameLst>
                                          <p:attrName>ppt_w</p:attrName>
                                        </p:attrNameLst>
                                      </p:cBhvr>
                                      <p:tavLst>
                                        <p:tav tm="0">
                                          <p:val>
                                            <p:fltVal val="0"/>
                                          </p:val>
                                        </p:tav>
                                        <p:tav tm="100000">
                                          <p:val>
                                            <p:strVal val="#ppt_w"/>
                                          </p:val>
                                        </p:tav>
                                      </p:tavLst>
                                    </p:anim>
                                    <p:anim calcmode="lin" valueType="num">
                                      <p:cBhvr>
                                        <p:cTn id="75" dur="1000" fill="hold"/>
                                        <p:tgtEl>
                                          <p:spTgt spid="47"/>
                                        </p:tgtEl>
                                        <p:attrNameLst>
                                          <p:attrName>ppt_h</p:attrName>
                                        </p:attrNameLst>
                                      </p:cBhvr>
                                      <p:tavLst>
                                        <p:tav tm="0">
                                          <p:val>
                                            <p:fltVal val="0"/>
                                          </p:val>
                                        </p:tav>
                                        <p:tav tm="100000">
                                          <p:val>
                                            <p:strVal val="#ppt_h"/>
                                          </p:val>
                                        </p:tav>
                                      </p:tavLst>
                                    </p:anim>
                                    <p:anim calcmode="lin" valueType="num">
                                      <p:cBhvr>
                                        <p:cTn id="76"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0-#ppt_w/2"/>
                                          </p:val>
                                        </p:tav>
                                        <p:tav tm="100000">
                                          <p:val>
                                            <p:strVal val="#ppt_x"/>
                                          </p:val>
                                        </p:tav>
                                      </p:tavLst>
                                    </p:anim>
                                    <p:anim calcmode="lin" valueType="num">
                                      <p:cBhvr additive="base">
                                        <p:cTn id="8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8" fill="hold" grpId="0" nodeType="clickEffect" nodePh="1">
                                  <p:stCondLst>
                                    <p:cond delay="0"/>
                                  </p:stCondLst>
                                  <p:endCondLst>
                                    <p:cond delay="0"/>
                                  </p:end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500" fill="hold"/>
                                        <p:tgtEl>
                                          <p:spTgt spid="15"/>
                                        </p:tgtEl>
                                        <p:attrNameLst>
                                          <p:attrName>ppt_x</p:attrName>
                                        </p:attrNameLst>
                                      </p:cBhvr>
                                      <p:tavLst>
                                        <p:tav tm="0">
                                          <p:val>
                                            <p:strVal val="0-#ppt_w/2"/>
                                          </p:val>
                                        </p:tav>
                                        <p:tav tm="100000">
                                          <p:val>
                                            <p:strVal val="#ppt_x"/>
                                          </p:val>
                                        </p:tav>
                                      </p:tavLst>
                                    </p:anim>
                                    <p:anim calcmode="lin" valueType="num">
                                      <p:cBhvr additive="base">
                                        <p:cTn id="8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8" fill="hold" nodeType="click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fill="hold"/>
                                        <p:tgtEl>
                                          <p:spTgt spid="17"/>
                                        </p:tgtEl>
                                        <p:attrNameLst>
                                          <p:attrName>ppt_x</p:attrName>
                                        </p:attrNameLst>
                                      </p:cBhvr>
                                      <p:tavLst>
                                        <p:tav tm="0">
                                          <p:val>
                                            <p:strVal val="0-#ppt_w/2"/>
                                          </p:val>
                                        </p:tav>
                                        <p:tav tm="100000">
                                          <p:val>
                                            <p:strVal val="#ppt_x"/>
                                          </p:val>
                                        </p:tav>
                                      </p:tavLst>
                                    </p:anim>
                                    <p:anim calcmode="lin" valueType="num">
                                      <p:cBhvr additive="base">
                                        <p:cTn id="9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grpId="0" nodeType="click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8" fill="hold" grpId="0" nodeType="click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additive="base">
                                        <p:cTn id="106" dur="500" fill="hold"/>
                                        <p:tgtEl>
                                          <p:spTgt spid="19"/>
                                        </p:tgtEl>
                                        <p:attrNameLst>
                                          <p:attrName>ppt_x</p:attrName>
                                        </p:attrNameLst>
                                      </p:cBhvr>
                                      <p:tavLst>
                                        <p:tav tm="0">
                                          <p:val>
                                            <p:strVal val="0-#ppt_w/2"/>
                                          </p:val>
                                        </p:tav>
                                        <p:tav tm="100000">
                                          <p:val>
                                            <p:strVal val="#ppt_x"/>
                                          </p:val>
                                        </p:tav>
                                      </p:tavLst>
                                    </p:anim>
                                    <p:anim calcmode="lin" valueType="num">
                                      <p:cBhvr additive="base">
                                        <p:cTn id="10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8" fill="hold" grpId="0" nodeType="clickEffect" nodePh="1">
                                  <p:stCondLst>
                                    <p:cond delay="0"/>
                                  </p:stCondLst>
                                  <p:endCondLst>
                                    <p:cond delay="0"/>
                                  </p:end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0-#ppt_w/2"/>
                                          </p:val>
                                        </p:tav>
                                        <p:tav tm="100000">
                                          <p:val>
                                            <p:strVal val="#ppt_x"/>
                                          </p:val>
                                        </p:tav>
                                      </p:tavLst>
                                    </p:anim>
                                    <p:anim calcmode="lin" valueType="num">
                                      <p:cBhvr additive="base">
                                        <p:cTn id="113"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nodeType="clickEffect">
                                  <p:stCondLst>
                                    <p:cond delay="0"/>
                                  </p:stCondLst>
                                  <p:childTnLst>
                                    <p:set>
                                      <p:cBhvr>
                                        <p:cTn id="117" dur="1" fill="hold">
                                          <p:stCondLst>
                                            <p:cond delay="0"/>
                                          </p:stCondLst>
                                        </p:cTn>
                                        <p:tgtEl>
                                          <p:spTgt spid="21"/>
                                        </p:tgtEl>
                                        <p:attrNameLst>
                                          <p:attrName>style.visibility</p:attrName>
                                        </p:attrNameLst>
                                      </p:cBhvr>
                                      <p:to>
                                        <p:strVal val="visible"/>
                                      </p:to>
                                    </p:set>
                                    <p:anim calcmode="lin" valueType="num">
                                      <p:cBhvr additive="base">
                                        <p:cTn id="118" dur="500" fill="hold"/>
                                        <p:tgtEl>
                                          <p:spTgt spid="21"/>
                                        </p:tgtEl>
                                        <p:attrNameLst>
                                          <p:attrName>ppt_x</p:attrName>
                                        </p:attrNameLst>
                                      </p:cBhvr>
                                      <p:tavLst>
                                        <p:tav tm="0">
                                          <p:val>
                                            <p:strVal val="0-#ppt_w/2"/>
                                          </p:val>
                                        </p:tav>
                                        <p:tav tm="100000">
                                          <p:val>
                                            <p:strVal val="#ppt_x"/>
                                          </p:val>
                                        </p:tav>
                                      </p:tavLst>
                                    </p:anim>
                                    <p:anim calcmode="lin" valueType="num">
                                      <p:cBhvr additive="base">
                                        <p:cTn id="119"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8" fill="hold" grpId="0" nodeType="clickEffect">
                                  <p:stCondLst>
                                    <p:cond delay="0"/>
                                  </p:stCondLst>
                                  <p:childTnLst>
                                    <p:set>
                                      <p:cBhvr>
                                        <p:cTn id="123" dur="1" fill="hold">
                                          <p:stCondLst>
                                            <p:cond delay="0"/>
                                          </p:stCondLst>
                                        </p:cTn>
                                        <p:tgtEl>
                                          <p:spTgt spid="22"/>
                                        </p:tgtEl>
                                        <p:attrNameLst>
                                          <p:attrName>style.visibility</p:attrName>
                                        </p:attrNameLst>
                                      </p:cBhvr>
                                      <p:to>
                                        <p:strVal val="visible"/>
                                      </p:to>
                                    </p:set>
                                    <p:anim calcmode="lin" valueType="num">
                                      <p:cBhvr additive="base">
                                        <p:cTn id="124" dur="500" fill="hold"/>
                                        <p:tgtEl>
                                          <p:spTgt spid="22"/>
                                        </p:tgtEl>
                                        <p:attrNameLst>
                                          <p:attrName>ppt_x</p:attrName>
                                        </p:attrNameLst>
                                      </p:cBhvr>
                                      <p:tavLst>
                                        <p:tav tm="0">
                                          <p:val>
                                            <p:strVal val="0-#ppt_w/2"/>
                                          </p:val>
                                        </p:tav>
                                        <p:tav tm="100000">
                                          <p:val>
                                            <p:strVal val="#ppt_x"/>
                                          </p:val>
                                        </p:tav>
                                      </p:tavLst>
                                    </p:anim>
                                    <p:anim calcmode="lin" valueType="num">
                                      <p:cBhvr additive="base">
                                        <p:cTn id="125"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8" fill="hold" grpId="0" nodeType="click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additive="base">
                                        <p:cTn id="130" dur="500" fill="hold"/>
                                        <p:tgtEl>
                                          <p:spTgt spid="23"/>
                                        </p:tgtEl>
                                        <p:attrNameLst>
                                          <p:attrName>ppt_x</p:attrName>
                                        </p:attrNameLst>
                                      </p:cBhvr>
                                      <p:tavLst>
                                        <p:tav tm="0">
                                          <p:val>
                                            <p:strVal val="0-#ppt_w/2"/>
                                          </p:val>
                                        </p:tav>
                                        <p:tav tm="100000">
                                          <p:val>
                                            <p:strVal val="#ppt_x"/>
                                          </p:val>
                                        </p:tav>
                                      </p:tavLst>
                                    </p:anim>
                                    <p:anim calcmode="lin" valueType="num">
                                      <p:cBhvr additive="base">
                                        <p:cTn id="131"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8" fill="hold" grpId="0" nodeType="clickEffect" nodePh="1">
                                  <p:stCondLst>
                                    <p:cond delay="0"/>
                                  </p:stCondLst>
                                  <p:endCondLst>
                                    <p:cond delay="0"/>
                                  </p:endCondLst>
                                  <p:childTnLst>
                                    <p:set>
                                      <p:cBhvr>
                                        <p:cTn id="135" dur="1" fill="hold">
                                          <p:stCondLst>
                                            <p:cond delay="0"/>
                                          </p:stCondLst>
                                        </p:cTn>
                                        <p:tgtEl>
                                          <p:spTgt spid="24"/>
                                        </p:tgtEl>
                                        <p:attrNameLst>
                                          <p:attrName>style.visibility</p:attrName>
                                        </p:attrNameLst>
                                      </p:cBhvr>
                                      <p:to>
                                        <p:strVal val="visible"/>
                                      </p:to>
                                    </p:set>
                                    <p:anim calcmode="lin" valueType="num">
                                      <p:cBhvr additive="base">
                                        <p:cTn id="136" dur="500" fill="hold"/>
                                        <p:tgtEl>
                                          <p:spTgt spid="24"/>
                                        </p:tgtEl>
                                        <p:attrNameLst>
                                          <p:attrName>ppt_x</p:attrName>
                                        </p:attrNameLst>
                                      </p:cBhvr>
                                      <p:tavLst>
                                        <p:tav tm="0">
                                          <p:val>
                                            <p:strVal val="0-#ppt_w/2"/>
                                          </p:val>
                                        </p:tav>
                                        <p:tav tm="100000">
                                          <p:val>
                                            <p:strVal val="#ppt_x"/>
                                          </p:val>
                                        </p:tav>
                                      </p:tavLst>
                                    </p:anim>
                                    <p:anim calcmode="lin" valueType="num">
                                      <p:cBhvr additive="base">
                                        <p:cTn id="13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8" fill="hold" nodeType="clickEffect">
                                  <p:stCondLst>
                                    <p:cond delay="0"/>
                                  </p:stCondLst>
                                  <p:childTnLst>
                                    <p:set>
                                      <p:cBhvr>
                                        <p:cTn id="141" dur="1" fill="hold">
                                          <p:stCondLst>
                                            <p:cond delay="0"/>
                                          </p:stCondLst>
                                        </p:cTn>
                                        <p:tgtEl>
                                          <p:spTgt spid="25"/>
                                        </p:tgtEl>
                                        <p:attrNameLst>
                                          <p:attrName>style.visibility</p:attrName>
                                        </p:attrNameLst>
                                      </p:cBhvr>
                                      <p:to>
                                        <p:strVal val="visible"/>
                                      </p:to>
                                    </p:set>
                                    <p:anim calcmode="lin" valueType="num">
                                      <p:cBhvr additive="base">
                                        <p:cTn id="142" dur="500" fill="hold"/>
                                        <p:tgtEl>
                                          <p:spTgt spid="25"/>
                                        </p:tgtEl>
                                        <p:attrNameLst>
                                          <p:attrName>ppt_x</p:attrName>
                                        </p:attrNameLst>
                                      </p:cBhvr>
                                      <p:tavLst>
                                        <p:tav tm="0">
                                          <p:val>
                                            <p:strVal val="0-#ppt_w/2"/>
                                          </p:val>
                                        </p:tav>
                                        <p:tav tm="100000">
                                          <p:val>
                                            <p:strVal val="#ppt_x"/>
                                          </p:val>
                                        </p:tav>
                                      </p:tavLst>
                                    </p:anim>
                                    <p:anim calcmode="lin" valueType="num">
                                      <p:cBhvr additive="base">
                                        <p:cTn id="14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2" presetClass="entr" presetSubtype="8" fill="hold" grpId="0" nodeType="clickEffect">
                                  <p:stCondLst>
                                    <p:cond delay="0"/>
                                  </p:stCondLst>
                                  <p:childTnLst>
                                    <p:set>
                                      <p:cBhvr>
                                        <p:cTn id="147" dur="1" fill="hold">
                                          <p:stCondLst>
                                            <p:cond delay="0"/>
                                          </p:stCondLst>
                                        </p:cTn>
                                        <p:tgtEl>
                                          <p:spTgt spid="26"/>
                                        </p:tgtEl>
                                        <p:attrNameLst>
                                          <p:attrName>style.visibility</p:attrName>
                                        </p:attrNameLst>
                                      </p:cBhvr>
                                      <p:to>
                                        <p:strVal val="visible"/>
                                      </p:to>
                                    </p:set>
                                    <p:anim calcmode="lin" valueType="num">
                                      <p:cBhvr additive="base">
                                        <p:cTn id="148" dur="500" fill="hold"/>
                                        <p:tgtEl>
                                          <p:spTgt spid="26"/>
                                        </p:tgtEl>
                                        <p:attrNameLst>
                                          <p:attrName>ppt_x</p:attrName>
                                        </p:attrNameLst>
                                      </p:cBhvr>
                                      <p:tavLst>
                                        <p:tav tm="0">
                                          <p:val>
                                            <p:strVal val="0-#ppt_w/2"/>
                                          </p:val>
                                        </p:tav>
                                        <p:tav tm="100000">
                                          <p:val>
                                            <p:strVal val="#ppt_x"/>
                                          </p:val>
                                        </p:tav>
                                      </p:tavLst>
                                    </p:anim>
                                    <p:anim calcmode="lin" valueType="num">
                                      <p:cBhvr additive="base">
                                        <p:cTn id="14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2" presetClass="entr" presetSubtype="8" fill="hold" grpId="0" nodeType="clickEffect">
                                  <p:stCondLst>
                                    <p:cond delay="0"/>
                                  </p:stCondLst>
                                  <p:childTnLst>
                                    <p:set>
                                      <p:cBhvr>
                                        <p:cTn id="153" dur="1" fill="hold">
                                          <p:stCondLst>
                                            <p:cond delay="0"/>
                                          </p:stCondLst>
                                        </p:cTn>
                                        <p:tgtEl>
                                          <p:spTgt spid="27"/>
                                        </p:tgtEl>
                                        <p:attrNameLst>
                                          <p:attrName>style.visibility</p:attrName>
                                        </p:attrNameLst>
                                      </p:cBhvr>
                                      <p:to>
                                        <p:strVal val="visible"/>
                                      </p:to>
                                    </p:set>
                                    <p:anim calcmode="lin" valueType="num">
                                      <p:cBhvr additive="base">
                                        <p:cTn id="154" dur="500" fill="hold"/>
                                        <p:tgtEl>
                                          <p:spTgt spid="27"/>
                                        </p:tgtEl>
                                        <p:attrNameLst>
                                          <p:attrName>ppt_x</p:attrName>
                                        </p:attrNameLst>
                                      </p:cBhvr>
                                      <p:tavLst>
                                        <p:tav tm="0">
                                          <p:val>
                                            <p:strVal val="0-#ppt_w/2"/>
                                          </p:val>
                                        </p:tav>
                                        <p:tav tm="100000">
                                          <p:val>
                                            <p:strVal val="#ppt_x"/>
                                          </p:val>
                                        </p:tav>
                                      </p:tavLst>
                                    </p:anim>
                                    <p:anim calcmode="lin" valueType="num">
                                      <p:cBhvr additive="base">
                                        <p:cTn id="15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 presetClass="entr" presetSubtype="8" fill="hold" grpId="0" nodeType="clickEffect">
                                  <p:stCondLst>
                                    <p:cond delay="0"/>
                                  </p:stCondLst>
                                  <p:childTnLst>
                                    <p:set>
                                      <p:cBhvr>
                                        <p:cTn id="159" dur="1" fill="hold">
                                          <p:stCondLst>
                                            <p:cond delay="0"/>
                                          </p:stCondLst>
                                        </p:cTn>
                                        <p:tgtEl>
                                          <p:spTgt spid="28"/>
                                        </p:tgtEl>
                                        <p:attrNameLst>
                                          <p:attrName>style.visibility</p:attrName>
                                        </p:attrNameLst>
                                      </p:cBhvr>
                                      <p:to>
                                        <p:strVal val="visible"/>
                                      </p:to>
                                    </p:set>
                                    <p:anim calcmode="lin" valueType="num">
                                      <p:cBhvr additive="base">
                                        <p:cTn id="160" dur="500" fill="hold"/>
                                        <p:tgtEl>
                                          <p:spTgt spid="28"/>
                                        </p:tgtEl>
                                        <p:attrNameLst>
                                          <p:attrName>ppt_x</p:attrName>
                                        </p:attrNameLst>
                                      </p:cBhvr>
                                      <p:tavLst>
                                        <p:tav tm="0">
                                          <p:val>
                                            <p:strVal val="0-#ppt_w/2"/>
                                          </p:val>
                                        </p:tav>
                                        <p:tav tm="100000">
                                          <p:val>
                                            <p:strVal val="#ppt_x"/>
                                          </p:val>
                                        </p:tav>
                                      </p:tavLst>
                                    </p:anim>
                                    <p:anim calcmode="lin" valueType="num">
                                      <p:cBhvr additive="base">
                                        <p:cTn id="161"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2" presetClass="entr" presetSubtype="8" fill="hold" grpId="0" nodeType="clickEffect">
                                  <p:stCondLst>
                                    <p:cond delay="0"/>
                                  </p:stCondLst>
                                  <p:childTnLst>
                                    <p:set>
                                      <p:cBhvr>
                                        <p:cTn id="165" dur="1" fill="hold">
                                          <p:stCondLst>
                                            <p:cond delay="0"/>
                                          </p:stCondLst>
                                        </p:cTn>
                                        <p:tgtEl>
                                          <p:spTgt spid="29"/>
                                        </p:tgtEl>
                                        <p:attrNameLst>
                                          <p:attrName>style.visibility</p:attrName>
                                        </p:attrNameLst>
                                      </p:cBhvr>
                                      <p:to>
                                        <p:strVal val="visible"/>
                                      </p:to>
                                    </p:set>
                                    <p:anim calcmode="lin" valueType="num">
                                      <p:cBhvr additive="base">
                                        <p:cTn id="166" dur="500" fill="hold"/>
                                        <p:tgtEl>
                                          <p:spTgt spid="29"/>
                                        </p:tgtEl>
                                        <p:attrNameLst>
                                          <p:attrName>ppt_x</p:attrName>
                                        </p:attrNameLst>
                                      </p:cBhvr>
                                      <p:tavLst>
                                        <p:tav tm="0">
                                          <p:val>
                                            <p:strVal val="0-#ppt_w/2"/>
                                          </p:val>
                                        </p:tav>
                                        <p:tav tm="100000">
                                          <p:val>
                                            <p:strVal val="#ppt_x"/>
                                          </p:val>
                                        </p:tav>
                                      </p:tavLst>
                                    </p:anim>
                                    <p:anim calcmode="lin" valueType="num">
                                      <p:cBhvr additive="base">
                                        <p:cTn id="1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2" presetClass="entr" presetSubtype="8" fill="hold" grpId="0" nodeType="clickEffect" nodePh="1">
                                  <p:stCondLst>
                                    <p:cond delay="0"/>
                                  </p:stCondLst>
                                  <p:endCondLst>
                                    <p:cond delay="0"/>
                                  </p:endCondLst>
                                  <p:childTnLst>
                                    <p:set>
                                      <p:cBhvr>
                                        <p:cTn id="171" dur="1" fill="hold">
                                          <p:stCondLst>
                                            <p:cond delay="0"/>
                                          </p:stCondLst>
                                        </p:cTn>
                                        <p:tgtEl>
                                          <p:spTgt spid="30"/>
                                        </p:tgtEl>
                                        <p:attrNameLst>
                                          <p:attrName>style.visibility</p:attrName>
                                        </p:attrNameLst>
                                      </p:cBhvr>
                                      <p:to>
                                        <p:strVal val="visible"/>
                                      </p:to>
                                    </p:set>
                                    <p:anim calcmode="lin" valueType="num">
                                      <p:cBhvr additive="base">
                                        <p:cTn id="172" dur="500" fill="hold"/>
                                        <p:tgtEl>
                                          <p:spTgt spid="30"/>
                                        </p:tgtEl>
                                        <p:attrNameLst>
                                          <p:attrName>ppt_x</p:attrName>
                                        </p:attrNameLst>
                                      </p:cBhvr>
                                      <p:tavLst>
                                        <p:tav tm="0">
                                          <p:val>
                                            <p:strVal val="0-#ppt_w/2"/>
                                          </p:val>
                                        </p:tav>
                                        <p:tav tm="100000">
                                          <p:val>
                                            <p:strVal val="#ppt_x"/>
                                          </p:val>
                                        </p:tav>
                                      </p:tavLst>
                                    </p:anim>
                                    <p:anim calcmode="lin" valueType="num">
                                      <p:cBhvr additive="base">
                                        <p:cTn id="173"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 presetClass="entr" presetSubtype="8" fill="hold" nodeType="clickEffect">
                                  <p:stCondLst>
                                    <p:cond delay="0"/>
                                  </p:stCondLst>
                                  <p:childTnLst>
                                    <p:set>
                                      <p:cBhvr>
                                        <p:cTn id="177" dur="1" fill="hold">
                                          <p:stCondLst>
                                            <p:cond delay="0"/>
                                          </p:stCondLst>
                                        </p:cTn>
                                        <p:tgtEl>
                                          <p:spTgt spid="31"/>
                                        </p:tgtEl>
                                        <p:attrNameLst>
                                          <p:attrName>style.visibility</p:attrName>
                                        </p:attrNameLst>
                                      </p:cBhvr>
                                      <p:to>
                                        <p:strVal val="visible"/>
                                      </p:to>
                                    </p:set>
                                    <p:anim calcmode="lin" valueType="num">
                                      <p:cBhvr additive="base">
                                        <p:cTn id="178" dur="500" fill="hold"/>
                                        <p:tgtEl>
                                          <p:spTgt spid="31"/>
                                        </p:tgtEl>
                                        <p:attrNameLst>
                                          <p:attrName>ppt_x</p:attrName>
                                        </p:attrNameLst>
                                      </p:cBhvr>
                                      <p:tavLst>
                                        <p:tav tm="0">
                                          <p:val>
                                            <p:strVal val="0-#ppt_w/2"/>
                                          </p:val>
                                        </p:tav>
                                        <p:tav tm="100000">
                                          <p:val>
                                            <p:strVal val="#ppt_x"/>
                                          </p:val>
                                        </p:tav>
                                      </p:tavLst>
                                    </p:anim>
                                    <p:anim calcmode="lin" valueType="num">
                                      <p:cBhvr additive="base">
                                        <p:cTn id="179"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 presetClass="entr" presetSubtype="8" fill="hold" grpId="0" nodeType="clickEffect">
                                  <p:stCondLst>
                                    <p:cond delay="0"/>
                                  </p:stCondLst>
                                  <p:childTnLst>
                                    <p:set>
                                      <p:cBhvr>
                                        <p:cTn id="183" dur="1" fill="hold">
                                          <p:stCondLst>
                                            <p:cond delay="0"/>
                                          </p:stCondLst>
                                        </p:cTn>
                                        <p:tgtEl>
                                          <p:spTgt spid="32"/>
                                        </p:tgtEl>
                                        <p:attrNameLst>
                                          <p:attrName>style.visibility</p:attrName>
                                        </p:attrNameLst>
                                      </p:cBhvr>
                                      <p:to>
                                        <p:strVal val="visible"/>
                                      </p:to>
                                    </p:set>
                                    <p:anim calcmode="lin" valueType="num">
                                      <p:cBhvr additive="base">
                                        <p:cTn id="184" dur="500" fill="hold"/>
                                        <p:tgtEl>
                                          <p:spTgt spid="32"/>
                                        </p:tgtEl>
                                        <p:attrNameLst>
                                          <p:attrName>ppt_x</p:attrName>
                                        </p:attrNameLst>
                                      </p:cBhvr>
                                      <p:tavLst>
                                        <p:tav tm="0">
                                          <p:val>
                                            <p:strVal val="0-#ppt_w/2"/>
                                          </p:val>
                                        </p:tav>
                                        <p:tav tm="100000">
                                          <p:val>
                                            <p:strVal val="#ppt_x"/>
                                          </p:val>
                                        </p:tav>
                                      </p:tavLst>
                                    </p:anim>
                                    <p:anim calcmode="lin" valueType="num">
                                      <p:cBhvr additive="base">
                                        <p:cTn id="185"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2" presetClass="entr" presetSubtype="8" fill="hold" grpId="0" nodeType="clickEffect">
                                  <p:stCondLst>
                                    <p:cond delay="0"/>
                                  </p:stCondLst>
                                  <p:childTnLst>
                                    <p:set>
                                      <p:cBhvr>
                                        <p:cTn id="189" dur="1" fill="hold">
                                          <p:stCondLst>
                                            <p:cond delay="0"/>
                                          </p:stCondLst>
                                        </p:cTn>
                                        <p:tgtEl>
                                          <p:spTgt spid="33"/>
                                        </p:tgtEl>
                                        <p:attrNameLst>
                                          <p:attrName>style.visibility</p:attrName>
                                        </p:attrNameLst>
                                      </p:cBhvr>
                                      <p:to>
                                        <p:strVal val="visible"/>
                                      </p:to>
                                    </p:set>
                                    <p:anim calcmode="lin" valueType="num">
                                      <p:cBhvr additive="base">
                                        <p:cTn id="190" dur="500" fill="hold"/>
                                        <p:tgtEl>
                                          <p:spTgt spid="33"/>
                                        </p:tgtEl>
                                        <p:attrNameLst>
                                          <p:attrName>ppt_x</p:attrName>
                                        </p:attrNameLst>
                                      </p:cBhvr>
                                      <p:tavLst>
                                        <p:tav tm="0">
                                          <p:val>
                                            <p:strVal val="0-#ppt_w/2"/>
                                          </p:val>
                                        </p:tav>
                                        <p:tav tm="100000">
                                          <p:val>
                                            <p:strVal val="#ppt_x"/>
                                          </p:val>
                                        </p:tav>
                                      </p:tavLst>
                                    </p:anim>
                                    <p:anim calcmode="lin" valueType="num">
                                      <p:cBhvr additive="base">
                                        <p:cTn id="191"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2" presetClass="entr" presetSubtype="8" fill="hold" grpId="0" nodeType="clickEffect" nodePh="1">
                                  <p:stCondLst>
                                    <p:cond delay="0"/>
                                  </p:stCondLst>
                                  <p:endCondLst>
                                    <p:cond delay="0"/>
                                  </p:endCondLst>
                                  <p:childTnLst>
                                    <p:set>
                                      <p:cBhvr>
                                        <p:cTn id="195" dur="1" fill="hold">
                                          <p:stCondLst>
                                            <p:cond delay="0"/>
                                          </p:stCondLst>
                                        </p:cTn>
                                        <p:tgtEl>
                                          <p:spTgt spid="34"/>
                                        </p:tgtEl>
                                        <p:attrNameLst>
                                          <p:attrName>style.visibility</p:attrName>
                                        </p:attrNameLst>
                                      </p:cBhvr>
                                      <p:to>
                                        <p:strVal val="visible"/>
                                      </p:to>
                                    </p:set>
                                    <p:anim calcmode="lin" valueType="num">
                                      <p:cBhvr additive="base">
                                        <p:cTn id="196" dur="500" fill="hold"/>
                                        <p:tgtEl>
                                          <p:spTgt spid="34"/>
                                        </p:tgtEl>
                                        <p:attrNameLst>
                                          <p:attrName>ppt_x</p:attrName>
                                        </p:attrNameLst>
                                      </p:cBhvr>
                                      <p:tavLst>
                                        <p:tav tm="0">
                                          <p:val>
                                            <p:strVal val="0-#ppt_w/2"/>
                                          </p:val>
                                        </p:tav>
                                        <p:tav tm="100000">
                                          <p:val>
                                            <p:strVal val="#ppt_x"/>
                                          </p:val>
                                        </p:tav>
                                      </p:tavLst>
                                    </p:anim>
                                    <p:anim calcmode="lin" valueType="num">
                                      <p:cBhvr additive="base">
                                        <p:cTn id="197"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2" presetClass="entr" presetSubtype="8" fill="hold" nodeType="clickEffect">
                                  <p:stCondLst>
                                    <p:cond delay="0"/>
                                  </p:stCondLst>
                                  <p:childTnLst>
                                    <p:set>
                                      <p:cBhvr>
                                        <p:cTn id="201" dur="1" fill="hold">
                                          <p:stCondLst>
                                            <p:cond delay="0"/>
                                          </p:stCondLst>
                                        </p:cTn>
                                        <p:tgtEl>
                                          <p:spTgt spid="35"/>
                                        </p:tgtEl>
                                        <p:attrNameLst>
                                          <p:attrName>style.visibility</p:attrName>
                                        </p:attrNameLst>
                                      </p:cBhvr>
                                      <p:to>
                                        <p:strVal val="visible"/>
                                      </p:to>
                                    </p:set>
                                    <p:anim calcmode="lin" valueType="num">
                                      <p:cBhvr additive="base">
                                        <p:cTn id="202" dur="500" fill="hold"/>
                                        <p:tgtEl>
                                          <p:spTgt spid="35"/>
                                        </p:tgtEl>
                                        <p:attrNameLst>
                                          <p:attrName>ppt_x</p:attrName>
                                        </p:attrNameLst>
                                      </p:cBhvr>
                                      <p:tavLst>
                                        <p:tav tm="0">
                                          <p:val>
                                            <p:strVal val="0-#ppt_w/2"/>
                                          </p:val>
                                        </p:tav>
                                        <p:tav tm="100000">
                                          <p:val>
                                            <p:strVal val="#ppt_x"/>
                                          </p:val>
                                        </p:tav>
                                      </p:tavLst>
                                    </p:anim>
                                    <p:anim calcmode="lin" valueType="num">
                                      <p:cBhvr additive="base">
                                        <p:cTn id="20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04" fill="hold">
                      <p:stCondLst>
                        <p:cond delay="indefinite"/>
                      </p:stCondLst>
                      <p:childTnLst>
                        <p:par>
                          <p:cTn id="205" fill="hold">
                            <p:stCondLst>
                              <p:cond delay="0"/>
                            </p:stCondLst>
                            <p:childTnLst>
                              <p:par>
                                <p:cTn id="206" presetID="2" presetClass="entr" presetSubtype="8" fill="hold" grpId="0" nodeType="clickEffect">
                                  <p:stCondLst>
                                    <p:cond delay="0"/>
                                  </p:stCondLst>
                                  <p:childTnLst>
                                    <p:set>
                                      <p:cBhvr>
                                        <p:cTn id="207" dur="1" fill="hold">
                                          <p:stCondLst>
                                            <p:cond delay="0"/>
                                          </p:stCondLst>
                                        </p:cTn>
                                        <p:tgtEl>
                                          <p:spTgt spid="36"/>
                                        </p:tgtEl>
                                        <p:attrNameLst>
                                          <p:attrName>style.visibility</p:attrName>
                                        </p:attrNameLst>
                                      </p:cBhvr>
                                      <p:to>
                                        <p:strVal val="visible"/>
                                      </p:to>
                                    </p:set>
                                    <p:anim calcmode="lin" valueType="num">
                                      <p:cBhvr additive="base">
                                        <p:cTn id="208" dur="500" fill="hold"/>
                                        <p:tgtEl>
                                          <p:spTgt spid="36"/>
                                        </p:tgtEl>
                                        <p:attrNameLst>
                                          <p:attrName>ppt_x</p:attrName>
                                        </p:attrNameLst>
                                      </p:cBhvr>
                                      <p:tavLst>
                                        <p:tav tm="0">
                                          <p:val>
                                            <p:strVal val="0-#ppt_w/2"/>
                                          </p:val>
                                        </p:tav>
                                        <p:tav tm="100000">
                                          <p:val>
                                            <p:strVal val="#ppt_x"/>
                                          </p:val>
                                        </p:tav>
                                      </p:tavLst>
                                    </p:anim>
                                    <p:anim calcmode="lin" valueType="num">
                                      <p:cBhvr additive="base">
                                        <p:cTn id="209"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0" fill="hold">
                      <p:stCondLst>
                        <p:cond delay="indefinite"/>
                      </p:stCondLst>
                      <p:childTnLst>
                        <p:par>
                          <p:cTn id="211" fill="hold">
                            <p:stCondLst>
                              <p:cond delay="0"/>
                            </p:stCondLst>
                            <p:childTnLst>
                              <p:par>
                                <p:cTn id="212" presetID="2" presetClass="entr" presetSubtype="8" fill="hold" grpId="0" nodeType="clickEffect">
                                  <p:stCondLst>
                                    <p:cond delay="0"/>
                                  </p:stCondLst>
                                  <p:childTnLst>
                                    <p:set>
                                      <p:cBhvr>
                                        <p:cTn id="213" dur="1" fill="hold">
                                          <p:stCondLst>
                                            <p:cond delay="0"/>
                                          </p:stCondLst>
                                        </p:cTn>
                                        <p:tgtEl>
                                          <p:spTgt spid="37"/>
                                        </p:tgtEl>
                                        <p:attrNameLst>
                                          <p:attrName>style.visibility</p:attrName>
                                        </p:attrNameLst>
                                      </p:cBhvr>
                                      <p:to>
                                        <p:strVal val="visible"/>
                                      </p:to>
                                    </p:set>
                                    <p:anim calcmode="lin" valueType="num">
                                      <p:cBhvr additive="base">
                                        <p:cTn id="214" dur="500" fill="hold"/>
                                        <p:tgtEl>
                                          <p:spTgt spid="37"/>
                                        </p:tgtEl>
                                        <p:attrNameLst>
                                          <p:attrName>ppt_x</p:attrName>
                                        </p:attrNameLst>
                                      </p:cBhvr>
                                      <p:tavLst>
                                        <p:tav tm="0">
                                          <p:val>
                                            <p:strVal val="0-#ppt_w/2"/>
                                          </p:val>
                                        </p:tav>
                                        <p:tav tm="100000">
                                          <p:val>
                                            <p:strVal val="#ppt_x"/>
                                          </p:val>
                                        </p:tav>
                                      </p:tavLst>
                                    </p:anim>
                                    <p:anim calcmode="lin" valueType="num">
                                      <p:cBhvr additive="base">
                                        <p:cTn id="215"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16" fill="hold">
                      <p:stCondLst>
                        <p:cond delay="indefinite"/>
                      </p:stCondLst>
                      <p:childTnLst>
                        <p:par>
                          <p:cTn id="217" fill="hold">
                            <p:stCondLst>
                              <p:cond delay="0"/>
                            </p:stCondLst>
                            <p:childTnLst>
                              <p:par>
                                <p:cTn id="218" presetID="2" presetClass="entr" presetSubtype="8" fill="hold" grpId="0" nodeType="clickEffect">
                                  <p:stCondLst>
                                    <p:cond delay="0"/>
                                  </p:stCondLst>
                                  <p:childTnLst>
                                    <p:set>
                                      <p:cBhvr>
                                        <p:cTn id="219" dur="1" fill="hold">
                                          <p:stCondLst>
                                            <p:cond delay="0"/>
                                          </p:stCondLst>
                                        </p:cTn>
                                        <p:tgtEl>
                                          <p:spTgt spid="38"/>
                                        </p:tgtEl>
                                        <p:attrNameLst>
                                          <p:attrName>style.visibility</p:attrName>
                                        </p:attrNameLst>
                                      </p:cBhvr>
                                      <p:to>
                                        <p:strVal val="visible"/>
                                      </p:to>
                                    </p:set>
                                    <p:anim calcmode="lin" valueType="num">
                                      <p:cBhvr additive="base">
                                        <p:cTn id="220" dur="500" fill="hold"/>
                                        <p:tgtEl>
                                          <p:spTgt spid="38"/>
                                        </p:tgtEl>
                                        <p:attrNameLst>
                                          <p:attrName>ppt_x</p:attrName>
                                        </p:attrNameLst>
                                      </p:cBhvr>
                                      <p:tavLst>
                                        <p:tav tm="0">
                                          <p:val>
                                            <p:strVal val="0-#ppt_w/2"/>
                                          </p:val>
                                        </p:tav>
                                        <p:tav tm="100000">
                                          <p:val>
                                            <p:strVal val="#ppt_x"/>
                                          </p:val>
                                        </p:tav>
                                      </p:tavLst>
                                    </p:anim>
                                    <p:anim calcmode="lin" valueType="num">
                                      <p:cBhvr additive="base">
                                        <p:cTn id="221"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22" fill="hold">
                      <p:stCondLst>
                        <p:cond delay="indefinite"/>
                      </p:stCondLst>
                      <p:childTnLst>
                        <p:par>
                          <p:cTn id="223" fill="hold">
                            <p:stCondLst>
                              <p:cond delay="0"/>
                            </p:stCondLst>
                            <p:childTnLst>
                              <p:par>
                                <p:cTn id="224" presetID="2" presetClass="entr" presetSubtype="8" fill="hold" grpId="0" nodeType="clickEffect">
                                  <p:stCondLst>
                                    <p:cond delay="0"/>
                                  </p:stCondLst>
                                  <p:childTnLst>
                                    <p:set>
                                      <p:cBhvr>
                                        <p:cTn id="225" dur="1" fill="hold">
                                          <p:stCondLst>
                                            <p:cond delay="0"/>
                                          </p:stCondLst>
                                        </p:cTn>
                                        <p:tgtEl>
                                          <p:spTgt spid="39"/>
                                        </p:tgtEl>
                                        <p:attrNameLst>
                                          <p:attrName>style.visibility</p:attrName>
                                        </p:attrNameLst>
                                      </p:cBhvr>
                                      <p:to>
                                        <p:strVal val="visible"/>
                                      </p:to>
                                    </p:set>
                                    <p:anim calcmode="lin" valueType="num">
                                      <p:cBhvr additive="base">
                                        <p:cTn id="226" dur="500" fill="hold"/>
                                        <p:tgtEl>
                                          <p:spTgt spid="39"/>
                                        </p:tgtEl>
                                        <p:attrNameLst>
                                          <p:attrName>ppt_x</p:attrName>
                                        </p:attrNameLst>
                                      </p:cBhvr>
                                      <p:tavLst>
                                        <p:tav tm="0">
                                          <p:val>
                                            <p:strVal val="0-#ppt_w/2"/>
                                          </p:val>
                                        </p:tav>
                                        <p:tav tm="100000">
                                          <p:val>
                                            <p:strVal val="#ppt_x"/>
                                          </p:val>
                                        </p:tav>
                                      </p:tavLst>
                                    </p:anim>
                                    <p:anim calcmode="lin" valueType="num">
                                      <p:cBhvr additive="base">
                                        <p:cTn id="2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8" fill="hold">
                      <p:stCondLst>
                        <p:cond delay="indefinite"/>
                      </p:stCondLst>
                      <p:childTnLst>
                        <p:par>
                          <p:cTn id="229" fill="hold">
                            <p:stCondLst>
                              <p:cond delay="0"/>
                            </p:stCondLst>
                            <p:childTnLst>
                              <p:par>
                                <p:cTn id="230" presetID="2" presetClass="entr" presetSubtype="8" fill="hold" grpId="0" nodeType="clickEffect">
                                  <p:stCondLst>
                                    <p:cond delay="0"/>
                                  </p:stCondLst>
                                  <p:childTnLst>
                                    <p:set>
                                      <p:cBhvr>
                                        <p:cTn id="231" dur="1" fill="hold">
                                          <p:stCondLst>
                                            <p:cond delay="0"/>
                                          </p:stCondLst>
                                        </p:cTn>
                                        <p:tgtEl>
                                          <p:spTgt spid="40"/>
                                        </p:tgtEl>
                                        <p:attrNameLst>
                                          <p:attrName>style.visibility</p:attrName>
                                        </p:attrNameLst>
                                      </p:cBhvr>
                                      <p:to>
                                        <p:strVal val="visible"/>
                                      </p:to>
                                    </p:set>
                                    <p:anim calcmode="lin" valueType="num">
                                      <p:cBhvr additive="base">
                                        <p:cTn id="232" dur="500" fill="hold"/>
                                        <p:tgtEl>
                                          <p:spTgt spid="40"/>
                                        </p:tgtEl>
                                        <p:attrNameLst>
                                          <p:attrName>ppt_x</p:attrName>
                                        </p:attrNameLst>
                                      </p:cBhvr>
                                      <p:tavLst>
                                        <p:tav tm="0">
                                          <p:val>
                                            <p:strVal val="0-#ppt_w/2"/>
                                          </p:val>
                                        </p:tav>
                                        <p:tav tm="100000">
                                          <p:val>
                                            <p:strVal val="#ppt_x"/>
                                          </p:val>
                                        </p:tav>
                                      </p:tavLst>
                                    </p:anim>
                                    <p:anim calcmode="lin" valueType="num">
                                      <p:cBhvr additive="base">
                                        <p:cTn id="233"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2" presetClass="entr" presetSubtype="8" fill="hold" grpId="0" nodeType="clickEffect">
                                  <p:stCondLst>
                                    <p:cond delay="0"/>
                                  </p:stCondLst>
                                  <p:childTnLst>
                                    <p:set>
                                      <p:cBhvr>
                                        <p:cTn id="237" dur="1" fill="hold">
                                          <p:stCondLst>
                                            <p:cond delay="0"/>
                                          </p:stCondLst>
                                        </p:cTn>
                                        <p:tgtEl>
                                          <p:spTgt spid="41"/>
                                        </p:tgtEl>
                                        <p:attrNameLst>
                                          <p:attrName>style.visibility</p:attrName>
                                        </p:attrNameLst>
                                      </p:cBhvr>
                                      <p:to>
                                        <p:strVal val="visible"/>
                                      </p:to>
                                    </p:set>
                                    <p:anim calcmode="lin" valueType="num">
                                      <p:cBhvr additive="base">
                                        <p:cTn id="238" dur="500" fill="hold"/>
                                        <p:tgtEl>
                                          <p:spTgt spid="41"/>
                                        </p:tgtEl>
                                        <p:attrNameLst>
                                          <p:attrName>ppt_x</p:attrName>
                                        </p:attrNameLst>
                                      </p:cBhvr>
                                      <p:tavLst>
                                        <p:tav tm="0">
                                          <p:val>
                                            <p:strVal val="0-#ppt_w/2"/>
                                          </p:val>
                                        </p:tav>
                                        <p:tav tm="100000">
                                          <p:val>
                                            <p:strVal val="#ppt_x"/>
                                          </p:val>
                                        </p:tav>
                                      </p:tavLst>
                                    </p:anim>
                                    <p:anim calcmode="lin" valueType="num">
                                      <p:cBhvr additive="base">
                                        <p:cTn id="23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40" fill="hold">
                      <p:stCondLst>
                        <p:cond delay="indefinite"/>
                      </p:stCondLst>
                      <p:childTnLst>
                        <p:par>
                          <p:cTn id="241" fill="hold">
                            <p:stCondLst>
                              <p:cond delay="0"/>
                            </p:stCondLst>
                            <p:childTnLst>
                              <p:par>
                                <p:cTn id="242" presetID="2" presetClass="entr" presetSubtype="8" fill="hold" grpId="0" nodeType="clickEffect" nodePh="1">
                                  <p:stCondLst>
                                    <p:cond delay="0"/>
                                  </p:stCondLst>
                                  <p:endCondLst>
                                    <p:cond delay="0"/>
                                  </p:endCondLst>
                                  <p:childTnLst>
                                    <p:set>
                                      <p:cBhvr>
                                        <p:cTn id="243" dur="1" fill="hold">
                                          <p:stCondLst>
                                            <p:cond delay="0"/>
                                          </p:stCondLst>
                                        </p:cTn>
                                        <p:tgtEl>
                                          <p:spTgt spid="42"/>
                                        </p:tgtEl>
                                        <p:attrNameLst>
                                          <p:attrName>style.visibility</p:attrName>
                                        </p:attrNameLst>
                                      </p:cBhvr>
                                      <p:to>
                                        <p:strVal val="visible"/>
                                      </p:to>
                                    </p:set>
                                    <p:anim calcmode="lin" valueType="num">
                                      <p:cBhvr additive="base">
                                        <p:cTn id="244" dur="500" fill="hold"/>
                                        <p:tgtEl>
                                          <p:spTgt spid="42"/>
                                        </p:tgtEl>
                                        <p:attrNameLst>
                                          <p:attrName>ppt_x</p:attrName>
                                        </p:attrNameLst>
                                      </p:cBhvr>
                                      <p:tavLst>
                                        <p:tav tm="0">
                                          <p:val>
                                            <p:strVal val="0-#ppt_w/2"/>
                                          </p:val>
                                        </p:tav>
                                        <p:tav tm="100000">
                                          <p:val>
                                            <p:strVal val="#ppt_x"/>
                                          </p:val>
                                        </p:tav>
                                      </p:tavLst>
                                    </p:anim>
                                    <p:anim calcmode="lin" valueType="num">
                                      <p:cBhvr additive="base">
                                        <p:cTn id="245"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46" fill="hold">
                      <p:stCondLst>
                        <p:cond delay="indefinite"/>
                      </p:stCondLst>
                      <p:childTnLst>
                        <p:par>
                          <p:cTn id="247" fill="hold">
                            <p:stCondLst>
                              <p:cond delay="0"/>
                            </p:stCondLst>
                            <p:childTnLst>
                              <p:par>
                                <p:cTn id="248" presetID="2" presetClass="entr" presetSubtype="8" fill="hold" nodeType="clickEffect">
                                  <p:stCondLst>
                                    <p:cond delay="0"/>
                                  </p:stCondLst>
                                  <p:childTnLst>
                                    <p:set>
                                      <p:cBhvr>
                                        <p:cTn id="249" dur="1" fill="hold">
                                          <p:stCondLst>
                                            <p:cond delay="0"/>
                                          </p:stCondLst>
                                        </p:cTn>
                                        <p:tgtEl>
                                          <p:spTgt spid="50"/>
                                        </p:tgtEl>
                                        <p:attrNameLst>
                                          <p:attrName>style.visibility</p:attrName>
                                        </p:attrNameLst>
                                      </p:cBhvr>
                                      <p:to>
                                        <p:strVal val="visible"/>
                                      </p:to>
                                    </p:set>
                                    <p:anim calcmode="lin" valueType="num">
                                      <p:cBhvr additive="base">
                                        <p:cTn id="250" dur="500" fill="hold"/>
                                        <p:tgtEl>
                                          <p:spTgt spid="50"/>
                                        </p:tgtEl>
                                        <p:attrNameLst>
                                          <p:attrName>ppt_x</p:attrName>
                                        </p:attrNameLst>
                                      </p:cBhvr>
                                      <p:tavLst>
                                        <p:tav tm="0">
                                          <p:val>
                                            <p:strVal val="0-#ppt_w/2"/>
                                          </p:val>
                                        </p:tav>
                                        <p:tav tm="100000">
                                          <p:val>
                                            <p:strVal val="#ppt_x"/>
                                          </p:val>
                                        </p:tav>
                                      </p:tavLst>
                                    </p:anim>
                                    <p:anim calcmode="lin" valueType="num">
                                      <p:cBhvr additive="base">
                                        <p:cTn id="251"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252" fill="hold">
                      <p:stCondLst>
                        <p:cond delay="indefinite"/>
                      </p:stCondLst>
                      <p:childTnLst>
                        <p:par>
                          <p:cTn id="253" fill="hold">
                            <p:stCondLst>
                              <p:cond delay="0"/>
                            </p:stCondLst>
                            <p:childTnLst>
                              <p:par>
                                <p:cTn id="254" presetID="9" presetClass="entr" presetSubtype="0" fill="hold" grpId="0" nodeType="clickEffect">
                                  <p:stCondLst>
                                    <p:cond delay="0"/>
                                  </p:stCondLst>
                                  <p:childTnLst>
                                    <p:set>
                                      <p:cBhvr>
                                        <p:cTn id="255" dur="1" fill="hold">
                                          <p:stCondLst>
                                            <p:cond delay="0"/>
                                          </p:stCondLst>
                                        </p:cTn>
                                        <p:tgtEl>
                                          <p:spTgt spid="43">
                                            <p:txEl>
                                              <p:pRg st="0" end="0"/>
                                            </p:txEl>
                                          </p:spTgt>
                                        </p:tgtEl>
                                        <p:attrNameLst>
                                          <p:attrName>style.visibility</p:attrName>
                                        </p:attrNameLst>
                                      </p:cBhvr>
                                      <p:to>
                                        <p:strVal val="visible"/>
                                      </p:to>
                                    </p:set>
                                    <p:animEffect transition="in" filter="dissolve">
                                      <p:cBhvr>
                                        <p:cTn id="256"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8" grpId="0"/>
      <p:bldP spid="10" grpId="0"/>
      <p:bldP spid="11" grpId="0"/>
      <p:bldP spid="12" grpId="0"/>
      <p:bldP spid="13" grpId="0"/>
      <p:bldP spid="14" grpId="0"/>
      <p:bldP spid="15" grpId="0"/>
      <p:bldP spid="18" grpId="0"/>
      <p:bldP spid="19" grpId="0"/>
      <p:bldP spid="20" grpId="0"/>
      <p:bldP spid="22" grpId="0"/>
      <p:bldP spid="23" grpId="0"/>
      <p:bldP spid="24" grpId="0"/>
      <p:bldP spid="26" grpId="0"/>
      <p:bldP spid="27" grpId="0"/>
      <p:bldP spid="28" grpId="0"/>
      <p:bldP spid="29" grpId="0"/>
      <p:bldP spid="30" grpId="0"/>
      <p:bldP spid="32" grpId="0"/>
      <p:bldP spid="33" grpId="0"/>
      <p:bldP spid="34" grpId="0"/>
      <p:bldP spid="36" grpId="0"/>
      <p:bldP spid="37" grpId="0"/>
      <p:bldP spid="38" grpId="0"/>
      <p:bldP spid="39" grpId="0"/>
      <p:bldP spid="40" grpId="0"/>
      <p:bldP spid="41" grpId="0"/>
      <p:bldP spid="42" grpId="0"/>
      <p:bldP spid="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2945"/>
          <p:cNvSpPr txBox="1">
            <a:spLocks noChangeArrowheads="1"/>
          </p:cNvSpPr>
          <p:nvPr/>
        </p:nvSpPr>
        <p:spPr bwMode="auto">
          <a:xfrm>
            <a:off x="2909646" y="770869"/>
            <a:ext cx="5797033" cy="287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2400" dirty="0">
                <a:ea typeface="微软雅黑" panose="020B0503020204020204" pitchFamily="34" charset="-122"/>
              </a:rPr>
              <a:t>贾不假，白玉为堂金做马。</a:t>
            </a:r>
            <a:endParaRPr lang="zh-CN" altLang="en-US" sz="2400" dirty="0">
              <a:ea typeface="微软雅黑" panose="020B0503020204020204" pitchFamily="34" charset="-122"/>
            </a:endParaRPr>
          </a:p>
          <a:p>
            <a:pPr eaLnBrk="1" hangingPunct="1">
              <a:lnSpc>
                <a:spcPct val="150000"/>
              </a:lnSpc>
              <a:spcBef>
                <a:spcPct val="50000"/>
              </a:spcBef>
            </a:pPr>
            <a:r>
              <a:rPr lang="zh-CN" altLang="en-US" sz="2400" dirty="0">
                <a:ea typeface="微软雅黑" panose="020B0503020204020204" pitchFamily="34" charset="-122"/>
              </a:rPr>
              <a:t>阿房宫，三百里，住不下金陵一个史。</a:t>
            </a:r>
            <a:endParaRPr lang="zh-CN" altLang="en-US" sz="2400" dirty="0">
              <a:ea typeface="微软雅黑" panose="020B0503020204020204" pitchFamily="34" charset="-122"/>
            </a:endParaRPr>
          </a:p>
          <a:p>
            <a:pPr eaLnBrk="1" hangingPunct="1">
              <a:lnSpc>
                <a:spcPct val="150000"/>
              </a:lnSpc>
              <a:spcBef>
                <a:spcPct val="50000"/>
              </a:spcBef>
            </a:pPr>
            <a:r>
              <a:rPr lang="zh-CN" altLang="en-US" sz="2400" dirty="0">
                <a:ea typeface="微软雅黑" panose="020B0503020204020204" pitchFamily="34" charset="-122"/>
              </a:rPr>
              <a:t>东海缺少白玉床，龙王来请金陵王。</a:t>
            </a:r>
            <a:endParaRPr lang="zh-CN" altLang="en-US" sz="2400" dirty="0">
              <a:ea typeface="微软雅黑" panose="020B0503020204020204" pitchFamily="34" charset="-122"/>
            </a:endParaRPr>
          </a:p>
          <a:p>
            <a:pPr eaLnBrk="1" hangingPunct="1">
              <a:lnSpc>
                <a:spcPct val="150000"/>
              </a:lnSpc>
              <a:spcBef>
                <a:spcPct val="50000"/>
              </a:spcBef>
            </a:pPr>
            <a:r>
              <a:rPr lang="zh-CN" altLang="en-US" sz="2400" dirty="0">
                <a:ea typeface="微软雅黑" panose="020B0503020204020204" pitchFamily="34" charset="-122"/>
              </a:rPr>
              <a:t>丰年好大雪，珍珠如土金如铁。</a:t>
            </a:r>
            <a:endParaRPr lang="zh-CN" altLang="en-US" sz="2400" dirty="0">
              <a:ea typeface="微软雅黑" panose="020B0503020204020204" pitchFamily="34" charset="-122"/>
            </a:endParaRPr>
          </a:p>
        </p:txBody>
      </p:sp>
      <p:sp>
        <p:nvSpPr>
          <p:cNvPr id="26" name="内容占位符 82946"/>
          <p:cNvSpPr txBox="1">
            <a:spLocks noChangeArrowheads="1"/>
          </p:cNvSpPr>
          <p:nvPr/>
        </p:nvSpPr>
        <p:spPr bwMode="auto">
          <a:xfrm>
            <a:off x="10706099" y="658813"/>
            <a:ext cx="1103313" cy="685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spcBef>
                <a:spcPct val="50000"/>
              </a:spcBef>
              <a:buFont typeface="Arial" panose="020B0604020202020204" pitchFamily="34" charset="0"/>
              <a:buNone/>
            </a:pPr>
            <a:r>
              <a:rPr lang="zh-CN" altLang="en-US" sz="3800" b="1" kern="0" dirty="0" smtClean="0">
                <a:solidFill>
                  <a:srgbClr val="FF3300"/>
                </a:solidFill>
                <a:ea typeface="微软雅黑" panose="020B0503020204020204" pitchFamily="34" charset="-122"/>
              </a:rPr>
              <a:t>贾</a:t>
            </a:r>
            <a:endParaRPr lang="zh-CN" altLang="en-US" sz="3800" b="1" kern="0" dirty="0" smtClean="0">
              <a:solidFill>
                <a:srgbClr val="FF3300"/>
              </a:solidFill>
              <a:ea typeface="微软雅黑" panose="020B0503020204020204" pitchFamily="34" charset="-122"/>
            </a:endParaRPr>
          </a:p>
        </p:txBody>
      </p:sp>
      <p:sp>
        <p:nvSpPr>
          <p:cNvPr id="27" name="文本框 82947"/>
          <p:cNvSpPr txBox="1">
            <a:spLocks noChangeArrowheads="1"/>
          </p:cNvSpPr>
          <p:nvPr/>
        </p:nvSpPr>
        <p:spPr bwMode="auto">
          <a:xfrm>
            <a:off x="10682287" y="1595438"/>
            <a:ext cx="91440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solidFill>
                  <a:srgbClr val="FF3300"/>
                </a:solidFill>
                <a:latin typeface="Calibri" panose="020F0502020204030204" pitchFamily="34" charset="0"/>
                <a:ea typeface="微软雅黑" panose="020B0503020204020204" pitchFamily="34" charset="-122"/>
              </a:rPr>
              <a:t>史</a:t>
            </a:r>
            <a:endParaRPr lang="zh-CN" altLang="en-US" sz="3800" b="1" dirty="0">
              <a:solidFill>
                <a:srgbClr val="FF3300"/>
              </a:solidFill>
              <a:latin typeface="Calibri" panose="020F0502020204030204" pitchFamily="34" charset="0"/>
              <a:ea typeface="微软雅黑" panose="020B0503020204020204" pitchFamily="34" charset="-122"/>
            </a:endParaRPr>
          </a:p>
        </p:txBody>
      </p:sp>
      <p:sp>
        <p:nvSpPr>
          <p:cNvPr id="28" name="文本框 82948"/>
          <p:cNvSpPr txBox="1">
            <a:spLocks noChangeArrowheads="1"/>
          </p:cNvSpPr>
          <p:nvPr/>
        </p:nvSpPr>
        <p:spPr bwMode="auto">
          <a:xfrm>
            <a:off x="10706099" y="2530475"/>
            <a:ext cx="893763"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solidFill>
                  <a:srgbClr val="FF3300"/>
                </a:solidFill>
                <a:latin typeface="Calibri" panose="020F0502020204030204" pitchFamily="34" charset="0"/>
                <a:ea typeface="微软雅黑" panose="020B0503020204020204" pitchFamily="34" charset="-122"/>
              </a:rPr>
              <a:t>王</a:t>
            </a:r>
            <a:endParaRPr lang="zh-CN" altLang="en-US" sz="3800" b="1" dirty="0">
              <a:solidFill>
                <a:srgbClr val="FF3300"/>
              </a:solidFill>
              <a:latin typeface="Calibri" panose="020F0502020204030204" pitchFamily="34" charset="0"/>
              <a:ea typeface="微软雅黑" panose="020B0503020204020204" pitchFamily="34" charset="-122"/>
            </a:endParaRPr>
          </a:p>
        </p:txBody>
      </p:sp>
      <p:sp>
        <p:nvSpPr>
          <p:cNvPr id="29" name="文本框 82949"/>
          <p:cNvSpPr txBox="1">
            <a:spLocks noChangeArrowheads="1"/>
          </p:cNvSpPr>
          <p:nvPr/>
        </p:nvSpPr>
        <p:spPr bwMode="auto">
          <a:xfrm>
            <a:off x="10706099" y="3394075"/>
            <a:ext cx="8636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800" b="1" dirty="0">
                <a:solidFill>
                  <a:srgbClr val="FF3300"/>
                </a:solidFill>
                <a:latin typeface="Calibri" panose="020F0502020204030204" pitchFamily="34" charset="0"/>
                <a:ea typeface="微软雅黑" panose="020B0503020204020204" pitchFamily="34" charset="-122"/>
              </a:rPr>
              <a:t>薛</a:t>
            </a:r>
            <a:endParaRPr lang="zh-CN" altLang="en-US" sz="3800" b="1" dirty="0">
              <a:solidFill>
                <a:srgbClr val="FF3300"/>
              </a:solidFill>
              <a:latin typeface="Calibri" panose="020F0502020204030204" pitchFamily="34" charset="0"/>
              <a:ea typeface="微软雅黑" panose="020B0503020204020204" pitchFamily="34" charset="-122"/>
            </a:endParaRPr>
          </a:p>
        </p:txBody>
      </p:sp>
      <p:sp>
        <p:nvSpPr>
          <p:cNvPr id="30" name="文本框 82950"/>
          <p:cNvSpPr txBox="1">
            <a:spLocks noChangeArrowheads="1"/>
          </p:cNvSpPr>
          <p:nvPr/>
        </p:nvSpPr>
        <p:spPr bwMode="auto">
          <a:xfrm>
            <a:off x="1383058" y="3817730"/>
            <a:ext cx="23050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latin typeface="微软雅黑" panose="020B0503020204020204" pitchFamily="34" charset="-122"/>
                <a:ea typeface="微软雅黑" panose="020B0503020204020204" pitchFamily="34" charset="-122"/>
              </a:rPr>
              <a:t>贾    家</a:t>
            </a:r>
            <a:r>
              <a:rPr lang="zh-CN" altLang="en-US" sz="4800" b="1" dirty="0"/>
              <a:t> </a:t>
            </a:r>
            <a:endParaRPr lang="zh-CN" altLang="en-US" sz="4800" b="1" dirty="0"/>
          </a:p>
        </p:txBody>
      </p:sp>
      <p:sp>
        <p:nvSpPr>
          <p:cNvPr id="31" name="文本框 82951"/>
          <p:cNvSpPr txBox="1">
            <a:spLocks noChangeArrowheads="1"/>
          </p:cNvSpPr>
          <p:nvPr/>
        </p:nvSpPr>
        <p:spPr bwMode="auto">
          <a:xfrm>
            <a:off x="7680325" y="5737225"/>
            <a:ext cx="2881312"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微软雅黑" panose="020B0503020204020204" pitchFamily="34" charset="-122"/>
                <a:ea typeface="微软雅黑" panose="020B0503020204020204" pitchFamily="34" charset="-122"/>
              </a:rPr>
              <a:t>薛    家</a:t>
            </a:r>
            <a:endParaRPr lang="zh-CN" altLang="en-US" sz="3200" b="1">
              <a:latin typeface="微软雅黑" panose="020B0503020204020204" pitchFamily="34" charset="-122"/>
              <a:ea typeface="微软雅黑" panose="020B0503020204020204" pitchFamily="34" charset="-122"/>
            </a:endParaRPr>
          </a:p>
        </p:txBody>
      </p:sp>
      <p:sp>
        <p:nvSpPr>
          <p:cNvPr id="32" name="文本框 82952"/>
          <p:cNvSpPr txBox="1">
            <a:spLocks noChangeArrowheads="1"/>
          </p:cNvSpPr>
          <p:nvPr/>
        </p:nvSpPr>
        <p:spPr bwMode="auto">
          <a:xfrm>
            <a:off x="1344612" y="5881688"/>
            <a:ext cx="2590800"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latin typeface="微软雅黑" panose="020B0503020204020204" pitchFamily="34" charset="-122"/>
                <a:ea typeface="微软雅黑" panose="020B0503020204020204" pitchFamily="34" charset="-122"/>
              </a:rPr>
              <a:t>王    家</a:t>
            </a:r>
            <a:endParaRPr lang="zh-CN" altLang="en-US" sz="3200" b="1" dirty="0">
              <a:latin typeface="微软雅黑" panose="020B0503020204020204" pitchFamily="34" charset="-122"/>
              <a:ea typeface="微软雅黑" panose="020B0503020204020204" pitchFamily="34" charset="-122"/>
            </a:endParaRPr>
          </a:p>
        </p:txBody>
      </p:sp>
      <p:sp>
        <p:nvSpPr>
          <p:cNvPr id="33" name="文本框 82953"/>
          <p:cNvSpPr txBox="1">
            <a:spLocks noChangeArrowheads="1"/>
          </p:cNvSpPr>
          <p:nvPr/>
        </p:nvSpPr>
        <p:spPr bwMode="auto">
          <a:xfrm>
            <a:off x="7537450" y="4081463"/>
            <a:ext cx="2687637"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微软雅黑" panose="020B0503020204020204" pitchFamily="34" charset="-122"/>
                <a:ea typeface="微软雅黑" panose="020B0503020204020204" pitchFamily="34" charset="-122"/>
              </a:rPr>
              <a:t>史     家</a:t>
            </a:r>
            <a:endParaRPr lang="zh-CN" altLang="en-US" sz="3200" b="1">
              <a:latin typeface="微软雅黑" panose="020B0503020204020204" pitchFamily="34" charset="-122"/>
              <a:ea typeface="微软雅黑" panose="020B0503020204020204" pitchFamily="34" charset="-122"/>
            </a:endParaRPr>
          </a:p>
        </p:txBody>
      </p:sp>
      <p:sp>
        <p:nvSpPr>
          <p:cNvPr id="34" name="右箭头 82954"/>
          <p:cNvSpPr>
            <a:spLocks noChangeArrowheads="1"/>
          </p:cNvSpPr>
          <p:nvPr/>
        </p:nvSpPr>
        <p:spPr bwMode="auto">
          <a:xfrm>
            <a:off x="3432175" y="4297363"/>
            <a:ext cx="3455987" cy="215900"/>
          </a:xfrm>
          <a:prstGeom prst="rightArrow">
            <a:avLst>
              <a:gd name="adj1" fmla="val 50000"/>
              <a:gd name="adj2" fmla="val 399887"/>
            </a:avLst>
          </a:prstGeom>
          <a:solidFill>
            <a:srgbClr val="B2F3FC">
              <a:alpha val="50195"/>
            </a:srgbClr>
          </a:solidFill>
          <a:ln w="12700">
            <a:solidFill>
              <a:srgbClr val="B2F3FC"/>
            </a:solidFill>
            <a:miter lim="800000"/>
          </a:ln>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35" name="右箭头 82955"/>
          <p:cNvSpPr>
            <a:spLocks noChangeArrowheads="1"/>
          </p:cNvSpPr>
          <p:nvPr/>
        </p:nvSpPr>
        <p:spPr bwMode="auto">
          <a:xfrm>
            <a:off x="3648075" y="6097588"/>
            <a:ext cx="3741737" cy="142875"/>
          </a:xfrm>
          <a:prstGeom prst="rightArrow">
            <a:avLst>
              <a:gd name="adj1" fmla="val 50000"/>
              <a:gd name="adj2" fmla="val 654237"/>
            </a:avLst>
          </a:prstGeom>
          <a:solidFill>
            <a:srgbClr val="B2F3FC">
              <a:alpha val="50195"/>
            </a:srgbClr>
          </a:solidFill>
          <a:ln w="12700">
            <a:solidFill>
              <a:srgbClr val="B2F3FC"/>
            </a:solidFill>
            <a:miter lim="800000"/>
          </a:ln>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36" name="文本框 82956"/>
          <p:cNvSpPr txBox="1">
            <a:spLocks noChangeArrowheads="1"/>
          </p:cNvSpPr>
          <p:nvPr/>
        </p:nvSpPr>
        <p:spPr bwMode="auto">
          <a:xfrm>
            <a:off x="3466754" y="4466743"/>
            <a:ext cx="4319588"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800" b="1" dirty="0">
                <a:solidFill>
                  <a:srgbClr val="FF0000"/>
                </a:solidFill>
                <a:ea typeface="微软雅黑" panose="020B0503020204020204" pitchFamily="34" charset="-122"/>
              </a:rPr>
              <a:t>贾母（史太君）</a:t>
            </a:r>
            <a:endParaRPr lang="zh-CN" altLang="en-US" sz="2800" b="1" dirty="0">
              <a:solidFill>
                <a:srgbClr val="FF0000"/>
              </a:solidFill>
              <a:ea typeface="微软雅黑" panose="020B0503020204020204" pitchFamily="34" charset="-122"/>
            </a:endParaRPr>
          </a:p>
        </p:txBody>
      </p:sp>
      <p:sp>
        <p:nvSpPr>
          <p:cNvPr id="37" name="下箭头 82957"/>
          <p:cNvSpPr>
            <a:spLocks noChangeArrowheads="1"/>
          </p:cNvSpPr>
          <p:nvPr/>
        </p:nvSpPr>
        <p:spPr bwMode="auto">
          <a:xfrm>
            <a:off x="1992312" y="4656138"/>
            <a:ext cx="287338" cy="1368425"/>
          </a:xfrm>
          <a:prstGeom prst="downArrow">
            <a:avLst>
              <a:gd name="adj1" fmla="val 50000"/>
              <a:gd name="adj2" fmla="val 118972"/>
            </a:avLst>
          </a:prstGeom>
          <a:solidFill>
            <a:srgbClr val="B2F3FC">
              <a:alpha val="50195"/>
            </a:srgbClr>
          </a:solidFill>
          <a:ln w="12700">
            <a:solidFill>
              <a:srgbClr val="B2F3FC"/>
            </a:solidFill>
            <a:miter lim="800000"/>
          </a:ln>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38" name="文本框 82958"/>
          <p:cNvSpPr txBox="1">
            <a:spLocks noChangeArrowheads="1"/>
          </p:cNvSpPr>
          <p:nvPr/>
        </p:nvSpPr>
        <p:spPr bwMode="auto">
          <a:xfrm>
            <a:off x="1416050" y="4513263"/>
            <a:ext cx="5842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eaVert"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400" b="1" dirty="0">
                <a:ea typeface="微软雅黑" panose="020B0503020204020204" pitchFamily="34" charset="-122"/>
              </a:rPr>
              <a:t>（王夫人）</a:t>
            </a:r>
            <a:endParaRPr lang="zh-CN" altLang="en-US" sz="2400" b="1" dirty="0">
              <a:ea typeface="微软雅黑" panose="020B0503020204020204" pitchFamily="34" charset="-122"/>
            </a:endParaRPr>
          </a:p>
        </p:txBody>
      </p:sp>
      <p:sp>
        <p:nvSpPr>
          <p:cNvPr id="39" name="文本框 82959"/>
          <p:cNvSpPr txBox="1">
            <a:spLocks noChangeArrowheads="1"/>
          </p:cNvSpPr>
          <p:nvPr/>
        </p:nvSpPr>
        <p:spPr bwMode="auto">
          <a:xfrm>
            <a:off x="4152900" y="6169025"/>
            <a:ext cx="24003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3200" b="1" dirty="0">
                <a:ea typeface="微软雅黑" panose="020B0503020204020204" pitchFamily="34" charset="-122"/>
              </a:rPr>
              <a:t>（王夫人</a:t>
            </a:r>
            <a:r>
              <a:rPr lang="zh-CN" altLang="en-US" sz="3300" b="1" dirty="0">
                <a:solidFill>
                  <a:schemeClr val="accent2"/>
                </a:solidFill>
              </a:rPr>
              <a:t>）</a:t>
            </a:r>
            <a:endParaRPr lang="zh-CN" altLang="en-US" sz="3300" b="1" dirty="0">
              <a:solidFill>
                <a:schemeClr val="accent2"/>
              </a:solidFill>
            </a:endParaRPr>
          </a:p>
        </p:txBody>
      </p:sp>
      <p:sp>
        <p:nvSpPr>
          <p:cNvPr id="40" name="右箭头 82960"/>
          <p:cNvSpPr>
            <a:spLocks noChangeArrowheads="1"/>
          </p:cNvSpPr>
          <p:nvPr/>
        </p:nvSpPr>
        <p:spPr bwMode="auto">
          <a:xfrm rot="1241623">
            <a:off x="3144837" y="5232400"/>
            <a:ext cx="4464050" cy="69850"/>
          </a:xfrm>
          <a:prstGeom prst="rightArrow">
            <a:avLst>
              <a:gd name="adj1" fmla="val 50000"/>
              <a:gd name="adj2" fmla="val 1596544"/>
            </a:avLst>
          </a:prstGeom>
          <a:solidFill>
            <a:srgbClr val="B2F3FC">
              <a:alpha val="50195"/>
            </a:srgbClr>
          </a:solidFill>
          <a:ln w="12700">
            <a:solidFill>
              <a:srgbClr val="B2F3FC"/>
            </a:solidFill>
            <a:miter lim="800000"/>
          </a:ln>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41" name="文本框 82962"/>
          <p:cNvSpPr txBox="1">
            <a:spLocks noChangeArrowheads="1"/>
          </p:cNvSpPr>
          <p:nvPr/>
        </p:nvSpPr>
        <p:spPr bwMode="auto">
          <a:xfrm>
            <a:off x="4368800" y="5448300"/>
            <a:ext cx="1438275"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ea typeface="微软雅黑" panose="020B0503020204020204" pitchFamily="34" charset="-122"/>
              </a:rPr>
              <a:t>连襟</a:t>
            </a:r>
            <a:endParaRPr lang="zh-CN" altLang="en-US" sz="3200" b="1" dirty="0">
              <a:ea typeface="微软雅黑" panose="020B0503020204020204" pitchFamily="34" charset="-122"/>
            </a:endParaRPr>
          </a:p>
        </p:txBody>
      </p:sp>
      <p:sp>
        <p:nvSpPr>
          <p:cNvPr id="42" name="文本框 82964"/>
          <p:cNvSpPr txBox="1">
            <a:spLocks noChangeArrowheads="1"/>
          </p:cNvSpPr>
          <p:nvPr/>
        </p:nvSpPr>
        <p:spPr bwMode="auto">
          <a:xfrm>
            <a:off x="8401050" y="5016500"/>
            <a:ext cx="1371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43" name="文本框 82965"/>
          <p:cNvSpPr txBox="1">
            <a:spLocks noChangeArrowheads="1"/>
          </p:cNvSpPr>
          <p:nvPr/>
        </p:nvSpPr>
        <p:spPr bwMode="auto">
          <a:xfrm>
            <a:off x="7537450" y="4513263"/>
            <a:ext cx="287972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FF0000"/>
                </a:solidFill>
                <a:ea typeface="微软雅黑" panose="020B0503020204020204" pitchFamily="34" charset="-122"/>
              </a:rPr>
              <a:t>（史湘云）</a:t>
            </a:r>
            <a:endParaRPr lang="zh-CN" altLang="en-US" sz="2800" dirty="0">
              <a:solidFill>
                <a:srgbClr val="FF0000"/>
              </a:solidFill>
              <a:ea typeface="微软雅黑" panose="020B0503020204020204" pitchFamily="34" charset="-122"/>
            </a:endParaRPr>
          </a:p>
        </p:txBody>
      </p:sp>
      <p:sp>
        <p:nvSpPr>
          <p:cNvPr id="44" name="文本框 82966"/>
          <p:cNvSpPr txBox="1">
            <a:spLocks noChangeArrowheads="1"/>
          </p:cNvSpPr>
          <p:nvPr/>
        </p:nvSpPr>
        <p:spPr bwMode="auto">
          <a:xfrm>
            <a:off x="7608887" y="6240463"/>
            <a:ext cx="30734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b="1">
                <a:solidFill>
                  <a:srgbClr val="FF0000"/>
                </a:solidFill>
                <a:ea typeface="微软雅黑" panose="020B0503020204020204" pitchFamily="34" charset="-122"/>
              </a:rPr>
              <a:t>（薛宝钗）</a:t>
            </a:r>
            <a:endParaRPr lang="zh-CN" altLang="en-US" sz="2400" b="1">
              <a:solidFill>
                <a:srgbClr val="FF0000"/>
              </a:solidFill>
              <a:ea typeface="微软雅黑" panose="020B0503020204020204" pitchFamily="34" charset="-122"/>
            </a:endParaRPr>
          </a:p>
        </p:txBody>
      </p:sp>
      <p:sp>
        <p:nvSpPr>
          <p:cNvPr id="45" name="文本框 82967"/>
          <p:cNvSpPr txBox="1">
            <a:spLocks noChangeArrowheads="1"/>
          </p:cNvSpPr>
          <p:nvPr/>
        </p:nvSpPr>
        <p:spPr bwMode="auto">
          <a:xfrm>
            <a:off x="1128712" y="6384925"/>
            <a:ext cx="287972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400" b="1" dirty="0">
                <a:solidFill>
                  <a:srgbClr val="FF0000"/>
                </a:solidFill>
                <a:ea typeface="微软雅黑" panose="020B0503020204020204" pitchFamily="34" charset="-122"/>
              </a:rPr>
              <a:t>（王熙凤）</a:t>
            </a:r>
            <a:endParaRPr lang="zh-CN" altLang="en-US" sz="2400" b="1" dirty="0">
              <a:solidFill>
                <a:srgbClr val="FF0000"/>
              </a:solidFill>
              <a:ea typeface="微软雅黑" panose="020B0503020204020204" pitchFamily="34" charset="-122"/>
            </a:endParaRPr>
          </a:p>
        </p:txBody>
      </p:sp>
      <p:sp>
        <p:nvSpPr>
          <p:cNvPr id="46" name="文本框 82968"/>
          <p:cNvSpPr txBox="1">
            <a:spLocks noChangeArrowheads="1"/>
          </p:cNvSpPr>
          <p:nvPr/>
        </p:nvSpPr>
        <p:spPr bwMode="auto">
          <a:xfrm>
            <a:off x="4085328" y="3698461"/>
            <a:ext cx="1727200"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3200" b="1" dirty="0">
                <a:ea typeface="微软雅黑" panose="020B0503020204020204" pitchFamily="34" charset="-122"/>
              </a:rPr>
              <a:t>外戚</a:t>
            </a:r>
            <a:endParaRPr lang="zh-CN" altLang="en-US" sz="3200" b="1" dirty="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 calcmode="lin" valueType="num">
                                      <p:cBhvr additive="base">
                                        <p:cTn id="15"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0-#ppt_w/2"/>
                                          </p:val>
                                        </p:tav>
                                        <p:tav tm="100000">
                                          <p:val>
                                            <p:strVal val="#ppt_x"/>
                                          </p:val>
                                        </p:tav>
                                      </p:tavLst>
                                    </p:anim>
                                    <p:anim calcmode="lin" valueType="num">
                                      <p:cBhvr additive="base">
                                        <p:cTn id="40"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blinds(horizontal)">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500"/>
                                        <p:tgtEl>
                                          <p:spTgt spid="37"/>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Effect transition="in" filter="fade">
                                      <p:cBhvr>
                                        <p:cTn id="81" dur="500"/>
                                        <p:tgtEl>
                                          <p:spTgt spid="38"/>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ppt_w</p:attrName>
                                        </p:attrNameLst>
                                      </p:cBhvr>
                                      <p:tavLst>
                                        <p:tav tm="0">
                                          <p:val>
                                            <p:fltVal val="0"/>
                                          </p:val>
                                        </p:tav>
                                        <p:tav tm="100000">
                                          <p:val>
                                            <p:strVal val="#ppt_w"/>
                                          </p:val>
                                        </p:tav>
                                      </p:tavLst>
                                    </p:anim>
                                    <p:anim calcmode="lin" valueType="num">
                                      <p:cBhvr>
                                        <p:cTn id="98" dur="500" fill="hold"/>
                                        <p:tgtEl>
                                          <p:spTgt spid="39"/>
                                        </p:tgtEl>
                                        <p:attrNameLst>
                                          <p:attrName>ppt_h</p:attrName>
                                        </p:attrNameLst>
                                      </p:cBhvr>
                                      <p:tavLst>
                                        <p:tav tm="0">
                                          <p:val>
                                            <p:fltVal val="0"/>
                                          </p:val>
                                        </p:tav>
                                        <p:tav tm="100000">
                                          <p:val>
                                            <p:strVal val="#ppt_h"/>
                                          </p:val>
                                        </p:tav>
                                      </p:tavLst>
                                    </p:anim>
                                    <p:animEffect transition="in" filter="fade">
                                      <p:cBhvr>
                                        <p:cTn id="99" dur="500"/>
                                        <p:tgtEl>
                                          <p:spTgt spid="39"/>
                                        </p:tgtEl>
                                      </p:cBhvr>
                                    </p:animEffect>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blinds(horizontal)">
                                      <p:cBhvr>
                                        <p:cTn id="104" dur="500"/>
                                        <p:tgtEl>
                                          <p:spTgt spid="4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nodeType="click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wipe(up)">
                                      <p:cBhvr>
                                        <p:cTn id="109" dur="500"/>
                                        <p:tgtEl>
                                          <p:spTgt spid="4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43"/>
                                        </p:tgtEl>
                                        <p:attrNameLst>
                                          <p:attrName>style.visibility</p:attrName>
                                        </p:attrNameLst>
                                      </p:cBhvr>
                                      <p:to>
                                        <p:strVal val="visible"/>
                                      </p:to>
                                    </p:set>
                                    <p:anim calcmode="lin" valueType="num">
                                      <p:cBhvr>
                                        <p:cTn id="114" dur="500" fill="hold"/>
                                        <p:tgtEl>
                                          <p:spTgt spid="43"/>
                                        </p:tgtEl>
                                        <p:attrNameLst>
                                          <p:attrName>ppt_w</p:attrName>
                                        </p:attrNameLst>
                                      </p:cBhvr>
                                      <p:tavLst>
                                        <p:tav tm="0">
                                          <p:val>
                                            <p:fltVal val="0"/>
                                          </p:val>
                                        </p:tav>
                                        <p:tav tm="100000">
                                          <p:val>
                                            <p:strVal val="#ppt_w"/>
                                          </p:val>
                                        </p:tav>
                                      </p:tavLst>
                                    </p:anim>
                                    <p:anim calcmode="lin" valueType="num">
                                      <p:cBhvr>
                                        <p:cTn id="115" dur="500" fill="hold"/>
                                        <p:tgtEl>
                                          <p:spTgt spid="43"/>
                                        </p:tgtEl>
                                        <p:attrNameLst>
                                          <p:attrName>ppt_h</p:attrName>
                                        </p:attrNameLst>
                                      </p:cBhvr>
                                      <p:tavLst>
                                        <p:tav tm="0">
                                          <p:val>
                                            <p:fltVal val="0"/>
                                          </p:val>
                                        </p:tav>
                                        <p:tav tm="100000">
                                          <p:val>
                                            <p:strVal val="#ppt_h"/>
                                          </p:val>
                                        </p:tav>
                                      </p:tavLst>
                                    </p:anim>
                                    <p:animEffect transition="in" filter="fade">
                                      <p:cBhvr>
                                        <p:cTn id="116" dur="500"/>
                                        <p:tgtEl>
                                          <p:spTgt spid="43"/>
                                        </p:tgtEl>
                                      </p:cBhvr>
                                    </p:animEffect>
                                  </p:childTnLst>
                                </p:cTn>
                              </p:par>
                            </p:childTnLst>
                          </p:cTn>
                        </p:par>
                      </p:childTnLst>
                    </p:cTn>
                  </p:par>
                  <p:par>
                    <p:cTn id="117" fill="hold">
                      <p:stCondLst>
                        <p:cond delay="indefinite"/>
                      </p:stCondLst>
                      <p:childTnLst>
                        <p:par>
                          <p:cTn id="118" fill="hold">
                            <p:stCondLst>
                              <p:cond delay="0"/>
                            </p:stCondLst>
                            <p:childTnLst>
                              <p:par>
                                <p:cTn id="119" presetID="53" presetClass="entr" presetSubtype="16" fill="hold" grpId="0" nodeType="click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Effect transition="in" filter="fade">
                                      <p:cBhvr>
                                        <p:cTn id="123" dur="500"/>
                                        <p:tgtEl>
                                          <p:spTgt spid="45"/>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childTnLst>
                                    <p:set>
                                      <p:cBhvr>
                                        <p:cTn id="127" dur="1" fill="hold">
                                          <p:stCondLst>
                                            <p:cond delay="0"/>
                                          </p:stCondLst>
                                        </p:cTn>
                                        <p:tgtEl>
                                          <p:spTgt spid="44"/>
                                        </p:tgtEl>
                                        <p:attrNameLst>
                                          <p:attrName>style.visibility</p:attrName>
                                        </p:attrNameLst>
                                      </p:cBhvr>
                                      <p:to>
                                        <p:strVal val="visible"/>
                                      </p:to>
                                    </p:set>
                                    <p:anim calcmode="lin" valueType="num">
                                      <p:cBhvr>
                                        <p:cTn id="128" dur="500" fill="hold"/>
                                        <p:tgtEl>
                                          <p:spTgt spid="44"/>
                                        </p:tgtEl>
                                        <p:attrNameLst>
                                          <p:attrName>ppt_w</p:attrName>
                                        </p:attrNameLst>
                                      </p:cBhvr>
                                      <p:tavLst>
                                        <p:tav tm="0">
                                          <p:val>
                                            <p:fltVal val="0"/>
                                          </p:val>
                                        </p:tav>
                                        <p:tav tm="100000">
                                          <p:val>
                                            <p:strVal val="#ppt_w"/>
                                          </p:val>
                                        </p:tav>
                                      </p:tavLst>
                                    </p:anim>
                                    <p:anim calcmode="lin" valueType="num">
                                      <p:cBhvr>
                                        <p:cTn id="129" dur="500" fill="hold"/>
                                        <p:tgtEl>
                                          <p:spTgt spid="44"/>
                                        </p:tgtEl>
                                        <p:attrNameLst>
                                          <p:attrName>ppt_h</p:attrName>
                                        </p:attrNameLst>
                                      </p:cBhvr>
                                      <p:tavLst>
                                        <p:tav tm="0">
                                          <p:val>
                                            <p:fltVal val="0"/>
                                          </p:val>
                                        </p:tav>
                                        <p:tav tm="100000">
                                          <p:val>
                                            <p:strVal val="#ppt_h"/>
                                          </p:val>
                                        </p:tav>
                                      </p:tavLst>
                                    </p:anim>
                                    <p:animEffect transition="in" filter="fade">
                                      <p:cBhvr>
                                        <p:cTn id="1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build="p"/>
      <p:bldP spid="27" grpId="0"/>
      <p:bldP spid="28" grpId="0"/>
      <p:bldP spid="29" grpId="0"/>
      <p:bldP spid="30" grpId="0"/>
      <p:bldP spid="31" grpId="0"/>
      <p:bldP spid="32" grpId="0"/>
      <p:bldP spid="33" grpId="0"/>
      <p:bldP spid="36" grpId="0"/>
      <p:bldP spid="38" grpId="0"/>
      <p:bldP spid="39" grpId="0"/>
      <p:bldP spid="41"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走进文本</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97281"/>
          <p:cNvSpPr txBox="1">
            <a:spLocks noChangeArrowheads="1"/>
          </p:cNvSpPr>
          <p:nvPr/>
        </p:nvSpPr>
        <p:spPr bwMode="auto">
          <a:xfrm>
            <a:off x="1658507" y="1744691"/>
            <a:ext cx="6925935" cy="472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3200" dirty="0">
                <a:solidFill>
                  <a:srgbClr val="FF3300"/>
                </a:solidFill>
                <a:latin typeface="微软雅黑" panose="020B0503020204020204" pitchFamily="34" charset="-122"/>
                <a:ea typeface="微软雅黑" panose="020B0503020204020204" pitchFamily="34" charset="-122"/>
              </a:rPr>
              <a:t>自读课文，要求：</a:t>
            </a:r>
            <a:endParaRPr lang="zh-CN" altLang="en-US" sz="3200" dirty="0">
              <a:solidFill>
                <a:srgbClr val="FF3300"/>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、注意字词读音及古今异义。</a:t>
            </a:r>
            <a:endParaRPr lang="zh-CN" altLang="en-US" sz="3200" dirty="0">
              <a:latin typeface="微软雅黑" panose="020B0503020204020204" pitchFamily="34" charset="-122"/>
              <a:ea typeface="微软雅黑" panose="020B0503020204020204" pitchFamily="34" charset="-122"/>
            </a:endParaRPr>
          </a:p>
          <a:p>
            <a:pPr eaLnBrk="1" hangingPunct="1">
              <a:lnSpc>
                <a:spcPct val="150000"/>
              </a:lnSpc>
              <a:spcBef>
                <a:spcPct val="50000"/>
              </a:spcBef>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、画出黛玉进贾府的路线。</a:t>
            </a:r>
            <a:endParaRPr lang="zh-CN" altLang="en-US" sz="3200" dirty="0">
              <a:latin typeface="微软雅黑" panose="020B0503020204020204" pitchFamily="34" charset="-122"/>
              <a:ea typeface="微软雅黑" panose="020B0503020204020204" pitchFamily="34" charset="-122"/>
            </a:endParaRPr>
          </a:p>
          <a:p>
            <a:pPr eaLnBrk="1" hangingPunct="1">
              <a:lnSpc>
                <a:spcPct val="150000"/>
              </a:lnSpc>
              <a:spcBef>
                <a:spcPct val="50000"/>
              </a:spcBef>
            </a:pP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、概括贾府的</a:t>
            </a:r>
            <a:r>
              <a:rPr lang="zh-CN" altLang="en-US" sz="3200" dirty="0" smtClean="0">
                <a:latin typeface="微软雅黑" panose="020B0503020204020204" pitchFamily="34" charset="-122"/>
                <a:ea typeface="微软雅黑" panose="020B0503020204020204" pitchFamily="34" charset="-122"/>
              </a:rPr>
              <a:t>特点。</a:t>
            </a:r>
            <a:endParaRPr lang="zh-CN" altLang="en-US" sz="32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4000" dirty="0">
                <a:latin typeface="微软雅黑" panose="020B0503020204020204" pitchFamily="34" charset="-122"/>
                <a:ea typeface="微软雅黑" panose="020B0503020204020204" pitchFamily="34" charset="-122"/>
              </a:rPr>
              <a:t>　　</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字音</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学习</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84994"/>
          <p:cNvSpPr>
            <a:spLocks noChangeArrowheads="1"/>
          </p:cNvSpPr>
          <p:nvPr/>
        </p:nvSpPr>
        <p:spPr bwMode="auto">
          <a:xfrm>
            <a:off x="860027" y="1902990"/>
            <a:ext cx="12190413" cy="36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阜</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fù</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盛（</a:t>
            </a:r>
            <a:r>
              <a:rPr lang="en-US" altLang="zh-CN" sz="2000" dirty="0" err="1">
                <a:latin typeface="微软雅黑" panose="020B0503020204020204" pitchFamily="34" charset="-122"/>
                <a:ea typeface="微软雅黑" panose="020B0503020204020204" pitchFamily="34" charset="-122"/>
              </a:rPr>
              <a:t>shèng</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敕</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chì</a:t>
            </a:r>
            <a:r>
              <a:rPr lang="zh-CN" altLang="en-US" sz="2000" dirty="0">
                <a:latin typeface="微软雅黑" panose="020B0503020204020204" pitchFamily="34" charset="-122"/>
                <a:ea typeface="微软雅黑" panose="020B0503020204020204" pitchFamily="34" charset="-122"/>
              </a:rPr>
              <a:t>）                       绾头发（</a:t>
            </a:r>
            <a:r>
              <a:rPr lang="en-US" altLang="zh-CN" sz="2000" dirty="0" err="1">
                <a:latin typeface="微软雅黑" panose="020B0503020204020204" pitchFamily="34" charset="-122"/>
                <a:ea typeface="微软雅黑" panose="020B0503020204020204" pitchFamily="34" charset="-122"/>
              </a:rPr>
              <a:t>wǎn</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嫡亲（</a:t>
            </a:r>
            <a:r>
              <a:rPr lang="en-US" altLang="zh-CN" sz="2000" dirty="0" err="1">
                <a:latin typeface="微软雅黑" panose="020B0503020204020204" pitchFamily="34" charset="-122"/>
                <a:ea typeface="微软雅黑" panose="020B0503020204020204" pitchFamily="34" charset="-122"/>
              </a:rPr>
              <a:t>dí</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忖</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cǔn</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度（</a:t>
            </a:r>
            <a:r>
              <a:rPr lang="en-US" altLang="zh-CN" sz="2000" dirty="0" err="1">
                <a:latin typeface="微软雅黑" panose="020B0503020204020204" pitchFamily="34" charset="-122"/>
                <a:ea typeface="微软雅黑" panose="020B0503020204020204" pitchFamily="34" charset="-122"/>
              </a:rPr>
              <a:t>duó</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便</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biàn</a:t>
            </a:r>
            <a:r>
              <a:rPr lang="zh-CN" altLang="en-US" sz="2000" dirty="0">
                <a:latin typeface="微软雅黑" panose="020B0503020204020204" pitchFamily="34" charset="-122"/>
                <a:ea typeface="微软雅黑" panose="020B0503020204020204" pitchFamily="34" charset="-122"/>
              </a:rPr>
              <a:t>）宜</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盥（</a:t>
            </a:r>
            <a:r>
              <a:rPr lang="en-US" altLang="zh-CN" sz="2000" dirty="0" err="1">
                <a:latin typeface="微软雅黑" panose="020B0503020204020204" pitchFamily="34" charset="-122"/>
                <a:ea typeface="微软雅黑" panose="020B0503020204020204" pitchFamily="34" charset="-122"/>
              </a:rPr>
              <a:t>guàn</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懵懂</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měng</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嗔怪</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chēn</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颦（</a:t>
            </a:r>
            <a:r>
              <a:rPr lang="en-US" altLang="zh-CN" sz="2000" dirty="0" err="1">
                <a:latin typeface="微软雅黑" panose="020B0503020204020204" pitchFamily="34" charset="-122"/>
                <a:ea typeface="微软雅黑" panose="020B0503020204020204" pitchFamily="34" charset="-122"/>
              </a:rPr>
              <a:t>pín</a:t>
            </a:r>
            <a:r>
              <a:rPr lang="zh-CN" altLang="en-US" sz="2000" dirty="0">
                <a:latin typeface="微软雅黑" panose="020B0503020204020204" pitchFamily="34" charset="-122"/>
                <a:ea typeface="微软雅黑" panose="020B0503020204020204" pitchFamily="34" charset="-122"/>
              </a:rPr>
              <a:t>）                      屏（</a:t>
            </a:r>
            <a:r>
              <a:rPr lang="en-US" altLang="zh-CN" sz="2000" dirty="0" err="1">
                <a:latin typeface="微软雅黑" panose="020B0503020204020204" pitchFamily="34" charset="-122"/>
                <a:ea typeface="微软雅黑" panose="020B0503020204020204" pitchFamily="34" charset="-122"/>
              </a:rPr>
              <a:t>bǐng</a:t>
            </a:r>
            <a:r>
              <a:rPr lang="zh-CN" altLang="en-US" sz="2000" dirty="0">
                <a:latin typeface="微软雅黑" panose="020B0503020204020204" pitchFamily="34" charset="-122"/>
                <a:ea typeface="微软雅黑" panose="020B0503020204020204" pitchFamily="34" charset="-122"/>
              </a:rPr>
              <a:t>）气                  </a:t>
            </a:r>
            <a:r>
              <a:rPr lang="zh-CN" altLang="en-US" sz="2000" dirty="0" smtClean="0">
                <a:latin typeface="微软雅黑" panose="020B0503020204020204" pitchFamily="34" charset="-122"/>
                <a:ea typeface="微软雅黑" panose="020B0503020204020204" pitchFamily="34" charset="-122"/>
              </a:rPr>
              <a:t>韶</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sháo</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两靥（</a:t>
            </a:r>
            <a:r>
              <a:rPr lang="en-US" altLang="zh-CN" sz="2000" dirty="0" err="1">
                <a:latin typeface="微软雅黑" panose="020B0503020204020204" pitchFamily="34" charset="-122"/>
                <a:ea typeface="微软雅黑" panose="020B0503020204020204" pitchFamily="34" charset="-122"/>
              </a:rPr>
              <a:t>yè</a:t>
            </a:r>
            <a:r>
              <a:rPr lang="zh-CN" altLang="en-US" sz="2000" dirty="0">
                <a:latin typeface="微软雅黑" panose="020B0503020204020204" pitchFamily="34" charset="-122"/>
                <a:ea typeface="微软雅黑" panose="020B0503020204020204" pitchFamily="34" charset="-122"/>
              </a:rPr>
              <a:t>）                    纨（</a:t>
            </a:r>
            <a:r>
              <a:rPr lang="en-US" altLang="zh-CN" sz="2000" dirty="0" err="1">
                <a:latin typeface="微软雅黑" panose="020B0503020204020204" pitchFamily="34" charset="-122"/>
                <a:ea typeface="微软雅黑" panose="020B0503020204020204" pitchFamily="34" charset="-122"/>
              </a:rPr>
              <a:t>wán</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）绔（</a:t>
            </a:r>
            <a:r>
              <a:rPr lang="en-US" altLang="zh-CN" sz="2000" dirty="0" err="1">
                <a:latin typeface="微软雅黑" panose="020B0503020204020204" pitchFamily="34" charset="-122"/>
                <a:ea typeface="微软雅黑" panose="020B0503020204020204" pitchFamily="34" charset="-122"/>
              </a:rPr>
              <a:t>kù</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窄</a:t>
            </a:r>
            <a:r>
              <a:rPr lang="zh-CN" altLang="en-US" sz="2000" dirty="0">
                <a:latin typeface="微软雅黑" panose="020B0503020204020204" pitchFamily="34" charset="-122"/>
                <a:ea typeface="微软雅黑" panose="020B0503020204020204" pitchFamily="34" charset="-122"/>
              </a:rPr>
              <a:t>裉袄（</a:t>
            </a:r>
            <a:r>
              <a:rPr lang="en-US" altLang="zh-CN" sz="2000" dirty="0" err="1">
                <a:latin typeface="微软雅黑" panose="020B0503020204020204" pitchFamily="34" charset="-122"/>
                <a:ea typeface="微软雅黑" panose="020B0503020204020204" pitchFamily="34" charset="-122"/>
              </a:rPr>
              <a:t>kèn</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金螭（</a:t>
            </a:r>
            <a:r>
              <a:rPr lang="en-US" altLang="zh-CN" sz="2000" dirty="0" err="1">
                <a:latin typeface="微软雅黑" panose="020B0503020204020204" pitchFamily="34" charset="-122"/>
                <a:ea typeface="微软雅黑" panose="020B0503020204020204" pitchFamily="34" charset="-122"/>
              </a:rPr>
              <a:t>chī</a:t>
            </a:r>
            <a:r>
              <a:rPr lang="zh-CN" altLang="en-US" sz="2000" dirty="0">
                <a:latin typeface="微软雅黑" panose="020B0503020204020204" pitchFamily="34" charset="-122"/>
                <a:ea typeface="微软雅黑" panose="020B0503020204020204" pitchFamily="34" charset="-122"/>
              </a:rPr>
              <a:t>）                   錾银（</a:t>
            </a:r>
            <a:r>
              <a:rPr lang="en-US" altLang="zh-CN" sz="2000" dirty="0" err="1">
                <a:latin typeface="微软雅黑" panose="020B0503020204020204" pitchFamily="34" charset="-122"/>
                <a:ea typeface="微软雅黑" panose="020B0503020204020204" pitchFamily="34" charset="-122"/>
              </a:rPr>
              <a:t>zàn</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罥</a:t>
            </a:r>
            <a:r>
              <a:rPr lang="zh-CN" altLang="en-US" sz="2000" dirty="0">
                <a:latin typeface="微软雅黑" panose="020B0503020204020204" pitchFamily="34" charset="-122"/>
                <a:ea typeface="微软雅黑" panose="020B0503020204020204" pitchFamily="34" charset="-122"/>
              </a:rPr>
              <a:t>烟眉（</a:t>
            </a:r>
            <a:r>
              <a:rPr lang="en-US" altLang="zh-CN" sz="2000" dirty="0" err="1">
                <a:latin typeface="微软雅黑" panose="020B0503020204020204" pitchFamily="34" charset="-122"/>
                <a:ea typeface="微软雅黑" panose="020B0503020204020204" pitchFamily="34" charset="-122"/>
              </a:rPr>
              <a:t>juàn</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eaLnBrk="1" hangingPunct="1">
              <a:lnSpc>
                <a:spcPct val="125000"/>
              </a:lnSpc>
              <a:spcBef>
                <a:spcPct val="50000"/>
              </a:spcBef>
            </a:pPr>
            <a:r>
              <a:rPr lang="zh-CN" altLang="en-US" sz="2000" dirty="0">
                <a:latin typeface="微软雅黑" panose="020B0503020204020204" pitchFamily="34" charset="-122"/>
                <a:ea typeface="微软雅黑" panose="020B0503020204020204" pitchFamily="34" charset="-122"/>
              </a:rPr>
              <a:t>丝绦（</a:t>
            </a:r>
            <a:r>
              <a:rPr lang="en-US" altLang="zh-CN" sz="2000" dirty="0" err="1">
                <a:latin typeface="微软雅黑" panose="020B0503020204020204" pitchFamily="34" charset="-122"/>
                <a:ea typeface="微软雅黑" panose="020B0503020204020204" pitchFamily="34" charset="-122"/>
              </a:rPr>
              <a:t>tāo</a:t>
            </a:r>
            <a:r>
              <a:rPr lang="zh-CN" altLang="en-US" sz="2000" dirty="0">
                <a:latin typeface="微软雅黑" panose="020B0503020204020204" pitchFamily="34" charset="-122"/>
                <a:ea typeface="微软雅黑" panose="020B0503020204020204" pitchFamily="34" charset="-122"/>
              </a:rPr>
              <a:t>）                  帷幄（</a:t>
            </a:r>
            <a:r>
              <a:rPr lang="en-US" altLang="zh-CN" sz="2000" dirty="0" err="1">
                <a:latin typeface="微软雅黑" panose="020B0503020204020204" pitchFamily="34" charset="-122"/>
                <a:ea typeface="微软雅黑" panose="020B0503020204020204" pitchFamily="34" charset="-122"/>
              </a:rPr>
              <a:t>wò</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字音学习</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占位符 87042"/>
          <p:cNvSpPr txBox="1">
            <a:spLocks noChangeArrowheads="1"/>
          </p:cNvSpPr>
          <p:nvPr/>
        </p:nvSpPr>
        <p:spPr bwMode="auto">
          <a:xfrm>
            <a:off x="891709" y="1928158"/>
            <a:ext cx="11328400" cy="4321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35000"/>
              </a:lnSpc>
              <a:spcBef>
                <a:spcPct val="50000"/>
              </a:spcBef>
              <a:buFont typeface="Arial" panose="020B0604020202020204" pitchFamily="34" charset="0"/>
              <a:buNone/>
            </a:pPr>
            <a:r>
              <a:rPr lang="zh-CN" altLang="en-US" b="1" kern="0" dirty="0" smtClean="0">
                <a:latin typeface="微软雅黑" panose="020B0503020204020204" pitchFamily="34" charset="-122"/>
                <a:ea typeface="微软雅黑" panose="020B0503020204020204" pitchFamily="34" charset="-122"/>
              </a:rPr>
              <a:t>厢庑（</a:t>
            </a:r>
            <a:r>
              <a:rPr lang="en-US" altLang="zh-CN" b="1" kern="0" dirty="0" err="1" smtClean="0">
                <a:latin typeface="微软雅黑" panose="020B0503020204020204" pitchFamily="34" charset="-122"/>
                <a:ea typeface="微软雅黑" panose="020B0503020204020204" pitchFamily="34" charset="-122"/>
              </a:rPr>
              <a:t>wǔ</a:t>
            </a:r>
            <a:r>
              <a:rPr lang="zh-CN" altLang="en-US" b="1" kern="0" dirty="0" smtClean="0">
                <a:latin typeface="微软雅黑" panose="020B0503020204020204" pitchFamily="34" charset="-122"/>
                <a:ea typeface="微软雅黑" panose="020B0503020204020204" pitchFamily="34" charset="-122"/>
              </a:rPr>
              <a:t>）              宸翰（</a:t>
            </a:r>
            <a:r>
              <a:rPr lang="en-US" altLang="zh-CN" b="1" kern="0" dirty="0" err="1" smtClean="0">
                <a:latin typeface="微软雅黑" panose="020B0503020204020204" pitchFamily="34" charset="-122"/>
                <a:ea typeface="微软雅黑" panose="020B0503020204020204" pitchFamily="34" charset="-122"/>
              </a:rPr>
              <a:t>chén</a:t>
            </a:r>
            <a:r>
              <a:rPr lang="en-US" altLang="zh-CN" b="1" kern="0" dirty="0" smtClean="0">
                <a:latin typeface="微软雅黑" panose="020B0503020204020204" pitchFamily="34" charset="-122"/>
                <a:ea typeface="微软雅黑" panose="020B0503020204020204" pitchFamily="34" charset="-122"/>
              </a:rPr>
              <a:t> </a:t>
            </a:r>
            <a:r>
              <a:rPr lang="zh-CN" altLang="en-US" b="1" kern="0" dirty="0" smtClean="0">
                <a:latin typeface="微软雅黑" panose="020B0503020204020204" pitchFamily="34" charset="-122"/>
                <a:ea typeface="微软雅黑" panose="020B0503020204020204" pitchFamily="34" charset="-122"/>
              </a:rPr>
              <a:t>）     蜼（</a:t>
            </a:r>
            <a:r>
              <a:rPr lang="en-US" altLang="zh-CN" b="1" kern="0" dirty="0" err="1" smtClean="0">
                <a:latin typeface="微软雅黑" panose="020B0503020204020204" pitchFamily="34" charset="-122"/>
                <a:ea typeface="微软雅黑" panose="020B0503020204020204" pitchFamily="34" charset="-122"/>
              </a:rPr>
              <a:t>wěi</a:t>
            </a:r>
            <a:r>
              <a:rPr lang="zh-CN" altLang="en-US" b="1" kern="0" dirty="0" smtClean="0">
                <a:latin typeface="微软雅黑" panose="020B0503020204020204" pitchFamily="34" charset="-122"/>
                <a:ea typeface="微软雅黑" panose="020B0503020204020204" pitchFamily="34" charset="-122"/>
              </a:rPr>
              <a:t>）         </a:t>
            </a:r>
            <a:endParaRPr lang="zh-CN" altLang="en-US" b="1" kern="0" dirty="0" smtClean="0">
              <a:latin typeface="微软雅黑" panose="020B0503020204020204" pitchFamily="34" charset="-122"/>
              <a:ea typeface="微软雅黑" panose="020B0503020204020204" pitchFamily="34" charset="-122"/>
            </a:endParaRPr>
          </a:p>
          <a:p>
            <a:pPr eaLnBrk="1" hangingPunct="1">
              <a:lnSpc>
                <a:spcPct val="135000"/>
              </a:lnSpc>
              <a:spcBef>
                <a:spcPct val="50000"/>
              </a:spcBef>
              <a:buFont typeface="Arial" panose="020B0604020202020204" pitchFamily="34" charset="0"/>
              <a:buNone/>
            </a:pPr>
            <a:r>
              <a:rPr lang="zh-CN" altLang="en-US" b="1" kern="0" dirty="0" smtClean="0">
                <a:latin typeface="微软雅黑" panose="020B0503020204020204" pitchFamily="34" charset="-122"/>
                <a:ea typeface="微软雅黑" panose="020B0503020204020204" pitchFamily="34" charset="-122"/>
              </a:rPr>
              <a:t>黼（</a:t>
            </a:r>
            <a:r>
              <a:rPr lang="en-US" altLang="zh-CN" b="1" kern="0" dirty="0" err="1" smtClean="0">
                <a:latin typeface="微软雅黑" panose="020B0503020204020204" pitchFamily="34" charset="-122"/>
                <a:ea typeface="微软雅黑" panose="020B0503020204020204" pitchFamily="34" charset="-122"/>
              </a:rPr>
              <a:t>fǔ</a:t>
            </a:r>
            <a:r>
              <a:rPr lang="zh-CN" altLang="en-US" b="1" kern="0" dirty="0" smtClean="0">
                <a:latin typeface="微软雅黑" panose="020B0503020204020204" pitchFamily="34" charset="-122"/>
                <a:ea typeface="微软雅黑" panose="020B0503020204020204" pitchFamily="34" charset="-122"/>
              </a:rPr>
              <a:t>）黻（</a:t>
            </a:r>
            <a:r>
              <a:rPr lang="en-US" altLang="zh-CN" b="1" kern="0" dirty="0" err="1" smtClean="0">
                <a:latin typeface="微软雅黑" panose="020B0503020204020204" pitchFamily="34" charset="-122"/>
                <a:ea typeface="微软雅黑" panose="020B0503020204020204" pitchFamily="34" charset="-122"/>
              </a:rPr>
              <a:t>fú</a:t>
            </a:r>
            <a:r>
              <a:rPr lang="zh-CN" altLang="en-US" b="1" kern="0" dirty="0" smtClean="0">
                <a:latin typeface="微软雅黑" panose="020B0503020204020204" pitchFamily="34" charset="-122"/>
                <a:ea typeface="微软雅黑" panose="020B0503020204020204" pitchFamily="34" charset="-122"/>
              </a:rPr>
              <a:t>）     洋罽（</a:t>
            </a:r>
            <a:r>
              <a:rPr lang="en-US" altLang="zh-CN" b="1" kern="0" dirty="0" err="1" smtClean="0">
                <a:latin typeface="微软雅黑" panose="020B0503020204020204" pitchFamily="34" charset="-122"/>
                <a:ea typeface="微软雅黑" panose="020B0503020204020204" pitchFamily="34" charset="-122"/>
              </a:rPr>
              <a:t>jì</a:t>
            </a:r>
            <a:r>
              <a:rPr lang="zh-CN" altLang="en-US" b="1" kern="0" dirty="0" smtClean="0">
                <a:latin typeface="微软雅黑" panose="020B0503020204020204" pitchFamily="34" charset="-122"/>
                <a:ea typeface="微软雅黑" panose="020B0503020204020204" pitchFamily="34" charset="-122"/>
              </a:rPr>
              <a:t>）            美人觚（</a:t>
            </a:r>
            <a:r>
              <a:rPr lang="en-US" altLang="zh-CN" b="1" kern="0" dirty="0" err="1" smtClean="0">
                <a:latin typeface="微软雅黑" panose="020B0503020204020204" pitchFamily="34" charset="-122"/>
                <a:ea typeface="微软雅黑" panose="020B0503020204020204" pitchFamily="34" charset="-122"/>
              </a:rPr>
              <a:t>gū</a:t>
            </a:r>
            <a:r>
              <a:rPr lang="zh-CN" altLang="en-US" b="1" kern="0" dirty="0" smtClean="0">
                <a:latin typeface="微软雅黑" panose="020B0503020204020204" pitchFamily="34" charset="-122"/>
                <a:ea typeface="微软雅黑" panose="020B0503020204020204" pitchFamily="34" charset="-122"/>
              </a:rPr>
              <a:t>）          </a:t>
            </a:r>
            <a:endParaRPr lang="zh-CN" altLang="en-US" b="1" kern="0" dirty="0" smtClean="0">
              <a:latin typeface="微软雅黑" panose="020B0503020204020204" pitchFamily="34" charset="-122"/>
              <a:ea typeface="微软雅黑" panose="020B0503020204020204" pitchFamily="34" charset="-122"/>
            </a:endParaRPr>
          </a:p>
          <a:p>
            <a:pPr eaLnBrk="1" hangingPunct="1">
              <a:lnSpc>
                <a:spcPct val="135000"/>
              </a:lnSpc>
              <a:spcBef>
                <a:spcPct val="50000"/>
              </a:spcBef>
              <a:buFont typeface="Arial" panose="020B0604020202020204" pitchFamily="34" charset="0"/>
              <a:buNone/>
            </a:pPr>
            <a:r>
              <a:rPr lang="zh-CN" altLang="en-US" b="1" kern="0" dirty="0" smtClean="0">
                <a:latin typeface="微软雅黑" panose="020B0503020204020204" pitchFamily="34" charset="-122"/>
                <a:ea typeface="微软雅黑" panose="020B0503020204020204" pitchFamily="34" charset="-122"/>
              </a:rPr>
              <a:t>蹙眉（</a:t>
            </a:r>
            <a:r>
              <a:rPr lang="en-US" altLang="zh-CN" b="1" kern="0" dirty="0" err="1" smtClean="0">
                <a:latin typeface="微软雅黑" panose="020B0503020204020204" pitchFamily="34" charset="-122"/>
                <a:ea typeface="微软雅黑" panose="020B0503020204020204" pitchFamily="34" charset="-122"/>
              </a:rPr>
              <a:t>cù</a:t>
            </a:r>
            <a:r>
              <a:rPr lang="zh-CN" altLang="en-US" b="1" kern="0" dirty="0" smtClean="0">
                <a:latin typeface="微软雅黑" panose="020B0503020204020204" pitchFamily="34" charset="-122"/>
                <a:ea typeface="微软雅黑" panose="020B0503020204020204" pitchFamily="34" charset="-122"/>
              </a:rPr>
              <a:t>）               麈（</a:t>
            </a:r>
            <a:r>
              <a:rPr lang="en-US" altLang="zh-CN" b="1" kern="0" dirty="0" err="1" smtClean="0">
                <a:latin typeface="微软雅黑" panose="020B0503020204020204" pitchFamily="34" charset="-122"/>
                <a:ea typeface="微软雅黑" panose="020B0503020204020204" pitchFamily="34" charset="-122"/>
              </a:rPr>
              <a:t>zhǔ</a:t>
            </a:r>
            <a:r>
              <a:rPr lang="en-US" altLang="zh-CN" b="1" kern="0" dirty="0" smtClean="0">
                <a:latin typeface="微软雅黑" panose="020B0503020204020204" pitchFamily="34" charset="-122"/>
                <a:ea typeface="微软雅黑" panose="020B0503020204020204" pitchFamily="34" charset="-122"/>
              </a:rPr>
              <a:t>)             </a:t>
            </a:r>
            <a:r>
              <a:rPr lang="zh-CN" altLang="en-US" b="1" kern="0" dirty="0" smtClean="0">
                <a:latin typeface="微软雅黑" panose="020B0503020204020204" pitchFamily="34" charset="-122"/>
                <a:ea typeface="微软雅黑" panose="020B0503020204020204" pitchFamily="34" charset="-122"/>
              </a:rPr>
              <a:t>攒（</a:t>
            </a:r>
            <a:r>
              <a:rPr lang="en-US" altLang="zh-CN" b="1" kern="0" dirty="0" err="1" smtClean="0">
                <a:latin typeface="微软雅黑" panose="020B0503020204020204" pitchFamily="34" charset="-122"/>
                <a:ea typeface="微软雅黑" panose="020B0503020204020204" pitchFamily="34" charset="-122"/>
              </a:rPr>
              <a:t>cuán</a:t>
            </a:r>
            <a:r>
              <a:rPr lang="en-US" altLang="zh-CN" b="1" kern="0" dirty="0" smtClean="0">
                <a:latin typeface="微软雅黑" panose="020B0503020204020204" pitchFamily="34" charset="-122"/>
                <a:ea typeface="微软雅黑" panose="020B0503020204020204" pitchFamily="34" charset="-122"/>
              </a:rPr>
              <a:t>)          </a:t>
            </a:r>
            <a:endParaRPr lang="en-US" altLang="zh-CN" b="1" kern="0" dirty="0" smtClean="0">
              <a:latin typeface="微软雅黑" panose="020B0503020204020204" pitchFamily="34" charset="-122"/>
              <a:ea typeface="微软雅黑" panose="020B0503020204020204" pitchFamily="34" charset="-122"/>
            </a:endParaRPr>
          </a:p>
          <a:p>
            <a:pPr eaLnBrk="1" hangingPunct="1">
              <a:lnSpc>
                <a:spcPct val="135000"/>
              </a:lnSpc>
              <a:spcBef>
                <a:spcPct val="50000"/>
              </a:spcBef>
              <a:buFont typeface="Arial" panose="020B0604020202020204" pitchFamily="34" charset="0"/>
              <a:buNone/>
            </a:pPr>
            <a:r>
              <a:rPr lang="zh-CN" altLang="en-US" b="1" kern="0" dirty="0" smtClean="0">
                <a:latin typeface="微软雅黑" panose="020B0503020204020204" pitchFamily="34" charset="-122"/>
                <a:ea typeface="微软雅黑" panose="020B0503020204020204" pitchFamily="34" charset="-122"/>
              </a:rPr>
              <a:t>香茗（</a:t>
            </a:r>
            <a:r>
              <a:rPr lang="en-US" altLang="zh-CN" b="1" kern="0" dirty="0" err="1" smtClean="0">
                <a:latin typeface="微软雅黑" panose="020B0503020204020204" pitchFamily="34" charset="-122"/>
                <a:ea typeface="微软雅黑" panose="020B0503020204020204" pitchFamily="34" charset="-122"/>
              </a:rPr>
              <a:t>míng</a:t>
            </a:r>
            <a:r>
              <a:rPr lang="en-US" altLang="zh-CN" b="1" kern="0" dirty="0" smtClean="0">
                <a:latin typeface="微软雅黑" panose="020B0503020204020204" pitchFamily="34" charset="-122"/>
                <a:ea typeface="微软雅黑" panose="020B0503020204020204" pitchFamily="34" charset="-122"/>
              </a:rPr>
              <a:t>)            </a:t>
            </a:r>
            <a:r>
              <a:rPr lang="zh-CN" altLang="en-US" b="1" kern="0" dirty="0" smtClean="0">
                <a:latin typeface="微软雅黑" panose="020B0503020204020204" pitchFamily="34" charset="-122"/>
                <a:ea typeface="微软雅黑" panose="020B0503020204020204" pitchFamily="34" charset="-122"/>
              </a:rPr>
              <a:t>金钏（</a:t>
            </a:r>
            <a:r>
              <a:rPr lang="en-US" altLang="zh-CN" b="1" kern="0" dirty="0" err="1" smtClean="0">
                <a:latin typeface="微软雅黑" panose="020B0503020204020204" pitchFamily="34" charset="-122"/>
                <a:ea typeface="微软雅黑" panose="020B0503020204020204" pitchFamily="34" charset="-122"/>
              </a:rPr>
              <a:t>chuàn</a:t>
            </a:r>
            <a:r>
              <a:rPr lang="en-US" altLang="zh-CN" b="1" kern="0" dirty="0" smtClean="0">
                <a:latin typeface="微软雅黑" panose="020B0503020204020204" pitchFamily="34" charset="-122"/>
                <a:ea typeface="微软雅黑" panose="020B0503020204020204" pitchFamily="34" charset="-122"/>
              </a:rPr>
              <a:t>)</a:t>
            </a:r>
            <a:endParaRPr lang="en-US" altLang="zh-CN" b="1" kern="0" dirty="0" smtClean="0">
              <a:latin typeface="微软雅黑" panose="020B0503020204020204" pitchFamily="34" charset="-122"/>
              <a:ea typeface="微软雅黑" panose="020B0503020204020204" pitchFamily="34" charset="-122"/>
            </a:endParaRPr>
          </a:p>
          <a:p>
            <a:pPr eaLnBrk="1" hangingPunct="1">
              <a:lnSpc>
                <a:spcPct val="135000"/>
              </a:lnSpc>
              <a:buFont typeface="Arial" panose="020B0604020202020204" pitchFamily="34" charset="0"/>
              <a:buNone/>
            </a:pPr>
            <a:endParaRPr lang="en-US" altLang="zh-CN" sz="3300" b="1" kern="0"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古今异义</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3" name="Group 40"/>
          <p:cNvGraphicFramePr>
            <a:graphicFrameLocks noGrp="1"/>
          </p:cNvGraphicFramePr>
          <p:nvPr/>
        </p:nvGraphicFramePr>
        <p:xfrm>
          <a:off x="1090779" y="1741363"/>
          <a:ext cx="10295229" cy="4723256"/>
        </p:xfrm>
        <a:graphic>
          <a:graphicData uri="http://schemas.openxmlformats.org/drawingml/2006/table">
            <a:tbl>
              <a:tblPr/>
              <a:tblGrid>
                <a:gridCol w="1961131"/>
                <a:gridCol w="3629665"/>
                <a:gridCol w="4704433"/>
              </a:tblGrid>
              <a:tr h="577800">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800" b="1" i="0" u="none" strike="noStrike" cap="none" normalizeH="0" baseline="0" dirty="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rPr>
                        <a:t>词语</a:t>
                      </a:r>
                      <a:endParaRPr kumimoji="0" lang="zh-CN" altLang="en-US" sz="2800" b="1" i="0" u="none" strike="noStrike" cap="none" normalizeH="0" baseline="0" dirty="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800" b="1" i="0" u="none" strike="noStrike" cap="none" normalizeH="0" baseline="0" dirty="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rPr>
                        <a:t>古　义</a:t>
                      </a:r>
                      <a:endParaRPr kumimoji="0" lang="zh-CN" altLang="en-US" sz="2800" b="1" i="0" u="none" strike="noStrike" cap="none" normalizeH="0" baseline="0" dirty="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800" b="1" i="0" u="none" strike="noStrike" cap="none" normalizeH="0" baseline="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rPr>
                        <a:t>今　义</a:t>
                      </a:r>
                      <a:endParaRPr kumimoji="0" lang="zh-CN" altLang="en-US" sz="2800" b="1" i="0" u="none" strike="noStrike" cap="none" normalizeH="0" baseline="0" smtClean="0">
                        <a:ln>
                          <a:noFill/>
                        </a:ln>
                        <a:solidFill>
                          <a:srgbClr val="FF3300"/>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463165">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偏僻</a:t>
                      </a:r>
                      <a:endPar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偏激　不端正</a:t>
                      </a:r>
                      <a:endParaRPr kumimoji="0" lang="zh-CN" altLang="en-US" sz="2900" b="1" i="0" u="none" strike="noStrike" cap="none" normalizeH="0" baseline="0" dirty="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偏远交通不便之地</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463165">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便宜</a:t>
                      </a:r>
                      <a:endPar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方便</a:t>
                      </a:r>
                      <a:endParaRPr kumimoji="0" lang="zh-CN" altLang="en-US" sz="2900" b="1" i="0" u="none" strike="noStrike" cap="none" normalizeH="0" baseline="0" dirty="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价钱低</a:t>
                      </a:r>
                      <a:endParaRPr kumimoji="0" lang="zh-CN" altLang="en-US" sz="2900" b="1" i="0" u="none" strike="noStrike" cap="none" normalizeH="0" baseline="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463165">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态度</a:t>
                      </a:r>
                      <a:endPar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神态</a:t>
                      </a:r>
                      <a:endPar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对事情的看法</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942924">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风流</a:t>
                      </a:r>
                      <a:endPar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风韵</a:t>
                      </a:r>
                      <a:endPar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有功绩又有文采</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有才学而不拘礼法</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463165">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风骚</a:t>
                      </a:r>
                      <a:endParaRPr kumimoji="0" lang="zh-CN" altLang="en-US" sz="29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姿容俏丽</a:t>
                      </a:r>
                      <a:endPar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妇女举止轻佻</a:t>
                      </a:r>
                      <a:endParaRPr kumimoji="0" lang="zh-CN" altLang="en-US" sz="2900" b="1" i="0" u="none" strike="noStrike" cap="none" normalizeH="0" baseline="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r h="1087622">
                <a:tc>
                  <a:txBody>
                    <a:bodyPr/>
                    <a:lstStyle/>
                    <a:p>
                      <a:pPr marL="0" marR="0" lvl="0" indent="0" algn="ctr"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rPr>
                        <a:t>可怜</a:t>
                      </a:r>
                      <a:endParaRPr kumimoji="0" lang="zh-CN" altLang="en-US" sz="2900" b="0" i="0" u="none" strike="noStrike" cap="none" normalizeH="0" baseline="0" dirty="0" smtClean="0">
                        <a:ln>
                          <a:noFill/>
                        </a:ln>
                        <a:solidFill>
                          <a:schemeClr val="tx1"/>
                        </a:solidFill>
                        <a:effectLst/>
                        <a:latin typeface="Calibri" panose="020F0502020204030204" pitchFamily="34" charset="0"/>
                        <a:ea typeface="微软雅黑" panose="020B0503020204020204" pitchFamily="34" charset="-122"/>
                        <a:sym typeface="Calibri" panose="020F0502020204030204" pitchFamily="34" charset="0"/>
                      </a:endParaRPr>
                    </a:p>
                  </a:txBody>
                  <a:tcPr marL="108850" marR="108850" marT="54425" marB="5442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rPr>
                        <a:t>可惜</a:t>
                      </a:r>
                      <a:endParaRPr kumimoji="0" lang="zh-CN" altLang="en-US" sz="2900" b="1" i="0" u="none" strike="noStrike" cap="none" normalizeH="0" baseline="0" smtClean="0">
                        <a:ln>
                          <a:noFill/>
                        </a:ln>
                        <a:solidFill>
                          <a:srgbClr val="FF0000"/>
                        </a:solidFill>
                        <a:effectLst/>
                        <a:latin typeface="Calibri" panose="020F0502020204030204" pitchFamily="34" charset="0"/>
                        <a:ea typeface="汉仪秀英体简" pitchFamily="49" charset="-122"/>
                        <a:sym typeface="Calibri" panose="020F0502020204030204" pitchFamily="34" charset="0"/>
                      </a:endParaRPr>
                    </a:p>
                  </a:txBody>
                  <a:tcPr marL="108850" marR="108850" marT="54425" marB="544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c>
                  <a:txBody>
                    <a:bodyPr/>
                    <a:lstStyle/>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值得怜悯；怜悯</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p>
                      <a:pPr marL="0" marR="0" lvl="0" indent="0" algn="l" defTabSz="1089025" rtl="0" eaLnBrk="1" fontAlgn="base" latinLnBrk="0" hangingPunct="1">
                        <a:lnSpc>
                          <a:spcPct val="90000"/>
                        </a:lnSpc>
                        <a:spcBef>
                          <a:spcPts val="1000"/>
                        </a:spcBef>
                        <a:spcAft>
                          <a:spcPct val="0"/>
                        </a:spcAft>
                        <a:buClrTx/>
                        <a:buSzTx/>
                        <a:buFont typeface="Arial" panose="020B0604020202020204" pitchFamily="34" charset="0"/>
                        <a:buNone/>
                      </a:pPr>
                      <a:r>
                        <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rPr>
                        <a:t>不值得一提</a:t>
                      </a:r>
                      <a:endParaRPr kumimoji="0" lang="zh-CN" altLang="en-US" sz="2900" b="1" i="0" u="none" strike="noStrike" cap="none" normalizeH="0" baseline="0" dirty="0" smtClean="0">
                        <a:ln>
                          <a:noFill/>
                        </a:ln>
                        <a:solidFill>
                          <a:schemeClr val="tx1"/>
                        </a:solidFill>
                        <a:effectLst/>
                        <a:latin typeface="Calibri" panose="020F0502020204030204" pitchFamily="34" charset="0"/>
                        <a:ea typeface="方正综艺简体" pitchFamily="2" charset="-122"/>
                        <a:sym typeface="Calibri" panose="020F0502020204030204" pitchFamily="34" charset="0"/>
                      </a:endParaRPr>
                    </a:p>
                  </a:txBody>
                  <a:tcPr marL="108850" marR="108850" marT="54425" marB="5442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blipFill dpi="0" rotWithShape="0">
                      <a:blip r:embed="rId1"/>
                      <a:srcRect/>
                      <a:stretch>
                        <a:fillRect/>
                      </a:stretch>
                    </a:blip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1"/>
          <p:cNvSpPr txBox="1">
            <a:spLocks noChangeArrowheads="1"/>
          </p:cNvSpPr>
          <p:nvPr/>
        </p:nvSpPr>
        <p:spPr bwMode="auto">
          <a:xfrm>
            <a:off x="1598682" y="3245472"/>
            <a:ext cx="8905875" cy="120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7100" b="1" dirty="0">
                <a:latin typeface="微软雅黑" panose="020B0503020204020204" pitchFamily="34" charset="-122"/>
                <a:ea typeface="微软雅黑" panose="020B0503020204020204" pitchFamily="34" charset="-122"/>
              </a:rPr>
              <a:t>环境描写</a:t>
            </a:r>
            <a:endParaRPr lang="zh-CN" altLang="en-US" sz="7100" b="1" dirty="0">
              <a:latin typeface="微软雅黑" panose="020B0503020204020204" pitchFamily="34" charset="-122"/>
              <a:ea typeface="微软雅黑" panose="020B0503020204020204" pitchFamily="34" charset="-122"/>
            </a:endParaRPr>
          </a:p>
        </p:txBody>
      </p:sp>
      <p:sp>
        <p:nvSpPr>
          <p:cNvPr id="4" name="矩形 3"/>
          <p:cNvSpPr/>
          <p:nvPr/>
        </p:nvSpPr>
        <p:spPr>
          <a:xfrm>
            <a:off x="5300869" y="1258957"/>
            <a:ext cx="1775792" cy="400110"/>
          </a:xfrm>
          <a:prstGeom prst="rect">
            <a:avLst/>
          </a:prstGeom>
        </p:spPr>
        <p:txBody>
          <a:bodyPr wrap="squar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第二课时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Rectangle 2"/>
          <p:cNvSpPr txBox="1">
            <a:spLocks noChangeArrowheads="1"/>
          </p:cNvSpPr>
          <p:nvPr/>
        </p:nvSpPr>
        <p:spPr bwMode="auto">
          <a:xfrm>
            <a:off x="1587" y="1171575"/>
            <a:ext cx="12190413" cy="1143000"/>
          </a:xfrm>
          <a:prstGeom prst="rect">
            <a:avLst/>
          </a:prstGeom>
          <a:noFill/>
          <a:ln>
            <a:noFill/>
            <a:miter lim="800000"/>
          </a:ln>
          <a:extLst>
            <a:ext uri="{909E8E84-426E-40DD-AFC4-6F175D3DCCD1}">
              <a14:hiddenFill xmlns:a14="http://schemas.microsoft.com/office/drawing/2010/main">
                <a:solidFill>
                  <a:srgbClr val="FFFFFF"/>
                </a:solidFill>
              </a14:hiddenFill>
            </a:ext>
          </a:extLst>
        </p:spPr>
        <p:txBody>
          <a:bodyPr lIns="108850" tIns="54425" rIns="108850" bIns="54425"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algn="ctr" eaLnBrk="1" hangingPunct="1"/>
            <a:r>
              <a:rPr lang="zh-CN" altLang="en-US" sz="4000" kern="0" dirty="0" smtClean="0">
                <a:solidFill>
                  <a:srgbClr val="FF0000"/>
                </a:solidFill>
                <a:ea typeface="微软雅黑" panose="020B0503020204020204" pitchFamily="34" charset="-122"/>
              </a:rPr>
              <a:t>小说三要素</a:t>
            </a:r>
            <a:endParaRPr lang="zh-CN" altLang="en-US" sz="5400" kern="0" dirty="0" smtClean="0">
              <a:solidFill>
                <a:srgbClr val="FF0000"/>
              </a:solidFill>
              <a:ea typeface="微软雅黑" panose="020B0503020204020204" pitchFamily="34" charset="-122"/>
            </a:endParaRPr>
          </a:p>
        </p:txBody>
      </p:sp>
      <p:sp>
        <p:nvSpPr>
          <p:cNvPr id="9" name="Text Box 3"/>
          <p:cNvSpPr txBox="1">
            <a:spLocks noChangeArrowheads="1"/>
          </p:cNvSpPr>
          <p:nvPr/>
        </p:nvSpPr>
        <p:spPr bwMode="auto">
          <a:xfrm>
            <a:off x="2424112" y="2179637"/>
            <a:ext cx="9166225" cy="1094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smtClean="0">
                <a:latin typeface="微软雅黑" panose="020B0503020204020204" pitchFamily="34" charset="-122"/>
                <a:ea typeface="微软雅黑" panose="020B0503020204020204" pitchFamily="34" charset="-122"/>
              </a:rPr>
              <a:t>      外貌</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肖像、服饰、神态</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、语言、动作、细节、心理</a:t>
            </a:r>
            <a:r>
              <a:rPr lang="en-US" altLang="zh-CN" sz="3200" dirty="0">
                <a:latin typeface="微软雅黑" panose="020B0503020204020204" pitchFamily="34" charset="-122"/>
                <a:ea typeface="微软雅黑" panose="020B0503020204020204" pitchFamily="34" charset="-122"/>
              </a:rPr>
              <a:t>……</a:t>
            </a:r>
            <a:endParaRPr lang="en-US" altLang="zh-CN" sz="3200" dirty="0">
              <a:latin typeface="微软雅黑" panose="020B0503020204020204" pitchFamily="34" charset="-122"/>
              <a:ea typeface="微软雅黑" panose="020B0503020204020204" pitchFamily="34" charset="-122"/>
            </a:endParaRPr>
          </a:p>
        </p:txBody>
      </p:sp>
      <p:sp>
        <p:nvSpPr>
          <p:cNvPr id="10" name="Text Box 4"/>
          <p:cNvSpPr txBox="1">
            <a:spLocks noChangeArrowheads="1"/>
          </p:cNvSpPr>
          <p:nvPr/>
        </p:nvSpPr>
        <p:spPr bwMode="auto">
          <a:xfrm>
            <a:off x="2388221" y="3614324"/>
            <a:ext cx="9166225"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latin typeface="微软雅黑" panose="020B0503020204020204" pitchFamily="34" charset="-122"/>
                <a:ea typeface="微软雅黑" panose="020B0503020204020204" pitchFamily="34" charset="-122"/>
              </a:rPr>
              <a:t>序幕</a:t>
            </a: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开端</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发展</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高潮</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结局</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尾声</a:t>
            </a:r>
            <a:endParaRPr lang="zh-CN" altLang="en-US" sz="3200" dirty="0">
              <a:latin typeface="微软雅黑" panose="020B0503020204020204" pitchFamily="34" charset="-122"/>
              <a:ea typeface="微软雅黑" panose="020B0503020204020204" pitchFamily="34" charset="-122"/>
            </a:endParaRPr>
          </a:p>
        </p:txBody>
      </p:sp>
      <p:sp>
        <p:nvSpPr>
          <p:cNvPr id="11" name="Text Box 5"/>
          <p:cNvSpPr txBox="1">
            <a:spLocks noChangeArrowheads="1"/>
          </p:cNvSpPr>
          <p:nvPr/>
        </p:nvSpPr>
        <p:spPr bwMode="auto">
          <a:xfrm>
            <a:off x="2398643" y="5009324"/>
            <a:ext cx="8581059"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ea typeface="黑体" panose="02010609060101010101" pitchFamily="49" charset="-122"/>
              </a:rPr>
              <a:t>自然环境、社会环境</a:t>
            </a:r>
            <a:endParaRPr lang="zh-CN" altLang="en-US" sz="3200" dirty="0">
              <a:ea typeface="黑体" panose="02010609060101010101" pitchFamily="49" charset="-122"/>
            </a:endParaRPr>
          </a:p>
        </p:txBody>
      </p:sp>
      <p:sp>
        <p:nvSpPr>
          <p:cNvPr id="12" name="Text Box 6"/>
          <p:cNvSpPr txBox="1">
            <a:spLocks noChangeArrowheads="1"/>
          </p:cNvSpPr>
          <p:nvPr/>
        </p:nvSpPr>
        <p:spPr bwMode="auto">
          <a:xfrm>
            <a:off x="659986" y="2290832"/>
            <a:ext cx="1604821" cy="387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20000"/>
              </a:spcBef>
              <a:buClr>
                <a:schemeClr val="folHlink"/>
              </a:buClr>
              <a:buSzPct val="95000"/>
              <a:buFont typeface="Wingdings" panose="05000000000000000000" pitchFamily="2" charset="2"/>
              <a:buNone/>
            </a:pPr>
            <a:r>
              <a:rPr lang="zh-CN" altLang="en-US" sz="3600" dirty="0">
                <a:latin typeface="微软雅黑" panose="020B0503020204020204" pitchFamily="34" charset="-122"/>
                <a:ea typeface="微软雅黑" panose="020B0503020204020204" pitchFamily="34" charset="-122"/>
              </a:rPr>
              <a:t>人物：</a:t>
            </a:r>
            <a:endParaRPr lang="zh-CN" altLang="en-US" sz="3600" dirty="0">
              <a:latin typeface="微软雅黑" panose="020B0503020204020204" pitchFamily="34" charset="-122"/>
              <a:ea typeface="微软雅黑" panose="020B0503020204020204" pitchFamily="34" charset="-122"/>
            </a:endParaRPr>
          </a:p>
          <a:p>
            <a:pPr algn="ctr" eaLnBrk="1" hangingPunct="1">
              <a:spcBef>
                <a:spcPct val="20000"/>
              </a:spcBef>
              <a:buClr>
                <a:schemeClr val="folHlink"/>
              </a:buClr>
              <a:buSzPct val="95000"/>
              <a:buFont typeface="Wingdings" panose="05000000000000000000" pitchFamily="2" charset="2"/>
              <a:buChar char="w"/>
            </a:pPr>
            <a:endParaRPr lang="zh-CN" altLang="en-US" sz="3600" dirty="0">
              <a:latin typeface="微软雅黑" panose="020B0503020204020204" pitchFamily="34" charset="-122"/>
              <a:ea typeface="微软雅黑" panose="020B0503020204020204" pitchFamily="34" charset="-122"/>
            </a:endParaRPr>
          </a:p>
          <a:p>
            <a:pPr algn="ctr" eaLnBrk="1" hangingPunct="1">
              <a:spcBef>
                <a:spcPct val="20000"/>
              </a:spcBef>
              <a:buClr>
                <a:schemeClr val="folHlink"/>
              </a:buClr>
              <a:buSzPct val="95000"/>
              <a:buFont typeface="Wingdings" panose="05000000000000000000" pitchFamily="2" charset="2"/>
              <a:buNone/>
            </a:pPr>
            <a:r>
              <a:rPr lang="zh-CN" altLang="en-US" sz="3600" dirty="0">
                <a:latin typeface="微软雅黑" panose="020B0503020204020204" pitchFamily="34" charset="-122"/>
                <a:ea typeface="微软雅黑" panose="020B0503020204020204" pitchFamily="34" charset="-122"/>
              </a:rPr>
              <a:t>情节：</a:t>
            </a:r>
            <a:endParaRPr lang="zh-CN" altLang="en-US" sz="3600" dirty="0">
              <a:latin typeface="微软雅黑" panose="020B0503020204020204" pitchFamily="34" charset="-122"/>
              <a:ea typeface="微软雅黑" panose="020B0503020204020204" pitchFamily="34" charset="-122"/>
            </a:endParaRPr>
          </a:p>
          <a:p>
            <a:pPr algn="ctr" eaLnBrk="1" hangingPunct="1">
              <a:spcBef>
                <a:spcPct val="20000"/>
              </a:spcBef>
              <a:buClr>
                <a:schemeClr val="folHlink"/>
              </a:buClr>
              <a:buSzPct val="95000"/>
              <a:buFont typeface="Wingdings" panose="05000000000000000000" pitchFamily="2" charset="2"/>
              <a:buChar char="w"/>
            </a:pPr>
            <a:endParaRPr lang="zh-CN" altLang="en-US" sz="3600" dirty="0">
              <a:latin typeface="微软雅黑" panose="020B0503020204020204" pitchFamily="34" charset="-122"/>
              <a:ea typeface="微软雅黑" panose="020B0503020204020204" pitchFamily="34" charset="-122"/>
            </a:endParaRPr>
          </a:p>
          <a:p>
            <a:pPr algn="ctr" eaLnBrk="1" hangingPunct="1">
              <a:spcBef>
                <a:spcPct val="20000"/>
              </a:spcBef>
              <a:buClr>
                <a:schemeClr val="folHlink"/>
              </a:buClr>
              <a:buSzPct val="95000"/>
              <a:buFont typeface="Wingdings" panose="05000000000000000000" pitchFamily="2" charset="2"/>
              <a:buNone/>
            </a:pPr>
            <a:r>
              <a:rPr lang="zh-CN" altLang="en-US" sz="3600" dirty="0">
                <a:latin typeface="微软雅黑" panose="020B0503020204020204" pitchFamily="34" charset="-122"/>
                <a:ea typeface="微软雅黑" panose="020B0503020204020204" pitchFamily="34" charset="-122"/>
              </a:rPr>
              <a:t>环境：</a:t>
            </a:r>
            <a:endParaRPr lang="zh-CN" altLang="en-US" sz="3600" dirty="0">
              <a:latin typeface="微软雅黑" panose="020B0503020204020204" pitchFamily="34" charset="-122"/>
              <a:ea typeface="微软雅黑" panose="020B0503020204020204" pitchFamily="34" charset="-122"/>
            </a:endParaRPr>
          </a:p>
          <a:p>
            <a:pPr algn="ctr" eaLnBrk="1" hangingPunct="1"/>
            <a:endParaRPr lang="zh-CN" altLang="en-US" sz="3600" dirty="0">
              <a:solidFill>
                <a:srgbClr val="00009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iterate type="wd">
                                    <p:tmPct val="100000"/>
                                  </p:iterate>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3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iterate type="wd">
                                    <p:tmPct val="100000"/>
                                  </p:iterate>
                                  <p:childTnLst>
                                    <p:set>
                                      <p:cBhvr>
                                        <p:cTn id="23" dur="1" fill="hold">
                                          <p:stCondLst>
                                            <p:cond delay="0"/>
                                          </p:stCondLst>
                                        </p:cTn>
                                        <p:tgtEl>
                                          <p:spTgt spid="10"/>
                                        </p:tgtEl>
                                        <p:attrNameLst>
                                          <p:attrName>style.visibility</p:attrName>
                                        </p:attrNameLst>
                                      </p:cBhvr>
                                      <p:to>
                                        <p:strVal val="visible"/>
                                      </p:to>
                                    </p:set>
                                    <p:animEffect transition="in" filter="box(in)">
                                      <p:cBhvr>
                                        <p:cTn id="24" dur="3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iterate type="wd">
                                    <p:tmPct val="100000"/>
                                  </p:iterate>
                                  <p:childTnLst>
                                    <p:set>
                                      <p:cBhvr>
                                        <p:cTn id="28" dur="1" fill="hold">
                                          <p:stCondLst>
                                            <p:cond delay="0"/>
                                          </p:stCondLst>
                                        </p:cTn>
                                        <p:tgtEl>
                                          <p:spTgt spid="11"/>
                                        </p:tgtEl>
                                        <p:attrNameLst>
                                          <p:attrName>style.visibility</p:attrName>
                                        </p:attrNameLst>
                                      </p:cBhvr>
                                      <p:to>
                                        <p:strVal val="visible"/>
                                      </p:to>
                                    </p:set>
                                    <p:animEffect transition="in" filter="checkerboard(across)">
                                      <p:cBhvr>
                                        <p:cTn id="29"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占位符 10242"/>
          <p:cNvSpPr txBox="1">
            <a:spLocks noChangeArrowheads="1"/>
          </p:cNvSpPr>
          <p:nvPr/>
        </p:nvSpPr>
        <p:spPr bwMode="auto">
          <a:xfrm>
            <a:off x="1561426" y="1754944"/>
            <a:ext cx="9424821" cy="448449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20000"/>
              </a:lnSpc>
            </a:pPr>
            <a:r>
              <a:rPr lang="zh-CN" altLang="en-US" sz="2400" b="1" kern="0" dirty="0" smtClean="0">
                <a:solidFill>
                  <a:srgbClr val="FF0000"/>
                </a:solidFill>
                <a:latin typeface="微软雅黑" panose="020B0503020204020204" pitchFamily="34" charset="-122"/>
                <a:ea typeface="微软雅黑" panose="020B0503020204020204" pitchFamily="34" charset="-122"/>
              </a:rPr>
              <a:t>环境描写的作用：</a:t>
            </a:r>
            <a:endParaRPr lang="zh-CN" altLang="en-US" sz="2400" kern="0" dirty="0" smtClean="0">
              <a:solidFill>
                <a:srgbClr val="FF0000"/>
              </a:solidFill>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①</a:t>
            </a:r>
            <a:r>
              <a:rPr lang="zh-CN" altLang="en-US" sz="2400" kern="0" dirty="0" smtClean="0">
                <a:latin typeface="微软雅黑" panose="020B0503020204020204" pitchFamily="34" charset="-122"/>
                <a:ea typeface="微软雅黑" panose="020B0503020204020204" pitchFamily="34" charset="-122"/>
              </a:rPr>
              <a:t>交代人物活动的背景，写明事件发生的时间和地点；</a:t>
            </a:r>
            <a:endParaRPr lang="zh-CN" altLang="en-US" sz="2400" kern="0" dirty="0" smtClean="0">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②</a:t>
            </a:r>
            <a:r>
              <a:rPr lang="zh-CN" altLang="en-US" sz="2400" kern="0" dirty="0" smtClean="0">
                <a:latin typeface="微软雅黑" panose="020B0503020204020204" pitchFamily="34" charset="-122"/>
                <a:ea typeface="微软雅黑" panose="020B0503020204020204" pitchFamily="34" charset="-122"/>
              </a:rPr>
              <a:t>暗示社会环境，揭示时代特征、社会风貌。</a:t>
            </a:r>
            <a:endParaRPr lang="en-US" altLang="zh-CN" sz="2400" kern="0" dirty="0" smtClean="0">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③</a:t>
            </a:r>
            <a:r>
              <a:rPr lang="zh-CN" altLang="en-US" sz="2400" kern="0" dirty="0" smtClean="0">
                <a:latin typeface="微软雅黑" panose="020B0503020204020204" pitchFamily="34" charset="-122"/>
                <a:ea typeface="微软雅黑" panose="020B0503020204020204" pitchFamily="34" charset="-122"/>
              </a:rPr>
              <a:t>揭示人物心境，表现人物性格；</a:t>
            </a:r>
            <a:endParaRPr lang="zh-CN" altLang="en-US" sz="2400" kern="0" dirty="0" smtClean="0">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④</a:t>
            </a:r>
            <a:r>
              <a:rPr lang="zh-CN" altLang="en-US" sz="2400" kern="0" dirty="0" smtClean="0">
                <a:latin typeface="微软雅黑" panose="020B0503020204020204" pitchFamily="34" charset="-122"/>
                <a:ea typeface="微软雅黑" panose="020B0503020204020204" pitchFamily="34" charset="-122"/>
              </a:rPr>
              <a:t>渲染气氛，烘托人物的情感和思想；</a:t>
            </a:r>
            <a:endParaRPr lang="zh-CN" altLang="en-US" sz="2400" kern="0" dirty="0" smtClean="0">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⑤</a:t>
            </a:r>
            <a:r>
              <a:rPr lang="zh-CN" altLang="en-US" sz="2400" kern="0" dirty="0" smtClean="0">
                <a:latin typeface="微软雅黑" panose="020B0503020204020204" pitchFamily="34" charset="-122"/>
                <a:ea typeface="微软雅黑" panose="020B0503020204020204" pitchFamily="34" charset="-122"/>
              </a:rPr>
              <a:t>奠定情感基调；</a:t>
            </a:r>
            <a:endParaRPr lang="zh-CN" altLang="en-US" sz="2400" kern="0" dirty="0" smtClean="0">
              <a:latin typeface="微软雅黑" panose="020B0503020204020204" pitchFamily="34" charset="-122"/>
              <a:ea typeface="微软雅黑" panose="020B0503020204020204" pitchFamily="34" charset="-122"/>
            </a:endParaRPr>
          </a:p>
          <a:p>
            <a:pPr eaLnBrk="1" hangingPunct="1">
              <a:lnSpc>
                <a:spcPct val="120000"/>
              </a:lnSpc>
            </a:pPr>
            <a:r>
              <a:rPr lang="en-US" altLang="zh-CN" sz="2400" kern="0" dirty="0" smtClean="0">
                <a:latin typeface="微软雅黑" panose="020B0503020204020204" pitchFamily="34" charset="-122"/>
                <a:ea typeface="微软雅黑" panose="020B0503020204020204" pitchFamily="34" charset="-122"/>
              </a:rPr>
              <a:t>⑥</a:t>
            </a:r>
            <a:r>
              <a:rPr lang="zh-CN" altLang="en-US" sz="2400" kern="0" dirty="0" smtClean="0">
                <a:latin typeface="微软雅黑" panose="020B0503020204020204" pitchFamily="34" charset="-122"/>
                <a:ea typeface="微软雅黑" panose="020B0503020204020204" pitchFamily="34" charset="-122"/>
              </a:rPr>
              <a:t>推动故事情节发展</a:t>
            </a:r>
            <a:r>
              <a:rPr lang="en-US" altLang="zh-CN" sz="2400" kern="0" dirty="0" smtClean="0">
                <a:latin typeface="微软雅黑" panose="020B0503020204020204" pitchFamily="34" charset="-122"/>
                <a:ea typeface="微软雅黑" panose="020B0503020204020204" pitchFamily="34" charset="-122"/>
              </a:rPr>
              <a:t>,</a:t>
            </a:r>
            <a:r>
              <a:rPr lang="zh-CN" altLang="en-US" sz="2400" kern="0" dirty="0" smtClean="0">
                <a:latin typeface="微软雅黑" panose="020B0503020204020204" pitchFamily="34" charset="-122"/>
                <a:ea typeface="微软雅黑" panose="020B0503020204020204" pitchFamily="34" charset="-122"/>
              </a:rPr>
              <a:t>为刻画人物作铺垫，衬托或突出小说主题。</a:t>
            </a:r>
            <a:endParaRPr lang="zh-CN" altLang="en-US" sz="2400" kern="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24929"/>
          <p:cNvSpPr txBox="1">
            <a:spLocks noChangeArrowheads="1"/>
          </p:cNvSpPr>
          <p:nvPr/>
        </p:nvSpPr>
        <p:spPr bwMode="auto">
          <a:xfrm>
            <a:off x="0" y="946150"/>
            <a:ext cx="5106987"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3800" b="1">
                <a:latin typeface="微软雅黑" panose="020B0503020204020204" pitchFamily="34" charset="-122"/>
                <a:ea typeface="微软雅黑" panose="020B0503020204020204" pitchFamily="34" charset="-122"/>
              </a:rPr>
              <a:t>1.</a:t>
            </a:r>
            <a:r>
              <a:rPr lang="zh-CN" altLang="en-US" sz="3800" b="1">
                <a:latin typeface="微软雅黑" panose="020B0503020204020204" pitchFamily="34" charset="-122"/>
                <a:ea typeface="微软雅黑" panose="020B0503020204020204" pitchFamily="34" charset="-122"/>
              </a:rPr>
              <a:t>写林黛玉到贾府。</a:t>
            </a:r>
            <a:endParaRPr lang="zh-CN" altLang="en-US" sz="3800" b="1">
              <a:latin typeface="微软雅黑" panose="020B0503020204020204" pitchFamily="34" charset="-122"/>
              <a:ea typeface="微软雅黑" panose="020B0503020204020204" pitchFamily="34" charset="-122"/>
            </a:endParaRPr>
          </a:p>
        </p:txBody>
      </p:sp>
      <p:sp>
        <p:nvSpPr>
          <p:cNvPr id="4" name="文本框 124930"/>
          <p:cNvSpPr txBox="1">
            <a:spLocks noChangeArrowheads="1"/>
          </p:cNvSpPr>
          <p:nvPr/>
        </p:nvSpPr>
        <p:spPr bwMode="auto">
          <a:xfrm>
            <a:off x="360362" y="1755775"/>
            <a:ext cx="11306175" cy="18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3300" dirty="0" smtClean="0">
                <a:ea typeface="微软雅黑" panose="020B0503020204020204" pitchFamily="34" charset="-122"/>
              </a:rPr>
              <a:t>     </a:t>
            </a:r>
            <a:r>
              <a:rPr lang="zh-CN" altLang="en-US" sz="2000" dirty="0" smtClean="0">
                <a:ea typeface="微软雅黑" panose="020B0503020204020204" pitchFamily="34" charset="-122"/>
              </a:rPr>
              <a:t>寥寥</a:t>
            </a:r>
            <a:r>
              <a:rPr lang="zh-CN" altLang="en-US" sz="2000" dirty="0">
                <a:ea typeface="微软雅黑" panose="020B0503020204020204" pitchFamily="34" charset="-122"/>
              </a:rPr>
              <a:t>数语，豪门气派跃然纸上。大石狮子、兽头大门、匾上大书</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敕造宁国府</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五个大字。连续使用</a:t>
            </a:r>
            <a:r>
              <a:rPr lang="zh-CN" altLang="en-US" sz="2400" dirty="0">
                <a:solidFill>
                  <a:srgbClr val="FF3300"/>
                </a:solidFill>
                <a:ea typeface="微软雅黑" panose="020B0503020204020204" pitchFamily="34" charset="-122"/>
              </a:rPr>
              <a:t>四</a:t>
            </a:r>
            <a:r>
              <a:rPr lang="zh-CN" altLang="en-US" sz="2000" dirty="0">
                <a:ea typeface="微软雅黑" panose="020B0503020204020204" pitchFamily="34" charset="-122"/>
              </a:rPr>
              <a:t>个</a:t>
            </a:r>
            <a:r>
              <a:rPr lang="zh-CN" altLang="en-US" sz="2000" dirty="0">
                <a:latin typeface="微软雅黑" panose="020B0503020204020204" pitchFamily="34" charset="-122"/>
                <a:ea typeface="微软雅黑" panose="020B0503020204020204" pitchFamily="34" charset="-122"/>
              </a:rPr>
              <a:t>“</a:t>
            </a:r>
            <a:r>
              <a:rPr lang="zh-CN" altLang="en-US" sz="2400" dirty="0">
                <a:solidFill>
                  <a:srgbClr val="FF3300"/>
                </a:solidFill>
                <a:ea typeface="微软雅黑" panose="020B0503020204020204" pitchFamily="34" charset="-122"/>
              </a:rPr>
              <a:t>大</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字。守门人不是一个两个，而是十来个；不是随随便便坐在那里，而是</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列坐</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排列整齐；穿着不是随随便便，而是华冠丽服。</a:t>
            </a:r>
            <a:endParaRPr lang="zh-CN" altLang="en-US" sz="2000" dirty="0">
              <a:ea typeface="微软雅黑" panose="020B0503020204020204" pitchFamily="34" charset="-122"/>
            </a:endParaRPr>
          </a:p>
        </p:txBody>
      </p:sp>
      <p:sp>
        <p:nvSpPr>
          <p:cNvPr id="5" name="矩形标注 124931"/>
          <p:cNvSpPr>
            <a:spLocks noChangeArrowheads="1"/>
          </p:cNvSpPr>
          <p:nvPr/>
        </p:nvSpPr>
        <p:spPr bwMode="auto">
          <a:xfrm>
            <a:off x="5589587" y="887896"/>
            <a:ext cx="6602413" cy="874643"/>
          </a:xfrm>
          <a:prstGeom prst="wedgeRectCallout">
            <a:avLst>
              <a:gd name="adj1" fmla="val -58463"/>
              <a:gd name="adj2" fmla="val 83185"/>
            </a:avLst>
          </a:prstGeom>
          <a:solidFill>
            <a:srgbClr val="B2F3FC"/>
          </a:solidFill>
          <a:ln w="9525">
            <a:solidFill>
              <a:srgbClr val="B2F3FC"/>
            </a:solidFill>
            <a:miter lim="800000"/>
          </a:ln>
        </p:spPr>
        <p:txBody>
          <a:bodyPr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3300" b="1" dirty="0">
                <a:solidFill>
                  <a:srgbClr val="FF3300"/>
                </a:solidFill>
                <a:ea typeface="方正新舒体简体" pitchFamily="2" charset="-122"/>
              </a:rPr>
              <a:t>      </a:t>
            </a:r>
            <a:r>
              <a:rPr lang="zh-CN" altLang="en-US" sz="2000" dirty="0" smtClean="0">
                <a:ea typeface="微软雅黑" panose="020B0503020204020204" pitchFamily="34" charset="-122"/>
              </a:rPr>
              <a:t>这</a:t>
            </a:r>
            <a:r>
              <a:rPr lang="zh-CN" altLang="en-US" sz="2000" dirty="0">
                <a:ea typeface="微软雅黑" panose="020B0503020204020204" pitchFamily="34" charset="-122"/>
              </a:rPr>
              <a:t>段描写给人一种气势煊赫，门禁森严的感觉，同时揭示了贾府荣华富贵的来源和社会地位。</a:t>
            </a:r>
            <a:endParaRPr lang="zh-CN" altLang="en-US" sz="3300" dirty="0">
              <a:ea typeface="微软雅黑" panose="020B0503020204020204" pitchFamily="34" charset="-122"/>
            </a:endParaRPr>
          </a:p>
        </p:txBody>
      </p:sp>
      <p:sp>
        <p:nvSpPr>
          <p:cNvPr id="6" name="文本框 124932"/>
          <p:cNvSpPr txBox="1">
            <a:spLocks noChangeArrowheads="1"/>
          </p:cNvSpPr>
          <p:nvPr/>
        </p:nvSpPr>
        <p:spPr bwMode="auto">
          <a:xfrm>
            <a:off x="665162" y="4389438"/>
            <a:ext cx="9040813" cy="1440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2000" dirty="0" smtClean="0">
                <a:ea typeface="微软雅黑" panose="020B0503020204020204" pitchFamily="34" charset="-122"/>
              </a:rPr>
              <a:t>       内外有别</a:t>
            </a:r>
            <a:r>
              <a:rPr lang="zh-CN" altLang="en-US" sz="2000" dirty="0">
                <a:ea typeface="微软雅黑" panose="020B0503020204020204" pitchFamily="34" charset="-122"/>
              </a:rPr>
              <a:t>，等级分明，礼规繁琐。轿子进入荣府，</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一箭之地</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就要换成小厮来抬，到了垂花门，小厮也要</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肃然</a:t>
            </a:r>
            <a:r>
              <a:rPr lang="zh-CN" altLang="en-US" sz="2000" dirty="0">
                <a:latin typeface="微软雅黑" panose="020B0503020204020204" pitchFamily="34" charset="-122"/>
                <a:ea typeface="微软雅黑" panose="020B0503020204020204" pitchFamily="34" charset="-122"/>
              </a:rPr>
              <a:t>”</a:t>
            </a:r>
            <a:r>
              <a:rPr lang="zh-CN" altLang="en-US" sz="2000" dirty="0">
                <a:ea typeface="微软雅黑" panose="020B0503020204020204" pitchFamily="34" charset="-122"/>
              </a:rPr>
              <a:t>退出，由众婆子搀扶进去，到了正房大院才由丫头迎进屋内。</a:t>
            </a:r>
            <a:endParaRPr lang="zh-CN" altLang="en-US" sz="2000" dirty="0">
              <a:ea typeface="微软雅黑" panose="020B0503020204020204" pitchFamily="34" charset="-122"/>
            </a:endParaRPr>
          </a:p>
        </p:txBody>
      </p:sp>
      <p:sp>
        <p:nvSpPr>
          <p:cNvPr id="7" name="圆角矩形标注 124933"/>
          <p:cNvSpPr>
            <a:spLocks noChangeArrowheads="1"/>
          </p:cNvSpPr>
          <p:nvPr/>
        </p:nvSpPr>
        <p:spPr bwMode="auto">
          <a:xfrm>
            <a:off x="3872740" y="5451569"/>
            <a:ext cx="7272338" cy="810083"/>
          </a:xfrm>
          <a:prstGeom prst="wedgeRoundRectCallout">
            <a:avLst>
              <a:gd name="adj1" fmla="val -70231"/>
              <a:gd name="adj2" fmla="val 17250"/>
              <a:gd name="adj3" fmla="val 16667"/>
            </a:avLst>
          </a:prstGeom>
          <a:solidFill>
            <a:srgbClr val="B2F3FC"/>
          </a:solidFill>
          <a:ln w="9525">
            <a:solidFill>
              <a:srgbClr val="B2F3FC"/>
            </a:solidFill>
            <a:miter lim="800000"/>
          </a:ln>
        </p:spPr>
        <p:txBody>
          <a:bodyPr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000" dirty="0">
                <a:solidFill>
                  <a:srgbClr val="C00000"/>
                </a:solidFill>
                <a:latin typeface="微软雅黑" panose="020B0503020204020204" pitchFamily="34" charset="-122"/>
                <a:ea typeface="微软雅黑" panose="020B0503020204020204" pitchFamily="34" charset="-122"/>
              </a:rPr>
              <a:t>这段叙述从一个侧面反映了封建贵族家庭的等级观念和礼规。</a:t>
            </a:r>
            <a:endParaRPr lang="zh-CN" altLang="en-US" sz="2000" dirty="0">
              <a:solidFill>
                <a:srgbClr val="C00000"/>
              </a:solidFill>
              <a:latin typeface="微软雅黑" panose="020B0503020204020204" pitchFamily="34" charset="-122"/>
              <a:ea typeface="微软雅黑" panose="020B0503020204020204" pitchFamily="34" charset="-122"/>
            </a:endParaRPr>
          </a:p>
          <a:p>
            <a:pPr algn="ctr" eaLnBrk="1" hangingPunct="1"/>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
        <p:nvSpPr>
          <p:cNvPr id="8" name="圆角矩形标注 124934"/>
          <p:cNvSpPr>
            <a:spLocks noChangeArrowheads="1"/>
          </p:cNvSpPr>
          <p:nvPr/>
        </p:nvSpPr>
        <p:spPr bwMode="auto">
          <a:xfrm>
            <a:off x="1728788" y="3458816"/>
            <a:ext cx="10224674" cy="1749288"/>
          </a:xfrm>
          <a:prstGeom prst="wedgeRoundRectCallout">
            <a:avLst>
              <a:gd name="adj1" fmla="val -30764"/>
              <a:gd name="adj2" fmla="val -80583"/>
              <a:gd name="adj3" fmla="val 16667"/>
            </a:avLst>
          </a:prstGeom>
          <a:solidFill>
            <a:srgbClr val="B2F3FC"/>
          </a:solidFill>
          <a:ln w="9525">
            <a:solidFill>
              <a:srgbClr val="B2F3FC"/>
            </a:solidFill>
            <a:miter lim="800000"/>
          </a:ln>
        </p:spPr>
        <p:txBody>
          <a:bodyPr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300" b="1" dirty="0" smtClean="0">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透过</a:t>
            </a:r>
            <a:r>
              <a:rPr lang="zh-CN" altLang="en-US" sz="2000" dirty="0">
                <a:latin typeface="微软雅黑" panose="020B0503020204020204" pitchFamily="34" charset="-122"/>
                <a:ea typeface="微软雅黑" panose="020B0503020204020204" pitchFamily="34" charset="-122"/>
              </a:rPr>
              <a:t>黛玉的眼睛，我们看到了贾府那宏伟的外观，讲究的布局，华贵的陈设，那皇帝御书的金匾、乌木錾银的对联，那等级分明的礼仪，豪门贵族的气派，果然与别家不同。从中我们也看到了封建统治阶级骄奢淫逸的生活和阶级对立、阶级压迫的社会现实。</a:t>
            </a:r>
            <a:endParaRPr lang="zh-CN" altLang="en-US" sz="2000" dirty="0">
              <a:latin typeface="微软雅黑" panose="020B0503020204020204" pitchFamily="34" charset="-122"/>
              <a:ea typeface="微软雅黑" panose="020B0503020204020204" pitchFamily="34" charset="-122"/>
            </a:endParaRPr>
          </a:p>
          <a:p>
            <a:pPr eaLnBrk="1" hangingPunct="1"/>
            <a:r>
              <a:rPr lang="zh-CN" altLang="en-US" sz="1800" dirty="0">
                <a:latin typeface="微软雅黑" panose="020B0503020204020204" pitchFamily="34" charset="-122"/>
                <a:ea typeface="微软雅黑" panose="020B0503020204020204" pitchFamily="34" charset="-122"/>
              </a:rPr>
              <a:t>  </a:t>
            </a:r>
            <a:r>
              <a:rPr lang="zh-CN" altLang="en-US" sz="18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这个</a:t>
            </a:r>
            <a:r>
              <a:rPr lang="zh-CN" altLang="en-US" sz="2000" dirty="0">
                <a:latin typeface="微软雅黑" panose="020B0503020204020204" pitchFamily="34" charset="-122"/>
                <a:ea typeface="微软雅黑" panose="020B0503020204020204" pitchFamily="34" charset="-122"/>
              </a:rPr>
              <a:t>典型环境就是封建社会的一个缩影。</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vertical)">
                                      <p:cBhvr>
                                        <p:cTn id="1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学习目标</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1"/>
          <p:cNvSpPr txBox="1">
            <a:spLocks noChangeArrowheads="1"/>
          </p:cNvSpPr>
          <p:nvPr/>
        </p:nvSpPr>
        <p:spPr bwMode="auto">
          <a:xfrm>
            <a:off x="1058396" y="2162456"/>
            <a:ext cx="10567988" cy="3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800" dirty="0" smtClean="0">
                <a:solidFill>
                  <a:srgbClr val="000000"/>
                </a:solidFill>
                <a:latin typeface="微软雅黑" panose="020B0503020204020204" pitchFamily="34" charset="-122"/>
                <a:ea typeface="微软雅黑" panose="020B0503020204020204" pitchFamily="34" charset="-122"/>
              </a:rPr>
              <a:t>1、初步了解《红楼梦》和曹雪芹。</a:t>
            </a:r>
            <a:endParaRPr lang="zh-CN" altLang="en-US" sz="280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800" dirty="0" smtClean="0">
                <a:solidFill>
                  <a:srgbClr val="000000"/>
                </a:solidFill>
                <a:latin typeface="微软雅黑" panose="020B0503020204020204" pitchFamily="34" charset="-122"/>
                <a:ea typeface="微软雅黑" panose="020B0503020204020204" pitchFamily="34" charset="-122"/>
              </a:rPr>
              <a:t>2、通过分析黛玉行踪来整体了解贾府环境，通过分析人物性格及出场来把握写作技巧。</a:t>
            </a:r>
            <a:endParaRPr lang="zh-CN" altLang="en-US" sz="280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800" dirty="0" smtClean="0">
                <a:solidFill>
                  <a:srgbClr val="000000"/>
                </a:solidFill>
                <a:latin typeface="微软雅黑" panose="020B0503020204020204" pitchFamily="34" charset="-122"/>
                <a:ea typeface="微软雅黑" panose="020B0503020204020204" pitchFamily="34" charset="-122"/>
              </a:rPr>
              <a:t>3、从分析林黛玉、贾宝玉、王熙凤的不同性格，学习刻画人物的方法。</a:t>
            </a:r>
            <a:endParaRPr lang="zh-CN" altLang="en-US" sz="2800" dirty="0" smtClean="0">
              <a:solidFill>
                <a:srgbClr val="000000"/>
              </a:solidFill>
              <a:latin typeface="微软雅黑" panose="020B0503020204020204" pitchFamily="34" charset="-122"/>
              <a:ea typeface="微软雅黑" panose="020B0503020204020204" pitchFamily="34" charset="-122"/>
            </a:endParaRPr>
          </a:p>
        </p:txBody>
      </p:sp>
      <p:sp>
        <p:nvSpPr>
          <p:cNvPr id="4" name="矩形 3"/>
          <p:cNvSpPr/>
          <p:nvPr/>
        </p:nvSpPr>
        <p:spPr>
          <a:xfrm>
            <a:off x="5207759" y="1045679"/>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第一课时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125953"/>
          <p:cNvSpPr txBox="1">
            <a:spLocks noChangeArrowheads="1"/>
          </p:cNvSpPr>
          <p:nvPr/>
        </p:nvSpPr>
        <p:spPr bwMode="auto">
          <a:xfrm>
            <a:off x="1404730" y="2141529"/>
            <a:ext cx="9501809" cy="278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a:latin typeface="Arial" panose="020B0604020202020204" pitchFamily="34" charset="0"/>
                <a:ea typeface="微软雅黑" panose="020B0503020204020204" pitchFamily="34" charset="-122"/>
              </a:rPr>
              <a:t>贾府</a:t>
            </a:r>
            <a:r>
              <a:rPr lang="zh-CN" altLang="en-US" sz="2800" b="1" dirty="0">
                <a:latin typeface="微软雅黑" panose="020B0503020204020204" pitchFamily="34" charset="-122"/>
                <a:ea typeface="微软雅黑" panose="020B0503020204020204" pitchFamily="34" charset="-122"/>
              </a:rPr>
              <a:t>“</a:t>
            </a:r>
            <a:r>
              <a:rPr lang="zh-CN" altLang="en-US" sz="2800" b="1" dirty="0">
                <a:latin typeface="Arial" panose="020B0604020202020204" pitchFamily="34" charset="0"/>
                <a:ea typeface="微软雅黑" panose="020B0503020204020204" pitchFamily="34" charset="-122"/>
              </a:rPr>
              <a:t>与别家不同</a:t>
            </a:r>
            <a:r>
              <a:rPr lang="zh-CN" altLang="en-US" sz="2800" b="1" dirty="0">
                <a:latin typeface="微软雅黑" panose="020B0503020204020204" pitchFamily="34" charset="-122"/>
                <a:ea typeface="微软雅黑" panose="020B0503020204020204" pitchFamily="34" charset="-122"/>
              </a:rPr>
              <a:t>”</a:t>
            </a:r>
            <a:r>
              <a:rPr lang="zh-CN" altLang="en-US" sz="2800" b="1" dirty="0">
                <a:latin typeface="Arial" panose="020B0604020202020204" pitchFamily="34" charset="0"/>
                <a:ea typeface="微软雅黑" panose="020B0503020204020204" pitchFamily="34" charset="-122"/>
              </a:rPr>
              <a:t>的典型环境：</a:t>
            </a:r>
            <a:endParaRPr lang="zh-CN" altLang="en-US" sz="2800" b="1" dirty="0">
              <a:latin typeface="Arial" panose="020B0604020202020204" pitchFamily="34" charset="0"/>
              <a:ea typeface="微软雅黑" panose="020B0503020204020204" pitchFamily="34" charset="-122"/>
            </a:endParaRPr>
          </a:p>
          <a:p>
            <a:pPr eaLnBrk="1" hangingPunct="1">
              <a:lnSpc>
                <a:spcPct val="150000"/>
              </a:lnSpc>
              <a:spcBef>
                <a:spcPct val="50000"/>
              </a:spcBef>
            </a:pPr>
            <a:r>
              <a:rPr lang="zh-CN" altLang="en-US" sz="2800" b="1" dirty="0">
                <a:latin typeface="Arial" panose="020B0604020202020204" pitchFamily="34" charset="0"/>
                <a:ea typeface="微软雅黑" panose="020B0503020204020204" pitchFamily="34" charset="-122"/>
              </a:rPr>
              <a:t>　</a:t>
            </a:r>
            <a:r>
              <a:rPr lang="zh-CN" altLang="en-US" sz="2800" b="1" dirty="0" smtClean="0">
                <a:latin typeface="Arial" panose="020B0604020202020204" pitchFamily="34" charset="0"/>
                <a:ea typeface="微软雅黑" panose="020B0503020204020204" pitchFamily="34" charset="-122"/>
              </a:rPr>
              <a:t>  </a:t>
            </a:r>
            <a:r>
              <a:rPr lang="zh-CN" altLang="en-US" sz="2000" dirty="0" smtClean="0">
                <a:solidFill>
                  <a:srgbClr val="FD2F02"/>
                </a:solidFill>
                <a:latin typeface="Arial" panose="020B0604020202020204" pitchFamily="34" charset="0"/>
                <a:ea typeface="微软雅黑" panose="020B0503020204020204" pitchFamily="34" charset="-122"/>
              </a:rPr>
              <a:t>宏伟</a:t>
            </a:r>
            <a:r>
              <a:rPr lang="zh-CN" altLang="en-US" sz="2000" dirty="0">
                <a:solidFill>
                  <a:srgbClr val="FD2F02"/>
                </a:solidFill>
                <a:latin typeface="Arial" panose="020B0604020202020204" pitchFamily="34" charset="0"/>
                <a:ea typeface="微软雅黑" panose="020B0503020204020204" pitchFamily="34" charset="-122"/>
              </a:rPr>
              <a:t>的外观，</a:t>
            </a:r>
            <a:r>
              <a:rPr lang="zh-CN" altLang="en-US" sz="2000" dirty="0">
                <a:solidFill>
                  <a:srgbClr val="001E1D"/>
                </a:solidFill>
                <a:latin typeface="Arial" panose="020B0604020202020204" pitchFamily="34" charset="0"/>
                <a:ea typeface="微软雅黑" panose="020B0503020204020204" pitchFamily="34" charset="-122"/>
              </a:rPr>
              <a:t>说的是贾府建筑的外部观感；</a:t>
            </a:r>
            <a:r>
              <a:rPr lang="zh-CN" altLang="en-US" sz="2000" dirty="0">
                <a:solidFill>
                  <a:srgbClr val="FD2F02"/>
                </a:solidFill>
                <a:latin typeface="Arial" panose="020B0604020202020204" pitchFamily="34" charset="0"/>
                <a:ea typeface="微软雅黑" panose="020B0503020204020204" pitchFamily="34" charset="-122"/>
              </a:rPr>
              <a:t>讲究的布局</a:t>
            </a:r>
            <a:r>
              <a:rPr lang="zh-CN" altLang="en-US" sz="2000" dirty="0">
                <a:solidFill>
                  <a:srgbClr val="001E1D"/>
                </a:solidFill>
                <a:latin typeface="Arial" panose="020B0604020202020204" pitchFamily="34" charset="0"/>
                <a:ea typeface="微软雅黑" panose="020B0503020204020204" pitchFamily="34" charset="-122"/>
              </a:rPr>
              <a:t>，说的是贾府建筑的内部结构；</a:t>
            </a:r>
            <a:r>
              <a:rPr lang="zh-CN" altLang="en-US" sz="2000" dirty="0">
                <a:solidFill>
                  <a:srgbClr val="FD2F02"/>
                </a:solidFill>
                <a:latin typeface="Arial" panose="020B0604020202020204" pitchFamily="34" charset="0"/>
                <a:ea typeface="微软雅黑" panose="020B0503020204020204" pitchFamily="34" charset="-122"/>
              </a:rPr>
              <a:t>华贵的陈设</a:t>
            </a:r>
            <a:r>
              <a:rPr lang="zh-CN" altLang="en-US" sz="2000" dirty="0">
                <a:solidFill>
                  <a:srgbClr val="001E1D"/>
                </a:solidFill>
                <a:latin typeface="Arial" panose="020B0604020202020204" pitchFamily="34" charset="0"/>
                <a:ea typeface="微软雅黑" panose="020B0503020204020204" pitchFamily="34" charset="-122"/>
              </a:rPr>
              <a:t>，说的是</a:t>
            </a:r>
            <a:r>
              <a:rPr lang="zh-CN" altLang="en-US" sz="2000" dirty="0">
                <a:solidFill>
                  <a:srgbClr val="FD2F02"/>
                </a:solidFill>
                <a:latin typeface="Arial" panose="020B0604020202020204" pitchFamily="34" charset="0"/>
                <a:ea typeface="微软雅黑" panose="020B0503020204020204" pitchFamily="34" charset="-122"/>
              </a:rPr>
              <a:t>荣禧堂</a:t>
            </a:r>
            <a:r>
              <a:rPr lang="zh-CN" altLang="en-US" sz="2000" dirty="0">
                <a:solidFill>
                  <a:srgbClr val="001E1D"/>
                </a:solidFill>
                <a:latin typeface="Arial" panose="020B0604020202020204" pitchFamily="34" charset="0"/>
                <a:ea typeface="微软雅黑" panose="020B0503020204020204" pitchFamily="34" charset="-122"/>
              </a:rPr>
              <a:t>为主的装修器物。这都是社会环境的折射，是贾府地位的反映。还有第四点，就是这第三回中集中描叙的那些</a:t>
            </a:r>
            <a:r>
              <a:rPr lang="zh-CN" altLang="en-US" sz="2000" dirty="0">
                <a:solidFill>
                  <a:srgbClr val="FD2F02"/>
                </a:solidFill>
                <a:latin typeface="Arial" panose="020B0604020202020204" pitchFamily="34" charset="0"/>
                <a:ea typeface="微软雅黑" panose="020B0503020204020204" pitchFamily="34" charset="-122"/>
              </a:rPr>
              <a:t>礼仪繁复、上尊下卑、等级森严的贵族王侯家族的独特人际关系</a:t>
            </a:r>
            <a:r>
              <a:rPr lang="zh-CN" altLang="en-US" sz="2000" dirty="0">
                <a:solidFill>
                  <a:srgbClr val="001E1D"/>
                </a:solidFill>
                <a:latin typeface="Arial" panose="020B0604020202020204" pitchFamily="34" charset="0"/>
                <a:ea typeface="微软雅黑" panose="020B0503020204020204" pitchFamily="34" charset="-122"/>
              </a:rPr>
              <a:t>，这更是社会环境的主要方面。</a:t>
            </a:r>
            <a:endParaRPr lang="zh-CN" altLang="en-US" sz="2000" dirty="0">
              <a:solidFill>
                <a:srgbClr val="001E1D"/>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01377"/>
          <p:cNvSpPr txBox="1">
            <a:spLocks noChangeArrowheads="1"/>
          </p:cNvSpPr>
          <p:nvPr/>
        </p:nvSpPr>
        <p:spPr bwMode="auto">
          <a:xfrm>
            <a:off x="593238" y="779929"/>
            <a:ext cx="10361612" cy="1143000"/>
          </a:xfrm>
          <a:prstGeom prst="rect">
            <a:avLst/>
          </a:prstGeom>
          <a:noFill/>
          <a:ln>
            <a:noFill/>
            <a:miter lim="800000"/>
          </a:ln>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sz="3200" b="1" kern="0" dirty="0" smtClean="0">
                <a:latin typeface="微软雅黑" panose="020B0503020204020204" pitchFamily="34" charset="-122"/>
                <a:ea typeface="微软雅黑" panose="020B0503020204020204" pitchFamily="34" charset="-122"/>
              </a:rPr>
              <a:t>“</a:t>
            </a:r>
            <a:r>
              <a:rPr lang="zh-CN" altLang="en-US" sz="3200" b="1" kern="0" dirty="0" smtClean="0">
                <a:latin typeface="微软雅黑" panose="020B0503020204020204" pitchFamily="34" charset="-122"/>
                <a:ea typeface="微软雅黑" panose="020B0503020204020204" pitchFamily="34" charset="-122"/>
              </a:rPr>
              <a:t>与别家不同”的贾府</a:t>
            </a:r>
            <a:endParaRPr lang="zh-CN" altLang="en-US" sz="3200" b="1" kern="0" dirty="0" smtClean="0">
              <a:latin typeface="微软雅黑" panose="020B0503020204020204" pitchFamily="34" charset="-122"/>
              <a:ea typeface="微软雅黑" panose="020B0503020204020204" pitchFamily="34" charset="-122"/>
            </a:endParaRPr>
          </a:p>
        </p:txBody>
      </p:sp>
      <p:sp>
        <p:nvSpPr>
          <p:cNvPr id="4" name="文本框 101379"/>
          <p:cNvSpPr txBox="1">
            <a:spLocks noChangeArrowheads="1"/>
          </p:cNvSpPr>
          <p:nvPr/>
        </p:nvSpPr>
        <p:spPr bwMode="auto">
          <a:xfrm>
            <a:off x="286629" y="3095728"/>
            <a:ext cx="1245748"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solidFill>
                  <a:srgbClr val="C00000"/>
                </a:solidFill>
                <a:latin typeface="微软雅黑" panose="020B0503020204020204" pitchFamily="34" charset="-122"/>
                <a:ea typeface="微软雅黑" panose="020B0503020204020204" pitchFamily="34" charset="-122"/>
              </a:rPr>
              <a:t>硬件</a:t>
            </a:r>
            <a:endParaRPr lang="zh-CN" altLang="en-US" sz="4000" dirty="0">
              <a:solidFill>
                <a:srgbClr val="C00000"/>
              </a:solidFill>
              <a:latin typeface="微软雅黑" panose="020B0503020204020204" pitchFamily="34" charset="-122"/>
              <a:ea typeface="微软雅黑" panose="020B0503020204020204" pitchFamily="34" charset="-122"/>
            </a:endParaRPr>
          </a:p>
        </p:txBody>
      </p:sp>
      <p:sp>
        <p:nvSpPr>
          <p:cNvPr id="5" name="左大括号 101380"/>
          <p:cNvSpPr/>
          <p:nvPr/>
        </p:nvSpPr>
        <p:spPr bwMode="auto">
          <a:xfrm>
            <a:off x="1869367" y="2477431"/>
            <a:ext cx="95250" cy="2233613"/>
          </a:xfrm>
          <a:prstGeom prst="leftBrace">
            <a:avLst>
              <a:gd name="adj1" fmla="val 194982"/>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sz="2400">
              <a:solidFill>
                <a:srgbClr val="006600"/>
              </a:solidFill>
            </a:endParaRPr>
          </a:p>
        </p:txBody>
      </p:sp>
      <p:sp>
        <p:nvSpPr>
          <p:cNvPr id="6" name="左大括号 101381"/>
          <p:cNvSpPr/>
          <p:nvPr/>
        </p:nvSpPr>
        <p:spPr bwMode="auto">
          <a:xfrm>
            <a:off x="7630404" y="2044044"/>
            <a:ext cx="190500" cy="2724150"/>
          </a:xfrm>
          <a:prstGeom prst="leftBrace">
            <a:avLst>
              <a:gd name="adj1" fmla="val 118902"/>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lIns="108850" tIns="54425" rIns="108850"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sz="2000">
              <a:solidFill>
                <a:srgbClr val="006600"/>
              </a:solidFill>
            </a:endParaRPr>
          </a:p>
        </p:txBody>
      </p:sp>
      <p:sp>
        <p:nvSpPr>
          <p:cNvPr id="7" name="文本框 101382"/>
          <p:cNvSpPr txBox="1">
            <a:spLocks noChangeArrowheads="1"/>
          </p:cNvSpPr>
          <p:nvPr/>
        </p:nvSpPr>
        <p:spPr bwMode="auto">
          <a:xfrm>
            <a:off x="6011706" y="3042719"/>
            <a:ext cx="1245748"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solidFill>
                  <a:srgbClr val="C00000"/>
                </a:solidFill>
                <a:latin typeface="微软雅黑" panose="020B0503020204020204" pitchFamily="34" charset="-122"/>
                <a:ea typeface="微软雅黑" panose="020B0503020204020204" pitchFamily="34" charset="-122"/>
              </a:rPr>
              <a:t>软件</a:t>
            </a:r>
            <a:endParaRPr lang="zh-CN" altLang="en-US" sz="4000" dirty="0">
              <a:solidFill>
                <a:srgbClr val="C00000"/>
              </a:solidFill>
              <a:latin typeface="微软雅黑" panose="020B0503020204020204" pitchFamily="34" charset="-122"/>
              <a:ea typeface="微软雅黑" panose="020B0503020204020204" pitchFamily="34" charset="-122"/>
            </a:endParaRPr>
          </a:p>
        </p:txBody>
      </p:sp>
      <p:sp>
        <p:nvSpPr>
          <p:cNvPr id="8" name="文本框 101383"/>
          <p:cNvSpPr txBox="1">
            <a:spLocks noChangeArrowheads="1"/>
          </p:cNvSpPr>
          <p:nvPr/>
        </p:nvSpPr>
        <p:spPr bwMode="auto">
          <a:xfrm>
            <a:off x="1964617" y="2044044"/>
            <a:ext cx="3913187"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3600" dirty="0">
                <a:latin typeface="微软雅黑" panose="020B0503020204020204" pitchFamily="34" charset="-122"/>
                <a:ea typeface="微软雅黑" panose="020B0503020204020204" pitchFamily="34" charset="-122"/>
              </a:rPr>
              <a:t>宏伟的外观</a:t>
            </a:r>
            <a:endParaRPr lang="zh-CN" altLang="en-US" sz="3600" dirty="0">
              <a:latin typeface="微软雅黑" panose="020B0503020204020204" pitchFamily="34" charset="-122"/>
              <a:ea typeface="微软雅黑" panose="020B0503020204020204" pitchFamily="34" charset="-122"/>
            </a:endParaRPr>
          </a:p>
        </p:txBody>
      </p:sp>
      <p:sp>
        <p:nvSpPr>
          <p:cNvPr id="9" name="文本框 101384"/>
          <p:cNvSpPr txBox="1">
            <a:spLocks noChangeArrowheads="1"/>
          </p:cNvSpPr>
          <p:nvPr/>
        </p:nvSpPr>
        <p:spPr bwMode="auto">
          <a:xfrm>
            <a:off x="1774117" y="3125131"/>
            <a:ext cx="4319587"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3600" dirty="0">
                <a:latin typeface="微软雅黑" panose="020B0503020204020204" pitchFamily="34" charset="-122"/>
                <a:ea typeface="微软雅黑" panose="020B0503020204020204" pitchFamily="34" charset="-122"/>
              </a:rPr>
              <a:t>讲究的布局</a:t>
            </a:r>
            <a:endParaRPr lang="zh-CN" altLang="en-US" sz="3600" dirty="0">
              <a:latin typeface="微软雅黑" panose="020B0503020204020204" pitchFamily="34" charset="-122"/>
              <a:ea typeface="微软雅黑" panose="020B0503020204020204" pitchFamily="34" charset="-122"/>
            </a:endParaRPr>
          </a:p>
        </p:txBody>
      </p:sp>
      <p:sp>
        <p:nvSpPr>
          <p:cNvPr id="10" name="文本框 101385"/>
          <p:cNvSpPr txBox="1">
            <a:spLocks noChangeArrowheads="1"/>
          </p:cNvSpPr>
          <p:nvPr/>
        </p:nvSpPr>
        <p:spPr bwMode="auto">
          <a:xfrm>
            <a:off x="1964617" y="4350681"/>
            <a:ext cx="3841750"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3600" dirty="0">
                <a:latin typeface="微软雅黑" panose="020B0503020204020204" pitchFamily="34" charset="-122"/>
                <a:ea typeface="微软雅黑" panose="020B0503020204020204" pitchFamily="34" charset="-122"/>
              </a:rPr>
              <a:t>华贵的陈设</a:t>
            </a:r>
            <a:endParaRPr lang="zh-CN" altLang="en-US" sz="3600" dirty="0">
              <a:latin typeface="微软雅黑" panose="020B0503020204020204" pitchFamily="34" charset="-122"/>
              <a:ea typeface="微软雅黑" panose="020B0503020204020204" pitchFamily="34" charset="-122"/>
            </a:endParaRPr>
          </a:p>
        </p:txBody>
      </p:sp>
      <p:sp>
        <p:nvSpPr>
          <p:cNvPr id="11" name="文本框 101386"/>
          <p:cNvSpPr txBox="1">
            <a:spLocks noChangeArrowheads="1"/>
          </p:cNvSpPr>
          <p:nvPr/>
        </p:nvSpPr>
        <p:spPr bwMode="auto">
          <a:xfrm>
            <a:off x="7725654" y="1612244"/>
            <a:ext cx="4152900"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latin typeface="微软雅黑" panose="020B0503020204020204" pitchFamily="34" charset="-122"/>
                <a:ea typeface="微软雅黑" panose="020B0503020204020204" pitchFamily="34" charset="-122"/>
              </a:rPr>
              <a:t>非凡的服饰</a:t>
            </a:r>
            <a:endParaRPr lang="zh-CN" altLang="en-US" sz="4000" dirty="0">
              <a:latin typeface="微软雅黑" panose="020B0503020204020204" pitchFamily="34" charset="-122"/>
              <a:ea typeface="微软雅黑" panose="020B0503020204020204" pitchFamily="34" charset="-122"/>
            </a:endParaRPr>
          </a:p>
        </p:txBody>
      </p:sp>
      <p:sp>
        <p:nvSpPr>
          <p:cNvPr id="12" name="文本框 101388"/>
          <p:cNvSpPr txBox="1">
            <a:spLocks noChangeArrowheads="1"/>
          </p:cNvSpPr>
          <p:nvPr/>
        </p:nvSpPr>
        <p:spPr bwMode="auto">
          <a:xfrm>
            <a:off x="7820904" y="3485494"/>
            <a:ext cx="4152900"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latin typeface="微软雅黑" panose="020B0503020204020204" pitchFamily="34" charset="-122"/>
                <a:ea typeface="微软雅黑" panose="020B0503020204020204" pitchFamily="34" charset="-122"/>
              </a:rPr>
              <a:t>繁琐的礼节</a:t>
            </a:r>
            <a:endParaRPr lang="zh-CN" altLang="en-US" sz="4000" dirty="0">
              <a:latin typeface="微软雅黑" panose="020B0503020204020204" pitchFamily="34" charset="-122"/>
              <a:ea typeface="微软雅黑" panose="020B0503020204020204" pitchFamily="34" charset="-122"/>
            </a:endParaRPr>
          </a:p>
        </p:txBody>
      </p:sp>
      <p:sp>
        <p:nvSpPr>
          <p:cNvPr id="13" name="矩形 101389"/>
          <p:cNvSpPr>
            <a:spLocks noChangeArrowheads="1"/>
          </p:cNvSpPr>
          <p:nvPr/>
        </p:nvSpPr>
        <p:spPr bwMode="auto">
          <a:xfrm>
            <a:off x="1416447" y="5538752"/>
            <a:ext cx="9983787"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3600" dirty="0">
                <a:solidFill>
                  <a:srgbClr val="C00000"/>
                </a:solidFill>
                <a:latin typeface="微软雅黑" panose="020B0503020204020204" pitchFamily="34" charset="-122"/>
                <a:ea typeface="微软雅黑" panose="020B0503020204020204" pitchFamily="34" charset="-122"/>
              </a:rPr>
              <a:t>钟鸣鼎食之家        诗礼簪缨之族   </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
        <p:nvSpPr>
          <p:cNvPr id="14" name="Text Box 12"/>
          <p:cNvSpPr txBox="1">
            <a:spLocks noChangeArrowheads="1"/>
          </p:cNvSpPr>
          <p:nvPr/>
        </p:nvSpPr>
        <p:spPr bwMode="auto">
          <a:xfrm>
            <a:off x="7939088" y="4345919"/>
            <a:ext cx="3934860"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latin typeface="微软雅黑" panose="020B0503020204020204" pitchFamily="34" charset="-122"/>
                <a:ea typeface="微软雅黑" panose="020B0503020204020204" pitchFamily="34" charset="-122"/>
              </a:rPr>
              <a:t>森严的等级</a:t>
            </a:r>
            <a:endParaRPr lang="zh-CN" altLang="en-US" sz="4000" dirty="0">
              <a:latin typeface="微软雅黑" panose="020B0503020204020204" pitchFamily="34" charset="-122"/>
              <a:ea typeface="微软雅黑" panose="020B0503020204020204" pitchFamily="34" charset="-122"/>
            </a:endParaRPr>
          </a:p>
        </p:txBody>
      </p:sp>
      <p:sp>
        <p:nvSpPr>
          <p:cNvPr id="15" name="Text Box 11"/>
          <p:cNvSpPr txBox="1">
            <a:spLocks noChangeArrowheads="1"/>
          </p:cNvSpPr>
          <p:nvPr/>
        </p:nvSpPr>
        <p:spPr bwMode="auto">
          <a:xfrm>
            <a:off x="7739942" y="2558394"/>
            <a:ext cx="4325937"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latin typeface="微软雅黑" panose="020B0503020204020204" pitchFamily="34" charset="-122"/>
                <a:ea typeface="微软雅黑" panose="020B0503020204020204" pitchFamily="34" charset="-122"/>
              </a:rPr>
              <a:t>奢华的生活</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down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3" presetClass="entr" presetSubtype="16"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plus(in)">
                                      <p:cBhvr>
                                        <p:cTn id="47" dur="2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ssolv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dissolv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0-#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1"/>
          <p:cNvSpPr txBox="1">
            <a:spLocks noChangeArrowheads="1"/>
          </p:cNvSpPr>
          <p:nvPr/>
        </p:nvSpPr>
        <p:spPr bwMode="auto">
          <a:xfrm>
            <a:off x="1367943" y="3120887"/>
            <a:ext cx="8905875"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buFont typeface="Arial" panose="020B0604020202020204" pitchFamily="34" charset="0"/>
              <a:buNone/>
            </a:pPr>
            <a:r>
              <a:rPr lang="zh-CN" altLang="en-US" sz="7100" b="1" dirty="0" smtClean="0">
                <a:solidFill>
                  <a:srgbClr val="000000"/>
                </a:solidFill>
                <a:latin typeface="微软雅黑" panose="020B0503020204020204" pitchFamily="34" charset="-122"/>
                <a:ea typeface="微软雅黑" panose="020B0503020204020204" pitchFamily="34" charset="-122"/>
              </a:rPr>
              <a:t>人物形象</a:t>
            </a:r>
            <a:endParaRPr lang="zh-CN" altLang="en-US" sz="7100" b="1" dirty="0" smtClean="0">
              <a:solidFill>
                <a:srgbClr val="000000"/>
              </a:solidFill>
              <a:latin typeface="微软雅黑" panose="020B0503020204020204" pitchFamily="34" charset="-122"/>
              <a:ea typeface="微软雅黑" panose="020B0503020204020204" pitchFamily="34" charset="-122"/>
            </a:endParaRPr>
          </a:p>
        </p:txBody>
      </p:sp>
      <p:sp>
        <p:nvSpPr>
          <p:cNvPr id="4" name="矩形 3"/>
          <p:cNvSpPr/>
          <p:nvPr/>
        </p:nvSpPr>
        <p:spPr>
          <a:xfrm>
            <a:off x="5207759" y="1045679"/>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第三课时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02401"/>
          <p:cNvSpPr txBox="1">
            <a:spLocks noChangeArrowheads="1"/>
          </p:cNvSpPr>
          <p:nvPr/>
        </p:nvSpPr>
        <p:spPr bwMode="auto">
          <a:xfrm>
            <a:off x="2120648" y="1624694"/>
            <a:ext cx="10361613"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kern="0" dirty="0" smtClean="0">
                <a:latin typeface="微软雅黑" panose="020B0503020204020204" pitchFamily="34" charset="-122"/>
                <a:ea typeface="微软雅黑" panose="020B0503020204020204" pitchFamily="34" charset="-122"/>
              </a:rPr>
              <a:t>分析文中人物的出场及性格</a:t>
            </a:r>
            <a:endParaRPr lang="zh-CN" altLang="en-US" kern="0" dirty="0" smtClean="0">
              <a:latin typeface="微软雅黑" panose="020B0503020204020204" pitchFamily="34" charset="-122"/>
              <a:ea typeface="微软雅黑" panose="020B0503020204020204" pitchFamily="34" charset="-122"/>
            </a:endParaRPr>
          </a:p>
        </p:txBody>
      </p:sp>
      <p:sp>
        <p:nvSpPr>
          <p:cNvPr id="4" name="文本占位符 102402"/>
          <p:cNvSpPr txBox="1">
            <a:spLocks noChangeArrowheads="1"/>
          </p:cNvSpPr>
          <p:nvPr/>
        </p:nvSpPr>
        <p:spPr bwMode="auto">
          <a:xfrm>
            <a:off x="3081431" y="2862115"/>
            <a:ext cx="5584825" cy="2862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sz="4100" kern="0" dirty="0" smtClean="0">
                <a:latin typeface="微软雅黑" panose="020B0503020204020204" pitchFamily="34" charset="-122"/>
                <a:ea typeface="微软雅黑" panose="020B0503020204020204" pitchFamily="34" charset="-122"/>
              </a:rPr>
              <a:t>1</a:t>
            </a:r>
            <a:r>
              <a:rPr lang="zh-CN" altLang="en-US" sz="4100" kern="0" dirty="0" smtClean="0">
                <a:latin typeface="微软雅黑" panose="020B0503020204020204" pitchFamily="34" charset="-122"/>
                <a:ea typeface="微软雅黑" panose="020B0503020204020204" pitchFamily="34" charset="-122"/>
              </a:rPr>
              <a:t>、林黛玉</a:t>
            </a:r>
            <a:endParaRPr lang="zh-CN" altLang="en-US" sz="41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en-US" altLang="zh-CN" sz="4100" kern="0" dirty="0" smtClean="0">
                <a:latin typeface="微软雅黑" panose="020B0503020204020204" pitchFamily="34" charset="-122"/>
                <a:ea typeface="微软雅黑" panose="020B0503020204020204" pitchFamily="34" charset="-122"/>
              </a:rPr>
              <a:t>2</a:t>
            </a:r>
            <a:r>
              <a:rPr lang="zh-CN" altLang="en-US" sz="4100" kern="0" dirty="0" smtClean="0">
                <a:latin typeface="微软雅黑" panose="020B0503020204020204" pitchFamily="34" charset="-122"/>
                <a:ea typeface="微软雅黑" panose="020B0503020204020204" pitchFamily="34" charset="-122"/>
              </a:rPr>
              <a:t>、王熙凤</a:t>
            </a:r>
            <a:endParaRPr lang="zh-CN" altLang="en-US" sz="41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en-US" altLang="zh-CN" sz="4100" kern="0" dirty="0" smtClean="0">
                <a:latin typeface="微软雅黑" panose="020B0503020204020204" pitchFamily="34" charset="-122"/>
                <a:ea typeface="微软雅黑" panose="020B0503020204020204" pitchFamily="34" charset="-122"/>
              </a:rPr>
              <a:t>3</a:t>
            </a:r>
            <a:r>
              <a:rPr lang="zh-CN" altLang="en-US" sz="4100" kern="0" dirty="0" smtClean="0">
                <a:latin typeface="微软雅黑" panose="020B0503020204020204" pitchFamily="34" charset="-122"/>
                <a:ea typeface="微软雅黑" panose="020B0503020204020204" pitchFamily="34" charset="-122"/>
              </a:rPr>
              <a:t>、贾宝玉</a:t>
            </a:r>
            <a:endParaRPr lang="zh-CN" altLang="en-US" sz="4100" kern="0"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06497"/>
          <p:cNvSpPr txBox="1">
            <a:spLocks noChangeArrowheads="1"/>
          </p:cNvSpPr>
          <p:nvPr/>
        </p:nvSpPr>
        <p:spPr bwMode="auto">
          <a:xfrm>
            <a:off x="901148" y="702364"/>
            <a:ext cx="7260190" cy="1055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sz="3200" kern="0" dirty="0" smtClean="0">
                <a:latin typeface="微软雅黑" panose="020B0503020204020204" pitchFamily="34" charset="-122"/>
                <a:ea typeface="微软雅黑" panose="020B0503020204020204" pitchFamily="34" charset="-122"/>
              </a:rPr>
              <a:t>1</a:t>
            </a:r>
            <a:r>
              <a:rPr lang="zh-CN" altLang="en-US" sz="3200" kern="0" dirty="0" smtClean="0">
                <a:latin typeface="微软雅黑" panose="020B0503020204020204" pitchFamily="34" charset="-122"/>
                <a:ea typeface="微软雅黑" panose="020B0503020204020204" pitchFamily="34" charset="-122"/>
              </a:rPr>
              <a:t>、别人眼中的黛玉：</a:t>
            </a:r>
            <a:endParaRPr lang="zh-CN" altLang="en-US" sz="3200" kern="0" dirty="0" smtClean="0">
              <a:latin typeface="微软雅黑" panose="020B0503020204020204" pitchFamily="34" charset="-122"/>
              <a:ea typeface="微软雅黑" panose="020B0503020204020204" pitchFamily="34" charset="-122"/>
            </a:endParaRPr>
          </a:p>
        </p:txBody>
      </p:sp>
      <p:pic>
        <p:nvPicPr>
          <p:cNvPr id="4" name="联机映像占位符 106498" descr="红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34399" y="1294620"/>
            <a:ext cx="3192187" cy="4873250"/>
          </a:xfrm>
          <a:prstGeom prst="rect">
            <a:avLst/>
          </a:prstGeom>
          <a:noFill/>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106499"/>
          <p:cNvSpPr txBox="1">
            <a:spLocks noChangeArrowheads="1"/>
          </p:cNvSpPr>
          <p:nvPr/>
        </p:nvSpPr>
        <p:spPr bwMode="auto">
          <a:xfrm>
            <a:off x="406400" y="2613212"/>
            <a:ext cx="5588000"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endParaRPr lang="zh-CN" altLang="en-US" sz="2400"/>
          </a:p>
        </p:txBody>
      </p:sp>
      <p:sp>
        <p:nvSpPr>
          <p:cNvPr id="6" name="文本框 106500"/>
          <p:cNvSpPr txBox="1">
            <a:spLocks noChangeArrowheads="1"/>
          </p:cNvSpPr>
          <p:nvPr/>
        </p:nvSpPr>
        <p:spPr bwMode="auto">
          <a:xfrm>
            <a:off x="231638" y="4505472"/>
            <a:ext cx="7104062"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800" dirty="0">
                <a:latin typeface="微软雅黑" panose="020B0503020204020204" pitchFamily="34" charset="-122"/>
                <a:ea typeface="微软雅黑" panose="020B0503020204020204" pitchFamily="34" charset="-122"/>
              </a:rPr>
              <a:t>体弱多病、容貌</a:t>
            </a:r>
            <a:r>
              <a:rPr lang="zh-CN" altLang="en-US" sz="2800" dirty="0" smtClean="0">
                <a:latin typeface="微软雅黑" panose="020B0503020204020204" pitchFamily="34" charset="-122"/>
                <a:ea typeface="微软雅黑" panose="020B0503020204020204" pitchFamily="34" charset="-122"/>
              </a:rPr>
              <a:t>标致、多愁善感</a:t>
            </a:r>
            <a:r>
              <a:rPr lang="zh-CN" altLang="en-US" sz="2800" dirty="0">
                <a:latin typeface="微软雅黑" panose="020B0503020204020204" pitchFamily="34" charset="-122"/>
                <a:ea typeface="微软雅黑" panose="020B0503020204020204" pitchFamily="34" charset="-122"/>
              </a:rPr>
              <a:t>、聪明</a:t>
            </a:r>
            <a:endParaRPr lang="zh-CN" altLang="en-US" sz="2800" dirty="0">
              <a:latin typeface="微软雅黑" panose="020B0503020204020204" pitchFamily="34" charset="-122"/>
              <a:ea typeface="微软雅黑" panose="020B0503020204020204" pitchFamily="34" charset="-122"/>
            </a:endParaRPr>
          </a:p>
        </p:txBody>
      </p:sp>
      <p:sp>
        <p:nvSpPr>
          <p:cNvPr id="7" name="文本框 106501"/>
          <p:cNvSpPr txBox="1">
            <a:spLocks noChangeArrowheads="1"/>
          </p:cNvSpPr>
          <p:nvPr/>
        </p:nvSpPr>
        <p:spPr bwMode="auto">
          <a:xfrm>
            <a:off x="0" y="1632137"/>
            <a:ext cx="6334125"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2800" dirty="0">
                <a:latin typeface="微软雅黑" panose="020B0503020204020204" pitchFamily="34" charset="-122"/>
                <a:ea typeface="微软雅黑" panose="020B0503020204020204" pitchFamily="34" charset="-122"/>
              </a:rPr>
              <a:t>A</a:t>
            </a:r>
            <a:r>
              <a:rPr lang="zh-CN" altLang="en-US" sz="2800" dirty="0">
                <a:latin typeface="微软雅黑" panose="020B0503020204020204" pitchFamily="34" charset="-122"/>
                <a:ea typeface="微软雅黑" panose="020B0503020204020204" pitchFamily="34" charset="-122"/>
              </a:rPr>
              <a:t>、众人眼里的黛玉</a:t>
            </a:r>
            <a:endParaRPr lang="zh-CN" altLang="en-US" sz="2800" dirty="0">
              <a:latin typeface="微软雅黑" panose="020B0503020204020204" pitchFamily="34" charset="-122"/>
              <a:ea typeface="微软雅黑" panose="020B0503020204020204" pitchFamily="34" charset="-122"/>
            </a:endParaRPr>
          </a:p>
        </p:txBody>
      </p:sp>
      <p:sp>
        <p:nvSpPr>
          <p:cNvPr id="8" name="文本框 106502"/>
          <p:cNvSpPr txBox="1">
            <a:spLocks noChangeArrowheads="1"/>
          </p:cNvSpPr>
          <p:nvPr/>
        </p:nvSpPr>
        <p:spPr bwMode="auto">
          <a:xfrm>
            <a:off x="-192088" y="2275075"/>
            <a:ext cx="7104063"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2800" dirty="0">
                <a:latin typeface="微软雅黑" panose="020B0503020204020204" pitchFamily="34" charset="-122"/>
                <a:ea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rPr>
              <a:t>、王熙凤眼里的黛玉</a:t>
            </a:r>
            <a:endParaRPr lang="zh-CN" altLang="en-US" sz="2800" dirty="0">
              <a:latin typeface="微软雅黑" panose="020B0503020204020204" pitchFamily="34" charset="-122"/>
              <a:ea typeface="微软雅黑" panose="020B0503020204020204" pitchFamily="34" charset="-122"/>
            </a:endParaRPr>
          </a:p>
        </p:txBody>
      </p:sp>
      <p:sp>
        <p:nvSpPr>
          <p:cNvPr id="9" name="文本框 106503"/>
          <p:cNvSpPr txBox="1">
            <a:spLocks noChangeArrowheads="1"/>
          </p:cNvSpPr>
          <p:nvPr/>
        </p:nvSpPr>
        <p:spPr bwMode="auto">
          <a:xfrm>
            <a:off x="0" y="2989450"/>
            <a:ext cx="6718300"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2800" dirty="0">
                <a:latin typeface="微软雅黑" panose="020B0503020204020204" pitchFamily="34" charset="-122"/>
                <a:ea typeface="微软雅黑" panose="020B0503020204020204" pitchFamily="34" charset="-122"/>
              </a:rPr>
              <a:t>C</a:t>
            </a:r>
            <a:r>
              <a:rPr lang="zh-CN" altLang="en-US" sz="2800" dirty="0">
                <a:latin typeface="微软雅黑" panose="020B0503020204020204" pitchFamily="34" charset="-122"/>
                <a:ea typeface="微软雅黑" panose="020B0503020204020204" pitchFamily="34" charset="-122"/>
              </a:rPr>
              <a:t>、宝玉眼里的黛玉：</a:t>
            </a:r>
            <a:endParaRPr lang="zh-CN" altLang="en-US" sz="2800" dirty="0">
              <a:latin typeface="微软雅黑" panose="020B0503020204020204" pitchFamily="34" charset="-122"/>
              <a:ea typeface="微软雅黑" panose="020B0503020204020204" pitchFamily="34" charset="-122"/>
            </a:endParaRPr>
          </a:p>
        </p:txBody>
      </p:sp>
      <p:sp>
        <p:nvSpPr>
          <p:cNvPr id="10" name="文本框 106504"/>
          <p:cNvSpPr txBox="1">
            <a:spLocks noChangeArrowheads="1"/>
          </p:cNvSpPr>
          <p:nvPr/>
        </p:nvSpPr>
        <p:spPr bwMode="auto">
          <a:xfrm>
            <a:off x="622852" y="3828270"/>
            <a:ext cx="7248939"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rPr>
              <a:t>思考：这些描写表现了黛玉什么性格特点？</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07521" descr="红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47652" y="1510164"/>
            <a:ext cx="2953648" cy="4333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07522"/>
          <p:cNvSpPr txBox="1">
            <a:spLocks noChangeArrowheads="1"/>
          </p:cNvSpPr>
          <p:nvPr/>
        </p:nvSpPr>
        <p:spPr bwMode="auto">
          <a:xfrm>
            <a:off x="200782" y="1072841"/>
            <a:ext cx="8112125"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 “步步留心，时时在意”的黛玉</a:t>
            </a:r>
            <a:endParaRPr lang="zh-CN" altLang="en-US" sz="3200" dirty="0">
              <a:latin typeface="微软雅黑" panose="020B0503020204020204" pitchFamily="34" charset="-122"/>
              <a:ea typeface="微软雅黑" panose="020B0503020204020204" pitchFamily="34" charset="-122"/>
            </a:endParaRPr>
          </a:p>
        </p:txBody>
      </p:sp>
      <p:sp>
        <p:nvSpPr>
          <p:cNvPr id="5" name="文本框 107523"/>
          <p:cNvSpPr txBox="1">
            <a:spLocks noChangeArrowheads="1"/>
          </p:cNvSpPr>
          <p:nvPr/>
        </p:nvSpPr>
        <p:spPr bwMode="auto">
          <a:xfrm>
            <a:off x="1124430" y="3292664"/>
            <a:ext cx="5779953" cy="4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应对有度、举止有</a:t>
            </a:r>
            <a:r>
              <a:rPr lang="zh-CN" altLang="en-US" sz="2400" dirty="0" smtClean="0">
                <a:latin typeface="微软雅黑" panose="020B0503020204020204" pitchFamily="34" charset="-122"/>
                <a:ea typeface="微软雅黑" panose="020B0503020204020204" pitchFamily="34" charset="-122"/>
              </a:rPr>
              <a:t>礼、聪慧</a:t>
            </a:r>
            <a:r>
              <a:rPr lang="zh-CN" altLang="en-US" sz="2400" dirty="0">
                <a:latin typeface="微软雅黑" panose="020B0503020204020204" pitchFamily="34" charset="-122"/>
                <a:ea typeface="微软雅黑" panose="020B0503020204020204" pitchFamily="34" charset="-122"/>
              </a:rPr>
              <a:t>、有教养 </a:t>
            </a:r>
            <a:endParaRPr lang="zh-CN" altLang="en-US" sz="2400" dirty="0">
              <a:latin typeface="微软雅黑" panose="020B0503020204020204" pitchFamily="34" charset="-122"/>
              <a:ea typeface="微软雅黑" panose="020B0503020204020204" pitchFamily="34" charset="-122"/>
            </a:endParaRPr>
          </a:p>
        </p:txBody>
      </p:sp>
      <p:sp>
        <p:nvSpPr>
          <p:cNvPr id="6" name="文本框 107524"/>
          <p:cNvSpPr txBox="1">
            <a:spLocks noChangeArrowheads="1"/>
          </p:cNvSpPr>
          <p:nvPr/>
        </p:nvSpPr>
        <p:spPr bwMode="auto">
          <a:xfrm>
            <a:off x="649357" y="1868556"/>
            <a:ext cx="7691090" cy="14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3200" b="1" dirty="0"/>
              <a:t>      </a:t>
            </a:r>
            <a:r>
              <a:rPr lang="zh-CN" altLang="en-US" sz="2400" dirty="0" smtClean="0">
                <a:latin typeface="微软雅黑" panose="020B0503020204020204" pitchFamily="34" charset="-122"/>
                <a:ea typeface="微软雅黑" panose="020B0503020204020204" pitchFamily="34" charset="-122"/>
              </a:rPr>
              <a:t>找出</a:t>
            </a:r>
            <a:r>
              <a:rPr lang="zh-CN" altLang="en-US" sz="2400" dirty="0">
                <a:latin typeface="微软雅黑" panose="020B0503020204020204" pitchFamily="34" charset="-122"/>
                <a:ea typeface="微软雅黑" panose="020B0503020204020204" pitchFamily="34" charset="-122"/>
              </a:rPr>
              <a:t>黛玉进贾府后语言动作的描写，试分析这些描写表现了黛玉怎样的思想性格。</a:t>
            </a:r>
            <a:endParaRPr lang="zh-CN" altLang="en-US" sz="2400" dirty="0">
              <a:latin typeface="微软雅黑" panose="020B0503020204020204" pitchFamily="34" charset="-122"/>
              <a:ea typeface="微软雅黑" panose="020B0503020204020204" pitchFamily="34" charset="-122"/>
            </a:endParaRPr>
          </a:p>
        </p:txBody>
      </p:sp>
      <p:sp>
        <p:nvSpPr>
          <p:cNvPr id="8" name="Text Box 11"/>
          <p:cNvSpPr txBox="1">
            <a:spLocks noChangeArrowheads="1"/>
          </p:cNvSpPr>
          <p:nvPr/>
        </p:nvSpPr>
        <p:spPr bwMode="auto">
          <a:xfrm>
            <a:off x="479077" y="4017788"/>
            <a:ext cx="7631113" cy="13264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2800" dirty="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敏感</a:t>
            </a:r>
            <a:r>
              <a:rPr lang="zh-CN" altLang="en-US" sz="2800" dirty="0">
                <a:latin typeface="微软雅黑" panose="020B0503020204020204" pitchFamily="34" charset="-122"/>
                <a:ea typeface="微软雅黑" panose="020B0503020204020204" pitchFamily="34" charset="-122"/>
              </a:rPr>
              <a:t>多虑、有着强烈的自尊，又有寄人篱下的自卑感</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黛玉形象</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Rectangle 7"/>
          <p:cNvSpPr>
            <a:spLocks noRot="1" noChangeArrowheads="1"/>
          </p:cNvSpPr>
          <p:nvPr/>
        </p:nvSpPr>
        <p:spPr bwMode="auto">
          <a:xfrm>
            <a:off x="1993060" y="1774172"/>
            <a:ext cx="9377362"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lstStyle>
            <a:lvl1pPr marL="408305" indent="-408305"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buClr>
                <a:schemeClr val="hlink"/>
              </a:buClr>
              <a:buSzPct val="75000"/>
            </a:pPr>
            <a:r>
              <a:rPr lang="zh-CN" altLang="en-US" sz="4000" dirty="0">
                <a:latin typeface="微软雅黑" panose="020B0503020204020204" pitchFamily="34" charset="-122"/>
                <a:ea typeface="微软雅黑" panose="020B0503020204020204" pitchFamily="34" charset="-122"/>
              </a:rPr>
              <a:t>美貌多情 </a:t>
            </a:r>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多愁善感</a:t>
            </a:r>
            <a:r>
              <a:rPr lang="en-US" altLang="zh-CN" sz="4000" dirty="0">
                <a:latin typeface="微软雅黑" panose="020B0503020204020204" pitchFamily="34" charset="-122"/>
                <a:ea typeface="微软雅黑" panose="020B0503020204020204" pitchFamily="34" charset="-122"/>
              </a:rPr>
              <a:t>)</a:t>
            </a:r>
            <a:endParaRPr lang="en-US" altLang="zh-CN" sz="4000" dirty="0">
              <a:latin typeface="微软雅黑" panose="020B0503020204020204" pitchFamily="34" charset="-122"/>
              <a:ea typeface="微软雅黑" panose="020B0503020204020204" pitchFamily="34" charset="-122"/>
            </a:endParaRPr>
          </a:p>
          <a:p>
            <a:pPr eaLnBrk="1" hangingPunct="1">
              <a:spcBef>
                <a:spcPct val="20000"/>
              </a:spcBef>
              <a:buClr>
                <a:schemeClr val="hlink"/>
              </a:buClr>
              <a:buSzPct val="75000"/>
            </a:pPr>
            <a:r>
              <a:rPr lang="zh-CN" altLang="en-US" sz="4000" dirty="0">
                <a:latin typeface="微软雅黑" panose="020B0503020204020204" pitchFamily="34" charset="-122"/>
                <a:ea typeface="微软雅黑" panose="020B0503020204020204" pitchFamily="34" charset="-122"/>
              </a:rPr>
              <a:t>体弱多病 </a:t>
            </a:r>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娇美柔弱</a:t>
            </a:r>
            <a:r>
              <a:rPr lang="en-US" altLang="zh-CN" sz="4000" dirty="0">
                <a:latin typeface="微软雅黑" panose="020B0503020204020204" pitchFamily="34" charset="-122"/>
                <a:ea typeface="微软雅黑" panose="020B0503020204020204" pitchFamily="34" charset="-122"/>
              </a:rPr>
              <a:t>)</a:t>
            </a:r>
            <a:endParaRPr lang="en-US" altLang="zh-CN" sz="4000" dirty="0">
              <a:latin typeface="微软雅黑" panose="020B0503020204020204" pitchFamily="34" charset="-122"/>
              <a:ea typeface="微软雅黑" panose="020B0503020204020204" pitchFamily="34" charset="-122"/>
            </a:endParaRPr>
          </a:p>
          <a:p>
            <a:pPr eaLnBrk="1" hangingPunct="1">
              <a:spcBef>
                <a:spcPct val="20000"/>
              </a:spcBef>
              <a:buClr>
                <a:schemeClr val="hlink"/>
              </a:buClr>
              <a:buSzPct val="75000"/>
            </a:pPr>
            <a:r>
              <a:rPr lang="zh-CN" altLang="en-US" sz="4000" dirty="0">
                <a:latin typeface="微软雅黑" panose="020B0503020204020204" pitchFamily="34" charset="-122"/>
                <a:ea typeface="微软雅黑" panose="020B0503020204020204" pitchFamily="34" charset="-122"/>
              </a:rPr>
              <a:t>聪明懂理，知书达礼</a:t>
            </a:r>
            <a:endParaRPr lang="zh-CN" altLang="en-US" sz="4000" dirty="0">
              <a:latin typeface="微软雅黑" panose="020B0503020204020204" pitchFamily="34" charset="-122"/>
              <a:ea typeface="微软雅黑" panose="020B0503020204020204" pitchFamily="34" charset="-122"/>
            </a:endParaRPr>
          </a:p>
          <a:p>
            <a:pPr eaLnBrk="1" hangingPunct="1">
              <a:spcBef>
                <a:spcPct val="20000"/>
              </a:spcBef>
              <a:buClr>
                <a:schemeClr val="hlink"/>
              </a:buClr>
              <a:buSzPct val="75000"/>
            </a:pPr>
            <a:r>
              <a:rPr lang="zh-CN" altLang="en-US" sz="4000" dirty="0">
                <a:latin typeface="微软雅黑" panose="020B0503020204020204" pitchFamily="34" charset="-122"/>
                <a:ea typeface="微软雅黑" panose="020B0503020204020204" pitchFamily="34" charset="-122"/>
              </a:rPr>
              <a:t>谨慎小心，多虑敏感</a:t>
            </a:r>
            <a:endParaRPr lang="zh-CN" altLang="en-US" sz="4000" dirty="0">
              <a:latin typeface="微软雅黑" panose="020B0503020204020204" pitchFamily="34" charset="-122"/>
              <a:ea typeface="微软雅黑" panose="020B0503020204020204" pitchFamily="34" charset="-122"/>
            </a:endParaRPr>
          </a:p>
          <a:p>
            <a:pPr eaLnBrk="1" hangingPunct="1">
              <a:spcBef>
                <a:spcPct val="20000"/>
              </a:spcBef>
              <a:buClr>
                <a:schemeClr val="hlink"/>
              </a:buClr>
              <a:buSzPct val="75000"/>
            </a:pPr>
            <a:r>
              <a:rPr lang="zh-CN" altLang="en-US" sz="4000" dirty="0">
                <a:latin typeface="微软雅黑" panose="020B0503020204020204" pitchFamily="34" charset="-122"/>
                <a:ea typeface="微软雅黑" panose="020B0503020204020204" pitchFamily="34" charset="-122"/>
              </a:rPr>
              <a:t>有着强烈的自尊，又有寄人篱下的自卑感</a:t>
            </a:r>
            <a:endParaRPr lang="zh-CN" altLang="en-US" sz="4000" dirty="0">
              <a:latin typeface="微软雅黑" panose="020B0503020204020204" pitchFamily="34" charset="-122"/>
              <a:ea typeface="微软雅黑" panose="020B0503020204020204" pitchFamily="34" charset="-122"/>
            </a:endParaRPr>
          </a:p>
          <a:p>
            <a:pPr eaLnBrk="1" hangingPunct="1">
              <a:spcBef>
                <a:spcPct val="20000"/>
              </a:spcBef>
              <a:buClr>
                <a:schemeClr val="hlink"/>
              </a:buClr>
              <a:buSzPct val="75000"/>
              <a:buFont typeface="Wingdings" panose="05000000000000000000" pitchFamily="2" charset="2"/>
              <a:buChar char="v"/>
            </a:pPr>
            <a:endParaRPr lang="zh-CN" altLang="en-US" sz="4800" b="1" dirty="0">
              <a:solidFill>
                <a:srgbClr val="000099"/>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26977" descr="王熙凤"/>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76163" y="2218149"/>
            <a:ext cx="7962968" cy="3783939"/>
          </a:xfrm>
          <a:prstGeom prst="rect">
            <a:avLst/>
          </a:prstGeom>
          <a:noFill/>
          <a:ln w="57150" cmpd="thickThin">
            <a:solidFill>
              <a:srgbClr val="8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126978"/>
          <p:cNvSpPr txBox="1">
            <a:spLocks noChangeArrowheads="1"/>
          </p:cNvSpPr>
          <p:nvPr/>
        </p:nvSpPr>
        <p:spPr bwMode="auto">
          <a:xfrm>
            <a:off x="4087674" y="747160"/>
            <a:ext cx="36576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7100" dirty="0">
                <a:latin typeface="微软雅黑" panose="020B0503020204020204" pitchFamily="34" charset="-122"/>
                <a:ea typeface="微软雅黑" panose="020B0503020204020204" pitchFamily="34" charset="-122"/>
              </a:rPr>
              <a:t>王熙凤</a:t>
            </a:r>
            <a:endParaRPr lang="zh-CN" altLang="en-US" sz="7100" dirty="0">
              <a:latin typeface="微软雅黑" panose="020B0503020204020204" pitchFamily="34" charset="-122"/>
              <a:ea typeface="微软雅黑" panose="020B0503020204020204" pitchFamily="34" charset="-122"/>
            </a:endParaRPr>
          </a:p>
        </p:txBody>
      </p:sp>
      <p:sp>
        <p:nvSpPr>
          <p:cNvPr id="2" name="矩形 1"/>
          <p:cNvSpPr/>
          <p:nvPr/>
        </p:nvSpPr>
        <p:spPr>
          <a:xfrm>
            <a:off x="417099" y="999297"/>
            <a:ext cx="1210588" cy="400110"/>
          </a:xfrm>
          <a:prstGeom prst="rect">
            <a:avLst/>
          </a:prstGeom>
        </p:spPr>
        <p:txBody>
          <a:bodyPr wrap="none">
            <a:spAutoFit/>
          </a:bodyPr>
          <a:lstStyle/>
          <a:p>
            <a:pPr eaLnBrk="1" hangingPunct="1">
              <a:defRPr/>
            </a:pPr>
            <a:r>
              <a:rPr lang="zh-CN" altLang="en-US" sz="2000" b="1" dirty="0" smtClean="0">
                <a:latin typeface="微软雅黑" panose="020B0503020204020204" pitchFamily="34" charset="-122"/>
                <a:ea typeface="微软雅黑" panose="020B0503020204020204" pitchFamily="34" charset="-122"/>
              </a:rPr>
              <a:t>课文讲解</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28001"/>
          <p:cNvSpPr txBox="1">
            <a:spLocks noChangeArrowheads="1"/>
          </p:cNvSpPr>
          <p:nvPr/>
        </p:nvSpPr>
        <p:spPr bwMode="auto">
          <a:xfrm>
            <a:off x="4552410" y="773320"/>
            <a:ext cx="4672012"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sz="6000" kern="0" dirty="0" smtClean="0">
                <a:latin typeface="微软雅黑" panose="020B0503020204020204" pitchFamily="34" charset="-122"/>
                <a:ea typeface="微软雅黑" panose="020B0503020204020204" pitchFamily="34" charset="-122"/>
              </a:rPr>
              <a:t>王熙凤</a:t>
            </a:r>
            <a:endParaRPr lang="zh-CN" altLang="en-US" sz="6000" kern="0" dirty="0" smtClean="0">
              <a:latin typeface="微软雅黑" panose="020B0503020204020204" pitchFamily="34" charset="-122"/>
              <a:ea typeface="微软雅黑" panose="020B0503020204020204" pitchFamily="34" charset="-122"/>
            </a:endParaRPr>
          </a:p>
        </p:txBody>
      </p:sp>
      <p:sp>
        <p:nvSpPr>
          <p:cNvPr id="4" name="文本占位符 128002"/>
          <p:cNvSpPr txBox="1">
            <a:spLocks noChangeArrowheads="1"/>
          </p:cNvSpPr>
          <p:nvPr/>
        </p:nvSpPr>
        <p:spPr bwMode="auto">
          <a:xfrm>
            <a:off x="7682396" y="2224917"/>
            <a:ext cx="3873500" cy="31861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sz="3200" kern="0" dirty="0" smtClean="0">
                <a:latin typeface="微软雅黑" panose="020B0503020204020204" pitchFamily="34" charset="-122"/>
                <a:ea typeface="微软雅黑" panose="020B0503020204020204" pitchFamily="34" charset="-122"/>
              </a:rPr>
              <a:t>A</a:t>
            </a:r>
            <a:r>
              <a:rPr lang="en-US" altLang="zh-CN" kern="0" dirty="0" smtClean="0">
                <a:latin typeface="微软雅黑" panose="020B0503020204020204" pitchFamily="34" charset="-122"/>
                <a:ea typeface="微软雅黑" panose="020B0503020204020204" pitchFamily="34" charset="-122"/>
              </a:rPr>
              <a:t>.</a:t>
            </a:r>
            <a:r>
              <a:rPr lang="zh-CN" altLang="en-US" sz="3200" kern="0" dirty="0" smtClean="0">
                <a:latin typeface="微软雅黑" panose="020B0503020204020204" pitchFamily="34" charset="-122"/>
                <a:ea typeface="微软雅黑" panose="020B0503020204020204" pitchFamily="34" charset="-122"/>
              </a:rPr>
              <a:t>写出场</a:t>
            </a:r>
            <a:endParaRPr lang="zh-CN" altLang="en-US" sz="32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en-US" altLang="zh-CN" sz="3200" kern="0" dirty="0" smtClean="0">
                <a:latin typeface="微软雅黑" panose="020B0503020204020204" pitchFamily="34" charset="-122"/>
                <a:ea typeface="微软雅黑" panose="020B0503020204020204" pitchFamily="34" charset="-122"/>
              </a:rPr>
              <a:t>B.</a:t>
            </a:r>
            <a:r>
              <a:rPr lang="zh-CN" altLang="en-US" sz="3200" kern="0" dirty="0" smtClean="0">
                <a:latin typeface="微软雅黑" panose="020B0503020204020204" pitchFamily="34" charset="-122"/>
                <a:ea typeface="微软雅黑" panose="020B0503020204020204" pitchFamily="34" charset="-122"/>
              </a:rPr>
              <a:t>绘肖像</a:t>
            </a:r>
            <a:endParaRPr lang="zh-CN" altLang="en-US" sz="32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en-US" altLang="zh-CN" sz="3200" kern="0" dirty="0" smtClean="0">
                <a:solidFill>
                  <a:srgbClr val="FF0000"/>
                </a:solidFill>
                <a:latin typeface="微软雅黑" panose="020B0503020204020204" pitchFamily="34" charset="-122"/>
                <a:ea typeface="微软雅黑" panose="020B0503020204020204" pitchFamily="34" charset="-122"/>
              </a:rPr>
              <a:t>C.</a:t>
            </a:r>
            <a:r>
              <a:rPr lang="zh-CN" altLang="en-US" sz="3200" kern="0" dirty="0" smtClean="0">
                <a:solidFill>
                  <a:srgbClr val="FF0000"/>
                </a:solidFill>
                <a:latin typeface="微软雅黑" panose="020B0503020204020204" pitchFamily="34" charset="-122"/>
                <a:ea typeface="微软雅黑" panose="020B0503020204020204" pitchFamily="34" charset="-122"/>
              </a:rPr>
              <a:t>见黛玉</a:t>
            </a:r>
            <a:endParaRPr lang="zh-CN" altLang="en-US" sz="3200" kern="0" dirty="0" smtClean="0">
              <a:solidFill>
                <a:srgbClr val="FF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en-US" altLang="zh-CN" sz="3200" kern="0" dirty="0" smtClean="0">
                <a:solidFill>
                  <a:srgbClr val="FF0000"/>
                </a:solidFill>
                <a:latin typeface="微软雅黑" panose="020B0503020204020204" pitchFamily="34" charset="-122"/>
                <a:ea typeface="微软雅黑" panose="020B0503020204020204" pitchFamily="34" charset="-122"/>
              </a:rPr>
              <a:t>D.</a:t>
            </a:r>
            <a:r>
              <a:rPr lang="zh-CN" altLang="en-US" sz="3200" kern="0" dirty="0" smtClean="0">
                <a:solidFill>
                  <a:srgbClr val="FF0000"/>
                </a:solidFill>
                <a:latin typeface="微软雅黑" panose="020B0503020204020204" pitchFamily="34" charset="-122"/>
                <a:ea typeface="微软雅黑" panose="020B0503020204020204" pitchFamily="34" charset="-122"/>
              </a:rPr>
              <a:t>回王夫人</a:t>
            </a:r>
            <a:endParaRPr lang="zh-CN" altLang="en-US" sz="3200" kern="0" dirty="0" smtClean="0">
              <a:solidFill>
                <a:srgbClr val="FF0000"/>
              </a:solidFill>
              <a:latin typeface="微软雅黑" panose="020B0503020204020204" pitchFamily="34" charset="-122"/>
              <a:ea typeface="微软雅黑" panose="020B0503020204020204" pitchFamily="34" charset="-122"/>
            </a:endParaRPr>
          </a:p>
        </p:txBody>
      </p:sp>
      <p:pic>
        <p:nvPicPr>
          <p:cNvPr id="5" name="图片 128003" descr="00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551898"/>
            <a:ext cx="6931026" cy="598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28004"/>
          <p:cNvSpPr txBox="1">
            <a:spLocks noChangeArrowheads="1"/>
          </p:cNvSpPr>
          <p:nvPr/>
        </p:nvSpPr>
        <p:spPr bwMode="auto">
          <a:xfrm>
            <a:off x="4173795" y="2098883"/>
            <a:ext cx="4236310" cy="426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3300" b="1" dirty="0">
                <a:solidFill>
                  <a:srgbClr val="000000"/>
                </a:solidFill>
                <a:latin typeface="微软雅黑" panose="020B0503020204020204" pitchFamily="34" charset="-122"/>
                <a:ea typeface="微软雅黑" panose="020B0503020204020204" pitchFamily="34" charset="-122"/>
              </a:rPr>
              <a:t>  </a:t>
            </a:r>
            <a:endParaRPr lang="en-US" altLang="zh-CN" sz="3300" b="1"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pPr>
            <a:r>
              <a:rPr lang="en-US" altLang="zh-CN" sz="3300" b="1" dirty="0" smtClean="0">
                <a:solidFill>
                  <a:srgbClr val="000000"/>
                </a:solidFill>
                <a:latin typeface="微软雅黑" panose="020B0503020204020204" pitchFamily="34" charset="-122"/>
                <a:ea typeface="微软雅黑" panose="020B0503020204020204" pitchFamily="34" charset="-122"/>
              </a:rPr>
              <a:t>        </a:t>
            </a:r>
            <a:r>
              <a:rPr lang="zh-CN" altLang="en-US" sz="3200" dirty="0" smtClean="0">
                <a:solidFill>
                  <a:srgbClr val="000000"/>
                </a:solidFill>
                <a:latin typeface="微软雅黑" panose="020B0503020204020204" pitchFamily="34" charset="-122"/>
                <a:ea typeface="微软雅黑" panose="020B0503020204020204" pitchFamily="34" charset="-122"/>
              </a:rPr>
              <a:t>节选</a:t>
            </a:r>
            <a:r>
              <a:rPr lang="zh-CN" altLang="en-US" sz="3200" dirty="0">
                <a:solidFill>
                  <a:srgbClr val="000000"/>
                </a:solidFill>
                <a:latin typeface="微软雅黑" panose="020B0503020204020204" pitchFamily="34" charset="-122"/>
                <a:ea typeface="微软雅黑" panose="020B0503020204020204" pitchFamily="34" charset="-122"/>
              </a:rPr>
              <a:t>部分以四个层次活灵活现地展示了她的性格特征。</a:t>
            </a:r>
            <a:endParaRPr lang="zh-CN" altLang="en-US" sz="3200" dirty="0">
              <a:solidFill>
                <a:srgbClr val="000000"/>
              </a:solidFill>
              <a:latin typeface="微软雅黑" panose="020B0503020204020204" pitchFamily="34" charset="-122"/>
              <a:ea typeface="微软雅黑" panose="020B0503020204020204" pitchFamily="34" charset="-122"/>
            </a:endParaRPr>
          </a:p>
          <a:p>
            <a:pPr algn="ctr" eaLnBrk="1" hangingPunct="1">
              <a:spcBef>
                <a:spcPct val="50000"/>
              </a:spcBef>
            </a:pPr>
            <a:endParaRPr lang="zh-CN" altLang="en-US" sz="33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29025"/>
          <p:cNvSpPr txBox="1">
            <a:spLocks noChangeArrowheads="1"/>
          </p:cNvSpPr>
          <p:nvPr/>
        </p:nvSpPr>
        <p:spPr bwMode="auto">
          <a:xfrm>
            <a:off x="161365" y="1137117"/>
            <a:ext cx="10361613"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br>
              <a:rPr lang="en-US" altLang="zh-CN" kern="0" smtClean="0"/>
            </a:br>
            <a:endParaRPr lang="en-US" altLang="zh-CN" kern="0" smtClean="0"/>
          </a:p>
        </p:txBody>
      </p:sp>
      <p:sp>
        <p:nvSpPr>
          <p:cNvPr id="4" name="文本框 129026"/>
          <p:cNvSpPr txBox="1">
            <a:spLocks noChangeArrowheads="1"/>
          </p:cNvSpPr>
          <p:nvPr/>
        </p:nvSpPr>
        <p:spPr bwMode="auto">
          <a:xfrm>
            <a:off x="10581715" y="2151529"/>
            <a:ext cx="1058863" cy="44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endParaRPr lang="zh-CN" altLang="en-US" sz="4800" u="sng"/>
          </a:p>
        </p:txBody>
      </p:sp>
      <p:sp>
        <p:nvSpPr>
          <p:cNvPr id="5" name="文本框 129027"/>
          <p:cNvSpPr txBox="1">
            <a:spLocks noChangeArrowheads="1"/>
          </p:cNvSpPr>
          <p:nvPr/>
        </p:nvSpPr>
        <p:spPr bwMode="auto">
          <a:xfrm>
            <a:off x="7631978" y="1551868"/>
            <a:ext cx="3309903" cy="449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pPr>
            <a:endParaRPr lang="en-US" altLang="zh-CN" sz="4400" dirty="0" smtClean="0">
              <a:solidFill>
                <a:srgbClr val="FF0000"/>
              </a:solidFill>
              <a:latin typeface="微软雅黑" panose="020B0503020204020204" pitchFamily="34" charset="-122"/>
              <a:ea typeface="微软雅黑" panose="020B0503020204020204" pitchFamily="34" charset="-122"/>
            </a:endParaRPr>
          </a:p>
          <a:p>
            <a:pPr eaLnBrk="1" hangingPunct="1">
              <a:spcBef>
                <a:spcPct val="20000"/>
              </a:spcBef>
            </a:pPr>
            <a:r>
              <a:rPr lang="en-US" altLang="zh-CN" sz="4400" dirty="0" smtClean="0">
                <a:solidFill>
                  <a:srgbClr val="FF0000"/>
                </a:solidFill>
                <a:latin typeface="微软雅黑" panose="020B0503020204020204" pitchFamily="34" charset="-122"/>
                <a:ea typeface="微软雅黑" panose="020B0503020204020204" pitchFamily="34" charset="-122"/>
              </a:rPr>
              <a:t>       </a:t>
            </a:r>
            <a:r>
              <a:rPr lang="zh-CN" altLang="en-US" sz="4400" dirty="0" smtClean="0">
                <a:solidFill>
                  <a:srgbClr val="FF0000"/>
                </a:solidFill>
                <a:latin typeface="微软雅黑" panose="020B0503020204020204" pitchFamily="34" charset="-122"/>
                <a:ea typeface="微软雅黑" panose="020B0503020204020204" pitchFamily="34" charset="-122"/>
              </a:rPr>
              <a:t>我</a:t>
            </a:r>
            <a:r>
              <a:rPr lang="zh-CN" altLang="en-US" sz="4400" dirty="0">
                <a:solidFill>
                  <a:srgbClr val="FF0000"/>
                </a:solidFill>
                <a:latin typeface="微软雅黑" panose="020B0503020204020204" pitchFamily="34" charset="-122"/>
                <a:ea typeface="微软雅黑" panose="020B0503020204020204" pitchFamily="34" charset="-122"/>
              </a:rPr>
              <a:t>来迟了，不曾迎接远客！</a:t>
            </a:r>
            <a:endParaRPr lang="zh-CN" altLang="en-US" sz="6000" dirty="0">
              <a:solidFill>
                <a:srgbClr val="FF0000"/>
              </a:solidFill>
              <a:latin typeface="微软雅黑" panose="020B0503020204020204" pitchFamily="34" charset="-122"/>
              <a:ea typeface="微软雅黑" panose="020B0503020204020204" pitchFamily="34" charset="-122"/>
            </a:endParaRPr>
          </a:p>
          <a:p>
            <a:pPr algn="ctr" eaLnBrk="1" hangingPunct="1">
              <a:spcBef>
                <a:spcPct val="50000"/>
              </a:spcBef>
            </a:pPr>
            <a:endParaRPr lang="zh-CN" altLang="en-US" sz="4000" dirty="0">
              <a:solidFill>
                <a:srgbClr val="FF0000"/>
              </a:solidFill>
              <a:latin typeface="微软雅黑" panose="020B0503020204020204" pitchFamily="34" charset="-122"/>
              <a:ea typeface="微软雅黑" panose="020B0503020204020204" pitchFamily="34" charset="-122"/>
            </a:endParaRPr>
          </a:p>
        </p:txBody>
      </p:sp>
      <p:sp>
        <p:nvSpPr>
          <p:cNvPr id="6" name="文本框 129028"/>
          <p:cNvSpPr txBox="1">
            <a:spLocks noChangeArrowheads="1"/>
          </p:cNvSpPr>
          <p:nvPr/>
        </p:nvSpPr>
        <p:spPr bwMode="auto">
          <a:xfrm>
            <a:off x="1038563" y="3171946"/>
            <a:ext cx="9244012"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5200" dirty="0">
                <a:solidFill>
                  <a:srgbClr val="000000"/>
                </a:solidFill>
                <a:latin typeface="微软雅黑" panose="020B0503020204020204" pitchFamily="34" charset="-122"/>
                <a:ea typeface="微软雅黑" panose="020B0503020204020204" pitchFamily="34" charset="-122"/>
              </a:rPr>
              <a:t>未见其人，先闻其声</a:t>
            </a:r>
            <a:endParaRPr lang="zh-CN" altLang="en-US" sz="5200" dirty="0">
              <a:solidFill>
                <a:srgbClr val="000000"/>
              </a:solidFill>
              <a:latin typeface="微软雅黑" panose="020B0503020204020204" pitchFamily="34" charset="-122"/>
              <a:ea typeface="微软雅黑" panose="020B0503020204020204" pitchFamily="34" charset="-122"/>
            </a:endParaRPr>
          </a:p>
        </p:txBody>
      </p:sp>
      <p:sp>
        <p:nvSpPr>
          <p:cNvPr id="7" name="文本框 129029"/>
          <p:cNvSpPr txBox="1">
            <a:spLocks noChangeArrowheads="1"/>
          </p:cNvSpPr>
          <p:nvPr/>
        </p:nvSpPr>
        <p:spPr bwMode="auto">
          <a:xfrm>
            <a:off x="466165" y="695791"/>
            <a:ext cx="304800" cy="70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endParaRPr lang="zh-CN" altLang="en-US" sz="4800" u="sng"/>
          </a:p>
        </p:txBody>
      </p:sp>
      <p:sp>
        <p:nvSpPr>
          <p:cNvPr id="8" name="文本框 129030"/>
          <p:cNvSpPr txBox="1">
            <a:spLocks noChangeArrowheads="1"/>
          </p:cNvSpPr>
          <p:nvPr/>
        </p:nvSpPr>
        <p:spPr bwMode="auto">
          <a:xfrm>
            <a:off x="469340" y="1208554"/>
            <a:ext cx="8634413"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5200">
                <a:solidFill>
                  <a:srgbClr val="000000"/>
                </a:solidFill>
                <a:latin typeface="微软雅黑" panose="020B0503020204020204" pitchFamily="34" charset="-122"/>
                <a:ea typeface="微软雅黑" panose="020B0503020204020204" pitchFamily="34" charset="-122"/>
              </a:rPr>
              <a:t>A.</a:t>
            </a:r>
            <a:r>
              <a:rPr lang="zh-CN" altLang="en-US" sz="5200">
                <a:solidFill>
                  <a:srgbClr val="000000"/>
                </a:solidFill>
                <a:latin typeface="微软雅黑" panose="020B0503020204020204" pitchFamily="34" charset="-122"/>
                <a:ea typeface="微软雅黑" panose="020B0503020204020204" pitchFamily="34" charset="-122"/>
              </a:rPr>
              <a:t>写出场</a:t>
            </a:r>
            <a:endParaRPr lang="zh-CN" altLang="en-US" sz="52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作品简介</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13313"/>
          <p:cNvSpPr>
            <a:spLocks noChangeArrowheads="1"/>
          </p:cNvSpPr>
          <p:nvPr/>
        </p:nvSpPr>
        <p:spPr bwMode="auto">
          <a:xfrm>
            <a:off x="167809" y="2009588"/>
            <a:ext cx="7516812" cy="3526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marL="408305" indent="-408305"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红楼梦</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原名</a:t>
            </a:r>
            <a:r>
              <a:rPr lang="en-US" altLang="zh-CN" sz="2400" dirty="0">
                <a:solidFill>
                  <a:srgbClr val="FF3300"/>
                </a:solidFill>
                <a:latin typeface="微软雅黑" panose="020B0503020204020204" pitchFamily="34" charset="-122"/>
                <a:ea typeface="微软雅黑" panose="020B0503020204020204" pitchFamily="34" charset="-122"/>
              </a:rPr>
              <a:t>《</a:t>
            </a:r>
            <a:r>
              <a:rPr lang="zh-CN" altLang="en-US" sz="2400" dirty="0">
                <a:solidFill>
                  <a:srgbClr val="FF3300"/>
                </a:solidFill>
                <a:latin typeface="微软雅黑" panose="020B0503020204020204" pitchFamily="34" charset="-122"/>
                <a:ea typeface="微软雅黑" panose="020B0503020204020204" pitchFamily="34" charset="-122"/>
              </a:rPr>
              <a:t>石头记</a:t>
            </a:r>
            <a:r>
              <a:rPr lang="en-US" altLang="zh-CN" sz="2400" dirty="0">
                <a:solidFill>
                  <a:srgbClr val="FF33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“红楼”即朱门之意，是豪门贵族的代称，“红楼梦”意为无论多么煊赫的权势，到头来无非是南柯一梦。是我国古代小说中最杰出的</a:t>
            </a:r>
            <a:r>
              <a:rPr lang="zh-CN" altLang="en-US" sz="2400" dirty="0">
                <a:solidFill>
                  <a:srgbClr val="FF3300"/>
                </a:solidFill>
                <a:latin typeface="微软雅黑" panose="020B0503020204020204" pitchFamily="34" charset="-122"/>
                <a:ea typeface="微软雅黑" panose="020B0503020204020204" pitchFamily="34" charset="-122"/>
              </a:rPr>
              <a:t>现实主义</a:t>
            </a:r>
            <a:r>
              <a:rPr lang="zh-CN" altLang="en-US" sz="2400" dirty="0">
                <a:latin typeface="微软雅黑" panose="020B0503020204020204" pitchFamily="34" charset="-122"/>
                <a:ea typeface="微软雅黑" panose="020B0503020204020204" pitchFamily="34" charset="-122"/>
              </a:rPr>
              <a:t>作品，是我国古典小说的</a:t>
            </a:r>
            <a:r>
              <a:rPr lang="zh-CN" altLang="en-US" sz="2400" dirty="0">
                <a:solidFill>
                  <a:srgbClr val="FF3300"/>
                </a:solidFill>
                <a:latin typeface="微软雅黑" panose="020B0503020204020204" pitchFamily="34" charset="-122"/>
                <a:ea typeface="微软雅黑" panose="020B0503020204020204" pitchFamily="34" charset="-122"/>
              </a:rPr>
              <a:t>最高峰</a:t>
            </a:r>
            <a:r>
              <a:rPr lang="zh-CN" altLang="en-US" sz="2400" dirty="0">
                <a:latin typeface="微软雅黑" panose="020B0503020204020204" pitchFamily="34" charset="-122"/>
                <a:ea typeface="微软雅黑" panose="020B0503020204020204" pitchFamily="34" charset="-122"/>
              </a:rPr>
              <a:t>，所以有人慨叹道：“</a:t>
            </a:r>
            <a:r>
              <a:rPr lang="zh-CN" altLang="en-US" sz="2400" dirty="0">
                <a:solidFill>
                  <a:srgbClr val="FF3300"/>
                </a:solidFill>
                <a:latin typeface="微软雅黑" panose="020B0503020204020204" pitchFamily="34" charset="-122"/>
                <a:ea typeface="微软雅黑" panose="020B0503020204020204" pitchFamily="34" charset="-122"/>
              </a:rPr>
              <a:t>开讲不谈红楼梦，读尽诗书也枉然！</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图片 13314" descr="09%BA%EC%C2%A5%C3%CE"/>
          <p:cNvPicPr>
            <a:picLocks noChangeAspect="1" noChangeArrowheads="1"/>
          </p:cNvPicPr>
          <p:nvPr/>
        </p:nvPicPr>
        <p:blipFill>
          <a:blip r:embed="rId1">
            <a:extLst>
              <a:ext uri="{28A0092B-C50C-407E-A947-70E740481C1C}">
                <a14:useLocalDpi xmlns:a14="http://schemas.microsoft.com/office/drawing/2010/main" val="0"/>
              </a:ext>
            </a:extLst>
          </a:blip>
          <a:srcRect l="33821" r="19205" b="5365"/>
          <a:stretch>
            <a:fillRect/>
          </a:stretch>
        </p:blipFill>
        <p:spPr bwMode="auto">
          <a:xfrm>
            <a:off x="7832034" y="1243170"/>
            <a:ext cx="3591340" cy="5201596"/>
          </a:xfrm>
          <a:prstGeom prst="rect">
            <a:avLst/>
          </a:prstGeom>
          <a:noFill/>
          <a:ln w="9525">
            <a:solidFill>
              <a:srgbClr val="66CC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30049"/>
          <p:cNvSpPr txBox="1">
            <a:spLocks noChangeArrowheads="1"/>
          </p:cNvSpPr>
          <p:nvPr/>
        </p:nvSpPr>
        <p:spPr bwMode="auto">
          <a:xfrm>
            <a:off x="4445769" y="800130"/>
            <a:ext cx="2842537"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kern="0" smtClean="0">
                <a:solidFill>
                  <a:srgbClr val="000000"/>
                </a:solidFill>
                <a:latin typeface="微软雅黑" panose="020B0503020204020204" pitchFamily="34" charset="-122"/>
                <a:ea typeface="微软雅黑" panose="020B0503020204020204" pitchFamily="34" charset="-122"/>
              </a:rPr>
              <a:t>B.</a:t>
            </a:r>
            <a:r>
              <a:rPr lang="zh-CN" altLang="en-US" kern="0" smtClean="0">
                <a:solidFill>
                  <a:srgbClr val="000000"/>
                </a:solidFill>
                <a:latin typeface="微软雅黑" panose="020B0503020204020204" pitchFamily="34" charset="-122"/>
                <a:ea typeface="微软雅黑" panose="020B0503020204020204" pitchFamily="34" charset="-122"/>
              </a:rPr>
              <a:t>绘肖像</a:t>
            </a:r>
            <a:endParaRPr lang="zh-CN" altLang="en-US" kern="0" smtClean="0">
              <a:solidFill>
                <a:srgbClr val="000000"/>
              </a:solidFill>
              <a:latin typeface="微软雅黑" panose="020B0503020204020204" pitchFamily="34" charset="-122"/>
              <a:ea typeface="微软雅黑" panose="020B0503020204020204" pitchFamily="34" charset="-122"/>
            </a:endParaRPr>
          </a:p>
        </p:txBody>
      </p:sp>
      <p:sp>
        <p:nvSpPr>
          <p:cNvPr id="4" name="文本占位符 130050"/>
          <p:cNvSpPr txBox="1">
            <a:spLocks noChangeArrowheads="1"/>
          </p:cNvSpPr>
          <p:nvPr/>
        </p:nvSpPr>
        <p:spPr bwMode="auto">
          <a:xfrm>
            <a:off x="929400" y="2028826"/>
            <a:ext cx="6462713" cy="3826064"/>
          </a:xfrm>
          <a:prstGeom prst="rect">
            <a:avLst/>
          </a:prstGeom>
          <a:ln>
            <a:miter lim="800000"/>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buFont typeface="Arial" panose="020B0604020202020204" pitchFamily="34" charset="0"/>
              <a:buNone/>
              <a:defRPr/>
            </a:pPr>
            <a:endParaRPr lang="en-US" altLang="zh-CN" sz="2000" kern="0" dirty="0" smtClean="0"/>
          </a:p>
          <a:p>
            <a:pPr eaLnBrk="1" hangingPunct="1">
              <a:lnSpc>
                <a:spcPct val="150000"/>
              </a:lnSpc>
              <a:buFont typeface="Arial" panose="020B0604020202020204" pitchFamily="34" charset="0"/>
              <a:buNone/>
              <a:defRPr/>
            </a:pPr>
            <a:r>
              <a:rPr lang="en-US" altLang="zh-CN" sz="1400" b="1" kern="0" dirty="0" smtClean="0"/>
              <a:t>                       </a:t>
            </a:r>
            <a:r>
              <a:rPr lang="zh-CN" altLang="en-US" kern="0" dirty="0" smtClean="0">
                <a:latin typeface="微软雅黑" panose="020B0503020204020204" pitchFamily="34" charset="-122"/>
                <a:ea typeface="微软雅黑" panose="020B0503020204020204" pitchFamily="34" charset="-122"/>
              </a:rPr>
              <a:t>一双丹凤三角眼，两弯柳叶吊梢眉，身量苗条，体格风骚，粉面含春威不露，丹唇未启笑先闻。</a:t>
            </a:r>
            <a:endParaRPr lang="zh-CN" altLang="en-US" kern="0" dirty="0" smtClean="0">
              <a:latin typeface="微软雅黑" panose="020B0503020204020204" pitchFamily="34" charset="-122"/>
              <a:ea typeface="微软雅黑" panose="020B0503020204020204" pitchFamily="34" charset="-122"/>
            </a:endParaRPr>
          </a:p>
          <a:p>
            <a:pPr algn="ctr" eaLnBrk="1" hangingPunct="1">
              <a:lnSpc>
                <a:spcPct val="150000"/>
              </a:lnSpc>
              <a:spcBef>
                <a:spcPct val="50000"/>
              </a:spcBef>
              <a:buFont typeface="Arial" panose="020B0604020202020204" pitchFamily="34" charset="0"/>
              <a:buNone/>
              <a:defRPr/>
            </a:pPr>
            <a:r>
              <a:rPr lang="zh-CN" altLang="en-US" sz="3200" kern="0" dirty="0" smtClean="0">
                <a:latin typeface="微软雅黑" panose="020B0503020204020204" pitchFamily="34" charset="-122"/>
                <a:ea typeface="微软雅黑" panose="020B0503020204020204" pitchFamily="34" charset="-122"/>
              </a:rPr>
              <a:t>明是一盆火  暗是一把刀</a:t>
            </a:r>
            <a:endParaRPr lang="zh-CN" altLang="en-US" kern="0" dirty="0" smtClean="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defRPr/>
            </a:pPr>
            <a:endParaRPr lang="zh-CN" altLang="en-US" sz="3200" b="1" kern="0" dirty="0" smtClean="0">
              <a:solidFill>
                <a:schemeClr val="accent2"/>
              </a:solidFill>
              <a:effectLst>
                <a:outerShdw blurRad="38100" dist="38100" dir="2700000" algn="tl">
                  <a:srgbClr val="C0C0C0"/>
                </a:outerShdw>
              </a:effectLst>
            </a:endParaRPr>
          </a:p>
        </p:txBody>
      </p:sp>
      <p:pic>
        <p:nvPicPr>
          <p:cNvPr id="5" name="联机映像占位符 130051" descr="00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48161" y="806428"/>
            <a:ext cx="6094413" cy="5416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strips(upRight)">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strips(upRight)">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31073"/>
          <p:cNvSpPr txBox="1">
            <a:spLocks noChangeArrowheads="1"/>
          </p:cNvSpPr>
          <p:nvPr/>
        </p:nvSpPr>
        <p:spPr bwMode="auto">
          <a:xfrm>
            <a:off x="3070412" y="1371630"/>
            <a:ext cx="5266765"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kern="0" dirty="0" smtClean="0">
                <a:solidFill>
                  <a:srgbClr val="000000"/>
                </a:solidFill>
                <a:latin typeface="微软雅黑" panose="020B0503020204020204" pitchFamily="34" charset="-122"/>
                <a:ea typeface="微软雅黑" panose="020B0503020204020204" pitchFamily="34" charset="-122"/>
              </a:rPr>
              <a:t>C</a:t>
            </a:r>
            <a:r>
              <a:rPr lang="en-US" altLang="zh-CN" sz="5300" kern="0" dirty="0" smtClean="0">
                <a:solidFill>
                  <a:srgbClr val="000000"/>
                </a:solidFill>
                <a:latin typeface="微软雅黑" panose="020B0503020204020204" pitchFamily="34" charset="-122"/>
                <a:ea typeface="微软雅黑" panose="020B0503020204020204" pitchFamily="34" charset="-122"/>
              </a:rPr>
              <a:t>.</a:t>
            </a:r>
            <a:r>
              <a:rPr lang="zh-CN" altLang="en-US" kern="0" dirty="0" smtClean="0">
                <a:solidFill>
                  <a:srgbClr val="000000"/>
                </a:solidFill>
                <a:latin typeface="微软雅黑" panose="020B0503020204020204" pitchFamily="34" charset="-122"/>
                <a:ea typeface="微软雅黑" panose="020B0503020204020204" pitchFamily="34" charset="-122"/>
              </a:rPr>
              <a:t>见黛玉</a:t>
            </a:r>
            <a:endParaRPr lang="zh-CN" altLang="en-US" i="1" kern="0" dirty="0" smtClean="0">
              <a:solidFill>
                <a:srgbClr val="0000FF"/>
              </a:solidFill>
              <a:latin typeface="微软雅黑" panose="020B0503020204020204" pitchFamily="34" charset="-122"/>
              <a:ea typeface="微软雅黑" panose="020B0503020204020204" pitchFamily="34" charset="-122"/>
            </a:endParaRPr>
          </a:p>
        </p:txBody>
      </p:sp>
      <p:sp>
        <p:nvSpPr>
          <p:cNvPr id="4" name="内容占位符 131074"/>
          <p:cNvSpPr txBox="1">
            <a:spLocks noChangeArrowheads="1"/>
          </p:cNvSpPr>
          <p:nvPr/>
        </p:nvSpPr>
        <p:spPr bwMode="auto">
          <a:xfrm>
            <a:off x="973451" y="2473178"/>
            <a:ext cx="10251141" cy="258915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kern="0" dirty="0" smtClean="0">
                <a:latin typeface="微软雅黑" panose="020B0503020204020204" pitchFamily="34" charset="-122"/>
                <a:ea typeface="微软雅黑" panose="020B0503020204020204" pitchFamily="34" charset="-122"/>
              </a:rPr>
              <a:t>            </a:t>
            </a:r>
            <a:r>
              <a:rPr lang="zh-CN" altLang="en-US" sz="3600" kern="0" dirty="0" smtClean="0">
                <a:latin typeface="微软雅黑" panose="020B0503020204020204" pitchFamily="34" charset="-122"/>
                <a:ea typeface="微软雅黑" panose="020B0503020204020204" pitchFamily="34" charset="-122"/>
              </a:rPr>
              <a:t>这是通过王熙凤的举止言谈表现她的感情变化反映她内心世界的精彩描写</a:t>
            </a:r>
            <a:r>
              <a:rPr lang="zh-CN" altLang="en-US" sz="3600" b="1" kern="0" dirty="0" smtClean="0"/>
              <a:t>。</a:t>
            </a:r>
            <a:endParaRPr lang="zh-CN" altLang="en-US" sz="3800" b="1" kern="0" dirty="0" smtClean="0"/>
          </a:p>
        </p:txBody>
      </p:sp>
      <p:pic>
        <p:nvPicPr>
          <p:cNvPr id="5" name="图片 133134" descr="新建 BMP 图象"/>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92772" y="3685939"/>
            <a:ext cx="3553171" cy="2555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out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32097"/>
          <p:cNvSpPr txBox="1">
            <a:spLocks noChangeArrowheads="1"/>
          </p:cNvSpPr>
          <p:nvPr/>
        </p:nvSpPr>
        <p:spPr bwMode="auto">
          <a:xfrm>
            <a:off x="4186518" y="1354137"/>
            <a:ext cx="4944036"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kern="0" dirty="0" smtClean="0">
                <a:solidFill>
                  <a:srgbClr val="000000"/>
                </a:solidFill>
                <a:latin typeface="微软雅黑" panose="020B0503020204020204" pitchFamily="34" charset="-122"/>
                <a:ea typeface="微软雅黑" panose="020B0503020204020204" pitchFamily="34" charset="-122"/>
              </a:rPr>
              <a:t>D.</a:t>
            </a:r>
            <a:r>
              <a:rPr lang="zh-CN" altLang="en-US" kern="0" dirty="0" smtClean="0">
                <a:solidFill>
                  <a:srgbClr val="000000"/>
                </a:solidFill>
                <a:latin typeface="微软雅黑" panose="020B0503020204020204" pitchFamily="34" charset="-122"/>
                <a:ea typeface="微软雅黑" panose="020B0503020204020204" pitchFamily="34" charset="-122"/>
              </a:rPr>
              <a:t>回王夫人</a:t>
            </a:r>
            <a:endParaRPr lang="zh-CN" altLang="en-US" kern="0" dirty="0" smtClean="0">
              <a:solidFill>
                <a:srgbClr val="000000"/>
              </a:solidFill>
              <a:latin typeface="微软雅黑" panose="020B0503020204020204" pitchFamily="34" charset="-122"/>
              <a:ea typeface="微软雅黑" panose="020B0503020204020204" pitchFamily="34" charset="-122"/>
            </a:endParaRPr>
          </a:p>
        </p:txBody>
      </p:sp>
      <p:sp>
        <p:nvSpPr>
          <p:cNvPr id="4" name="内容占位符 132098"/>
          <p:cNvSpPr txBox="1">
            <a:spLocks noChangeArrowheads="1"/>
          </p:cNvSpPr>
          <p:nvPr/>
        </p:nvSpPr>
        <p:spPr bwMode="auto">
          <a:xfrm>
            <a:off x="744070" y="2330450"/>
            <a:ext cx="10971213" cy="26126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kern="0" dirty="0" smtClean="0"/>
              <a:t>              </a:t>
            </a:r>
            <a:r>
              <a:rPr lang="zh-CN" altLang="en-US" sz="3600" kern="0" dirty="0" smtClean="0">
                <a:latin typeface="微软雅黑" panose="020B0503020204020204" pitchFamily="34" charset="-122"/>
                <a:ea typeface="微软雅黑" panose="020B0503020204020204" pitchFamily="34" charset="-122"/>
              </a:rPr>
              <a:t>由于王熙凤的善于机变逢迎的本领和果断能干的才能，已取得了王夫人的欢心，成为贾府中的实际掌权人。</a:t>
            </a:r>
            <a:endParaRPr lang="zh-CN" altLang="en-US" sz="3800" kern="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out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33121"/>
          <p:cNvSpPr txBox="1">
            <a:spLocks noChangeArrowheads="1"/>
          </p:cNvSpPr>
          <p:nvPr/>
        </p:nvSpPr>
        <p:spPr bwMode="auto">
          <a:xfrm>
            <a:off x="3390969" y="885452"/>
            <a:ext cx="5992812" cy="693738"/>
          </a:xfrm>
          <a:prstGeom prst="rect">
            <a:avLst/>
          </a:prstGeom>
          <a:solidFill>
            <a:srgbClr val="B2F3FC"/>
          </a:solidFill>
          <a:ln>
            <a:solidFill>
              <a:srgbClr val="B2F3FC"/>
            </a:solidFill>
            <a:miter lim="800000"/>
          </a:ln>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kern="0" dirty="0" smtClean="0">
                <a:solidFill>
                  <a:srgbClr val="000000"/>
                </a:solidFill>
                <a:latin typeface="微软雅黑" panose="020B0503020204020204" pitchFamily="34" charset="-122"/>
                <a:ea typeface="微软雅黑" panose="020B0503020204020204" pitchFamily="34" charset="-122"/>
              </a:rPr>
              <a:t>    王熙凤性格总结</a:t>
            </a:r>
            <a:endParaRPr lang="zh-CN" altLang="en-US" kern="0" dirty="0" smtClean="0">
              <a:solidFill>
                <a:srgbClr val="000000"/>
              </a:solidFill>
              <a:latin typeface="微软雅黑" panose="020B0503020204020204" pitchFamily="34" charset="-122"/>
              <a:ea typeface="微软雅黑" panose="020B0503020204020204" pitchFamily="34" charset="-122"/>
            </a:endParaRPr>
          </a:p>
        </p:txBody>
      </p:sp>
      <p:sp>
        <p:nvSpPr>
          <p:cNvPr id="4" name="内容占位符 133122"/>
          <p:cNvSpPr txBox="1">
            <a:spLocks noChangeArrowheads="1"/>
          </p:cNvSpPr>
          <p:nvPr/>
        </p:nvSpPr>
        <p:spPr bwMode="auto">
          <a:xfrm>
            <a:off x="3723722" y="4808924"/>
            <a:ext cx="4775200" cy="175260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spcBef>
                <a:spcPct val="50000"/>
              </a:spcBef>
              <a:buFont typeface="Arial" panose="020B0604020202020204" pitchFamily="34" charset="0"/>
              <a:buNone/>
            </a:pPr>
            <a:r>
              <a:rPr lang="en-US" altLang="zh-CN" sz="2400" kern="0" dirty="0" smtClean="0">
                <a:solidFill>
                  <a:srgbClr val="000000"/>
                </a:solidFill>
                <a:latin typeface="微软雅黑" panose="020B0503020204020204" pitchFamily="34" charset="-122"/>
                <a:ea typeface="微软雅黑" panose="020B0503020204020204" pitchFamily="34" charset="-122"/>
              </a:rPr>
              <a:t>A</a:t>
            </a:r>
            <a:r>
              <a:rPr lang="zh-CN" altLang="en-US" sz="2400" kern="0" dirty="0" smtClean="0">
                <a:solidFill>
                  <a:srgbClr val="000000"/>
                </a:solidFill>
                <a:latin typeface="微软雅黑" panose="020B0503020204020204" pitchFamily="34" charset="-122"/>
                <a:ea typeface="微软雅黑" panose="020B0503020204020204" pitchFamily="34" charset="-122"/>
              </a:rPr>
              <a:t>贾母戏谑之言：</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 typeface="Arial" panose="020B0604020202020204" pitchFamily="34" charset="0"/>
              <a:buNone/>
            </a:pPr>
            <a:r>
              <a:rPr lang="en-US" altLang="zh-CN" sz="2400" kern="0" dirty="0" smtClean="0">
                <a:solidFill>
                  <a:srgbClr val="000000"/>
                </a:solidFill>
                <a:latin typeface="微软雅黑" panose="020B0503020204020204" pitchFamily="34" charset="-122"/>
                <a:ea typeface="微软雅黑" panose="020B0503020204020204" pitchFamily="34" charset="-122"/>
              </a:rPr>
              <a:t>B</a:t>
            </a:r>
            <a:r>
              <a:rPr lang="zh-CN" altLang="en-US" sz="2400" kern="0" dirty="0" smtClean="0">
                <a:solidFill>
                  <a:srgbClr val="000000"/>
                </a:solidFill>
                <a:latin typeface="微软雅黑" panose="020B0503020204020204" pitchFamily="34" charset="-122"/>
                <a:ea typeface="微软雅黑" panose="020B0503020204020204" pitchFamily="34" charset="-122"/>
              </a:rPr>
              <a:t>见黛玉，恭维</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拭泪</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喜：</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 typeface="Arial" panose="020B0604020202020204" pitchFamily="34" charset="0"/>
              <a:buNone/>
            </a:pPr>
            <a:r>
              <a:rPr lang="en-US" altLang="zh-CN" sz="2400" kern="0" dirty="0" smtClean="0">
                <a:solidFill>
                  <a:srgbClr val="000000"/>
                </a:solidFill>
                <a:latin typeface="微软雅黑" panose="020B0503020204020204" pitchFamily="34" charset="-122"/>
                <a:ea typeface="微软雅黑" panose="020B0503020204020204" pitchFamily="34" charset="-122"/>
              </a:rPr>
              <a:t>C</a:t>
            </a:r>
            <a:r>
              <a:rPr lang="zh-CN" altLang="en-US" sz="2400" kern="0" dirty="0" smtClean="0">
                <a:solidFill>
                  <a:srgbClr val="000000"/>
                </a:solidFill>
                <a:latin typeface="微软雅黑" panose="020B0503020204020204" pitchFamily="34" charset="-122"/>
                <a:ea typeface="微软雅黑" panose="020B0503020204020204" pitchFamily="34" charset="-122"/>
              </a:rPr>
              <a:t>回王夫人：我先料着了</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p:txBody>
      </p:sp>
      <p:sp>
        <p:nvSpPr>
          <p:cNvPr id="5" name="文本框 133123"/>
          <p:cNvSpPr txBox="1">
            <a:spLocks noChangeArrowheads="1"/>
          </p:cNvSpPr>
          <p:nvPr/>
        </p:nvSpPr>
        <p:spPr bwMode="auto">
          <a:xfrm>
            <a:off x="296725" y="1857071"/>
            <a:ext cx="2854325" cy="9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2800" dirty="0">
                <a:solidFill>
                  <a:srgbClr val="FF0000"/>
                </a:solidFill>
                <a:latin typeface="微软雅黑" panose="020B0503020204020204" pitchFamily="34" charset="-122"/>
                <a:ea typeface="微软雅黑" panose="020B0503020204020204" pitchFamily="34" charset="-122"/>
              </a:rPr>
              <a:t>1</a:t>
            </a:r>
            <a:r>
              <a:rPr lang="zh-CN" altLang="en-US" sz="2800" dirty="0">
                <a:solidFill>
                  <a:srgbClr val="FF0000"/>
                </a:solidFill>
                <a:latin typeface="微软雅黑" panose="020B0503020204020204" pitchFamily="34" charset="-122"/>
                <a:ea typeface="微软雅黑" panose="020B0503020204020204" pitchFamily="34" charset="-122"/>
              </a:rPr>
              <a:t>．出场描写</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侧面描写</a:t>
            </a:r>
            <a:r>
              <a:rPr lang="en-US" altLang="zh-CN" sz="2800" dirty="0">
                <a:solidFill>
                  <a:srgbClr val="FF0000"/>
                </a:solidFill>
                <a:latin typeface="微软雅黑" panose="020B0503020204020204" pitchFamily="34" charset="-122"/>
                <a:ea typeface="微软雅黑" panose="020B0503020204020204" pitchFamily="34" charset="-122"/>
              </a:rPr>
              <a:t>)</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6" name="文本框 133124"/>
          <p:cNvSpPr txBox="1">
            <a:spLocks noChangeArrowheads="1"/>
          </p:cNvSpPr>
          <p:nvPr/>
        </p:nvSpPr>
        <p:spPr bwMode="auto">
          <a:xfrm>
            <a:off x="392666" y="3535336"/>
            <a:ext cx="3148012"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dirty="0">
                <a:solidFill>
                  <a:srgbClr val="FF0000"/>
                </a:solidFill>
                <a:latin typeface="微软雅黑" panose="020B0503020204020204" pitchFamily="34" charset="-122"/>
                <a:ea typeface="微软雅黑" panose="020B0503020204020204" pitchFamily="34" charset="-122"/>
              </a:rPr>
              <a:t>2</a:t>
            </a:r>
            <a:r>
              <a:rPr lang="zh-CN" altLang="en-US" sz="2800" dirty="0">
                <a:solidFill>
                  <a:srgbClr val="FF0000"/>
                </a:solidFill>
                <a:latin typeface="微软雅黑" panose="020B0503020204020204" pitchFamily="34" charset="-122"/>
                <a:ea typeface="微软雅黑" panose="020B0503020204020204" pitchFamily="34" charset="-122"/>
              </a:rPr>
              <a:t>．肖像描写</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7" name="文本框 133125"/>
          <p:cNvSpPr txBox="1">
            <a:spLocks noChangeArrowheads="1"/>
          </p:cNvSpPr>
          <p:nvPr/>
        </p:nvSpPr>
        <p:spPr bwMode="auto">
          <a:xfrm>
            <a:off x="397565" y="5429292"/>
            <a:ext cx="4267200" cy="5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dirty="0">
                <a:solidFill>
                  <a:srgbClr val="FF0000"/>
                </a:solidFill>
                <a:latin typeface="微软雅黑" panose="020B0503020204020204" pitchFamily="34" charset="-122"/>
                <a:ea typeface="微软雅黑" panose="020B0503020204020204" pitchFamily="34" charset="-122"/>
              </a:rPr>
              <a:t>3.</a:t>
            </a:r>
            <a:r>
              <a:rPr lang="zh-CN" altLang="en-US" sz="2800" dirty="0">
                <a:solidFill>
                  <a:srgbClr val="FF0000"/>
                </a:solidFill>
                <a:latin typeface="微软雅黑" panose="020B0503020204020204" pitchFamily="34" charset="-122"/>
                <a:ea typeface="微软雅黑" panose="020B0503020204020204" pitchFamily="34" charset="-122"/>
              </a:rPr>
              <a:t>语言及行动描写</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8" name="文本框 133126"/>
          <p:cNvSpPr txBox="1">
            <a:spLocks noChangeArrowheads="1"/>
          </p:cNvSpPr>
          <p:nvPr/>
        </p:nvSpPr>
        <p:spPr bwMode="auto">
          <a:xfrm>
            <a:off x="3379788" y="1836365"/>
            <a:ext cx="3351212"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en-US" sz="2400" b="1" dirty="0">
                <a:solidFill>
                  <a:srgbClr val="000000"/>
                </a:solidFill>
                <a:latin typeface="微软雅黑" panose="020B0503020204020204" pitchFamily="34" charset="-122"/>
                <a:ea typeface="微软雅黑" panose="020B0503020204020204" pitchFamily="34" charset="-122"/>
              </a:rPr>
              <a:t>未写其形，先使闻声</a:t>
            </a:r>
            <a:r>
              <a:rPr lang="en-US" altLang="zh-CN" dirty="0">
                <a:solidFill>
                  <a:srgbClr val="000000"/>
                </a:solidFill>
                <a:latin typeface="Tahoma" panose="020B0604030504040204" pitchFamily="34" charset="0"/>
              </a:rPr>
              <a:t>”</a:t>
            </a:r>
            <a:endParaRPr lang="zh-CN" altLang="en-US" dirty="0">
              <a:solidFill>
                <a:srgbClr val="000000"/>
              </a:solidFill>
              <a:latin typeface="Tahoma" panose="020B0604030504040204" pitchFamily="34" charset="0"/>
            </a:endParaRPr>
          </a:p>
        </p:txBody>
      </p:sp>
      <p:sp>
        <p:nvSpPr>
          <p:cNvPr id="9" name="文本框 133127"/>
          <p:cNvSpPr txBox="1">
            <a:spLocks noChangeArrowheads="1"/>
          </p:cNvSpPr>
          <p:nvPr/>
        </p:nvSpPr>
        <p:spPr bwMode="auto">
          <a:xfrm>
            <a:off x="7151688" y="1533152"/>
            <a:ext cx="4511675" cy="84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smtClean="0">
                <a:solidFill>
                  <a:srgbClr val="000000"/>
                </a:solidFill>
                <a:latin typeface="微软雅黑" panose="020B0503020204020204" pitchFamily="34" charset="-122"/>
                <a:ea typeface="微软雅黑" panose="020B0503020204020204" pitchFamily="34" charset="-122"/>
              </a:rPr>
              <a:t>      恃</a:t>
            </a:r>
            <a:r>
              <a:rPr lang="zh-CN" altLang="en-US" sz="2400" dirty="0">
                <a:solidFill>
                  <a:srgbClr val="000000"/>
                </a:solidFill>
                <a:latin typeface="微软雅黑" panose="020B0503020204020204" pitchFamily="34" charset="-122"/>
                <a:ea typeface="微软雅黑" panose="020B0503020204020204" pitchFamily="34" charset="-122"/>
              </a:rPr>
              <a:t>宠放诞，泼辣，反衬其在贾府中的特殊身份和</a:t>
            </a:r>
            <a:r>
              <a:rPr lang="zh-CN" altLang="en-US" sz="2400" dirty="0" smtClean="0">
                <a:solidFill>
                  <a:srgbClr val="000000"/>
                </a:solidFill>
                <a:latin typeface="微软雅黑" panose="020B0503020204020204" pitchFamily="34" charset="-122"/>
                <a:ea typeface="微软雅黑" panose="020B0503020204020204" pitchFamily="34" charset="-122"/>
              </a:rPr>
              <a:t>地位。</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10" name="文本框 133128"/>
          <p:cNvSpPr txBox="1">
            <a:spLocks noChangeArrowheads="1"/>
          </p:cNvSpPr>
          <p:nvPr/>
        </p:nvSpPr>
        <p:spPr bwMode="auto">
          <a:xfrm>
            <a:off x="4078288" y="2685677"/>
            <a:ext cx="1158875"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头饰</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裙饰</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服装</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容貌</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11" name="文本框 133129"/>
          <p:cNvSpPr txBox="1">
            <a:spLocks noChangeArrowheads="1"/>
          </p:cNvSpPr>
          <p:nvPr/>
        </p:nvSpPr>
        <p:spPr bwMode="auto">
          <a:xfrm>
            <a:off x="5808662" y="3122240"/>
            <a:ext cx="5296659"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smtClean="0">
                <a:solidFill>
                  <a:srgbClr val="000000"/>
                </a:solidFill>
                <a:latin typeface="微软雅黑" panose="020B0503020204020204" pitchFamily="34" charset="-122"/>
                <a:ea typeface="微软雅黑" panose="020B0503020204020204" pitchFamily="34" charset="-122"/>
              </a:rPr>
              <a:t>      显示</a:t>
            </a:r>
            <a:r>
              <a:rPr lang="zh-CN" altLang="en-US" dirty="0">
                <a:solidFill>
                  <a:srgbClr val="000000"/>
                </a:solidFill>
                <a:latin typeface="微软雅黑" panose="020B0503020204020204" pitchFamily="34" charset="-122"/>
                <a:ea typeface="微软雅黑" panose="020B0503020204020204" pitchFamily="34" charset="-122"/>
              </a:rPr>
              <a:t>她的华贵、得势，也暗示她的贪婪、</a:t>
            </a:r>
            <a:r>
              <a:rPr lang="zh-CN" altLang="en-US" dirty="0" smtClean="0">
                <a:solidFill>
                  <a:srgbClr val="000000"/>
                </a:solidFill>
                <a:latin typeface="微软雅黑" panose="020B0503020204020204" pitchFamily="34" charset="-122"/>
                <a:ea typeface="微软雅黑" panose="020B0503020204020204" pitchFamily="34" charset="-122"/>
              </a:rPr>
              <a:t>俗气。</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12" name="文本框 133130"/>
          <p:cNvSpPr txBox="1">
            <a:spLocks noChangeArrowheads="1"/>
          </p:cNvSpPr>
          <p:nvPr/>
        </p:nvSpPr>
        <p:spPr bwMode="auto">
          <a:xfrm>
            <a:off x="8688388" y="4703390"/>
            <a:ext cx="3249612"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性格泼辣。</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察言观色、机变逢迎、八面玲珑</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rPr>
              <a:t>果断能干，受宠专权。</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13" name="双大括号 133131"/>
          <p:cNvSpPr>
            <a:spLocks noChangeArrowheads="1"/>
          </p:cNvSpPr>
          <p:nvPr/>
        </p:nvSpPr>
        <p:spPr bwMode="auto">
          <a:xfrm>
            <a:off x="3522663" y="2622177"/>
            <a:ext cx="1714500" cy="2224088"/>
          </a:xfrm>
          <a:prstGeom prst="bracePair">
            <a:avLst>
              <a:gd name="adj" fmla="val 8333"/>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latin typeface="微软雅黑" panose="020B0503020204020204" pitchFamily="34" charset="-122"/>
              <a:ea typeface="微软雅黑" panose="020B0503020204020204" pitchFamily="34" charset="-122"/>
            </a:endParaRPr>
          </a:p>
        </p:txBody>
      </p:sp>
      <p:sp>
        <p:nvSpPr>
          <p:cNvPr id="14" name="双大括号 133132"/>
          <p:cNvSpPr>
            <a:spLocks noChangeArrowheads="1"/>
          </p:cNvSpPr>
          <p:nvPr/>
        </p:nvSpPr>
        <p:spPr bwMode="auto">
          <a:xfrm>
            <a:off x="3451225" y="4981202"/>
            <a:ext cx="4876800" cy="1676400"/>
          </a:xfrm>
          <a:prstGeom prst="bracePair">
            <a:avLst>
              <a:gd name="adj" fmla="val 8333"/>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endParaRPr lang="zh-CN" altLang="en-US"/>
          </a:p>
        </p:txBody>
      </p:sp>
      <p:sp>
        <p:nvSpPr>
          <p:cNvPr id="15" name="矩形 133133"/>
          <p:cNvSpPr>
            <a:spLocks noChangeArrowheads="1"/>
          </p:cNvSpPr>
          <p:nvPr/>
        </p:nvSpPr>
        <p:spPr bwMode="auto">
          <a:xfrm>
            <a:off x="6520070" y="4185313"/>
            <a:ext cx="412591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latin typeface="微软雅黑" panose="020B0503020204020204" pitchFamily="34" charset="-122"/>
                <a:ea typeface="微软雅黑" panose="020B0503020204020204" pitchFamily="34" charset="-122"/>
              </a:rPr>
              <a:t>年轻貌美刁钻狡黠</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874298" y="108543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第四课时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500"/>
                                        <p:tgtEl>
                                          <p:spTgt spid="8">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blinds(horizontal)">
                                      <p:cBhvr>
                                        <p:cTn id="24" dur="5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linds(horizontal)">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blinds(horizontal)">
                                      <p:cBhvr>
                                        <p:cTn id="34" dur="500"/>
                                        <p:tgtEl>
                                          <p:spTgt spid="10">
                                            <p:txEl>
                                              <p:pRg st="0" end="0"/>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blinds(horizontal)">
                                      <p:cBhvr>
                                        <p:cTn id="37" dur="500"/>
                                        <p:tgtEl>
                                          <p:spTgt spid="10">
                                            <p:txEl>
                                              <p:pRg st="1" end="1"/>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0">
                                            <p:txEl>
                                              <p:pRg st="2" end="2"/>
                                            </p:txEl>
                                          </p:spTgt>
                                        </p:tgtEl>
                                        <p:attrNameLst>
                                          <p:attrName>style.visibility</p:attrName>
                                        </p:attrNameLst>
                                      </p:cBhvr>
                                      <p:to>
                                        <p:strVal val="visible"/>
                                      </p:to>
                                    </p:set>
                                    <p:animEffect transition="in" filter="blinds(horizontal)">
                                      <p:cBhvr>
                                        <p:cTn id="40" dur="500"/>
                                        <p:tgtEl>
                                          <p:spTgt spid="10">
                                            <p:txEl>
                                              <p:pRg st="2" end="2"/>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animEffect transition="in" filter="blinds(horizontal)">
                                      <p:cBhvr>
                                        <p:cTn id="43" dur="500"/>
                                        <p:tgtEl>
                                          <p:spTgt spid="10">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Effect transition="in" filter="blinds(horizontal)">
                                      <p:cBhvr>
                                        <p:cTn id="48" dur="500"/>
                                        <p:tgtEl>
                                          <p:spTgt spid="1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7">
                                            <p:txEl>
                                              <p:pRg st="0" end="0"/>
                                            </p:txEl>
                                          </p:spTgt>
                                        </p:tgtEl>
                                        <p:attrNameLst>
                                          <p:attrName>style.visibility</p:attrName>
                                        </p:attrNameLst>
                                      </p:cBhvr>
                                      <p:to>
                                        <p:strVal val="visible"/>
                                      </p:to>
                                    </p:set>
                                    <p:animEffect transition="in" filter="blinds(horizontal)">
                                      <p:cBhvr>
                                        <p:cTn id="53" dur="500"/>
                                        <p:tgtEl>
                                          <p:spTgt spid="7">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4">
                                            <p:txEl>
                                              <p:pRg st="0" end="0"/>
                                            </p:txEl>
                                          </p:spTgt>
                                        </p:tgtEl>
                                        <p:attrNameLst>
                                          <p:attrName>style.visibility</p:attrName>
                                        </p:attrNameLst>
                                      </p:cBhvr>
                                      <p:to>
                                        <p:strVal val="visible"/>
                                      </p:to>
                                    </p:set>
                                    <p:animEffect transition="in" filter="blinds(horizontal)">
                                      <p:cBhvr>
                                        <p:cTn id="58" dur="500"/>
                                        <p:tgtEl>
                                          <p:spTgt spid="4">
                                            <p:txEl>
                                              <p:pRg st="0" end="0"/>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4">
                                            <p:txEl>
                                              <p:pRg st="1" end="1"/>
                                            </p:txEl>
                                          </p:spTgt>
                                        </p:tgtEl>
                                        <p:attrNameLst>
                                          <p:attrName>style.visibility</p:attrName>
                                        </p:attrNameLst>
                                      </p:cBhvr>
                                      <p:to>
                                        <p:strVal val="visible"/>
                                      </p:to>
                                    </p:set>
                                    <p:animEffect transition="in" filter="blinds(horizontal)">
                                      <p:cBhvr>
                                        <p:cTn id="61" dur="500"/>
                                        <p:tgtEl>
                                          <p:spTgt spid="4">
                                            <p:txEl>
                                              <p:pRg st="1" end="1"/>
                                            </p:txEl>
                                          </p:spTgt>
                                        </p:tgtEl>
                                      </p:cBhvr>
                                    </p:animEffect>
                                  </p:childTnLst>
                                </p:cTn>
                              </p:par>
                              <p:par>
                                <p:cTn id="62" presetID="3" presetClass="entr" presetSubtype="10" fill="hold" nodeType="withEffect">
                                  <p:stCondLst>
                                    <p:cond delay="0"/>
                                  </p:stCondLst>
                                  <p:childTnLst>
                                    <p:set>
                                      <p:cBhvr>
                                        <p:cTn id="63" dur="1" fill="hold">
                                          <p:stCondLst>
                                            <p:cond delay="0"/>
                                          </p:stCondLst>
                                        </p:cTn>
                                        <p:tgtEl>
                                          <p:spTgt spid="4">
                                            <p:txEl>
                                              <p:pRg st="2" end="2"/>
                                            </p:txEl>
                                          </p:spTgt>
                                        </p:tgtEl>
                                        <p:attrNameLst>
                                          <p:attrName>style.visibility</p:attrName>
                                        </p:attrNameLst>
                                      </p:cBhvr>
                                      <p:to>
                                        <p:strVal val="visible"/>
                                      </p:to>
                                    </p:set>
                                    <p:animEffect transition="in" filter="blinds(horizontal)">
                                      <p:cBhvr>
                                        <p:cTn id="64" dur="500"/>
                                        <p:tgtEl>
                                          <p:spTgt spid="4">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12">
                                            <p:txEl>
                                              <p:pRg st="0" end="0"/>
                                            </p:txEl>
                                          </p:spTgt>
                                        </p:tgtEl>
                                        <p:attrNameLst>
                                          <p:attrName>style.visibility</p:attrName>
                                        </p:attrNameLst>
                                      </p:cBhvr>
                                      <p:to>
                                        <p:strVal val="visible"/>
                                      </p:to>
                                    </p:set>
                                    <p:animEffect transition="in" filter="blinds(horizontal)">
                                      <p:cBhvr>
                                        <p:cTn id="69" dur="500"/>
                                        <p:tgtEl>
                                          <p:spTgt spid="12">
                                            <p:txEl>
                                              <p:pRg st="0" end="0"/>
                                            </p:txEl>
                                          </p:spTgt>
                                        </p:tgtEl>
                                      </p:cBhvr>
                                    </p:animEffect>
                                  </p:childTnLst>
                                </p:cTn>
                              </p:par>
                              <p:par>
                                <p:cTn id="70" presetID="3" presetClass="entr" presetSubtype="10" fill="hold" nodeType="withEffect">
                                  <p:stCondLst>
                                    <p:cond delay="0"/>
                                  </p:stCondLst>
                                  <p:childTnLst>
                                    <p:set>
                                      <p:cBhvr>
                                        <p:cTn id="71" dur="1" fill="hold">
                                          <p:stCondLst>
                                            <p:cond delay="0"/>
                                          </p:stCondLst>
                                        </p:cTn>
                                        <p:tgtEl>
                                          <p:spTgt spid="12">
                                            <p:txEl>
                                              <p:pRg st="1" end="1"/>
                                            </p:txEl>
                                          </p:spTgt>
                                        </p:tgtEl>
                                        <p:attrNameLst>
                                          <p:attrName>style.visibility</p:attrName>
                                        </p:attrNameLst>
                                      </p:cBhvr>
                                      <p:to>
                                        <p:strVal val="visible"/>
                                      </p:to>
                                    </p:set>
                                    <p:animEffect transition="in" filter="blinds(horizontal)">
                                      <p:cBhvr>
                                        <p:cTn id="72" dur="500"/>
                                        <p:tgtEl>
                                          <p:spTgt spid="12">
                                            <p:txEl>
                                              <p:pRg st="1" end="1"/>
                                            </p:txEl>
                                          </p:spTgt>
                                        </p:tgtEl>
                                      </p:cBhvr>
                                    </p:animEffect>
                                  </p:childTnLst>
                                </p:cTn>
                              </p:par>
                              <p:par>
                                <p:cTn id="73" presetID="3" presetClass="entr" presetSubtype="10" fill="hold" nodeType="withEffect">
                                  <p:stCondLst>
                                    <p:cond delay="0"/>
                                  </p:stCondLst>
                                  <p:childTnLst>
                                    <p:set>
                                      <p:cBhvr>
                                        <p:cTn id="74" dur="1" fill="hold">
                                          <p:stCondLst>
                                            <p:cond delay="0"/>
                                          </p:stCondLst>
                                        </p:cTn>
                                        <p:tgtEl>
                                          <p:spTgt spid="12">
                                            <p:txEl>
                                              <p:pRg st="2" end="2"/>
                                            </p:txEl>
                                          </p:spTgt>
                                        </p:tgtEl>
                                        <p:attrNameLst>
                                          <p:attrName>style.visibility</p:attrName>
                                        </p:attrNameLst>
                                      </p:cBhvr>
                                      <p:to>
                                        <p:strVal val="visible"/>
                                      </p:to>
                                    </p:set>
                                    <p:animEffect transition="in" filter="blinds(horizontal)">
                                      <p:cBhvr>
                                        <p:cTn id="75"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15716" descr="王熙凤">
            <a:hlinkClick r:id="rId1" action="ppaction://hlinkfil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0487" y="1191303"/>
            <a:ext cx="3699018" cy="4942319"/>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p:cNvSpPr txBox="1">
            <a:spLocks noChangeArrowheads="1"/>
          </p:cNvSpPr>
          <p:nvPr/>
        </p:nvSpPr>
        <p:spPr bwMode="auto">
          <a:xfrm>
            <a:off x="840779" y="2867439"/>
            <a:ext cx="7151688" cy="207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3200" dirty="0" smtClean="0">
                <a:solidFill>
                  <a:srgbClr val="000000"/>
                </a:solidFill>
                <a:latin typeface="微软雅黑" panose="020B0503020204020204" pitchFamily="34" charset="-122"/>
                <a:ea typeface="微软雅黑" panose="020B0503020204020204" pitchFamily="34" charset="-122"/>
              </a:rPr>
              <a:t>年轻貌美，性格泼辣，</a:t>
            </a:r>
            <a:endParaRPr lang="zh-CN" altLang="en-US" sz="3200" dirty="0" smtClean="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buFont typeface="Arial" panose="020B0604020202020204" pitchFamily="34" charset="0"/>
              <a:buNone/>
            </a:pPr>
            <a:r>
              <a:rPr lang="zh-CN" altLang="en-US" sz="3200" dirty="0" smtClean="0">
                <a:solidFill>
                  <a:srgbClr val="000000"/>
                </a:solidFill>
                <a:latin typeface="微软雅黑" panose="020B0503020204020204" pitchFamily="34" charset="-122"/>
                <a:ea typeface="微软雅黑" panose="020B0503020204020204" pitchFamily="34" charset="-122"/>
              </a:rPr>
              <a:t>精明能干，刁钻狡黠，</a:t>
            </a:r>
            <a:endParaRPr lang="zh-CN" altLang="en-US" sz="3200" dirty="0" smtClean="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buFont typeface="Arial" panose="020B0604020202020204" pitchFamily="34" charset="0"/>
              <a:buNone/>
            </a:pPr>
            <a:r>
              <a:rPr lang="zh-CN" altLang="en-US" sz="3200" dirty="0" smtClean="0">
                <a:solidFill>
                  <a:srgbClr val="000000"/>
                </a:solidFill>
                <a:latin typeface="微软雅黑" panose="020B0503020204020204" pitchFamily="34" charset="-122"/>
                <a:ea typeface="微软雅黑" panose="020B0503020204020204" pitchFamily="34" charset="-122"/>
              </a:rPr>
              <a:t>善于阿谀奉承，见风驶舵，八面玲珑。</a:t>
            </a:r>
            <a:endParaRPr lang="zh-CN" altLang="en-US" sz="3200" dirty="0" smtClean="0">
              <a:solidFill>
                <a:srgbClr val="000000"/>
              </a:solidFill>
              <a:latin typeface="微软雅黑" panose="020B0503020204020204" pitchFamily="34" charset="-122"/>
              <a:ea typeface="微软雅黑" panose="020B0503020204020204" pitchFamily="34" charset="-122"/>
            </a:endParaRPr>
          </a:p>
        </p:txBody>
      </p:sp>
      <p:sp>
        <p:nvSpPr>
          <p:cNvPr id="5" name="Text Box 7"/>
          <p:cNvSpPr txBox="1">
            <a:spLocks noChangeArrowheads="1"/>
          </p:cNvSpPr>
          <p:nvPr/>
        </p:nvSpPr>
        <p:spPr bwMode="auto">
          <a:xfrm>
            <a:off x="867283" y="1586741"/>
            <a:ext cx="4323513"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buFont typeface="Arial" panose="020B0604020202020204" pitchFamily="34" charset="0"/>
              <a:buNone/>
            </a:pPr>
            <a:r>
              <a:rPr lang="zh-CN" altLang="en-US" sz="4000" dirty="0" smtClean="0">
                <a:solidFill>
                  <a:srgbClr val="000000"/>
                </a:solidFill>
                <a:latin typeface="微软雅黑" panose="020B0503020204020204" pitchFamily="34" charset="-122"/>
                <a:ea typeface="微软雅黑" panose="020B0503020204020204" pitchFamily="34" charset="-122"/>
              </a:rPr>
              <a:t>王熙凤的形象特点</a:t>
            </a:r>
            <a:endParaRPr lang="zh-CN" altLang="en-US" sz="4000" dirty="0" smtClean="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135169" descr="1531710-7Ej7vRqFEr"/>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2782" y="1786212"/>
            <a:ext cx="8837613" cy="4455059"/>
          </a:xfrm>
          <a:prstGeom prst="rect">
            <a:avLst/>
          </a:prstGeom>
          <a:noFill/>
          <a:effectLst>
            <a:softEdge rad="317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717969" y="1145070"/>
            <a:ext cx="1261884" cy="523220"/>
          </a:xfrm>
          <a:prstGeom prst="rect">
            <a:avLst/>
          </a:prstGeom>
        </p:spPr>
        <p:txBody>
          <a:bodyPr wrap="none">
            <a:spAutoFit/>
          </a:bodyPr>
          <a:lstStyle/>
          <a:p>
            <a:pPr eaLnBrk="1" hangingPunct="1">
              <a:defRPr/>
            </a:pPr>
            <a:r>
              <a:rPr lang="zh-CN" altLang="en-US" sz="2800" b="1" dirty="0" smtClean="0">
                <a:solidFill>
                  <a:srgbClr val="FF0000"/>
                </a:solidFill>
                <a:latin typeface="微软雅黑" panose="020B0503020204020204" pitchFamily="34" charset="-122"/>
                <a:ea typeface="微软雅黑" panose="020B0503020204020204" pitchFamily="34" charset="-122"/>
              </a:rPr>
              <a:t>贾宝玉</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宝玉性格</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136194"/>
          <p:cNvSpPr txBox="1">
            <a:spLocks noChangeArrowheads="1"/>
          </p:cNvSpPr>
          <p:nvPr/>
        </p:nvSpPr>
        <p:spPr bwMode="auto">
          <a:xfrm>
            <a:off x="2590800" y="1250626"/>
            <a:ext cx="7720013"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dirty="0" smtClean="0">
                <a:solidFill>
                  <a:srgbClr val="000000"/>
                </a:solidFill>
                <a:latin typeface="微软雅黑" panose="020B0503020204020204" pitchFamily="34" charset="-122"/>
                <a:ea typeface="微软雅黑" panose="020B0503020204020204" pitchFamily="34" charset="-122"/>
              </a:rPr>
              <a:t>      </a:t>
            </a:r>
            <a:r>
              <a:rPr lang="zh-CN" altLang="en-US" sz="4000" dirty="0" smtClean="0">
                <a:solidFill>
                  <a:srgbClr val="000000"/>
                </a:solidFill>
                <a:latin typeface="微软雅黑" panose="020B0503020204020204" pitchFamily="34" charset="-122"/>
                <a:ea typeface="微软雅黑" panose="020B0503020204020204" pitchFamily="34" charset="-122"/>
              </a:rPr>
              <a:t>本文对宝玉的描写，主要有哪三个重点？</a:t>
            </a:r>
            <a:endParaRPr lang="zh-CN" altLang="en-US" sz="4000" dirty="0" smtClean="0">
              <a:solidFill>
                <a:srgbClr val="000000"/>
              </a:solidFill>
              <a:latin typeface="微软雅黑" panose="020B0503020204020204" pitchFamily="34" charset="-122"/>
              <a:ea typeface="微软雅黑" panose="020B0503020204020204" pitchFamily="34" charset="-122"/>
            </a:endParaRPr>
          </a:p>
        </p:txBody>
      </p:sp>
      <p:sp>
        <p:nvSpPr>
          <p:cNvPr id="5" name="文本框 136195"/>
          <p:cNvSpPr txBox="1">
            <a:spLocks noChangeArrowheads="1"/>
          </p:cNvSpPr>
          <p:nvPr/>
        </p:nvSpPr>
        <p:spPr bwMode="auto">
          <a:xfrm>
            <a:off x="4486275" y="3725677"/>
            <a:ext cx="7720013"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800" b="1" dirty="0" smtClean="0">
                <a:solidFill>
                  <a:srgbClr val="0000FF"/>
                </a:solidFill>
                <a:latin typeface="微软雅黑" panose="020B0503020204020204" pitchFamily="34" charset="-122"/>
                <a:ea typeface="微软雅黑" panose="020B0503020204020204" pitchFamily="34" charset="-122"/>
              </a:rPr>
              <a:t>      </a:t>
            </a:r>
            <a:r>
              <a:rPr lang="en-US" altLang="zh-CN" sz="3800" dirty="0" smtClean="0">
                <a:solidFill>
                  <a:srgbClr val="000000"/>
                </a:solidFill>
                <a:latin typeface="微软雅黑" panose="020B0503020204020204" pitchFamily="34" charset="-122"/>
                <a:ea typeface="微软雅黑" panose="020B0503020204020204" pitchFamily="34" charset="-122"/>
              </a:rPr>
              <a:t>1</a:t>
            </a:r>
            <a:r>
              <a:rPr lang="zh-CN" altLang="en-US" sz="3800" dirty="0" smtClean="0">
                <a:solidFill>
                  <a:srgbClr val="000000"/>
                </a:solidFill>
                <a:latin typeface="微软雅黑" panose="020B0503020204020204" pitchFamily="34" charset="-122"/>
                <a:ea typeface="微软雅黑" panose="020B0503020204020204" pitchFamily="34" charset="-122"/>
              </a:rPr>
              <a:t>、出场前的侧面勾勒</a:t>
            </a:r>
            <a:endParaRPr lang="zh-CN" altLang="en-US" sz="3800" dirty="0" smtClean="0">
              <a:solidFill>
                <a:srgbClr val="000000"/>
              </a:solidFill>
              <a:latin typeface="微软雅黑" panose="020B0503020204020204" pitchFamily="34" charset="-122"/>
              <a:ea typeface="微软雅黑" panose="020B0503020204020204" pitchFamily="34" charset="-122"/>
            </a:endParaRPr>
          </a:p>
        </p:txBody>
      </p:sp>
      <p:sp>
        <p:nvSpPr>
          <p:cNvPr id="6" name="文本框 136196"/>
          <p:cNvSpPr txBox="1">
            <a:spLocks noChangeArrowheads="1"/>
          </p:cNvSpPr>
          <p:nvPr/>
        </p:nvSpPr>
        <p:spPr bwMode="auto">
          <a:xfrm>
            <a:off x="4689475" y="4584514"/>
            <a:ext cx="7516813"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800" b="1" dirty="0" smtClean="0">
                <a:solidFill>
                  <a:srgbClr val="0000FF"/>
                </a:solidFill>
                <a:latin typeface="微软雅黑" panose="020B0503020204020204" pitchFamily="34" charset="-122"/>
                <a:ea typeface="微软雅黑" panose="020B0503020204020204" pitchFamily="34" charset="-122"/>
              </a:rPr>
              <a:t>     </a:t>
            </a:r>
            <a:r>
              <a:rPr lang="en-US" altLang="zh-CN" sz="3800" dirty="0" smtClean="0">
                <a:solidFill>
                  <a:srgbClr val="000000"/>
                </a:solidFill>
                <a:latin typeface="微软雅黑" panose="020B0503020204020204" pitchFamily="34" charset="-122"/>
                <a:ea typeface="微软雅黑" panose="020B0503020204020204" pitchFamily="34" charset="-122"/>
              </a:rPr>
              <a:t>2</a:t>
            </a:r>
            <a:r>
              <a:rPr lang="zh-CN" altLang="en-US" sz="3800" dirty="0" smtClean="0">
                <a:solidFill>
                  <a:srgbClr val="000000"/>
                </a:solidFill>
                <a:latin typeface="微软雅黑" panose="020B0503020204020204" pitchFamily="34" charset="-122"/>
                <a:ea typeface="微软雅黑" panose="020B0503020204020204" pitchFamily="34" charset="-122"/>
              </a:rPr>
              <a:t>、出场后的肖像、动作描写</a:t>
            </a:r>
            <a:endParaRPr lang="zh-CN" altLang="en-US" sz="3800" dirty="0" smtClean="0">
              <a:solidFill>
                <a:srgbClr val="000000"/>
              </a:solidFill>
              <a:latin typeface="微软雅黑" panose="020B0503020204020204" pitchFamily="34" charset="-122"/>
              <a:ea typeface="微软雅黑" panose="020B0503020204020204" pitchFamily="34" charset="-122"/>
            </a:endParaRPr>
          </a:p>
        </p:txBody>
      </p:sp>
      <p:sp>
        <p:nvSpPr>
          <p:cNvPr id="7" name="文本框 136197"/>
          <p:cNvSpPr txBox="1">
            <a:spLocks noChangeArrowheads="1"/>
          </p:cNvSpPr>
          <p:nvPr/>
        </p:nvSpPr>
        <p:spPr bwMode="auto">
          <a:xfrm>
            <a:off x="4791075" y="5441764"/>
            <a:ext cx="7415213"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800" b="1" dirty="0" smtClean="0">
                <a:solidFill>
                  <a:srgbClr val="0000FF"/>
                </a:solidFill>
                <a:latin typeface="微软雅黑" panose="020B0503020204020204" pitchFamily="34" charset="-122"/>
                <a:ea typeface="微软雅黑" panose="020B0503020204020204" pitchFamily="34" charset="-122"/>
              </a:rPr>
              <a:t>    </a:t>
            </a:r>
            <a:r>
              <a:rPr lang="en-US" altLang="zh-CN" sz="3800" dirty="0" smtClean="0">
                <a:solidFill>
                  <a:srgbClr val="000000"/>
                </a:solidFill>
                <a:latin typeface="微软雅黑" panose="020B0503020204020204" pitchFamily="34" charset="-122"/>
                <a:ea typeface="微软雅黑" panose="020B0503020204020204" pitchFamily="34" charset="-122"/>
              </a:rPr>
              <a:t>3</a:t>
            </a:r>
            <a:r>
              <a:rPr lang="zh-CN" altLang="en-US" sz="3800" dirty="0" smtClean="0">
                <a:solidFill>
                  <a:srgbClr val="000000"/>
                </a:solidFill>
                <a:latin typeface="微软雅黑" panose="020B0503020204020204" pitchFamily="34" charset="-122"/>
                <a:ea typeface="微软雅黑" panose="020B0503020204020204" pitchFamily="34" charset="-122"/>
              </a:rPr>
              <a:t>、</a:t>
            </a:r>
            <a:r>
              <a:rPr lang="en-US" altLang="zh-CN" sz="3800" dirty="0" smtClean="0">
                <a:solidFill>
                  <a:srgbClr val="000000"/>
                </a:solidFill>
                <a:latin typeface="微软雅黑" panose="020B0503020204020204" pitchFamily="34" charset="-122"/>
                <a:ea typeface="微软雅黑" panose="020B0503020204020204" pitchFamily="34" charset="-122"/>
              </a:rPr>
              <a:t>《</a:t>
            </a:r>
            <a:r>
              <a:rPr lang="zh-CN" altLang="en-US" sz="3800" dirty="0" smtClean="0">
                <a:solidFill>
                  <a:srgbClr val="000000"/>
                </a:solidFill>
                <a:latin typeface="微软雅黑" panose="020B0503020204020204" pitchFamily="34" charset="-122"/>
                <a:ea typeface="微软雅黑" panose="020B0503020204020204" pitchFamily="34" charset="-122"/>
              </a:rPr>
              <a:t>西江月</a:t>
            </a:r>
            <a:r>
              <a:rPr lang="en-US" altLang="zh-CN" sz="3800" dirty="0" smtClean="0">
                <a:solidFill>
                  <a:srgbClr val="000000"/>
                </a:solidFill>
                <a:latin typeface="微软雅黑" panose="020B0503020204020204" pitchFamily="34" charset="-122"/>
                <a:ea typeface="微软雅黑" panose="020B0503020204020204" pitchFamily="34" charset="-122"/>
              </a:rPr>
              <a:t>》</a:t>
            </a:r>
            <a:r>
              <a:rPr lang="zh-CN" altLang="en-US" sz="3800" dirty="0" smtClean="0">
                <a:solidFill>
                  <a:srgbClr val="000000"/>
                </a:solidFill>
                <a:latin typeface="微软雅黑" panose="020B0503020204020204" pitchFamily="34" charset="-122"/>
                <a:ea typeface="微软雅黑" panose="020B0503020204020204" pitchFamily="34" charset="-122"/>
              </a:rPr>
              <a:t>二词的总结</a:t>
            </a:r>
            <a:endParaRPr lang="zh-CN" altLang="en-US" sz="3800" dirty="0" smtClean="0">
              <a:solidFill>
                <a:srgbClr val="000000"/>
              </a:solidFill>
              <a:latin typeface="微软雅黑" panose="020B0503020204020204" pitchFamily="34" charset="-122"/>
              <a:ea typeface="微软雅黑" panose="020B0503020204020204" pitchFamily="34" charset="-122"/>
            </a:endParaRPr>
          </a:p>
        </p:txBody>
      </p:sp>
      <p:pic>
        <p:nvPicPr>
          <p:cNvPr id="8" name="图片 136198" descr="20045178461855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7585" y="3150380"/>
            <a:ext cx="4948237" cy="3051175"/>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Bottom)">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宝玉性格</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37217"/>
          <p:cNvSpPr txBox="1">
            <a:spLocks noChangeArrowheads="1"/>
          </p:cNvSpPr>
          <p:nvPr/>
        </p:nvSpPr>
        <p:spPr bwMode="auto">
          <a:xfrm>
            <a:off x="1220787" y="1336955"/>
            <a:ext cx="10971213"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kern="0" dirty="0" smtClean="0">
                <a:solidFill>
                  <a:srgbClr val="000000"/>
                </a:solidFill>
                <a:latin typeface="微软雅黑" panose="020B0503020204020204" pitchFamily="34" charset="-122"/>
                <a:ea typeface="微软雅黑" panose="020B0503020204020204" pitchFamily="34" charset="-122"/>
              </a:rPr>
              <a:t>A.</a:t>
            </a:r>
            <a:r>
              <a:rPr lang="zh-CN" altLang="en-US" kern="0" dirty="0" smtClean="0">
                <a:solidFill>
                  <a:srgbClr val="000000"/>
                </a:solidFill>
                <a:latin typeface="微软雅黑" panose="020B0503020204020204" pitchFamily="34" charset="-122"/>
                <a:ea typeface="微软雅黑" panose="020B0503020204020204" pitchFamily="34" charset="-122"/>
              </a:rPr>
              <a:t>出场前（侧面勾勒）</a:t>
            </a:r>
            <a:endParaRPr lang="zh-CN" altLang="en-US" kern="0" dirty="0" smtClean="0">
              <a:solidFill>
                <a:srgbClr val="000000"/>
              </a:solidFill>
              <a:latin typeface="微软雅黑" panose="020B0503020204020204" pitchFamily="34" charset="-122"/>
              <a:ea typeface="微软雅黑" panose="020B0503020204020204" pitchFamily="34" charset="-122"/>
            </a:endParaRPr>
          </a:p>
        </p:txBody>
      </p:sp>
      <p:sp>
        <p:nvSpPr>
          <p:cNvPr id="4" name="内容占位符 137218"/>
          <p:cNvSpPr txBox="1">
            <a:spLocks noChangeArrowheads="1"/>
          </p:cNvSpPr>
          <p:nvPr/>
        </p:nvSpPr>
        <p:spPr bwMode="auto">
          <a:xfrm>
            <a:off x="1220787" y="2662517"/>
            <a:ext cx="10971213" cy="36844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pPr>
            <a:r>
              <a:rPr lang="zh-CN" altLang="en-US" sz="2400" kern="0" dirty="0" smtClean="0">
                <a:solidFill>
                  <a:srgbClr val="000000"/>
                </a:solidFill>
                <a:latin typeface="微软雅黑" panose="020B0503020204020204" pitchFamily="34" charset="-122"/>
                <a:ea typeface="微软雅黑" panose="020B0503020204020204" pitchFamily="34" charset="-122"/>
              </a:rPr>
              <a:t>我有一个</a:t>
            </a:r>
            <a:r>
              <a:rPr lang="zh-CN" altLang="en-US" sz="2400" i="1" u="sng" kern="0" dirty="0" smtClean="0">
                <a:solidFill>
                  <a:srgbClr val="FF0000"/>
                </a:solidFill>
                <a:latin typeface="微软雅黑" panose="020B0503020204020204" pitchFamily="34" charset="-122"/>
                <a:ea typeface="微软雅黑" panose="020B0503020204020204" pitchFamily="34" charset="-122"/>
              </a:rPr>
              <a:t>孽根祸胎</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是家 里的</a:t>
            </a:r>
            <a:r>
              <a:rPr lang="zh-CN" altLang="en-US" sz="2400" i="1" u="sng" kern="0" dirty="0" smtClean="0">
                <a:solidFill>
                  <a:srgbClr val="000000"/>
                </a:solidFill>
                <a:latin typeface="微软雅黑" panose="020B0503020204020204" pitchFamily="34" charset="-122"/>
                <a:ea typeface="微软雅黑" panose="020B0503020204020204" pitchFamily="34" charset="-122"/>
              </a:rPr>
              <a:t>“</a:t>
            </a:r>
            <a:r>
              <a:rPr lang="zh-CN" altLang="en-US" sz="2400" i="1" u="sng" kern="0" dirty="0" smtClean="0">
                <a:solidFill>
                  <a:srgbClr val="FF0000"/>
                </a:solidFill>
                <a:latin typeface="微软雅黑" panose="020B0503020204020204" pitchFamily="34" charset="-122"/>
                <a:ea typeface="微软雅黑" panose="020B0503020204020204" pitchFamily="34" charset="-122"/>
              </a:rPr>
              <a:t>混世魔王</a:t>
            </a:r>
            <a:r>
              <a:rPr lang="zh-CN" altLang="en-US" sz="2400" i="1" u="sng" kern="0" dirty="0" smtClean="0">
                <a:solidFill>
                  <a:srgbClr val="000000"/>
                </a:solidFill>
                <a:latin typeface="微软雅黑" panose="020B0503020204020204" pitchFamily="34" charset="-122"/>
                <a:ea typeface="微软雅黑" panose="020B0503020204020204" pitchFamily="34" charset="-122"/>
              </a:rPr>
              <a:t>”</a:t>
            </a:r>
            <a:r>
              <a:rPr lang="en-US" altLang="zh-CN" sz="2400" kern="0" dirty="0" smtClean="0">
                <a:solidFill>
                  <a:srgbClr val="000000"/>
                </a:solidFill>
                <a:latin typeface="微软雅黑" panose="020B0503020204020204" pitchFamily="34" charset="-122"/>
                <a:ea typeface="微软雅黑" panose="020B0503020204020204" pitchFamily="34" charset="-122"/>
              </a:rPr>
              <a:t>, </a:t>
            </a:r>
            <a:r>
              <a:rPr lang="zh-CN" altLang="en-US" sz="2400" kern="0" dirty="0" smtClean="0">
                <a:solidFill>
                  <a:srgbClr val="000000"/>
                </a:solidFill>
                <a:latin typeface="微软雅黑" panose="020B0503020204020204" pitchFamily="34" charset="-122"/>
                <a:ea typeface="微软雅黑" panose="020B0503020204020204" pitchFamily="34" charset="-122"/>
              </a:rPr>
              <a:t>你只以后不要睬他</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你 这些姊妹都不敢沾惹他的。</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kern="0" dirty="0" smtClean="0">
                <a:solidFill>
                  <a:srgbClr val="000000"/>
                </a:solidFill>
                <a:latin typeface="微软雅黑" panose="020B0503020204020204" pitchFamily="34" charset="-122"/>
                <a:ea typeface="微软雅黑" panose="020B0503020204020204" pitchFamily="34" charset="-122"/>
              </a:rPr>
              <a:t> 黛玉亦常听得母亲说过</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二舅母生的有个表兄</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乃衔玉而诞</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i="1" u="sng" kern="0" dirty="0" smtClean="0">
                <a:solidFill>
                  <a:srgbClr val="FF0000"/>
                </a:solidFill>
                <a:latin typeface="微软雅黑" panose="020B0503020204020204" pitchFamily="34" charset="-122"/>
                <a:ea typeface="微软雅黑" panose="020B0503020204020204" pitchFamily="34" charset="-122"/>
              </a:rPr>
              <a:t>顽劣异常</a:t>
            </a:r>
            <a:r>
              <a:rPr lang="en-US" altLang="zh-CN" sz="2400" i="1" u="sng" kern="0" dirty="0" smtClean="0">
                <a:solidFill>
                  <a:srgbClr val="FF0000"/>
                </a:solidFill>
                <a:latin typeface="微软雅黑" panose="020B0503020204020204" pitchFamily="34" charset="-122"/>
                <a:ea typeface="微软雅黑" panose="020B0503020204020204" pitchFamily="34" charset="-122"/>
              </a:rPr>
              <a:t>,</a:t>
            </a:r>
            <a:r>
              <a:rPr lang="zh-CN" altLang="en-US" sz="2400" i="1" u="sng" kern="0" dirty="0" smtClean="0">
                <a:solidFill>
                  <a:srgbClr val="FF0000"/>
                </a:solidFill>
                <a:latin typeface="微软雅黑" panose="020B0503020204020204" pitchFamily="34" charset="-122"/>
                <a:ea typeface="微软雅黑" panose="020B0503020204020204" pitchFamily="34" charset="-122"/>
              </a:rPr>
              <a:t>极恶读书</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最喜在 内帏厮混</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外祖母又极溺爱</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无人敢管。</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kern="0" dirty="0" smtClean="0">
                <a:solidFill>
                  <a:srgbClr val="000000"/>
                </a:solidFill>
                <a:latin typeface="微软雅黑" panose="020B0503020204020204" pitchFamily="34" charset="-122"/>
                <a:ea typeface="微软雅黑" panose="020B0503020204020204" pitchFamily="34" charset="-122"/>
              </a:rPr>
              <a:t>他与别人不同</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自幼因老太太疼爱</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原系同 姊妹们一处娇养惯了的。 他嘴里一时甜言蜜语</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一时有天无日</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一时又疯疯傻 傻</a:t>
            </a:r>
            <a:r>
              <a:rPr lang="en-US" altLang="zh-CN" sz="2400" kern="0" dirty="0" smtClean="0">
                <a:solidFill>
                  <a:srgbClr val="000000"/>
                </a:solidFill>
                <a:latin typeface="微软雅黑" panose="020B0503020204020204" pitchFamily="34" charset="-122"/>
                <a:ea typeface="微软雅黑" panose="020B0503020204020204" pitchFamily="34" charset="-122"/>
              </a:rPr>
              <a:t>,</a:t>
            </a:r>
            <a:r>
              <a:rPr lang="zh-CN" altLang="en-US" sz="2400" kern="0" dirty="0" smtClean="0">
                <a:solidFill>
                  <a:srgbClr val="000000"/>
                </a:solidFill>
                <a:latin typeface="微软雅黑" panose="020B0503020204020204" pitchFamily="34" charset="-122"/>
                <a:ea typeface="微软雅黑" panose="020B0503020204020204" pitchFamily="34" charset="-122"/>
              </a:rPr>
              <a:t>只休信他。 </a:t>
            </a:r>
            <a:endParaRPr lang="zh-CN" altLang="en-US" sz="2400" kern="0" dirty="0" smtClean="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宝玉性格</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138241"/>
          <p:cNvSpPr txBox="1">
            <a:spLocks noChangeArrowheads="1"/>
          </p:cNvSpPr>
          <p:nvPr/>
        </p:nvSpPr>
        <p:spPr bwMode="auto">
          <a:xfrm>
            <a:off x="690282" y="1571685"/>
            <a:ext cx="10971213" cy="8482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sz="5300" b="1" kern="0" smtClean="0">
                <a:solidFill>
                  <a:srgbClr val="000000"/>
                </a:solidFill>
                <a:latin typeface="黑体" panose="02010609060101010101" pitchFamily="49" charset="-122"/>
                <a:ea typeface="黑体" panose="02010609060101010101" pitchFamily="49" charset="-122"/>
              </a:rPr>
              <a:t>B.</a:t>
            </a:r>
            <a:r>
              <a:rPr lang="zh-CN" altLang="en-US" sz="5300" b="1" kern="0" smtClean="0">
                <a:solidFill>
                  <a:srgbClr val="000000"/>
                </a:solidFill>
                <a:latin typeface="黑体" panose="02010609060101010101" pitchFamily="49" charset="-122"/>
                <a:ea typeface="黑体" panose="02010609060101010101" pitchFamily="49" charset="-122"/>
              </a:rPr>
              <a:t>出场后的肖像描写</a:t>
            </a:r>
            <a:endParaRPr lang="zh-CN" altLang="en-US" sz="5300" b="1" kern="0" smtClean="0">
              <a:solidFill>
                <a:srgbClr val="000000"/>
              </a:solidFill>
              <a:latin typeface="黑体" panose="02010609060101010101" pitchFamily="49" charset="-122"/>
              <a:ea typeface="黑体" panose="02010609060101010101" pitchFamily="49" charset="-122"/>
            </a:endParaRPr>
          </a:p>
        </p:txBody>
      </p:sp>
      <p:sp>
        <p:nvSpPr>
          <p:cNvPr id="4" name="内容占位符 138242"/>
          <p:cNvSpPr txBox="1">
            <a:spLocks noChangeArrowheads="1"/>
          </p:cNvSpPr>
          <p:nvPr/>
        </p:nvSpPr>
        <p:spPr bwMode="auto">
          <a:xfrm>
            <a:off x="960157" y="3082985"/>
            <a:ext cx="10712450" cy="305500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en-US" altLang="zh-CN" sz="1700" b="1" kern="0" dirty="0" smtClean="0">
                <a:latin typeface="黑体" panose="02010609060101010101" pitchFamily="49" charset="-122"/>
                <a:ea typeface="黑体" panose="02010609060101010101" pitchFamily="49" charset="-122"/>
              </a:rPr>
              <a:t>         </a:t>
            </a:r>
            <a:r>
              <a:rPr lang="zh-CN" altLang="en-US" sz="3200" kern="0" dirty="0" smtClean="0">
                <a:latin typeface="微软雅黑" panose="020B0503020204020204" pitchFamily="34" charset="-122"/>
                <a:ea typeface="微软雅黑" panose="020B0503020204020204" pitchFamily="34" charset="-122"/>
              </a:rPr>
              <a:t>面若中秋之月，色如春晓之花，鬓若刀裁，眉如墨画，面如桃瓣，目若秋波。虽怒 时而若笑，即嗔视而有情。 </a:t>
            </a:r>
            <a:endParaRPr lang="zh-CN" altLang="en-US" sz="3200" kern="0" dirty="0" smtClean="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3200" kern="0" dirty="0" smtClean="0">
                <a:latin typeface="微软雅黑" panose="020B0503020204020204" pitchFamily="34" charset="-122"/>
                <a:ea typeface="微软雅黑" panose="020B0503020204020204" pitchFamily="34" charset="-122"/>
              </a:rPr>
              <a:t>        面如敷粉，唇若施脂</a:t>
            </a:r>
            <a:r>
              <a:rPr lang="en-US" altLang="zh-CN" sz="3200" kern="0" dirty="0" smtClean="0">
                <a:latin typeface="微软雅黑" panose="020B0503020204020204" pitchFamily="34" charset="-122"/>
                <a:ea typeface="微软雅黑" panose="020B0503020204020204" pitchFamily="34" charset="-122"/>
              </a:rPr>
              <a:t>,</a:t>
            </a:r>
            <a:r>
              <a:rPr lang="zh-CN" altLang="en-US" sz="3200" kern="0" dirty="0" smtClean="0">
                <a:latin typeface="微软雅黑" panose="020B0503020204020204" pitchFamily="34" charset="-122"/>
                <a:ea typeface="微软雅黑" panose="020B0503020204020204" pitchFamily="34" charset="-122"/>
              </a:rPr>
              <a:t>转盼多情，语言常笑。天然一段风骚，全在眉梢，平生万种情思，悉堆眼角。 </a:t>
            </a:r>
            <a:endParaRPr lang="zh-CN" altLang="en-US" sz="3200" kern="0" dirty="0" smtClean="0">
              <a:latin typeface="微软雅黑" panose="020B0503020204020204" pitchFamily="34" charset="-122"/>
              <a:ea typeface="微软雅黑" panose="020B0503020204020204" pitchFamily="34" charset="-122"/>
            </a:endParaRPr>
          </a:p>
          <a:p>
            <a:pPr eaLnBrk="1" hangingPunct="1">
              <a:lnSpc>
                <a:spcPct val="150000"/>
              </a:lnSpc>
            </a:pPr>
            <a:endParaRPr lang="zh-CN" altLang="en-US" sz="3300" b="1" kern="0" dirty="0" smtClean="0">
              <a:solidFill>
                <a:srgbClr val="0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39265"/>
          <p:cNvSpPr txBox="1">
            <a:spLocks noChangeArrowheads="1"/>
          </p:cNvSpPr>
          <p:nvPr/>
        </p:nvSpPr>
        <p:spPr bwMode="auto">
          <a:xfrm>
            <a:off x="1194174" y="2071359"/>
            <a:ext cx="5080000"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600" dirty="0">
                <a:latin typeface="微软雅黑" panose="020B0503020204020204" pitchFamily="34" charset="-122"/>
                <a:ea typeface="微软雅黑" panose="020B0503020204020204" pitchFamily="34" charset="-122"/>
              </a:rPr>
              <a:t>黛玉看到的宝玉                                 </a:t>
            </a:r>
            <a:endParaRPr lang="zh-CN" altLang="en-US" sz="3600" dirty="0">
              <a:latin typeface="微软雅黑" panose="020B0503020204020204" pitchFamily="34" charset="-122"/>
              <a:ea typeface="微软雅黑" panose="020B0503020204020204" pitchFamily="34" charset="-122"/>
            </a:endParaRPr>
          </a:p>
        </p:txBody>
      </p:sp>
      <p:sp>
        <p:nvSpPr>
          <p:cNvPr id="4" name="文本框 139266"/>
          <p:cNvSpPr txBox="1">
            <a:spLocks noChangeArrowheads="1"/>
          </p:cNvSpPr>
          <p:nvPr/>
        </p:nvSpPr>
        <p:spPr bwMode="auto">
          <a:xfrm>
            <a:off x="5766174" y="2134721"/>
            <a:ext cx="186848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dirty="0">
                <a:solidFill>
                  <a:srgbClr val="FF0000"/>
                </a:solidFill>
                <a:latin typeface="微软雅黑" panose="020B0503020204020204" pitchFamily="34" charset="-122"/>
                <a:ea typeface="微软雅黑" panose="020B0503020204020204" pitchFamily="34" charset="-122"/>
              </a:rPr>
              <a:t>肖像描写</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5" name="文本框 139267"/>
          <p:cNvSpPr txBox="1">
            <a:spLocks noChangeArrowheads="1"/>
          </p:cNvSpPr>
          <p:nvPr/>
        </p:nvSpPr>
        <p:spPr bwMode="auto">
          <a:xfrm>
            <a:off x="1251324" y="3419009"/>
            <a:ext cx="3935412"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solidFill>
                  <a:srgbClr val="FF0000"/>
                </a:solidFill>
                <a:latin typeface="微软雅黑" panose="020B0503020204020204" pitchFamily="34" charset="-122"/>
                <a:ea typeface="微软雅黑" panose="020B0503020204020204" pitchFamily="34" charset="-122"/>
              </a:rPr>
              <a:t>宝玉“摔玉”</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6" name="文本框 139268"/>
          <p:cNvSpPr txBox="1">
            <a:spLocks noChangeArrowheads="1"/>
          </p:cNvSpPr>
          <p:nvPr/>
        </p:nvSpPr>
        <p:spPr bwMode="auto">
          <a:xfrm>
            <a:off x="8410949" y="2055208"/>
            <a:ext cx="2066485" cy="66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dirty="0">
                <a:solidFill>
                  <a:srgbClr val="000000"/>
                </a:solidFill>
                <a:latin typeface="微软雅黑" panose="020B0503020204020204" pitchFamily="34" charset="-122"/>
                <a:ea typeface="微软雅黑" panose="020B0503020204020204" pitchFamily="34" charset="-122"/>
              </a:rPr>
              <a:t>英俊少年</a:t>
            </a:r>
            <a:endParaRPr lang="zh-CN" altLang="en-US" sz="3600" dirty="0">
              <a:solidFill>
                <a:srgbClr val="000000"/>
              </a:solidFill>
              <a:latin typeface="微软雅黑" panose="020B0503020204020204" pitchFamily="34" charset="-122"/>
              <a:ea typeface="微软雅黑" panose="020B0503020204020204" pitchFamily="34" charset="-122"/>
            </a:endParaRPr>
          </a:p>
        </p:txBody>
      </p:sp>
      <p:sp>
        <p:nvSpPr>
          <p:cNvPr id="7" name="文本框 139269"/>
          <p:cNvSpPr txBox="1">
            <a:spLocks noChangeArrowheads="1"/>
          </p:cNvSpPr>
          <p:nvPr/>
        </p:nvSpPr>
        <p:spPr bwMode="auto">
          <a:xfrm>
            <a:off x="5825256" y="4618607"/>
            <a:ext cx="5319821" cy="158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smtClean="0">
                <a:solidFill>
                  <a:srgbClr val="000000"/>
                </a:solidFill>
                <a:latin typeface="微软雅黑" panose="020B0503020204020204" pitchFamily="34" charset="-122"/>
                <a:ea typeface="微软雅黑" panose="020B0503020204020204" pitchFamily="34" charset="-122"/>
              </a:rPr>
              <a:t>      摆脱</a:t>
            </a:r>
            <a:r>
              <a:rPr lang="zh-CN" altLang="en-US" sz="3200" dirty="0">
                <a:solidFill>
                  <a:srgbClr val="000000"/>
                </a:solidFill>
                <a:latin typeface="微软雅黑" panose="020B0503020204020204" pitchFamily="34" charset="-122"/>
                <a:ea typeface="微软雅黑" panose="020B0503020204020204" pitchFamily="34" charset="-122"/>
              </a:rPr>
              <a:t>封建</a:t>
            </a:r>
            <a:r>
              <a:rPr lang="zh-CN" altLang="en-US" sz="3200" dirty="0" smtClean="0">
                <a:solidFill>
                  <a:srgbClr val="000000"/>
                </a:solidFill>
                <a:latin typeface="微软雅黑" panose="020B0503020204020204" pitchFamily="34" charset="-122"/>
                <a:ea typeface="微软雅黑" panose="020B0503020204020204" pitchFamily="34" charset="-122"/>
              </a:rPr>
              <a:t>束缚自由</a:t>
            </a:r>
            <a:r>
              <a:rPr lang="zh-CN" altLang="en-US" sz="3200" dirty="0">
                <a:solidFill>
                  <a:srgbClr val="000000"/>
                </a:solidFill>
                <a:latin typeface="微软雅黑" panose="020B0503020204020204" pitchFamily="34" charset="-122"/>
                <a:ea typeface="微软雅黑" panose="020B0503020204020204" pitchFamily="34" charset="-122"/>
              </a:rPr>
              <a:t>平等</a:t>
            </a:r>
            <a:r>
              <a:rPr lang="zh-CN" altLang="en-US" sz="3200" dirty="0" smtClean="0">
                <a:solidFill>
                  <a:srgbClr val="000000"/>
                </a:solidFill>
                <a:latin typeface="微软雅黑" panose="020B0503020204020204" pitchFamily="34" charset="-122"/>
                <a:ea typeface="微软雅黑" panose="020B0503020204020204" pitchFamily="34" charset="-122"/>
              </a:rPr>
              <a:t>意识叛逆色彩。</a:t>
            </a:r>
            <a:endParaRPr lang="zh-CN" altLang="en-US" sz="3200" dirty="0">
              <a:solidFill>
                <a:srgbClr val="000000"/>
              </a:solidFill>
              <a:latin typeface="微软雅黑" panose="020B0503020204020204" pitchFamily="34" charset="-122"/>
              <a:ea typeface="微软雅黑" panose="020B0503020204020204" pitchFamily="34" charset="-122"/>
            </a:endParaRPr>
          </a:p>
          <a:p>
            <a:pPr eaLnBrk="1" hangingPunct="1"/>
            <a:endParaRPr lang="zh-CN" altLang="en-US" sz="3200" b="1" dirty="0">
              <a:solidFill>
                <a:srgbClr val="000000"/>
              </a:solidFill>
              <a:latin typeface="华文行楷" panose="02010800040101010101" pitchFamily="2" charset="-122"/>
              <a:ea typeface="黑体" panose="02010609060101010101" pitchFamily="49" charset="-122"/>
            </a:endParaRPr>
          </a:p>
        </p:txBody>
      </p:sp>
      <p:sp>
        <p:nvSpPr>
          <p:cNvPr id="8" name="文本框 139270"/>
          <p:cNvSpPr txBox="1">
            <a:spLocks noChangeArrowheads="1"/>
          </p:cNvSpPr>
          <p:nvPr/>
        </p:nvSpPr>
        <p:spPr bwMode="auto">
          <a:xfrm>
            <a:off x="4837486" y="3420596"/>
            <a:ext cx="406241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3200" dirty="0">
                <a:solidFill>
                  <a:srgbClr val="FF0000"/>
                </a:solidFill>
                <a:latin typeface="微软雅黑" panose="020B0503020204020204" pitchFamily="34" charset="-122"/>
                <a:ea typeface="微软雅黑" panose="020B0503020204020204" pitchFamily="34" charset="-122"/>
              </a:rPr>
              <a:t>语言、行动描写</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9" name="直接连接符 139271"/>
          <p:cNvSpPr>
            <a:spLocks noChangeShapeType="1"/>
          </p:cNvSpPr>
          <p:nvPr/>
        </p:nvSpPr>
        <p:spPr bwMode="auto">
          <a:xfrm>
            <a:off x="243261" y="3276134"/>
            <a:ext cx="12190413" cy="0"/>
          </a:xfrm>
          <a:prstGeom prst="line">
            <a:avLst/>
          </a:prstGeom>
          <a:noFill/>
          <a:ln w="41275">
            <a:solidFill>
              <a:schemeClr val="hlink"/>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 name="标题 139272"/>
          <p:cNvSpPr txBox="1">
            <a:spLocks noChangeArrowheads="1"/>
          </p:cNvSpPr>
          <p:nvPr/>
        </p:nvSpPr>
        <p:spPr bwMode="auto">
          <a:xfrm>
            <a:off x="551236" y="682366"/>
            <a:ext cx="10971213"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sz="3600" kern="0" dirty="0" smtClean="0">
                <a:solidFill>
                  <a:srgbClr val="000000"/>
                </a:solidFill>
                <a:latin typeface="微软雅黑" panose="020B0503020204020204" pitchFamily="34" charset="-122"/>
                <a:ea typeface="微软雅黑" panose="020B0503020204020204" pitchFamily="34" charset="-122"/>
              </a:rPr>
              <a:t>出场后的正面描写</a:t>
            </a:r>
            <a:endParaRPr lang="zh-CN" altLang="en-US" sz="3600" kern="0" dirty="0" smtClean="0">
              <a:solidFill>
                <a:srgbClr val="000000"/>
              </a:solidFill>
              <a:latin typeface="微软雅黑" panose="020B0503020204020204" pitchFamily="34" charset="-122"/>
              <a:ea typeface="微软雅黑" panose="020B0503020204020204" pitchFamily="34" charset="-122"/>
            </a:endParaRPr>
          </a:p>
        </p:txBody>
      </p:sp>
      <p:pic>
        <p:nvPicPr>
          <p:cNvPr id="11" name="摔玉1.MPG">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628389" y="4118130"/>
            <a:ext cx="3526707" cy="2520950"/>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1"/>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11"/>
                                        </p:tgtEl>
                                      </p:cBhvr>
                                    </p:cmd>
                                  </p:childTnLst>
                                </p:cTn>
                              </p:par>
                            </p:childTnLst>
                          </p:cTn>
                        </p:par>
                      </p:childTnLst>
                    </p:cTn>
                  </p:par>
                </p:childTnLst>
              </p:cTn>
              <p:nextCondLst>
                <p:cond evt="onClick" delay="0">
                  <p:tgtEl>
                    <p:spTgt spid="11"/>
                  </p:tgtEl>
                </p:cond>
              </p:nextCondLst>
            </p:seq>
            <p:video>
              <p:cMediaNode>
                <p:cTn id="50" fill="hold" display="0">
                  <p:stCondLst>
                    <p:cond delay="indefinite"/>
                  </p:stCondLst>
                  <p:endCondLst>
                    <p:cond evt="onNext" delay="0">
                      <p:tgtEl>
                        <p:sldTgt/>
                      </p:tgtEl>
                    </p:cond>
                    <p:cond evt="onPrev" delay="0">
                      <p:tgtEl>
                        <p:sldTgt/>
                      </p:tgtEl>
                    </p:cond>
                  </p:endCondLst>
                </p:cTn>
                <p:tgtEl>
                  <p:spTgt spid="11"/>
                </p:tgtEl>
              </p:cMediaNode>
            </p:video>
          </p:childTnLst>
        </p:cTn>
      </p:par>
    </p:tnLst>
    <p:bldLst>
      <p:bldP spid="3" grpId="0"/>
      <p:bldP spid="4" grpId="0"/>
      <p:bldP spid="5" grpId="0"/>
      <p:bldP spid="6" grpId="0"/>
      <p:bldP spid="7"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作者简介</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15362" descr="cxq"/>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229" y="1774010"/>
            <a:ext cx="3130896" cy="4662547"/>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5363"/>
          <p:cNvSpPr txBox="1">
            <a:spLocks noChangeArrowheads="1"/>
          </p:cNvSpPr>
          <p:nvPr/>
        </p:nvSpPr>
        <p:spPr bwMode="auto">
          <a:xfrm>
            <a:off x="0" y="4525963"/>
            <a:ext cx="4129088" cy="473075"/>
          </a:xfrm>
          <a:prstGeom prst="rect">
            <a:avLst/>
          </a:prstGeom>
          <a:noFill/>
          <a:ln w="9525">
            <a:noFill/>
            <a:miter lim="800000"/>
          </a:ln>
        </p:spPr>
        <p:txBody>
          <a:bodyPr lIns="108850" tIns="54425" rIns="108850" bIns="54425">
            <a:spAutoFit/>
          </a:bodyPr>
          <a:lstStyle/>
          <a:p>
            <a:pPr defTabSz="1089025">
              <a:spcBef>
                <a:spcPct val="50000"/>
              </a:spcBef>
              <a:defRPr/>
            </a:pPr>
            <a:r>
              <a:rPr lang="en-US" altLang="zh-CN" sz="2400" b="1">
                <a:effectLst>
                  <a:outerShdw blurRad="38100" dist="38100" dir="2700000" algn="tl">
                    <a:srgbClr val="FFFFFF"/>
                  </a:outerShdw>
                </a:effectLst>
                <a:latin typeface="Arial" panose="020B0604020202020204" pitchFamily="34" charset="0"/>
              </a:rPr>
              <a:t>  </a:t>
            </a:r>
            <a:endParaRPr lang="en-US" altLang="zh-CN" sz="2400" b="1">
              <a:effectLst>
                <a:outerShdw blurRad="38100" dist="38100" dir="2700000" algn="tl">
                  <a:srgbClr val="FFFFFF"/>
                </a:outerShdw>
              </a:effectLst>
              <a:latin typeface="Arial" panose="020B0604020202020204" pitchFamily="34" charset="0"/>
            </a:endParaRPr>
          </a:p>
        </p:txBody>
      </p:sp>
      <p:sp>
        <p:nvSpPr>
          <p:cNvPr id="5" name="文本框 15364"/>
          <p:cNvSpPr txBox="1">
            <a:spLocks noChangeArrowheads="1"/>
          </p:cNvSpPr>
          <p:nvPr/>
        </p:nvSpPr>
        <p:spPr bwMode="auto">
          <a:xfrm>
            <a:off x="4433474" y="2175083"/>
            <a:ext cx="7127875" cy="3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3200" dirty="0">
                <a:solidFill>
                  <a:srgbClr val="FF0000"/>
                </a:solidFill>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曹雪芹，名霑，字梦阮，号雪芹、芹圃、芹溪。大约生于</a:t>
            </a:r>
            <a:r>
              <a:rPr lang="en-US" altLang="zh-CN" sz="2800" dirty="0">
                <a:latin typeface="微软雅黑" panose="020B0503020204020204" pitchFamily="34" charset="-122"/>
                <a:ea typeface="微软雅黑" panose="020B0503020204020204" pitchFamily="34" charset="-122"/>
              </a:rPr>
              <a:t>1715</a:t>
            </a:r>
            <a:r>
              <a:rPr lang="zh-CN" altLang="en-US" sz="2800" dirty="0">
                <a:latin typeface="微软雅黑" panose="020B0503020204020204" pitchFamily="34" charset="-122"/>
                <a:ea typeface="微软雅黑" panose="020B0503020204020204" pitchFamily="34" charset="-122"/>
              </a:rPr>
              <a:t>年，卒于</a:t>
            </a:r>
            <a:r>
              <a:rPr lang="en-US" altLang="zh-CN" sz="2800" dirty="0">
                <a:latin typeface="微软雅黑" panose="020B0503020204020204" pitchFamily="34" charset="-122"/>
                <a:ea typeface="微软雅黑" panose="020B0503020204020204" pitchFamily="34" charset="-122"/>
              </a:rPr>
              <a:t>1763</a:t>
            </a:r>
            <a:r>
              <a:rPr lang="zh-CN" altLang="en-US" sz="2800" dirty="0">
                <a:latin typeface="微软雅黑" panose="020B0503020204020204" pitchFamily="34" charset="-122"/>
                <a:ea typeface="微软雅黑" panose="020B0503020204020204" pitchFamily="34" charset="-122"/>
              </a:rPr>
              <a:t>年。历康熙、雍正、乾隆三朝。他出身于贵族世家，曾祖曹玺、祖父曹寅、父辈曹颙、曹頫祖孙三代四人，相继连任江宁织造达六十年之久。</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144385" descr="红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0574" y="1255450"/>
            <a:ext cx="3684104" cy="4998260"/>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44386"/>
          <p:cNvSpPr txBox="1">
            <a:spLocks noChangeArrowheads="1"/>
          </p:cNvSpPr>
          <p:nvPr/>
        </p:nvSpPr>
        <p:spPr bwMode="auto">
          <a:xfrm>
            <a:off x="4657725" y="1293066"/>
            <a:ext cx="7534275" cy="3834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3800" b="1" dirty="0">
                <a:solidFill>
                  <a:schemeClr val="accent2"/>
                </a:solidFill>
                <a:ea typeface="方正魏碑简体" pitchFamily="2" charset="-122"/>
              </a:rPr>
              <a:t>       </a:t>
            </a:r>
            <a:r>
              <a:rPr lang="zh-CN" altLang="en-US" sz="2400" dirty="0">
                <a:latin typeface="微软雅黑" panose="020B0503020204020204" pitchFamily="34" charset="-122"/>
                <a:ea typeface="微软雅黑" panose="020B0503020204020204" pitchFamily="34" charset="-122"/>
              </a:rPr>
              <a:t>无故寻愁觅恨</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有时似傻如狂。纵然生得好皮囊</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腹内原来草莽。</a:t>
            </a:r>
            <a:endParaRPr lang="zh-CN" altLang="en-US"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rPr>
              <a:t>        潦倒不通世务</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愚顽怕读文章。行为偏僻性乖张</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那管世人诽谤！</a:t>
            </a:r>
            <a:endParaRPr lang="zh-CN" altLang="en-US"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rPr>
              <a:t>       富贵不知乐业</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贫穷难耐凄凉。可怜辜负好韶光</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于国于家无望。</a:t>
            </a:r>
            <a:endParaRPr lang="zh-CN" altLang="en-US"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latin typeface="微软雅黑" panose="020B0503020204020204" pitchFamily="34" charset="-122"/>
                <a:ea typeface="微软雅黑" panose="020B0503020204020204" pitchFamily="34" charset="-122"/>
              </a:rPr>
              <a:t>        天下无能第一，古今不肖无双。寄言纨裤与高粱：莫效此儿形状。</a:t>
            </a:r>
            <a:endParaRPr lang="zh-CN" altLang="en-US" sz="2400" dirty="0">
              <a:latin typeface="微软雅黑" panose="020B0503020204020204" pitchFamily="34" charset="-122"/>
              <a:ea typeface="微软雅黑" panose="020B0503020204020204" pitchFamily="34" charset="-122"/>
            </a:endParaRPr>
          </a:p>
        </p:txBody>
      </p:sp>
      <p:sp>
        <p:nvSpPr>
          <p:cNvPr id="5" name="文本框 144387"/>
          <p:cNvSpPr txBox="1">
            <a:spLocks noChangeArrowheads="1"/>
          </p:cNvSpPr>
          <p:nvPr/>
        </p:nvSpPr>
        <p:spPr bwMode="auto">
          <a:xfrm>
            <a:off x="6454775" y="672353"/>
            <a:ext cx="3649662"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en-US" altLang="zh-CN" sz="4000">
                <a:latin typeface="微软雅黑" panose="020B0503020204020204" pitchFamily="34" charset="-122"/>
                <a:ea typeface="微软雅黑" panose="020B0503020204020204" pitchFamily="34" charset="-122"/>
              </a:rPr>
              <a:t>C</a:t>
            </a:r>
            <a:r>
              <a:rPr lang="zh-CN" altLang="en-US" sz="4000">
                <a:latin typeface="微软雅黑" panose="020B0503020204020204" pitchFamily="34" charset="-122"/>
                <a:ea typeface="微软雅黑" panose="020B0503020204020204" pitchFamily="34" charset="-122"/>
              </a:rPr>
              <a:t>、西江月</a:t>
            </a:r>
            <a:endParaRPr lang="zh-CN" altLang="en-US" sz="4000">
              <a:latin typeface="微软雅黑" panose="020B0503020204020204" pitchFamily="34" charset="-122"/>
              <a:ea typeface="微软雅黑" panose="020B0503020204020204" pitchFamily="34" charset="-122"/>
            </a:endParaRPr>
          </a:p>
        </p:txBody>
      </p:sp>
      <p:sp>
        <p:nvSpPr>
          <p:cNvPr id="6" name="Text Box 11"/>
          <p:cNvSpPr txBox="1">
            <a:spLocks noChangeArrowheads="1"/>
          </p:cNvSpPr>
          <p:nvPr/>
        </p:nvSpPr>
        <p:spPr bwMode="auto">
          <a:xfrm>
            <a:off x="5487642" y="5179059"/>
            <a:ext cx="5573712"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dirty="0">
                <a:solidFill>
                  <a:srgbClr val="FF0000"/>
                </a:solidFill>
                <a:latin typeface="微软雅黑" panose="020B0503020204020204" pitchFamily="34" charset="-122"/>
                <a:ea typeface="微软雅黑" panose="020B0503020204020204" pitchFamily="34" charset="-122"/>
              </a:rPr>
              <a:t>独立不羁  叛逆性格</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141313"/>
          <p:cNvSpPr txBox="1">
            <a:spLocks noChangeArrowheads="1"/>
          </p:cNvSpPr>
          <p:nvPr/>
        </p:nvSpPr>
        <p:spPr bwMode="auto">
          <a:xfrm>
            <a:off x="1262040" y="2178674"/>
            <a:ext cx="9737265" cy="3341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2000" b="1" dirty="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课文</a:t>
            </a:r>
            <a:r>
              <a:rPr lang="zh-CN" altLang="en-US" sz="2000" dirty="0">
                <a:latin typeface="微软雅黑" panose="020B0503020204020204" pitchFamily="34" charset="-122"/>
                <a:ea typeface="微软雅黑" panose="020B0503020204020204" pitchFamily="34" charset="-122"/>
              </a:rPr>
              <a:t>借“后人”（按：“后人”应是作者的托辞）写的两首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西江月</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词对贾宝玉的品行、性格作了恰当的概括。这两首词</a:t>
            </a:r>
            <a:r>
              <a:rPr lang="zh-CN" altLang="en-US" sz="2000" u="sng" dirty="0">
                <a:solidFill>
                  <a:srgbClr val="C00000"/>
                </a:solidFill>
                <a:latin typeface="微软雅黑" panose="020B0503020204020204" pitchFamily="34" charset="-122"/>
                <a:ea typeface="微软雅黑" panose="020B0503020204020204" pitchFamily="34" charset="-122"/>
              </a:rPr>
              <a:t>似贬实褒</a:t>
            </a:r>
            <a:r>
              <a:rPr lang="zh-CN" altLang="en-US" sz="2000" dirty="0">
                <a:latin typeface="微软雅黑" panose="020B0503020204020204" pitchFamily="34" charset="-122"/>
                <a:ea typeface="微软雅黑" panose="020B0503020204020204" pitchFamily="34" charset="-122"/>
              </a:rPr>
              <a:t>，表面上是用世俗观念批判贾宝玉，而实际上却是贾宝玉叛逆性格的写照：贾宝玉不愿受封建正统思想束缚，怕读圣贤文章，不去追求功名利禄，“不通世务”，尽管受到“世人诽谤”，却我行我素。他不顺从封建统治者对他的要求，也不安于他们所规定的本分，对于这样一个人，从封建统治阶级来看，当然是“于国于家无望”的不肖子孙！这正是作者用</a:t>
            </a:r>
            <a:r>
              <a:rPr lang="zh-CN" altLang="en-US" sz="2000" u="sng" dirty="0">
                <a:solidFill>
                  <a:srgbClr val="C00000"/>
                </a:solidFill>
                <a:latin typeface="微软雅黑" panose="020B0503020204020204" pitchFamily="34" charset="-122"/>
                <a:ea typeface="微软雅黑" panose="020B0503020204020204" pitchFamily="34" charset="-122"/>
              </a:rPr>
              <a:t>正文反</a:t>
            </a:r>
            <a:r>
              <a:rPr lang="zh-CN" altLang="en-US" sz="2000" u="sng" dirty="0">
                <a:latin typeface="微软雅黑" panose="020B0503020204020204" pitchFamily="34" charset="-122"/>
                <a:ea typeface="微软雅黑" panose="020B0503020204020204" pitchFamily="34" charset="-122"/>
              </a:rPr>
              <a:t>作</a:t>
            </a:r>
            <a:r>
              <a:rPr lang="zh-CN" altLang="en-US" sz="2000" dirty="0">
                <a:latin typeface="微软雅黑" panose="020B0503020204020204" pitchFamily="34" charset="-122"/>
                <a:ea typeface="微软雅黑" panose="020B0503020204020204" pitchFamily="34" charset="-122"/>
              </a:rPr>
              <a:t>的方法对贾宝玉的赞颂。</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142337"/>
          <p:cNvSpPr>
            <a:spLocks noChangeArrowheads="1"/>
          </p:cNvSpPr>
          <p:nvPr/>
        </p:nvSpPr>
        <p:spPr bwMode="auto">
          <a:xfrm>
            <a:off x="1694162" y="1056423"/>
            <a:ext cx="8756650" cy="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4000" dirty="0">
                <a:latin typeface="微软雅黑" panose="020B0503020204020204" pitchFamily="34" charset="-122"/>
                <a:ea typeface="微软雅黑" panose="020B0503020204020204" pitchFamily="34" charset="-122"/>
              </a:rPr>
              <a:t>对贾宝玉性格的刻画</a:t>
            </a:r>
            <a:endParaRPr lang="zh-CN" altLang="en-US" sz="4000" dirty="0">
              <a:latin typeface="微软雅黑" panose="020B0503020204020204" pitchFamily="34" charset="-122"/>
              <a:ea typeface="微软雅黑" panose="020B0503020204020204" pitchFamily="34" charset="-122"/>
            </a:endParaRPr>
          </a:p>
        </p:txBody>
      </p:sp>
      <p:sp>
        <p:nvSpPr>
          <p:cNvPr id="4" name="矩形 142338"/>
          <p:cNvSpPr>
            <a:spLocks noChangeArrowheads="1"/>
          </p:cNvSpPr>
          <p:nvPr/>
        </p:nvSpPr>
        <p:spPr bwMode="auto">
          <a:xfrm>
            <a:off x="779762" y="1937486"/>
            <a:ext cx="3605213"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dirty="0">
                <a:latin typeface="微软雅黑" panose="020B0503020204020204" pitchFamily="34" charset="-122"/>
                <a:ea typeface="微软雅黑" panose="020B0503020204020204" pitchFamily="34" charset="-122"/>
              </a:rPr>
              <a:t>出场前的侧面描写</a:t>
            </a:r>
            <a:endParaRPr lang="zh-CN" altLang="en-US" sz="3200" dirty="0">
              <a:latin typeface="微软雅黑" panose="020B0503020204020204" pitchFamily="34" charset="-122"/>
              <a:ea typeface="微软雅黑" panose="020B0503020204020204" pitchFamily="34" charset="-122"/>
            </a:endParaRPr>
          </a:p>
        </p:txBody>
      </p:sp>
      <p:sp>
        <p:nvSpPr>
          <p:cNvPr id="5" name="文本框 142339"/>
          <p:cNvSpPr txBox="1">
            <a:spLocks noChangeArrowheads="1"/>
          </p:cNvSpPr>
          <p:nvPr/>
        </p:nvSpPr>
        <p:spPr bwMode="auto">
          <a:xfrm>
            <a:off x="881362" y="2504223"/>
            <a:ext cx="6805613" cy="84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孽根祸胎   混世魔王    疯疯傻傻顽劣异常    极恶读书   内帷厮混</a:t>
            </a:r>
            <a:endParaRPr lang="zh-CN" altLang="en-US" sz="2400" dirty="0">
              <a:latin typeface="微软雅黑" panose="020B0503020204020204" pitchFamily="34" charset="-122"/>
              <a:ea typeface="微软雅黑" panose="020B0503020204020204" pitchFamily="34" charset="-122"/>
            </a:endParaRPr>
          </a:p>
        </p:txBody>
      </p:sp>
      <p:sp>
        <p:nvSpPr>
          <p:cNvPr id="6" name="文本框 142340"/>
          <p:cNvSpPr txBox="1">
            <a:spLocks noChangeArrowheads="1"/>
          </p:cNvSpPr>
          <p:nvPr/>
        </p:nvSpPr>
        <p:spPr bwMode="auto">
          <a:xfrm>
            <a:off x="7890175" y="2732823"/>
            <a:ext cx="3860800" cy="61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solidFill>
                  <a:srgbClr val="FF3300"/>
                </a:solidFill>
                <a:latin typeface="微软雅黑" panose="020B0503020204020204" pitchFamily="34" charset="-122"/>
                <a:ea typeface="微软雅黑" panose="020B0503020204020204" pitchFamily="34" charset="-122"/>
              </a:rPr>
              <a:t>与世俗格格不入</a:t>
            </a:r>
            <a:endParaRPr lang="zh-CN" altLang="en-US" sz="3200" dirty="0">
              <a:solidFill>
                <a:srgbClr val="FF3300"/>
              </a:solidFill>
              <a:latin typeface="微软雅黑" panose="020B0503020204020204" pitchFamily="34" charset="-122"/>
              <a:ea typeface="微软雅黑" panose="020B0503020204020204" pitchFamily="34" charset="-122"/>
            </a:endParaRPr>
          </a:p>
        </p:txBody>
      </p:sp>
      <p:sp>
        <p:nvSpPr>
          <p:cNvPr id="7" name="矩形 142341"/>
          <p:cNvSpPr>
            <a:spLocks noChangeArrowheads="1"/>
          </p:cNvSpPr>
          <p:nvPr/>
        </p:nvSpPr>
        <p:spPr bwMode="auto">
          <a:xfrm>
            <a:off x="748840" y="3478051"/>
            <a:ext cx="3605213"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dirty="0">
                <a:latin typeface="微软雅黑" panose="020B0503020204020204" pitchFamily="34" charset="-122"/>
                <a:ea typeface="微软雅黑" panose="020B0503020204020204" pitchFamily="34" charset="-122"/>
              </a:rPr>
              <a:t>出场后的肖像描写</a:t>
            </a:r>
            <a:endParaRPr lang="zh-CN" altLang="en-US" sz="3200" dirty="0">
              <a:latin typeface="微软雅黑" panose="020B0503020204020204" pitchFamily="34" charset="-122"/>
              <a:ea typeface="微软雅黑" panose="020B0503020204020204" pitchFamily="34" charset="-122"/>
            </a:endParaRPr>
          </a:p>
        </p:txBody>
      </p:sp>
      <p:sp>
        <p:nvSpPr>
          <p:cNvPr id="8" name="文本框 142342"/>
          <p:cNvSpPr txBox="1">
            <a:spLocks noChangeArrowheads="1"/>
          </p:cNvSpPr>
          <p:nvPr/>
        </p:nvSpPr>
        <p:spPr bwMode="auto">
          <a:xfrm>
            <a:off x="843400" y="4165024"/>
            <a:ext cx="5283200" cy="84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天然一段风骚全在眉梢</a:t>
            </a:r>
            <a:br>
              <a:rPr lang="zh-CN" altLang="en-US" sz="2400" dirty="0">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平生万种情思悉堆眼角</a:t>
            </a:r>
            <a:endParaRPr lang="zh-CN" altLang="en-US" sz="2400" dirty="0">
              <a:latin typeface="微软雅黑" panose="020B0503020204020204" pitchFamily="34" charset="-122"/>
              <a:ea typeface="微软雅黑" panose="020B0503020204020204" pitchFamily="34" charset="-122"/>
            </a:endParaRPr>
          </a:p>
        </p:txBody>
      </p:sp>
      <p:sp>
        <p:nvSpPr>
          <p:cNvPr id="9" name="文本框 142343"/>
          <p:cNvSpPr txBox="1">
            <a:spLocks noChangeArrowheads="1"/>
          </p:cNvSpPr>
          <p:nvPr/>
        </p:nvSpPr>
        <p:spPr bwMode="auto">
          <a:xfrm>
            <a:off x="7885043" y="3935895"/>
            <a:ext cx="4306957"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solidFill>
                  <a:srgbClr val="FF3300"/>
                </a:solidFill>
                <a:latin typeface="微软雅黑" panose="020B0503020204020204" pitchFamily="34" charset="-122"/>
                <a:ea typeface="微软雅黑" panose="020B0503020204020204" pitchFamily="34" charset="-122"/>
              </a:rPr>
              <a:t>眉清目秀英俊多情</a:t>
            </a:r>
            <a:endParaRPr lang="zh-CN" altLang="en-US" sz="3200" dirty="0">
              <a:solidFill>
                <a:srgbClr val="FF3300"/>
              </a:solidFill>
              <a:latin typeface="微软雅黑" panose="020B0503020204020204" pitchFamily="34" charset="-122"/>
              <a:ea typeface="微软雅黑" panose="020B0503020204020204" pitchFamily="34" charset="-122"/>
            </a:endParaRPr>
          </a:p>
        </p:txBody>
      </p:sp>
      <p:sp>
        <p:nvSpPr>
          <p:cNvPr id="10" name="矩形 142344"/>
          <p:cNvSpPr>
            <a:spLocks noChangeArrowheads="1"/>
          </p:cNvSpPr>
          <p:nvPr/>
        </p:nvSpPr>
        <p:spPr bwMode="auto">
          <a:xfrm>
            <a:off x="483797" y="5017098"/>
            <a:ext cx="4451350"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西江月</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二词的评判</a:t>
            </a:r>
            <a:endParaRPr lang="zh-CN" altLang="en-US" sz="3200" dirty="0">
              <a:latin typeface="微软雅黑" panose="020B0503020204020204" pitchFamily="34" charset="-122"/>
              <a:ea typeface="微软雅黑" panose="020B0503020204020204" pitchFamily="34" charset="-122"/>
            </a:endParaRPr>
          </a:p>
        </p:txBody>
      </p:sp>
      <p:sp>
        <p:nvSpPr>
          <p:cNvPr id="11" name="文本框 142345"/>
          <p:cNvSpPr txBox="1">
            <a:spLocks noChangeArrowheads="1"/>
          </p:cNvSpPr>
          <p:nvPr/>
        </p:nvSpPr>
        <p:spPr bwMode="auto">
          <a:xfrm>
            <a:off x="647241" y="5704623"/>
            <a:ext cx="7212013" cy="84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潦倒不通世务，愚顽怕读文章。</a:t>
            </a:r>
            <a:br>
              <a:rPr lang="zh-CN" altLang="en-US" sz="2400" dirty="0">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行为偏僻性乖张，于家于国无望。</a:t>
            </a:r>
            <a:endParaRPr lang="zh-CN" altLang="en-US" sz="2400" dirty="0">
              <a:latin typeface="微软雅黑" panose="020B0503020204020204" pitchFamily="34" charset="-122"/>
              <a:ea typeface="微软雅黑" panose="020B0503020204020204" pitchFamily="34" charset="-122"/>
            </a:endParaRPr>
          </a:p>
        </p:txBody>
      </p:sp>
      <p:sp>
        <p:nvSpPr>
          <p:cNvPr id="12" name="文本框 142346"/>
          <p:cNvSpPr txBox="1">
            <a:spLocks noChangeArrowheads="1"/>
          </p:cNvSpPr>
          <p:nvPr/>
        </p:nvSpPr>
        <p:spPr bwMode="auto">
          <a:xfrm>
            <a:off x="7960854" y="5196003"/>
            <a:ext cx="4470400"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dirty="0">
                <a:solidFill>
                  <a:srgbClr val="FF3300"/>
                </a:solidFill>
                <a:latin typeface="微软雅黑" panose="020B0503020204020204" pitchFamily="34" charset="-122"/>
                <a:ea typeface="微软雅黑" panose="020B0503020204020204" pitchFamily="34" charset="-122"/>
              </a:rPr>
              <a:t>独立不羁封建叛逆</a:t>
            </a:r>
            <a:endParaRPr lang="zh-CN" altLang="en-US" sz="3200" dirty="0">
              <a:solidFill>
                <a:srgbClr val="FF3300"/>
              </a:solidFill>
              <a:latin typeface="微软雅黑" panose="020B0503020204020204" pitchFamily="34" charset="-122"/>
              <a:ea typeface="微软雅黑" panose="020B0503020204020204" pitchFamily="34" charset="-122"/>
            </a:endParaRPr>
          </a:p>
        </p:txBody>
      </p:sp>
      <p:sp>
        <p:nvSpPr>
          <p:cNvPr id="13" name="文本框 142347"/>
          <p:cNvSpPr txBox="1">
            <a:spLocks noChangeArrowheads="1"/>
          </p:cNvSpPr>
          <p:nvPr/>
        </p:nvSpPr>
        <p:spPr bwMode="auto">
          <a:xfrm>
            <a:off x="4693570" y="5123115"/>
            <a:ext cx="3554413"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solidFill>
                  <a:srgbClr val="CC3300"/>
                </a:solidFill>
              </a:rPr>
              <a:t>（</a:t>
            </a:r>
            <a:r>
              <a:rPr lang="zh-CN" altLang="en-US" sz="3200" dirty="0">
                <a:solidFill>
                  <a:srgbClr val="FF3300"/>
                </a:solidFill>
                <a:latin typeface="微软雅黑" panose="020B0503020204020204" pitchFamily="34" charset="-122"/>
                <a:ea typeface="微软雅黑" panose="020B0503020204020204" pitchFamily="34" charset="-122"/>
              </a:rPr>
              <a:t>似贬实褒）</a:t>
            </a:r>
            <a:endParaRPr lang="zh-CN" altLang="en-US" sz="3200" dirty="0">
              <a:solidFill>
                <a:srgbClr val="FF33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checkerboard(across)">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9"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0" fill="hold"/>
                                        <p:tgtEl>
                                          <p:spTgt spid="13"/>
                                        </p:tgtEl>
                                        <p:attrNameLst>
                                          <p:attrName>ppt_w</p:attrName>
                                        </p:attrNameLst>
                                      </p:cBhvr>
                                      <p:tavLst>
                                        <p:tav tm="0" fmla="#ppt_w*sin(2.5*pi*$)">
                                          <p:val>
                                            <p:fltVal val="0"/>
                                          </p:val>
                                        </p:tav>
                                        <p:tav tm="100000">
                                          <p:val>
                                            <p:fltVal val="1"/>
                                          </p:val>
                                        </p:tav>
                                      </p:tavLst>
                                    </p:anim>
                                    <p:anim calcmode="lin" valueType="num">
                                      <p:cBhvr>
                                        <p:cTn id="56" dur="5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课堂讨论</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 Box 3"/>
          <p:cNvSpPr txBox="1">
            <a:spLocks noChangeArrowheads="1"/>
          </p:cNvSpPr>
          <p:nvPr/>
        </p:nvSpPr>
        <p:spPr bwMode="auto">
          <a:xfrm>
            <a:off x="2580361" y="1443797"/>
            <a:ext cx="7148005" cy="6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、人物出场前描写的相同点有哪些？ </a:t>
            </a:r>
            <a:endParaRPr lang="zh-CN" altLang="en-US" sz="3200" dirty="0">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1788751" y="2154928"/>
            <a:ext cx="9585889" cy="442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zh-CN" altLang="en-US" sz="3200" b="1" dirty="0">
                <a:solidFill>
                  <a:srgbClr val="FF0000"/>
                </a:solidFill>
                <a:latin typeface="黑体" panose="02010609060101010101" pitchFamily="49" charset="-122"/>
                <a:ea typeface="黑体" panose="02010609060101010101" pitchFamily="49" charset="-122"/>
              </a:rPr>
              <a:t>相同点： 渲染铺垫</a:t>
            </a:r>
            <a:endParaRPr lang="zh-CN" altLang="en-US" sz="3200" b="1" dirty="0">
              <a:solidFill>
                <a:srgbClr val="FF0000"/>
              </a:solidFill>
              <a:latin typeface="黑体" panose="02010609060101010101" pitchFamily="49" charset="-122"/>
              <a:ea typeface="黑体" panose="02010609060101010101" pitchFamily="49" charset="-122"/>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rPr>
              <a:t>熙凤  ①先写笑声话语   开朗泼辣</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rPr>
              <a:t>         ②黛玉的心理</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rPr>
              <a:t>宝玉  ①王夫人介绍     叛逆</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rPr>
              <a:t>　     ②黛玉的心理</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作用：造成悬念，引导观众的联想和兴趣</a:t>
            </a:r>
            <a:r>
              <a:rPr lang="zh-CN" altLang="en-US" sz="3200" b="1" dirty="0">
                <a:solidFill>
                  <a:srgbClr val="FF0000"/>
                </a:solidFill>
                <a:latin typeface="黑体" panose="02010609060101010101" pitchFamily="49" charset="-122"/>
                <a:ea typeface="黑体" panose="02010609060101010101" pitchFamily="49" charset="-122"/>
              </a:rPr>
              <a:t>。</a:t>
            </a:r>
            <a:endParaRPr lang="zh-CN" altLang="en-US" sz="3200" b="1" dirty="0">
              <a:solidFill>
                <a:srgbClr val="FF0000"/>
              </a:solidFill>
              <a:latin typeface="黑体" panose="02010609060101010101" pitchFamily="49" charset="-122"/>
              <a:ea typeface="黑体" panose="02010609060101010101" pitchFamily="49" charset="-122"/>
            </a:endParaRPr>
          </a:p>
          <a:p>
            <a:pPr eaLnBrk="1" hangingPunct="1">
              <a:lnSpc>
                <a:spcPct val="150000"/>
              </a:lnSpc>
            </a:pPr>
            <a:endParaRPr lang="en-US" altLang="zh-CN" sz="3200" dirty="0">
              <a:solidFill>
                <a:srgbClr val="FF0000"/>
              </a:solidFill>
              <a:latin typeface="黑体" panose="02010609060101010101" pitchFamily="49" charset="-122"/>
              <a:ea typeface="黑体" panose="02010609060101010101" pitchFamily="49" charset="-122"/>
            </a:endParaRPr>
          </a:p>
        </p:txBody>
      </p:sp>
      <p:pic>
        <p:nvPicPr>
          <p:cNvPr id="7" name="图片 7066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43594" y="2357637"/>
            <a:ext cx="3695467" cy="3035997"/>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课堂讨论</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灯片编号占位符 5"/>
          <p:cNvSpPr txBox="1">
            <a:spLocks noGrp="1" noChangeArrowheads="1"/>
          </p:cNvSpPr>
          <p:nvPr/>
        </p:nvSpPr>
        <p:spPr bwMode="auto">
          <a:xfrm>
            <a:off x="6616026" y="6903834"/>
            <a:ext cx="1217613"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425" tIns="54425" rIns="54425" bIns="54425" anchor="ct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ctr" eaLnBrk="1" hangingPunct="1"/>
            <a:fld id="{42570A16-2B2E-4011-A9C9-125F5AC04B54}" type="slidenum">
              <a:rPr lang="zh-CN" altLang="en-US" sz="1300">
                <a:solidFill>
                  <a:srgbClr val="FFFFF7"/>
                </a:solidFill>
                <a:latin typeface="Arial" panose="020B0604020202020204" pitchFamily="34" charset="0"/>
              </a:rPr>
            </a:fld>
            <a:endParaRPr lang="en-US" altLang="zh-CN" sz="1300">
              <a:solidFill>
                <a:srgbClr val="FFFFF7"/>
              </a:solidFill>
              <a:latin typeface="Arial" panose="020B0604020202020204" pitchFamily="34" charset="0"/>
            </a:endParaRPr>
          </a:p>
        </p:txBody>
      </p:sp>
      <p:sp>
        <p:nvSpPr>
          <p:cNvPr id="5" name="Text Box 3"/>
          <p:cNvSpPr txBox="1">
            <a:spLocks noChangeArrowheads="1"/>
          </p:cNvSpPr>
          <p:nvPr/>
        </p:nvSpPr>
        <p:spPr bwMode="auto">
          <a:xfrm>
            <a:off x="1680695" y="1715539"/>
            <a:ext cx="102711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4300" dirty="0">
                <a:latin typeface="微软雅黑" panose="020B0503020204020204" pitchFamily="34" charset="-122"/>
                <a:ea typeface="微软雅黑" panose="020B0503020204020204" pitchFamily="34" charset="-122"/>
              </a:rPr>
              <a:t>2</a:t>
            </a:r>
            <a:r>
              <a:rPr lang="zh-CN" altLang="en-US" sz="4300" dirty="0">
                <a:latin typeface="微软雅黑" panose="020B0503020204020204" pitchFamily="34" charset="-122"/>
                <a:ea typeface="微软雅黑" panose="020B0503020204020204" pitchFamily="34" charset="-122"/>
              </a:rPr>
              <a:t>、出场后又有哪些相同点？</a:t>
            </a:r>
            <a:endParaRPr lang="zh-CN" altLang="en-US" sz="4300" dirty="0">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1437601" y="2835278"/>
            <a:ext cx="11231563" cy="34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dirty="0">
                <a:solidFill>
                  <a:srgbClr val="FF0000"/>
                </a:solidFill>
                <a:latin typeface="微软雅黑" panose="020B0503020204020204" pitchFamily="34" charset="-122"/>
                <a:ea typeface="微软雅黑" panose="020B0503020204020204" pitchFamily="34" charset="-122"/>
              </a:rPr>
              <a:t>出场后相同点 ：</a:t>
            </a:r>
            <a:endParaRPr lang="zh-CN" altLang="en-US" sz="3600" dirty="0">
              <a:solidFill>
                <a:srgbClr val="FF0000"/>
              </a:solidFill>
              <a:latin typeface="微软雅黑" panose="020B0503020204020204" pitchFamily="34" charset="-122"/>
              <a:ea typeface="微软雅黑" panose="020B0503020204020204" pitchFamily="34" charset="-122"/>
            </a:endParaRPr>
          </a:p>
          <a:p>
            <a:pPr eaLnBrk="1" hangingPunct="1"/>
            <a:endParaRPr lang="zh-CN" altLang="en-US" sz="3600" b="1" dirty="0">
              <a:latin typeface="黑体" panose="02010609060101010101" pitchFamily="49" charset="-122"/>
              <a:ea typeface="黑体" panose="02010609060101010101" pitchFamily="49" charset="-122"/>
            </a:endParaRPr>
          </a:p>
          <a:p>
            <a:pPr eaLnBrk="1" hangingPunct="1"/>
            <a:r>
              <a:rPr lang="zh-CN" altLang="en-US" sz="3600" dirty="0">
                <a:latin typeface="微软雅黑" panose="020B0503020204020204" pitchFamily="34" charset="-122"/>
                <a:ea typeface="微软雅黑" panose="020B0503020204020204" pitchFamily="34" charset="-122"/>
              </a:rPr>
              <a:t>描写：服饰、容貌、语言、行动</a:t>
            </a:r>
            <a:endParaRPr lang="zh-CN" altLang="en-US" sz="3600" dirty="0">
              <a:latin typeface="微软雅黑" panose="020B0503020204020204" pitchFamily="34" charset="-122"/>
              <a:ea typeface="微软雅黑" panose="020B0503020204020204" pitchFamily="34" charset="-122"/>
            </a:endParaRPr>
          </a:p>
          <a:p>
            <a:pPr eaLnBrk="1" hangingPunct="1"/>
            <a:endParaRPr lang="zh-CN" altLang="en-US" sz="3600" dirty="0">
              <a:latin typeface="微软雅黑" panose="020B0503020204020204" pitchFamily="34" charset="-122"/>
              <a:ea typeface="微软雅黑" panose="020B0503020204020204" pitchFamily="34" charset="-122"/>
            </a:endParaRPr>
          </a:p>
          <a:p>
            <a:pPr eaLnBrk="1" hangingPunct="1"/>
            <a:r>
              <a:rPr lang="zh-CN" altLang="en-US" sz="3600" dirty="0">
                <a:latin typeface="微软雅黑" panose="020B0503020204020204" pitchFamily="34" charset="-122"/>
                <a:ea typeface="微软雅黑" panose="020B0503020204020204" pitchFamily="34" charset="-122"/>
              </a:rPr>
              <a:t>手法：细描、铺叙 </a:t>
            </a:r>
            <a:endParaRPr lang="zh-CN" altLang="en-US" sz="3600" dirty="0">
              <a:latin typeface="微软雅黑" panose="020B0503020204020204" pitchFamily="34" charset="-122"/>
              <a:ea typeface="微软雅黑" panose="020B0503020204020204" pitchFamily="34" charset="-122"/>
            </a:endParaRPr>
          </a:p>
          <a:p>
            <a:pPr eaLnBrk="1" hangingPunct="1"/>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课堂总结</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110593"/>
          <p:cNvSpPr txBox="1">
            <a:spLocks noChangeArrowheads="1"/>
          </p:cNvSpPr>
          <p:nvPr/>
        </p:nvSpPr>
        <p:spPr bwMode="auto">
          <a:xfrm>
            <a:off x="1172612" y="2265257"/>
            <a:ext cx="10462798" cy="364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850" tIns="54425" rIns="108850" bIns="54425">
            <a:spAutoFit/>
          </a:bodyPr>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zh-CN" altLang="en-US" sz="32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本文</a:t>
            </a:r>
            <a:r>
              <a:rPr lang="zh-CN" altLang="en-US" sz="2800" dirty="0">
                <a:latin typeface="微软雅黑" panose="020B0503020204020204" pitchFamily="34" charset="-122"/>
                <a:ea typeface="微软雅黑" panose="020B0503020204020204" pitchFamily="34" charset="-122"/>
              </a:rPr>
              <a:t>通过记叙林黛玉初进贾府的见闻感受，展现了封建大家族贾府的富贵豪华，生动地描写了贾府这一</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钟鸣鼎食之家，诗书簪</a:t>
            </a:r>
            <a:r>
              <a:rPr lang="en-US" altLang="zh-CN" sz="2800" dirty="0">
                <a:latin typeface="微软雅黑" panose="020B0503020204020204" pitchFamily="34" charset="-122"/>
                <a:ea typeface="微软雅黑" panose="020B0503020204020204" pitchFamily="34" charset="-122"/>
              </a:rPr>
              <a:t>(</a:t>
            </a:r>
            <a:r>
              <a:rPr lang="en-US" altLang="zh-CN" sz="2800" dirty="0" err="1">
                <a:latin typeface="微软雅黑" panose="020B0503020204020204" pitchFamily="34" charset="-122"/>
                <a:ea typeface="微软雅黑" panose="020B0503020204020204" pitchFamily="34" charset="-122"/>
              </a:rPr>
              <a:t>zān</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缨之族</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，的奢侈生活，初步揭示了</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红楼梦</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中林黛玉、贾宝玉、王熙凤、贾母等主要人物的思想性格。</a:t>
            </a:r>
            <a:br>
              <a:rPr lang="zh-CN" altLang="en-US" sz="4400" b="1" dirty="0">
                <a:solidFill>
                  <a:srgbClr val="00CC00"/>
                </a:solidFill>
                <a:latin typeface="黑体" panose="02010609060101010101" pitchFamily="49" charset="-122"/>
                <a:ea typeface="黑体" panose="02010609060101010101" pitchFamily="49" charset="-122"/>
              </a:rPr>
            </a:br>
            <a:endParaRPr lang="zh-CN" altLang="en-US" sz="4400" b="1" dirty="0">
              <a:solidFill>
                <a:srgbClr val="00CC00"/>
              </a:solidFill>
              <a:latin typeface="黑体" panose="02010609060101010101" pitchFamily="49" charset="-122"/>
              <a:ea typeface="黑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68611" descr="hlm11"/>
          <p:cNvPicPr>
            <a:picLocks noChangeAspect="1" noChangeArrowheads="1"/>
          </p:cNvPicPr>
          <p:nvPr/>
        </p:nvPicPr>
        <p:blipFill>
          <a:blip r:embed="rId1">
            <a:lum bright="6000" contrast="-6000"/>
            <a:extLst>
              <a:ext uri="{28A0092B-C50C-407E-A947-70E740481C1C}">
                <a14:useLocalDpi xmlns:a14="http://schemas.microsoft.com/office/drawing/2010/main" val="0"/>
              </a:ext>
            </a:extLst>
          </a:blip>
          <a:srcRect/>
          <a:stretch>
            <a:fillRect/>
          </a:stretch>
        </p:blipFill>
        <p:spPr bwMode="auto">
          <a:xfrm>
            <a:off x="3114261" y="2099090"/>
            <a:ext cx="8375374" cy="4271124"/>
          </a:xfrm>
          <a:prstGeom prst="rect">
            <a:avLst/>
          </a:prstGeom>
          <a:noFill/>
          <a:ln>
            <a:noFill/>
          </a:ln>
          <a:effectLst>
            <a:softEdge rad="635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68612"/>
          <p:cNvSpPr>
            <a:spLocks noChangeArrowheads="1" noChangeShapeType="1" noTextEdit="1"/>
          </p:cNvSpPr>
          <p:nvPr/>
        </p:nvSpPr>
        <p:spPr bwMode="auto">
          <a:xfrm>
            <a:off x="1337919" y="919798"/>
            <a:ext cx="9621630" cy="1001767"/>
          </a:xfrm>
          <a:prstGeom prst="rect">
            <a:avLst/>
          </a:prstGeom>
        </p:spPr>
        <p:txBody>
          <a:bodyPr wrap="none" fromWordArt="1">
            <a:prstTxWarp prst="textPlain">
              <a:avLst>
                <a:gd name="adj" fmla="val 50000"/>
              </a:avLst>
            </a:prstTxWarp>
          </a:bodyPr>
          <a:lstStyle/>
          <a:p>
            <a:pPr algn="ctr">
              <a:defRPr/>
            </a:pPr>
            <a:r>
              <a:rPr lang="zh-CN" altLang="en-US"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rPr>
              <a:t>开谈不说</a:t>
            </a:r>
            <a:r>
              <a:rPr lang="en-US" altLang="zh-CN"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rPr>
              <a:t>《</a:t>
            </a:r>
            <a:r>
              <a:rPr lang="zh-CN" altLang="en-US"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rPr>
              <a:t>红楼梦</a:t>
            </a:r>
            <a:r>
              <a:rPr lang="en-US" altLang="zh-CN"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rPr>
              <a:t>》,</a:t>
            </a:r>
            <a:r>
              <a:rPr lang="zh-CN" altLang="en-US"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rPr>
              <a:t>读尽诗书是枉然</a:t>
            </a:r>
            <a:endParaRPr lang="zh-CN" altLang="en-US" sz="2000" dirty="0">
              <a:ln w="9525">
                <a:noFill/>
                <a:round/>
              </a:ln>
              <a:gradFill rotWithShape="0">
                <a:gsLst>
                  <a:gs pos="0">
                    <a:srgbClr val="000082"/>
                  </a:gs>
                  <a:gs pos="30000">
                    <a:srgbClr val="66008F"/>
                  </a:gs>
                  <a:gs pos="64999">
                    <a:srgbClr val="BA0066"/>
                  </a:gs>
                  <a:gs pos="89999">
                    <a:srgbClr val="FF0000"/>
                  </a:gs>
                  <a:gs pos="100000">
                    <a:srgbClr val="FF8200"/>
                  </a:gs>
                </a:gsLst>
                <a:lin ang="5400000" scaled="1"/>
              </a:gradFill>
              <a:latin typeface="微软雅黑" panose="020B0503020204020204" pitchFamily="34" charset="-122"/>
              <a:ea typeface="微软雅黑" panose="020B0503020204020204" pitchFamily="34" charset="-122"/>
            </a:endParaRPr>
          </a:p>
        </p:txBody>
      </p:sp>
      <p:sp>
        <p:nvSpPr>
          <p:cNvPr id="5" name="矩形 68613"/>
          <p:cNvSpPr>
            <a:spLocks noChangeArrowheads="1"/>
          </p:cNvSpPr>
          <p:nvPr/>
        </p:nvSpPr>
        <p:spPr bwMode="auto">
          <a:xfrm>
            <a:off x="1235006" y="2222708"/>
            <a:ext cx="51847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lstStyle>
            <a:lvl1pPr marL="408305" indent="-408305"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20000"/>
              </a:spcBef>
            </a:pPr>
            <a:r>
              <a:rPr lang="en-US" altLang="zh-CN" sz="4400" b="1" u="sng" dirty="0">
                <a:latin typeface="微软雅黑" panose="020B0503020204020204" pitchFamily="34" charset="-122"/>
                <a:ea typeface="微软雅黑" panose="020B0503020204020204" pitchFamily="34" charset="-122"/>
              </a:rPr>
              <a:t> </a:t>
            </a:r>
            <a:r>
              <a:rPr lang="zh-CN" altLang="en-US" sz="2800" u="sng" dirty="0">
                <a:latin typeface="微软雅黑" panose="020B0503020204020204" pitchFamily="34" charset="-122"/>
                <a:ea typeface="微软雅黑" panose="020B0503020204020204" pitchFamily="34" charset="-122"/>
              </a:rPr>
              <a:t>题石头记</a:t>
            </a:r>
            <a:endParaRPr lang="zh-CN" altLang="en-US" sz="2800" dirty="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altLang="en-US" sz="2800" dirty="0">
                <a:latin typeface="微软雅黑" panose="020B0503020204020204" pitchFamily="34" charset="-122"/>
                <a:ea typeface="微软雅黑" panose="020B0503020204020204" pitchFamily="34" charset="-122"/>
              </a:rPr>
              <a:t>满纸荒唐言，</a:t>
            </a:r>
            <a:endParaRPr lang="zh-CN" altLang="en-US" sz="2800" dirty="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altLang="en-US" sz="2800" dirty="0">
                <a:latin typeface="微软雅黑" panose="020B0503020204020204" pitchFamily="34" charset="-122"/>
                <a:ea typeface="微软雅黑" panose="020B0503020204020204" pitchFamily="34" charset="-122"/>
              </a:rPr>
              <a:t>一把辛酸泪。</a:t>
            </a:r>
            <a:endParaRPr lang="zh-CN" altLang="en-US" sz="2800" dirty="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altLang="en-US" sz="2800" dirty="0">
                <a:latin typeface="微软雅黑" panose="020B0503020204020204" pitchFamily="34" charset="-122"/>
                <a:ea typeface="微软雅黑" panose="020B0503020204020204" pitchFamily="34" charset="-122"/>
              </a:rPr>
              <a:t>都云作者痴，</a:t>
            </a:r>
            <a:endParaRPr lang="zh-CN" altLang="en-US" sz="2800" dirty="0">
              <a:latin typeface="微软雅黑" panose="020B0503020204020204" pitchFamily="34" charset="-122"/>
              <a:ea typeface="微软雅黑" panose="020B0503020204020204" pitchFamily="34" charset="-122"/>
            </a:endParaRPr>
          </a:p>
          <a:p>
            <a:pPr eaLnBrk="1" hangingPunct="1">
              <a:lnSpc>
                <a:spcPct val="150000"/>
              </a:lnSpc>
              <a:spcBef>
                <a:spcPct val="20000"/>
              </a:spcBef>
            </a:pPr>
            <a:r>
              <a:rPr lang="zh-CN" altLang="en-US" sz="2800" dirty="0">
                <a:latin typeface="微软雅黑" panose="020B0503020204020204" pitchFamily="34" charset="-122"/>
                <a:ea typeface="微软雅黑" panose="020B0503020204020204" pitchFamily="34" charset="-122"/>
              </a:rPr>
              <a:t>谁解其中味？</a:t>
            </a:r>
            <a:r>
              <a:rPr lang="zh-CN" altLang="en-US" sz="2800" b="1" dirty="0">
                <a:latin typeface="微软雅黑" panose="020B0503020204020204" pitchFamily="34" charset="-122"/>
                <a:ea typeface="微软雅黑" panose="020B0503020204020204" pitchFamily="34" charset="-122"/>
              </a:rPr>
              <a:t> </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作者简介</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占位符 73729"/>
          <p:cNvSpPr txBox="1">
            <a:spLocks noChangeArrowheads="1"/>
          </p:cNvSpPr>
          <p:nvPr/>
        </p:nvSpPr>
        <p:spPr bwMode="auto">
          <a:xfrm>
            <a:off x="4278589" y="2066365"/>
            <a:ext cx="7462838" cy="376459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sz="2000" b="1" kern="0" dirty="0" smtClean="0">
                <a:solidFill>
                  <a:srgbClr val="0000CC"/>
                </a:solidFill>
                <a:latin typeface="微软雅黑" panose="020B0503020204020204" pitchFamily="34" charset="-122"/>
                <a:ea typeface="微软雅黑" panose="020B0503020204020204" pitchFamily="34" charset="-122"/>
              </a:rPr>
              <a:t>          </a:t>
            </a:r>
            <a:r>
              <a:rPr lang="zh-CN" altLang="en-US" sz="2000" kern="0" dirty="0" smtClean="0">
                <a:latin typeface="微软雅黑" panose="020B0503020204020204" pitchFamily="34" charset="-122"/>
                <a:ea typeface="微软雅黑" panose="020B0503020204020204" pitchFamily="34" charset="-122"/>
              </a:rPr>
              <a:t>雍正初年，由于封建统治阶级内部政治斗争的牵连，曹家遭受一系列打击，先后遭遇了革职、家产抄没、下狱、“枷号”等，一年有余。这时，曹雪芹随着全家迁回北京居住。曹家从此一蹶不振，日渐衰微。</a:t>
            </a:r>
            <a:endParaRPr lang="zh-CN" altLang="en-US" sz="20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000" kern="0" dirty="0" smtClean="0">
                <a:latin typeface="微软雅黑" panose="020B0503020204020204" pitchFamily="34" charset="-122"/>
                <a:ea typeface="微软雅黑" panose="020B0503020204020204" pitchFamily="34" charset="-122"/>
              </a:rPr>
              <a:t>          经历了生活中的重大转折，曹雪芹深感世态炎凉，对封建社会有了更清醒、更深刻的认识。他蔑视权贵，远离官场，过着贫困如洗的艰难日子。</a:t>
            </a:r>
            <a:endParaRPr lang="zh-CN" altLang="en-US" sz="2000" kern="0" dirty="0" smtClean="0">
              <a:latin typeface="微软雅黑" panose="020B0503020204020204" pitchFamily="34" charset="-122"/>
              <a:ea typeface="微软雅黑" panose="020B0503020204020204" pitchFamily="34" charset="-122"/>
            </a:endParaRPr>
          </a:p>
        </p:txBody>
      </p:sp>
      <p:pic>
        <p:nvPicPr>
          <p:cNvPr id="4" name="图片 73730" descr="红2"/>
          <p:cNvPicPr>
            <a:picLocks noChangeAspect="1" noChangeArrowheads="1"/>
          </p:cNvPicPr>
          <p:nvPr/>
        </p:nvPicPr>
        <p:blipFill>
          <a:blip r:embed="rId1"/>
          <a:srcRect/>
          <a:stretch>
            <a:fillRect/>
          </a:stretch>
        </p:blipFill>
        <p:spPr bwMode="auto">
          <a:xfrm>
            <a:off x="606092" y="1708557"/>
            <a:ext cx="3610789" cy="4961872"/>
          </a:xfrm>
          <a:prstGeom prst="rect">
            <a:avLst/>
          </a:prstGeom>
          <a:noFill/>
          <a:ln w="38100" cmpd="dbl">
            <a:solidFill>
              <a:schemeClr val="hlink"/>
            </a:solidFill>
            <a:miter lim="800000"/>
            <a:headEnd/>
            <a:tailEnd/>
          </a:ln>
          <a:effectLst>
            <a:outerShdw dist="107763" dir="2700000" algn="ctr" rotWithShape="0">
              <a:srgbClr val="808080">
                <a:alpha val="50000"/>
              </a:srgbClr>
            </a:outerShdw>
            <a:softEdge rad="1270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作者简介</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占位符 75777"/>
          <p:cNvSpPr txBox="1">
            <a:spLocks noChangeArrowheads="1"/>
          </p:cNvSpPr>
          <p:nvPr/>
        </p:nvSpPr>
        <p:spPr bwMode="auto">
          <a:xfrm>
            <a:off x="1152939" y="1690954"/>
            <a:ext cx="10105757" cy="431812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buFont typeface="Arial" panose="020B0604020202020204" pitchFamily="34" charset="0"/>
              <a:buNone/>
            </a:pPr>
            <a:r>
              <a:rPr lang="en-US" altLang="zh-CN" sz="2700" kern="0" dirty="0" smtClean="0">
                <a:solidFill>
                  <a:srgbClr val="0000CC"/>
                </a:solidFill>
                <a:latin typeface="汉仪秀英体简" pitchFamily="49" charset="-122"/>
                <a:ea typeface="汉仪秀英体简" pitchFamily="49" charset="-122"/>
              </a:rPr>
              <a:t>    </a:t>
            </a:r>
            <a:r>
              <a:rPr lang="zh-CN" altLang="en-US" sz="2000" kern="0" dirty="0" smtClean="0">
                <a:latin typeface="微软雅黑" panose="020B0503020204020204" pitchFamily="34" charset="-122"/>
                <a:ea typeface="微软雅黑" panose="020B0503020204020204" pitchFamily="34" charset="-122"/>
              </a:rPr>
              <a:t>曹雪芹是一位诗人。他的诗，立意新奇，风格近于唐代诗人李贺。曹雪芹又是一位画家，喜绘突兀奇峭的石头。不过，曹雪芹最大的贡献还在于小说的创作。他的小说</a:t>
            </a:r>
            <a:r>
              <a:rPr lang="en-US" altLang="zh-CN" sz="2000" kern="0" dirty="0" smtClean="0">
                <a:latin typeface="微软雅黑" panose="020B0503020204020204" pitchFamily="34" charset="-122"/>
                <a:ea typeface="微软雅黑" panose="020B0503020204020204" pitchFamily="34" charset="-122"/>
              </a:rPr>
              <a:t>《</a:t>
            </a:r>
            <a:r>
              <a:rPr lang="zh-CN" altLang="en-US" sz="2000" kern="0" dirty="0" smtClean="0">
                <a:latin typeface="微软雅黑" panose="020B0503020204020204" pitchFamily="34" charset="-122"/>
                <a:ea typeface="微软雅黑" panose="020B0503020204020204" pitchFamily="34" charset="-122"/>
              </a:rPr>
              <a:t>红楼梦</a:t>
            </a:r>
            <a:r>
              <a:rPr lang="en-US" altLang="zh-CN" sz="2000" kern="0" dirty="0" smtClean="0">
                <a:latin typeface="微软雅黑" panose="020B0503020204020204" pitchFamily="34" charset="-122"/>
                <a:ea typeface="微软雅黑" panose="020B0503020204020204" pitchFamily="34" charset="-122"/>
              </a:rPr>
              <a:t>》</a:t>
            </a:r>
            <a:r>
              <a:rPr lang="zh-CN" altLang="en-US" sz="2000" kern="0" dirty="0" smtClean="0">
                <a:latin typeface="微软雅黑" panose="020B0503020204020204" pitchFamily="34" charset="-122"/>
                <a:ea typeface="微软雅黑" panose="020B0503020204020204" pitchFamily="34" charset="-122"/>
              </a:rPr>
              <a:t>内容丰富，思想深刻，艺术精湛，把中国古典小说创作推向最高峰，在文学发展史上占有十分重要的地位。</a:t>
            </a:r>
            <a:endParaRPr lang="zh-CN" altLang="en-US" sz="2000" kern="0" dirty="0" smtClean="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000" kern="0" dirty="0" smtClean="0">
                <a:latin typeface="微软雅黑" panose="020B0503020204020204" pitchFamily="34" charset="-122"/>
                <a:ea typeface="微软雅黑" panose="020B0503020204020204" pitchFamily="34" charset="-122"/>
              </a:rPr>
              <a:t>        </a:t>
            </a:r>
            <a:r>
              <a:rPr lang="en-US" altLang="zh-CN" sz="2000" kern="0" dirty="0" smtClean="0">
                <a:latin typeface="微软雅黑" panose="020B0503020204020204" pitchFamily="34" charset="-122"/>
                <a:ea typeface="微软雅黑" panose="020B0503020204020204" pitchFamily="34" charset="-122"/>
              </a:rPr>
              <a:t>《</a:t>
            </a:r>
            <a:r>
              <a:rPr lang="zh-CN" altLang="en-US" sz="2000" kern="0" dirty="0" smtClean="0">
                <a:latin typeface="微软雅黑" panose="020B0503020204020204" pitchFamily="34" charset="-122"/>
                <a:ea typeface="微软雅黑" panose="020B0503020204020204" pitchFamily="34" charset="-122"/>
              </a:rPr>
              <a:t>红楼梦</a:t>
            </a:r>
            <a:r>
              <a:rPr lang="en-US" altLang="zh-CN" sz="2000" kern="0" dirty="0" smtClean="0">
                <a:latin typeface="微软雅黑" panose="020B0503020204020204" pitchFamily="34" charset="-122"/>
                <a:ea typeface="微软雅黑" panose="020B0503020204020204" pitchFamily="34" charset="-122"/>
              </a:rPr>
              <a:t>》</a:t>
            </a:r>
            <a:r>
              <a:rPr lang="zh-CN" altLang="en-US" sz="2000" kern="0" dirty="0" smtClean="0">
                <a:latin typeface="微软雅黑" panose="020B0503020204020204" pitchFamily="34" charset="-122"/>
                <a:ea typeface="微软雅黑" panose="020B0503020204020204" pitchFamily="34" charset="-122"/>
              </a:rPr>
              <a:t>是他“披阅十载，增删五次”，“字字看来皆是血，十年辛苦不寻常”的产物。可惜，在他生前，全书没有完稿。今传</a:t>
            </a:r>
            <a:r>
              <a:rPr lang="en-US" altLang="zh-CN" sz="2000" kern="0" dirty="0" smtClean="0">
                <a:latin typeface="微软雅黑" panose="020B0503020204020204" pitchFamily="34" charset="-122"/>
                <a:ea typeface="微软雅黑" panose="020B0503020204020204" pitchFamily="34" charset="-122"/>
              </a:rPr>
              <a:t>《</a:t>
            </a:r>
            <a:r>
              <a:rPr lang="zh-CN" altLang="en-US" sz="2000" kern="0" dirty="0" smtClean="0">
                <a:latin typeface="微软雅黑" panose="020B0503020204020204" pitchFamily="34" charset="-122"/>
                <a:ea typeface="微软雅黑" panose="020B0503020204020204" pitchFamily="34" charset="-122"/>
              </a:rPr>
              <a:t>红楼梦</a:t>
            </a:r>
            <a:r>
              <a:rPr lang="en-US" altLang="zh-CN" sz="2000" kern="0" dirty="0" smtClean="0">
                <a:latin typeface="微软雅黑" panose="020B0503020204020204" pitchFamily="34" charset="-122"/>
                <a:ea typeface="微软雅黑" panose="020B0503020204020204" pitchFamily="34" charset="-122"/>
              </a:rPr>
              <a:t>》120</a:t>
            </a:r>
            <a:r>
              <a:rPr lang="zh-CN" altLang="en-US" sz="2000" kern="0" dirty="0" smtClean="0">
                <a:latin typeface="微软雅黑" panose="020B0503020204020204" pitchFamily="34" charset="-122"/>
                <a:ea typeface="微软雅黑" panose="020B0503020204020204" pitchFamily="34" charset="-122"/>
              </a:rPr>
              <a:t>回本，其中前</a:t>
            </a:r>
            <a:r>
              <a:rPr lang="en-US" altLang="zh-CN" sz="2000" kern="0" dirty="0" smtClean="0">
                <a:latin typeface="微软雅黑" panose="020B0503020204020204" pitchFamily="34" charset="-122"/>
                <a:ea typeface="微软雅黑" panose="020B0503020204020204" pitchFamily="34" charset="-122"/>
              </a:rPr>
              <a:t>80</a:t>
            </a:r>
            <a:r>
              <a:rPr lang="zh-CN" altLang="en-US" sz="2000" kern="0" dirty="0" smtClean="0">
                <a:latin typeface="微软雅黑" panose="020B0503020204020204" pitchFamily="34" charset="-122"/>
                <a:ea typeface="微软雅黑" panose="020B0503020204020204" pitchFamily="34" charset="-122"/>
              </a:rPr>
              <a:t>回的绝大部分出自他的手笔，后</a:t>
            </a:r>
            <a:r>
              <a:rPr lang="en-US" altLang="zh-CN" sz="2000" kern="0" dirty="0" smtClean="0">
                <a:latin typeface="微软雅黑" panose="020B0503020204020204" pitchFamily="34" charset="-122"/>
                <a:ea typeface="微软雅黑" panose="020B0503020204020204" pitchFamily="34" charset="-122"/>
              </a:rPr>
              <a:t>40</a:t>
            </a:r>
            <a:r>
              <a:rPr lang="zh-CN" altLang="en-US" sz="2000" kern="0" dirty="0" smtClean="0">
                <a:latin typeface="微软雅黑" panose="020B0503020204020204" pitchFamily="34" charset="-122"/>
                <a:ea typeface="微软雅黑" panose="020B0503020204020204" pitchFamily="34" charset="-122"/>
              </a:rPr>
              <a:t>回则为高鹗所续。</a:t>
            </a:r>
            <a:r>
              <a:rPr lang="en-US" altLang="zh-CN" sz="2000" kern="0" dirty="0" smtClean="0">
                <a:latin typeface="微软雅黑" panose="020B0503020204020204" pitchFamily="34" charset="-122"/>
                <a:ea typeface="微软雅黑" panose="020B0503020204020204" pitchFamily="34" charset="-122"/>
              </a:rPr>
              <a:t>80</a:t>
            </a:r>
            <a:r>
              <a:rPr lang="zh-CN" altLang="en-US" sz="2000" kern="0" dirty="0" smtClean="0">
                <a:latin typeface="微软雅黑" panose="020B0503020204020204" pitchFamily="34" charset="-122"/>
                <a:ea typeface="微软雅黑" panose="020B0503020204020204" pitchFamily="34" charset="-122"/>
              </a:rPr>
              <a:t>回以后他已写出一部分初稿，但由于种种原因而没有流传下来。</a:t>
            </a:r>
            <a:endParaRPr lang="zh-CN" altLang="en-US" sz="2000" kern="0"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作品概要</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副标题 70657"/>
          <p:cNvSpPr txBox="1">
            <a:spLocks noChangeArrowheads="1"/>
          </p:cNvSpPr>
          <p:nvPr/>
        </p:nvSpPr>
        <p:spPr bwMode="auto">
          <a:xfrm>
            <a:off x="965615" y="1808921"/>
            <a:ext cx="7199312" cy="1836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2854" tIns="42854" rIns="42854" bIns="42854"/>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marL="0" indent="0" algn="just" eaLnBrk="1" hangingPunct="1">
              <a:buFont typeface="Arial" panose="020B0604020202020204" pitchFamily="34" charset="0"/>
              <a:buNone/>
            </a:pPr>
            <a:r>
              <a:rPr lang="en-US" altLang="zh-CN" kern="0" dirty="0" smtClean="0">
                <a:ea typeface="微软雅黑" panose="020B0503020204020204" pitchFamily="34" charset="-122"/>
              </a:rPr>
              <a:t>      《</a:t>
            </a:r>
            <a:r>
              <a:rPr lang="zh-CN" altLang="en-US" kern="0" dirty="0" smtClean="0">
                <a:ea typeface="微软雅黑" panose="020B0503020204020204" pitchFamily="34" charset="-122"/>
              </a:rPr>
              <a:t>红楼梦</a:t>
            </a:r>
            <a:r>
              <a:rPr lang="en-US" altLang="zh-CN" kern="0" dirty="0" smtClean="0">
                <a:ea typeface="微软雅黑" panose="020B0503020204020204" pitchFamily="34" charset="-122"/>
              </a:rPr>
              <a:t>》</a:t>
            </a:r>
            <a:r>
              <a:rPr lang="zh-CN" altLang="en-US" kern="0" dirty="0" smtClean="0">
                <a:ea typeface="微软雅黑" panose="020B0503020204020204" pitchFamily="34" charset="-122"/>
              </a:rPr>
              <a:t>以宝、黛爱情悲剧为主要线索，讲述了一个封建大家庭由富贵走向衰败的历史。</a:t>
            </a:r>
            <a:endParaRPr lang="zh-CN" altLang="en-US" kern="0" dirty="0" smtClean="0">
              <a:ea typeface="微软雅黑" panose="020B0503020204020204" pitchFamily="34" charset="-122"/>
            </a:endParaRPr>
          </a:p>
        </p:txBody>
      </p:sp>
      <p:sp>
        <p:nvSpPr>
          <p:cNvPr id="4" name="文本框 70658"/>
          <p:cNvSpPr txBox="1">
            <a:spLocks noChangeArrowheads="1"/>
          </p:cNvSpPr>
          <p:nvPr/>
        </p:nvSpPr>
        <p:spPr bwMode="auto">
          <a:xfrm>
            <a:off x="1066455" y="3879368"/>
            <a:ext cx="7223125" cy="168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2854" tIns="42854" rIns="42854" bIns="42854"/>
          <a:lstStyle>
            <a:lvl1pPr defTabSz="1089025" eaLnBrk="0" hangingPunct="0">
              <a:defRPr sz="2900">
                <a:solidFill>
                  <a:schemeClr val="tx1"/>
                </a:solidFill>
                <a:latin typeface="Times New Roman" panose="02020603050405020304" pitchFamily="18" charset="0"/>
                <a:ea typeface="宋体" panose="02010600030101010101" pitchFamily="2" charset="-122"/>
              </a:defRPr>
            </a:lvl1pPr>
            <a:lvl2pPr marL="742950" indent="-285750" defTabSz="1089025" eaLnBrk="0" hangingPunct="0">
              <a:defRPr sz="2900">
                <a:solidFill>
                  <a:schemeClr val="tx1"/>
                </a:solidFill>
                <a:latin typeface="Times New Roman" panose="02020603050405020304" pitchFamily="18" charset="0"/>
                <a:ea typeface="宋体" panose="02010600030101010101" pitchFamily="2" charset="-122"/>
              </a:defRPr>
            </a:lvl2pPr>
            <a:lvl3pPr marL="1143000" indent="-228600" defTabSz="1089025" eaLnBrk="0" hangingPunct="0">
              <a:defRPr sz="2900">
                <a:solidFill>
                  <a:schemeClr val="tx1"/>
                </a:solidFill>
                <a:latin typeface="Times New Roman" panose="02020603050405020304" pitchFamily="18" charset="0"/>
                <a:ea typeface="宋体" panose="02010600030101010101" pitchFamily="2" charset="-122"/>
              </a:defRPr>
            </a:lvl3pPr>
            <a:lvl4pPr marL="1600200" indent="-228600" defTabSz="1089025" eaLnBrk="0" hangingPunct="0">
              <a:defRPr sz="2900">
                <a:solidFill>
                  <a:schemeClr val="tx1"/>
                </a:solidFill>
                <a:latin typeface="Times New Roman" panose="02020603050405020304" pitchFamily="18" charset="0"/>
                <a:ea typeface="宋体" panose="02010600030101010101" pitchFamily="2" charset="-122"/>
              </a:defRPr>
            </a:lvl4pPr>
            <a:lvl5pPr marL="2057400" indent="-228600" defTabSz="1089025" eaLnBrk="0" hangingPunct="0">
              <a:defRPr sz="2900">
                <a:solidFill>
                  <a:schemeClr val="tx1"/>
                </a:solidFill>
                <a:latin typeface="Times New Roman" panose="02020603050405020304" pitchFamily="18"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900">
                <a:solidFill>
                  <a:schemeClr val="tx1"/>
                </a:solidFill>
                <a:latin typeface="Times New Roman" panose="02020603050405020304" pitchFamily="18" charset="0"/>
                <a:ea typeface="宋体" panose="02010600030101010101" pitchFamily="2" charset="-122"/>
              </a:defRPr>
            </a:lvl9pPr>
          </a:lstStyle>
          <a:p>
            <a:pPr algn="just">
              <a:spcBef>
                <a:spcPts val="800"/>
              </a:spcBef>
            </a:pPr>
            <a:r>
              <a:rPr lang="zh-CN" altLang="en-US" sz="2800" dirty="0">
                <a:latin typeface="Arial" panose="020B0604020202020204" pitchFamily="34" charset="0"/>
                <a:ea typeface="微软雅黑" panose="020B0503020204020204" pitchFamily="34" charset="-122"/>
              </a:rPr>
              <a:t>      </a:t>
            </a:r>
            <a:r>
              <a:rPr lang="zh-CN" altLang="en-US" sz="2800" dirty="0" smtClean="0">
                <a:latin typeface="Arial" panose="020B0604020202020204" pitchFamily="34" charset="0"/>
                <a:ea typeface="微软雅黑" panose="020B0503020204020204" pitchFamily="34" charset="-122"/>
              </a:rPr>
              <a:t> 贾宝玉</a:t>
            </a:r>
            <a:r>
              <a:rPr lang="zh-CN" altLang="en-US" sz="2800" dirty="0">
                <a:latin typeface="Arial" panose="020B0604020202020204" pitchFamily="34" charset="0"/>
                <a:ea typeface="微软雅黑" panose="020B0503020204020204" pitchFamily="34" charset="-122"/>
              </a:rPr>
              <a:t>与表妹林黛玉是青梅竹马，志趣相投的一对恋人，但在封建家长干涉下，贾宝玉最终娶了志向不合的表姐薛宝钗，林黛玉含恨而死。</a:t>
            </a:r>
            <a:endParaRPr lang="zh-CN" altLang="en-US" sz="2800" dirty="0">
              <a:latin typeface="Arial" panose="020B0604020202020204" pitchFamily="34" charset="0"/>
              <a:ea typeface="微软雅黑" panose="020B0503020204020204" pitchFamily="34" charset="-122"/>
            </a:endParaRPr>
          </a:p>
        </p:txBody>
      </p:sp>
      <p:pic>
        <p:nvPicPr>
          <p:cNvPr id="5" name="图片 7065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82064" y="1171575"/>
            <a:ext cx="3118405" cy="172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706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2064" y="3099759"/>
            <a:ext cx="3118405" cy="1706960"/>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706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2064" y="5014449"/>
            <a:ext cx="3204765" cy="164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065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97095" y="1171575"/>
            <a:ext cx="3118405" cy="1720454"/>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706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7095" y="5014449"/>
            <a:ext cx="3204765" cy="1640840"/>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课文讲解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标题 78849"/>
          <p:cNvSpPr txBox="1">
            <a:spLocks noChangeArrowheads="1"/>
          </p:cNvSpPr>
          <p:nvPr/>
        </p:nvSpPr>
        <p:spPr bwMode="auto">
          <a:xfrm>
            <a:off x="1465729" y="1422587"/>
            <a:ext cx="12190413" cy="11969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en-US" altLang="zh-CN" sz="3600" b="1" kern="0" dirty="0" smtClean="0">
                <a:solidFill>
                  <a:srgbClr val="FF3300"/>
                </a:solidFill>
                <a:ea typeface="微软雅黑" panose="020B0503020204020204" pitchFamily="34" charset="-122"/>
              </a:rPr>
              <a:t>《</a:t>
            </a:r>
            <a:r>
              <a:rPr lang="zh-CN" altLang="en-US" sz="3600" b="1" kern="0" dirty="0" smtClean="0">
                <a:solidFill>
                  <a:srgbClr val="FF3300"/>
                </a:solidFill>
                <a:ea typeface="微软雅黑" panose="020B0503020204020204" pitchFamily="34" charset="-122"/>
              </a:rPr>
              <a:t>红楼梦</a:t>
            </a:r>
            <a:r>
              <a:rPr lang="en-US" altLang="zh-CN" sz="3600" b="1" kern="0" dirty="0" smtClean="0">
                <a:solidFill>
                  <a:srgbClr val="FF3300"/>
                </a:solidFill>
                <a:ea typeface="微软雅黑" panose="020B0503020204020204" pitchFamily="34" charset="-122"/>
              </a:rPr>
              <a:t>》</a:t>
            </a:r>
            <a:r>
              <a:rPr lang="zh-CN" altLang="en-US" sz="3600" b="1" kern="0" dirty="0" smtClean="0">
                <a:solidFill>
                  <a:srgbClr val="FF3300"/>
                </a:solidFill>
                <a:ea typeface="微软雅黑" panose="020B0503020204020204" pitchFamily="34" charset="-122"/>
              </a:rPr>
              <a:t>前五回的内容和在小说中的作用</a:t>
            </a:r>
            <a:endParaRPr lang="zh-CN" altLang="en-US" sz="3600" b="1" kern="0" dirty="0" smtClean="0">
              <a:solidFill>
                <a:srgbClr val="FF3300"/>
              </a:solidFill>
              <a:ea typeface="微软雅黑" panose="020B0503020204020204" pitchFamily="34" charset="-122"/>
            </a:endParaRPr>
          </a:p>
        </p:txBody>
      </p:sp>
      <p:sp>
        <p:nvSpPr>
          <p:cNvPr id="4" name="内容占位符 78850"/>
          <p:cNvSpPr txBox="1">
            <a:spLocks noChangeArrowheads="1"/>
          </p:cNvSpPr>
          <p:nvPr/>
        </p:nvSpPr>
        <p:spPr bwMode="auto">
          <a:xfrm>
            <a:off x="1213386" y="2531145"/>
            <a:ext cx="5969293" cy="3795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lnSpc>
                <a:spcPct val="150000"/>
              </a:lnSpc>
            </a:pPr>
            <a:r>
              <a:rPr lang="zh-CN" altLang="en-US" kern="0" dirty="0" smtClean="0">
                <a:latin typeface="微软雅黑" panose="020B0503020204020204" pitchFamily="34" charset="-122"/>
                <a:ea typeface="微软雅黑" panose="020B0503020204020204" pitchFamily="34" charset="-122"/>
              </a:rPr>
              <a:t>第一回</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女娲补天   木石前盟</a:t>
            </a:r>
            <a:endParaRPr lang="zh-CN" altLang="en-US" kern="0" dirty="0" smtClean="0">
              <a:latin typeface="微软雅黑" panose="020B0503020204020204" pitchFamily="34" charset="-122"/>
              <a:ea typeface="微软雅黑" panose="020B0503020204020204" pitchFamily="34" charset="-122"/>
            </a:endParaRPr>
          </a:p>
          <a:p>
            <a:pPr eaLnBrk="1" hangingPunct="1">
              <a:lnSpc>
                <a:spcPct val="150000"/>
              </a:lnSpc>
            </a:pPr>
            <a:r>
              <a:rPr lang="zh-CN" altLang="en-US" kern="0" dirty="0" smtClean="0">
                <a:latin typeface="微软雅黑" panose="020B0503020204020204" pitchFamily="34" charset="-122"/>
                <a:ea typeface="微软雅黑" panose="020B0503020204020204" pitchFamily="34" charset="-122"/>
              </a:rPr>
              <a:t>第二回</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贾府人物   上下关系</a:t>
            </a:r>
            <a:endParaRPr lang="zh-CN" altLang="en-US" kern="0" dirty="0" smtClean="0">
              <a:latin typeface="微软雅黑" panose="020B0503020204020204" pitchFamily="34" charset="-122"/>
              <a:ea typeface="微软雅黑" panose="020B0503020204020204" pitchFamily="34" charset="-122"/>
            </a:endParaRPr>
          </a:p>
          <a:p>
            <a:pPr eaLnBrk="1" hangingPunct="1">
              <a:lnSpc>
                <a:spcPct val="150000"/>
              </a:lnSpc>
            </a:pPr>
            <a:r>
              <a:rPr lang="zh-CN" altLang="en-US" kern="0" dirty="0" smtClean="0">
                <a:latin typeface="微软雅黑" panose="020B0503020204020204" pitchFamily="34" charset="-122"/>
                <a:ea typeface="微软雅黑" panose="020B0503020204020204" pitchFamily="34" charset="-122"/>
              </a:rPr>
              <a:t>第三回</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黛玉进府   典型环境</a:t>
            </a:r>
            <a:endParaRPr lang="zh-CN" altLang="en-US" kern="0" dirty="0" smtClean="0">
              <a:latin typeface="微软雅黑" panose="020B0503020204020204" pitchFamily="34" charset="-122"/>
              <a:ea typeface="微软雅黑" panose="020B0503020204020204" pitchFamily="34" charset="-122"/>
            </a:endParaRPr>
          </a:p>
          <a:p>
            <a:pPr eaLnBrk="1" hangingPunct="1">
              <a:lnSpc>
                <a:spcPct val="150000"/>
              </a:lnSpc>
            </a:pPr>
            <a:r>
              <a:rPr lang="zh-CN" altLang="en-US" kern="0" dirty="0" smtClean="0">
                <a:latin typeface="微软雅黑" panose="020B0503020204020204" pitchFamily="34" charset="-122"/>
                <a:ea typeface="微软雅黑" panose="020B0503020204020204" pitchFamily="34" charset="-122"/>
              </a:rPr>
              <a:t>第四回</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贾史王薛   社会背景</a:t>
            </a:r>
            <a:endParaRPr lang="zh-CN" altLang="en-US" kern="0" dirty="0" smtClean="0">
              <a:latin typeface="微软雅黑" panose="020B0503020204020204" pitchFamily="34" charset="-122"/>
              <a:ea typeface="微软雅黑" panose="020B0503020204020204" pitchFamily="34" charset="-122"/>
            </a:endParaRPr>
          </a:p>
          <a:p>
            <a:pPr eaLnBrk="1" hangingPunct="1">
              <a:lnSpc>
                <a:spcPct val="150000"/>
              </a:lnSpc>
            </a:pPr>
            <a:r>
              <a:rPr lang="zh-CN" altLang="en-US" kern="0" dirty="0" smtClean="0">
                <a:latin typeface="微软雅黑" panose="020B0503020204020204" pitchFamily="34" charset="-122"/>
                <a:ea typeface="微软雅黑" panose="020B0503020204020204" pitchFamily="34" charset="-122"/>
              </a:rPr>
              <a:t>第五回</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太虚梦游   隐喻结局</a:t>
            </a:r>
            <a:endParaRPr lang="zh-CN" altLang="en-US" kern="0" dirty="0" smtClean="0">
              <a:latin typeface="微软雅黑" panose="020B0503020204020204" pitchFamily="34" charset="-122"/>
              <a:ea typeface="微软雅黑" panose="020B0503020204020204" pitchFamily="34" charset="-122"/>
            </a:endParaRPr>
          </a:p>
        </p:txBody>
      </p:sp>
      <p:pic>
        <p:nvPicPr>
          <p:cNvPr id="5" name="图片 7065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21305" y="3079886"/>
            <a:ext cx="4650164" cy="2565540"/>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5100</Words>
  <Application>WPS 演示</Application>
  <PresentationFormat>自定义</PresentationFormat>
  <Paragraphs>532</Paragraphs>
  <Slides>45</Slides>
  <Notes>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45</vt:i4>
      </vt:variant>
    </vt:vector>
  </HeadingPairs>
  <TitlesOfParts>
    <vt:vector size="61" baseType="lpstr">
      <vt:lpstr>Arial</vt:lpstr>
      <vt:lpstr>宋体</vt:lpstr>
      <vt:lpstr>Wingdings</vt:lpstr>
      <vt:lpstr>微软雅黑</vt:lpstr>
      <vt:lpstr>Calibri Light</vt:lpstr>
      <vt:lpstr>Calibri</vt:lpstr>
      <vt:lpstr>黑体</vt:lpstr>
      <vt:lpstr>Times New Roman</vt:lpstr>
      <vt:lpstr>汉仪秀英体简</vt:lpstr>
      <vt:lpstr>Arial Unicode MS</vt:lpstr>
      <vt:lpstr>方正综艺简体</vt:lpstr>
      <vt:lpstr>方正新舒体简体</vt:lpstr>
      <vt:lpstr>Tahoma</vt:lpstr>
      <vt:lpstr>华文行楷</vt:lpstr>
      <vt:lpstr>方正魏碑简体</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lyxu</dc:creator>
  <cp:lastModifiedBy>happy</cp:lastModifiedBy>
  <cp:revision>15</cp:revision>
  <dcterms:created xsi:type="dcterms:W3CDTF">2013-07-01T03:05:00Z</dcterms:created>
  <dcterms:modified xsi:type="dcterms:W3CDTF">2018-02-12T07:56:28Z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