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770" r:id="rId3"/>
    <p:sldId id="771" r:id="rId4"/>
    <p:sldId id="772" r:id="rId5"/>
    <p:sldId id="773" r:id="rId6"/>
    <p:sldId id="774" r:id="rId7"/>
    <p:sldId id="775" r:id="rId8"/>
    <p:sldId id="776" r:id="rId9"/>
    <p:sldId id="777" r:id="rId10"/>
    <p:sldId id="438" r:id="rId11"/>
    <p:sldId id="509" r:id="rId12"/>
    <p:sldId id="636" r:id="rId13"/>
    <p:sldId id="568" r:id="rId14"/>
    <p:sldId id="516" r:id="rId15"/>
    <p:sldId id="521" r:id="rId1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4000" kern="1200">
        <a:solidFill>
          <a:schemeClr val="tx1"/>
        </a:solidFill>
        <a:latin typeface="宋体" panose="02010600030101010101" pitchFamily="2" charset="-122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3399FF"/>
    <a:srgbClr val="0000FF"/>
    <a:srgbClr val="FFDB93"/>
    <a:srgbClr val="FF99CC"/>
    <a:srgbClr val="FF7C80"/>
    <a:srgbClr val="FFFFFF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614" y="78"/>
      </p:cViewPr>
      <p:guideLst>
        <p:guide orient="horz" pos="2504"/>
        <p:guide pos="2652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handoutMaster" Target="handoutMasters/handoutMaster1.xml"/><Relationship Id="rId17" Type="http://schemas.openxmlformats.org/officeDocument/2006/relationships/notesMaster" Target="notesMasters/notesMaster1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buFont typeface="宋体" panose="02010600030101010101" pitchFamily="2" charset="-122"/>
              <a:buNone/>
              <a:defRPr sz="1200" noProof="1" dirty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F51B642-7889-4F1E-8090-83E199723C4C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50925" y="754063"/>
            <a:ext cx="4572000" cy="3294062"/>
          </a:xfrm>
          <a:prstGeom prst="rect">
            <a:avLst/>
          </a:prstGeom>
          <a:noFill/>
          <a:ln w="9525">
            <a:noFill/>
            <a:miter lim="800000"/>
          </a:ln>
        </p:spPr>
      </p:sp>
      <p:sp>
        <p:nvSpPr>
          <p:cNvPr id="3075" name="Rectangle 3"/>
          <p:cNvSpPr>
            <a:spLocks noGrp="1"/>
          </p:cNvSpPr>
          <p:nvPr>
            <p:ph type="body" sz="quarter"/>
          </p:nvPr>
        </p:nvSpPr>
        <p:spPr>
          <a:xfrm>
            <a:off x="538163" y="4387850"/>
            <a:ext cx="5780087" cy="3952875"/>
          </a:xfrm>
          <a:prstGeom prst="rect">
            <a:avLst/>
          </a:prstGeom>
          <a:noFill/>
          <a:ln w="9525">
            <a:noFill/>
          </a:ln>
        </p:spPr>
        <p:txBody>
          <a:bodyPr wrap="square" lIns="91440" tIns="45720" rIns="91440" bIns="45720" anchor="t"/>
          <a:lstStyle/>
          <a:p>
            <a:pPr lvl="0"/>
            <a:r>
              <a:rPr lang="zh-CN" altLang="en-US" noProof="0" dirty="0"/>
              <a:t>单击此处编辑母版文本样式
第二级
第三级
第四级
第五级</a:t>
            </a:r>
            <a:endParaRPr lang="zh-CN" altLang="en-US" noProof="0" dirty="0"/>
          </a:p>
        </p:txBody>
      </p:sp>
      <p:sp>
        <p:nvSpPr>
          <p:cNvPr id="2052" name="Rectangle 4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3" name="Rectangle 5"/>
          <p:cNvSpPr>
            <a:spLocks noGrp="1"/>
          </p:cNvSpPr>
          <p:nvPr>
            <p:ph type="dt"/>
          </p:nvPr>
        </p:nvSpPr>
        <p:spPr>
          <a:xfrm>
            <a:off x="3883025" y="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4" name="Rectangle 6"/>
          <p:cNvSpPr>
            <a:spLocks noGrp="1"/>
          </p:cNvSpPr>
          <p:nvPr>
            <p:ph type="ftr" sz="quarter"/>
          </p:nvPr>
        </p:nvSpPr>
        <p:spPr>
          <a:xfrm>
            <a:off x="0" y="8686800"/>
            <a:ext cx="2973388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宋体" panose="02010600030101010101" pitchFamily="2" charset="-122"/>
              <a:buNone/>
              <a:defRPr sz="120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2055" name="Rectangle 7"/>
          <p:cNvSpPr>
            <a:spLocks noGrp="1"/>
          </p:cNvSpPr>
          <p:nvPr>
            <p:ph type="sldNum" sz="quarter"/>
          </p:nvPr>
        </p:nvSpPr>
        <p:spPr>
          <a:xfrm>
            <a:off x="3883025" y="8686800"/>
            <a:ext cx="2974975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宋体" panose="02010600030101010101" pitchFamily="2" charset="-122"/>
              <a:buNone/>
              <a:defRPr sz="1200" noProof="1" dirty="0"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FC2AAA6-2AA4-4511-B2AD-8A1E5A1284B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宋体" panose="02010600030101010101" pitchFamily="2" charset="-122"/>
        <a:cs typeface="+mn-cs"/>
      </a:defRPr>
    </a:lvl1pPr>
    <a:lvl2pPr marL="742950" lvl="1" indent="-28575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1143000" lvl="2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600200" lvl="3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2057400" lvl="4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lvl="5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6pPr>
    <a:lvl7pPr marL="2743200" lvl="6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7pPr>
    <a:lvl8pPr marL="3200400" lvl="7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8pPr>
    <a:lvl9pPr marL="3657600" lvl="8" indent="-228600" algn="l" defTabSz="914400" eaLnBrk="0" fontAlgn="base" latinLnBrk="0" hangingPunct="0">
      <a:spcBef>
        <a:spcPct val="30000"/>
      </a:spcBef>
      <a:spcAft>
        <a:spcPct val="0"/>
      </a:spcAft>
      <a:buNone/>
      <a:defRPr sz="1200" u="none" kern="1200" baseline="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宋体" panose="02010600030101010101" pitchFamily="2" charset="-122"/>
          <a:ea typeface="微软雅黑" panose="020B0503020204020204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宋体" panose="02010600030101010101" pitchFamily="2" charset="-122"/>
          <a:ea typeface="微软雅黑" panose="020B0503020204020204" pitchFamily="34" charset="-122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宋体" panose="02010600030101010101" pitchFamily="2" charset="-122"/>
          <a:ea typeface="微软雅黑" panose="020B0503020204020204" pitchFamily="34" charset="-122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宋体" panose="02010600030101010101" pitchFamily="2" charset="-122"/>
          <a:ea typeface="微软雅黑" panose="020B0503020204020204" pitchFamily="34" charset="-122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宋体" panose="02010600030101010101" pitchFamily="2" charset="-122"/>
          <a:ea typeface="微软雅黑" panose="020B0503020204020204" pitchFamily="34" charset="-122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宋体" panose="02010600030101010101" pitchFamily="2" charset="-122"/>
          <a:ea typeface="微软雅黑" panose="020B0503020204020204" pitchFamily="34" charset="-122"/>
          <a:cs typeface="+mn-cs"/>
        </a:defRPr>
      </a:lvl5pPr>
      <a:lvl6pPr marL="2514600" lvl="5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0" fontAlgn="base" latinLnBrk="0" hangingPunct="0">
        <a:spcBef>
          <a:spcPct val="20000"/>
        </a:spcBef>
        <a:spcAft>
          <a:spcPct val="0"/>
        </a:spcAft>
        <a:buChar char="»"/>
        <a:defRPr sz="20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80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GI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4.png"/><Relationship Id="rId2" Type="http://schemas.microsoft.com/office/2007/relationships/media" Target="file:///F:\&#36213;&#38378;\2018&#31179;&#20061;&#19978;RJ&#35838;&#20214;\&#31532;1&#21333;&#20803;\3.&#20065;&#24833;\&#20065;&#24833;.mp3" TargetMode="External"/><Relationship Id="rId1" Type="http://schemas.openxmlformats.org/officeDocument/2006/relationships/audio" Target="file:///F:\&#36213;&#38378;\2018&#31179;&#20061;&#19978;RJ&#35838;&#20214;\&#31532;1&#21333;&#20803;\3.&#20065;&#24833;\&#20065;&#24833;.mp3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457200" y="739140"/>
            <a:ext cx="8229600" cy="678815"/>
          </a:xfrm>
        </p:spPr>
        <p:txBody>
          <a:bodyPr/>
          <a:lstStyle/>
          <a:p>
            <a:pPr>
              <a:defRPr/>
            </a:pPr>
            <a:r>
              <a:rPr lang="zh-CN" altLang="en-US" sz="4800" b="1">
                <a:solidFill>
                  <a:schemeClr val="accent2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第三</a:t>
            </a:r>
            <a:r>
              <a:rPr lang="zh-CN" altLang="en-US" sz="4800" b="1">
                <a:solidFill>
                  <a:schemeClr val="accent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 乡愁</a:t>
            </a:r>
            <a:r>
              <a:rPr lang="zh-CN" altLang="en-US" sz="4800">
                <a:solidFill>
                  <a:schemeClr val="accent5">
                    <a:lumMod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4800">
              <a:solidFill>
                <a:schemeClr val="accent5">
                  <a:lumMod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6386" name="内容占位符 3" descr="IMG509a4c0840cd46323512987"/>
          <p:cNvPicPr>
            <a:picLocks noGrp="1" noChangeAspect="1"/>
          </p:cNvPicPr>
          <p:nvPr>
            <p:ph idx="4294967295"/>
          </p:nvPr>
        </p:nvPicPr>
        <p:blipFill>
          <a:blip r:embed="rId1"/>
          <a:srcRect/>
          <a:stretch>
            <a:fillRect/>
          </a:stretch>
        </p:blipFill>
        <p:spPr bwMode="auto">
          <a:xfrm>
            <a:off x="131763" y="1611313"/>
            <a:ext cx="8956675" cy="4814887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文本占位符 26627"/>
          <p:cNvSpPr>
            <a:spLocks noGrp="1"/>
          </p:cNvSpPr>
          <p:nvPr>
            <p:ph idx="4294967295"/>
          </p:nvPr>
        </p:nvSpPr>
        <p:spPr bwMode="auto">
          <a:xfrm>
            <a:off x="817563" y="2076450"/>
            <a:ext cx="7772400" cy="4114800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1800" b="1" smtClean="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这是一首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抒情诗</a:t>
            </a:r>
            <a:r>
              <a:rPr lang="zh-CN" altLang="en-US" sz="2000" b="1" smtClean="0">
                <a:latin typeface="宋体" panose="02010600030101010101" pitchFamily="2" charset="-122"/>
                <a:ea typeface="宋体" panose="02010600030101010101" pitchFamily="2" charset="-122"/>
              </a:rPr>
              <a:t>，借邮票、船票、坟墓、海峡把抽象的乡愁具体化、实物化，变成具体可感的东西，</a:t>
            </a:r>
            <a:r>
              <a:rPr lang="zh-CN" altLang="en-US" sz="20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表达了作者渴望与亲人团聚，渴望祖国早日统一，结束分离之苦的强烈愿望。</a:t>
            </a:r>
            <a:endParaRPr lang="zh-CN" altLang="en-US" sz="2000" b="1" smtClean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27050" y="765175"/>
            <a:ext cx="3608388" cy="50323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 当堂演练 达成目标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流程图: 文档 4"/>
          <p:cNvSpPr/>
          <p:nvPr/>
        </p:nvSpPr>
        <p:spPr>
          <a:xfrm>
            <a:off x="755650" y="3762375"/>
            <a:ext cx="1584325" cy="458788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000" b="1"/>
              <a:t>拓展讨论</a:t>
            </a:r>
            <a:endParaRPr lang="zh-CN" altLang="en-US" sz="2000" b="1"/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1060450" y="4164013"/>
            <a:ext cx="2909888" cy="2398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1800" b="1">
                <a:solidFill>
                  <a:srgbClr val="000000"/>
                </a:solidFill>
                <a:sym typeface="+mn-ea"/>
              </a:rPr>
              <a:t>  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乡愁是凝重、浓烈的，诗中为何却说“</a:t>
            </a:r>
            <a:r>
              <a:rPr lang="zh-CN" altLang="en-US" sz="2000" b="1">
                <a:solidFill>
                  <a:srgbClr val="3333FF"/>
                </a:solidFill>
                <a:sym typeface="+mn-ea"/>
              </a:rPr>
              <a:t>小小的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邮票”“</a:t>
            </a:r>
            <a:r>
              <a:rPr lang="zh-CN" altLang="en-US" sz="2000" b="1">
                <a:solidFill>
                  <a:srgbClr val="3333FF"/>
                </a:solidFill>
                <a:sym typeface="+mn-ea"/>
              </a:rPr>
              <a:t>窄窄的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船票”“</a:t>
            </a:r>
            <a:r>
              <a:rPr lang="zh-CN" altLang="en-US" sz="2000" b="1">
                <a:solidFill>
                  <a:srgbClr val="3333FF"/>
                </a:solidFill>
                <a:sym typeface="+mn-ea"/>
              </a:rPr>
              <a:t>矮矮的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坟墓”“</a:t>
            </a:r>
            <a:r>
              <a:rPr lang="zh-CN" altLang="en-US" sz="2000" b="1">
                <a:solidFill>
                  <a:srgbClr val="3333FF"/>
                </a:solidFill>
                <a:sym typeface="+mn-ea"/>
              </a:rPr>
              <a:t>浅浅的</a:t>
            </a:r>
            <a:r>
              <a:rPr lang="zh-CN" altLang="en-US" sz="2000" b="1">
                <a:solidFill>
                  <a:srgbClr val="000000"/>
                </a:solidFill>
                <a:sym typeface="+mn-ea"/>
              </a:rPr>
              <a:t>海峡”？</a:t>
            </a:r>
            <a:endParaRPr lang="zh-CN" altLang="en-US" sz="2000" b="1">
              <a:solidFill>
                <a:srgbClr val="000000"/>
              </a:solidFill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470400" y="4086225"/>
            <a:ext cx="3422650" cy="25542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把乡愁浓缩于四个程度轻的对象上，恰恰反衬出诗人内心深处浓烈的思乡之情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——</a:t>
            </a:r>
            <a:r>
              <a:rPr lang="zh-CN" altLang="en-US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以小见大。</a:t>
            </a:r>
            <a:endParaRPr lang="zh-CN" altLang="en-US" sz="2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5606" name="图片 1" descr="80332d5db5894b3e8e9965aec8b982a8_th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38875" y="720725"/>
            <a:ext cx="2657475" cy="1347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流程图: 文档 7"/>
          <p:cNvSpPr/>
          <p:nvPr/>
        </p:nvSpPr>
        <p:spPr>
          <a:xfrm>
            <a:off x="827088" y="1484313"/>
            <a:ext cx="1684337" cy="504825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000" b="1"/>
              <a:t>主旨理解</a:t>
            </a:r>
            <a:endParaRPr lang="zh-CN" altLang="en-US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5842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5842">
                                            <p:txEl>
                                              <p:charRg st="0" end="7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/>
        </p:nvSpPr>
        <p:spPr bwMode="auto">
          <a:xfrm>
            <a:off x="2484438" y="2708275"/>
            <a:ext cx="2160587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邮票</a:t>
            </a:r>
            <a:br>
              <a:rPr lang="zh-CN" altLang="en-US" sz="28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船票</a:t>
            </a:r>
            <a:br>
              <a:rPr lang="zh-CN" altLang="en-US" sz="28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坟墓</a:t>
            </a:r>
            <a:br>
              <a:rPr lang="zh-CN" altLang="en-US" sz="28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海峡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6626" name="文本占位符 23554"/>
          <p:cNvSpPr>
            <a:spLocks noGrp="1"/>
          </p:cNvSpPr>
          <p:nvPr/>
        </p:nvSpPr>
        <p:spPr bwMode="auto">
          <a:xfrm>
            <a:off x="2324100" y="841375"/>
            <a:ext cx="3473450" cy="14398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宋体" panose="02010600030101010101" pitchFamily="2" charset="-122"/>
              <a:buNone/>
            </a:pPr>
            <a:r>
              <a:rPr lang="zh-CN" altLang="en-US" sz="3600" b="1"/>
              <a:t>乡愁</a:t>
            </a:r>
            <a:endParaRPr lang="zh-CN" altLang="en-US" sz="3600" b="1"/>
          </a:p>
          <a:p>
            <a:pPr marL="342900" indent="-342900" algn="ctr">
              <a:lnSpc>
                <a:spcPct val="80000"/>
              </a:lnSpc>
              <a:spcBef>
                <a:spcPct val="20000"/>
              </a:spcBef>
              <a:buFont typeface="宋体" panose="02010600030101010101" pitchFamily="2" charset="-122"/>
              <a:buNone/>
            </a:pPr>
            <a:r>
              <a:rPr lang="zh-CN" altLang="en-US" sz="3600" b="1"/>
              <a:t>          </a:t>
            </a:r>
            <a:r>
              <a:rPr lang="zh-CN" altLang="en-US" sz="20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余光中</a:t>
            </a:r>
            <a:endParaRPr lang="zh-CN" altLang="en-US" sz="2000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  <p:sp>
        <p:nvSpPr>
          <p:cNvPr id="23556" name="矩形 23555"/>
          <p:cNvSpPr>
            <a:spLocks noChangeArrowheads="1"/>
          </p:cNvSpPr>
          <p:nvPr/>
        </p:nvSpPr>
        <p:spPr bwMode="auto">
          <a:xfrm>
            <a:off x="395288" y="2708275"/>
            <a:ext cx="2160587" cy="3384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0000FF"/>
                </a:solidFill>
              </a:rPr>
              <a:t>小时候</a:t>
            </a:r>
            <a:br>
              <a:rPr lang="zh-CN" altLang="en-US" sz="2400" b="1">
                <a:solidFill>
                  <a:srgbClr val="0000FF"/>
                </a:solidFill>
              </a:rPr>
            </a:br>
            <a:br>
              <a:rPr lang="zh-CN" altLang="en-US" sz="24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长大后</a:t>
            </a:r>
            <a:br>
              <a:rPr lang="zh-CN" altLang="en-US" sz="28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后来</a:t>
            </a:r>
            <a:br>
              <a:rPr lang="zh-CN" altLang="en-US" sz="2400" b="1">
                <a:solidFill>
                  <a:srgbClr val="0000FF"/>
                </a:solidFill>
              </a:rPr>
            </a:br>
            <a:br>
              <a:rPr lang="zh-CN" altLang="en-US" sz="2800" b="1">
                <a:solidFill>
                  <a:srgbClr val="0000FF"/>
                </a:solidFill>
              </a:rPr>
            </a:br>
            <a:r>
              <a:rPr lang="zh-CN" altLang="en-US" sz="2400" b="1">
                <a:solidFill>
                  <a:srgbClr val="0000FF"/>
                </a:solidFill>
              </a:rPr>
              <a:t>现在</a:t>
            </a:r>
            <a:endParaRPr lang="zh-CN" altLang="en-US" sz="2400" b="1">
              <a:solidFill>
                <a:srgbClr val="0000FF"/>
              </a:solidFill>
            </a:endParaRPr>
          </a:p>
        </p:txBody>
      </p:sp>
      <p:sp>
        <p:nvSpPr>
          <p:cNvPr id="23557" name="文本框 23556"/>
          <p:cNvSpPr txBox="1">
            <a:spLocks noChangeArrowheads="1"/>
          </p:cNvSpPr>
          <p:nvPr/>
        </p:nvSpPr>
        <p:spPr bwMode="auto">
          <a:xfrm>
            <a:off x="4500563" y="3795713"/>
            <a:ext cx="20875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托物言志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3558" name="文本框 23557"/>
          <p:cNvSpPr txBox="1">
            <a:spLocks noChangeArrowheads="1"/>
          </p:cNvSpPr>
          <p:nvPr/>
        </p:nvSpPr>
        <p:spPr bwMode="auto">
          <a:xfrm>
            <a:off x="6589713" y="2205038"/>
            <a:ext cx="20875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故乡之思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59" name="文本框 23558"/>
          <p:cNvSpPr txBox="1">
            <a:spLocks noChangeArrowheads="1"/>
          </p:cNvSpPr>
          <p:nvPr/>
        </p:nvSpPr>
        <p:spPr bwMode="auto">
          <a:xfrm>
            <a:off x="7907338" y="3429000"/>
            <a:ext cx="55245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latin typeface="Times New Roman" panose="02020603050405020304" pitchFamily="18" charset="0"/>
              </a:rPr>
              <a:t>逐层推进</a:t>
            </a:r>
            <a:endParaRPr lang="zh-CN" altLang="en-US" sz="2400" b="1">
              <a:latin typeface="Times New Roman" panose="02020603050405020304" pitchFamily="18" charset="0"/>
            </a:endParaRPr>
          </a:p>
        </p:txBody>
      </p:sp>
      <p:sp>
        <p:nvSpPr>
          <p:cNvPr id="23560" name="文本框 23559"/>
          <p:cNvSpPr txBox="1">
            <a:spLocks noChangeArrowheads="1"/>
          </p:cNvSpPr>
          <p:nvPr/>
        </p:nvSpPr>
        <p:spPr bwMode="auto">
          <a:xfrm>
            <a:off x="6659563" y="5595938"/>
            <a:ext cx="208756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</a:rPr>
              <a:t>家国之情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561" name="直接连接符 23560"/>
          <p:cNvSpPr>
            <a:spLocks noChangeShapeType="1"/>
          </p:cNvSpPr>
          <p:nvPr/>
        </p:nvSpPr>
        <p:spPr bwMode="auto">
          <a:xfrm>
            <a:off x="4284663" y="4508500"/>
            <a:ext cx="2374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562" name="直接连接符 23561"/>
          <p:cNvSpPr>
            <a:spLocks noChangeShapeType="1"/>
          </p:cNvSpPr>
          <p:nvPr/>
        </p:nvSpPr>
        <p:spPr bwMode="auto">
          <a:xfrm>
            <a:off x="7740650" y="3068638"/>
            <a:ext cx="0" cy="2447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130175" y="908050"/>
            <a:ext cx="1536700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课堂小结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/>
      <p:bldP spid="23557" grpId="0"/>
      <p:bldP spid="23558" grpId="0"/>
      <p:bldP spid="23559" grpId="0"/>
      <p:bldP spid="23560" grpId="0"/>
      <p:bldP spid="23561" grpId="0" animBg="1"/>
      <p:bldP spid="2356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32771"/>
          <p:cNvSpPr txBox="1">
            <a:spLocks noChangeArrowheads="1"/>
          </p:cNvSpPr>
          <p:nvPr/>
        </p:nvSpPr>
        <p:spPr bwMode="auto">
          <a:xfrm>
            <a:off x="828675" y="1341438"/>
            <a:ext cx="7486650" cy="1014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660066"/>
                </a:solidFill>
              </a:rPr>
              <a:t>仿照余光中的</a:t>
            </a:r>
            <a:r>
              <a:rPr lang="en-US" altLang="zh-CN" sz="2400" b="1">
                <a:solidFill>
                  <a:srgbClr val="660066"/>
                </a:solidFill>
              </a:rPr>
              <a:t>《</a:t>
            </a:r>
            <a:r>
              <a:rPr lang="zh-CN" altLang="en-US" sz="2400" b="1">
                <a:solidFill>
                  <a:srgbClr val="660066"/>
                </a:solidFill>
              </a:rPr>
              <a:t>乡愁</a:t>
            </a:r>
            <a:r>
              <a:rPr lang="en-US" altLang="zh-CN" sz="2400" b="1">
                <a:solidFill>
                  <a:srgbClr val="660066"/>
                </a:solidFill>
              </a:rPr>
              <a:t>》</a:t>
            </a:r>
            <a:r>
              <a:rPr lang="zh-CN" altLang="en-US" sz="2400" b="1">
                <a:solidFill>
                  <a:srgbClr val="660066"/>
                </a:solidFill>
              </a:rPr>
              <a:t>试仿写一首诗</a:t>
            </a:r>
            <a:endParaRPr lang="zh-CN" altLang="en-US" sz="2400" b="1">
              <a:solidFill>
                <a:srgbClr val="660066"/>
              </a:solidFill>
            </a:endParaRPr>
          </a:p>
          <a:p>
            <a:pPr algn="ctr"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400" b="1">
                <a:solidFill>
                  <a:srgbClr val="660066"/>
                </a:solidFill>
              </a:rPr>
              <a:t>（以乡愁为主题）</a:t>
            </a:r>
            <a:endParaRPr lang="zh-CN" altLang="en-US" sz="2400" b="1">
              <a:solidFill>
                <a:srgbClr val="660066"/>
              </a:solidFill>
            </a:endParaRPr>
          </a:p>
        </p:txBody>
      </p:sp>
      <p:pic>
        <p:nvPicPr>
          <p:cNvPr id="38914" name="图片 32772" descr="103768414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323850" y="2638425"/>
            <a:ext cx="8389938" cy="3613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文本框 1"/>
          <p:cNvSpPr txBox="1"/>
          <p:nvPr/>
        </p:nvSpPr>
        <p:spPr>
          <a:xfrm>
            <a:off x="66675" y="635000"/>
            <a:ext cx="1536700" cy="70643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拓展延伸</a:t>
            </a:r>
            <a:r>
              <a:rPr lang="zh-CN" altLang="en-US" b="1">
                <a:solidFill>
                  <a:schemeClr val="accent6">
                    <a:lumMod val="75000"/>
                  </a:schemeClr>
                </a:solidFill>
                <a:latin typeface="方正姚体" panose="02010601030101010101" charset="-122"/>
                <a:ea typeface="方正姚体" panose="02010601030101010101" charset="-122"/>
                <a:sym typeface="+mn-ea"/>
              </a:rPr>
              <a:t> 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3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389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矩形 33793"/>
          <p:cNvSpPr>
            <a:spLocks noChangeArrowheads="1"/>
          </p:cNvSpPr>
          <p:nvPr/>
        </p:nvSpPr>
        <p:spPr bwMode="auto">
          <a:xfrm>
            <a:off x="1836738" y="1171575"/>
            <a:ext cx="3316287" cy="5353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懵懂时 </a:t>
            </a:r>
            <a:br>
              <a:rPr lang="zh-CN" altLang="en-US" sz="2000" b="1"/>
            </a:br>
            <a:r>
              <a:rPr lang="zh-CN" altLang="en-US" sz="2000" b="1"/>
              <a:t>乡愁是一件温暖的毛衣 </a:t>
            </a:r>
            <a:br>
              <a:rPr lang="zh-CN" altLang="en-US" sz="2000" b="1"/>
            </a:br>
            <a:r>
              <a:rPr lang="zh-CN" altLang="en-US" sz="2000" b="1"/>
              <a:t>穿的人在这头 </a:t>
            </a:r>
            <a:br>
              <a:rPr lang="zh-CN" altLang="en-US" sz="2000" b="1"/>
            </a:br>
            <a:r>
              <a:rPr lang="zh-CN" altLang="en-US" sz="2000" b="1"/>
              <a:t>织的人在那头 </a:t>
            </a:r>
            <a:br>
              <a:rPr lang="zh-CN" altLang="en-US" sz="2000" b="1"/>
            </a:br>
            <a:br>
              <a:rPr lang="zh-CN" altLang="en-US" sz="2000" b="1"/>
            </a:br>
            <a:r>
              <a:rPr lang="zh-CN" altLang="en-US" sz="2000" b="1"/>
              <a:t>上学后 </a:t>
            </a:r>
            <a:br>
              <a:rPr lang="zh-CN" altLang="en-US" sz="2000" b="1"/>
            </a:br>
            <a:r>
              <a:rPr lang="zh-CN" altLang="en-US" sz="2000" b="1"/>
              <a:t>乡愁是一湾浅浅的小溪 </a:t>
            </a:r>
            <a:br>
              <a:rPr lang="zh-CN" altLang="en-US" sz="2000" b="1"/>
            </a:br>
            <a:r>
              <a:rPr lang="zh-CN" altLang="en-US" sz="2000" b="1"/>
              <a:t>我站在尽头 </a:t>
            </a:r>
            <a:br>
              <a:rPr lang="zh-CN" altLang="en-US" sz="2000" b="1"/>
            </a:br>
            <a:r>
              <a:rPr lang="zh-CN" altLang="en-US" sz="2000" b="1"/>
              <a:t>母亲在源头 </a:t>
            </a:r>
            <a:br>
              <a:rPr lang="zh-CN" altLang="en-US" sz="2000" b="1"/>
            </a:br>
            <a:br>
              <a:rPr lang="zh-CN" altLang="en-US" sz="2400" b="1"/>
            </a:br>
            <a:endParaRPr lang="zh-CN" altLang="en-US" sz="2400" b="1"/>
          </a:p>
        </p:txBody>
      </p:sp>
      <p:sp>
        <p:nvSpPr>
          <p:cNvPr id="28674" name="文本框 33794"/>
          <p:cNvSpPr txBox="1">
            <a:spLocks noChangeArrowheads="1"/>
          </p:cNvSpPr>
          <p:nvPr/>
        </p:nvSpPr>
        <p:spPr bwMode="auto">
          <a:xfrm>
            <a:off x="941388" y="2060575"/>
            <a:ext cx="642937" cy="147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3600" b="1"/>
              <a:t>乡</a:t>
            </a:r>
            <a:endParaRPr lang="zh-CN" altLang="en-US" sz="3600" b="1"/>
          </a:p>
          <a:p>
            <a:pPr algn="ctr"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3600" b="1"/>
              <a:t>愁</a:t>
            </a:r>
            <a:endParaRPr lang="zh-CN" altLang="en-US" sz="3600" b="1"/>
          </a:p>
        </p:txBody>
      </p:sp>
      <p:sp>
        <p:nvSpPr>
          <p:cNvPr id="28675" name="文本框 33795"/>
          <p:cNvSpPr txBox="1">
            <a:spLocks noChangeArrowheads="1"/>
          </p:cNvSpPr>
          <p:nvPr/>
        </p:nvSpPr>
        <p:spPr bwMode="auto">
          <a:xfrm>
            <a:off x="5046663" y="1354138"/>
            <a:ext cx="3346450" cy="48180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成长中 </a:t>
            </a:r>
            <a:br>
              <a:rPr lang="zh-CN" altLang="en-US" sz="2000" b="1"/>
            </a:br>
            <a:r>
              <a:rPr lang="zh-CN" altLang="en-US" sz="2000" b="1"/>
              <a:t>乡愁是一首悠远的笛乐 </a:t>
            </a:r>
            <a:br>
              <a:rPr lang="zh-CN" altLang="en-US" sz="2000" b="1"/>
            </a:br>
            <a:r>
              <a:rPr lang="zh-CN" altLang="en-US" sz="2000" b="1"/>
              <a:t>他在那头吹 </a:t>
            </a:r>
            <a:br>
              <a:rPr lang="zh-CN" altLang="en-US" sz="2000" b="1"/>
            </a:br>
            <a:r>
              <a:rPr lang="zh-CN" altLang="en-US" sz="2000" b="1"/>
              <a:t>我在这头听 </a:t>
            </a:r>
            <a:br>
              <a:rPr lang="zh-CN" altLang="en-US" sz="2000" b="1"/>
            </a:br>
            <a:br>
              <a:rPr lang="zh-CN" altLang="en-US" sz="2000" b="1"/>
            </a:br>
            <a:endParaRPr lang="zh-CN" altLang="en-US" sz="2000" b="1"/>
          </a:p>
          <a:p>
            <a:pPr>
              <a:lnSpc>
                <a:spcPct val="120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而现在 </a:t>
            </a:r>
            <a:br>
              <a:rPr lang="zh-CN" altLang="en-US" sz="2000" b="1"/>
            </a:br>
            <a:r>
              <a:rPr lang="zh-CN" altLang="en-US" sz="2000" b="1"/>
              <a:t>乡愁是一轮圆圆的明月 </a:t>
            </a:r>
            <a:br>
              <a:rPr lang="zh-CN" altLang="en-US" sz="2000" b="1"/>
            </a:br>
            <a:r>
              <a:rPr lang="zh-CN" altLang="en-US" sz="2000" b="1"/>
              <a:t>看的人在这头 </a:t>
            </a:r>
            <a:br>
              <a:rPr lang="zh-CN" altLang="en-US" sz="2000" b="1"/>
            </a:br>
            <a:r>
              <a:rPr lang="zh-CN" altLang="en-US" sz="2000" b="1"/>
              <a:t>望的人在那头 </a:t>
            </a:r>
            <a:br>
              <a:rPr lang="zh-CN" altLang="en-US" sz="2000" b="1"/>
            </a:br>
            <a:br>
              <a:rPr lang="zh-CN" altLang="en-US" sz="1800" b="1"/>
            </a:br>
            <a:endParaRPr lang="zh-CN" altLang="en-US" sz="1800" b="1"/>
          </a:p>
          <a:p>
            <a:pPr>
              <a:buFont typeface="宋体" panose="02010600030101010101" pitchFamily="2" charset="-122"/>
              <a:buNone/>
            </a:pPr>
            <a:endParaRPr lang="zh-CN" altLang="en-US" sz="2400" b="1"/>
          </a:p>
        </p:txBody>
      </p:sp>
      <p:sp>
        <p:nvSpPr>
          <p:cNvPr id="3" name="文本框 2"/>
          <p:cNvSpPr txBox="1"/>
          <p:nvPr/>
        </p:nvSpPr>
        <p:spPr>
          <a:xfrm>
            <a:off x="241300" y="695325"/>
            <a:ext cx="1101725" cy="46037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chemeClr val="accent6">
                    <a:lumMod val="7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示例：</a:t>
            </a:r>
            <a:endParaRPr lang="zh-CN" altLang="en-US" sz="2400" b="1">
              <a:solidFill>
                <a:schemeClr val="accent6">
                  <a:lumMod val="75000"/>
                </a:schemeClr>
              </a:solidFill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4103"/>
          <p:cNvSpPr txBox="1">
            <a:spLocks noChangeArrowheads="1"/>
          </p:cNvSpPr>
          <p:nvPr/>
        </p:nvSpPr>
        <p:spPr bwMode="auto">
          <a:xfrm>
            <a:off x="179388" y="866775"/>
            <a:ext cx="1295400" cy="401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FF0000"/>
                </a:solidFill>
              </a:rPr>
              <a:t>拓展延伸</a:t>
            </a:r>
            <a:endParaRPr lang="zh-CN" altLang="en-US" sz="2000" b="1">
              <a:solidFill>
                <a:srgbClr val="FF0000"/>
              </a:solidFill>
            </a:endParaRPr>
          </a:p>
        </p:txBody>
      </p:sp>
      <p:sp>
        <p:nvSpPr>
          <p:cNvPr id="29698" name="标题 34817"/>
          <p:cNvSpPr>
            <a:spLocks noGrp="1" noRot="1"/>
          </p:cNvSpPr>
          <p:nvPr>
            <p:ph type="title" idx="4294967295"/>
          </p:nvPr>
        </p:nvSpPr>
        <p:spPr bwMode="auto">
          <a:xfrm>
            <a:off x="685800" y="1285875"/>
            <a:ext cx="7772400" cy="3744913"/>
          </a:xfrm>
          <a:prstGeom prst="rect">
            <a:avLst/>
          </a:prstGeom>
          <a:noFill/>
          <a:ln>
            <a:miter lim="800000"/>
          </a:ln>
        </p:spPr>
        <p:txBody>
          <a:bodyPr anchor="ctr"/>
          <a:lstStyle/>
          <a:p>
            <a:pPr algn="l">
              <a:lnSpc>
                <a:spcPct val="150000"/>
              </a:lnSpc>
            </a:pPr>
            <a:r>
              <a:rPr lang="zh-CN" altLang="en-US" sz="2400" b="1" smtClean="0">
                <a:solidFill>
                  <a:srgbClr val="1E11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同学们，假如让你离开故乡，故乡的哪些景物，哪些人和事会让你深深思念，请你以《我思念故乡的</a:t>
            </a:r>
            <a:r>
              <a:rPr lang="zh-CN" altLang="en-US" sz="2400" b="1" u="sng" smtClean="0">
                <a:solidFill>
                  <a:srgbClr val="1E11C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</a:t>
            </a:r>
            <a:r>
              <a:rPr lang="zh-CN" altLang="en-US" sz="2400" b="1" smtClean="0">
                <a:solidFill>
                  <a:srgbClr val="3203D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》为题，谈谈你的感受。</a:t>
            </a:r>
            <a:endParaRPr lang="zh-CN" altLang="en-US" sz="2400" b="1" smtClean="0">
              <a:solidFill>
                <a:srgbClr val="3203D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9699" name="Picture 9" descr="t01375b524ad488790a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84888" y="4419600"/>
            <a:ext cx="2687637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流程图: 文档 1"/>
          <p:cNvSpPr/>
          <p:nvPr/>
        </p:nvSpPr>
        <p:spPr>
          <a:xfrm>
            <a:off x="179388" y="836613"/>
            <a:ext cx="1439862" cy="503237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000" b="1">
                <a:solidFill>
                  <a:schemeClr val="accent1"/>
                </a:solidFill>
                <a:latin typeface="宋体" panose="02010600030101010101" pitchFamily="2" charset="-122"/>
              </a:rPr>
              <a:t>拓展延伸</a:t>
            </a:r>
            <a:endParaRPr lang="zh-CN" altLang="en-US" sz="2000" b="1">
              <a:solidFill>
                <a:schemeClr val="accent1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H_Text_2"/>
          <p:cNvSpPr>
            <a:spLocks noChangeArrowheads="1"/>
          </p:cNvSpPr>
          <p:nvPr/>
        </p:nvSpPr>
        <p:spPr bwMode="auto">
          <a:xfrm>
            <a:off x="642938" y="741363"/>
            <a:ext cx="3562350" cy="4730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 anchorCtr="1">
            <a:normAutofit/>
          </a:bodyPr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 kern="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7410" name="文本框 4103"/>
          <p:cNvSpPr txBox="1">
            <a:spLocks noChangeArrowheads="1"/>
          </p:cNvSpPr>
          <p:nvPr/>
        </p:nvSpPr>
        <p:spPr bwMode="auto">
          <a:xfrm>
            <a:off x="642938" y="741363"/>
            <a:ext cx="4924425" cy="463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0170" tIns="46990" rIns="90170" bIns="46990"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400">
                <a:solidFill>
                  <a:srgbClr val="ECE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  情景导入</a:t>
            </a:r>
            <a:r>
              <a:rPr lang="en-US" altLang="zh-CN" sz="2400">
                <a:solidFill>
                  <a:srgbClr val="ECE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>
                <a:solidFill>
                  <a:srgbClr val="ECEC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生成问题</a:t>
            </a:r>
            <a:endParaRPr lang="zh-CN" altLang="en-US" sz="2400">
              <a:solidFill>
                <a:srgbClr val="ECEC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105" name="文本框 4105"/>
          <p:cNvSpPr txBox="1">
            <a:spLocks noChangeArrowheads="1"/>
          </p:cNvSpPr>
          <p:nvPr/>
        </p:nvSpPr>
        <p:spPr bwMode="auto">
          <a:xfrm>
            <a:off x="746125" y="4330700"/>
            <a:ext cx="7912100" cy="2398713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1800"/>
              <a:t>    </a:t>
            </a:r>
            <a:r>
              <a:rPr lang="zh-CN" altLang="en-US" sz="2000"/>
              <a:t>每个日落的黄昏，每个月圆的夜晚，都会牵动游子的离愁别绪，都会勾起对故乡的眷恋。诗人们都会把难以排遣的思乡之愁诉诸于笔端。于是我们便能欣赏到那一首首凄婉哀伤的诗歌，感受着诗人那绵绵的思念。同学们，今天我们来学习一首台湾当代诗人余光中的思乡之作——</a:t>
            </a:r>
            <a:r>
              <a:rPr lang="zh-CN" altLang="en-US" sz="2000" b="1">
                <a:solidFill>
                  <a:srgbClr val="FF0000"/>
                </a:solidFill>
              </a:rPr>
              <a:t>《乡愁》</a:t>
            </a:r>
            <a:r>
              <a:rPr lang="zh-CN" altLang="en-US" sz="2000"/>
              <a:t>。 </a:t>
            </a:r>
            <a:r>
              <a:rPr lang="zh-CN" altLang="en-US" sz="1800"/>
              <a:t> </a:t>
            </a:r>
            <a:endParaRPr lang="en-US" altLang="zh-CN" sz="180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350" y="1401763"/>
            <a:ext cx="9132888" cy="2867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99"/>
          <p:cNvSpPr txBox="1">
            <a:spLocks noChangeArrowheads="1"/>
          </p:cNvSpPr>
          <p:nvPr/>
        </p:nvSpPr>
        <p:spPr bwMode="auto">
          <a:xfrm>
            <a:off x="309563" y="1346200"/>
            <a:ext cx="8526462" cy="31702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一、知识与技能目标</a:t>
            </a:r>
            <a:endParaRPr lang="zh-CN" altLang="en-US" sz="2000" b="1"/>
          </a:p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   1、学习现代诗的基本朗读技巧,学会划分节奏、重音,能有感情地朗读。</a:t>
            </a:r>
            <a:endParaRPr lang="zh-CN" altLang="en-US" sz="2000" b="1"/>
          </a:p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   2、学习诗歌中借物抒情的方法。</a:t>
            </a:r>
            <a:endParaRPr lang="zh-CN" altLang="en-US" sz="2000" b="1"/>
          </a:p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二、过程与方法目标:</a:t>
            </a:r>
            <a:endParaRPr lang="zh-CN" altLang="en-US" sz="2000" b="1"/>
          </a:p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   通过诵读、欣赏、联想等方法,培养学生鉴赏诗歌的能力。                            三、 情感态度价值观目标:</a:t>
            </a:r>
            <a:endParaRPr lang="zh-CN" altLang="en-US" sz="2000" b="1"/>
          </a:p>
          <a:p>
            <a:pPr latinLnBrk="1">
              <a:lnSpc>
                <a:spcPts val="3000"/>
              </a:lnSpc>
              <a:buFont typeface="宋体" panose="02010600030101010101" pitchFamily="2" charset="-122"/>
              <a:buNone/>
            </a:pPr>
            <a:r>
              <a:rPr lang="zh-CN" altLang="en-US" sz="2000" b="1"/>
              <a:t>   体会作者深沉的思乡之情和爱国情怀,激发学生爱家乡、爱祖国的思想感情,以便激发学生“为中华之掘起”而读书。</a:t>
            </a:r>
            <a:endParaRPr lang="zh-CN" altLang="en-US" sz="2000" b="1"/>
          </a:p>
        </p:txBody>
      </p:sp>
      <p:sp>
        <p:nvSpPr>
          <p:cNvPr id="13" name="矩形 12"/>
          <p:cNvSpPr/>
          <p:nvPr/>
        </p:nvSpPr>
        <p:spPr>
          <a:xfrm>
            <a:off x="1214438" y="4916488"/>
            <a:ext cx="6715125" cy="506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endParaRPr lang="zh-CN" altLang="en-US" sz="1800" b="1">
              <a:latin typeface="+mn-ea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773113" y="5422900"/>
            <a:ext cx="5999162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000" b="1"/>
              <a:t>体会意象和构思对表达乡愁的作用。</a:t>
            </a:r>
            <a:endParaRPr lang="zh-CN" altLang="en-US" sz="2000" b="1"/>
          </a:p>
        </p:txBody>
      </p:sp>
      <p:sp>
        <p:nvSpPr>
          <p:cNvPr id="7" name="流程图: 文档 6"/>
          <p:cNvSpPr/>
          <p:nvPr/>
        </p:nvSpPr>
        <p:spPr>
          <a:xfrm>
            <a:off x="565150" y="836613"/>
            <a:ext cx="1598613" cy="431800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三维目标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流程图: 文档 8"/>
          <p:cNvSpPr/>
          <p:nvPr/>
        </p:nvSpPr>
        <p:spPr>
          <a:xfrm>
            <a:off x="611188" y="4581525"/>
            <a:ext cx="1871662" cy="503238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教学重难点</a:t>
            </a:r>
            <a:endParaRPr lang="zh-CN" altLang="en-US" sz="24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bldLvl="0"/>
      <p:bldP spid="4" grpId="0"/>
      <p:bldP spid="7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6147"/>
          <p:cNvGrpSpPr/>
          <p:nvPr/>
        </p:nvGrpSpPr>
        <p:grpSpPr bwMode="auto">
          <a:xfrm>
            <a:off x="1241425" y="1123950"/>
            <a:ext cx="1674813" cy="796925"/>
            <a:chOff x="877" y="0"/>
            <a:chExt cx="2639" cy="1254"/>
          </a:xfrm>
        </p:grpSpPr>
        <p:sp>
          <p:nvSpPr>
            <p:cNvPr id="19465" name="矩形 7"/>
            <p:cNvSpPr/>
            <p:nvPr/>
          </p:nvSpPr>
          <p:spPr bwMode="auto">
            <a:xfrm>
              <a:off x="882" y="0"/>
              <a:ext cx="2634" cy="1200"/>
            </a:xfrm>
            <a:custGeom>
              <a:avLst/>
              <a:gdLst>
                <a:gd name="T0" fmla="*/ 0 w 2520280"/>
                <a:gd name="T1" fmla="*/ 0 h 1872208"/>
                <a:gd name="T2" fmla="*/ 0 w 2520280"/>
                <a:gd name="T3" fmla="*/ 0 h 1872208"/>
                <a:gd name="T4" fmla="*/ 0 w 2520280"/>
                <a:gd name="T5" fmla="*/ 0 h 1872208"/>
                <a:gd name="T6" fmla="*/ 0 w 2520280"/>
                <a:gd name="T7" fmla="*/ 0 h 1872208"/>
                <a:gd name="T8" fmla="*/ 0 w 2520280"/>
                <a:gd name="T9" fmla="*/ 0 h 1872208"/>
                <a:gd name="T10" fmla="*/ 0 w 2520280"/>
                <a:gd name="T11" fmla="*/ 0 h 187220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520280"/>
                <a:gd name="T19" fmla="*/ 0 h 1872208"/>
                <a:gd name="T20" fmla="*/ 2520280 w 2520280"/>
                <a:gd name="T21" fmla="*/ 1872208 h 187220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520280" h="1872208">
                  <a:moveTo>
                    <a:pt x="0" y="1872208"/>
                  </a:moveTo>
                  <a:lnTo>
                    <a:pt x="2520280" y="1872208"/>
                  </a:lnTo>
                  <a:lnTo>
                    <a:pt x="0" y="1872208"/>
                  </a:lnTo>
                  <a:close/>
                  <a:moveTo>
                    <a:pt x="0" y="0"/>
                  </a:moveTo>
                  <a:lnTo>
                    <a:pt x="916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2700" cap="sq" cmpd="sng">
              <a:solidFill>
                <a:srgbClr val="DDDDDD"/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466" name="文本框 6151"/>
            <p:cNvSpPr txBox="1">
              <a:spLocks noChangeArrowheads="1"/>
            </p:cNvSpPr>
            <p:nvPr/>
          </p:nvSpPr>
          <p:spPr bwMode="auto">
            <a:xfrm>
              <a:off x="877" y="431"/>
              <a:ext cx="291" cy="82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>
                <a:buFont typeface="宋体" panose="02010600030101010101" pitchFamily="2" charset="-122"/>
                <a:buNone/>
              </a:pPr>
              <a:endParaRPr lang="zh-CN" altLang="en-US" sz="2800">
                <a:solidFill>
                  <a:srgbClr val="00666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endParaRPr>
            </a:p>
          </p:txBody>
        </p:sp>
      </p:grpSp>
      <p:sp>
        <p:nvSpPr>
          <p:cNvPr id="7180" name="文本框 96258"/>
          <p:cNvSpPr txBox="1">
            <a:spLocks noChangeArrowheads="1"/>
          </p:cNvSpPr>
          <p:nvPr/>
        </p:nvSpPr>
        <p:spPr bwMode="auto">
          <a:xfrm>
            <a:off x="4916488" y="1762125"/>
            <a:ext cx="439737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宋体" panose="02010600030101010101" pitchFamily="2" charset="-122"/>
              <a:buNone/>
            </a:pP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（</a:t>
            </a:r>
            <a:r>
              <a:rPr lang="en-US" altLang="zh-CN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1</a:t>
            </a: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）作者简介</a:t>
            </a:r>
            <a:endParaRPr lang="zh-CN" altLang="en-US" sz="24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  <p:sp>
        <p:nvSpPr>
          <p:cNvPr id="11" name="MH_Text_2"/>
          <p:cNvSpPr>
            <a:spLocks noChangeArrowheads="1"/>
          </p:cNvSpPr>
          <p:nvPr/>
        </p:nvSpPr>
        <p:spPr bwMode="auto">
          <a:xfrm>
            <a:off x="428625" y="676275"/>
            <a:ext cx="4062413" cy="4730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 anchorCtr="1"/>
          <a:lstStyle/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kern="0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 pitchFamily="34" charset="0"/>
              </a:rPr>
              <a:t>二  自学互研  生成新知</a:t>
            </a:r>
            <a:endParaRPr lang="zh-CN" altLang="en-US" sz="2400" b="1" kern="0" dirty="0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流程图: 文档 12"/>
          <p:cNvSpPr/>
          <p:nvPr/>
        </p:nvSpPr>
        <p:spPr bwMode="auto">
          <a:xfrm>
            <a:off x="500063" y="1403350"/>
            <a:ext cx="3214687" cy="454025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800" b="1" noProof="1"/>
          </a:p>
        </p:txBody>
      </p:sp>
      <p:sp>
        <p:nvSpPr>
          <p:cNvPr id="19461" name="Rectangle 11"/>
          <p:cNvSpPr>
            <a:spLocks noChangeArrowheads="1"/>
          </p:cNvSpPr>
          <p:nvPr/>
        </p:nvSpPr>
        <p:spPr bwMode="auto">
          <a:xfrm>
            <a:off x="350838" y="1363663"/>
            <a:ext cx="4370387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步骤一</a:t>
            </a: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知识梳理 夯实基础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pic>
        <p:nvPicPr>
          <p:cNvPr id="18437" name="图片 18436" descr="余光中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104900" y="2806700"/>
            <a:ext cx="2743200" cy="325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4383088" y="2701925"/>
            <a:ext cx="4437062" cy="3324225"/>
          </a:xfrm>
          <a:prstGeom prst="rect">
            <a:avLst/>
          </a:prstGeom>
          <a:noFill/>
          <a:ln w="9525">
            <a:solidFill>
              <a:srgbClr val="FFC000"/>
            </a:solidFill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1800" b="1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      </a:t>
            </a:r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余光中，</a:t>
            </a:r>
            <a:r>
              <a:rPr lang="zh-CN" altLang="en-US" sz="2000" b="1">
                <a:solidFill>
                  <a:schemeClr val="tx2"/>
                </a:solidFill>
                <a:latin typeface="Tahoma" panose="020B0604030504040204" pitchFamily="34" charset="0"/>
                <a:sym typeface="+mn-ea"/>
              </a:rPr>
              <a:t>当代著名作家、诗人、学者、翻译家。</a:t>
            </a:r>
            <a:r>
              <a:rPr lang="en-US" altLang="zh-CN" sz="2000" b="1">
                <a:solidFill>
                  <a:schemeClr val="tx2"/>
                </a:solidFill>
                <a:sym typeface="+mn-ea"/>
              </a:rPr>
              <a:t>1928</a:t>
            </a:r>
            <a:r>
              <a:rPr lang="zh-CN" altLang="en-US" sz="2000" b="1">
                <a:solidFill>
                  <a:schemeClr val="tx2"/>
                </a:solidFill>
                <a:latin typeface="Tahoma" panose="020B0604030504040204" pitchFamily="34" charset="0"/>
                <a:sym typeface="+mn-ea"/>
              </a:rPr>
              <a:t>年出生于南京， </a:t>
            </a:r>
            <a:r>
              <a:rPr lang="zh-CN" altLang="en-US" sz="2000" b="1">
                <a:solidFill>
                  <a:schemeClr val="tx2"/>
                </a:solidFill>
                <a:latin typeface="Times New Roman" panose="02020603050405020304" pitchFamily="18" charset="0"/>
                <a:sym typeface="+mn-ea"/>
              </a:rPr>
              <a:t>祖籍福建永春。因母亲原籍为江苏武进，故也自称“江南人”。 代表作品有诗集《舟子的悲歌》《钟乳石》《万圣节》《莲的联想》《白玉苦瓜》《与永恒拔河》等。</a:t>
            </a:r>
            <a:endParaRPr lang="zh-CN" altLang="en-US" sz="2000" b="1">
              <a:solidFill>
                <a:schemeClr val="tx2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5" name="剪去对角的矩形 4"/>
          <p:cNvSpPr/>
          <p:nvPr/>
        </p:nvSpPr>
        <p:spPr>
          <a:xfrm>
            <a:off x="825500" y="2141538"/>
            <a:ext cx="1743075" cy="450850"/>
          </a:xfrm>
          <a:prstGeom prst="snip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en-US" altLang="zh-CN" sz="2000" b="1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000" b="1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文学常识</a:t>
            </a:r>
            <a:endParaRPr lang="zh-CN" altLang="en-US" sz="2000" b="1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80" grpId="1"/>
      <p:bldP spid="1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文本框 99"/>
          <p:cNvSpPr txBox="1">
            <a:spLocks noChangeArrowheads="1"/>
          </p:cNvSpPr>
          <p:nvPr/>
        </p:nvSpPr>
        <p:spPr bwMode="auto">
          <a:xfrm>
            <a:off x="2647950" y="2184400"/>
            <a:ext cx="5616575" cy="10144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indent="266700"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2000" b="1"/>
              <a:t>邮</a:t>
            </a:r>
            <a:r>
              <a:rPr lang="en-US" altLang="zh-CN" sz="2000"/>
              <a:t>票 (   )　　　</a:t>
            </a:r>
            <a:r>
              <a:rPr lang="en-US" altLang="zh-CN" sz="2000" b="1"/>
              <a:t>窄 </a:t>
            </a:r>
            <a:r>
              <a:rPr lang="en-US" altLang="zh-CN" sz="2000"/>
              <a:t>(    ) 　　  </a:t>
            </a:r>
            <a:endParaRPr lang="en-US" altLang="zh-CN" sz="2000"/>
          </a:p>
          <a:p>
            <a:pPr indent="266700"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2000"/>
              <a:t>乡</a:t>
            </a:r>
            <a:r>
              <a:rPr lang="en-US" altLang="zh-CN" sz="2000" b="1"/>
              <a:t>愁</a:t>
            </a:r>
            <a:r>
              <a:rPr lang="zh-CN" altLang="en-US" sz="2000"/>
              <a:t>（</a:t>
            </a:r>
            <a:r>
              <a:rPr lang="en-US" altLang="zh-CN" sz="2000"/>
              <a:t>   )      </a:t>
            </a:r>
            <a:r>
              <a:rPr lang="en-US" altLang="zh-CN" sz="2000" b="1">
                <a:sym typeface="+mn-ea"/>
              </a:rPr>
              <a:t>矮 </a:t>
            </a:r>
            <a:r>
              <a:rPr lang="en-US" altLang="zh-CN" sz="2000">
                <a:sym typeface="+mn-ea"/>
              </a:rPr>
              <a:t>(    )</a:t>
            </a:r>
            <a:endParaRPr lang="zh-CN" altLang="en-US" sz="2000"/>
          </a:p>
        </p:txBody>
      </p:sp>
      <p:sp>
        <p:nvSpPr>
          <p:cNvPr id="3" name="文本框 4101"/>
          <p:cNvSpPr txBox="1"/>
          <p:nvPr/>
        </p:nvSpPr>
        <p:spPr>
          <a:xfrm>
            <a:off x="2770188" y="1195388"/>
            <a:ext cx="2851150" cy="4429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300" b="1" noProof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疏通词句，把握内容</a:t>
            </a:r>
            <a:endParaRPr lang="zh-CN" altLang="en-US" sz="2300" b="1" noProof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13" name="Text Box 21"/>
          <p:cNvSpPr txBox="1">
            <a:spLocks noChangeArrowheads="1"/>
          </p:cNvSpPr>
          <p:nvPr/>
        </p:nvSpPr>
        <p:spPr bwMode="auto">
          <a:xfrm>
            <a:off x="3233738" y="1724025"/>
            <a:ext cx="2767012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（</a:t>
            </a:r>
            <a:r>
              <a:rPr lang="en-US" altLang="zh-CN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1</a:t>
            </a: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）字音</a:t>
            </a:r>
            <a:endParaRPr lang="zh-CN" altLang="en-US" sz="24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8214" name="Text Box 22"/>
          <p:cNvSpPr txBox="1">
            <a:spLocks noChangeArrowheads="1"/>
          </p:cNvSpPr>
          <p:nvPr/>
        </p:nvSpPr>
        <p:spPr bwMode="auto">
          <a:xfrm>
            <a:off x="3235325" y="3198813"/>
            <a:ext cx="3770313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（</a:t>
            </a:r>
            <a:r>
              <a:rPr lang="en-US" altLang="zh-CN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2</a:t>
            </a:r>
            <a:r>
              <a:rPr lang="zh-CN" altLang="en-US" sz="2400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</a:rPr>
              <a:t>）词义</a:t>
            </a:r>
            <a:endParaRPr lang="zh-CN" altLang="en-US" sz="2400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</p:txBody>
      </p:sp>
      <p:sp>
        <p:nvSpPr>
          <p:cNvPr id="8216" name="Text Box 24"/>
          <p:cNvSpPr txBox="1">
            <a:spLocks noChangeArrowheads="1"/>
          </p:cNvSpPr>
          <p:nvPr/>
        </p:nvSpPr>
        <p:spPr bwMode="auto">
          <a:xfrm>
            <a:off x="1271588" y="3840163"/>
            <a:ext cx="6129337" cy="1784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1</a:t>
            </a:r>
            <a:r>
              <a:rPr lang="zh-CN" altLang="en-US" sz="2000" b="1">
                <a:latin typeface="Arial" panose="020B0604020202020204" pitchFamily="34" charset="0"/>
              </a:rPr>
              <a:t>）乡愁</a:t>
            </a:r>
            <a:r>
              <a:rPr lang="zh-CN" altLang="en-US" sz="2000">
                <a:latin typeface="Arial" panose="020B0604020202020204" pitchFamily="34" charset="0"/>
              </a:rPr>
              <a:t>：</a:t>
            </a:r>
            <a:endParaRPr lang="zh-CN" altLang="en-US" sz="20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2</a:t>
            </a:r>
            <a:r>
              <a:rPr lang="zh-CN" altLang="en-US" sz="2000" b="1">
                <a:latin typeface="Arial" panose="020B0604020202020204" pitchFamily="34" charset="0"/>
              </a:rPr>
              <a:t>）邮票</a:t>
            </a:r>
            <a:r>
              <a:rPr lang="zh-CN" altLang="en-US" sz="2000">
                <a:latin typeface="Arial" panose="020B0604020202020204" pitchFamily="34" charset="0"/>
              </a:rPr>
              <a:t>：</a:t>
            </a:r>
            <a:endParaRPr lang="zh-CN" altLang="en-US" sz="2000">
              <a:latin typeface="Arial" panose="020B0604020202020204" pitchFamily="34" charset="0"/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latin typeface="Arial" panose="020B0604020202020204" pitchFamily="34" charset="0"/>
              </a:rPr>
              <a:t>（</a:t>
            </a:r>
            <a:r>
              <a:rPr lang="en-US" altLang="zh-CN" sz="2000" b="1">
                <a:latin typeface="Arial" panose="020B0604020202020204" pitchFamily="34" charset="0"/>
              </a:rPr>
              <a:t>3</a:t>
            </a:r>
            <a:r>
              <a:rPr lang="zh-CN" altLang="en-US" sz="2000" b="1">
                <a:latin typeface="Arial" panose="020B0604020202020204" pitchFamily="34" charset="0"/>
              </a:rPr>
              <a:t>）海峡</a:t>
            </a:r>
            <a:r>
              <a:rPr lang="zh-CN" altLang="en-US" sz="2000">
                <a:latin typeface="Arial" panose="020B0604020202020204" pitchFamily="34" charset="0"/>
              </a:rPr>
              <a:t>：</a:t>
            </a:r>
            <a:endParaRPr lang="zh-CN" altLang="en-US" sz="2000">
              <a:latin typeface="Arial" panose="020B0604020202020204" pitchFamily="34" charset="0"/>
            </a:endParaRPr>
          </a:p>
          <a:p>
            <a:pPr>
              <a:buFont typeface="宋体" panose="02010600030101010101" pitchFamily="2" charset="-122"/>
              <a:buNone/>
            </a:pPr>
            <a:endParaRPr lang="zh-CN" altLang="en-US" sz="2000">
              <a:latin typeface="Arial" panose="020B0604020202020204" pitchFamily="34" charset="0"/>
            </a:endParaRPr>
          </a:p>
        </p:txBody>
      </p:sp>
      <p:sp>
        <p:nvSpPr>
          <p:cNvPr id="8217" name="Text Box 25"/>
          <p:cNvSpPr txBox="1">
            <a:spLocks noChangeArrowheads="1"/>
          </p:cNvSpPr>
          <p:nvPr/>
        </p:nvSpPr>
        <p:spPr bwMode="auto">
          <a:xfrm>
            <a:off x="2647950" y="3975100"/>
            <a:ext cx="15621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思乡的愁闷。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18" name="Text Box 26"/>
          <p:cNvSpPr txBox="1">
            <a:spLocks noChangeArrowheads="1"/>
          </p:cNvSpPr>
          <p:nvPr/>
        </p:nvSpPr>
        <p:spPr bwMode="auto">
          <a:xfrm>
            <a:off x="2647950" y="4465638"/>
            <a:ext cx="5699125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邮电局发卖的、用来贴在邮件上表明已付邮资的凭证。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8219" name="Text Box 27"/>
          <p:cNvSpPr txBox="1">
            <a:spLocks noChangeArrowheads="1"/>
          </p:cNvSpPr>
          <p:nvPr/>
        </p:nvSpPr>
        <p:spPr bwMode="auto">
          <a:xfrm>
            <a:off x="2647950" y="4835525"/>
            <a:ext cx="6210300" cy="9207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指两个水域之间的狭窄水上通道。它不仅是海上交通要道、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宋体" panose="02010600030101010101" pitchFamily="2" charset="-122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航运枢纽,而且历来是兵家必争之地。人称海上交通"咽喉"。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>
              <a:buFont typeface="宋体" panose="02010600030101010101" pitchFamily="2" charset="-122"/>
              <a:buNone/>
            </a:pPr>
            <a:r>
              <a:rPr lang="zh-CN" altLang="en-US" sz="1800" b="1">
                <a:solidFill>
                  <a:srgbClr val="FF0000"/>
                </a:solidFill>
                <a:latin typeface="Arial" panose="020B0604020202020204" pitchFamily="34" charset="0"/>
              </a:rPr>
              <a:t>本文是比喻。</a:t>
            </a:r>
            <a:endParaRPr lang="zh-CN" altLang="en-US" sz="1800" b="1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剪去对角的矩形 3"/>
          <p:cNvSpPr/>
          <p:nvPr/>
        </p:nvSpPr>
        <p:spPr>
          <a:xfrm>
            <a:off x="487363" y="809625"/>
            <a:ext cx="1743075" cy="450850"/>
          </a:xfrm>
          <a:prstGeom prst="snip2DiagRec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en-US" altLang="zh-CN" sz="2000" b="1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000" b="1" noProof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生难字词</a:t>
            </a:r>
            <a:endParaRPr lang="zh-CN" altLang="en-US" sz="2000" b="1" noProof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670300" y="2271713"/>
            <a:ext cx="868363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yóu</a:t>
            </a:r>
            <a:endParaRPr lang="zh-CN" altLang="en-US" sz="2000"/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451475" y="2271713"/>
            <a:ext cx="723900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zhǎi </a:t>
            </a:r>
            <a:endParaRPr lang="en-US" altLang="zh-CN" sz="2000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624263" y="2735263"/>
            <a:ext cx="960437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chóu</a:t>
            </a:r>
            <a:endParaRPr lang="zh-CN" altLang="en-US" sz="2000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621338" y="2735263"/>
            <a:ext cx="811212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000" b="1">
                <a:solidFill>
                  <a:srgbClr val="FF0000"/>
                </a:solidFill>
                <a:sym typeface="+mn-ea"/>
              </a:rPr>
              <a:t>ǎi</a:t>
            </a:r>
            <a:endParaRPr lang="en-US" altLang="zh-CN" sz="20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8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2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3" grpId="0"/>
      <p:bldP spid="8214" grpId="0"/>
      <p:bldP spid="8216" grpId="0"/>
      <p:bldP spid="8217" grpId="0"/>
      <p:bldP spid="8218" grpId="0"/>
      <p:bldP spid="8219" grpId="0"/>
      <p:bldP spid="4" grpId="1" animBg="1"/>
      <p:bldP spid="2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4101"/>
          <p:cNvSpPr txBox="1"/>
          <p:nvPr/>
        </p:nvSpPr>
        <p:spPr>
          <a:xfrm>
            <a:off x="1143000" y="1416050"/>
            <a:ext cx="2851150" cy="46037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en-US" altLang="zh-CN" sz="24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400" b="1" noProof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、</a:t>
            </a:r>
            <a:r>
              <a:rPr lang="zh-CN" altLang="en-US" sz="2400" b="1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学生听录音跟读</a:t>
            </a:r>
            <a:r>
              <a:rPr lang="en-US" sz="1800" b="1">
                <a:solidFill>
                  <a:schemeClr val="tx1"/>
                </a:solidFill>
              </a:rPr>
              <a:t> </a:t>
            </a:r>
            <a:endParaRPr lang="zh-CN" altLang="en-US" sz="1800" b="1" noProof="1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14" name="流程图: 文档 13"/>
          <p:cNvSpPr/>
          <p:nvPr/>
        </p:nvSpPr>
        <p:spPr bwMode="auto">
          <a:xfrm>
            <a:off x="500063" y="896938"/>
            <a:ext cx="3214687" cy="454025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800" b="1" noProof="1"/>
          </a:p>
        </p:txBody>
      </p:sp>
      <p:sp>
        <p:nvSpPr>
          <p:cNvPr id="21507" name="Rectangle 11"/>
          <p:cNvSpPr>
            <a:spLocks noChangeArrowheads="1"/>
          </p:cNvSpPr>
          <p:nvPr/>
        </p:nvSpPr>
        <p:spPr bwMode="auto">
          <a:xfrm>
            <a:off x="366713" y="893763"/>
            <a:ext cx="4733925" cy="398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步骤二</a:t>
            </a:r>
            <a:r>
              <a:rPr lang="en-US" altLang="zh-CN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整体感知</a:t>
            </a:r>
            <a:r>
              <a:rPr lang="en-US" sz="2000" b="1">
                <a:solidFill>
                  <a:schemeClr val="bg1"/>
                </a:solidFill>
              </a:rPr>
              <a:t> </a:t>
            </a:r>
            <a:r>
              <a:rPr lang="zh-CN" altLang="en-US" sz="2000" b="1">
                <a:solidFill>
                  <a:schemeClr val="bg1"/>
                </a:solidFill>
              </a:rPr>
              <a:t>走进文本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21508" name="文本框 1"/>
          <p:cNvSpPr txBox="1">
            <a:spLocks noChangeArrowheads="1"/>
          </p:cNvSpPr>
          <p:nvPr/>
        </p:nvSpPr>
        <p:spPr bwMode="auto">
          <a:xfrm>
            <a:off x="3465513" y="1928813"/>
            <a:ext cx="798512" cy="4256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buFont typeface="宋体" panose="02010600030101010101" pitchFamily="2" charset="-122"/>
              <a:buNone/>
            </a:pPr>
            <a:endParaRPr lang="zh-CN" altLang="en-US"/>
          </a:p>
        </p:txBody>
      </p:sp>
      <p:sp>
        <p:nvSpPr>
          <p:cNvPr id="21509" name="文本框 2"/>
          <p:cNvSpPr txBox="1">
            <a:spLocks noChangeArrowheads="1"/>
          </p:cNvSpPr>
          <p:nvPr/>
        </p:nvSpPr>
        <p:spPr bwMode="auto">
          <a:xfrm>
            <a:off x="1587500" y="2209800"/>
            <a:ext cx="3413125" cy="2862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小时候</a:t>
            </a:r>
            <a:b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乡愁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是一枚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小小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的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 i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邮票</a:t>
            </a:r>
            <a:b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我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这头</a:t>
            </a:r>
            <a:br>
              <a:rPr lang="zh-CN" altLang="en-US" sz="2000" b="1" u="sng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母亲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那头</a:t>
            </a:r>
            <a:br>
              <a:rPr lang="zh-CN" altLang="en-US" sz="2000" b="1">
                <a:solidFill>
                  <a:srgbClr val="EFADFF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b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长大后</a:t>
            </a:r>
            <a:b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乡愁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是一张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窄窄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的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船票</a:t>
            </a:r>
            <a:br>
              <a:rPr lang="zh-CN" altLang="en-US" sz="2000" b="1">
                <a:solidFill>
                  <a:srgbClr val="EFADFF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我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这头</a:t>
            </a:r>
            <a:br>
              <a:rPr lang="zh-CN" altLang="en-US" sz="2000" b="1">
                <a:solidFill>
                  <a:srgbClr val="EFADFF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新娘</a:t>
            </a:r>
            <a:r>
              <a:rPr lang="en-US" altLang="zh-CN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Times New Roman" panose="02020603050405020304" pitchFamily="18" charset="0"/>
                <a:ea typeface="华文仿宋" panose="02010600040101010101" charset="-122"/>
                <a:cs typeface="华文仿宋" panose="02010600040101010101" charset="-122"/>
                <a:sym typeface="+mn-ea"/>
              </a:rPr>
              <a:t>那头</a:t>
            </a:r>
            <a:endParaRPr lang="zh-CN" altLang="en-US" sz="2000" b="1">
              <a:solidFill>
                <a:srgbClr val="CC0099"/>
              </a:solidFill>
              <a:latin typeface="Times New Roman" panose="02020603050405020304" pitchFamily="18" charset="0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sp>
        <p:nvSpPr>
          <p:cNvPr id="21510" name="文本框 5"/>
          <p:cNvSpPr txBox="1">
            <a:spLocks noChangeArrowheads="1"/>
          </p:cNvSpPr>
          <p:nvPr/>
        </p:nvSpPr>
        <p:spPr bwMode="auto">
          <a:xfrm>
            <a:off x="5402263" y="2054225"/>
            <a:ext cx="2670175" cy="3784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后来啊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乡愁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是一方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矮矮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的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坟墓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我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外头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母亲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里头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endParaRPr lang="zh-CN" altLang="en-US" sz="2000" b="1"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  <a:p>
            <a:pPr>
              <a:buFont typeface="宋体" panose="02010600030101010101" pitchFamily="2" charset="-122"/>
              <a:buNone/>
            </a:pP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而现在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乡愁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是一湾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浅浅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的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海峡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我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这头</a:t>
            </a:r>
            <a:b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</a:b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大陆</a:t>
            </a:r>
            <a:r>
              <a:rPr lang="en-US" altLang="zh-CN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/</a:t>
            </a:r>
            <a:r>
              <a:rPr lang="zh-CN" altLang="en-US" sz="2000" b="1"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在</a:t>
            </a:r>
            <a:r>
              <a:rPr lang="zh-CN" altLang="en-US" sz="2000" b="1">
                <a:solidFill>
                  <a:srgbClr val="CC0099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那头</a:t>
            </a:r>
            <a:endParaRPr lang="zh-CN" altLang="en-US" sz="2000" b="1">
              <a:solidFill>
                <a:srgbClr val="CC0099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7" name="乡愁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357688" y="1381125"/>
            <a:ext cx="642937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12" name="文本框 8"/>
          <p:cNvSpPr txBox="1">
            <a:spLocks noChangeArrowheads="1"/>
          </p:cNvSpPr>
          <p:nvPr/>
        </p:nvSpPr>
        <p:spPr bwMode="auto">
          <a:xfrm>
            <a:off x="611188" y="3214688"/>
            <a:ext cx="674687" cy="1649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3200">
                <a:solidFill>
                  <a:srgbClr val="FF0000"/>
                </a:solidFill>
              </a:rPr>
              <a:t>乡愁</a:t>
            </a:r>
            <a:endParaRPr lang="zh-CN" altLang="en-US" sz="32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7" dur="141469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文本框 6146"/>
          <p:cNvSpPr txBox="1">
            <a:spLocks noChangeArrowheads="1"/>
          </p:cNvSpPr>
          <p:nvPr/>
        </p:nvSpPr>
        <p:spPr bwMode="auto">
          <a:xfrm>
            <a:off x="896938" y="1214438"/>
            <a:ext cx="4030662" cy="460375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</a:rPr>
              <a:t>、熟读课文，归纳文章层次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1689100" y="1935163"/>
            <a:ext cx="434022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400">
                <a:solidFill>
                  <a:srgbClr val="3399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这首诗大致可以分为几个小结？请用简洁的语言概括</a:t>
            </a:r>
            <a:r>
              <a:rPr lang="zh-CN" altLang="en-US" sz="2400">
                <a:solidFill>
                  <a:srgbClr val="3DAF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>
              <a:solidFill>
                <a:srgbClr val="3DAF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2531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4440238"/>
            <a:ext cx="3008313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 3"/>
          <p:cNvSpPr/>
          <p:nvPr/>
        </p:nvSpPr>
        <p:spPr>
          <a:xfrm>
            <a:off x="349250" y="3211513"/>
            <a:ext cx="1614488" cy="62865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/>
              <a:t>母子之别</a:t>
            </a:r>
            <a:endParaRPr lang="zh-CN" altLang="en-US" sz="2400" b="1"/>
          </a:p>
        </p:txBody>
      </p:sp>
      <p:sp>
        <p:nvSpPr>
          <p:cNvPr id="5" name="燕尾形箭头 4"/>
          <p:cNvSpPr/>
          <p:nvPr/>
        </p:nvSpPr>
        <p:spPr>
          <a:xfrm>
            <a:off x="2022475" y="3406775"/>
            <a:ext cx="549275" cy="325438"/>
          </a:xfrm>
          <a:prstGeom prst="notchedRightArrow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2698750" y="3211513"/>
            <a:ext cx="1584325" cy="627062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/>
              <a:t>夫妻之别</a:t>
            </a:r>
            <a:endParaRPr lang="zh-CN" altLang="en-US" sz="2400" b="1"/>
          </a:p>
        </p:txBody>
      </p:sp>
      <p:sp>
        <p:nvSpPr>
          <p:cNvPr id="7" name="燕尾形箭头 6"/>
          <p:cNvSpPr/>
          <p:nvPr/>
        </p:nvSpPr>
        <p:spPr>
          <a:xfrm>
            <a:off x="4387850" y="3406775"/>
            <a:ext cx="539750" cy="325438"/>
          </a:xfrm>
          <a:prstGeom prst="notchedRightArrow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endParaRPr lang="zh-CN" altLang="en-US"/>
          </a:p>
        </p:txBody>
      </p:sp>
      <p:sp>
        <p:nvSpPr>
          <p:cNvPr id="8" name="圆角矩形 7"/>
          <p:cNvSpPr/>
          <p:nvPr/>
        </p:nvSpPr>
        <p:spPr>
          <a:xfrm>
            <a:off x="4999038" y="3211513"/>
            <a:ext cx="1520825" cy="627062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</a:rPr>
              <a:t>母子之别</a:t>
            </a:r>
            <a:endParaRPr lang="zh-CN" altLang="en-US" sz="2400" b="1">
              <a:solidFill>
                <a:schemeClr val="tx1"/>
              </a:solidFill>
              <a:latin typeface="宋体" panose="02010600030101010101" pitchFamily="2" charset="-122"/>
            </a:endParaRPr>
          </a:p>
        </p:txBody>
      </p:sp>
      <p:sp>
        <p:nvSpPr>
          <p:cNvPr id="9" name="燕尾形箭头 8"/>
          <p:cNvSpPr/>
          <p:nvPr/>
        </p:nvSpPr>
        <p:spPr>
          <a:xfrm>
            <a:off x="6592888" y="3406775"/>
            <a:ext cx="484187" cy="325438"/>
          </a:xfrm>
          <a:prstGeom prst="notchedRightArrow">
            <a:avLst/>
          </a:prstGeom>
          <a:solidFill>
            <a:srgbClr val="FF99CC"/>
          </a:solidFill>
          <a:ln>
            <a:solidFill>
              <a:srgbClr val="FF99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endParaRPr lang="zh-CN" altLang="en-US"/>
          </a:p>
        </p:txBody>
      </p:sp>
      <p:sp>
        <p:nvSpPr>
          <p:cNvPr id="10" name="圆角矩形 9"/>
          <p:cNvSpPr/>
          <p:nvPr/>
        </p:nvSpPr>
        <p:spPr>
          <a:xfrm>
            <a:off x="7150100" y="3211513"/>
            <a:ext cx="1619250" cy="617537"/>
          </a:xfrm>
          <a:prstGeom prst="roundRect">
            <a:avLst/>
          </a:prstGeom>
          <a:solidFill>
            <a:schemeClr val="accent1">
              <a:lumMod val="90000"/>
            </a:schemeClr>
          </a:solidFill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宋体" panose="02010600030101010101" pitchFamily="2" charset="-122"/>
              <a:buNone/>
              <a:defRPr/>
            </a:pPr>
            <a:r>
              <a:rPr lang="zh-CN" altLang="en-US" sz="2400" b="1">
                <a:solidFill>
                  <a:schemeClr val="tx1"/>
                </a:solidFill>
              </a:rPr>
              <a:t>国家之别</a:t>
            </a:r>
            <a:endParaRPr lang="zh-CN" altLang="en-US" sz="2400" b="1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5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ldLvl="0" animBg="1"/>
      <p:bldP spid="9228" grpId="0" bldLvl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4101"/>
          <p:cNvSpPr txBox="1"/>
          <p:nvPr/>
        </p:nvSpPr>
        <p:spPr>
          <a:xfrm>
            <a:off x="2843213" y="1050925"/>
            <a:ext cx="2851150" cy="44291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300" b="1" noProof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rPr>
              <a:t>品读上阕，领略意境</a:t>
            </a:r>
            <a:endParaRPr lang="zh-CN" altLang="en-US" sz="2300" b="1" noProof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5650" y="1266825"/>
            <a:ext cx="481013" cy="446088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300" noProof="1">
                <a:solidFill>
                  <a:schemeClr val="accent5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n-ea"/>
                <a:sym typeface="宋体" panose="02010600030101010101" pitchFamily="2" charset="-122"/>
              </a:rPr>
              <a:t>三</a:t>
            </a:r>
            <a:endParaRPr lang="en-US" altLang="zh-CN" sz="2300" noProof="1">
              <a:solidFill>
                <a:schemeClr val="accent5"/>
              </a:solidFill>
              <a:latin typeface="黑体" panose="02010609060101010101" pitchFamily="49" charset="-122"/>
              <a:ea typeface="黑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25" name="MH_Text_2"/>
          <p:cNvSpPr>
            <a:spLocks noChangeArrowheads="1"/>
          </p:cNvSpPr>
          <p:nvPr/>
        </p:nvSpPr>
        <p:spPr bwMode="auto">
          <a:xfrm>
            <a:off x="509588" y="741363"/>
            <a:ext cx="4059237" cy="473075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txBody>
          <a:bodyPr anchor="ctr" anchorCtr="1"/>
          <a:lstStyle/>
          <a:p>
            <a:pPr>
              <a:buFont typeface="Arial" panose="020B0604020202020204" pitchFamily="34" charset="0"/>
              <a:buNone/>
              <a:defRPr/>
            </a:pP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  合作探究</a:t>
            </a:r>
            <a:r>
              <a:rPr lang="en-US" sz="2400" b="1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2400" b="1">
                <a:solidFill>
                  <a:schemeClr val="bg1">
                    <a:lumMod val="50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生成能力</a:t>
            </a:r>
            <a:endParaRPr lang="zh-CN" altLang="en-US" sz="2400" b="1">
              <a:solidFill>
                <a:schemeClr val="bg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流程图: 文档 25"/>
          <p:cNvSpPr/>
          <p:nvPr/>
        </p:nvSpPr>
        <p:spPr bwMode="auto">
          <a:xfrm>
            <a:off x="500063" y="1331913"/>
            <a:ext cx="3929062" cy="454025"/>
          </a:xfrm>
          <a:prstGeom prst="flowChartDocument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zh-CN" altLang="en-US" sz="1800" b="1" noProof="1"/>
          </a:p>
        </p:txBody>
      </p:sp>
      <p:sp>
        <p:nvSpPr>
          <p:cNvPr id="23557" name="Rectangle 11"/>
          <p:cNvSpPr>
            <a:spLocks noChangeArrowheads="1"/>
          </p:cNvSpPr>
          <p:nvPr/>
        </p:nvSpPr>
        <p:spPr bwMode="auto">
          <a:xfrm>
            <a:off x="428625" y="1357313"/>
            <a:ext cx="3643313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eaLnBrk="0" hangingPunct="0"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chemeClr val="bg1"/>
                </a:solidFill>
              </a:rPr>
              <a:t>步骤三  精读课文</a:t>
            </a:r>
            <a:r>
              <a:rPr lang="en-US" sz="2000" b="1">
                <a:solidFill>
                  <a:schemeClr val="bg1"/>
                </a:solidFill>
              </a:rPr>
              <a:t>  </a:t>
            </a:r>
            <a:r>
              <a:rPr lang="zh-CN" altLang="en-US" sz="2000" b="1">
                <a:solidFill>
                  <a:schemeClr val="bg1"/>
                </a:solidFill>
              </a:rPr>
              <a:t>深入了解</a:t>
            </a:r>
            <a:endParaRPr lang="zh-CN" altLang="en-US" sz="2000" b="1">
              <a:solidFill>
                <a:schemeClr val="bg1"/>
              </a:solidFill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06438" y="2006600"/>
            <a:ext cx="6673850" cy="11985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2400" b="1">
                <a:sym typeface="+mn-ea"/>
              </a:rPr>
              <a:t>1.</a:t>
            </a:r>
            <a:r>
              <a:rPr lang="zh-CN" altLang="en-US" sz="2400" b="1">
                <a:sym typeface="+mn-ea"/>
              </a:rPr>
              <a:t>乡愁是一种抽象情感，作者通过哪些具体可感的事物来表达这种欲说还休、难以言尽的情感？</a:t>
            </a:r>
            <a:endParaRPr lang="zh-CN" altLang="en-US" sz="2400" b="1"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85800" y="3302000"/>
            <a:ext cx="6191250" cy="400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邮票、船票、坟墓、海峡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5650" y="3852863"/>
            <a:ext cx="4829175" cy="8302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200000"/>
              </a:lnSpc>
              <a:buFont typeface="宋体" panose="02010600030101010101" pitchFamily="2" charset="-122"/>
              <a:buNone/>
            </a:pPr>
            <a:r>
              <a:rPr lang="en-US" altLang="zh-CN" sz="2400" b="1">
                <a:sym typeface="+mn-ea"/>
              </a:rPr>
              <a:t>2.</a:t>
            </a:r>
            <a:r>
              <a:rPr lang="zh-CN" altLang="en-US" sz="2400" b="1">
                <a:sym typeface="+mn-ea"/>
              </a:rPr>
              <a:t>作者以什么变化组诗？</a:t>
            </a:r>
            <a:endParaRPr lang="zh-CN" altLang="en-US" sz="2400" b="1">
              <a:sym typeface="+mn-ea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95325" y="4773613"/>
            <a:ext cx="6270625" cy="706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全诗以时间的 变化组诗，小时候</a:t>
            </a: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—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长大后</a:t>
            </a: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后来</a:t>
            </a:r>
            <a:r>
              <a:rPr lang="en-US" altLang="zh-CN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——</a:t>
            </a:r>
            <a:r>
              <a:rPr lang="zh-CN" altLang="en-US" sz="2000" b="1">
                <a:solidFill>
                  <a:srgbClr val="0000FF"/>
                </a:solidFill>
                <a:latin typeface="Times New Roman" panose="02020603050405020304" pitchFamily="18" charset="0"/>
                <a:sym typeface="+mn-ea"/>
              </a:rPr>
              <a:t>现在 ，四个人生阶段。</a:t>
            </a:r>
            <a:endParaRPr lang="zh-CN" altLang="en-US" sz="2000" b="1">
              <a:solidFill>
                <a:srgbClr val="0000FF"/>
              </a:solidFill>
              <a:latin typeface="Times New Roman" panose="02020603050405020304" pitchFamily="18" charset="0"/>
              <a:sym typeface="+mn-ea"/>
            </a:endParaRPr>
          </a:p>
        </p:txBody>
      </p:sp>
      <p:pic>
        <p:nvPicPr>
          <p:cNvPr id="23562" name="图片 22533" descr="SP_00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7308850" y="4870450"/>
            <a:ext cx="1600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文本框 24578"/>
          <p:cNvSpPr txBox="1">
            <a:spLocks noChangeArrowheads="1"/>
          </p:cNvSpPr>
          <p:nvPr/>
        </p:nvSpPr>
        <p:spPr bwMode="auto">
          <a:xfrm>
            <a:off x="733425" y="947738"/>
            <a:ext cx="5545138" cy="30464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en-US" altLang="zh-CN" sz="2800" b="1"/>
              <a:t>  </a:t>
            </a:r>
            <a:r>
              <a:rPr lang="zh-CN" altLang="en-US" sz="2000" b="1"/>
              <a:t>作者在这首诗里，设置了</a:t>
            </a:r>
            <a:r>
              <a:rPr lang="zh-CN" altLang="en-US" sz="2000" b="1">
                <a:solidFill>
                  <a:srgbClr val="FF0000"/>
                </a:solidFill>
              </a:rPr>
              <a:t>四个时段</a:t>
            </a:r>
            <a:r>
              <a:rPr lang="zh-CN" altLang="en-US" sz="2000" b="1"/>
              <a:t>，将乡愁浓缩为</a:t>
            </a:r>
            <a:r>
              <a:rPr lang="zh-CN" altLang="en-US" sz="2000" b="1">
                <a:solidFill>
                  <a:srgbClr val="FF0000"/>
                </a:solidFill>
              </a:rPr>
              <a:t>邮票</a:t>
            </a:r>
            <a:r>
              <a:rPr lang="zh-CN" altLang="en-US" sz="2000" b="1"/>
              <a:t>、</a:t>
            </a:r>
            <a:r>
              <a:rPr lang="zh-CN" altLang="en-US" sz="2000" b="1">
                <a:solidFill>
                  <a:srgbClr val="FF0000"/>
                </a:solidFill>
              </a:rPr>
              <a:t>船票</a:t>
            </a:r>
            <a:r>
              <a:rPr lang="zh-CN" altLang="en-US" sz="2000" b="1"/>
              <a:t>、</a:t>
            </a:r>
            <a:r>
              <a:rPr lang="zh-CN" altLang="en-US" sz="2000" b="1">
                <a:solidFill>
                  <a:srgbClr val="FF0000"/>
                </a:solidFill>
              </a:rPr>
              <a:t>坟墓</a:t>
            </a:r>
            <a:r>
              <a:rPr lang="zh-CN" altLang="en-US" sz="2000" b="1"/>
              <a:t>、</a:t>
            </a:r>
            <a:r>
              <a:rPr lang="zh-CN" altLang="en-US" sz="2000" b="1">
                <a:solidFill>
                  <a:srgbClr val="FF0000"/>
                </a:solidFill>
              </a:rPr>
              <a:t>海峡</a:t>
            </a:r>
            <a:r>
              <a:rPr lang="zh-CN" altLang="en-US" sz="2000" b="1"/>
              <a:t>等形象 </a:t>
            </a:r>
            <a:r>
              <a:rPr lang="en-US" altLang="zh-CN" sz="2000" b="1"/>
              <a:t>(</a:t>
            </a:r>
            <a:r>
              <a:rPr lang="zh-CN" altLang="en-US" sz="2000" b="1">
                <a:solidFill>
                  <a:srgbClr val="FF0000"/>
                </a:solidFill>
              </a:rPr>
              <a:t>意象</a:t>
            </a:r>
            <a:r>
              <a:rPr lang="en-US" altLang="zh-CN" sz="2000" b="1"/>
              <a:t>) </a:t>
            </a:r>
            <a:r>
              <a:rPr lang="zh-CN" altLang="en-US" sz="2000" b="1"/>
              <a:t>，通过四个时段和空间的变化，逐层推进，使意象次第放大，将乡愁诠释为</a:t>
            </a:r>
            <a:r>
              <a:rPr lang="zh-CN" altLang="en-US" sz="2000" b="1">
                <a:solidFill>
                  <a:srgbClr val="FF0000"/>
                </a:solidFill>
              </a:rPr>
              <a:t>亲情</a:t>
            </a:r>
            <a:r>
              <a:rPr lang="zh-CN" altLang="en-US" sz="2000" b="1"/>
              <a:t>、</a:t>
            </a:r>
            <a:r>
              <a:rPr lang="zh-CN" altLang="en-US" sz="2000" b="1">
                <a:solidFill>
                  <a:srgbClr val="FF0000"/>
                </a:solidFill>
              </a:rPr>
              <a:t>爱情</a:t>
            </a:r>
            <a:r>
              <a:rPr lang="zh-CN" altLang="en-US" sz="2000" b="1"/>
              <a:t>和</a:t>
            </a:r>
            <a:r>
              <a:rPr lang="zh-CN" altLang="en-US" sz="2000" b="1">
                <a:solidFill>
                  <a:srgbClr val="FF0000"/>
                </a:solidFill>
              </a:rPr>
              <a:t>思家爱国</a:t>
            </a:r>
            <a:r>
              <a:rPr lang="zh-CN" altLang="en-US" sz="2000" b="1"/>
              <a:t>之情，感情</a:t>
            </a:r>
            <a:r>
              <a:rPr lang="zh-CN" altLang="en-US" sz="2000" b="1">
                <a:solidFill>
                  <a:srgbClr val="FF0000"/>
                </a:solidFill>
              </a:rPr>
              <a:t>由淡而浓</a:t>
            </a:r>
            <a:r>
              <a:rPr lang="zh-CN" altLang="en-US" sz="2000" b="1"/>
              <a:t>，主题</a:t>
            </a:r>
            <a:r>
              <a:rPr lang="zh-CN" altLang="en-US" sz="2000" b="1">
                <a:solidFill>
                  <a:srgbClr val="FF0000"/>
                </a:solidFill>
              </a:rPr>
              <a:t>由浅入深</a:t>
            </a:r>
            <a:r>
              <a:rPr lang="zh-CN" altLang="en-US" sz="2000" b="1"/>
              <a:t>，在一咏三叹之中，将乡愁渲染得异常浓烈。</a:t>
            </a:r>
            <a:endParaRPr lang="zh-CN" altLang="en-US" sz="2000" b="1"/>
          </a:p>
        </p:txBody>
      </p:sp>
      <p:pic>
        <p:nvPicPr>
          <p:cNvPr id="24578" name="图片 1" descr="xin_421002240857979200958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278563" y="3486150"/>
            <a:ext cx="2439987" cy="2587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463550" y="4078288"/>
            <a:ext cx="5454650" cy="19383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3399FF"/>
                </a:solidFill>
              </a:rPr>
              <a:t>小时候（少年）── 母子分别 家愁（亲情）</a:t>
            </a:r>
            <a:endParaRPr lang="zh-CN" altLang="en-US" sz="2000" b="1">
              <a:solidFill>
                <a:srgbClr val="3399FF"/>
              </a:solidFill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3399FF"/>
                </a:solidFill>
              </a:rPr>
              <a:t>长大后（青年）── 夫妻离愁 家愁（爱情）</a:t>
            </a:r>
            <a:endParaRPr lang="zh-CN" altLang="en-US" sz="2000" b="1">
              <a:solidFill>
                <a:srgbClr val="3399FF"/>
              </a:solidFill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3399FF"/>
                </a:solidFill>
              </a:rPr>
              <a:t>后来（中年）　── 丧母哀愁 家愁（亲情）</a:t>
            </a:r>
            <a:endParaRPr lang="zh-CN" altLang="en-US" sz="2000" b="1">
              <a:solidFill>
                <a:srgbClr val="3399FF"/>
              </a:solidFill>
            </a:endParaRPr>
          </a:p>
          <a:p>
            <a:pPr>
              <a:lnSpc>
                <a:spcPct val="150000"/>
              </a:lnSpc>
              <a:buFont typeface="宋体" panose="02010600030101010101" pitchFamily="2" charset="-122"/>
              <a:buNone/>
            </a:pPr>
            <a:r>
              <a:rPr lang="zh-CN" altLang="en-US" sz="2000" b="1">
                <a:solidFill>
                  <a:srgbClr val="3399FF"/>
                </a:solidFill>
              </a:rPr>
              <a:t>现在（老年）　── 思归浓愁 国愁（祖国情）</a:t>
            </a:r>
            <a:endParaRPr lang="zh-CN" altLang="en-US" sz="2000" b="1">
              <a:solidFill>
                <a:srgbClr val="3399FF"/>
              </a:solidFill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81025" y="782638"/>
            <a:ext cx="2554288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buFont typeface="宋体" panose="02010600030101010101" pitchFamily="2" charset="-122"/>
              <a:buNone/>
            </a:pPr>
            <a:r>
              <a:rPr lang="en-US" altLang="zh-CN" sz="2400" b="1"/>
              <a:t>3.</a:t>
            </a:r>
            <a:r>
              <a:rPr lang="zh-CN" altLang="en-US" sz="2400" b="1"/>
              <a:t>体会写作手法</a:t>
            </a:r>
            <a:endParaRPr lang="zh-CN" altLang="en-US" sz="24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/>
      <p:bldP spid="3" grpId="0"/>
      <p:bldP spid="7" grpId="0"/>
    </p:bldLst>
  </p:timing>
</p:sld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7B7"/>
      </a:accent6>
      <a:hlink>
        <a:srgbClr val="FF5050"/>
      </a:hlink>
      <a:folHlink>
        <a:srgbClr val="FF99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1775</Words>
  <Application>WPS 演示</Application>
  <PresentationFormat>全屏显示(4:3)</PresentationFormat>
  <Paragraphs>160</Paragraphs>
  <Slides>14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9" baseType="lpstr">
      <vt:lpstr>Arial</vt:lpstr>
      <vt:lpstr>宋体</vt:lpstr>
      <vt:lpstr>Wingdings</vt:lpstr>
      <vt:lpstr>微软雅黑</vt:lpstr>
      <vt:lpstr>黑体</vt:lpstr>
      <vt:lpstr>华文隶书</vt:lpstr>
      <vt:lpstr>Times New Roman</vt:lpstr>
      <vt:lpstr>Tahoma</vt:lpstr>
      <vt:lpstr>华文仿宋</vt:lpstr>
      <vt:lpstr>楷体</vt:lpstr>
      <vt:lpstr>华文楷体</vt:lpstr>
      <vt:lpstr>方正姚体</vt:lpstr>
      <vt:lpstr>Arial Unicode MS</vt:lpstr>
      <vt:lpstr>Calibri</vt:lpstr>
      <vt:lpstr>默认设计模板</vt:lpstr>
      <vt:lpstr>第三课 乡愁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同学们，假如让你离开故乡，故乡的哪些景物，哪些人和事会让你深深思念，请你以《我思念故乡的          》为题，谈谈你的感受。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卢捷扬</dc:creator>
  <cp:lastModifiedBy>stone</cp:lastModifiedBy>
  <cp:revision>183</cp:revision>
  <dcterms:created xsi:type="dcterms:W3CDTF">2015-07-09T08:14:00Z</dcterms:created>
  <dcterms:modified xsi:type="dcterms:W3CDTF">2018-07-01T04:48:41Z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