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av" ContentType="audio/x-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4"/>
  </p:notesMasterIdLst>
  <p:sldIdLst>
    <p:sldId id="284" r:id="rId2"/>
    <p:sldId id="294" r:id="rId3"/>
    <p:sldId id="283" r:id="rId4"/>
    <p:sldId id="285" r:id="rId5"/>
    <p:sldId id="290" r:id="rId6"/>
    <p:sldId id="295" r:id="rId7"/>
    <p:sldId id="307" r:id="rId8"/>
    <p:sldId id="312" r:id="rId9"/>
    <p:sldId id="313" r:id="rId10"/>
    <p:sldId id="297" r:id="rId11"/>
    <p:sldId id="314" r:id="rId12"/>
    <p:sldId id="315" r:id="rId13"/>
    <p:sldId id="291" r:id="rId14"/>
    <p:sldId id="296" r:id="rId15"/>
    <p:sldId id="316" r:id="rId16"/>
    <p:sldId id="305" r:id="rId17"/>
    <p:sldId id="311" r:id="rId18"/>
    <p:sldId id="303" r:id="rId19"/>
    <p:sldId id="292" r:id="rId20"/>
    <p:sldId id="298" r:id="rId21"/>
    <p:sldId id="293" r:id="rId22"/>
    <p:sldId id="301" r:id="rId23"/>
    <p:sldId id="302" r:id="rId24"/>
    <p:sldId id="317" r:id="rId25"/>
    <p:sldId id="308" r:id="rId26"/>
    <p:sldId id="306" r:id="rId27"/>
    <p:sldId id="318" r:id="rId28"/>
    <p:sldId id="319" r:id="rId29"/>
    <p:sldId id="320" r:id="rId30"/>
    <p:sldId id="321" r:id="rId31"/>
    <p:sldId id="322" r:id="rId32"/>
    <p:sldId id="309" r:id="rId33"/>
  </p:sldIdLst>
  <p:sldSz cx="12192000" cy="6858000"/>
  <p:notesSz cx="6858000" cy="9144000"/>
  <p:embeddedFontLst>
    <p:embeddedFont>
      <p:font typeface="华文新魏" panose="02010800040101010101" pitchFamily="2" charset="-122"/>
      <p:regular r:id="rId35"/>
    </p:embeddedFont>
    <p:embeddedFont>
      <p:font typeface="华文行楷" panose="02010800040101010101" pitchFamily="2" charset="-122"/>
      <p:regular r:id="rId36"/>
    </p:embeddedFont>
    <p:embeddedFont>
      <p:font typeface="黑体" panose="02010609060101010101" pitchFamily="49" charset="-122"/>
      <p:regular r:id="rId37"/>
    </p:embeddedFont>
    <p:embeddedFont>
      <p:font typeface="仓耳玄三M W05" panose="02010600030101010101" charset="-122"/>
      <p:regular r:id="rId38"/>
    </p:embeddedFont>
    <p:embeddedFont>
      <p:font typeface="华文中宋" panose="02010600040101010101" pitchFamily="2" charset="-122"/>
      <p:regular r:id="rId39"/>
    </p:embeddedFont>
    <p:embeddedFont>
      <p:font typeface="仓耳青禾体-谷力 W05" panose="02010600030101010101" charset="-122"/>
      <p:regular r:id="rId40"/>
    </p:embeddedFont>
    <p:embeddedFont>
      <p:font typeface="Calibri" panose="020F0502020204030204" pitchFamily="34" charset="0"/>
      <p:regular r:id="rId41"/>
      <p:bold r:id="rId42"/>
      <p:italic r:id="rId43"/>
      <p:boldItalic r:id="rId44"/>
    </p:embeddedFont>
  </p:embeddedFontLst>
  <p:custDataLst>
    <p:tags r:id="rId45"/>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E9161"/>
    <a:srgbClr val="33493D"/>
    <a:srgbClr val="394B24"/>
    <a:srgbClr val="C4D3D8"/>
    <a:srgbClr val="F7F5F6"/>
    <a:srgbClr val="CDBF97"/>
    <a:srgbClr val="8D7545"/>
    <a:srgbClr val="ECE8E5"/>
    <a:srgbClr val="E4CBCB"/>
    <a:srgbClr val="A887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5758" autoAdjust="0"/>
    <p:restoredTop sz="94660"/>
  </p:normalViewPr>
  <p:slideViewPr>
    <p:cSldViewPr snapToGrid="0">
      <p:cViewPr varScale="1">
        <p:scale>
          <a:sx n="74" d="100"/>
          <a:sy n="74" d="100"/>
        </p:scale>
        <p:origin x="138" y="66"/>
      </p:cViewPr>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5.fntdata"/><Relationship Id="rId21" Type="http://schemas.openxmlformats.org/officeDocument/2006/relationships/slide" Target="slides/slide20.xml"/><Relationship Id="rId34" Type="http://schemas.openxmlformats.org/officeDocument/2006/relationships/notesMaster" Target="notesMasters/notesMaster1.xml"/><Relationship Id="rId42" Type="http://schemas.openxmlformats.org/officeDocument/2006/relationships/font" Target="fonts/font8.fntdata"/><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2.fntdata"/><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0.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1.fntdata"/><Relationship Id="rId43" Type="http://schemas.openxmlformats.org/officeDocument/2006/relationships/font" Target="fonts/font9.fntdata"/><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4.fntdata"/><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仓耳玄三M W05" panose="02020400000000000000" pitchFamily="18" charset="-122"/>
                <a:ea typeface="仓耳玄三M W05" panose="02020400000000000000" pitchFamily="18"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仓耳玄三M W05" panose="02020400000000000000" pitchFamily="18" charset="-122"/>
                <a:ea typeface="仓耳玄三M W05" panose="02020400000000000000" pitchFamily="18" charset="-122"/>
              </a:defRPr>
            </a:lvl1pPr>
          </a:lstStyle>
          <a:p>
            <a:fld id="{11577D22-AD28-43FC-8EB4-B134A7D334C3}" type="datetimeFigureOut">
              <a:rPr lang="zh-CN" altLang="en-US" smtClean="0"/>
              <a:pPr/>
              <a:t>2020/3/4</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仓耳玄三M W05" panose="02020400000000000000" pitchFamily="18" charset="-122"/>
                <a:ea typeface="仓耳玄三M W05" panose="02020400000000000000" pitchFamily="18"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仓耳玄三M W05" panose="02020400000000000000" pitchFamily="18" charset="-122"/>
                <a:ea typeface="仓耳玄三M W05" panose="02020400000000000000" pitchFamily="18" charset="-122"/>
              </a:defRPr>
            </a:lvl1pPr>
          </a:lstStyle>
          <a:p>
            <a:fld id="{DA8C8EFA-96ED-4A18-B46D-8BDC030E3AF6}" type="slidenum">
              <a:rPr lang="zh-CN" altLang="en-US" smtClean="0"/>
              <a:pPr/>
              <a:t>‹#›</a:t>
            </a:fld>
            <a:endParaRPr lang="zh-CN" altLang="en-US" dirty="0"/>
          </a:p>
        </p:txBody>
      </p:sp>
    </p:spTree>
    <p:extLst>
      <p:ext uri="{BB962C8B-B14F-4D97-AF65-F5344CB8AC3E}">
        <p14:creationId xmlns:p14="http://schemas.microsoft.com/office/powerpoint/2010/main" val="42163643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仓耳玄三M W05" panose="02020400000000000000" pitchFamily="18" charset="-122"/>
        <a:ea typeface="仓耳玄三M W05" panose="02020400000000000000" pitchFamily="18" charset="-122"/>
        <a:cs typeface="+mn-cs"/>
      </a:defRPr>
    </a:lvl1pPr>
    <a:lvl2pPr marL="457200" algn="l" defTabSz="914400" rtl="0" eaLnBrk="1" latinLnBrk="0" hangingPunct="1">
      <a:defRPr sz="1200" kern="1200">
        <a:solidFill>
          <a:schemeClr val="tx1"/>
        </a:solidFill>
        <a:latin typeface="仓耳玄三M W05" panose="02020400000000000000" pitchFamily="18" charset="-122"/>
        <a:ea typeface="仓耳玄三M W05" panose="02020400000000000000" pitchFamily="18" charset="-122"/>
        <a:cs typeface="+mn-cs"/>
      </a:defRPr>
    </a:lvl2pPr>
    <a:lvl3pPr marL="914400" algn="l" defTabSz="914400" rtl="0" eaLnBrk="1" latinLnBrk="0" hangingPunct="1">
      <a:defRPr sz="1200" kern="1200">
        <a:solidFill>
          <a:schemeClr val="tx1"/>
        </a:solidFill>
        <a:latin typeface="仓耳玄三M W05" panose="02020400000000000000" pitchFamily="18" charset="-122"/>
        <a:ea typeface="仓耳玄三M W05" panose="02020400000000000000" pitchFamily="18" charset="-122"/>
        <a:cs typeface="+mn-cs"/>
      </a:defRPr>
    </a:lvl3pPr>
    <a:lvl4pPr marL="1371600" algn="l" defTabSz="914400" rtl="0" eaLnBrk="1" latinLnBrk="0" hangingPunct="1">
      <a:defRPr sz="1200" kern="1200">
        <a:solidFill>
          <a:schemeClr val="tx1"/>
        </a:solidFill>
        <a:latin typeface="仓耳玄三M W05" panose="02020400000000000000" pitchFamily="18" charset="-122"/>
        <a:ea typeface="仓耳玄三M W05" panose="02020400000000000000" pitchFamily="18" charset="-122"/>
        <a:cs typeface="+mn-cs"/>
      </a:defRPr>
    </a:lvl4pPr>
    <a:lvl5pPr marL="1828800" algn="l" defTabSz="914400" rtl="0" eaLnBrk="1" latinLnBrk="0" hangingPunct="1">
      <a:defRPr sz="1200" kern="1200">
        <a:solidFill>
          <a:schemeClr val="tx1"/>
        </a:solidFill>
        <a:latin typeface="仓耳玄三M W05" panose="02020400000000000000" pitchFamily="18" charset="-122"/>
        <a:ea typeface="仓耳玄三M W05" panose="02020400000000000000" pitchFamily="18"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3251201" y="6248401"/>
            <a:ext cx="2840567" cy="474663"/>
          </a:xfrm>
          <a:prstGeom prst="rect">
            <a:avLst/>
          </a:prstGeom>
        </p:spPr>
        <p:txBody>
          <a:bodyPr/>
          <a:lstStyle/>
          <a:p>
            <a:pPr lvl="0"/>
            <a:fld id="{BB962C8B-B14F-4D97-AF65-F5344CB8AC3E}" type="datetime1">
              <a:rPr lang="zh-CN" altLang="en-US" dirty="0">
                <a:latin typeface="Arial" panose="020B0604020202020204" pitchFamily="34" charset="0"/>
                <a:ea typeface="宋体" panose="02010600030101010101" pitchFamily="2" charset="-122"/>
              </a:rPr>
              <a:t>2020/3/4</a:t>
            </a:fld>
            <a:endParaRPr lang="zh-CN" altLang="en-US" dirty="0">
              <a:latin typeface="Arial" panose="020B0604020202020204" pitchFamily="34" charset="0"/>
              <a:ea typeface="宋体" panose="02010600030101010101" pitchFamily="2" charset="-122"/>
            </a:endParaRPr>
          </a:p>
        </p:txBody>
      </p:sp>
      <p:sp>
        <p:nvSpPr>
          <p:cNvPr id="3" name="页脚占位符 2"/>
          <p:cNvSpPr>
            <a:spLocks noGrp="1"/>
          </p:cNvSpPr>
          <p:nvPr>
            <p:ph type="ftr" sz="quarter" idx="11"/>
          </p:nvPr>
        </p:nvSpPr>
        <p:spPr>
          <a:xfrm>
            <a:off x="7721600" y="6248401"/>
            <a:ext cx="3862917" cy="474663"/>
          </a:xfrm>
          <a:prstGeom prst="rect">
            <a:avLst/>
          </a:prstGeom>
        </p:spPr>
        <p:txBody>
          <a:bodyPr/>
          <a:lstStyle/>
          <a:p>
            <a:pPr lvl="0"/>
            <a:endParaRPr lang="zh-CN" altLang="en-US" dirty="0">
              <a:latin typeface="Arial" panose="020B0604020202020204" pitchFamily="34" charset="0"/>
              <a:ea typeface="宋体" panose="02010600030101010101" pitchFamily="2" charset="-122"/>
            </a:endParaRPr>
          </a:p>
        </p:txBody>
      </p:sp>
      <p:sp>
        <p:nvSpPr>
          <p:cNvPr id="4" name="灯片编号占位符 3"/>
          <p:cNvSpPr>
            <a:spLocks noGrp="1"/>
          </p:cNvSpPr>
          <p:nvPr>
            <p:ph type="sldNum" sz="quarter" idx="12"/>
          </p:nvPr>
        </p:nvSpPr>
        <p:spPr>
          <a:xfrm>
            <a:off x="112184" y="6242050"/>
            <a:ext cx="783167" cy="488950"/>
          </a:xfrm>
          <a:prstGeom prst="rect">
            <a:avLst/>
          </a:prstGeom>
        </p:spPr>
        <p:txBody>
          <a:bodyPr/>
          <a:lstStyle/>
          <a:p>
            <a:pPr lvl="0"/>
            <a:fld id="{9A0DB2DC-4C9A-4742-B13C-FB6460FD3503}" type="slidenum">
              <a:rPr lang="zh-CN" altLang="en-US" dirty="0">
                <a:latin typeface="Arial" panose="020B0604020202020204" pitchFamily="34" charset="0"/>
                <a:ea typeface="宋体" panose="02010600030101010101" pitchFamily="2" charset="-122"/>
              </a:rPr>
              <a:t>‹#›</a:t>
            </a:fld>
            <a:endParaRPr lang="zh-CN" altLang="en-US" dirty="0">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250573717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7F5F6"/>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28.jpeg"/></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 Target="slide10.xml"/><Relationship Id="rId1" Type="http://schemas.openxmlformats.org/officeDocument/2006/relationships/slideLayout" Target="../slideLayouts/slideLayout2.xml"/><Relationship Id="rId4" Type="http://schemas.openxmlformats.org/officeDocument/2006/relationships/slide" Target="slide13.xml"/></Relationships>
</file>

<file path=ppt/slides/_rels/slide2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 Target="slide1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 Target="slide1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7BA89D1D-7061-4AF5-BED4-279D35F9AE2E}"/>
              </a:ext>
            </a:extLst>
          </p:cNvPr>
          <p:cNvPicPr>
            <a:picLocks noChangeAspect="1"/>
          </p:cNvPicPr>
          <p:nvPr/>
        </p:nvPicPr>
        <p:blipFill rotWithShape="1">
          <a:blip r:embed="rId4">
            <a:extLst>
              <a:ext uri="{28A0092B-C50C-407E-A947-70E740481C1C}">
                <a14:useLocalDpi xmlns:a14="http://schemas.microsoft.com/office/drawing/2010/main" val="0"/>
              </a:ext>
            </a:extLst>
          </a:blip>
          <a:srcRect r="26782"/>
          <a:stretch/>
        </p:blipFill>
        <p:spPr>
          <a:xfrm>
            <a:off x="-1" y="0"/>
            <a:ext cx="12192001" cy="6858000"/>
          </a:xfrm>
          <a:prstGeom prst="rect">
            <a:avLst/>
          </a:prstGeom>
        </p:spPr>
      </p:pic>
      <p:pic>
        <p:nvPicPr>
          <p:cNvPr id="6" name="5c63cfae18766">
            <a:hlinkClick r:id="" action="ppaction://media"/>
            <a:extLst>
              <a:ext uri="{FF2B5EF4-FFF2-40B4-BE49-F238E27FC236}">
                <a16:creationId xmlns="" xmlns:a16="http://schemas.microsoft.com/office/drawing/2014/main" id="{98CF8DE1-955D-4842-B048-21F976368D5B}"/>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065558" y="1506196"/>
            <a:ext cx="487363" cy="487363"/>
          </a:xfrm>
          <a:prstGeom prst="rect">
            <a:avLst/>
          </a:prstGeom>
        </p:spPr>
      </p:pic>
      <p:pic>
        <p:nvPicPr>
          <p:cNvPr id="7" name="图片 6">
            <a:extLst>
              <a:ext uri="{FF2B5EF4-FFF2-40B4-BE49-F238E27FC236}">
                <a16:creationId xmlns="" xmlns:a16="http://schemas.microsoft.com/office/drawing/2014/main" id="{CE09AD6F-37A1-45C8-9CBB-D5526631DC7E}"/>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359" r="1" b="19775"/>
          <a:stretch/>
        </p:blipFill>
        <p:spPr>
          <a:xfrm rot="10800000">
            <a:off x="0" y="-1421757"/>
            <a:ext cx="6906571" cy="8279757"/>
          </a:xfrm>
          <a:prstGeom prst="rect">
            <a:avLst/>
          </a:prstGeom>
        </p:spPr>
      </p:pic>
      <p:pic>
        <p:nvPicPr>
          <p:cNvPr id="10" name="图片 9">
            <a:extLst>
              <a:ext uri="{FF2B5EF4-FFF2-40B4-BE49-F238E27FC236}">
                <a16:creationId xmlns="" xmlns:a16="http://schemas.microsoft.com/office/drawing/2014/main" id="{D1CE545B-6802-48C4-90CE-2FA241B94B34}"/>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8351" t="4121" b="6589"/>
          <a:stretch/>
        </p:blipFill>
        <p:spPr>
          <a:xfrm rot="16200000">
            <a:off x="4361665" y="-3036447"/>
            <a:ext cx="7221025" cy="13293919"/>
          </a:xfrm>
          <a:prstGeom prst="rect">
            <a:avLst/>
          </a:prstGeom>
        </p:spPr>
      </p:pic>
      <p:sp>
        <p:nvSpPr>
          <p:cNvPr id="4" name="文本框 3"/>
          <p:cNvSpPr txBox="1"/>
          <p:nvPr/>
        </p:nvSpPr>
        <p:spPr>
          <a:xfrm>
            <a:off x="5957320" y="3010347"/>
            <a:ext cx="4548938" cy="1200329"/>
          </a:xfrm>
          <a:prstGeom prst="rect">
            <a:avLst/>
          </a:prstGeom>
          <a:noFill/>
        </p:spPr>
        <p:txBody>
          <a:bodyPr wrap="square" rtlCol="0">
            <a:spAutoFit/>
          </a:bodyPr>
          <a:lstStyle/>
          <a:p>
            <a:r>
              <a:rPr lang="zh-CN" altLang="en-US" sz="7200" b="1" dirty="0" smtClean="0">
                <a:solidFill>
                  <a:srgbClr val="394B24"/>
                </a:solidFill>
                <a:latin typeface="宋体" panose="02010600030101010101" pitchFamily="2" charset="-122"/>
                <a:ea typeface="宋体" panose="02010600030101010101" pitchFamily="2" charset="-122"/>
              </a:rPr>
              <a:t>说“木叶”</a:t>
            </a:r>
            <a:endParaRPr lang="zh-CN" altLang="en-US" sz="7200" b="1" dirty="0">
              <a:solidFill>
                <a:srgbClr val="394B24"/>
              </a:solidFill>
              <a:latin typeface="宋体" panose="02010600030101010101" pitchFamily="2" charset="-122"/>
              <a:ea typeface="宋体" panose="02010600030101010101" pitchFamily="2" charset="-122"/>
            </a:endParaRPr>
          </a:p>
        </p:txBody>
      </p:sp>
      <p:sp>
        <p:nvSpPr>
          <p:cNvPr id="2" name="文本框 1"/>
          <p:cNvSpPr txBox="1"/>
          <p:nvPr/>
        </p:nvSpPr>
        <p:spPr>
          <a:xfrm>
            <a:off x="8892209" y="4924547"/>
            <a:ext cx="2358887" cy="707886"/>
          </a:xfrm>
          <a:prstGeom prst="rect">
            <a:avLst/>
          </a:prstGeom>
          <a:noFill/>
        </p:spPr>
        <p:txBody>
          <a:bodyPr wrap="square" rtlCol="0">
            <a:spAutoFit/>
          </a:bodyPr>
          <a:lstStyle/>
          <a:p>
            <a:r>
              <a:rPr lang="zh-CN" altLang="en-US" sz="4000" b="1" dirty="0" smtClean="0">
                <a:solidFill>
                  <a:srgbClr val="394B24"/>
                </a:solidFill>
                <a:latin typeface="宋体" panose="02010600030101010101" pitchFamily="2" charset="-122"/>
                <a:ea typeface="宋体" panose="02010600030101010101" pitchFamily="2" charset="-122"/>
              </a:rPr>
              <a:t>林庚 </a:t>
            </a:r>
            <a:endParaRPr lang="zh-CN" altLang="en-US" sz="4000" b="1" dirty="0">
              <a:solidFill>
                <a:srgbClr val="394B24"/>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415442499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audio>
              <p:cMediaNode vol="80000" numSld="999" showWhenStopped="0">
                <p:cTn id="2" repeatCount="indefinite" fill="remove" display="0">
                  <p:stCondLst>
                    <p:cond delay="indefinite"/>
                  </p:stCondLst>
                  <p:endCondLst>
                    <p:cond evt="onStopAudio" delay="0">
                      <p:tgtEl>
                        <p:sldTgt/>
                      </p:tgtEl>
                    </p:cond>
                  </p:endCondLst>
                </p:cTn>
                <p:tgtEl>
                  <p:spTgt spid="6"/>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CECE0FB4-DA6A-4A58-B7D0-0E1441E9776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8351" t="4121" b="6589"/>
          <a:stretch/>
        </p:blipFill>
        <p:spPr>
          <a:xfrm rot="16200000">
            <a:off x="351085" y="-351085"/>
            <a:ext cx="1522870" cy="2225040"/>
          </a:xfrm>
          <a:prstGeom prst="rect">
            <a:avLst/>
          </a:prstGeom>
        </p:spPr>
      </p:pic>
      <p:sp>
        <p:nvSpPr>
          <p:cNvPr id="3" name="文本框 2">
            <a:extLst>
              <a:ext uri="{FF2B5EF4-FFF2-40B4-BE49-F238E27FC236}">
                <a16:creationId xmlns="" xmlns:a16="http://schemas.microsoft.com/office/drawing/2014/main" id="{01A22239-6115-42F3-9D77-36F4057F5F51}"/>
              </a:ext>
            </a:extLst>
          </p:cNvPr>
          <p:cNvSpPr txBox="1"/>
          <p:nvPr/>
        </p:nvSpPr>
        <p:spPr>
          <a:xfrm>
            <a:off x="805542" y="573821"/>
            <a:ext cx="792438" cy="646331"/>
          </a:xfrm>
          <a:prstGeom prst="rect">
            <a:avLst/>
          </a:prstGeom>
          <a:noFill/>
        </p:spPr>
        <p:txBody>
          <a:bodyPr wrap="square" rtlCol="0">
            <a:spAutoFit/>
          </a:bodyPr>
          <a:lstStyle/>
          <a:p>
            <a:r>
              <a:rPr lang="en-US" altLang="zh-CN" sz="3600" dirty="0">
                <a:latin typeface="仓耳青禾体-谷力 W05" panose="02020400000000000000" pitchFamily="18" charset="-122"/>
                <a:ea typeface="仓耳青禾体-谷力 W05" panose="02020400000000000000" pitchFamily="18" charset="-122"/>
              </a:rPr>
              <a:t>02</a:t>
            </a:r>
            <a:endParaRPr lang="zh-CN" altLang="en-US" sz="3600" dirty="0">
              <a:latin typeface="仓耳青禾体-谷力 W05" panose="02020400000000000000" pitchFamily="18" charset="-122"/>
              <a:ea typeface="仓耳青禾体-谷力 W05" panose="02020400000000000000" pitchFamily="18" charset="-122"/>
            </a:endParaRPr>
          </a:p>
        </p:txBody>
      </p:sp>
      <p:pic>
        <p:nvPicPr>
          <p:cNvPr id="17" name="图片 16" descr="图片包含 餐桌, 杯子, 室内&#10;&#10;描述已自动生成">
            <a:extLst>
              <a:ext uri="{FF2B5EF4-FFF2-40B4-BE49-F238E27FC236}">
                <a16:creationId xmlns="" xmlns:a16="http://schemas.microsoft.com/office/drawing/2014/main" id="{2A0B0E0E-5049-4A8C-9048-8170362B039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47407"/>
          <a:stretch/>
        </p:blipFill>
        <p:spPr>
          <a:xfrm>
            <a:off x="8065232" y="3602438"/>
            <a:ext cx="4126768" cy="3255562"/>
          </a:xfrm>
          <a:prstGeom prst="rect">
            <a:avLst/>
          </a:prstGeom>
        </p:spPr>
      </p:pic>
      <p:sp>
        <p:nvSpPr>
          <p:cNvPr id="9" name="矩形 8"/>
          <p:cNvSpPr/>
          <p:nvPr/>
        </p:nvSpPr>
        <p:spPr>
          <a:xfrm>
            <a:off x="933700" y="1530876"/>
            <a:ext cx="7294735" cy="4524315"/>
          </a:xfrm>
          <a:prstGeom prst="rect">
            <a:avLst/>
          </a:prstGeom>
        </p:spPr>
        <p:txBody>
          <a:bodyPr wrap="square">
            <a:spAutoFit/>
          </a:bodyPr>
          <a:lstStyle/>
          <a:p>
            <a:r>
              <a:rPr lang="zh-CN" altLang="en-US" sz="2400" dirty="0" smtClean="0">
                <a:latin typeface="宋体" panose="02010600030101010101" pitchFamily="2" charset="-122"/>
                <a:ea typeface="宋体" panose="02010600030101010101" pitchFamily="2" charset="-122"/>
              </a:rPr>
              <a:t>文章</a:t>
            </a:r>
            <a:r>
              <a:rPr lang="zh-CN" altLang="en-US" sz="2400" dirty="0">
                <a:latin typeface="宋体" panose="02010600030101010101" pitchFamily="2" charset="-122"/>
                <a:ea typeface="宋体" panose="02010600030101010101" pitchFamily="2" charset="-122"/>
              </a:rPr>
              <a:t>开篇</a:t>
            </a:r>
            <a:r>
              <a:rPr lang="zh-CN" altLang="en-US" sz="2400" dirty="0" smtClean="0">
                <a:latin typeface="宋体" panose="02010600030101010101" pitchFamily="2" charset="-122"/>
                <a:ea typeface="宋体" panose="02010600030101010101" pitchFamily="2" charset="-122"/>
              </a:rPr>
              <a:t>交代“木叶”</a:t>
            </a:r>
            <a:r>
              <a:rPr lang="zh-CN" altLang="en-US" sz="2400" dirty="0">
                <a:latin typeface="宋体" panose="02010600030101010101" pitchFamily="2" charset="-122"/>
                <a:ea typeface="宋体" panose="02010600030101010101" pitchFamily="2" charset="-122"/>
              </a:rPr>
              <a:t>的来源，从源头上揭开“木叶”这个意象的神秘面纱</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r>
              <a:rPr lang="zh-CN" altLang="en-US" sz="2400" dirty="0" smtClean="0">
                <a:latin typeface="宋体" panose="02010600030101010101" pitchFamily="2" charset="-122"/>
                <a:ea typeface="宋体" panose="02010600030101010101" pitchFamily="2" charset="-122"/>
              </a:rPr>
              <a:t>接下来</a:t>
            </a:r>
            <a:r>
              <a:rPr lang="zh-CN" altLang="en-US" sz="2400" dirty="0">
                <a:latin typeface="宋体" panose="02010600030101010101" pitchFamily="2" charset="-122"/>
                <a:ea typeface="宋体" panose="02010600030101010101" pitchFamily="2" charset="-122"/>
              </a:rPr>
              <a:t>在第</a:t>
            </a:r>
            <a:r>
              <a:rPr lang="en-US" altLang="zh-CN" sz="2400" dirty="0">
                <a:latin typeface="宋体" panose="02010600030101010101" pitchFamily="2" charset="-122"/>
                <a:ea typeface="宋体" panose="02010600030101010101" pitchFamily="2" charset="-122"/>
              </a:rPr>
              <a:t>2</a:t>
            </a:r>
            <a:r>
              <a:rPr lang="zh-CN" altLang="en-US" sz="2400" dirty="0">
                <a:latin typeface="宋体" panose="02010600030101010101" pitchFamily="2" charset="-122"/>
                <a:ea typeface="宋体" panose="02010600030101010101" pitchFamily="2" charset="-122"/>
              </a:rPr>
              <a:t>段以“‘木叶’</a:t>
            </a:r>
            <a:r>
              <a:rPr lang="zh-CN" altLang="en-US" sz="2400" dirty="0" smtClean="0">
                <a:latin typeface="宋体" panose="02010600030101010101" pitchFamily="2" charset="-122"/>
                <a:ea typeface="宋体" panose="02010600030101010101" pitchFamily="2" charset="-122"/>
              </a:rPr>
              <a:t>是什么</a:t>
            </a:r>
            <a:r>
              <a:rPr lang="zh-CN" altLang="en-US" sz="2400" dirty="0">
                <a:latin typeface="宋体" panose="02010600030101010101" pitchFamily="2" charset="-122"/>
                <a:ea typeface="宋体" panose="02010600030101010101" pitchFamily="2" charset="-122"/>
              </a:rPr>
              <a:t>呢”的设问开头，说明“木叶”就是“树叶”，但是古代诗歌中有用“树”的，有用</a:t>
            </a:r>
            <a:r>
              <a:rPr lang="zh-CN" altLang="en-US" sz="2400" dirty="0" smtClean="0">
                <a:latin typeface="宋体" panose="02010600030101010101" pitchFamily="2" charset="-122"/>
                <a:ea typeface="宋体" panose="02010600030101010101" pitchFamily="2" charset="-122"/>
              </a:rPr>
              <a:t>“叶”的</a:t>
            </a:r>
            <a:r>
              <a:rPr lang="zh-CN" altLang="en-US" sz="2400" dirty="0">
                <a:latin typeface="宋体" panose="02010600030101010101" pitchFamily="2" charset="-122"/>
                <a:ea typeface="宋体" panose="02010600030101010101" pitchFamily="2" charset="-122"/>
              </a:rPr>
              <a:t>，就是用“树叶”的十分少见。“木叶”产生了不少的佳句，到杜甫的“落木”则发展到极致</a:t>
            </a:r>
            <a:r>
              <a:rPr lang="zh-CN" altLang="en-US" sz="2400" dirty="0" smtClean="0">
                <a:latin typeface="宋体" panose="02010600030101010101" pitchFamily="2" charset="-122"/>
                <a:ea typeface="宋体" panose="02010600030101010101" pitchFamily="2" charset="-122"/>
              </a:rPr>
              <a:t>。至此</a:t>
            </a:r>
            <a:r>
              <a:rPr lang="zh-CN" altLang="en-US" sz="2400" dirty="0">
                <a:latin typeface="宋体" panose="02010600030101010101" pitchFamily="2" charset="-122"/>
                <a:ea typeface="宋体" panose="02010600030101010101" pitchFamily="2" charset="-122"/>
              </a:rPr>
              <a:t>明确指出，从最开始用的“木叶”，到后来的“落木”，实际上是诗人大胆的艺术追求</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r>
              <a:rPr lang="zh-CN" altLang="en-US" sz="2400" dirty="0" smtClean="0">
                <a:latin typeface="宋体" panose="02010600030101010101" pitchFamily="2" charset="-122"/>
                <a:ea typeface="宋体" panose="02010600030101010101" pitchFamily="2" charset="-122"/>
              </a:rPr>
              <a:t>文章</a:t>
            </a:r>
            <a:r>
              <a:rPr lang="zh-CN" altLang="en-US" sz="2400" dirty="0">
                <a:latin typeface="宋体" panose="02010600030101010101" pitchFamily="2" charset="-122"/>
                <a:ea typeface="宋体" panose="02010600030101010101" pitchFamily="2" charset="-122"/>
              </a:rPr>
              <a:t>第</a:t>
            </a:r>
            <a:r>
              <a:rPr lang="en-US" altLang="zh-CN" sz="2400" dirty="0">
                <a:latin typeface="宋体" panose="02010600030101010101" pitchFamily="2" charset="-122"/>
                <a:ea typeface="宋体" panose="02010600030101010101" pitchFamily="2" charset="-122"/>
              </a:rPr>
              <a:t>3</a:t>
            </a:r>
            <a:r>
              <a:rPr lang="zh-CN" altLang="en-US" sz="2400" dirty="0">
                <a:latin typeface="宋体" panose="02010600030101010101" pitchFamily="2" charset="-122"/>
                <a:ea typeface="宋体" panose="02010600030101010101" pitchFamily="2" charset="-122"/>
              </a:rPr>
              <a:t>段继续阐述“木叶”“落木”与“树叶”“落叶”之所以不同，关键在于“木”字，引出</a:t>
            </a:r>
            <a:r>
              <a:rPr lang="zh-CN" altLang="en-US" sz="2400" dirty="0" smtClean="0">
                <a:latin typeface="宋体" panose="02010600030101010101" pitchFamily="2" charset="-122"/>
                <a:ea typeface="宋体" panose="02010600030101010101" pitchFamily="2" charset="-122"/>
              </a:rPr>
              <a:t>本文</a:t>
            </a:r>
            <a:r>
              <a:rPr lang="zh-CN" altLang="en-US" sz="2400" dirty="0">
                <a:latin typeface="宋体" panose="02010600030101010101" pitchFamily="2" charset="-122"/>
                <a:ea typeface="宋体" panose="02010600030101010101" pitchFamily="2" charset="-122"/>
              </a:rPr>
              <a:t>要论述的重点，也就是文章的第二部分。</a:t>
            </a:r>
          </a:p>
        </p:txBody>
      </p:sp>
      <p:sp>
        <p:nvSpPr>
          <p:cNvPr id="11" name="文本框 10"/>
          <p:cNvSpPr txBox="1"/>
          <p:nvPr/>
        </p:nvSpPr>
        <p:spPr>
          <a:xfrm>
            <a:off x="2446986" y="761435"/>
            <a:ext cx="5486400" cy="769441"/>
          </a:xfrm>
          <a:prstGeom prst="rect">
            <a:avLst/>
          </a:prstGeom>
          <a:noFill/>
        </p:spPr>
        <p:txBody>
          <a:bodyPr wrap="square" rtlCol="0">
            <a:spAutoFit/>
          </a:bodyPr>
          <a:lstStyle/>
          <a:p>
            <a:r>
              <a:rPr lang="zh-CN" altLang="en-US" sz="4400" dirty="0" smtClean="0">
                <a:solidFill>
                  <a:srgbClr val="C00000"/>
                </a:solidFill>
                <a:latin typeface="华文行楷" panose="02010800040101010101" pitchFamily="2" charset="-122"/>
                <a:ea typeface="华文行楷" panose="02010800040101010101" pitchFamily="2" charset="-122"/>
              </a:rPr>
              <a:t>第一部分</a:t>
            </a:r>
            <a:endParaRPr lang="zh-CN" altLang="en-US" sz="4400" dirty="0">
              <a:solidFill>
                <a:srgbClr val="C00000"/>
              </a:solidFill>
              <a:latin typeface="华文行楷" panose="02010800040101010101" pitchFamily="2" charset="-122"/>
              <a:ea typeface="华文行楷" panose="02010800040101010101" pitchFamily="2" charset="-122"/>
            </a:endParaRPr>
          </a:p>
        </p:txBody>
      </p:sp>
    </p:spTree>
    <p:extLst>
      <p:ext uri="{BB962C8B-B14F-4D97-AF65-F5344CB8AC3E}">
        <p14:creationId xmlns:p14="http://schemas.microsoft.com/office/powerpoint/2010/main" val="343832903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9458" name="Picture 2" descr="029_02">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3750" y="4076701"/>
            <a:ext cx="3429000" cy="178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WordArt 3"/>
          <p:cNvSpPr>
            <a:spLocks noChangeArrowheads="1" noChangeShapeType="1" noTextEdit="1"/>
          </p:cNvSpPr>
          <p:nvPr/>
        </p:nvSpPr>
        <p:spPr bwMode="auto">
          <a:xfrm>
            <a:off x="3200400" y="1828800"/>
            <a:ext cx="1676400" cy="838200"/>
          </a:xfrm>
          <a:prstGeom prst="rect">
            <a:avLst/>
          </a:prstGeom>
        </p:spPr>
        <p:txBody>
          <a:bodyPr wrap="none" fromWordArt="1">
            <a:prstTxWarp prst="textPlain">
              <a:avLst>
                <a:gd name="adj" fmla="val 50000"/>
              </a:avLst>
            </a:prstTxWarp>
          </a:bodyPr>
          <a:lstStyle/>
          <a:p>
            <a:pPr algn="ctr"/>
            <a:r>
              <a:rPr lang="zh-CN" altLang="en-US" sz="6600" b="1" kern="10">
                <a:ln w="12700">
                  <a:solidFill>
                    <a:srgbClr val="3333CC"/>
                  </a:solidFill>
                  <a:round/>
                  <a:headEnd/>
                  <a:tailEnd/>
                </a:ln>
                <a:solidFill>
                  <a:srgbClr val="B2B2B2">
                    <a:alpha val="50195"/>
                  </a:srgbClr>
                </a:solidFill>
                <a:effectLst>
                  <a:outerShdw dist="45791" dir="2021404" algn="ctr" rotWithShape="0">
                    <a:srgbClr val="9999FF"/>
                  </a:outerShdw>
                </a:effectLst>
                <a:latin typeface="宋体" panose="02010600030101010101" pitchFamily="2" charset="-122"/>
              </a:rPr>
              <a:t>木叶</a:t>
            </a:r>
          </a:p>
        </p:txBody>
      </p:sp>
      <p:sp>
        <p:nvSpPr>
          <p:cNvPr id="60420" name="WordArt 4"/>
          <p:cNvSpPr>
            <a:spLocks noChangeArrowheads="1" noChangeShapeType="1" noTextEdit="1"/>
          </p:cNvSpPr>
          <p:nvPr/>
        </p:nvSpPr>
        <p:spPr bwMode="auto">
          <a:xfrm>
            <a:off x="7824788" y="3357563"/>
            <a:ext cx="1676400" cy="838200"/>
          </a:xfrm>
          <a:prstGeom prst="rect">
            <a:avLst/>
          </a:prstGeom>
        </p:spPr>
        <p:txBody>
          <a:bodyPr wrap="none" fromWordArt="1">
            <a:prstTxWarp prst="textPlain">
              <a:avLst>
                <a:gd name="adj" fmla="val 50000"/>
              </a:avLst>
            </a:prstTxWarp>
          </a:bodyPr>
          <a:lstStyle/>
          <a:p>
            <a:pPr algn="ctr"/>
            <a:r>
              <a:rPr lang="zh-CN" altLang="en-US" sz="6600" b="1" kern="10">
                <a:ln w="12700">
                  <a:solidFill>
                    <a:srgbClr val="3333CC"/>
                  </a:solidFill>
                  <a:round/>
                  <a:headEnd/>
                  <a:tailEnd/>
                </a:ln>
                <a:solidFill>
                  <a:srgbClr val="B2B2B2">
                    <a:alpha val="50195"/>
                  </a:srgbClr>
                </a:solidFill>
                <a:effectLst>
                  <a:outerShdw dist="45791" dir="2021404" algn="ctr" rotWithShape="0">
                    <a:srgbClr val="9999FF"/>
                  </a:outerShdw>
                </a:effectLst>
                <a:latin typeface="宋体" panose="02010600030101010101" pitchFamily="2" charset="-122"/>
              </a:rPr>
              <a:t>树叶</a:t>
            </a:r>
          </a:p>
        </p:txBody>
      </p:sp>
      <p:sp>
        <p:nvSpPr>
          <p:cNvPr id="60421" name="Text Box 5"/>
          <p:cNvSpPr txBox="1">
            <a:spLocks noChangeArrowheads="1"/>
          </p:cNvSpPr>
          <p:nvPr/>
        </p:nvSpPr>
        <p:spPr bwMode="auto">
          <a:xfrm>
            <a:off x="8610600" y="533401"/>
            <a:ext cx="1143000" cy="646331"/>
          </a:xfrm>
          <a:prstGeom prst="rect">
            <a:avLst/>
          </a:prstGeom>
          <a:solidFill>
            <a:schemeClr val="bg2"/>
          </a:solidFill>
          <a:ln w="38100">
            <a:solidFill>
              <a:srgbClr val="B32A78"/>
            </a:solidFill>
            <a:miter lim="800000"/>
            <a:headEnd/>
            <a:tailEnd/>
          </a:ln>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Tx/>
              <a:buNone/>
            </a:pPr>
            <a:r>
              <a:rPr lang="zh-CN" altLang="en-US" sz="3600" b="1">
                <a:solidFill>
                  <a:srgbClr val="006462"/>
                </a:solidFill>
              </a:rPr>
              <a:t>概念</a:t>
            </a:r>
          </a:p>
        </p:txBody>
      </p:sp>
      <p:sp>
        <p:nvSpPr>
          <p:cNvPr id="60422" name="Text Box 6"/>
          <p:cNvSpPr txBox="1">
            <a:spLocks noChangeArrowheads="1"/>
          </p:cNvSpPr>
          <p:nvPr/>
        </p:nvSpPr>
        <p:spPr bwMode="auto">
          <a:xfrm>
            <a:off x="8328026" y="5589589"/>
            <a:ext cx="2087563" cy="646331"/>
          </a:xfrm>
          <a:prstGeom prst="rect">
            <a:avLst/>
          </a:prstGeom>
          <a:solidFill>
            <a:schemeClr val="bg2"/>
          </a:solidFill>
          <a:ln w="57150">
            <a:solidFill>
              <a:srgbClr val="B32A78"/>
            </a:solidFill>
            <a:miter lim="800000"/>
            <a:headEnd/>
            <a:tailEnd/>
          </a:ln>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Tx/>
              <a:buNone/>
            </a:pPr>
            <a:r>
              <a:rPr lang="zh-CN" altLang="en-US" sz="3600" b="1">
                <a:solidFill>
                  <a:schemeClr val="tx2"/>
                </a:solidFill>
              </a:rPr>
              <a:t>艺术形象</a:t>
            </a:r>
          </a:p>
        </p:txBody>
      </p:sp>
      <p:sp>
        <p:nvSpPr>
          <p:cNvPr id="60423" name="WordArt 7"/>
          <p:cNvSpPr>
            <a:spLocks noChangeArrowheads="1" noChangeShapeType="1" noTextEdit="1"/>
          </p:cNvSpPr>
          <p:nvPr/>
        </p:nvSpPr>
        <p:spPr bwMode="auto">
          <a:xfrm>
            <a:off x="5476875" y="2057400"/>
            <a:ext cx="1238250" cy="2743200"/>
          </a:xfrm>
          <a:prstGeom prst="rect">
            <a:avLst/>
          </a:prstGeom>
        </p:spPr>
        <p:txBody>
          <a:bodyPr wrap="none" fromWordArt="1">
            <a:prstTxWarp prst="textSlantUp">
              <a:avLst>
                <a:gd name="adj" fmla="val 32056"/>
              </a:avLst>
            </a:prstTxWarp>
          </a:bodyPr>
          <a:lstStyle/>
          <a:p>
            <a:pPr algn="ctr"/>
            <a:r>
              <a:rPr lang="zh-CN" altLang="en-US" sz="9600" b="1" kern="1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宋体" panose="02010600030101010101" pitchFamily="2" charset="-122"/>
              </a:rPr>
              <a:t>？</a:t>
            </a:r>
          </a:p>
        </p:txBody>
      </p:sp>
    </p:spTree>
    <p:extLst>
      <p:ext uri="{BB962C8B-B14F-4D97-AF65-F5344CB8AC3E}">
        <p14:creationId xmlns:p14="http://schemas.microsoft.com/office/powerpoint/2010/main" val="1543307249"/>
      </p:ext>
    </p:extLst>
  </p:cSld>
  <p:clrMapOvr>
    <a:masterClrMapping/>
  </p:clrMapOvr>
  <p:transition>
    <p:comb/>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0421"/>
                                        </p:tgtEl>
                                        <p:attrNameLst>
                                          <p:attrName>style.visibility</p:attrName>
                                        </p:attrNameLst>
                                      </p:cBhvr>
                                      <p:to>
                                        <p:strVal val="visible"/>
                                      </p:to>
                                    </p:set>
                                    <p:animEffect transition="in" filter="blinds(horizontal)">
                                      <p:cBhvr>
                                        <p:cTn id="7" dur="500"/>
                                        <p:tgtEl>
                                          <p:spTgt spid="6042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60420"/>
                                        </p:tgtEl>
                                        <p:attrNameLst>
                                          <p:attrName>style.visibility</p:attrName>
                                        </p:attrNameLst>
                                      </p:cBhvr>
                                      <p:to>
                                        <p:strVal val="visible"/>
                                      </p:to>
                                    </p:set>
                                    <p:animEffect transition="in" filter="checkerboard(across)">
                                      <p:cBhvr>
                                        <p:cTn id="12" dur="500"/>
                                        <p:tgtEl>
                                          <p:spTgt spid="6042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60422"/>
                                        </p:tgtEl>
                                        <p:attrNameLst>
                                          <p:attrName>style.visibility</p:attrName>
                                        </p:attrNameLst>
                                      </p:cBhvr>
                                      <p:to>
                                        <p:strVal val="visible"/>
                                      </p:to>
                                    </p:set>
                                    <p:animEffect transition="in" filter="box(out)">
                                      <p:cBhvr>
                                        <p:cTn id="17" dur="500"/>
                                        <p:tgtEl>
                                          <p:spTgt spid="6042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5" presetClass="entr" presetSubtype="0" fill="hold" grpId="0" nodeType="clickEffect">
                                  <p:stCondLst>
                                    <p:cond delay="0"/>
                                  </p:stCondLst>
                                  <p:childTnLst>
                                    <p:set>
                                      <p:cBhvr>
                                        <p:cTn id="21" dur="1" fill="hold">
                                          <p:stCondLst>
                                            <p:cond delay="0"/>
                                          </p:stCondLst>
                                        </p:cTn>
                                        <p:tgtEl>
                                          <p:spTgt spid="60423"/>
                                        </p:tgtEl>
                                        <p:attrNameLst>
                                          <p:attrName>style.visibility</p:attrName>
                                        </p:attrNameLst>
                                      </p:cBhvr>
                                      <p:to>
                                        <p:strVal val="visible"/>
                                      </p:to>
                                    </p:set>
                                    <p:anim calcmode="lin" valueType="num">
                                      <p:cBhvr>
                                        <p:cTn id="22" dur="1000" fill="hold"/>
                                        <p:tgtEl>
                                          <p:spTgt spid="60423"/>
                                        </p:tgtEl>
                                        <p:attrNameLst>
                                          <p:attrName>ppt_w</p:attrName>
                                        </p:attrNameLst>
                                      </p:cBhvr>
                                      <p:tavLst>
                                        <p:tav tm="0">
                                          <p:val>
                                            <p:strVal val="#ppt_w*0.70"/>
                                          </p:val>
                                        </p:tav>
                                        <p:tav tm="100000">
                                          <p:val>
                                            <p:strVal val="#ppt_w"/>
                                          </p:val>
                                        </p:tav>
                                      </p:tavLst>
                                    </p:anim>
                                    <p:anim calcmode="lin" valueType="num">
                                      <p:cBhvr>
                                        <p:cTn id="23" dur="1000" fill="hold"/>
                                        <p:tgtEl>
                                          <p:spTgt spid="60423"/>
                                        </p:tgtEl>
                                        <p:attrNameLst>
                                          <p:attrName>ppt_h</p:attrName>
                                        </p:attrNameLst>
                                      </p:cBhvr>
                                      <p:tavLst>
                                        <p:tav tm="0">
                                          <p:val>
                                            <p:strVal val="#ppt_h"/>
                                          </p:val>
                                        </p:tav>
                                        <p:tav tm="100000">
                                          <p:val>
                                            <p:strVal val="#ppt_h"/>
                                          </p:val>
                                        </p:tav>
                                      </p:tavLst>
                                    </p:anim>
                                    <p:animEffect transition="in" filter="fade">
                                      <p:cBhvr>
                                        <p:cTn id="24" dur="1000"/>
                                        <p:tgtEl>
                                          <p:spTgt spid="604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0" grpId="0" animBg="1"/>
      <p:bldP spid="60421" grpId="0" animBg="1"/>
      <p:bldP spid="60422" grpId="0" animBg="1"/>
      <p:bldP spid="6042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2"/>
          <p:cNvSpPr txBox="1">
            <a:spLocks noChangeArrowheads="1"/>
          </p:cNvSpPr>
          <p:nvPr/>
        </p:nvSpPr>
        <p:spPr bwMode="auto">
          <a:xfrm>
            <a:off x="1847850" y="457200"/>
            <a:ext cx="17335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kumimoji="1" lang="zh-CN" altLang="en-US" b="1">
                <a:solidFill>
                  <a:srgbClr val="0000FF"/>
                </a:solidFill>
                <a:latin typeface="Times New Roman" panose="02020603050405020304" pitchFamily="18" charset="0"/>
              </a:rPr>
              <a:t>第</a:t>
            </a:r>
            <a:r>
              <a:rPr kumimoji="1" lang="en-US" altLang="zh-CN" b="1">
                <a:solidFill>
                  <a:srgbClr val="0000FF"/>
                </a:solidFill>
                <a:latin typeface="Times New Roman" panose="02020603050405020304" pitchFamily="18" charset="0"/>
              </a:rPr>
              <a:t>1</a:t>
            </a:r>
            <a:r>
              <a:rPr kumimoji="1" lang="zh-CN" altLang="en-US" b="1">
                <a:solidFill>
                  <a:srgbClr val="0000FF"/>
                </a:solidFill>
                <a:latin typeface="Times New Roman" panose="02020603050405020304" pitchFamily="18" charset="0"/>
              </a:rPr>
              <a:t>节：</a:t>
            </a:r>
          </a:p>
        </p:txBody>
      </p:sp>
      <p:sp>
        <p:nvSpPr>
          <p:cNvPr id="11267" name="Rectangle 3"/>
          <p:cNvSpPr>
            <a:spLocks noChangeArrowheads="1"/>
          </p:cNvSpPr>
          <p:nvPr/>
        </p:nvSpPr>
        <p:spPr bwMode="auto">
          <a:xfrm>
            <a:off x="2209800" y="1295400"/>
            <a:ext cx="6248400" cy="295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kumimoji="1" lang="zh-CN" altLang="en-US" b="1">
                <a:solidFill>
                  <a:srgbClr val="0000FF"/>
                </a:solidFill>
                <a:latin typeface="Times New Roman" panose="02020603050405020304" pitchFamily="18" charset="0"/>
              </a:rPr>
              <a:t>第</a:t>
            </a:r>
            <a:r>
              <a:rPr kumimoji="1" lang="en-US" altLang="zh-CN" b="1">
                <a:solidFill>
                  <a:srgbClr val="0000FF"/>
                </a:solidFill>
                <a:latin typeface="Times New Roman" panose="02020603050405020304" pitchFamily="18" charset="0"/>
              </a:rPr>
              <a:t>2</a:t>
            </a:r>
            <a:r>
              <a:rPr kumimoji="1" lang="zh-CN" altLang="en-US" b="1">
                <a:solidFill>
                  <a:srgbClr val="0000FF"/>
                </a:solidFill>
                <a:latin typeface="Times New Roman" panose="02020603050405020304" pitchFamily="18" charset="0"/>
              </a:rPr>
              <a:t>节：</a:t>
            </a:r>
          </a:p>
          <a:p>
            <a:pPr eaLnBrk="1" hangingPunct="1">
              <a:spcBef>
                <a:spcPct val="50000"/>
              </a:spcBef>
              <a:buFontTx/>
              <a:buNone/>
            </a:pPr>
            <a:r>
              <a:rPr kumimoji="1" lang="zh-CN" altLang="en-US" sz="3600" b="1">
                <a:solidFill>
                  <a:srgbClr val="0000FF"/>
                </a:solidFill>
                <a:latin typeface="Times New Roman" panose="02020603050405020304" pitchFamily="18" charset="0"/>
                <a:ea typeface="华文中宋" panose="02010600040101010101" pitchFamily="2" charset="-122"/>
              </a:rPr>
              <a:t>树叶</a:t>
            </a:r>
          </a:p>
          <a:p>
            <a:pPr eaLnBrk="1" hangingPunct="1">
              <a:spcBef>
                <a:spcPct val="50000"/>
              </a:spcBef>
              <a:buFontTx/>
              <a:buNone/>
            </a:pPr>
            <a:r>
              <a:rPr kumimoji="1" lang="zh-CN" altLang="en-US" b="1">
                <a:solidFill>
                  <a:srgbClr val="0000FF"/>
                </a:solidFill>
                <a:latin typeface="Times New Roman" panose="02020603050405020304" pitchFamily="18" charset="0"/>
              </a:rPr>
              <a:t>              </a:t>
            </a:r>
          </a:p>
          <a:p>
            <a:pPr eaLnBrk="1" hangingPunct="1">
              <a:spcBef>
                <a:spcPct val="50000"/>
              </a:spcBef>
              <a:buFontTx/>
              <a:buNone/>
            </a:pPr>
            <a:r>
              <a:rPr kumimoji="1" lang="zh-CN" altLang="en-US" b="1">
                <a:solidFill>
                  <a:srgbClr val="0000FF"/>
                </a:solidFill>
                <a:latin typeface="Times New Roman" panose="02020603050405020304" pitchFamily="18" charset="0"/>
              </a:rPr>
              <a:t> </a:t>
            </a:r>
            <a:r>
              <a:rPr kumimoji="1" lang="zh-CN" altLang="en-US" sz="3600" b="1">
                <a:solidFill>
                  <a:srgbClr val="0000FF"/>
                </a:solidFill>
                <a:latin typeface="Times New Roman" panose="02020603050405020304" pitchFamily="18" charset="0"/>
                <a:ea typeface="华文中宋" panose="02010600040101010101" pitchFamily="2" charset="-122"/>
              </a:rPr>
              <a:t>木叶</a:t>
            </a:r>
          </a:p>
        </p:txBody>
      </p:sp>
      <p:sp>
        <p:nvSpPr>
          <p:cNvPr id="11268" name="Line 4"/>
          <p:cNvSpPr>
            <a:spLocks noChangeShapeType="1"/>
          </p:cNvSpPr>
          <p:nvPr/>
        </p:nvSpPr>
        <p:spPr bwMode="auto">
          <a:xfrm flipH="1">
            <a:off x="2495550" y="2590800"/>
            <a:ext cx="19050" cy="112553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269" name="Line 5"/>
          <p:cNvSpPr>
            <a:spLocks noChangeShapeType="1"/>
          </p:cNvSpPr>
          <p:nvPr/>
        </p:nvSpPr>
        <p:spPr bwMode="auto">
          <a:xfrm flipV="1">
            <a:off x="2711450" y="2590800"/>
            <a:ext cx="31750" cy="112553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270" name="Line 6"/>
          <p:cNvSpPr>
            <a:spLocks noChangeShapeType="1"/>
          </p:cNvSpPr>
          <p:nvPr/>
        </p:nvSpPr>
        <p:spPr bwMode="auto">
          <a:xfrm>
            <a:off x="3200400" y="2286000"/>
            <a:ext cx="35814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271" name="Line 7"/>
          <p:cNvSpPr>
            <a:spLocks noChangeShapeType="1"/>
          </p:cNvSpPr>
          <p:nvPr/>
        </p:nvSpPr>
        <p:spPr bwMode="auto">
          <a:xfrm>
            <a:off x="3124200" y="3810000"/>
            <a:ext cx="35814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272" name="Text Box 8"/>
          <p:cNvSpPr txBox="1">
            <a:spLocks noChangeArrowheads="1"/>
          </p:cNvSpPr>
          <p:nvPr/>
        </p:nvSpPr>
        <p:spPr bwMode="auto">
          <a:xfrm>
            <a:off x="6781800" y="2057400"/>
            <a:ext cx="1066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kumimoji="1" lang="zh-CN" altLang="en-US" sz="3600" b="1">
                <a:solidFill>
                  <a:srgbClr val="0000FF"/>
                </a:solidFill>
                <a:latin typeface="Times New Roman" panose="02020603050405020304" pitchFamily="18" charset="0"/>
                <a:ea typeface="华文中宋" panose="02010600040101010101" pitchFamily="2" charset="-122"/>
              </a:rPr>
              <a:t>叶</a:t>
            </a:r>
          </a:p>
        </p:txBody>
      </p:sp>
      <p:sp>
        <p:nvSpPr>
          <p:cNvPr id="11273" name="Text Box 9"/>
          <p:cNvSpPr txBox="1">
            <a:spLocks noChangeArrowheads="1"/>
          </p:cNvSpPr>
          <p:nvPr/>
        </p:nvSpPr>
        <p:spPr bwMode="auto">
          <a:xfrm>
            <a:off x="6705600" y="3505200"/>
            <a:ext cx="1143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kumimoji="1" lang="zh-CN" altLang="en-US" sz="3600" b="1">
                <a:solidFill>
                  <a:srgbClr val="0000FF"/>
                </a:solidFill>
                <a:latin typeface="Times New Roman" panose="02020603050405020304" pitchFamily="18" charset="0"/>
                <a:ea typeface="华文中宋" panose="02010600040101010101" pitchFamily="2" charset="-122"/>
              </a:rPr>
              <a:t>落木</a:t>
            </a:r>
          </a:p>
        </p:txBody>
      </p:sp>
      <p:sp>
        <p:nvSpPr>
          <p:cNvPr id="11274" name="Text Box 10"/>
          <p:cNvSpPr txBox="1">
            <a:spLocks noChangeArrowheads="1"/>
          </p:cNvSpPr>
          <p:nvPr/>
        </p:nvSpPr>
        <p:spPr bwMode="auto">
          <a:xfrm>
            <a:off x="3352800" y="2286000"/>
            <a:ext cx="33909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kumimoji="1" lang="zh-CN" altLang="en-US" sz="3600" b="1">
                <a:latin typeface="Times New Roman" panose="02020603050405020304" pitchFamily="18" charset="0"/>
                <a:ea typeface="华文中宋" panose="02010600040101010101" pitchFamily="2" charset="-122"/>
              </a:rPr>
              <a:t>（门庭寂寥）</a:t>
            </a:r>
          </a:p>
        </p:txBody>
      </p:sp>
      <p:sp>
        <p:nvSpPr>
          <p:cNvPr id="11275" name="Text Box 11"/>
          <p:cNvSpPr txBox="1">
            <a:spLocks noChangeArrowheads="1"/>
          </p:cNvSpPr>
          <p:nvPr/>
        </p:nvSpPr>
        <p:spPr bwMode="auto">
          <a:xfrm>
            <a:off x="3429000" y="3733800"/>
            <a:ext cx="3098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kumimoji="1" lang="zh-CN" altLang="en-US" sz="3600" b="1">
                <a:latin typeface="Times New Roman" panose="02020603050405020304" pitchFamily="18" charset="0"/>
              </a:rPr>
              <a:t>（兴盛繁茂）</a:t>
            </a:r>
          </a:p>
        </p:txBody>
      </p:sp>
      <p:sp>
        <p:nvSpPr>
          <p:cNvPr id="11276" name="Text Box 12"/>
          <p:cNvSpPr txBox="1">
            <a:spLocks noChangeArrowheads="1"/>
          </p:cNvSpPr>
          <p:nvPr/>
        </p:nvSpPr>
        <p:spPr bwMode="auto">
          <a:xfrm>
            <a:off x="2133600" y="4419600"/>
            <a:ext cx="2090738"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kumimoji="1" lang="zh-CN" altLang="en-US" sz="3600" b="1">
                <a:latin typeface="Times New Roman" panose="02020603050405020304" pitchFamily="18" charset="0"/>
              </a:rPr>
              <a:t>第</a:t>
            </a:r>
            <a:r>
              <a:rPr kumimoji="1" lang="en-US" altLang="zh-CN" sz="3600" b="1">
                <a:latin typeface="Times New Roman" panose="02020603050405020304" pitchFamily="18" charset="0"/>
              </a:rPr>
              <a:t>3</a:t>
            </a:r>
            <a:r>
              <a:rPr kumimoji="1" lang="zh-CN" altLang="en-US" sz="3600" b="1">
                <a:latin typeface="Times New Roman" panose="02020603050405020304" pitchFamily="18" charset="0"/>
              </a:rPr>
              <a:t>节：</a:t>
            </a:r>
          </a:p>
        </p:txBody>
      </p:sp>
      <p:sp>
        <p:nvSpPr>
          <p:cNvPr id="11277" name="Line 13"/>
          <p:cNvSpPr>
            <a:spLocks noChangeShapeType="1"/>
          </p:cNvSpPr>
          <p:nvPr/>
        </p:nvSpPr>
        <p:spPr bwMode="auto">
          <a:xfrm>
            <a:off x="3581400" y="5562600"/>
            <a:ext cx="32766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pic>
        <p:nvPicPr>
          <p:cNvPr id="20494" name="Picture 14" descr="1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29600" y="0"/>
            <a:ext cx="24384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9" name="Text Box 15"/>
          <p:cNvSpPr txBox="1">
            <a:spLocks noChangeArrowheads="1"/>
          </p:cNvSpPr>
          <p:nvPr/>
        </p:nvSpPr>
        <p:spPr bwMode="auto">
          <a:xfrm>
            <a:off x="2438400" y="5257800"/>
            <a:ext cx="1143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kumimoji="1" lang="zh-CN" altLang="en-US" sz="3600" b="1">
                <a:latin typeface="Times New Roman" panose="02020603050405020304" pitchFamily="18" charset="0"/>
                <a:ea typeface="华文中宋" panose="02010600040101010101" pitchFamily="2" charset="-122"/>
              </a:rPr>
              <a:t>概念</a:t>
            </a:r>
            <a:endParaRPr kumimoji="1" lang="zh-CN" altLang="en-US" sz="3600">
              <a:latin typeface="Times New Roman" panose="02020603050405020304" pitchFamily="18" charset="0"/>
              <a:ea typeface="华文中宋" panose="02010600040101010101" pitchFamily="2" charset="-122"/>
            </a:endParaRPr>
          </a:p>
        </p:txBody>
      </p:sp>
      <p:sp>
        <p:nvSpPr>
          <p:cNvPr id="11280" name="Text Box 16"/>
          <p:cNvSpPr txBox="1">
            <a:spLocks noChangeArrowheads="1"/>
          </p:cNvSpPr>
          <p:nvPr/>
        </p:nvSpPr>
        <p:spPr bwMode="auto">
          <a:xfrm>
            <a:off x="3432176" y="457200"/>
            <a:ext cx="45688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kumimoji="1" lang="zh-CN" altLang="en-US" sz="3600" b="1">
                <a:latin typeface="Times New Roman" panose="02020603050405020304" pitchFamily="18" charset="0"/>
                <a:ea typeface="华文中宋" panose="02010600040101010101" pitchFamily="2" charset="-122"/>
              </a:rPr>
              <a:t>木叶成为诗人的钟爱</a:t>
            </a:r>
          </a:p>
        </p:txBody>
      </p:sp>
      <p:sp>
        <p:nvSpPr>
          <p:cNvPr id="11281" name="Text Box 17"/>
          <p:cNvSpPr txBox="1">
            <a:spLocks noChangeArrowheads="1"/>
          </p:cNvSpPr>
          <p:nvPr/>
        </p:nvSpPr>
        <p:spPr bwMode="auto">
          <a:xfrm>
            <a:off x="6934200" y="5334000"/>
            <a:ext cx="1322388" cy="118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kumimoji="1" lang="zh-CN" altLang="en-US" sz="3600" b="1">
                <a:latin typeface="Times New Roman" panose="02020603050405020304" pitchFamily="18" charset="0"/>
                <a:ea typeface="华文中宋" panose="02010600040101010101" pitchFamily="2" charset="-122"/>
              </a:rPr>
              <a:t>形象</a:t>
            </a:r>
          </a:p>
          <a:p>
            <a:pPr eaLnBrk="1" hangingPunct="1">
              <a:spcBef>
                <a:spcPct val="50000"/>
              </a:spcBef>
              <a:buFontTx/>
              <a:buNone/>
            </a:pPr>
            <a:endParaRPr kumimoji="1" lang="en-US" altLang="zh-CN" sz="2400">
              <a:latin typeface="Times New Roman" panose="02020603050405020304" pitchFamily="18" charset="0"/>
            </a:endParaRPr>
          </a:p>
        </p:txBody>
      </p:sp>
    </p:spTree>
    <p:extLst>
      <p:ext uri="{BB962C8B-B14F-4D97-AF65-F5344CB8AC3E}">
        <p14:creationId xmlns:p14="http://schemas.microsoft.com/office/powerpoint/2010/main" val="325436483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126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1280"/>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1267"/>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1268"/>
                                        </p:tgtEl>
                                        <p:attrNameLst>
                                          <p:attrName>style.visibility</p:attrName>
                                        </p:attrNameLst>
                                      </p:cBhvr>
                                      <p:to>
                                        <p:strVal val="visible"/>
                                      </p:to>
                                    </p:set>
                                    <p:anim calcmode="lin" valueType="num">
                                      <p:cBhvr additive="base">
                                        <p:cTn id="19" dur="500" fill="hold"/>
                                        <p:tgtEl>
                                          <p:spTgt spid="11268"/>
                                        </p:tgtEl>
                                        <p:attrNameLst>
                                          <p:attrName>ppt_x</p:attrName>
                                        </p:attrNameLst>
                                      </p:cBhvr>
                                      <p:tavLst>
                                        <p:tav tm="0">
                                          <p:val>
                                            <p:strVal val="0-#ppt_w/2"/>
                                          </p:val>
                                        </p:tav>
                                        <p:tav tm="100000">
                                          <p:val>
                                            <p:strVal val="#ppt_x"/>
                                          </p:val>
                                        </p:tav>
                                      </p:tavLst>
                                    </p:anim>
                                    <p:anim calcmode="lin" valueType="num">
                                      <p:cBhvr additive="base">
                                        <p:cTn id="20" dur="500" fill="hold"/>
                                        <p:tgtEl>
                                          <p:spTgt spid="11268"/>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1269"/>
                                        </p:tgtEl>
                                        <p:attrNameLst>
                                          <p:attrName>style.visibility</p:attrName>
                                        </p:attrNameLst>
                                      </p:cBhvr>
                                      <p:to>
                                        <p:strVal val="visible"/>
                                      </p:to>
                                    </p:set>
                                    <p:anim calcmode="lin" valueType="num">
                                      <p:cBhvr additive="base">
                                        <p:cTn id="25" dur="500" fill="hold"/>
                                        <p:tgtEl>
                                          <p:spTgt spid="11269"/>
                                        </p:tgtEl>
                                        <p:attrNameLst>
                                          <p:attrName>ppt_x</p:attrName>
                                        </p:attrNameLst>
                                      </p:cBhvr>
                                      <p:tavLst>
                                        <p:tav tm="0">
                                          <p:val>
                                            <p:strVal val="0-#ppt_w/2"/>
                                          </p:val>
                                        </p:tav>
                                        <p:tav tm="100000">
                                          <p:val>
                                            <p:strVal val="#ppt_x"/>
                                          </p:val>
                                        </p:tav>
                                      </p:tavLst>
                                    </p:anim>
                                    <p:anim calcmode="lin" valueType="num">
                                      <p:cBhvr additive="base">
                                        <p:cTn id="26" dur="500" fill="hold"/>
                                        <p:tgtEl>
                                          <p:spTgt spid="11269"/>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1270"/>
                                        </p:tgtEl>
                                        <p:attrNameLst>
                                          <p:attrName>style.visibility</p:attrName>
                                        </p:attrNameLst>
                                      </p:cBhvr>
                                      <p:to>
                                        <p:strVal val="visible"/>
                                      </p:to>
                                    </p:set>
                                    <p:anim calcmode="lin" valueType="num">
                                      <p:cBhvr additive="base">
                                        <p:cTn id="31" dur="500" fill="hold"/>
                                        <p:tgtEl>
                                          <p:spTgt spid="11270"/>
                                        </p:tgtEl>
                                        <p:attrNameLst>
                                          <p:attrName>ppt_x</p:attrName>
                                        </p:attrNameLst>
                                      </p:cBhvr>
                                      <p:tavLst>
                                        <p:tav tm="0">
                                          <p:val>
                                            <p:strVal val="0-#ppt_w/2"/>
                                          </p:val>
                                        </p:tav>
                                        <p:tav tm="100000">
                                          <p:val>
                                            <p:strVal val="#ppt_x"/>
                                          </p:val>
                                        </p:tav>
                                      </p:tavLst>
                                    </p:anim>
                                    <p:anim calcmode="lin" valueType="num">
                                      <p:cBhvr additive="base">
                                        <p:cTn id="32" dur="500" fill="hold"/>
                                        <p:tgtEl>
                                          <p:spTgt spid="11270"/>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11271"/>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2" presetClass="entr" presetSubtype="8" fill="hold" grpId="0" nodeType="clickEffect">
                                  <p:stCondLst>
                                    <p:cond delay="0"/>
                                  </p:stCondLst>
                                  <p:childTnLst>
                                    <p:set>
                                      <p:cBhvr>
                                        <p:cTn id="40" dur="1" fill="hold">
                                          <p:stCondLst>
                                            <p:cond delay="0"/>
                                          </p:stCondLst>
                                        </p:cTn>
                                        <p:tgtEl>
                                          <p:spTgt spid="11272"/>
                                        </p:tgtEl>
                                        <p:attrNameLst>
                                          <p:attrName>style.visibility</p:attrName>
                                        </p:attrNameLst>
                                      </p:cBhvr>
                                      <p:to>
                                        <p:strVal val="visible"/>
                                      </p:to>
                                    </p:set>
                                    <p:anim calcmode="lin" valueType="num">
                                      <p:cBhvr additive="base">
                                        <p:cTn id="41" dur="500" fill="hold"/>
                                        <p:tgtEl>
                                          <p:spTgt spid="11272"/>
                                        </p:tgtEl>
                                        <p:attrNameLst>
                                          <p:attrName>ppt_x</p:attrName>
                                        </p:attrNameLst>
                                      </p:cBhvr>
                                      <p:tavLst>
                                        <p:tav tm="0">
                                          <p:val>
                                            <p:strVal val="0-#ppt_w/2"/>
                                          </p:val>
                                        </p:tav>
                                        <p:tav tm="100000">
                                          <p:val>
                                            <p:strVal val="#ppt_x"/>
                                          </p:val>
                                        </p:tav>
                                      </p:tavLst>
                                    </p:anim>
                                    <p:anim calcmode="lin" valueType="num">
                                      <p:cBhvr additive="base">
                                        <p:cTn id="42" dur="500" fill="hold"/>
                                        <p:tgtEl>
                                          <p:spTgt spid="11272"/>
                                        </p:tgtEl>
                                        <p:attrNameLst>
                                          <p:attrName>ppt_y</p:attrName>
                                        </p:attrNameLst>
                                      </p:cBhvr>
                                      <p:tavLst>
                                        <p:tav tm="0">
                                          <p:val>
                                            <p:strVal val="#ppt_y"/>
                                          </p:val>
                                        </p:tav>
                                        <p:tav tm="100000">
                                          <p:val>
                                            <p:strVal val="#ppt_y"/>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11273"/>
                                        </p:tgtEl>
                                        <p:attrNameLst>
                                          <p:attrName>style.visibility</p:attrName>
                                        </p:attrNameLst>
                                      </p:cBhvr>
                                      <p:to>
                                        <p:strVal val="visible"/>
                                      </p:to>
                                    </p:set>
                                    <p:anim calcmode="lin" valueType="num">
                                      <p:cBhvr additive="base">
                                        <p:cTn id="47" dur="500" fill="hold"/>
                                        <p:tgtEl>
                                          <p:spTgt spid="11273"/>
                                        </p:tgtEl>
                                        <p:attrNameLst>
                                          <p:attrName>ppt_x</p:attrName>
                                        </p:attrNameLst>
                                      </p:cBhvr>
                                      <p:tavLst>
                                        <p:tav tm="0">
                                          <p:val>
                                            <p:strVal val="0-#ppt_w/2"/>
                                          </p:val>
                                        </p:tav>
                                        <p:tav tm="100000">
                                          <p:val>
                                            <p:strVal val="#ppt_x"/>
                                          </p:val>
                                        </p:tav>
                                      </p:tavLst>
                                    </p:anim>
                                    <p:anim calcmode="lin" valueType="num">
                                      <p:cBhvr additive="base">
                                        <p:cTn id="48" dur="500" fill="hold"/>
                                        <p:tgtEl>
                                          <p:spTgt spid="11273"/>
                                        </p:tgtEl>
                                        <p:attrNameLst>
                                          <p:attrName>ppt_y</p:attrName>
                                        </p:attrNameLst>
                                      </p:cBhvr>
                                      <p:tavLst>
                                        <p:tav tm="0">
                                          <p:val>
                                            <p:strVal val="#ppt_y"/>
                                          </p:val>
                                        </p:tav>
                                        <p:tav tm="100000">
                                          <p:val>
                                            <p:strVal val="#ppt_y"/>
                                          </p:val>
                                        </p:tav>
                                      </p:tavLst>
                                    </p:anim>
                                  </p:childTnLst>
                                </p:cTn>
                              </p:par>
                            </p:childTnLst>
                          </p:cTn>
                        </p:par>
                      </p:childTnLst>
                    </p:cTn>
                  </p:par>
                  <p:par>
                    <p:cTn id="49" fill="hold" nodeType="clickPar">
                      <p:stCondLst>
                        <p:cond delay="indefinite"/>
                      </p:stCondLst>
                      <p:childTnLst>
                        <p:par>
                          <p:cTn id="50" fill="hold" nodeType="withGroup">
                            <p:stCondLst>
                              <p:cond delay="0"/>
                            </p:stCondLst>
                            <p:childTnLst>
                              <p:par>
                                <p:cTn id="51" presetID="2" presetClass="entr" presetSubtype="8" fill="hold" grpId="0" nodeType="clickEffect">
                                  <p:stCondLst>
                                    <p:cond delay="0"/>
                                  </p:stCondLst>
                                  <p:childTnLst>
                                    <p:set>
                                      <p:cBhvr>
                                        <p:cTn id="52" dur="1" fill="hold">
                                          <p:stCondLst>
                                            <p:cond delay="0"/>
                                          </p:stCondLst>
                                        </p:cTn>
                                        <p:tgtEl>
                                          <p:spTgt spid="11274"/>
                                        </p:tgtEl>
                                        <p:attrNameLst>
                                          <p:attrName>style.visibility</p:attrName>
                                        </p:attrNameLst>
                                      </p:cBhvr>
                                      <p:to>
                                        <p:strVal val="visible"/>
                                      </p:to>
                                    </p:set>
                                    <p:anim calcmode="lin" valueType="num">
                                      <p:cBhvr additive="base">
                                        <p:cTn id="53" dur="500" fill="hold"/>
                                        <p:tgtEl>
                                          <p:spTgt spid="11274"/>
                                        </p:tgtEl>
                                        <p:attrNameLst>
                                          <p:attrName>ppt_x</p:attrName>
                                        </p:attrNameLst>
                                      </p:cBhvr>
                                      <p:tavLst>
                                        <p:tav tm="0">
                                          <p:val>
                                            <p:strVal val="0-#ppt_w/2"/>
                                          </p:val>
                                        </p:tav>
                                        <p:tav tm="100000">
                                          <p:val>
                                            <p:strVal val="#ppt_x"/>
                                          </p:val>
                                        </p:tav>
                                      </p:tavLst>
                                    </p:anim>
                                    <p:anim calcmode="lin" valueType="num">
                                      <p:cBhvr additive="base">
                                        <p:cTn id="54" dur="500" fill="hold"/>
                                        <p:tgtEl>
                                          <p:spTgt spid="11274"/>
                                        </p:tgtEl>
                                        <p:attrNameLst>
                                          <p:attrName>ppt_y</p:attrName>
                                        </p:attrNameLst>
                                      </p:cBhvr>
                                      <p:tavLst>
                                        <p:tav tm="0">
                                          <p:val>
                                            <p:strVal val="#ppt_y"/>
                                          </p:val>
                                        </p:tav>
                                        <p:tav tm="100000">
                                          <p:val>
                                            <p:strVal val="#ppt_y"/>
                                          </p:val>
                                        </p:tav>
                                      </p:tavLst>
                                    </p:anim>
                                  </p:childTnLst>
                                </p:cTn>
                              </p:par>
                            </p:childTnLst>
                          </p:cTn>
                        </p:par>
                      </p:childTnLst>
                    </p:cTn>
                  </p:par>
                  <p:par>
                    <p:cTn id="55" fill="hold" nodeType="clickPar">
                      <p:stCondLst>
                        <p:cond delay="indefinite"/>
                      </p:stCondLst>
                      <p:childTnLst>
                        <p:par>
                          <p:cTn id="56" fill="hold" nodeType="withGroup">
                            <p:stCondLst>
                              <p:cond delay="0"/>
                            </p:stCondLst>
                            <p:childTnLst>
                              <p:par>
                                <p:cTn id="57" presetID="1" presetClass="entr" presetSubtype="0" fill="hold" grpId="0" nodeType="clickEffect">
                                  <p:stCondLst>
                                    <p:cond delay="0"/>
                                  </p:stCondLst>
                                  <p:childTnLst>
                                    <p:set>
                                      <p:cBhvr>
                                        <p:cTn id="58" dur="1" fill="hold">
                                          <p:stCondLst>
                                            <p:cond delay="499"/>
                                          </p:stCondLst>
                                        </p:cTn>
                                        <p:tgtEl>
                                          <p:spTgt spid="11275"/>
                                        </p:tgtEl>
                                        <p:attrNameLst>
                                          <p:attrName>style.visibility</p:attrName>
                                        </p:attrNameLst>
                                      </p:cBhvr>
                                      <p:to>
                                        <p:strVal val="visible"/>
                                      </p:to>
                                    </p:set>
                                  </p:childTnLst>
                                </p:cTn>
                              </p:par>
                            </p:childTnLst>
                          </p:cTn>
                        </p:par>
                      </p:childTnLst>
                    </p:cTn>
                  </p:par>
                  <p:par>
                    <p:cTn id="59" fill="hold" nodeType="clickPar">
                      <p:stCondLst>
                        <p:cond delay="indefinite"/>
                      </p:stCondLst>
                      <p:childTnLst>
                        <p:par>
                          <p:cTn id="60" fill="hold" nodeType="withGroup">
                            <p:stCondLst>
                              <p:cond delay="0"/>
                            </p:stCondLst>
                            <p:childTnLst>
                              <p:par>
                                <p:cTn id="61" presetID="2" presetClass="entr" presetSubtype="8" fill="hold" grpId="0" nodeType="clickEffect">
                                  <p:stCondLst>
                                    <p:cond delay="0"/>
                                  </p:stCondLst>
                                  <p:childTnLst>
                                    <p:set>
                                      <p:cBhvr>
                                        <p:cTn id="62" dur="1" fill="hold">
                                          <p:stCondLst>
                                            <p:cond delay="0"/>
                                          </p:stCondLst>
                                        </p:cTn>
                                        <p:tgtEl>
                                          <p:spTgt spid="11276"/>
                                        </p:tgtEl>
                                        <p:attrNameLst>
                                          <p:attrName>style.visibility</p:attrName>
                                        </p:attrNameLst>
                                      </p:cBhvr>
                                      <p:to>
                                        <p:strVal val="visible"/>
                                      </p:to>
                                    </p:set>
                                    <p:anim calcmode="lin" valueType="num">
                                      <p:cBhvr additive="base">
                                        <p:cTn id="63" dur="500" fill="hold"/>
                                        <p:tgtEl>
                                          <p:spTgt spid="11276"/>
                                        </p:tgtEl>
                                        <p:attrNameLst>
                                          <p:attrName>ppt_x</p:attrName>
                                        </p:attrNameLst>
                                      </p:cBhvr>
                                      <p:tavLst>
                                        <p:tav tm="0">
                                          <p:val>
                                            <p:strVal val="0-#ppt_w/2"/>
                                          </p:val>
                                        </p:tav>
                                        <p:tav tm="100000">
                                          <p:val>
                                            <p:strVal val="#ppt_x"/>
                                          </p:val>
                                        </p:tav>
                                      </p:tavLst>
                                    </p:anim>
                                    <p:anim calcmode="lin" valueType="num">
                                      <p:cBhvr additive="base">
                                        <p:cTn id="64" dur="500" fill="hold"/>
                                        <p:tgtEl>
                                          <p:spTgt spid="11276"/>
                                        </p:tgtEl>
                                        <p:attrNameLst>
                                          <p:attrName>ppt_y</p:attrName>
                                        </p:attrNameLst>
                                      </p:cBhvr>
                                      <p:tavLst>
                                        <p:tav tm="0">
                                          <p:val>
                                            <p:strVal val="#ppt_y"/>
                                          </p:val>
                                        </p:tav>
                                        <p:tav tm="100000">
                                          <p:val>
                                            <p:strVal val="#ppt_y"/>
                                          </p:val>
                                        </p:tav>
                                      </p:tavLst>
                                    </p:anim>
                                  </p:childTnLst>
                                </p:cTn>
                              </p:par>
                            </p:childTnLst>
                          </p:cTn>
                        </p:par>
                      </p:childTnLst>
                    </p:cTn>
                  </p:par>
                  <p:par>
                    <p:cTn id="65" fill="hold" nodeType="clickPar">
                      <p:stCondLst>
                        <p:cond delay="indefinite"/>
                      </p:stCondLst>
                      <p:childTnLst>
                        <p:par>
                          <p:cTn id="66" fill="hold" nodeType="withGroup">
                            <p:stCondLst>
                              <p:cond delay="0"/>
                            </p:stCondLst>
                            <p:childTnLst>
                              <p:par>
                                <p:cTn id="67" presetID="1" presetClass="entr" presetSubtype="0" fill="hold" grpId="0" nodeType="clickEffect">
                                  <p:stCondLst>
                                    <p:cond delay="0"/>
                                  </p:stCondLst>
                                  <p:childTnLst>
                                    <p:set>
                                      <p:cBhvr>
                                        <p:cTn id="68" dur="1" fill="hold">
                                          <p:stCondLst>
                                            <p:cond delay="499"/>
                                          </p:stCondLst>
                                        </p:cTn>
                                        <p:tgtEl>
                                          <p:spTgt spid="11279"/>
                                        </p:tgtEl>
                                        <p:attrNameLst>
                                          <p:attrName>style.visibility</p:attrName>
                                        </p:attrNameLst>
                                      </p:cBhvr>
                                      <p:to>
                                        <p:strVal val="visible"/>
                                      </p:to>
                                    </p:set>
                                  </p:childTnLst>
                                </p:cTn>
                              </p:par>
                            </p:childTnLst>
                          </p:cTn>
                        </p:par>
                      </p:childTnLst>
                    </p:cTn>
                  </p:par>
                  <p:par>
                    <p:cTn id="69" fill="hold" nodeType="clickPar">
                      <p:stCondLst>
                        <p:cond delay="indefinite"/>
                      </p:stCondLst>
                      <p:childTnLst>
                        <p:par>
                          <p:cTn id="70" fill="hold" nodeType="withGroup">
                            <p:stCondLst>
                              <p:cond delay="0"/>
                            </p:stCondLst>
                            <p:childTnLst>
                              <p:par>
                                <p:cTn id="71" presetID="1" presetClass="entr" presetSubtype="0" fill="hold" grpId="0" nodeType="clickEffect">
                                  <p:stCondLst>
                                    <p:cond delay="0"/>
                                  </p:stCondLst>
                                  <p:childTnLst>
                                    <p:set>
                                      <p:cBhvr>
                                        <p:cTn id="72" dur="1" fill="hold">
                                          <p:stCondLst>
                                            <p:cond delay="499"/>
                                          </p:stCondLst>
                                        </p:cTn>
                                        <p:tgtEl>
                                          <p:spTgt spid="11277"/>
                                        </p:tgtEl>
                                        <p:attrNameLst>
                                          <p:attrName>style.visibility</p:attrName>
                                        </p:attrNameLst>
                                      </p:cBhvr>
                                      <p:to>
                                        <p:strVal val="visible"/>
                                      </p:to>
                                    </p:set>
                                  </p:childTnLst>
                                </p:cTn>
                              </p:par>
                            </p:childTnLst>
                          </p:cTn>
                        </p:par>
                      </p:childTnLst>
                    </p:cTn>
                  </p:par>
                  <p:par>
                    <p:cTn id="73" fill="hold" nodeType="clickPar">
                      <p:stCondLst>
                        <p:cond delay="indefinite"/>
                      </p:stCondLst>
                      <p:childTnLst>
                        <p:par>
                          <p:cTn id="74" fill="hold" nodeType="withGroup">
                            <p:stCondLst>
                              <p:cond delay="0"/>
                            </p:stCondLst>
                            <p:childTnLst>
                              <p:par>
                                <p:cTn id="75" presetID="1" presetClass="entr" presetSubtype="0" fill="hold" grpId="0" nodeType="clickEffect">
                                  <p:stCondLst>
                                    <p:cond delay="0"/>
                                  </p:stCondLst>
                                  <p:childTnLst>
                                    <p:set>
                                      <p:cBhvr>
                                        <p:cTn id="76" dur="1" fill="hold">
                                          <p:stCondLst>
                                            <p:cond delay="499"/>
                                          </p:stCondLst>
                                        </p:cTn>
                                        <p:tgtEl>
                                          <p:spTgt spid="1128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autoUpdateAnimBg="0"/>
      <p:bldP spid="11267" grpId="0" autoUpdateAnimBg="0"/>
      <p:bldP spid="11268" grpId="0" animBg="1"/>
      <p:bldP spid="11269" grpId="0" animBg="1"/>
      <p:bldP spid="11270" grpId="0" animBg="1"/>
      <p:bldP spid="11271" grpId="0" animBg="1"/>
      <p:bldP spid="11272" grpId="0" autoUpdateAnimBg="0"/>
      <p:bldP spid="11273" grpId="0" autoUpdateAnimBg="0"/>
      <p:bldP spid="11274" grpId="0" autoUpdateAnimBg="0"/>
      <p:bldP spid="11275" grpId="0" autoUpdateAnimBg="0"/>
      <p:bldP spid="11276" grpId="0" autoUpdateAnimBg="0"/>
      <p:bldP spid="11277" grpId="0" animBg="1"/>
      <p:bldP spid="11279" grpId="0" autoUpdateAnimBg="0"/>
      <p:bldP spid="11280" grpId="0" autoUpdateAnimBg="0"/>
      <p:bldP spid="11281"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013A0180-6E6C-47BD-AFE4-33C92778013C}"/>
              </a:ext>
            </a:extLst>
          </p:cNvPr>
          <p:cNvPicPr>
            <a:picLocks noChangeAspect="1"/>
          </p:cNvPicPr>
          <p:nvPr/>
        </p:nvPicPr>
        <p:blipFill rotWithShape="1">
          <a:blip r:embed="rId2">
            <a:extLst>
              <a:ext uri="{28A0092B-C50C-407E-A947-70E740481C1C}">
                <a14:useLocalDpi xmlns:a14="http://schemas.microsoft.com/office/drawing/2010/main" val="0"/>
              </a:ext>
            </a:extLst>
          </a:blip>
          <a:srcRect l="26782"/>
          <a:stretch/>
        </p:blipFill>
        <p:spPr>
          <a:xfrm>
            <a:off x="-1" y="0"/>
            <a:ext cx="12192001" cy="6858000"/>
          </a:xfrm>
          <a:prstGeom prst="rect">
            <a:avLst/>
          </a:prstGeom>
        </p:spPr>
      </p:pic>
      <p:sp>
        <p:nvSpPr>
          <p:cNvPr id="5" name="文本框 4"/>
          <p:cNvSpPr txBox="1"/>
          <p:nvPr/>
        </p:nvSpPr>
        <p:spPr>
          <a:xfrm>
            <a:off x="772732" y="301835"/>
            <a:ext cx="9118242" cy="954107"/>
          </a:xfrm>
          <a:prstGeom prst="rect">
            <a:avLst/>
          </a:prstGeom>
          <a:noFill/>
        </p:spPr>
        <p:txBody>
          <a:bodyPr wrap="square" rtlCol="0">
            <a:spAutoFit/>
          </a:bodyPr>
          <a:lstStyle/>
          <a:p>
            <a:r>
              <a:rPr lang="zh-CN" altLang="en-US" sz="2800" dirty="0" smtClean="0">
                <a:solidFill>
                  <a:srgbClr val="C00000"/>
                </a:solidFill>
              </a:rPr>
              <a:t>学习重点：研读第</a:t>
            </a:r>
            <a:r>
              <a:rPr lang="en-US" altLang="zh-CN" sz="2800" dirty="0" smtClean="0">
                <a:solidFill>
                  <a:srgbClr val="C00000"/>
                </a:solidFill>
              </a:rPr>
              <a:t>4-6</a:t>
            </a:r>
            <a:r>
              <a:rPr lang="zh-CN" altLang="en-US" sz="2800" dirty="0" smtClean="0">
                <a:solidFill>
                  <a:srgbClr val="C00000"/>
                </a:solidFill>
              </a:rPr>
              <a:t>段，回答问题：</a:t>
            </a:r>
            <a:endParaRPr lang="en-US" altLang="zh-CN" sz="2800" dirty="0" smtClean="0">
              <a:solidFill>
                <a:srgbClr val="C00000"/>
              </a:solidFill>
            </a:endParaRPr>
          </a:p>
          <a:p>
            <a:r>
              <a:rPr lang="zh-CN" altLang="en-US" sz="2800" dirty="0" smtClean="0">
                <a:solidFill>
                  <a:srgbClr val="C00000"/>
                </a:solidFill>
              </a:rPr>
              <a:t>分析文章是如何阐释“木”的两个艺术特征的？</a:t>
            </a:r>
            <a:endParaRPr lang="zh-CN" altLang="en-US" sz="2800" dirty="0">
              <a:solidFill>
                <a:srgbClr val="C00000"/>
              </a:solidFill>
            </a:endParaRPr>
          </a:p>
        </p:txBody>
      </p:sp>
      <p:sp>
        <p:nvSpPr>
          <p:cNvPr id="6" name="文本框 5"/>
          <p:cNvSpPr txBox="1"/>
          <p:nvPr/>
        </p:nvSpPr>
        <p:spPr>
          <a:xfrm>
            <a:off x="1262129" y="1287734"/>
            <a:ext cx="8139448" cy="830997"/>
          </a:xfrm>
          <a:prstGeom prst="rect">
            <a:avLst/>
          </a:prstGeom>
          <a:noFill/>
        </p:spPr>
        <p:txBody>
          <a:bodyPr wrap="square" rtlCol="0">
            <a:spAutoFit/>
          </a:bodyPr>
          <a:lstStyle/>
          <a:p>
            <a:r>
              <a:rPr lang="zh-CN" altLang="en-US" sz="2400" dirty="0" smtClean="0">
                <a:latin typeface="宋体" panose="02010600030101010101" pitchFamily="2" charset="-122"/>
                <a:ea typeface="宋体" panose="02010600030101010101" pitchFamily="2" charset="-122"/>
              </a:rPr>
              <a:t>（一）“木”用于一个秋风叶落的季节之中，含有一个落叶的因素</a:t>
            </a:r>
            <a:endParaRPr lang="zh-CN" altLang="en-US" sz="2400" dirty="0">
              <a:latin typeface="宋体" panose="02010600030101010101" pitchFamily="2" charset="-122"/>
              <a:ea typeface="宋体" panose="02010600030101010101" pitchFamily="2" charset="-122"/>
            </a:endParaRPr>
          </a:p>
        </p:txBody>
      </p:sp>
      <p:sp>
        <p:nvSpPr>
          <p:cNvPr id="7" name="文本框 6"/>
          <p:cNvSpPr txBox="1"/>
          <p:nvPr/>
        </p:nvSpPr>
        <p:spPr>
          <a:xfrm>
            <a:off x="1493949" y="2434461"/>
            <a:ext cx="8551572" cy="461665"/>
          </a:xfrm>
          <a:prstGeom prst="rect">
            <a:avLst/>
          </a:prstGeom>
          <a:noFill/>
        </p:spPr>
        <p:txBody>
          <a:bodyPr wrap="square" rtlCol="0">
            <a:spAutoFit/>
          </a:bodyPr>
          <a:lstStyle/>
          <a:p>
            <a:r>
              <a:rPr lang="zh-CN" altLang="en-US" sz="2400" dirty="0" smtClean="0">
                <a:latin typeface="宋体" panose="02010600030101010101" pitchFamily="2" charset="-122"/>
                <a:ea typeface="宋体" panose="02010600030101010101" pitchFamily="2" charset="-122"/>
              </a:rPr>
              <a:t>高树多悲风，海水扬其波    </a:t>
            </a:r>
            <a:r>
              <a:rPr lang="en-US" altLang="zh-CN" sz="2400" dirty="0" smtClean="0">
                <a:solidFill>
                  <a:srgbClr val="C00000"/>
                </a:solidFill>
                <a:latin typeface="宋体" panose="02010600030101010101" pitchFamily="2" charset="-122"/>
                <a:ea typeface="宋体" panose="02010600030101010101" pitchFamily="2" charset="-122"/>
              </a:rPr>
              <a:t>VS</a:t>
            </a:r>
            <a:r>
              <a:rPr lang="en-US" altLang="zh-CN" sz="2400" dirty="0" smtClean="0">
                <a:latin typeface="宋体" panose="02010600030101010101" pitchFamily="2" charset="-122"/>
                <a:ea typeface="宋体" panose="02010600030101010101" pitchFamily="2" charset="-122"/>
              </a:rPr>
              <a:t>   </a:t>
            </a:r>
            <a:r>
              <a:rPr lang="zh-CN" altLang="en-US" sz="2400" dirty="0" smtClean="0">
                <a:latin typeface="宋体" panose="02010600030101010101" pitchFamily="2" charset="-122"/>
                <a:ea typeface="宋体" panose="02010600030101010101" pitchFamily="2" charset="-122"/>
              </a:rPr>
              <a:t>秋月照层岭，寒风扫高木</a:t>
            </a:r>
            <a:endParaRPr lang="zh-CN" altLang="en-US" sz="2400" dirty="0">
              <a:latin typeface="宋体" panose="02010600030101010101" pitchFamily="2" charset="-122"/>
              <a:ea typeface="宋体" panose="02010600030101010101" pitchFamily="2" charset="-122"/>
            </a:endParaRPr>
          </a:p>
        </p:txBody>
      </p:sp>
      <p:pic>
        <p:nvPicPr>
          <p:cNvPr id="8" name="图片 7"/>
          <p:cNvPicPr>
            <a:picLocks noChangeAspect="1"/>
          </p:cNvPicPr>
          <p:nvPr/>
        </p:nvPicPr>
        <p:blipFill>
          <a:blip r:embed="rId3"/>
          <a:stretch>
            <a:fillRect/>
          </a:stretch>
        </p:blipFill>
        <p:spPr>
          <a:xfrm>
            <a:off x="964177" y="3327285"/>
            <a:ext cx="2912361" cy="2855627"/>
          </a:xfrm>
          <a:prstGeom prst="rect">
            <a:avLst/>
          </a:prstGeom>
        </p:spPr>
      </p:pic>
      <p:pic>
        <p:nvPicPr>
          <p:cNvPr id="9" name="图片 8"/>
          <p:cNvPicPr>
            <a:picLocks noChangeAspect="1"/>
          </p:cNvPicPr>
          <p:nvPr/>
        </p:nvPicPr>
        <p:blipFill>
          <a:blip r:embed="rId4"/>
          <a:stretch>
            <a:fillRect/>
          </a:stretch>
        </p:blipFill>
        <p:spPr>
          <a:xfrm>
            <a:off x="7156359" y="3211973"/>
            <a:ext cx="2429815" cy="3201706"/>
          </a:xfrm>
          <a:prstGeom prst="rect">
            <a:avLst/>
          </a:prstGeom>
        </p:spPr>
      </p:pic>
      <p:sp>
        <p:nvSpPr>
          <p:cNvPr id="10" name="文本框 9"/>
          <p:cNvSpPr txBox="1"/>
          <p:nvPr/>
        </p:nvSpPr>
        <p:spPr>
          <a:xfrm>
            <a:off x="4037526" y="4477237"/>
            <a:ext cx="2588653" cy="830997"/>
          </a:xfrm>
          <a:prstGeom prst="rect">
            <a:avLst/>
          </a:prstGeom>
          <a:noFill/>
        </p:spPr>
        <p:txBody>
          <a:bodyPr wrap="square" rtlCol="0">
            <a:spAutoFit/>
          </a:bodyPr>
          <a:lstStyle/>
          <a:p>
            <a:r>
              <a:rPr lang="zh-CN" altLang="en-US" sz="2400" b="1" dirty="0" smtClean="0">
                <a:latin typeface="宋体" panose="02010600030101010101" pitchFamily="2" charset="-122"/>
                <a:ea typeface="宋体" panose="02010600030101010101" pitchFamily="2" charset="-122"/>
              </a:rPr>
              <a:t>树</a:t>
            </a:r>
            <a:endParaRPr lang="en-US" altLang="zh-CN" sz="2400" b="1" dirty="0" smtClean="0">
              <a:latin typeface="宋体" panose="02010600030101010101" pitchFamily="2" charset="-122"/>
              <a:ea typeface="宋体" panose="02010600030101010101" pitchFamily="2" charset="-122"/>
            </a:endParaRPr>
          </a:p>
          <a:p>
            <a:r>
              <a:rPr lang="zh-CN" altLang="en-US" sz="2400" b="1" dirty="0" smtClean="0">
                <a:latin typeface="宋体" panose="02010600030101010101" pitchFamily="2" charset="-122"/>
                <a:ea typeface="宋体" panose="02010600030101010101" pitchFamily="2" charset="-122"/>
              </a:rPr>
              <a:t>满树叶子，饱满</a:t>
            </a:r>
            <a:endParaRPr lang="zh-CN" altLang="en-US" sz="2400" b="1" dirty="0">
              <a:latin typeface="宋体" panose="02010600030101010101" pitchFamily="2" charset="-122"/>
              <a:ea typeface="宋体" panose="02010600030101010101" pitchFamily="2" charset="-122"/>
            </a:endParaRPr>
          </a:p>
        </p:txBody>
      </p:sp>
      <p:sp>
        <p:nvSpPr>
          <p:cNvPr id="11" name="文本框 10"/>
          <p:cNvSpPr txBox="1"/>
          <p:nvPr/>
        </p:nvSpPr>
        <p:spPr>
          <a:xfrm>
            <a:off x="9890974" y="4276898"/>
            <a:ext cx="1906073" cy="1200329"/>
          </a:xfrm>
          <a:prstGeom prst="rect">
            <a:avLst/>
          </a:prstGeom>
          <a:noFill/>
        </p:spPr>
        <p:txBody>
          <a:bodyPr wrap="square" rtlCol="0">
            <a:spAutoFit/>
          </a:bodyPr>
          <a:lstStyle/>
          <a:p>
            <a:r>
              <a:rPr lang="zh-CN" altLang="en-US" sz="2400" b="1" dirty="0" smtClean="0">
                <a:latin typeface="宋体" panose="02010600030101010101" pitchFamily="2" charset="-122"/>
                <a:ea typeface="宋体" panose="02010600030101010101" pitchFamily="2" charset="-122"/>
              </a:rPr>
              <a:t>木</a:t>
            </a:r>
            <a:endParaRPr lang="en-US" altLang="zh-CN" sz="2400" b="1" dirty="0" smtClean="0">
              <a:latin typeface="宋体" panose="02010600030101010101" pitchFamily="2" charset="-122"/>
              <a:ea typeface="宋体" panose="02010600030101010101" pitchFamily="2" charset="-122"/>
            </a:endParaRPr>
          </a:p>
          <a:p>
            <a:r>
              <a:rPr lang="zh-CN" altLang="en-US" sz="2400" b="1" dirty="0" smtClean="0">
                <a:latin typeface="宋体" panose="02010600030101010101" pitchFamily="2" charset="-122"/>
                <a:ea typeface="宋体" panose="02010600030101010101" pitchFamily="2" charset="-122"/>
              </a:rPr>
              <a:t>叶子越来越少，空阔</a:t>
            </a:r>
            <a:endParaRPr lang="zh-CN" altLang="en-US" sz="2400" b="1"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86775918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0"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CECE0FB4-DA6A-4A58-B7D0-0E1441E9776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8351" t="4121" b="6589"/>
          <a:stretch/>
        </p:blipFill>
        <p:spPr>
          <a:xfrm rot="16200000">
            <a:off x="351085" y="-351085"/>
            <a:ext cx="1522870" cy="2225040"/>
          </a:xfrm>
          <a:prstGeom prst="rect">
            <a:avLst/>
          </a:prstGeom>
        </p:spPr>
      </p:pic>
      <p:sp>
        <p:nvSpPr>
          <p:cNvPr id="3" name="文本框 2">
            <a:extLst>
              <a:ext uri="{FF2B5EF4-FFF2-40B4-BE49-F238E27FC236}">
                <a16:creationId xmlns="" xmlns:a16="http://schemas.microsoft.com/office/drawing/2014/main" id="{01A22239-6115-42F3-9D77-36F4057F5F51}"/>
              </a:ext>
            </a:extLst>
          </p:cNvPr>
          <p:cNvSpPr txBox="1"/>
          <p:nvPr/>
        </p:nvSpPr>
        <p:spPr>
          <a:xfrm>
            <a:off x="805542" y="573821"/>
            <a:ext cx="792438" cy="646331"/>
          </a:xfrm>
          <a:prstGeom prst="rect">
            <a:avLst/>
          </a:prstGeom>
          <a:noFill/>
        </p:spPr>
        <p:txBody>
          <a:bodyPr wrap="square" rtlCol="0">
            <a:spAutoFit/>
          </a:bodyPr>
          <a:lstStyle/>
          <a:p>
            <a:r>
              <a:rPr lang="en-US" altLang="zh-CN" sz="3600" dirty="0">
                <a:latin typeface="仓耳青禾体-谷力 W05" panose="02020400000000000000" pitchFamily="18" charset="-122"/>
                <a:ea typeface="仓耳青禾体-谷力 W05" panose="02020400000000000000" pitchFamily="18" charset="-122"/>
              </a:rPr>
              <a:t>02</a:t>
            </a:r>
            <a:endParaRPr lang="zh-CN" altLang="en-US" sz="3600" dirty="0">
              <a:latin typeface="仓耳青禾体-谷力 W05" panose="02020400000000000000" pitchFamily="18" charset="-122"/>
              <a:ea typeface="仓耳青禾体-谷力 W05" panose="02020400000000000000" pitchFamily="18" charset="-122"/>
            </a:endParaRPr>
          </a:p>
        </p:txBody>
      </p:sp>
      <p:sp>
        <p:nvSpPr>
          <p:cNvPr id="15" name="稻壳儿_时尚演示出品_10">
            <a:extLst>
              <a:ext uri="{FF2B5EF4-FFF2-40B4-BE49-F238E27FC236}">
                <a16:creationId xmlns="" xmlns:a16="http://schemas.microsoft.com/office/drawing/2014/main" id="{BAC8A188-0FE6-4985-A65C-42DFB7DEC877}"/>
              </a:ext>
            </a:extLst>
          </p:cNvPr>
          <p:cNvSpPr/>
          <p:nvPr/>
        </p:nvSpPr>
        <p:spPr>
          <a:xfrm>
            <a:off x="6456583" y="3810629"/>
            <a:ext cx="348195" cy="342919"/>
          </a:xfrm>
          <a:custGeom>
            <a:avLst/>
            <a:gdLst/>
            <a:ahLst/>
            <a:cxnLst/>
            <a:rect l="l" t="t" r="r" b="b"/>
            <a:pathLst>
              <a:path w="59" h="58" extrusionOk="0">
                <a:moveTo>
                  <a:pt x="13" y="39"/>
                </a:moveTo>
                <a:cubicBezTo>
                  <a:pt x="15" y="38"/>
                  <a:pt x="15" y="38"/>
                  <a:pt x="15" y="38"/>
                </a:cubicBezTo>
                <a:cubicBezTo>
                  <a:pt x="15" y="38"/>
                  <a:pt x="15" y="37"/>
                  <a:pt x="15" y="37"/>
                </a:cubicBezTo>
                <a:cubicBezTo>
                  <a:pt x="15" y="36"/>
                  <a:pt x="14" y="36"/>
                  <a:pt x="14" y="36"/>
                </a:cubicBezTo>
                <a:cubicBezTo>
                  <a:pt x="13" y="36"/>
                  <a:pt x="13" y="36"/>
                  <a:pt x="13" y="36"/>
                </a:cubicBezTo>
                <a:cubicBezTo>
                  <a:pt x="11" y="37"/>
                  <a:pt x="11" y="37"/>
                  <a:pt x="11" y="37"/>
                </a:cubicBezTo>
                <a:cubicBezTo>
                  <a:pt x="11" y="38"/>
                  <a:pt x="11" y="38"/>
                  <a:pt x="11" y="38"/>
                </a:cubicBezTo>
                <a:cubicBezTo>
                  <a:pt x="11" y="39"/>
                  <a:pt x="12" y="40"/>
                  <a:pt x="12" y="40"/>
                </a:cubicBezTo>
                <a:cubicBezTo>
                  <a:pt x="13" y="40"/>
                  <a:pt x="13" y="40"/>
                  <a:pt x="13" y="39"/>
                </a:cubicBezTo>
                <a:close/>
                <a:moveTo>
                  <a:pt x="22" y="38"/>
                </a:moveTo>
                <a:cubicBezTo>
                  <a:pt x="22" y="38"/>
                  <a:pt x="21" y="37"/>
                  <a:pt x="20" y="37"/>
                </a:cubicBezTo>
                <a:cubicBezTo>
                  <a:pt x="20" y="37"/>
                  <a:pt x="20" y="37"/>
                  <a:pt x="19" y="37"/>
                </a:cubicBezTo>
                <a:cubicBezTo>
                  <a:pt x="6" y="51"/>
                  <a:pt x="6" y="51"/>
                  <a:pt x="6" y="51"/>
                </a:cubicBezTo>
                <a:cubicBezTo>
                  <a:pt x="6" y="51"/>
                  <a:pt x="6" y="51"/>
                  <a:pt x="6" y="52"/>
                </a:cubicBezTo>
                <a:cubicBezTo>
                  <a:pt x="6" y="52"/>
                  <a:pt x="6" y="53"/>
                  <a:pt x="7" y="53"/>
                </a:cubicBezTo>
                <a:cubicBezTo>
                  <a:pt x="7" y="53"/>
                  <a:pt x="8" y="53"/>
                  <a:pt x="8" y="53"/>
                </a:cubicBezTo>
                <a:cubicBezTo>
                  <a:pt x="21" y="39"/>
                  <a:pt x="21" y="39"/>
                  <a:pt x="21" y="39"/>
                </a:cubicBezTo>
                <a:cubicBezTo>
                  <a:pt x="22" y="39"/>
                  <a:pt x="22" y="39"/>
                  <a:pt x="22" y="38"/>
                </a:cubicBezTo>
                <a:close/>
                <a:moveTo>
                  <a:pt x="22" y="44"/>
                </a:moveTo>
                <a:cubicBezTo>
                  <a:pt x="21" y="44"/>
                  <a:pt x="21" y="44"/>
                  <a:pt x="21" y="44"/>
                </a:cubicBezTo>
                <a:cubicBezTo>
                  <a:pt x="17" y="48"/>
                  <a:pt x="17" y="48"/>
                  <a:pt x="17" y="48"/>
                </a:cubicBezTo>
                <a:cubicBezTo>
                  <a:pt x="16" y="48"/>
                  <a:pt x="16" y="49"/>
                  <a:pt x="16" y="49"/>
                </a:cubicBezTo>
                <a:cubicBezTo>
                  <a:pt x="16" y="50"/>
                  <a:pt x="17" y="50"/>
                  <a:pt x="18" y="50"/>
                </a:cubicBezTo>
                <a:cubicBezTo>
                  <a:pt x="18" y="50"/>
                  <a:pt x="18" y="50"/>
                  <a:pt x="19" y="50"/>
                </a:cubicBezTo>
                <a:cubicBezTo>
                  <a:pt x="23" y="46"/>
                  <a:pt x="23" y="46"/>
                  <a:pt x="23" y="46"/>
                </a:cubicBezTo>
                <a:cubicBezTo>
                  <a:pt x="23" y="46"/>
                  <a:pt x="23" y="45"/>
                  <a:pt x="23" y="45"/>
                </a:cubicBezTo>
                <a:cubicBezTo>
                  <a:pt x="23" y="44"/>
                  <a:pt x="22" y="44"/>
                  <a:pt x="22" y="44"/>
                </a:cubicBezTo>
                <a:close/>
                <a:moveTo>
                  <a:pt x="59" y="1"/>
                </a:moveTo>
                <a:cubicBezTo>
                  <a:pt x="59" y="0"/>
                  <a:pt x="58" y="0"/>
                  <a:pt x="58" y="0"/>
                </a:cubicBezTo>
                <a:cubicBezTo>
                  <a:pt x="57" y="0"/>
                  <a:pt x="57" y="0"/>
                  <a:pt x="57" y="0"/>
                </a:cubicBezTo>
                <a:cubicBezTo>
                  <a:pt x="57" y="0"/>
                  <a:pt x="57" y="0"/>
                  <a:pt x="57" y="0"/>
                </a:cubicBezTo>
                <a:cubicBezTo>
                  <a:pt x="1" y="24"/>
                  <a:pt x="1" y="24"/>
                  <a:pt x="1" y="24"/>
                </a:cubicBezTo>
                <a:cubicBezTo>
                  <a:pt x="1" y="24"/>
                  <a:pt x="1" y="24"/>
                  <a:pt x="1" y="24"/>
                </a:cubicBezTo>
                <a:cubicBezTo>
                  <a:pt x="1" y="24"/>
                  <a:pt x="1" y="24"/>
                  <a:pt x="1" y="24"/>
                </a:cubicBezTo>
                <a:cubicBezTo>
                  <a:pt x="1" y="24"/>
                  <a:pt x="1" y="24"/>
                  <a:pt x="1" y="24"/>
                </a:cubicBezTo>
                <a:cubicBezTo>
                  <a:pt x="1" y="24"/>
                  <a:pt x="0" y="24"/>
                  <a:pt x="0" y="25"/>
                </a:cubicBezTo>
                <a:cubicBezTo>
                  <a:pt x="0" y="26"/>
                  <a:pt x="1" y="26"/>
                  <a:pt x="1" y="26"/>
                </a:cubicBezTo>
                <a:cubicBezTo>
                  <a:pt x="1" y="26"/>
                  <a:pt x="1" y="26"/>
                  <a:pt x="1" y="26"/>
                </a:cubicBezTo>
                <a:cubicBezTo>
                  <a:pt x="23" y="35"/>
                  <a:pt x="23" y="35"/>
                  <a:pt x="23" y="35"/>
                </a:cubicBezTo>
                <a:cubicBezTo>
                  <a:pt x="32" y="57"/>
                  <a:pt x="32" y="57"/>
                  <a:pt x="32" y="57"/>
                </a:cubicBezTo>
                <a:cubicBezTo>
                  <a:pt x="32" y="57"/>
                  <a:pt x="32" y="57"/>
                  <a:pt x="32" y="57"/>
                </a:cubicBezTo>
                <a:cubicBezTo>
                  <a:pt x="33" y="58"/>
                  <a:pt x="33" y="58"/>
                  <a:pt x="34" y="58"/>
                </a:cubicBezTo>
                <a:cubicBezTo>
                  <a:pt x="34" y="58"/>
                  <a:pt x="35" y="58"/>
                  <a:pt x="35" y="58"/>
                </a:cubicBezTo>
                <a:cubicBezTo>
                  <a:pt x="35" y="58"/>
                  <a:pt x="35" y="58"/>
                  <a:pt x="35" y="58"/>
                </a:cubicBezTo>
                <a:cubicBezTo>
                  <a:pt x="35" y="58"/>
                  <a:pt x="35" y="58"/>
                  <a:pt x="35" y="58"/>
                </a:cubicBezTo>
                <a:cubicBezTo>
                  <a:pt x="35" y="58"/>
                  <a:pt x="35" y="58"/>
                  <a:pt x="35" y="58"/>
                </a:cubicBezTo>
                <a:cubicBezTo>
                  <a:pt x="59" y="2"/>
                  <a:pt x="59" y="2"/>
                  <a:pt x="59" y="2"/>
                </a:cubicBezTo>
                <a:cubicBezTo>
                  <a:pt x="59" y="2"/>
                  <a:pt x="59" y="2"/>
                  <a:pt x="59" y="2"/>
                </a:cubicBezTo>
                <a:cubicBezTo>
                  <a:pt x="59" y="1"/>
                  <a:pt x="59" y="1"/>
                  <a:pt x="59" y="1"/>
                </a:cubicBezTo>
                <a:close/>
                <a:moveTo>
                  <a:pt x="5" y="25"/>
                </a:moveTo>
                <a:cubicBezTo>
                  <a:pt x="52" y="5"/>
                  <a:pt x="52" y="5"/>
                  <a:pt x="52" y="5"/>
                </a:cubicBezTo>
                <a:cubicBezTo>
                  <a:pt x="24" y="33"/>
                  <a:pt x="24" y="33"/>
                  <a:pt x="24" y="33"/>
                </a:cubicBezTo>
                <a:lnTo>
                  <a:pt x="5" y="25"/>
                </a:lnTo>
                <a:close/>
                <a:moveTo>
                  <a:pt x="34" y="54"/>
                </a:moveTo>
                <a:cubicBezTo>
                  <a:pt x="26" y="35"/>
                  <a:pt x="26" y="35"/>
                  <a:pt x="26" y="35"/>
                </a:cubicBezTo>
                <a:cubicBezTo>
                  <a:pt x="54" y="7"/>
                  <a:pt x="54" y="7"/>
                  <a:pt x="54" y="7"/>
                </a:cubicBezTo>
                <a:lnTo>
                  <a:pt x="34" y="54"/>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latin typeface="仓耳玄三M W05" panose="02020400000000000000" pitchFamily="18" charset="-122"/>
              <a:ea typeface="+mn-ea"/>
              <a:cs typeface="+mn-ea"/>
              <a:sym typeface="+mn-lt"/>
            </a:endParaRPr>
          </a:p>
        </p:txBody>
      </p:sp>
      <p:sp>
        <p:nvSpPr>
          <p:cNvPr id="16" name="稻壳儿_时尚演示出品_11">
            <a:extLst>
              <a:ext uri="{FF2B5EF4-FFF2-40B4-BE49-F238E27FC236}">
                <a16:creationId xmlns="" xmlns:a16="http://schemas.microsoft.com/office/drawing/2014/main" id="{C7B241E3-7682-4AA2-BD8F-BC06775F6141}"/>
              </a:ext>
            </a:extLst>
          </p:cNvPr>
          <p:cNvSpPr/>
          <p:nvPr/>
        </p:nvSpPr>
        <p:spPr>
          <a:xfrm>
            <a:off x="4512962" y="3008433"/>
            <a:ext cx="315823" cy="309474"/>
          </a:xfrm>
          <a:custGeom>
            <a:avLst/>
            <a:gdLst/>
            <a:ahLst/>
            <a:cxnLst/>
            <a:rect l="l" t="t" r="r" b="b"/>
            <a:pathLst>
              <a:path w="59" h="58" extrusionOk="0">
                <a:moveTo>
                  <a:pt x="50" y="42"/>
                </a:moveTo>
                <a:cubicBezTo>
                  <a:pt x="32" y="42"/>
                  <a:pt x="32" y="42"/>
                  <a:pt x="32" y="42"/>
                </a:cubicBezTo>
                <a:cubicBezTo>
                  <a:pt x="32" y="40"/>
                  <a:pt x="29" y="38"/>
                  <a:pt x="27" y="38"/>
                </a:cubicBezTo>
                <a:cubicBezTo>
                  <a:pt x="25" y="38"/>
                  <a:pt x="22" y="40"/>
                  <a:pt x="22" y="42"/>
                </a:cubicBezTo>
                <a:cubicBezTo>
                  <a:pt x="10" y="42"/>
                  <a:pt x="10" y="42"/>
                  <a:pt x="10" y="42"/>
                </a:cubicBezTo>
                <a:cubicBezTo>
                  <a:pt x="9" y="42"/>
                  <a:pt x="8" y="43"/>
                  <a:pt x="8" y="44"/>
                </a:cubicBezTo>
                <a:cubicBezTo>
                  <a:pt x="8" y="44"/>
                  <a:pt x="9" y="45"/>
                  <a:pt x="10" y="45"/>
                </a:cubicBezTo>
                <a:cubicBezTo>
                  <a:pt x="22" y="45"/>
                  <a:pt x="22" y="45"/>
                  <a:pt x="22" y="45"/>
                </a:cubicBezTo>
                <a:cubicBezTo>
                  <a:pt x="22" y="47"/>
                  <a:pt x="25" y="49"/>
                  <a:pt x="27" y="49"/>
                </a:cubicBezTo>
                <a:cubicBezTo>
                  <a:pt x="29" y="49"/>
                  <a:pt x="32" y="47"/>
                  <a:pt x="32" y="45"/>
                </a:cubicBezTo>
                <a:cubicBezTo>
                  <a:pt x="50" y="45"/>
                  <a:pt x="50" y="45"/>
                  <a:pt x="50" y="45"/>
                </a:cubicBezTo>
                <a:cubicBezTo>
                  <a:pt x="50" y="45"/>
                  <a:pt x="51" y="44"/>
                  <a:pt x="51" y="44"/>
                </a:cubicBezTo>
                <a:cubicBezTo>
                  <a:pt x="51" y="43"/>
                  <a:pt x="50" y="42"/>
                  <a:pt x="50" y="42"/>
                </a:cubicBezTo>
                <a:close/>
                <a:moveTo>
                  <a:pt x="27" y="46"/>
                </a:moveTo>
                <a:cubicBezTo>
                  <a:pt x="26" y="46"/>
                  <a:pt x="24" y="45"/>
                  <a:pt x="24" y="44"/>
                </a:cubicBezTo>
                <a:cubicBezTo>
                  <a:pt x="24" y="42"/>
                  <a:pt x="26" y="41"/>
                  <a:pt x="27" y="41"/>
                </a:cubicBezTo>
                <a:cubicBezTo>
                  <a:pt x="28" y="41"/>
                  <a:pt x="30" y="42"/>
                  <a:pt x="30" y="44"/>
                </a:cubicBezTo>
                <a:cubicBezTo>
                  <a:pt x="30" y="45"/>
                  <a:pt x="28" y="46"/>
                  <a:pt x="27" y="46"/>
                </a:cubicBezTo>
                <a:close/>
                <a:moveTo>
                  <a:pt x="50" y="13"/>
                </a:moveTo>
                <a:cubicBezTo>
                  <a:pt x="27" y="13"/>
                  <a:pt x="27" y="13"/>
                  <a:pt x="27" y="13"/>
                </a:cubicBezTo>
                <a:cubicBezTo>
                  <a:pt x="26" y="11"/>
                  <a:pt x="24" y="9"/>
                  <a:pt x="22" y="9"/>
                </a:cubicBezTo>
                <a:cubicBezTo>
                  <a:pt x="19" y="9"/>
                  <a:pt x="17" y="11"/>
                  <a:pt x="17" y="13"/>
                </a:cubicBezTo>
                <a:cubicBezTo>
                  <a:pt x="10" y="13"/>
                  <a:pt x="10" y="13"/>
                  <a:pt x="10" y="13"/>
                </a:cubicBezTo>
                <a:cubicBezTo>
                  <a:pt x="9" y="13"/>
                  <a:pt x="8" y="14"/>
                  <a:pt x="8" y="14"/>
                </a:cubicBezTo>
                <a:cubicBezTo>
                  <a:pt x="8" y="15"/>
                  <a:pt x="9" y="16"/>
                  <a:pt x="10" y="16"/>
                </a:cubicBezTo>
                <a:cubicBezTo>
                  <a:pt x="17" y="16"/>
                  <a:pt x="17" y="16"/>
                  <a:pt x="17" y="16"/>
                </a:cubicBezTo>
                <a:cubicBezTo>
                  <a:pt x="17" y="18"/>
                  <a:pt x="19" y="20"/>
                  <a:pt x="22" y="20"/>
                </a:cubicBezTo>
                <a:cubicBezTo>
                  <a:pt x="24" y="20"/>
                  <a:pt x="26" y="18"/>
                  <a:pt x="27" y="16"/>
                </a:cubicBezTo>
                <a:cubicBezTo>
                  <a:pt x="50" y="16"/>
                  <a:pt x="50" y="16"/>
                  <a:pt x="50" y="16"/>
                </a:cubicBezTo>
                <a:cubicBezTo>
                  <a:pt x="50" y="16"/>
                  <a:pt x="51" y="15"/>
                  <a:pt x="51" y="14"/>
                </a:cubicBezTo>
                <a:cubicBezTo>
                  <a:pt x="51" y="14"/>
                  <a:pt x="50" y="13"/>
                  <a:pt x="50" y="13"/>
                </a:cubicBezTo>
                <a:close/>
                <a:moveTo>
                  <a:pt x="22" y="17"/>
                </a:moveTo>
                <a:cubicBezTo>
                  <a:pt x="20" y="17"/>
                  <a:pt x="19" y="16"/>
                  <a:pt x="19" y="14"/>
                </a:cubicBezTo>
                <a:cubicBezTo>
                  <a:pt x="19" y="13"/>
                  <a:pt x="20" y="12"/>
                  <a:pt x="22" y="12"/>
                </a:cubicBezTo>
                <a:cubicBezTo>
                  <a:pt x="23" y="12"/>
                  <a:pt x="24" y="13"/>
                  <a:pt x="24" y="14"/>
                </a:cubicBezTo>
                <a:cubicBezTo>
                  <a:pt x="24" y="16"/>
                  <a:pt x="23" y="17"/>
                  <a:pt x="22" y="17"/>
                </a:cubicBezTo>
                <a:close/>
                <a:moveTo>
                  <a:pt x="50" y="28"/>
                </a:moveTo>
                <a:cubicBezTo>
                  <a:pt x="45" y="28"/>
                  <a:pt x="45" y="28"/>
                  <a:pt x="45" y="28"/>
                </a:cubicBezTo>
                <a:cubicBezTo>
                  <a:pt x="45" y="25"/>
                  <a:pt x="43" y="24"/>
                  <a:pt x="40" y="24"/>
                </a:cubicBezTo>
                <a:cubicBezTo>
                  <a:pt x="38" y="24"/>
                  <a:pt x="36" y="25"/>
                  <a:pt x="35" y="28"/>
                </a:cubicBezTo>
                <a:cubicBezTo>
                  <a:pt x="10" y="28"/>
                  <a:pt x="10" y="28"/>
                  <a:pt x="10" y="28"/>
                </a:cubicBezTo>
                <a:cubicBezTo>
                  <a:pt x="9" y="28"/>
                  <a:pt x="8" y="28"/>
                  <a:pt x="8" y="29"/>
                </a:cubicBezTo>
                <a:cubicBezTo>
                  <a:pt x="8" y="30"/>
                  <a:pt x="9" y="30"/>
                  <a:pt x="10" y="30"/>
                </a:cubicBezTo>
                <a:cubicBezTo>
                  <a:pt x="35" y="30"/>
                  <a:pt x="35" y="30"/>
                  <a:pt x="35" y="30"/>
                </a:cubicBezTo>
                <a:cubicBezTo>
                  <a:pt x="36" y="33"/>
                  <a:pt x="38" y="34"/>
                  <a:pt x="40" y="34"/>
                </a:cubicBezTo>
                <a:cubicBezTo>
                  <a:pt x="43" y="34"/>
                  <a:pt x="45" y="33"/>
                  <a:pt x="45" y="30"/>
                </a:cubicBezTo>
                <a:cubicBezTo>
                  <a:pt x="50" y="30"/>
                  <a:pt x="50" y="30"/>
                  <a:pt x="50" y="30"/>
                </a:cubicBezTo>
                <a:cubicBezTo>
                  <a:pt x="50" y="30"/>
                  <a:pt x="51" y="30"/>
                  <a:pt x="51" y="29"/>
                </a:cubicBezTo>
                <a:cubicBezTo>
                  <a:pt x="51" y="28"/>
                  <a:pt x="50" y="28"/>
                  <a:pt x="50" y="28"/>
                </a:cubicBezTo>
                <a:close/>
                <a:moveTo>
                  <a:pt x="40" y="32"/>
                </a:moveTo>
                <a:cubicBezTo>
                  <a:pt x="39" y="32"/>
                  <a:pt x="38" y="30"/>
                  <a:pt x="38" y="29"/>
                </a:cubicBezTo>
                <a:cubicBezTo>
                  <a:pt x="38" y="28"/>
                  <a:pt x="39" y="26"/>
                  <a:pt x="40" y="26"/>
                </a:cubicBezTo>
                <a:cubicBezTo>
                  <a:pt x="42" y="26"/>
                  <a:pt x="43" y="28"/>
                  <a:pt x="43" y="29"/>
                </a:cubicBezTo>
                <a:cubicBezTo>
                  <a:pt x="43" y="30"/>
                  <a:pt x="42" y="32"/>
                  <a:pt x="40" y="32"/>
                </a:cubicBezTo>
                <a:close/>
                <a:moveTo>
                  <a:pt x="54" y="0"/>
                </a:moveTo>
                <a:cubicBezTo>
                  <a:pt x="6" y="0"/>
                  <a:pt x="6" y="0"/>
                  <a:pt x="6" y="0"/>
                </a:cubicBezTo>
                <a:cubicBezTo>
                  <a:pt x="3" y="0"/>
                  <a:pt x="0" y="2"/>
                  <a:pt x="0" y="5"/>
                </a:cubicBezTo>
                <a:cubicBezTo>
                  <a:pt x="0" y="53"/>
                  <a:pt x="0" y="53"/>
                  <a:pt x="0" y="53"/>
                </a:cubicBezTo>
                <a:cubicBezTo>
                  <a:pt x="0" y="56"/>
                  <a:pt x="3" y="58"/>
                  <a:pt x="6" y="58"/>
                </a:cubicBezTo>
                <a:cubicBezTo>
                  <a:pt x="54" y="58"/>
                  <a:pt x="54" y="58"/>
                  <a:pt x="54" y="58"/>
                </a:cubicBezTo>
                <a:cubicBezTo>
                  <a:pt x="57" y="58"/>
                  <a:pt x="59" y="56"/>
                  <a:pt x="59" y="53"/>
                </a:cubicBezTo>
                <a:cubicBezTo>
                  <a:pt x="59" y="5"/>
                  <a:pt x="59" y="5"/>
                  <a:pt x="59" y="5"/>
                </a:cubicBezTo>
                <a:cubicBezTo>
                  <a:pt x="59" y="2"/>
                  <a:pt x="57" y="0"/>
                  <a:pt x="54" y="0"/>
                </a:cubicBezTo>
                <a:close/>
                <a:moveTo>
                  <a:pt x="56" y="53"/>
                </a:moveTo>
                <a:cubicBezTo>
                  <a:pt x="56" y="54"/>
                  <a:pt x="55" y="56"/>
                  <a:pt x="54" y="56"/>
                </a:cubicBezTo>
                <a:cubicBezTo>
                  <a:pt x="6" y="56"/>
                  <a:pt x="6" y="56"/>
                  <a:pt x="6" y="56"/>
                </a:cubicBezTo>
                <a:cubicBezTo>
                  <a:pt x="4" y="56"/>
                  <a:pt x="3" y="54"/>
                  <a:pt x="3" y="53"/>
                </a:cubicBezTo>
                <a:cubicBezTo>
                  <a:pt x="3" y="5"/>
                  <a:pt x="3" y="5"/>
                  <a:pt x="3" y="5"/>
                </a:cubicBezTo>
                <a:cubicBezTo>
                  <a:pt x="3" y="4"/>
                  <a:pt x="4" y="2"/>
                  <a:pt x="6" y="2"/>
                </a:cubicBezTo>
                <a:cubicBezTo>
                  <a:pt x="54" y="2"/>
                  <a:pt x="54" y="2"/>
                  <a:pt x="54" y="2"/>
                </a:cubicBezTo>
                <a:cubicBezTo>
                  <a:pt x="55" y="2"/>
                  <a:pt x="56" y="4"/>
                  <a:pt x="56" y="5"/>
                </a:cubicBezTo>
                <a:lnTo>
                  <a:pt x="56" y="53"/>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latin typeface="仓耳玄三M W05" panose="02020400000000000000" pitchFamily="18" charset="-122"/>
              <a:ea typeface="+mn-ea"/>
              <a:cs typeface="+mn-ea"/>
              <a:sym typeface="+mn-lt"/>
            </a:endParaRPr>
          </a:p>
        </p:txBody>
      </p:sp>
      <p:sp>
        <p:nvSpPr>
          <p:cNvPr id="17" name="稻壳儿_时尚演示出品_12">
            <a:extLst>
              <a:ext uri="{FF2B5EF4-FFF2-40B4-BE49-F238E27FC236}">
                <a16:creationId xmlns="" xmlns:a16="http://schemas.microsoft.com/office/drawing/2014/main" id="{E5A995ED-D06F-4F3C-9306-65D3B9E13958}"/>
              </a:ext>
            </a:extLst>
          </p:cNvPr>
          <p:cNvSpPr/>
          <p:nvPr/>
        </p:nvSpPr>
        <p:spPr>
          <a:xfrm>
            <a:off x="5295673" y="3810631"/>
            <a:ext cx="349950" cy="342915"/>
          </a:xfrm>
          <a:custGeom>
            <a:avLst/>
            <a:gdLst/>
            <a:ahLst/>
            <a:cxnLst/>
            <a:rect l="l" t="t" r="r" b="b"/>
            <a:pathLst>
              <a:path w="59" h="58" extrusionOk="0">
                <a:moveTo>
                  <a:pt x="57" y="23"/>
                </a:moveTo>
                <a:cubicBezTo>
                  <a:pt x="54" y="22"/>
                  <a:pt x="54" y="22"/>
                  <a:pt x="54" y="22"/>
                </a:cubicBezTo>
                <a:cubicBezTo>
                  <a:pt x="54" y="20"/>
                  <a:pt x="53" y="18"/>
                  <a:pt x="52" y="16"/>
                </a:cubicBezTo>
                <a:cubicBezTo>
                  <a:pt x="53" y="14"/>
                  <a:pt x="53" y="14"/>
                  <a:pt x="53" y="14"/>
                </a:cubicBezTo>
                <a:cubicBezTo>
                  <a:pt x="54" y="13"/>
                  <a:pt x="54" y="12"/>
                  <a:pt x="53" y="11"/>
                </a:cubicBezTo>
                <a:cubicBezTo>
                  <a:pt x="48" y="5"/>
                  <a:pt x="48" y="5"/>
                  <a:pt x="48" y="5"/>
                </a:cubicBezTo>
                <a:cubicBezTo>
                  <a:pt x="47" y="5"/>
                  <a:pt x="47" y="5"/>
                  <a:pt x="46" y="5"/>
                </a:cubicBezTo>
                <a:cubicBezTo>
                  <a:pt x="46" y="5"/>
                  <a:pt x="45" y="5"/>
                  <a:pt x="45" y="5"/>
                </a:cubicBezTo>
                <a:cubicBezTo>
                  <a:pt x="42" y="7"/>
                  <a:pt x="42" y="7"/>
                  <a:pt x="42" y="7"/>
                </a:cubicBezTo>
                <a:cubicBezTo>
                  <a:pt x="40" y="6"/>
                  <a:pt x="38" y="5"/>
                  <a:pt x="36" y="4"/>
                </a:cubicBezTo>
                <a:cubicBezTo>
                  <a:pt x="36" y="2"/>
                  <a:pt x="36" y="2"/>
                  <a:pt x="36" y="2"/>
                </a:cubicBezTo>
                <a:cubicBezTo>
                  <a:pt x="35" y="1"/>
                  <a:pt x="35" y="0"/>
                  <a:pt x="34" y="0"/>
                </a:cubicBezTo>
                <a:cubicBezTo>
                  <a:pt x="26" y="0"/>
                  <a:pt x="26" y="0"/>
                  <a:pt x="26" y="0"/>
                </a:cubicBezTo>
                <a:cubicBezTo>
                  <a:pt x="25" y="0"/>
                  <a:pt x="24" y="1"/>
                  <a:pt x="24" y="2"/>
                </a:cubicBezTo>
                <a:cubicBezTo>
                  <a:pt x="23" y="4"/>
                  <a:pt x="23" y="4"/>
                  <a:pt x="23" y="4"/>
                </a:cubicBezTo>
                <a:cubicBezTo>
                  <a:pt x="21" y="5"/>
                  <a:pt x="19" y="6"/>
                  <a:pt x="17" y="7"/>
                </a:cubicBezTo>
                <a:cubicBezTo>
                  <a:pt x="14" y="5"/>
                  <a:pt x="14" y="5"/>
                  <a:pt x="14" y="5"/>
                </a:cubicBezTo>
                <a:cubicBezTo>
                  <a:pt x="14" y="5"/>
                  <a:pt x="13" y="5"/>
                  <a:pt x="13" y="5"/>
                </a:cubicBezTo>
                <a:cubicBezTo>
                  <a:pt x="12" y="5"/>
                  <a:pt x="12" y="5"/>
                  <a:pt x="12" y="5"/>
                </a:cubicBezTo>
                <a:cubicBezTo>
                  <a:pt x="6" y="11"/>
                  <a:pt x="6" y="11"/>
                  <a:pt x="6" y="11"/>
                </a:cubicBezTo>
                <a:cubicBezTo>
                  <a:pt x="5" y="12"/>
                  <a:pt x="6" y="13"/>
                  <a:pt x="6" y="14"/>
                </a:cubicBezTo>
                <a:cubicBezTo>
                  <a:pt x="8" y="16"/>
                  <a:pt x="8" y="16"/>
                  <a:pt x="8" y="16"/>
                </a:cubicBezTo>
                <a:cubicBezTo>
                  <a:pt x="7" y="18"/>
                  <a:pt x="6" y="20"/>
                  <a:pt x="5" y="22"/>
                </a:cubicBezTo>
                <a:cubicBezTo>
                  <a:pt x="2" y="23"/>
                  <a:pt x="2" y="23"/>
                  <a:pt x="2" y="23"/>
                </a:cubicBezTo>
                <a:cubicBezTo>
                  <a:pt x="1" y="23"/>
                  <a:pt x="0" y="24"/>
                  <a:pt x="0" y="25"/>
                </a:cubicBezTo>
                <a:cubicBezTo>
                  <a:pt x="0" y="33"/>
                  <a:pt x="0" y="33"/>
                  <a:pt x="0" y="33"/>
                </a:cubicBezTo>
                <a:cubicBezTo>
                  <a:pt x="0" y="34"/>
                  <a:pt x="1" y="35"/>
                  <a:pt x="2" y="35"/>
                </a:cubicBezTo>
                <a:cubicBezTo>
                  <a:pt x="5" y="36"/>
                  <a:pt x="5" y="36"/>
                  <a:pt x="5" y="36"/>
                </a:cubicBezTo>
                <a:cubicBezTo>
                  <a:pt x="6" y="38"/>
                  <a:pt x="7" y="40"/>
                  <a:pt x="8" y="42"/>
                </a:cubicBezTo>
                <a:cubicBezTo>
                  <a:pt x="6" y="44"/>
                  <a:pt x="6" y="44"/>
                  <a:pt x="6" y="44"/>
                </a:cubicBezTo>
                <a:cubicBezTo>
                  <a:pt x="6" y="45"/>
                  <a:pt x="5" y="46"/>
                  <a:pt x="6" y="47"/>
                </a:cubicBezTo>
                <a:cubicBezTo>
                  <a:pt x="12" y="53"/>
                  <a:pt x="12" y="53"/>
                  <a:pt x="12" y="53"/>
                </a:cubicBezTo>
                <a:cubicBezTo>
                  <a:pt x="12" y="53"/>
                  <a:pt x="12" y="53"/>
                  <a:pt x="13" y="53"/>
                </a:cubicBezTo>
                <a:cubicBezTo>
                  <a:pt x="13" y="53"/>
                  <a:pt x="14" y="53"/>
                  <a:pt x="14" y="53"/>
                </a:cubicBezTo>
                <a:cubicBezTo>
                  <a:pt x="17" y="51"/>
                  <a:pt x="17" y="51"/>
                  <a:pt x="17" y="51"/>
                </a:cubicBezTo>
                <a:cubicBezTo>
                  <a:pt x="19" y="52"/>
                  <a:pt x="21" y="53"/>
                  <a:pt x="23" y="54"/>
                </a:cubicBezTo>
                <a:cubicBezTo>
                  <a:pt x="24" y="56"/>
                  <a:pt x="24" y="56"/>
                  <a:pt x="24" y="56"/>
                </a:cubicBezTo>
                <a:cubicBezTo>
                  <a:pt x="24" y="57"/>
                  <a:pt x="25" y="58"/>
                  <a:pt x="26" y="58"/>
                </a:cubicBezTo>
                <a:cubicBezTo>
                  <a:pt x="34" y="58"/>
                  <a:pt x="34" y="58"/>
                  <a:pt x="34" y="58"/>
                </a:cubicBezTo>
                <a:cubicBezTo>
                  <a:pt x="35" y="58"/>
                  <a:pt x="35" y="57"/>
                  <a:pt x="36" y="56"/>
                </a:cubicBezTo>
                <a:cubicBezTo>
                  <a:pt x="36" y="54"/>
                  <a:pt x="36" y="54"/>
                  <a:pt x="36" y="54"/>
                </a:cubicBezTo>
                <a:cubicBezTo>
                  <a:pt x="38" y="53"/>
                  <a:pt x="40" y="52"/>
                  <a:pt x="42" y="51"/>
                </a:cubicBezTo>
                <a:cubicBezTo>
                  <a:pt x="45" y="53"/>
                  <a:pt x="45" y="53"/>
                  <a:pt x="45" y="53"/>
                </a:cubicBezTo>
                <a:cubicBezTo>
                  <a:pt x="45" y="53"/>
                  <a:pt x="46" y="53"/>
                  <a:pt x="46" y="53"/>
                </a:cubicBezTo>
                <a:cubicBezTo>
                  <a:pt x="47" y="53"/>
                  <a:pt x="47" y="53"/>
                  <a:pt x="48" y="53"/>
                </a:cubicBezTo>
                <a:cubicBezTo>
                  <a:pt x="53" y="47"/>
                  <a:pt x="53" y="47"/>
                  <a:pt x="53" y="47"/>
                </a:cubicBezTo>
                <a:cubicBezTo>
                  <a:pt x="54" y="46"/>
                  <a:pt x="54" y="45"/>
                  <a:pt x="53" y="44"/>
                </a:cubicBezTo>
                <a:cubicBezTo>
                  <a:pt x="52" y="42"/>
                  <a:pt x="52" y="42"/>
                  <a:pt x="52" y="42"/>
                </a:cubicBezTo>
                <a:cubicBezTo>
                  <a:pt x="53" y="40"/>
                  <a:pt x="54" y="38"/>
                  <a:pt x="54" y="36"/>
                </a:cubicBezTo>
                <a:cubicBezTo>
                  <a:pt x="57" y="35"/>
                  <a:pt x="57" y="35"/>
                  <a:pt x="57" y="35"/>
                </a:cubicBezTo>
                <a:cubicBezTo>
                  <a:pt x="58" y="35"/>
                  <a:pt x="59" y="34"/>
                  <a:pt x="59" y="33"/>
                </a:cubicBezTo>
                <a:cubicBezTo>
                  <a:pt x="59" y="25"/>
                  <a:pt x="59" y="25"/>
                  <a:pt x="59" y="25"/>
                </a:cubicBezTo>
                <a:cubicBezTo>
                  <a:pt x="59" y="24"/>
                  <a:pt x="58" y="23"/>
                  <a:pt x="57" y="23"/>
                </a:cubicBezTo>
                <a:close/>
                <a:moveTo>
                  <a:pt x="56" y="32"/>
                </a:moveTo>
                <a:cubicBezTo>
                  <a:pt x="56" y="32"/>
                  <a:pt x="56" y="32"/>
                  <a:pt x="56" y="32"/>
                </a:cubicBezTo>
                <a:cubicBezTo>
                  <a:pt x="54" y="33"/>
                  <a:pt x="54" y="33"/>
                  <a:pt x="54" y="33"/>
                </a:cubicBezTo>
                <a:cubicBezTo>
                  <a:pt x="53" y="33"/>
                  <a:pt x="52" y="34"/>
                  <a:pt x="52" y="35"/>
                </a:cubicBezTo>
                <a:cubicBezTo>
                  <a:pt x="51" y="37"/>
                  <a:pt x="50" y="39"/>
                  <a:pt x="49" y="40"/>
                </a:cubicBezTo>
                <a:cubicBezTo>
                  <a:pt x="49" y="41"/>
                  <a:pt x="49" y="42"/>
                  <a:pt x="49" y="43"/>
                </a:cubicBezTo>
                <a:cubicBezTo>
                  <a:pt x="51" y="46"/>
                  <a:pt x="51" y="46"/>
                  <a:pt x="51" y="46"/>
                </a:cubicBezTo>
                <a:cubicBezTo>
                  <a:pt x="46" y="50"/>
                  <a:pt x="46" y="50"/>
                  <a:pt x="46" y="50"/>
                </a:cubicBezTo>
                <a:cubicBezTo>
                  <a:pt x="46" y="50"/>
                  <a:pt x="46" y="50"/>
                  <a:pt x="46" y="50"/>
                </a:cubicBezTo>
                <a:cubicBezTo>
                  <a:pt x="44" y="49"/>
                  <a:pt x="44" y="49"/>
                  <a:pt x="44" y="49"/>
                </a:cubicBezTo>
                <a:cubicBezTo>
                  <a:pt x="43" y="48"/>
                  <a:pt x="43" y="48"/>
                  <a:pt x="42" y="48"/>
                </a:cubicBezTo>
                <a:cubicBezTo>
                  <a:pt x="42" y="48"/>
                  <a:pt x="41" y="48"/>
                  <a:pt x="41" y="49"/>
                </a:cubicBezTo>
                <a:cubicBezTo>
                  <a:pt x="39" y="50"/>
                  <a:pt x="37" y="50"/>
                  <a:pt x="36" y="51"/>
                </a:cubicBezTo>
                <a:cubicBezTo>
                  <a:pt x="35" y="51"/>
                  <a:pt x="34" y="52"/>
                  <a:pt x="34" y="53"/>
                </a:cubicBezTo>
                <a:cubicBezTo>
                  <a:pt x="33" y="56"/>
                  <a:pt x="33" y="56"/>
                  <a:pt x="33" y="56"/>
                </a:cubicBezTo>
                <a:cubicBezTo>
                  <a:pt x="33" y="56"/>
                  <a:pt x="33" y="56"/>
                  <a:pt x="33" y="56"/>
                </a:cubicBezTo>
                <a:cubicBezTo>
                  <a:pt x="26" y="56"/>
                  <a:pt x="26" y="56"/>
                  <a:pt x="26" y="56"/>
                </a:cubicBezTo>
                <a:cubicBezTo>
                  <a:pt x="26" y="53"/>
                  <a:pt x="26" y="53"/>
                  <a:pt x="26" y="53"/>
                </a:cubicBezTo>
                <a:cubicBezTo>
                  <a:pt x="25" y="52"/>
                  <a:pt x="25" y="51"/>
                  <a:pt x="24" y="51"/>
                </a:cubicBezTo>
                <a:cubicBezTo>
                  <a:pt x="22" y="50"/>
                  <a:pt x="20" y="50"/>
                  <a:pt x="18" y="49"/>
                </a:cubicBezTo>
                <a:cubicBezTo>
                  <a:pt x="18" y="48"/>
                  <a:pt x="17" y="48"/>
                  <a:pt x="17" y="48"/>
                </a:cubicBezTo>
                <a:cubicBezTo>
                  <a:pt x="16" y="48"/>
                  <a:pt x="16" y="48"/>
                  <a:pt x="16" y="49"/>
                </a:cubicBezTo>
                <a:cubicBezTo>
                  <a:pt x="13" y="50"/>
                  <a:pt x="13" y="50"/>
                  <a:pt x="13" y="50"/>
                </a:cubicBezTo>
                <a:cubicBezTo>
                  <a:pt x="13" y="50"/>
                  <a:pt x="13" y="50"/>
                  <a:pt x="13" y="50"/>
                </a:cubicBezTo>
                <a:cubicBezTo>
                  <a:pt x="8" y="46"/>
                  <a:pt x="8" y="46"/>
                  <a:pt x="8" y="46"/>
                </a:cubicBezTo>
                <a:cubicBezTo>
                  <a:pt x="10" y="43"/>
                  <a:pt x="10" y="43"/>
                  <a:pt x="10" y="43"/>
                </a:cubicBezTo>
                <a:cubicBezTo>
                  <a:pt x="10" y="42"/>
                  <a:pt x="10" y="41"/>
                  <a:pt x="10" y="40"/>
                </a:cubicBezTo>
                <a:cubicBezTo>
                  <a:pt x="9" y="39"/>
                  <a:pt x="8" y="37"/>
                  <a:pt x="8" y="35"/>
                </a:cubicBezTo>
                <a:cubicBezTo>
                  <a:pt x="7" y="34"/>
                  <a:pt x="7" y="33"/>
                  <a:pt x="6" y="33"/>
                </a:cubicBezTo>
                <a:cubicBezTo>
                  <a:pt x="3" y="32"/>
                  <a:pt x="3" y="32"/>
                  <a:pt x="3" y="32"/>
                </a:cubicBezTo>
                <a:cubicBezTo>
                  <a:pt x="3" y="32"/>
                  <a:pt x="3" y="32"/>
                  <a:pt x="3" y="32"/>
                </a:cubicBezTo>
                <a:cubicBezTo>
                  <a:pt x="3" y="26"/>
                  <a:pt x="3" y="26"/>
                  <a:pt x="3" y="26"/>
                </a:cubicBezTo>
                <a:cubicBezTo>
                  <a:pt x="6" y="25"/>
                  <a:pt x="6" y="25"/>
                  <a:pt x="6" y="25"/>
                </a:cubicBezTo>
                <a:cubicBezTo>
                  <a:pt x="7" y="25"/>
                  <a:pt x="7" y="24"/>
                  <a:pt x="8" y="23"/>
                </a:cubicBezTo>
                <a:cubicBezTo>
                  <a:pt x="8" y="21"/>
                  <a:pt x="9" y="19"/>
                  <a:pt x="10" y="18"/>
                </a:cubicBezTo>
                <a:cubicBezTo>
                  <a:pt x="10" y="17"/>
                  <a:pt x="10" y="16"/>
                  <a:pt x="10" y="15"/>
                </a:cubicBezTo>
                <a:cubicBezTo>
                  <a:pt x="8" y="12"/>
                  <a:pt x="8" y="12"/>
                  <a:pt x="8" y="12"/>
                </a:cubicBezTo>
                <a:cubicBezTo>
                  <a:pt x="8" y="12"/>
                  <a:pt x="8" y="12"/>
                  <a:pt x="8" y="12"/>
                </a:cubicBezTo>
                <a:cubicBezTo>
                  <a:pt x="13" y="8"/>
                  <a:pt x="13" y="8"/>
                  <a:pt x="13" y="8"/>
                </a:cubicBezTo>
                <a:cubicBezTo>
                  <a:pt x="16" y="9"/>
                  <a:pt x="16" y="9"/>
                  <a:pt x="16" y="9"/>
                </a:cubicBezTo>
                <a:cubicBezTo>
                  <a:pt x="16" y="10"/>
                  <a:pt x="16" y="10"/>
                  <a:pt x="17" y="10"/>
                </a:cubicBezTo>
                <a:cubicBezTo>
                  <a:pt x="17" y="10"/>
                  <a:pt x="18" y="10"/>
                  <a:pt x="18" y="9"/>
                </a:cubicBezTo>
                <a:cubicBezTo>
                  <a:pt x="20" y="8"/>
                  <a:pt x="22" y="8"/>
                  <a:pt x="24" y="7"/>
                </a:cubicBezTo>
                <a:cubicBezTo>
                  <a:pt x="25" y="7"/>
                  <a:pt x="25" y="6"/>
                  <a:pt x="26" y="5"/>
                </a:cubicBezTo>
                <a:cubicBezTo>
                  <a:pt x="26" y="2"/>
                  <a:pt x="26" y="2"/>
                  <a:pt x="26" y="2"/>
                </a:cubicBezTo>
                <a:cubicBezTo>
                  <a:pt x="33" y="2"/>
                  <a:pt x="33" y="2"/>
                  <a:pt x="33" y="2"/>
                </a:cubicBezTo>
                <a:cubicBezTo>
                  <a:pt x="33" y="2"/>
                  <a:pt x="33" y="2"/>
                  <a:pt x="33" y="2"/>
                </a:cubicBezTo>
                <a:cubicBezTo>
                  <a:pt x="34" y="5"/>
                  <a:pt x="34" y="5"/>
                  <a:pt x="34" y="5"/>
                </a:cubicBezTo>
                <a:cubicBezTo>
                  <a:pt x="34" y="6"/>
                  <a:pt x="35" y="7"/>
                  <a:pt x="36" y="7"/>
                </a:cubicBezTo>
                <a:cubicBezTo>
                  <a:pt x="37" y="8"/>
                  <a:pt x="39" y="8"/>
                  <a:pt x="41" y="9"/>
                </a:cubicBezTo>
                <a:cubicBezTo>
                  <a:pt x="41" y="10"/>
                  <a:pt x="42" y="10"/>
                  <a:pt x="42" y="10"/>
                </a:cubicBezTo>
                <a:cubicBezTo>
                  <a:pt x="43" y="10"/>
                  <a:pt x="43" y="10"/>
                  <a:pt x="44" y="9"/>
                </a:cubicBezTo>
                <a:cubicBezTo>
                  <a:pt x="46" y="8"/>
                  <a:pt x="46" y="8"/>
                  <a:pt x="46" y="8"/>
                </a:cubicBezTo>
                <a:cubicBezTo>
                  <a:pt x="51" y="12"/>
                  <a:pt x="51" y="12"/>
                  <a:pt x="51" y="12"/>
                </a:cubicBezTo>
                <a:cubicBezTo>
                  <a:pt x="51" y="12"/>
                  <a:pt x="51" y="12"/>
                  <a:pt x="51" y="13"/>
                </a:cubicBezTo>
                <a:cubicBezTo>
                  <a:pt x="49" y="15"/>
                  <a:pt x="49" y="15"/>
                  <a:pt x="49" y="15"/>
                </a:cubicBezTo>
                <a:cubicBezTo>
                  <a:pt x="49" y="16"/>
                  <a:pt x="49" y="17"/>
                  <a:pt x="49" y="18"/>
                </a:cubicBezTo>
                <a:cubicBezTo>
                  <a:pt x="50" y="19"/>
                  <a:pt x="51" y="21"/>
                  <a:pt x="52" y="23"/>
                </a:cubicBezTo>
                <a:cubicBezTo>
                  <a:pt x="52" y="24"/>
                  <a:pt x="53" y="25"/>
                  <a:pt x="54" y="25"/>
                </a:cubicBezTo>
                <a:cubicBezTo>
                  <a:pt x="56" y="26"/>
                  <a:pt x="56" y="26"/>
                  <a:pt x="56" y="26"/>
                </a:cubicBezTo>
                <a:lnTo>
                  <a:pt x="56" y="32"/>
                </a:lnTo>
                <a:close/>
                <a:moveTo>
                  <a:pt x="30" y="16"/>
                </a:moveTo>
                <a:cubicBezTo>
                  <a:pt x="22" y="16"/>
                  <a:pt x="16" y="22"/>
                  <a:pt x="16" y="29"/>
                </a:cubicBezTo>
                <a:cubicBezTo>
                  <a:pt x="16" y="36"/>
                  <a:pt x="22" y="42"/>
                  <a:pt x="30" y="42"/>
                </a:cubicBezTo>
                <a:cubicBezTo>
                  <a:pt x="37" y="42"/>
                  <a:pt x="43" y="36"/>
                  <a:pt x="43" y="29"/>
                </a:cubicBezTo>
                <a:cubicBezTo>
                  <a:pt x="43" y="22"/>
                  <a:pt x="37" y="16"/>
                  <a:pt x="30" y="16"/>
                </a:cubicBezTo>
                <a:close/>
                <a:moveTo>
                  <a:pt x="30" y="40"/>
                </a:moveTo>
                <a:cubicBezTo>
                  <a:pt x="24" y="40"/>
                  <a:pt x="19" y="35"/>
                  <a:pt x="19" y="29"/>
                </a:cubicBezTo>
                <a:cubicBezTo>
                  <a:pt x="19" y="23"/>
                  <a:pt x="24" y="18"/>
                  <a:pt x="30" y="18"/>
                </a:cubicBezTo>
                <a:cubicBezTo>
                  <a:pt x="36" y="18"/>
                  <a:pt x="40" y="23"/>
                  <a:pt x="40" y="29"/>
                </a:cubicBezTo>
                <a:cubicBezTo>
                  <a:pt x="40" y="35"/>
                  <a:pt x="36" y="40"/>
                  <a:pt x="30" y="4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latin typeface="仓耳玄三M W05" panose="02020400000000000000" pitchFamily="18" charset="-122"/>
              <a:ea typeface="+mn-ea"/>
              <a:cs typeface="+mn-ea"/>
              <a:sym typeface="+mn-lt"/>
            </a:endParaRPr>
          </a:p>
        </p:txBody>
      </p:sp>
      <p:sp>
        <p:nvSpPr>
          <p:cNvPr id="18" name="稻壳儿_时尚演示出品_13">
            <a:extLst>
              <a:ext uri="{FF2B5EF4-FFF2-40B4-BE49-F238E27FC236}">
                <a16:creationId xmlns="" xmlns:a16="http://schemas.microsoft.com/office/drawing/2014/main" id="{604104B0-0712-4FA2-81C5-767E2778AA47}"/>
              </a:ext>
            </a:extLst>
          </p:cNvPr>
          <p:cNvSpPr/>
          <p:nvPr/>
        </p:nvSpPr>
        <p:spPr>
          <a:xfrm>
            <a:off x="7333181" y="3020729"/>
            <a:ext cx="348195" cy="284883"/>
          </a:xfrm>
          <a:custGeom>
            <a:avLst/>
            <a:gdLst/>
            <a:ahLst/>
            <a:cxnLst/>
            <a:rect l="l" t="t" r="r" b="b"/>
            <a:pathLst>
              <a:path w="59" h="48" extrusionOk="0">
                <a:moveTo>
                  <a:pt x="56" y="5"/>
                </a:moveTo>
                <a:cubicBezTo>
                  <a:pt x="40" y="5"/>
                  <a:pt x="40" y="5"/>
                  <a:pt x="40" y="5"/>
                </a:cubicBezTo>
                <a:cubicBezTo>
                  <a:pt x="40" y="2"/>
                  <a:pt x="38" y="0"/>
                  <a:pt x="35" y="0"/>
                </a:cubicBezTo>
                <a:cubicBezTo>
                  <a:pt x="24" y="0"/>
                  <a:pt x="24" y="0"/>
                  <a:pt x="24" y="0"/>
                </a:cubicBezTo>
                <a:cubicBezTo>
                  <a:pt x="21" y="0"/>
                  <a:pt x="19" y="2"/>
                  <a:pt x="19" y="5"/>
                </a:cubicBezTo>
                <a:cubicBezTo>
                  <a:pt x="3" y="5"/>
                  <a:pt x="3" y="5"/>
                  <a:pt x="3" y="5"/>
                </a:cubicBezTo>
                <a:cubicBezTo>
                  <a:pt x="2" y="5"/>
                  <a:pt x="0" y="7"/>
                  <a:pt x="0" y="8"/>
                </a:cubicBezTo>
                <a:cubicBezTo>
                  <a:pt x="0" y="21"/>
                  <a:pt x="0" y="21"/>
                  <a:pt x="0" y="21"/>
                </a:cubicBezTo>
                <a:cubicBezTo>
                  <a:pt x="0" y="23"/>
                  <a:pt x="2" y="24"/>
                  <a:pt x="3" y="24"/>
                </a:cubicBezTo>
                <a:cubicBezTo>
                  <a:pt x="3" y="45"/>
                  <a:pt x="3" y="45"/>
                  <a:pt x="3" y="45"/>
                </a:cubicBezTo>
                <a:cubicBezTo>
                  <a:pt x="3" y="47"/>
                  <a:pt x="4" y="48"/>
                  <a:pt x="6" y="48"/>
                </a:cubicBezTo>
                <a:cubicBezTo>
                  <a:pt x="54" y="48"/>
                  <a:pt x="54" y="48"/>
                  <a:pt x="54" y="48"/>
                </a:cubicBezTo>
                <a:cubicBezTo>
                  <a:pt x="55" y="48"/>
                  <a:pt x="56" y="47"/>
                  <a:pt x="56" y="45"/>
                </a:cubicBezTo>
                <a:cubicBezTo>
                  <a:pt x="56" y="24"/>
                  <a:pt x="56" y="24"/>
                  <a:pt x="56" y="24"/>
                </a:cubicBezTo>
                <a:cubicBezTo>
                  <a:pt x="58" y="24"/>
                  <a:pt x="59" y="23"/>
                  <a:pt x="59" y="21"/>
                </a:cubicBezTo>
                <a:cubicBezTo>
                  <a:pt x="59" y="8"/>
                  <a:pt x="59" y="8"/>
                  <a:pt x="59" y="8"/>
                </a:cubicBezTo>
                <a:cubicBezTo>
                  <a:pt x="59" y="7"/>
                  <a:pt x="58" y="5"/>
                  <a:pt x="56" y="5"/>
                </a:cubicBezTo>
                <a:close/>
                <a:moveTo>
                  <a:pt x="24" y="3"/>
                </a:moveTo>
                <a:cubicBezTo>
                  <a:pt x="35" y="3"/>
                  <a:pt x="35" y="3"/>
                  <a:pt x="35" y="3"/>
                </a:cubicBezTo>
                <a:cubicBezTo>
                  <a:pt x="36" y="3"/>
                  <a:pt x="38" y="4"/>
                  <a:pt x="38" y="5"/>
                </a:cubicBezTo>
                <a:cubicBezTo>
                  <a:pt x="22" y="5"/>
                  <a:pt x="22" y="5"/>
                  <a:pt x="22" y="5"/>
                </a:cubicBezTo>
                <a:cubicBezTo>
                  <a:pt x="22" y="4"/>
                  <a:pt x="23" y="3"/>
                  <a:pt x="24" y="3"/>
                </a:cubicBezTo>
                <a:close/>
                <a:moveTo>
                  <a:pt x="54" y="45"/>
                </a:moveTo>
                <a:cubicBezTo>
                  <a:pt x="6" y="45"/>
                  <a:pt x="6" y="45"/>
                  <a:pt x="6" y="45"/>
                </a:cubicBezTo>
                <a:cubicBezTo>
                  <a:pt x="6" y="24"/>
                  <a:pt x="6" y="24"/>
                  <a:pt x="6" y="24"/>
                </a:cubicBezTo>
                <a:cubicBezTo>
                  <a:pt x="11" y="24"/>
                  <a:pt x="11" y="24"/>
                  <a:pt x="11" y="24"/>
                </a:cubicBezTo>
                <a:cubicBezTo>
                  <a:pt x="11" y="27"/>
                  <a:pt x="11" y="27"/>
                  <a:pt x="11" y="27"/>
                </a:cubicBezTo>
                <a:cubicBezTo>
                  <a:pt x="11" y="28"/>
                  <a:pt x="12" y="29"/>
                  <a:pt x="14" y="29"/>
                </a:cubicBezTo>
                <a:cubicBezTo>
                  <a:pt x="19" y="29"/>
                  <a:pt x="19" y="29"/>
                  <a:pt x="19" y="29"/>
                </a:cubicBezTo>
                <a:cubicBezTo>
                  <a:pt x="20" y="29"/>
                  <a:pt x="22" y="28"/>
                  <a:pt x="22" y="27"/>
                </a:cubicBezTo>
                <a:cubicBezTo>
                  <a:pt x="22" y="24"/>
                  <a:pt x="22" y="24"/>
                  <a:pt x="22" y="24"/>
                </a:cubicBezTo>
                <a:cubicBezTo>
                  <a:pt x="38" y="24"/>
                  <a:pt x="38" y="24"/>
                  <a:pt x="38" y="24"/>
                </a:cubicBezTo>
                <a:cubicBezTo>
                  <a:pt x="38" y="27"/>
                  <a:pt x="38" y="27"/>
                  <a:pt x="38" y="27"/>
                </a:cubicBezTo>
                <a:cubicBezTo>
                  <a:pt x="38" y="28"/>
                  <a:pt x="39" y="29"/>
                  <a:pt x="40" y="29"/>
                </a:cubicBezTo>
                <a:cubicBezTo>
                  <a:pt x="46" y="29"/>
                  <a:pt x="46" y="29"/>
                  <a:pt x="46" y="29"/>
                </a:cubicBezTo>
                <a:cubicBezTo>
                  <a:pt x="47" y="29"/>
                  <a:pt x="48" y="28"/>
                  <a:pt x="48" y="27"/>
                </a:cubicBezTo>
                <a:cubicBezTo>
                  <a:pt x="48" y="24"/>
                  <a:pt x="48" y="24"/>
                  <a:pt x="48" y="24"/>
                </a:cubicBezTo>
                <a:cubicBezTo>
                  <a:pt x="54" y="24"/>
                  <a:pt x="54" y="24"/>
                  <a:pt x="54" y="24"/>
                </a:cubicBezTo>
                <a:lnTo>
                  <a:pt x="54" y="45"/>
                </a:lnTo>
                <a:close/>
                <a:moveTo>
                  <a:pt x="14" y="27"/>
                </a:moveTo>
                <a:cubicBezTo>
                  <a:pt x="14" y="19"/>
                  <a:pt x="14" y="19"/>
                  <a:pt x="14" y="19"/>
                </a:cubicBezTo>
                <a:cubicBezTo>
                  <a:pt x="19" y="19"/>
                  <a:pt x="19" y="19"/>
                  <a:pt x="19" y="19"/>
                </a:cubicBezTo>
                <a:cubicBezTo>
                  <a:pt x="19" y="27"/>
                  <a:pt x="19" y="27"/>
                  <a:pt x="19" y="27"/>
                </a:cubicBezTo>
                <a:lnTo>
                  <a:pt x="14" y="27"/>
                </a:lnTo>
                <a:close/>
                <a:moveTo>
                  <a:pt x="40" y="27"/>
                </a:moveTo>
                <a:cubicBezTo>
                  <a:pt x="40" y="19"/>
                  <a:pt x="40" y="19"/>
                  <a:pt x="40" y="19"/>
                </a:cubicBezTo>
                <a:cubicBezTo>
                  <a:pt x="46" y="19"/>
                  <a:pt x="46" y="19"/>
                  <a:pt x="46" y="19"/>
                </a:cubicBezTo>
                <a:cubicBezTo>
                  <a:pt x="46" y="27"/>
                  <a:pt x="46" y="27"/>
                  <a:pt x="46" y="27"/>
                </a:cubicBezTo>
                <a:lnTo>
                  <a:pt x="40" y="27"/>
                </a:lnTo>
                <a:close/>
                <a:moveTo>
                  <a:pt x="56" y="21"/>
                </a:moveTo>
                <a:cubicBezTo>
                  <a:pt x="48" y="21"/>
                  <a:pt x="48" y="21"/>
                  <a:pt x="48" y="21"/>
                </a:cubicBezTo>
                <a:cubicBezTo>
                  <a:pt x="48" y="19"/>
                  <a:pt x="48" y="19"/>
                  <a:pt x="48" y="19"/>
                </a:cubicBezTo>
                <a:cubicBezTo>
                  <a:pt x="48" y="17"/>
                  <a:pt x="47" y="16"/>
                  <a:pt x="46" y="16"/>
                </a:cubicBezTo>
                <a:cubicBezTo>
                  <a:pt x="40" y="16"/>
                  <a:pt x="40" y="16"/>
                  <a:pt x="40" y="16"/>
                </a:cubicBezTo>
                <a:cubicBezTo>
                  <a:pt x="39" y="16"/>
                  <a:pt x="38" y="17"/>
                  <a:pt x="38" y="19"/>
                </a:cubicBezTo>
                <a:cubicBezTo>
                  <a:pt x="38" y="21"/>
                  <a:pt x="38" y="21"/>
                  <a:pt x="38" y="21"/>
                </a:cubicBezTo>
                <a:cubicBezTo>
                  <a:pt x="22" y="21"/>
                  <a:pt x="22" y="21"/>
                  <a:pt x="22" y="21"/>
                </a:cubicBezTo>
                <a:cubicBezTo>
                  <a:pt x="22" y="19"/>
                  <a:pt x="22" y="19"/>
                  <a:pt x="22" y="19"/>
                </a:cubicBezTo>
                <a:cubicBezTo>
                  <a:pt x="22" y="17"/>
                  <a:pt x="20" y="16"/>
                  <a:pt x="19" y="16"/>
                </a:cubicBezTo>
                <a:cubicBezTo>
                  <a:pt x="14" y="16"/>
                  <a:pt x="14" y="16"/>
                  <a:pt x="14" y="16"/>
                </a:cubicBezTo>
                <a:cubicBezTo>
                  <a:pt x="12" y="16"/>
                  <a:pt x="11" y="17"/>
                  <a:pt x="11" y="19"/>
                </a:cubicBezTo>
                <a:cubicBezTo>
                  <a:pt x="11" y="21"/>
                  <a:pt x="11" y="21"/>
                  <a:pt x="11" y="21"/>
                </a:cubicBezTo>
                <a:cubicBezTo>
                  <a:pt x="3" y="21"/>
                  <a:pt x="3" y="21"/>
                  <a:pt x="3" y="21"/>
                </a:cubicBezTo>
                <a:cubicBezTo>
                  <a:pt x="3" y="8"/>
                  <a:pt x="3" y="8"/>
                  <a:pt x="3" y="8"/>
                </a:cubicBezTo>
                <a:cubicBezTo>
                  <a:pt x="56" y="8"/>
                  <a:pt x="56" y="8"/>
                  <a:pt x="56" y="8"/>
                </a:cubicBezTo>
                <a:lnTo>
                  <a:pt x="56" y="21"/>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latin typeface="仓耳玄三M W05" panose="02020400000000000000" pitchFamily="18" charset="-122"/>
              <a:ea typeface="+mn-ea"/>
              <a:cs typeface="+mn-ea"/>
              <a:sym typeface="+mn-lt"/>
            </a:endParaRPr>
          </a:p>
        </p:txBody>
      </p:sp>
      <p:sp>
        <p:nvSpPr>
          <p:cNvPr id="4" name="文本框 3"/>
          <p:cNvSpPr txBox="1"/>
          <p:nvPr/>
        </p:nvSpPr>
        <p:spPr>
          <a:xfrm>
            <a:off x="2112135" y="761435"/>
            <a:ext cx="7572778" cy="523220"/>
          </a:xfrm>
          <a:prstGeom prst="rect">
            <a:avLst/>
          </a:prstGeom>
          <a:noFill/>
        </p:spPr>
        <p:txBody>
          <a:bodyPr wrap="square" rtlCol="0">
            <a:spAutoFit/>
          </a:bodyPr>
          <a:lstStyle/>
          <a:p>
            <a:r>
              <a:rPr lang="zh-CN" altLang="en-US" sz="2800" dirty="0" smtClean="0">
                <a:solidFill>
                  <a:srgbClr val="C00000"/>
                </a:solidFill>
                <a:latin typeface="宋体" panose="02010600030101010101" pitchFamily="2" charset="-122"/>
                <a:ea typeface="宋体" panose="02010600030101010101" pitchFamily="2" charset="-122"/>
              </a:rPr>
              <a:t>（二）分析原因：诗歌语言具有暗示性</a:t>
            </a:r>
            <a:endParaRPr lang="zh-CN" altLang="en-US" sz="2800" dirty="0">
              <a:solidFill>
                <a:srgbClr val="C00000"/>
              </a:solidFill>
              <a:latin typeface="宋体" panose="02010600030101010101" pitchFamily="2" charset="-122"/>
              <a:ea typeface="宋体" panose="02010600030101010101" pitchFamily="2" charset="-122"/>
            </a:endParaRPr>
          </a:p>
        </p:txBody>
      </p:sp>
      <p:sp>
        <p:nvSpPr>
          <p:cNvPr id="5" name="文本框 4"/>
          <p:cNvSpPr txBox="1"/>
          <p:nvPr/>
        </p:nvSpPr>
        <p:spPr>
          <a:xfrm>
            <a:off x="1597980" y="1889760"/>
            <a:ext cx="7342820" cy="830997"/>
          </a:xfrm>
          <a:prstGeom prst="rect">
            <a:avLst/>
          </a:prstGeom>
          <a:noFill/>
        </p:spPr>
        <p:txBody>
          <a:bodyPr wrap="square" rtlCol="0">
            <a:spAutoFit/>
          </a:bodyPr>
          <a:lstStyle/>
          <a:p>
            <a:r>
              <a:rPr lang="zh-CN" altLang="en-US" sz="2400" dirty="0">
                <a:latin typeface="宋体" panose="02010600030101010101" pitchFamily="2" charset="-122"/>
                <a:ea typeface="宋体" panose="02010600030101010101" pitchFamily="2" charset="-122"/>
              </a:rPr>
              <a:t>由</a:t>
            </a:r>
            <a:r>
              <a:rPr lang="zh-CN" altLang="en-US" sz="2400" dirty="0" smtClean="0">
                <a:latin typeface="宋体" panose="02010600030101010101" pitchFamily="2" charset="-122"/>
                <a:ea typeface="宋体" panose="02010600030101010101" pitchFamily="2" charset="-122"/>
              </a:rPr>
              <a:t>树与木潜在形象的不同，进而阐释树与叶、木与叶的形象</a:t>
            </a:r>
            <a:endParaRPr lang="zh-CN" altLang="en-US" sz="2400" dirty="0">
              <a:latin typeface="宋体" panose="02010600030101010101" pitchFamily="2" charset="-122"/>
              <a:ea typeface="宋体" panose="02010600030101010101" pitchFamily="2" charset="-122"/>
            </a:endParaRPr>
          </a:p>
        </p:txBody>
      </p:sp>
      <p:sp>
        <p:nvSpPr>
          <p:cNvPr id="6" name="文本框 5"/>
          <p:cNvSpPr txBox="1"/>
          <p:nvPr/>
        </p:nvSpPr>
        <p:spPr>
          <a:xfrm>
            <a:off x="1597980" y="3008433"/>
            <a:ext cx="6927834" cy="2677656"/>
          </a:xfrm>
          <a:prstGeom prst="rect">
            <a:avLst/>
          </a:prstGeom>
          <a:noFill/>
        </p:spPr>
        <p:txBody>
          <a:bodyPr wrap="square" rtlCol="0">
            <a:spAutoFit/>
          </a:bodyPr>
          <a:lstStyle/>
          <a:p>
            <a:r>
              <a:rPr lang="zh-CN" altLang="en-US" sz="2400" dirty="0" smtClean="0"/>
              <a:t>①“树”</a:t>
            </a:r>
            <a:r>
              <a:rPr lang="en-US" altLang="zh-CN" sz="2400" dirty="0" smtClean="0"/>
              <a:t>——</a:t>
            </a:r>
            <a:r>
              <a:rPr lang="zh-CN" altLang="en-US" sz="2400" dirty="0" smtClean="0"/>
              <a:t>“树”与“叶”的形象一致，都带有层层浓荫的联想</a:t>
            </a:r>
            <a:endParaRPr lang="en-US" altLang="zh-CN" sz="2400" dirty="0" smtClean="0"/>
          </a:p>
          <a:p>
            <a:r>
              <a:rPr lang="zh-CN" altLang="en-US" sz="2400" dirty="0" smtClean="0"/>
              <a:t>②“木”</a:t>
            </a:r>
            <a:r>
              <a:rPr lang="en-US" altLang="zh-CN" sz="2400" dirty="0" smtClean="0"/>
              <a:t>——</a:t>
            </a:r>
            <a:r>
              <a:rPr lang="zh-CN" altLang="en-US" sz="2400" dirty="0" smtClean="0"/>
              <a:t>“木”有“木头” “木料”“木板”等影子让人想起树干，很少想到叶子。“叶”被排斥到“木”的舒朗形象之外。“木”与“叶”的形象不一致，“叶”暗示着落叶。</a:t>
            </a:r>
            <a:endParaRPr lang="en-US" altLang="zh-CN" sz="2400" dirty="0" smtClean="0"/>
          </a:p>
          <a:p>
            <a:r>
              <a:rPr lang="zh-CN" altLang="en-US" sz="2400" dirty="0" smtClean="0"/>
              <a:t>所以树叶可以简化成叶，但木叶不可。</a:t>
            </a:r>
            <a:endParaRPr lang="zh-CN" altLang="en-US" sz="2400" dirty="0"/>
          </a:p>
        </p:txBody>
      </p:sp>
    </p:spTree>
    <p:extLst>
      <p:ext uri="{BB962C8B-B14F-4D97-AF65-F5344CB8AC3E}">
        <p14:creationId xmlns:p14="http://schemas.microsoft.com/office/powerpoint/2010/main" val="426870378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2"/>
          <p:cNvSpPr txBox="1">
            <a:spLocks noChangeArrowheads="1"/>
          </p:cNvSpPr>
          <p:nvPr/>
        </p:nvSpPr>
        <p:spPr bwMode="auto">
          <a:xfrm>
            <a:off x="1847850" y="457200"/>
            <a:ext cx="17335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kumimoji="1" lang="zh-CN" altLang="en-US" b="1">
                <a:solidFill>
                  <a:srgbClr val="0000FF"/>
                </a:solidFill>
                <a:latin typeface="Times New Roman" panose="02020603050405020304" pitchFamily="18" charset="0"/>
              </a:rPr>
              <a:t>第</a:t>
            </a:r>
            <a:r>
              <a:rPr kumimoji="1" lang="en-US" altLang="zh-CN" b="1">
                <a:solidFill>
                  <a:srgbClr val="0000FF"/>
                </a:solidFill>
                <a:latin typeface="Times New Roman" panose="02020603050405020304" pitchFamily="18" charset="0"/>
              </a:rPr>
              <a:t>1</a:t>
            </a:r>
            <a:r>
              <a:rPr kumimoji="1" lang="zh-CN" altLang="en-US" b="1">
                <a:solidFill>
                  <a:srgbClr val="0000FF"/>
                </a:solidFill>
                <a:latin typeface="Times New Roman" panose="02020603050405020304" pitchFamily="18" charset="0"/>
              </a:rPr>
              <a:t>节：</a:t>
            </a:r>
          </a:p>
        </p:txBody>
      </p:sp>
      <p:sp>
        <p:nvSpPr>
          <p:cNvPr id="11267" name="Rectangle 3"/>
          <p:cNvSpPr>
            <a:spLocks noChangeArrowheads="1"/>
          </p:cNvSpPr>
          <p:nvPr/>
        </p:nvSpPr>
        <p:spPr bwMode="auto">
          <a:xfrm>
            <a:off x="2209800" y="1295400"/>
            <a:ext cx="6248400" cy="295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kumimoji="1" lang="zh-CN" altLang="en-US" b="1">
                <a:solidFill>
                  <a:srgbClr val="0000FF"/>
                </a:solidFill>
                <a:latin typeface="Times New Roman" panose="02020603050405020304" pitchFamily="18" charset="0"/>
              </a:rPr>
              <a:t>第</a:t>
            </a:r>
            <a:r>
              <a:rPr kumimoji="1" lang="en-US" altLang="zh-CN" b="1">
                <a:solidFill>
                  <a:srgbClr val="0000FF"/>
                </a:solidFill>
                <a:latin typeface="Times New Roman" panose="02020603050405020304" pitchFamily="18" charset="0"/>
              </a:rPr>
              <a:t>2</a:t>
            </a:r>
            <a:r>
              <a:rPr kumimoji="1" lang="zh-CN" altLang="en-US" b="1">
                <a:solidFill>
                  <a:srgbClr val="0000FF"/>
                </a:solidFill>
                <a:latin typeface="Times New Roman" panose="02020603050405020304" pitchFamily="18" charset="0"/>
              </a:rPr>
              <a:t>节：</a:t>
            </a:r>
          </a:p>
          <a:p>
            <a:pPr eaLnBrk="1" hangingPunct="1">
              <a:spcBef>
                <a:spcPct val="50000"/>
              </a:spcBef>
              <a:buFontTx/>
              <a:buNone/>
            </a:pPr>
            <a:r>
              <a:rPr kumimoji="1" lang="zh-CN" altLang="en-US" sz="3600" b="1">
                <a:solidFill>
                  <a:srgbClr val="0000FF"/>
                </a:solidFill>
                <a:latin typeface="Times New Roman" panose="02020603050405020304" pitchFamily="18" charset="0"/>
                <a:ea typeface="华文中宋" panose="02010600040101010101" pitchFamily="2" charset="-122"/>
              </a:rPr>
              <a:t>树叶</a:t>
            </a:r>
          </a:p>
          <a:p>
            <a:pPr eaLnBrk="1" hangingPunct="1">
              <a:spcBef>
                <a:spcPct val="50000"/>
              </a:spcBef>
              <a:buFontTx/>
              <a:buNone/>
            </a:pPr>
            <a:r>
              <a:rPr kumimoji="1" lang="zh-CN" altLang="en-US" b="1">
                <a:solidFill>
                  <a:srgbClr val="0000FF"/>
                </a:solidFill>
                <a:latin typeface="Times New Roman" panose="02020603050405020304" pitchFamily="18" charset="0"/>
              </a:rPr>
              <a:t>              </a:t>
            </a:r>
          </a:p>
          <a:p>
            <a:pPr eaLnBrk="1" hangingPunct="1">
              <a:spcBef>
                <a:spcPct val="50000"/>
              </a:spcBef>
              <a:buFontTx/>
              <a:buNone/>
            </a:pPr>
            <a:r>
              <a:rPr kumimoji="1" lang="zh-CN" altLang="en-US" b="1">
                <a:solidFill>
                  <a:srgbClr val="0000FF"/>
                </a:solidFill>
                <a:latin typeface="Times New Roman" panose="02020603050405020304" pitchFamily="18" charset="0"/>
              </a:rPr>
              <a:t> </a:t>
            </a:r>
            <a:r>
              <a:rPr kumimoji="1" lang="zh-CN" altLang="en-US" sz="3600" b="1">
                <a:solidFill>
                  <a:srgbClr val="0000FF"/>
                </a:solidFill>
                <a:latin typeface="Times New Roman" panose="02020603050405020304" pitchFamily="18" charset="0"/>
                <a:ea typeface="华文中宋" panose="02010600040101010101" pitchFamily="2" charset="-122"/>
              </a:rPr>
              <a:t>木叶</a:t>
            </a:r>
          </a:p>
        </p:txBody>
      </p:sp>
      <p:sp>
        <p:nvSpPr>
          <p:cNvPr id="11268" name="Line 4"/>
          <p:cNvSpPr>
            <a:spLocks noChangeShapeType="1"/>
          </p:cNvSpPr>
          <p:nvPr/>
        </p:nvSpPr>
        <p:spPr bwMode="auto">
          <a:xfrm flipH="1">
            <a:off x="2495550" y="2590800"/>
            <a:ext cx="19050" cy="112553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269" name="Line 5"/>
          <p:cNvSpPr>
            <a:spLocks noChangeShapeType="1"/>
          </p:cNvSpPr>
          <p:nvPr/>
        </p:nvSpPr>
        <p:spPr bwMode="auto">
          <a:xfrm flipV="1">
            <a:off x="2711450" y="2590800"/>
            <a:ext cx="31750" cy="112553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270" name="Line 6"/>
          <p:cNvSpPr>
            <a:spLocks noChangeShapeType="1"/>
          </p:cNvSpPr>
          <p:nvPr/>
        </p:nvSpPr>
        <p:spPr bwMode="auto">
          <a:xfrm>
            <a:off x="3200400" y="2286000"/>
            <a:ext cx="35814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271" name="Line 7"/>
          <p:cNvSpPr>
            <a:spLocks noChangeShapeType="1"/>
          </p:cNvSpPr>
          <p:nvPr/>
        </p:nvSpPr>
        <p:spPr bwMode="auto">
          <a:xfrm>
            <a:off x="3124200" y="3810000"/>
            <a:ext cx="35814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272" name="Text Box 8"/>
          <p:cNvSpPr txBox="1">
            <a:spLocks noChangeArrowheads="1"/>
          </p:cNvSpPr>
          <p:nvPr/>
        </p:nvSpPr>
        <p:spPr bwMode="auto">
          <a:xfrm>
            <a:off x="6781800" y="2057400"/>
            <a:ext cx="1066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kumimoji="1" lang="zh-CN" altLang="en-US" sz="3600" b="1">
                <a:solidFill>
                  <a:srgbClr val="0000FF"/>
                </a:solidFill>
                <a:latin typeface="Times New Roman" panose="02020603050405020304" pitchFamily="18" charset="0"/>
                <a:ea typeface="华文中宋" panose="02010600040101010101" pitchFamily="2" charset="-122"/>
              </a:rPr>
              <a:t>叶</a:t>
            </a:r>
          </a:p>
        </p:txBody>
      </p:sp>
      <p:sp>
        <p:nvSpPr>
          <p:cNvPr id="11273" name="Text Box 9"/>
          <p:cNvSpPr txBox="1">
            <a:spLocks noChangeArrowheads="1"/>
          </p:cNvSpPr>
          <p:nvPr/>
        </p:nvSpPr>
        <p:spPr bwMode="auto">
          <a:xfrm>
            <a:off x="6705600" y="3505200"/>
            <a:ext cx="1143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kumimoji="1" lang="zh-CN" altLang="en-US" sz="3600" b="1">
                <a:solidFill>
                  <a:srgbClr val="0000FF"/>
                </a:solidFill>
                <a:latin typeface="Times New Roman" panose="02020603050405020304" pitchFamily="18" charset="0"/>
                <a:ea typeface="华文中宋" panose="02010600040101010101" pitchFamily="2" charset="-122"/>
              </a:rPr>
              <a:t>落木</a:t>
            </a:r>
          </a:p>
        </p:txBody>
      </p:sp>
      <p:sp>
        <p:nvSpPr>
          <p:cNvPr id="11274" name="Text Box 10"/>
          <p:cNvSpPr txBox="1">
            <a:spLocks noChangeArrowheads="1"/>
          </p:cNvSpPr>
          <p:nvPr/>
        </p:nvSpPr>
        <p:spPr bwMode="auto">
          <a:xfrm>
            <a:off x="3352800" y="2286000"/>
            <a:ext cx="33909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kumimoji="1" lang="zh-CN" altLang="en-US" sz="3600" b="1">
                <a:latin typeface="Times New Roman" panose="02020603050405020304" pitchFamily="18" charset="0"/>
                <a:ea typeface="华文中宋" panose="02010600040101010101" pitchFamily="2" charset="-122"/>
              </a:rPr>
              <a:t>（门庭寂寥）</a:t>
            </a:r>
          </a:p>
        </p:txBody>
      </p:sp>
      <p:sp>
        <p:nvSpPr>
          <p:cNvPr id="11275" name="Text Box 11"/>
          <p:cNvSpPr txBox="1">
            <a:spLocks noChangeArrowheads="1"/>
          </p:cNvSpPr>
          <p:nvPr/>
        </p:nvSpPr>
        <p:spPr bwMode="auto">
          <a:xfrm>
            <a:off x="3429000" y="3733800"/>
            <a:ext cx="3098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kumimoji="1" lang="zh-CN" altLang="en-US" sz="3600" b="1">
                <a:latin typeface="Times New Roman" panose="02020603050405020304" pitchFamily="18" charset="0"/>
              </a:rPr>
              <a:t>（兴盛繁茂）</a:t>
            </a:r>
          </a:p>
        </p:txBody>
      </p:sp>
      <p:sp>
        <p:nvSpPr>
          <p:cNvPr id="11276" name="Text Box 12"/>
          <p:cNvSpPr txBox="1">
            <a:spLocks noChangeArrowheads="1"/>
          </p:cNvSpPr>
          <p:nvPr/>
        </p:nvSpPr>
        <p:spPr bwMode="auto">
          <a:xfrm>
            <a:off x="2133600" y="4419600"/>
            <a:ext cx="2090738"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kumimoji="1" lang="zh-CN" altLang="en-US" sz="3600" b="1">
                <a:latin typeface="Times New Roman" panose="02020603050405020304" pitchFamily="18" charset="0"/>
              </a:rPr>
              <a:t>第</a:t>
            </a:r>
            <a:r>
              <a:rPr kumimoji="1" lang="en-US" altLang="zh-CN" sz="3600" b="1">
                <a:latin typeface="Times New Roman" panose="02020603050405020304" pitchFamily="18" charset="0"/>
              </a:rPr>
              <a:t>3</a:t>
            </a:r>
            <a:r>
              <a:rPr kumimoji="1" lang="zh-CN" altLang="en-US" sz="3600" b="1">
                <a:latin typeface="Times New Roman" panose="02020603050405020304" pitchFamily="18" charset="0"/>
              </a:rPr>
              <a:t>节：</a:t>
            </a:r>
          </a:p>
        </p:txBody>
      </p:sp>
      <p:sp>
        <p:nvSpPr>
          <p:cNvPr id="11277" name="Line 13"/>
          <p:cNvSpPr>
            <a:spLocks noChangeShapeType="1"/>
          </p:cNvSpPr>
          <p:nvPr/>
        </p:nvSpPr>
        <p:spPr bwMode="auto">
          <a:xfrm>
            <a:off x="3581400" y="5562600"/>
            <a:ext cx="32766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pic>
        <p:nvPicPr>
          <p:cNvPr id="20494" name="Picture 14" descr="1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29600" y="0"/>
            <a:ext cx="24384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9" name="Text Box 15"/>
          <p:cNvSpPr txBox="1">
            <a:spLocks noChangeArrowheads="1"/>
          </p:cNvSpPr>
          <p:nvPr/>
        </p:nvSpPr>
        <p:spPr bwMode="auto">
          <a:xfrm>
            <a:off x="2438400" y="5257800"/>
            <a:ext cx="1143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kumimoji="1" lang="zh-CN" altLang="en-US" sz="3600" b="1">
                <a:latin typeface="Times New Roman" panose="02020603050405020304" pitchFamily="18" charset="0"/>
                <a:ea typeface="华文中宋" panose="02010600040101010101" pitchFamily="2" charset="-122"/>
              </a:rPr>
              <a:t>概念</a:t>
            </a:r>
            <a:endParaRPr kumimoji="1" lang="zh-CN" altLang="en-US" sz="3600">
              <a:latin typeface="Times New Roman" panose="02020603050405020304" pitchFamily="18" charset="0"/>
              <a:ea typeface="华文中宋" panose="02010600040101010101" pitchFamily="2" charset="-122"/>
            </a:endParaRPr>
          </a:p>
        </p:txBody>
      </p:sp>
      <p:sp>
        <p:nvSpPr>
          <p:cNvPr id="11280" name="Text Box 16"/>
          <p:cNvSpPr txBox="1">
            <a:spLocks noChangeArrowheads="1"/>
          </p:cNvSpPr>
          <p:nvPr/>
        </p:nvSpPr>
        <p:spPr bwMode="auto">
          <a:xfrm>
            <a:off x="3432176" y="457200"/>
            <a:ext cx="45688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kumimoji="1" lang="zh-CN" altLang="en-US" sz="3600" b="1">
                <a:latin typeface="Times New Roman" panose="02020603050405020304" pitchFamily="18" charset="0"/>
                <a:ea typeface="华文中宋" panose="02010600040101010101" pitchFamily="2" charset="-122"/>
              </a:rPr>
              <a:t>木叶成为诗人的钟爱</a:t>
            </a:r>
          </a:p>
        </p:txBody>
      </p:sp>
      <p:sp>
        <p:nvSpPr>
          <p:cNvPr id="11281" name="Text Box 17"/>
          <p:cNvSpPr txBox="1">
            <a:spLocks noChangeArrowheads="1"/>
          </p:cNvSpPr>
          <p:nvPr/>
        </p:nvSpPr>
        <p:spPr bwMode="auto">
          <a:xfrm>
            <a:off x="6934200" y="5334000"/>
            <a:ext cx="1322388" cy="118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kumimoji="1" lang="zh-CN" altLang="en-US" sz="3600" b="1">
                <a:latin typeface="Times New Roman" panose="02020603050405020304" pitchFamily="18" charset="0"/>
                <a:ea typeface="华文中宋" panose="02010600040101010101" pitchFamily="2" charset="-122"/>
              </a:rPr>
              <a:t>形象</a:t>
            </a:r>
          </a:p>
          <a:p>
            <a:pPr eaLnBrk="1" hangingPunct="1">
              <a:spcBef>
                <a:spcPct val="50000"/>
              </a:spcBef>
              <a:buFontTx/>
              <a:buNone/>
            </a:pPr>
            <a:endParaRPr kumimoji="1" lang="en-US" altLang="zh-CN" sz="2400">
              <a:latin typeface="Times New Roman" panose="02020603050405020304" pitchFamily="18" charset="0"/>
            </a:endParaRPr>
          </a:p>
        </p:txBody>
      </p:sp>
    </p:spTree>
    <p:extLst>
      <p:ext uri="{BB962C8B-B14F-4D97-AF65-F5344CB8AC3E}">
        <p14:creationId xmlns:p14="http://schemas.microsoft.com/office/powerpoint/2010/main" val="386854446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126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1280"/>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1267"/>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1268"/>
                                        </p:tgtEl>
                                        <p:attrNameLst>
                                          <p:attrName>style.visibility</p:attrName>
                                        </p:attrNameLst>
                                      </p:cBhvr>
                                      <p:to>
                                        <p:strVal val="visible"/>
                                      </p:to>
                                    </p:set>
                                    <p:anim calcmode="lin" valueType="num">
                                      <p:cBhvr additive="base">
                                        <p:cTn id="19" dur="500" fill="hold"/>
                                        <p:tgtEl>
                                          <p:spTgt spid="11268"/>
                                        </p:tgtEl>
                                        <p:attrNameLst>
                                          <p:attrName>ppt_x</p:attrName>
                                        </p:attrNameLst>
                                      </p:cBhvr>
                                      <p:tavLst>
                                        <p:tav tm="0">
                                          <p:val>
                                            <p:strVal val="0-#ppt_w/2"/>
                                          </p:val>
                                        </p:tav>
                                        <p:tav tm="100000">
                                          <p:val>
                                            <p:strVal val="#ppt_x"/>
                                          </p:val>
                                        </p:tav>
                                      </p:tavLst>
                                    </p:anim>
                                    <p:anim calcmode="lin" valueType="num">
                                      <p:cBhvr additive="base">
                                        <p:cTn id="20" dur="500" fill="hold"/>
                                        <p:tgtEl>
                                          <p:spTgt spid="11268"/>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1269"/>
                                        </p:tgtEl>
                                        <p:attrNameLst>
                                          <p:attrName>style.visibility</p:attrName>
                                        </p:attrNameLst>
                                      </p:cBhvr>
                                      <p:to>
                                        <p:strVal val="visible"/>
                                      </p:to>
                                    </p:set>
                                    <p:anim calcmode="lin" valueType="num">
                                      <p:cBhvr additive="base">
                                        <p:cTn id="25" dur="500" fill="hold"/>
                                        <p:tgtEl>
                                          <p:spTgt spid="11269"/>
                                        </p:tgtEl>
                                        <p:attrNameLst>
                                          <p:attrName>ppt_x</p:attrName>
                                        </p:attrNameLst>
                                      </p:cBhvr>
                                      <p:tavLst>
                                        <p:tav tm="0">
                                          <p:val>
                                            <p:strVal val="0-#ppt_w/2"/>
                                          </p:val>
                                        </p:tav>
                                        <p:tav tm="100000">
                                          <p:val>
                                            <p:strVal val="#ppt_x"/>
                                          </p:val>
                                        </p:tav>
                                      </p:tavLst>
                                    </p:anim>
                                    <p:anim calcmode="lin" valueType="num">
                                      <p:cBhvr additive="base">
                                        <p:cTn id="26" dur="500" fill="hold"/>
                                        <p:tgtEl>
                                          <p:spTgt spid="11269"/>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1270"/>
                                        </p:tgtEl>
                                        <p:attrNameLst>
                                          <p:attrName>style.visibility</p:attrName>
                                        </p:attrNameLst>
                                      </p:cBhvr>
                                      <p:to>
                                        <p:strVal val="visible"/>
                                      </p:to>
                                    </p:set>
                                    <p:anim calcmode="lin" valueType="num">
                                      <p:cBhvr additive="base">
                                        <p:cTn id="31" dur="500" fill="hold"/>
                                        <p:tgtEl>
                                          <p:spTgt spid="11270"/>
                                        </p:tgtEl>
                                        <p:attrNameLst>
                                          <p:attrName>ppt_x</p:attrName>
                                        </p:attrNameLst>
                                      </p:cBhvr>
                                      <p:tavLst>
                                        <p:tav tm="0">
                                          <p:val>
                                            <p:strVal val="0-#ppt_w/2"/>
                                          </p:val>
                                        </p:tav>
                                        <p:tav tm="100000">
                                          <p:val>
                                            <p:strVal val="#ppt_x"/>
                                          </p:val>
                                        </p:tav>
                                      </p:tavLst>
                                    </p:anim>
                                    <p:anim calcmode="lin" valueType="num">
                                      <p:cBhvr additive="base">
                                        <p:cTn id="32" dur="500" fill="hold"/>
                                        <p:tgtEl>
                                          <p:spTgt spid="11270"/>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11271"/>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2" presetClass="entr" presetSubtype="8" fill="hold" grpId="0" nodeType="clickEffect">
                                  <p:stCondLst>
                                    <p:cond delay="0"/>
                                  </p:stCondLst>
                                  <p:childTnLst>
                                    <p:set>
                                      <p:cBhvr>
                                        <p:cTn id="40" dur="1" fill="hold">
                                          <p:stCondLst>
                                            <p:cond delay="0"/>
                                          </p:stCondLst>
                                        </p:cTn>
                                        <p:tgtEl>
                                          <p:spTgt spid="11272"/>
                                        </p:tgtEl>
                                        <p:attrNameLst>
                                          <p:attrName>style.visibility</p:attrName>
                                        </p:attrNameLst>
                                      </p:cBhvr>
                                      <p:to>
                                        <p:strVal val="visible"/>
                                      </p:to>
                                    </p:set>
                                    <p:anim calcmode="lin" valueType="num">
                                      <p:cBhvr additive="base">
                                        <p:cTn id="41" dur="500" fill="hold"/>
                                        <p:tgtEl>
                                          <p:spTgt spid="11272"/>
                                        </p:tgtEl>
                                        <p:attrNameLst>
                                          <p:attrName>ppt_x</p:attrName>
                                        </p:attrNameLst>
                                      </p:cBhvr>
                                      <p:tavLst>
                                        <p:tav tm="0">
                                          <p:val>
                                            <p:strVal val="0-#ppt_w/2"/>
                                          </p:val>
                                        </p:tav>
                                        <p:tav tm="100000">
                                          <p:val>
                                            <p:strVal val="#ppt_x"/>
                                          </p:val>
                                        </p:tav>
                                      </p:tavLst>
                                    </p:anim>
                                    <p:anim calcmode="lin" valueType="num">
                                      <p:cBhvr additive="base">
                                        <p:cTn id="42" dur="500" fill="hold"/>
                                        <p:tgtEl>
                                          <p:spTgt spid="11272"/>
                                        </p:tgtEl>
                                        <p:attrNameLst>
                                          <p:attrName>ppt_y</p:attrName>
                                        </p:attrNameLst>
                                      </p:cBhvr>
                                      <p:tavLst>
                                        <p:tav tm="0">
                                          <p:val>
                                            <p:strVal val="#ppt_y"/>
                                          </p:val>
                                        </p:tav>
                                        <p:tav tm="100000">
                                          <p:val>
                                            <p:strVal val="#ppt_y"/>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11273"/>
                                        </p:tgtEl>
                                        <p:attrNameLst>
                                          <p:attrName>style.visibility</p:attrName>
                                        </p:attrNameLst>
                                      </p:cBhvr>
                                      <p:to>
                                        <p:strVal val="visible"/>
                                      </p:to>
                                    </p:set>
                                    <p:anim calcmode="lin" valueType="num">
                                      <p:cBhvr additive="base">
                                        <p:cTn id="47" dur="500" fill="hold"/>
                                        <p:tgtEl>
                                          <p:spTgt spid="11273"/>
                                        </p:tgtEl>
                                        <p:attrNameLst>
                                          <p:attrName>ppt_x</p:attrName>
                                        </p:attrNameLst>
                                      </p:cBhvr>
                                      <p:tavLst>
                                        <p:tav tm="0">
                                          <p:val>
                                            <p:strVal val="0-#ppt_w/2"/>
                                          </p:val>
                                        </p:tav>
                                        <p:tav tm="100000">
                                          <p:val>
                                            <p:strVal val="#ppt_x"/>
                                          </p:val>
                                        </p:tav>
                                      </p:tavLst>
                                    </p:anim>
                                    <p:anim calcmode="lin" valueType="num">
                                      <p:cBhvr additive="base">
                                        <p:cTn id="48" dur="500" fill="hold"/>
                                        <p:tgtEl>
                                          <p:spTgt spid="11273"/>
                                        </p:tgtEl>
                                        <p:attrNameLst>
                                          <p:attrName>ppt_y</p:attrName>
                                        </p:attrNameLst>
                                      </p:cBhvr>
                                      <p:tavLst>
                                        <p:tav tm="0">
                                          <p:val>
                                            <p:strVal val="#ppt_y"/>
                                          </p:val>
                                        </p:tav>
                                        <p:tav tm="100000">
                                          <p:val>
                                            <p:strVal val="#ppt_y"/>
                                          </p:val>
                                        </p:tav>
                                      </p:tavLst>
                                    </p:anim>
                                  </p:childTnLst>
                                </p:cTn>
                              </p:par>
                            </p:childTnLst>
                          </p:cTn>
                        </p:par>
                      </p:childTnLst>
                    </p:cTn>
                  </p:par>
                  <p:par>
                    <p:cTn id="49" fill="hold" nodeType="clickPar">
                      <p:stCondLst>
                        <p:cond delay="indefinite"/>
                      </p:stCondLst>
                      <p:childTnLst>
                        <p:par>
                          <p:cTn id="50" fill="hold" nodeType="withGroup">
                            <p:stCondLst>
                              <p:cond delay="0"/>
                            </p:stCondLst>
                            <p:childTnLst>
                              <p:par>
                                <p:cTn id="51" presetID="2" presetClass="entr" presetSubtype="8" fill="hold" grpId="0" nodeType="clickEffect">
                                  <p:stCondLst>
                                    <p:cond delay="0"/>
                                  </p:stCondLst>
                                  <p:childTnLst>
                                    <p:set>
                                      <p:cBhvr>
                                        <p:cTn id="52" dur="1" fill="hold">
                                          <p:stCondLst>
                                            <p:cond delay="0"/>
                                          </p:stCondLst>
                                        </p:cTn>
                                        <p:tgtEl>
                                          <p:spTgt spid="11274"/>
                                        </p:tgtEl>
                                        <p:attrNameLst>
                                          <p:attrName>style.visibility</p:attrName>
                                        </p:attrNameLst>
                                      </p:cBhvr>
                                      <p:to>
                                        <p:strVal val="visible"/>
                                      </p:to>
                                    </p:set>
                                    <p:anim calcmode="lin" valueType="num">
                                      <p:cBhvr additive="base">
                                        <p:cTn id="53" dur="500" fill="hold"/>
                                        <p:tgtEl>
                                          <p:spTgt spid="11274"/>
                                        </p:tgtEl>
                                        <p:attrNameLst>
                                          <p:attrName>ppt_x</p:attrName>
                                        </p:attrNameLst>
                                      </p:cBhvr>
                                      <p:tavLst>
                                        <p:tav tm="0">
                                          <p:val>
                                            <p:strVal val="0-#ppt_w/2"/>
                                          </p:val>
                                        </p:tav>
                                        <p:tav tm="100000">
                                          <p:val>
                                            <p:strVal val="#ppt_x"/>
                                          </p:val>
                                        </p:tav>
                                      </p:tavLst>
                                    </p:anim>
                                    <p:anim calcmode="lin" valueType="num">
                                      <p:cBhvr additive="base">
                                        <p:cTn id="54" dur="500" fill="hold"/>
                                        <p:tgtEl>
                                          <p:spTgt spid="11274"/>
                                        </p:tgtEl>
                                        <p:attrNameLst>
                                          <p:attrName>ppt_y</p:attrName>
                                        </p:attrNameLst>
                                      </p:cBhvr>
                                      <p:tavLst>
                                        <p:tav tm="0">
                                          <p:val>
                                            <p:strVal val="#ppt_y"/>
                                          </p:val>
                                        </p:tav>
                                        <p:tav tm="100000">
                                          <p:val>
                                            <p:strVal val="#ppt_y"/>
                                          </p:val>
                                        </p:tav>
                                      </p:tavLst>
                                    </p:anim>
                                  </p:childTnLst>
                                </p:cTn>
                              </p:par>
                            </p:childTnLst>
                          </p:cTn>
                        </p:par>
                      </p:childTnLst>
                    </p:cTn>
                  </p:par>
                  <p:par>
                    <p:cTn id="55" fill="hold" nodeType="clickPar">
                      <p:stCondLst>
                        <p:cond delay="indefinite"/>
                      </p:stCondLst>
                      <p:childTnLst>
                        <p:par>
                          <p:cTn id="56" fill="hold" nodeType="withGroup">
                            <p:stCondLst>
                              <p:cond delay="0"/>
                            </p:stCondLst>
                            <p:childTnLst>
                              <p:par>
                                <p:cTn id="57" presetID="1" presetClass="entr" presetSubtype="0" fill="hold" grpId="0" nodeType="clickEffect">
                                  <p:stCondLst>
                                    <p:cond delay="0"/>
                                  </p:stCondLst>
                                  <p:childTnLst>
                                    <p:set>
                                      <p:cBhvr>
                                        <p:cTn id="58" dur="1" fill="hold">
                                          <p:stCondLst>
                                            <p:cond delay="499"/>
                                          </p:stCondLst>
                                        </p:cTn>
                                        <p:tgtEl>
                                          <p:spTgt spid="11275"/>
                                        </p:tgtEl>
                                        <p:attrNameLst>
                                          <p:attrName>style.visibility</p:attrName>
                                        </p:attrNameLst>
                                      </p:cBhvr>
                                      <p:to>
                                        <p:strVal val="visible"/>
                                      </p:to>
                                    </p:set>
                                  </p:childTnLst>
                                </p:cTn>
                              </p:par>
                            </p:childTnLst>
                          </p:cTn>
                        </p:par>
                      </p:childTnLst>
                    </p:cTn>
                  </p:par>
                  <p:par>
                    <p:cTn id="59" fill="hold" nodeType="clickPar">
                      <p:stCondLst>
                        <p:cond delay="indefinite"/>
                      </p:stCondLst>
                      <p:childTnLst>
                        <p:par>
                          <p:cTn id="60" fill="hold" nodeType="withGroup">
                            <p:stCondLst>
                              <p:cond delay="0"/>
                            </p:stCondLst>
                            <p:childTnLst>
                              <p:par>
                                <p:cTn id="61" presetID="2" presetClass="entr" presetSubtype="8" fill="hold" grpId="0" nodeType="clickEffect">
                                  <p:stCondLst>
                                    <p:cond delay="0"/>
                                  </p:stCondLst>
                                  <p:childTnLst>
                                    <p:set>
                                      <p:cBhvr>
                                        <p:cTn id="62" dur="1" fill="hold">
                                          <p:stCondLst>
                                            <p:cond delay="0"/>
                                          </p:stCondLst>
                                        </p:cTn>
                                        <p:tgtEl>
                                          <p:spTgt spid="11276"/>
                                        </p:tgtEl>
                                        <p:attrNameLst>
                                          <p:attrName>style.visibility</p:attrName>
                                        </p:attrNameLst>
                                      </p:cBhvr>
                                      <p:to>
                                        <p:strVal val="visible"/>
                                      </p:to>
                                    </p:set>
                                    <p:anim calcmode="lin" valueType="num">
                                      <p:cBhvr additive="base">
                                        <p:cTn id="63" dur="500" fill="hold"/>
                                        <p:tgtEl>
                                          <p:spTgt spid="11276"/>
                                        </p:tgtEl>
                                        <p:attrNameLst>
                                          <p:attrName>ppt_x</p:attrName>
                                        </p:attrNameLst>
                                      </p:cBhvr>
                                      <p:tavLst>
                                        <p:tav tm="0">
                                          <p:val>
                                            <p:strVal val="0-#ppt_w/2"/>
                                          </p:val>
                                        </p:tav>
                                        <p:tav tm="100000">
                                          <p:val>
                                            <p:strVal val="#ppt_x"/>
                                          </p:val>
                                        </p:tav>
                                      </p:tavLst>
                                    </p:anim>
                                    <p:anim calcmode="lin" valueType="num">
                                      <p:cBhvr additive="base">
                                        <p:cTn id="64" dur="500" fill="hold"/>
                                        <p:tgtEl>
                                          <p:spTgt spid="11276"/>
                                        </p:tgtEl>
                                        <p:attrNameLst>
                                          <p:attrName>ppt_y</p:attrName>
                                        </p:attrNameLst>
                                      </p:cBhvr>
                                      <p:tavLst>
                                        <p:tav tm="0">
                                          <p:val>
                                            <p:strVal val="#ppt_y"/>
                                          </p:val>
                                        </p:tav>
                                        <p:tav tm="100000">
                                          <p:val>
                                            <p:strVal val="#ppt_y"/>
                                          </p:val>
                                        </p:tav>
                                      </p:tavLst>
                                    </p:anim>
                                  </p:childTnLst>
                                </p:cTn>
                              </p:par>
                            </p:childTnLst>
                          </p:cTn>
                        </p:par>
                      </p:childTnLst>
                    </p:cTn>
                  </p:par>
                  <p:par>
                    <p:cTn id="65" fill="hold" nodeType="clickPar">
                      <p:stCondLst>
                        <p:cond delay="indefinite"/>
                      </p:stCondLst>
                      <p:childTnLst>
                        <p:par>
                          <p:cTn id="66" fill="hold" nodeType="withGroup">
                            <p:stCondLst>
                              <p:cond delay="0"/>
                            </p:stCondLst>
                            <p:childTnLst>
                              <p:par>
                                <p:cTn id="67" presetID="1" presetClass="entr" presetSubtype="0" fill="hold" grpId="0" nodeType="clickEffect">
                                  <p:stCondLst>
                                    <p:cond delay="0"/>
                                  </p:stCondLst>
                                  <p:childTnLst>
                                    <p:set>
                                      <p:cBhvr>
                                        <p:cTn id="68" dur="1" fill="hold">
                                          <p:stCondLst>
                                            <p:cond delay="499"/>
                                          </p:stCondLst>
                                        </p:cTn>
                                        <p:tgtEl>
                                          <p:spTgt spid="11279"/>
                                        </p:tgtEl>
                                        <p:attrNameLst>
                                          <p:attrName>style.visibility</p:attrName>
                                        </p:attrNameLst>
                                      </p:cBhvr>
                                      <p:to>
                                        <p:strVal val="visible"/>
                                      </p:to>
                                    </p:set>
                                  </p:childTnLst>
                                </p:cTn>
                              </p:par>
                            </p:childTnLst>
                          </p:cTn>
                        </p:par>
                      </p:childTnLst>
                    </p:cTn>
                  </p:par>
                  <p:par>
                    <p:cTn id="69" fill="hold" nodeType="clickPar">
                      <p:stCondLst>
                        <p:cond delay="indefinite"/>
                      </p:stCondLst>
                      <p:childTnLst>
                        <p:par>
                          <p:cTn id="70" fill="hold" nodeType="withGroup">
                            <p:stCondLst>
                              <p:cond delay="0"/>
                            </p:stCondLst>
                            <p:childTnLst>
                              <p:par>
                                <p:cTn id="71" presetID="1" presetClass="entr" presetSubtype="0" fill="hold" grpId="0" nodeType="clickEffect">
                                  <p:stCondLst>
                                    <p:cond delay="0"/>
                                  </p:stCondLst>
                                  <p:childTnLst>
                                    <p:set>
                                      <p:cBhvr>
                                        <p:cTn id="72" dur="1" fill="hold">
                                          <p:stCondLst>
                                            <p:cond delay="499"/>
                                          </p:stCondLst>
                                        </p:cTn>
                                        <p:tgtEl>
                                          <p:spTgt spid="11277"/>
                                        </p:tgtEl>
                                        <p:attrNameLst>
                                          <p:attrName>style.visibility</p:attrName>
                                        </p:attrNameLst>
                                      </p:cBhvr>
                                      <p:to>
                                        <p:strVal val="visible"/>
                                      </p:to>
                                    </p:set>
                                  </p:childTnLst>
                                </p:cTn>
                              </p:par>
                            </p:childTnLst>
                          </p:cTn>
                        </p:par>
                      </p:childTnLst>
                    </p:cTn>
                  </p:par>
                  <p:par>
                    <p:cTn id="73" fill="hold" nodeType="clickPar">
                      <p:stCondLst>
                        <p:cond delay="indefinite"/>
                      </p:stCondLst>
                      <p:childTnLst>
                        <p:par>
                          <p:cTn id="74" fill="hold" nodeType="withGroup">
                            <p:stCondLst>
                              <p:cond delay="0"/>
                            </p:stCondLst>
                            <p:childTnLst>
                              <p:par>
                                <p:cTn id="75" presetID="1" presetClass="entr" presetSubtype="0" fill="hold" grpId="0" nodeType="clickEffect">
                                  <p:stCondLst>
                                    <p:cond delay="0"/>
                                  </p:stCondLst>
                                  <p:childTnLst>
                                    <p:set>
                                      <p:cBhvr>
                                        <p:cTn id="76" dur="1" fill="hold">
                                          <p:stCondLst>
                                            <p:cond delay="499"/>
                                          </p:stCondLst>
                                        </p:cTn>
                                        <p:tgtEl>
                                          <p:spTgt spid="1128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autoUpdateAnimBg="0"/>
      <p:bldP spid="11267" grpId="0" autoUpdateAnimBg="0"/>
      <p:bldP spid="11268" grpId="0" animBg="1"/>
      <p:bldP spid="11269" grpId="0" animBg="1"/>
      <p:bldP spid="11270" grpId="0" animBg="1"/>
      <p:bldP spid="11271" grpId="0" animBg="1"/>
      <p:bldP spid="11272" grpId="0" autoUpdateAnimBg="0"/>
      <p:bldP spid="11273" grpId="0" autoUpdateAnimBg="0"/>
      <p:bldP spid="11274" grpId="0" autoUpdateAnimBg="0"/>
      <p:bldP spid="11275" grpId="0" autoUpdateAnimBg="0"/>
      <p:bldP spid="11276" grpId="0" autoUpdateAnimBg="0"/>
      <p:bldP spid="11277" grpId="0" animBg="1"/>
      <p:bldP spid="11279" grpId="0" autoUpdateAnimBg="0"/>
      <p:bldP spid="11280" grpId="0" autoUpdateAnimBg="0"/>
      <p:bldP spid="11281"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CECE0FB4-DA6A-4A58-B7D0-0E1441E9776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8351" t="4121" b="6589"/>
          <a:stretch/>
        </p:blipFill>
        <p:spPr>
          <a:xfrm rot="16200000">
            <a:off x="351085" y="-351085"/>
            <a:ext cx="1522870" cy="2225040"/>
          </a:xfrm>
          <a:prstGeom prst="rect">
            <a:avLst/>
          </a:prstGeom>
        </p:spPr>
      </p:pic>
      <p:sp>
        <p:nvSpPr>
          <p:cNvPr id="3" name="文本框 2">
            <a:extLst>
              <a:ext uri="{FF2B5EF4-FFF2-40B4-BE49-F238E27FC236}">
                <a16:creationId xmlns="" xmlns:a16="http://schemas.microsoft.com/office/drawing/2014/main" id="{01A22239-6115-42F3-9D77-36F4057F5F51}"/>
              </a:ext>
            </a:extLst>
          </p:cNvPr>
          <p:cNvSpPr txBox="1"/>
          <p:nvPr/>
        </p:nvSpPr>
        <p:spPr>
          <a:xfrm>
            <a:off x="805542" y="573821"/>
            <a:ext cx="792438" cy="646331"/>
          </a:xfrm>
          <a:prstGeom prst="rect">
            <a:avLst/>
          </a:prstGeom>
          <a:noFill/>
        </p:spPr>
        <p:txBody>
          <a:bodyPr wrap="square" rtlCol="0">
            <a:spAutoFit/>
          </a:bodyPr>
          <a:lstStyle/>
          <a:p>
            <a:r>
              <a:rPr lang="en-US" altLang="zh-CN" sz="3600" dirty="0">
                <a:latin typeface="仓耳青禾体-谷力 W05" panose="02020400000000000000" pitchFamily="18" charset="-122"/>
                <a:ea typeface="仓耳青禾体-谷力 W05" panose="02020400000000000000" pitchFamily="18" charset="-122"/>
              </a:rPr>
              <a:t>04</a:t>
            </a:r>
            <a:endParaRPr lang="zh-CN" altLang="en-US" sz="3600" dirty="0">
              <a:latin typeface="仓耳青禾体-谷力 W05" panose="02020400000000000000" pitchFamily="18" charset="-122"/>
              <a:ea typeface="仓耳青禾体-谷力 W05" panose="02020400000000000000" pitchFamily="18" charset="-122"/>
            </a:endParaRPr>
          </a:p>
        </p:txBody>
      </p:sp>
      <p:sp>
        <p:nvSpPr>
          <p:cNvPr id="4" name="文本框 3"/>
          <p:cNvSpPr txBox="1"/>
          <p:nvPr/>
        </p:nvSpPr>
        <p:spPr>
          <a:xfrm>
            <a:off x="2225039" y="573821"/>
            <a:ext cx="7076927" cy="954107"/>
          </a:xfrm>
          <a:prstGeom prst="rect">
            <a:avLst/>
          </a:prstGeom>
          <a:noFill/>
        </p:spPr>
        <p:txBody>
          <a:bodyPr wrap="square" rtlCol="0">
            <a:spAutoFit/>
          </a:bodyPr>
          <a:lstStyle/>
          <a:p>
            <a:r>
              <a:rPr lang="zh-CN" altLang="en-US" sz="2800" dirty="0" smtClean="0">
                <a:solidFill>
                  <a:srgbClr val="C00000"/>
                </a:solidFill>
                <a:latin typeface="宋体" panose="02010600030101010101" pitchFamily="2" charset="-122"/>
                <a:ea typeface="宋体" panose="02010600030101010101" pitchFamily="2" charset="-122"/>
              </a:rPr>
              <a:t>（三）“木”所暗示的颜色性：有微黄、干燥之感</a:t>
            </a:r>
            <a:endParaRPr lang="zh-CN" altLang="en-US" sz="2800" dirty="0">
              <a:solidFill>
                <a:srgbClr val="C00000"/>
              </a:solidFill>
              <a:latin typeface="宋体" panose="02010600030101010101" pitchFamily="2" charset="-122"/>
              <a:ea typeface="宋体" panose="02010600030101010101" pitchFamily="2" charset="-122"/>
            </a:endParaRPr>
          </a:p>
        </p:txBody>
      </p:sp>
      <p:sp>
        <p:nvSpPr>
          <p:cNvPr id="5" name="文本框 4"/>
          <p:cNvSpPr txBox="1"/>
          <p:nvPr/>
        </p:nvSpPr>
        <p:spPr>
          <a:xfrm>
            <a:off x="2376360" y="2409583"/>
            <a:ext cx="7160653" cy="461665"/>
          </a:xfrm>
          <a:prstGeom prst="rect">
            <a:avLst/>
          </a:prstGeom>
          <a:noFill/>
        </p:spPr>
        <p:txBody>
          <a:bodyPr wrap="square" rtlCol="0">
            <a:spAutoFit/>
          </a:bodyPr>
          <a:lstStyle/>
          <a:p>
            <a:r>
              <a:rPr lang="zh-CN" altLang="en-US" sz="2400" dirty="0" smtClean="0">
                <a:latin typeface="宋体" panose="02010600030101010101" pitchFamily="2" charset="-122"/>
                <a:ea typeface="宋体" panose="02010600030101010101" pitchFamily="2" charset="-122"/>
              </a:rPr>
              <a:t>“树”褐绿色，与叶接近←→“木”微黄色、干燥</a:t>
            </a:r>
            <a:endParaRPr lang="zh-CN" altLang="en-US" sz="2400" dirty="0">
              <a:latin typeface="宋体" panose="02010600030101010101" pitchFamily="2" charset="-122"/>
              <a:ea typeface="宋体" panose="02010600030101010101" pitchFamily="2" charset="-122"/>
            </a:endParaRPr>
          </a:p>
        </p:txBody>
      </p:sp>
      <p:sp>
        <p:nvSpPr>
          <p:cNvPr id="7" name="文本框 6"/>
          <p:cNvSpPr txBox="1"/>
          <p:nvPr/>
        </p:nvSpPr>
        <p:spPr>
          <a:xfrm>
            <a:off x="2770453" y="3224870"/>
            <a:ext cx="6766560" cy="2308324"/>
          </a:xfrm>
          <a:prstGeom prst="rect">
            <a:avLst/>
          </a:prstGeom>
          <a:noFill/>
        </p:spPr>
        <p:txBody>
          <a:bodyPr wrap="square" rtlCol="0">
            <a:spAutoFit/>
          </a:bodyPr>
          <a:lstStyle/>
          <a:p>
            <a:r>
              <a:rPr lang="zh-CN" altLang="en-US" sz="2400" dirty="0" smtClean="0">
                <a:latin typeface="宋体" panose="02010600030101010101" pitchFamily="2" charset="-122"/>
                <a:ea typeface="宋体" panose="02010600030101010101" pitchFamily="2" charset="-122"/>
              </a:rPr>
              <a:t>“木叶”</a:t>
            </a:r>
            <a:r>
              <a:rPr lang="en-US" altLang="zh-CN" sz="2400" dirty="0" smtClean="0">
                <a:latin typeface="宋体" panose="02010600030101010101" pitchFamily="2" charset="-122"/>
                <a:ea typeface="宋体" panose="02010600030101010101" pitchFamily="2" charset="-122"/>
              </a:rPr>
              <a:t>——</a:t>
            </a:r>
            <a:r>
              <a:rPr lang="zh-CN" altLang="en-US" sz="2400" dirty="0" smtClean="0">
                <a:latin typeface="宋体" panose="02010600030101010101" pitchFamily="2" charset="-122"/>
                <a:ea typeface="宋体" panose="02010600030101010101" pitchFamily="2" charset="-122"/>
              </a:rPr>
              <a:t>有落叶的微黄与干燥之感，带来整个舒朗清秋的气息</a:t>
            </a:r>
            <a:endParaRPr lang="en-US" altLang="zh-CN" sz="2400" dirty="0" smtClean="0">
              <a:latin typeface="宋体" panose="02010600030101010101" pitchFamily="2" charset="-122"/>
              <a:ea typeface="宋体" panose="02010600030101010101" pitchFamily="2" charset="-122"/>
            </a:endParaRPr>
          </a:p>
          <a:p>
            <a:r>
              <a:rPr lang="zh-CN" altLang="en-US" sz="2400" dirty="0" smtClean="0">
                <a:latin typeface="宋体" panose="02010600030101010101" pitchFamily="2" charset="-122"/>
                <a:ea typeface="宋体" panose="02010600030101010101" pitchFamily="2" charset="-122"/>
              </a:rPr>
              <a:t>“落叶”</a:t>
            </a:r>
            <a:r>
              <a:rPr lang="en-US" altLang="zh-CN" sz="2400" dirty="0" smtClean="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饱含</a:t>
            </a:r>
            <a:r>
              <a:rPr lang="zh-CN" altLang="en-US" sz="2400" dirty="0" smtClean="0">
                <a:latin typeface="宋体" panose="02010600030101010101" pitchFamily="2" charset="-122"/>
                <a:ea typeface="宋体" panose="02010600030101010101" pitchFamily="2" charset="-122"/>
              </a:rPr>
              <a:t>着水分的繁密的叶子</a:t>
            </a:r>
            <a:endParaRPr lang="en-US" altLang="zh-CN" sz="2400" dirty="0" smtClean="0">
              <a:latin typeface="宋体" panose="02010600030101010101" pitchFamily="2" charset="-122"/>
              <a:ea typeface="宋体" panose="02010600030101010101" pitchFamily="2" charset="-122"/>
            </a:endParaRPr>
          </a:p>
          <a:p>
            <a:r>
              <a:rPr lang="zh-CN" altLang="en-US" sz="2400" dirty="0" smtClean="0">
                <a:latin typeface="宋体" panose="02010600030101010101" pitchFamily="2" charset="-122"/>
                <a:ea typeface="宋体" panose="02010600030101010101" pitchFamily="2" charset="-122"/>
              </a:rPr>
              <a:t>“黄叶”</a:t>
            </a:r>
            <a:r>
              <a:rPr lang="en-US" altLang="zh-CN" sz="2400" dirty="0" smtClean="0">
                <a:latin typeface="宋体" panose="02010600030101010101" pitchFamily="2" charset="-122"/>
                <a:ea typeface="宋体" panose="02010600030101010101" pitchFamily="2" charset="-122"/>
              </a:rPr>
              <a:t>——</a:t>
            </a:r>
            <a:r>
              <a:rPr lang="zh-CN" altLang="en-US" sz="2400" dirty="0" smtClean="0">
                <a:latin typeface="宋体" panose="02010600030101010101" pitchFamily="2" charset="-122"/>
                <a:ea typeface="宋体" panose="02010600030101010101" pitchFamily="2" charset="-122"/>
              </a:rPr>
              <a:t>长满树上，有微黄颜色，没有干燥之感，缺少飘零之意</a:t>
            </a:r>
            <a:endParaRPr lang="en-US" altLang="zh-CN" sz="2400" dirty="0" smtClean="0">
              <a:latin typeface="宋体" panose="02010600030101010101" pitchFamily="2" charset="-122"/>
              <a:ea typeface="宋体" panose="02010600030101010101" pitchFamily="2" charset="-122"/>
            </a:endParaRPr>
          </a:p>
          <a:p>
            <a:r>
              <a:rPr lang="zh-CN" altLang="en-US" sz="2400" dirty="0" smtClean="0">
                <a:latin typeface="宋体" panose="02010600030101010101" pitchFamily="2" charset="-122"/>
                <a:ea typeface="宋体" panose="02010600030101010101" pitchFamily="2" charset="-122"/>
              </a:rPr>
              <a:t>“落木”比“木叶”更空阔，洗尽绵密之意</a:t>
            </a:r>
            <a:endParaRPr lang="zh-CN" altLang="en-US" sz="2400" dirty="0">
              <a:latin typeface="宋体" panose="02010600030101010101" pitchFamily="2" charset="-122"/>
              <a:ea typeface="宋体" panose="02010600030101010101" pitchFamily="2" charset="-122"/>
            </a:endParaRPr>
          </a:p>
        </p:txBody>
      </p:sp>
      <p:pic>
        <p:nvPicPr>
          <p:cNvPr id="8" name="图片 7"/>
          <p:cNvPicPr>
            <a:picLocks noChangeAspect="1"/>
          </p:cNvPicPr>
          <p:nvPr/>
        </p:nvPicPr>
        <p:blipFill>
          <a:blip r:embed="rId3"/>
          <a:stretch>
            <a:fillRect/>
          </a:stretch>
        </p:blipFill>
        <p:spPr>
          <a:xfrm>
            <a:off x="385770" y="1907968"/>
            <a:ext cx="1839270" cy="4153259"/>
          </a:xfrm>
          <a:prstGeom prst="rect">
            <a:avLst/>
          </a:prstGeom>
        </p:spPr>
      </p:pic>
      <p:pic>
        <p:nvPicPr>
          <p:cNvPr id="9" name="图片 8"/>
          <p:cNvPicPr>
            <a:picLocks noChangeAspect="1"/>
          </p:cNvPicPr>
          <p:nvPr/>
        </p:nvPicPr>
        <p:blipFill>
          <a:blip r:embed="rId4"/>
          <a:stretch>
            <a:fillRect/>
          </a:stretch>
        </p:blipFill>
        <p:spPr>
          <a:xfrm>
            <a:off x="9688333" y="1998120"/>
            <a:ext cx="2172184" cy="4153259"/>
          </a:xfrm>
          <a:prstGeom prst="rect">
            <a:avLst/>
          </a:prstGeom>
        </p:spPr>
      </p:pic>
    </p:spTree>
    <p:extLst>
      <p:ext uri="{BB962C8B-B14F-4D97-AF65-F5344CB8AC3E}">
        <p14:creationId xmlns:p14="http://schemas.microsoft.com/office/powerpoint/2010/main" val="369759762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文本框 72705"/>
          <p:cNvSpPr txBox="1"/>
          <p:nvPr/>
        </p:nvSpPr>
        <p:spPr>
          <a:xfrm>
            <a:off x="1379538" y="1577499"/>
            <a:ext cx="9144000" cy="5447645"/>
          </a:xfrm>
          <a:prstGeom prst="rect">
            <a:avLst/>
          </a:prstGeom>
          <a:solidFill>
            <a:schemeClr val="bg1"/>
          </a:solidFill>
          <a:ln w="9525">
            <a:noFill/>
          </a:ln>
        </p:spPr>
        <p:txBody>
          <a:bodyPr>
            <a:spAutoFit/>
          </a:bodyPr>
          <a:lstStyle/>
          <a:p>
            <a:pPr>
              <a:spcBef>
                <a:spcPct val="50000"/>
              </a:spcBef>
            </a:pPr>
            <a:endParaRPr lang="en-US" altLang="zh-CN" sz="2400">
              <a:latin typeface="Times New Roman" panose="02020603050405020304" pitchFamily="18" charset="0"/>
              <a:ea typeface="宋体" panose="02010600030101010101" pitchFamily="2" charset="-122"/>
            </a:endParaRPr>
          </a:p>
          <a:p>
            <a:pPr>
              <a:spcBef>
                <a:spcPct val="50000"/>
              </a:spcBef>
            </a:pPr>
            <a:endParaRPr lang="en-US" altLang="zh-CN" sz="2400">
              <a:latin typeface="Times New Roman" panose="02020603050405020304" pitchFamily="18" charset="0"/>
              <a:ea typeface="宋体" panose="02010600030101010101" pitchFamily="2" charset="-122"/>
            </a:endParaRPr>
          </a:p>
          <a:p>
            <a:pPr>
              <a:spcBef>
                <a:spcPct val="50000"/>
              </a:spcBef>
            </a:pPr>
            <a:endParaRPr lang="en-US" altLang="zh-CN" sz="2400">
              <a:latin typeface="Times New Roman" panose="02020603050405020304" pitchFamily="18" charset="0"/>
              <a:ea typeface="宋体" panose="02010600030101010101" pitchFamily="2" charset="-122"/>
            </a:endParaRPr>
          </a:p>
          <a:p>
            <a:pPr>
              <a:spcBef>
                <a:spcPct val="50000"/>
              </a:spcBef>
            </a:pPr>
            <a:endParaRPr lang="en-US" altLang="zh-CN" sz="2400">
              <a:latin typeface="Times New Roman" panose="02020603050405020304" pitchFamily="18" charset="0"/>
              <a:ea typeface="宋体" panose="02010600030101010101" pitchFamily="2" charset="-122"/>
            </a:endParaRPr>
          </a:p>
          <a:p>
            <a:pPr>
              <a:spcBef>
                <a:spcPct val="50000"/>
              </a:spcBef>
            </a:pPr>
            <a:endParaRPr lang="en-US" altLang="zh-CN" sz="2400">
              <a:latin typeface="Times New Roman" panose="02020603050405020304" pitchFamily="18" charset="0"/>
              <a:ea typeface="宋体" panose="02010600030101010101" pitchFamily="2" charset="-122"/>
            </a:endParaRPr>
          </a:p>
          <a:p>
            <a:pPr>
              <a:spcBef>
                <a:spcPct val="50000"/>
              </a:spcBef>
            </a:pPr>
            <a:endParaRPr lang="en-US" altLang="zh-CN" sz="2400">
              <a:latin typeface="Times New Roman" panose="02020603050405020304" pitchFamily="18" charset="0"/>
              <a:ea typeface="宋体" panose="02010600030101010101" pitchFamily="2" charset="-122"/>
            </a:endParaRPr>
          </a:p>
          <a:p>
            <a:pPr>
              <a:spcBef>
                <a:spcPct val="50000"/>
              </a:spcBef>
            </a:pPr>
            <a:endParaRPr lang="en-US" altLang="zh-CN" sz="2400">
              <a:latin typeface="Times New Roman" panose="02020603050405020304" pitchFamily="18" charset="0"/>
              <a:ea typeface="宋体" panose="02010600030101010101" pitchFamily="2" charset="-122"/>
            </a:endParaRPr>
          </a:p>
          <a:p>
            <a:pPr>
              <a:spcBef>
                <a:spcPct val="50000"/>
              </a:spcBef>
            </a:pPr>
            <a:endParaRPr lang="en-US" altLang="zh-CN" sz="2400">
              <a:latin typeface="Times New Roman" panose="02020603050405020304" pitchFamily="18" charset="0"/>
              <a:ea typeface="宋体" panose="02010600030101010101" pitchFamily="2" charset="-122"/>
            </a:endParaRPr>
          </a:p>
          <a:p>
            <a:pPr>
              <a:spcBef>
                <a:spcPct val="50000"/>
              </a:spcBef>
            </a:pPr>
            <a:endParaRPr lang="en-US" altLang="zh-CN" sz="2400">
              <a:latin typeface="Times New Roman" panose="02020603050405020304" pitchFamily="18" charset="0"/>
              <a:ea typeface="宋体" panose="02010600030101010101" pitchFamily="2" charset="-122"/>
            </a:endParaRPr>
          </a:p>
          <a:p>
            <a:pPr>
              <a:spcBef>
                <a:spcPct val="50000"/>
              </a:spcBef>
            </a:pPr>
            <a:endParaRPr lang="en-US" altLang="zh-CN" sz="2400">
              <a:latin typeface="Times New Roman" panose="02020603050405020304" pitchFamily="18" charset="0"/>
              <a:ea typeface="宋体" panose="02010600030101010101" pitchFamily="2" charset="-122"/>
            </a:endParaRPr>
          </a:p>
        </p:txBody>
      </p:sp>
      <p:pic>
        <p:nvPicPr>
          <p:cNvPr id="3" name="图片 2"/>
          <p:cNvPicPr>
            <a:picLocks noChangeAspect="1"/>
          </p:cNvPicPr>
          <p:nvPr/>
        </p:nvPicPr>
        <p:blipFill>
          <a:blip r:embed="rId2"/>
          <a:stretch>
            <a:fillRect/>
          </a:stretch>
        </p:blipFill>
        <p:spPr>
          <a:xfrm>
            <a:off x="5656432" y="2354837"/>
            <a:ext cx="6462320" cy="4304149"/>
          </a:xfrm>
          <a:prstGeom prst="rect">
            <a:avLst/>
          </a:prstGeom>
        </p:spPr>
      </p:pic>
      <p:graphicFrame>
        <p:nvGraphicFramePr>
          <p:cNvPr id="72707" name="表格 72706"/>
          <p:cNvGraphicFramePr/>
          <p:nvPr>
            <p:extLst>
              <p:ext uri="{D42A27DB-BD31-4B8C-83A1-F6EECF244321}">
                <p14:modId xmlns:p14="http://schemas.microsoft.com/office/powerpoint/2010/main" val="563170727"/>
              </p:ext>
            </p:extLst>
          </p:nvPr>
        </p:nvGraphicFramePr>
        <p:xfrm>
          <a:off x="1379538" y="1574006"/>
          <a:ext cx="9144000" cy="4862513"/>
        </p:xfrm>
        <a:graphic>
          <a:graphicData uri="http://schemas.openxmlformats.org/drawingml/2006/table">
            <a:tbl>
              <a:tblPr/>
              <a:tblGrid>
                <a:gridCol w="1187450"/>
                <a:gridCol w="936625"/>
                <a:gridCol w="935038"/>
                <a:gridCol w="1441450"/>
                <a:gridCol w="1008062"/>
                <a:gridCol w="1150938"/>
                <a:gridCol w="2484437"/>
              </a:tblGrid>
              <a:tr h="455613">
                <a:tc>
                  <a:txBody>
                    <a:bodyPr/>
                    <a:lstStyle>
                      <a:lvl1pPr marL="342900" lvl="0" indent="-3429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4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SzPct val="75000"/>
                        <a:buFontTx/>
                        <a:buChar char="–"/>
                        <a:defRPr sz="20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1"/>
                        </a:buClr>
                        <a:buSzPct val="75000"/>
                        <a:buFontTx/>
                        <a:buChar char="–"/>
                        <a:defRPr sz="16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16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000" b="1" dirty="0">
                          <a:solidFill>
                            <a:schemeClr val="tx2"/>
                          </a:solidFill>
                          <a:latin typeface="黑体" panose="02010609060101010101" pitchFamily="2" charset="-122"/>
                          <a:ea typeface="黑体" panose="02010609060101010101" pitchFamily="2" charset="-122"/>
                        </a:rPr>
                        <a:t>意象</a:t>
                      </a:r>
                    </a:p>
                  </a:txBody>
                  <a:tcPr>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4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SzPct val="75000"/>
                        <a:buFontTx/>
                        <a:buChar char="–"/>
                        <a:defRPr sz="20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1"/>
                        </a:buClr>
                        <a:buSzPct val="75000"/>
                        <a:buFontTx/>
                        <a:buChar char="–"/>
                        <a:defRPr sz="16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16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000" b="1" dirty="0">
                          <a:solidFill>
                            <a:schemeClr val="tx2"/>
                          </a:solidFill>
                          <a:latin typeface="黑体" panose="02010609060101010101" pitchFamily="2" charset="-122"/>
                          <a:ea typeface="黑体" panose="02010609060101010101" pitchFamily="2" charset="-122"/>
                        </a:rPr>
                        <a:t>场合</a:t>
                      </a:r>
                    </a:p>
                  </a:txBody>
                  <a:tcPr>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4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SzPct val="75000"/>
                        <a:buFontTx/>
                        <a:buChar char="–"/>
                        <a:defRPr sz="20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1"/>
                        </a:buClr>
                        <a:buSzPct val="75000"/>
                        <a:buFontTx/>
                        <a:buChar char="–"/>
                        <a:defRPr sz="16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16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000" b="1" dirty="0">
                          <a:solidFill>
                            <a:schemeClr val="tx2"/>
                          </a:solidFill>
                          <a:latin typeface="黑体" panose="02010609060101010101" pitchFamily="2" charset="-122"/>
                          <a:ea typeface="黑体" panose="02010609060101010101" pitchFamily="2" charset="-122"/>
                        </a:rPr>
                        <a:t>外形</a:t>
                      </a:r>
                    </a:p>
                  </a:txBody>
                  <a:tcPr>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4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SzPct val="75000"/>
                        <a:buFontTx/>
                        <a:buChar char="–"/>
                        <a:defRPr sz="20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1"/>
                        </a:buClr>
                        <a:buSzPct val="75000"/>
                        <a:buFontTx/>
                        <a:buChar char="–"/>
                        <a:defRPr sz="16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16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000" b="1" dirty="0">
                          <a:solidFill>
                            <a:schemeClr val="tx2"/>
                          </a:solidFill>
                          <a:latin typeface="黑体" panose="02010609060101010101" pitchFamily="2" charset="-122"/>
                          <a:ea typeface="黑体" panose="02010609060101010101" pitchFamily="2" charset="-122"/>
                        </a:rPr>
                        <a:t>颜色</a:t>
                      </a:r>
                    </a:p>
                  </a:txBody>
                  <a:tcPr>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4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SzPct val="75000"/>
                        <a:buFontTx/>
                        <a:buChar char="–"/>
                        <a:defRPr sz="20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1"/>
                        </a:buClr>
                        <a:buSzPct val="75000"/>
                        <a:buFontTx/>
                        <a:buChar char="–"/>
                        <a:defRPr sz="16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16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000" b="1" dirty="0">
                          <a:solidFill>
                            <a:schemeClr val="tx2"/>
                          </a:solidFill>
                          <a:latin typeface="黑体" panose="02010609060101010101" pitchFamily="2" charset="-122"/>
                          <a:ea typeface="黑体" panose="02010609060101010101" pitchFamily="2" charset="-122"/>
                        </a:rPr>
                        <a:t>质感</a:t>
                      </a:r>
                    </a:p>
                  </a:txBody>
                  <a:tcPr>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4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SzPct val="75000"/>
                        <a:buFontTx/>
                        <a:buChar char="–"/>
                        <a:defRPr sz="20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1"/>
                        </a:buClr>
                        <a:buSzPct val="75000"/>
                        <a:buFontTx/>
                        <a:buChar char="–"/>
                        <a:defRPr sz="16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16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000" b="1" dirty="0">
                          <a:solidFill>
                            <a:schemeClr val="tx2"/>
                          </a:solidFill>
                          <a:latin typeface="黑体" panose="02010609060101010101" pitchFamily="2" charset="-122"/>
                          <a:ea typeface="黑体" panose="02010609060101010101" pitchFamily="2" charset="-122"/>
                        </a:rPr>
                        <a:t>意味</a:t>
                      </a:r>
                    </a:p>
                  </a:txBody>
                  <a:tcPr>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4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SzPct val="75000"/>
                        <a:buFontTx/>
                        <a:buChar char="–"/>
                        <a:defRPr sz="20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1"/>
                        </a:buClr>
                        <a:buSzPct val="75000"/>
                        <a:buFontTx/>
                        <a:buChar char="–"/>
                        <a:defRPr sz="16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16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000" b="1" dirty="0">
                          <a:solidFill>
                            <a:schemeClr val="tx2"/>
                          </a:solidFill>
                          <a:latin typeface="黑体" panose="02010609060101010101" pitchFamily="2" charset="-122"/>
                          <a:ea typeface="黑体" panose="02010609060101010101" pitchFamily="2" charset="-122"/>
                        </a:rPr>
                        <a:t>联想</a:t>
                      </a:r>
                    </a:p>
                  </a:txBody>
                  <a:tcPr>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28575"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noFill/>
                  </a:tcPr>
                </a:tc>
              </a:tr>
              <a:tr h="2305050">
                <a:tc>
                  <a:txBody>
                    <a:bodyPr/>
                    <a:lstStyle>
                      <a:lvl1pPr marL="342900" lvl="0" indent="-3429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4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SzPct val="75000"/>
                        <a:buFontTx/>
                        <a:buChar char="–"/>
                        <a:defRPr sz="20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1"/>
                        </a:buClr>
                        <a:buSzPct val="75000"/>
                        <a:buFontTx/>
                        <a:buChar char="–"/>
                        <a:defRPr sz="16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16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en-US" altLang="zh-CN" sz="2800" b="1" dirty="0">
                        <a:solidFill>
                          <a:srgbClr val="FF0000"/>
                        </a:solidFill>
                        <a:latin typeface="楷体_GB2312" pitchFamily="49" charset="-122"/>
                        <a:ea typeface="楷体_GB2312" pitchFamily="49" charset="-122"/>
                      </a:endParaRPr>
                    </a:p>
                    <a:p>
                      <a:pPr marL="0" lvl="0" indent="0" algn="ctr">
                        <a:buNone/>
                      </a:pPr>
                      <a:r>
                        <a:rPr lang="en-US" altLang="zh-CN" sz="2800" b="1" dirty="0">
                          <a:solidFill>
                            <a:srgbClr val="FF0000"/>
                          </a:solidFill>
                          <a:latin typeface="宋体" panose="02010600030101010101" pitchFamily="2" charset="-122"/>
                          <a:ea typeface="宋体" panose="02010600030101010101" pitchFamily="2" charset="-122"/>
                        </a:rPr>
                        <a:t>(</a:t>
                      </a:r>
                      <a:r>
                        <a:rPr lang="zh-CN" altLang="en-US" sz="2800" b="1" dirty="0">
                          <a:solidFill>
                            <a:srgbClr val="FF0000"/>
                          </a:solidFill>
                          <a:latin typeface="宋体" panose="02010600030101010101" pitchFamily="2" charset="-122"/>
                          <a:ea typeface="宋体" panose="02010600030101010101" pitchFamily="2" charset="-122"/>
                        </a:rPr>
                        <a:t>落</a:t>
                      </a:r>
                      <a:r>
                        <a:rPr lang="en-US" altLang="zh-CN" sz="2800" b="1" dirty="0">
                          <a:solidFill>
                            <a:srgbClr val="FF0000"/>
                          </a:solidFill>
                          <a:latin typeface="宋体" panose="02010600030101010101" pitchFamily="2" charset="-122"/>
                          <a:ea typeface="宋体" panose="02010600030101010101" pitchFamily="2" charset="-122"/>
                        </a:rPr>
                        <a:t>)        </a:t>
                      </a:r>
                      <a:r>
                        <a:rPr lang="zh-CN" altLang="en-US" sz="2800" b="1" dirty="0">
                          <a:solidFill>
                            <a:srgbClr val="FF0000"/>
                          </a:solidFill>
                          <a:latin typeface="宋体" panose="02010600030101010101" pitchFamily="2" charset="-122"/>
                          <a:ea typeface="宋体" panose="02010600030101010101" pitchFamily="2" charset="-122"/>
                        </a:rPr>
                        <a:t>木 </a:t>
                      </a:r>
                      <a:r>
                        <a:rPr lang="en-US" altLang="zh-CN" sz="2800" b="1" dirty="0">
                          <a:solidFill>
                            <a:srgbClr val="FF0000"/>
                          </a:solidFill>
                          <a:latin typeface="宋体" panose="02010600030101010101" pitchFamily="2" charset="-122"/>
                          <a:ea typeface="宋体" panose="02010600030101010101" pitchFamily="2" charset="-122"/>
                        </a:rPr>
                        <a:t>(</a:t>
                      </a:r>
                      <a:r>
                        <a:rPr lang="zh-CN" altLang="en-US" sz="2800" b="1" dirty="0">
                          <a:solidFill>
                            <a:srgbClr val="FF0000"/>
                          </a:solidFill>
                          <a:latin typeface="宋体" panose="02010600030101010101" pitchFamily="2" charset="-122"/>
                          <a:ea typeface="宋体" panose="02010600030101010101" pitchFamily="2" charset="-122"/>
                        </a:rPr>
                        <a:t>叶</a:t>
                      </a:r>
                      <a:r>
                        <a:rPr lang="en-US" altLang="zh-CN" sz="2800" b="1" dirty="0">
                          <a:solidFill>
                            <a:srgbClr val="FF0000"/>
                          </a:solidFill>
                          <a:latin typeface="宋体" panose="02010600030101010101" pitchFamily="2" charset="-122"/>
                          <a:ea typeface="宋体" panose="02010600030101010101" pitchFamily="2" charset="-122"/>
                        </a:rPr>
                        <a:t>)</a:t>
                      </a:r>
                      <a:endParaRPr lang="zh-CN" altLang="en-US" sz="2800" b="1" dirty="0">
                        <a:solidFill>
                          <a:srgbClr val="FF0000"/>
                        </a:solidFill>
                        <a:latin typeface="宋体" panose="02010600030101010101" pitchFamily="2" charset="-122"/>
                        <a:ea typeface="宋体" panose="02010600030101010101" pitchFamily="2" charset="-122"/>
                      </a:endParaRPr>
                    </a:p>
                  </a:txBody>
                  <a:tcPr>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4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SzPct val="75000"/>
                        <a:buFontTx/>
                        <a:buChar char="–"/>
                        <a:defRPr sz="20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1"/>
                        </a:buClr>
                        <a:buSzPct val="75000"/>
                        <a:buFontTx/>
                        <a:buChar char="–"/>
                        <a:defRPr sz="16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16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2000" dirty="0">
                        <a:latin typeface="楷体_GB2312" pitchFamily="49" charset="-122"/>
                        <a:ea typeface="楷体_GB2312" pitchFamily="49" charset="-122"/>
                      </a:endParaRPr>
                    </a:p>
                  </a:txBody>
                  <a:tcPr>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4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SzPct val="75000"/>
                        <a:buFontTx/>
                        <a:buChar char="–"/>
                        <a:defRPr sz="20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1"/>
                        </a:buClr>
                        <a:buSzPct val="75000"/>
                        <a:buFontTx/>
                        <a:buChar char="–"/>
                        <a:defRPr sz="16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16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2000" dirty="0">
                        <a:latin typeface="楷体_GB2312" pitchFamily="49" charset="-122"/>
                        <a:ea typeface="楷体_GB2312" pitchFamily="49" charset="-122"/>
                      </a:endParaRPr>
                    </a:p>
                  </a:txBody>
                  <a:tcPr>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4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SzPct val="75000"/>
                        <a:buFontTx/>
                        <a:buChar char="–"/>
                        <a:defRPr sz="20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1"/>
                        </a:buClr>
                        <a:buSzPct val="75000"/>
                        <a:buFontTx/>
                        <a:buChar char="–"/>
                        <a:defRPr sz="16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16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2000" dirty="0">
                        <a:latin typeface="楷体_GB2312" pitchFamily="49" charset="-122"/>
                        <a:ea typeface="楷体_GB2312" pitchFamily="49" charset="-122"/>
                      </a:endParaRPr>
                    </a:p>
                  </a:txBody>
                  <a:tcPr>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4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SzPct val="75000"/>
                        <a:buFontTx/>
                        <a:buChar char="–"/>
                        <a:defRPr sz="20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1"/>
                        </a:buClr>
                        <a:buSzPct val="75000"/>
                        <a:buFontTx/>
                        <a:buChar char="–"/>
                        <a:defRPr sz="16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16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2000" dirty="0">
                        <a:latin typeface="楷体_GB2312" pitchFamily="49" charset="-122"/>
                        <a:ea typeface="楷体_GB2312" pitchFamily="49" charset="-122"/>
                      </a:endParaRPr>
                    </a:p>
                  </a:txBody>
                  <a:tcPr>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4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SzPct val="75000"/>
                        <a:buFontTx/>
                        <a:buChar char="–"/>
                        <a:defRPr sz="20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1"/>
                        </a:buClr>
                        <a:buSzPct val="75000"/>
                        <a:buFontTx/>
                        <a:buChar char="–"/>
                        <a:defRPr sz="16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16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2000" dirty="0">
                        <a:latin typeface="楷体_GB2312" pitchFamily="49" charset="-122"/>
                        <a:ea typeface="楷体_GB2312" pitchFamily="49" charset="-122"/>
                      </a:endParaRPr>
                    </a:p>
                  </a:txBody>
                  <a:tcPr>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4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SzPct val="75000"/>
                        <a:buFontTx/>
                        <a:buChar char="–"/>
                        <a:defRPr sz="20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1"/>
                        </a:buClr>
                        <a:buSzPct val="75000"/>
                        <a:buFontTx/>
                        <a:buChar char="–"/>
                        <a:defRPr sz="16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16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2000" dirty="0">
                        <a:latin typeface="楷体_GB2312" pitchFamily="49" charset="-122"/>
                        <a:ea typeface="楷体_GB2312" pitchFamily="49" charset="-122"/>
                      </a:endParaRPr>
                    </a:p>
                  </a:txBody>
                  <a:tcPr>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12700" cap="flat" cmpd="sng">
                      <a:solidFill>
                        <a:schemeClr val="tx1"/>
                      </a:solidFill>
                      <a:prstDash val="solid"/>
                      <a:miter/>
                      <a:headEnd type="none" w="med" len="med"/>
                      <a:tailEnd type="none" w="med" len="med"/>
                    </a:lnB>
                    <a:lnTlToBr>
                      <a:noFill/>
                    </a:lnTlToBr>
                    <a:lnBlToTr>
                      <a:noFill/>
                    </a:lnBlToTr>
                    <a:noFill/>
                  </a:tcPr>
                </a:tc>
              </a:tr>
              <a:tr h="2101850">
                <a:tc>
                  <a:txBody>
                    <a:bodyPr/>
                    <a:lstStyle>
                      <a:lvl1pPr marL="342900" lvl="0" indent="-3429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4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SzPct val="75000"/>
                        <a:buFontTx/>
                        <a:buChar char="–"/>
                        <a:defRPr sz="20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1"/>
                        </a:buClr>
                        <a:buSzPct val="75000"/>
                        <a:buFontTx/>
                        <a:buChar char="–"/>
                        <a:defRPr sz="16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16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3600" b="1" dirty="0">
                          <a:solidFill>
                            <a:srgbClr val="0000FF"/>
                          </a:solidFill>
                          <a:latin typeface="宋体" panose="02010600030101010101" pitchFamily="2" charset="-122"/>
                          <a:ea typeface="宋体" panose="02010600030101010101" pitchFamily="2" charset="-122"/>
                        </a:rPr>
                        <a:t>树</a:t>
                      </a:r>
                      <a:r>
                        <a:rPr lang="en-US" altLang="zh-CN" sz="3600" b="1" dirty="0">
                          <a:solidFill>
                            <a:srgbClr val="0000FF"/>
                          </a:solidFill>
                          <a:latin typeface="宋体" panose="02010600030101010101" pitchFamily="2" charset="-122"/>
                          <a:ea typeface="宋体" panose="02010600030101010101" pitchFamily="2" charset="-122"/>
                        </a:rPr>
                        <a:t>(</a:t>
                      </a:r>
                      <a:r>
                        <a:rPr lang="zh-CN" altLang="en-US" sz="3600" b="1" dirty="0">
                          <a:solidFill>
                            <a:srgbClr val="0000FF"/>
                          </a:solidFill>
                          <a:latin typeface="宋体" panose="02010600030101010101" pitchFamily="2" charset="-122"/>
                          <a:ea typeface="宋体" panose="02010600030101010101" pitchFamily="2" charset="-122"/>
                        </a:rPr>
                        <a:t>叶</a:t>
                      </a:r>
                      <a:r>
                        <a:rPr lang="en-US" altLang="zh-CN" sz="3600" b="1" dirty="0">
                          <a:solidFill>
                            <a:srgbClr val="0000FF"/>
                          </a:solidFill>
                          <a:latin typeface="宋体" panose="02010600030101010101" pitchFamily="2" charset="-122"/>
                          <a:ea typeface="宋体" panose="02010600030101010101" pitchFamily="2" charset="-122"/>
                        </a:rPr>
                        <a:t>)</a:t>
                      </a:r>
                      <a:endParaRPr lang="zh-CN" altLang="en-US" sz="3600" b="1" dirty="0">
                        <a:solidFill>
                          <a:srgbClr val="0000FF"/>
                        </a:solidFill>
                        <a:latin typeface="宋体" panose="02010600030101010101" pitchFamily="2" charset="-122"/>
                        <a:ea typeface="宋体" panose="02010600030101010101" pitchFamily="2" charset="-122"/>
                      </a:endParaRPr>
                    </a:p>
                  </a:txBody>
                  <a:tcPr>
                    <a:lnL w="28575"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solidFill>
                      <a:schemeClr val="bg1"/>
                    </a:solidFill>
                  </a:tcPr>
                </a:tc>
                <a:tc>
                  <a:txBody>
                    <a:bodyPr/>
                    <a:lstStyle>
                      <a:lvl1pPr marL="342900" lvl="0" indent="-3429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4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SzPct val="75000"/>
                        <a:buFontTx/>
                        <a:buChar char="–"/>
                        <a:defRPr sz="20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1"/>
                        </a:buClr>
                        <a:buSzPct val="75000"/>
                        <a:buFontTx/>
                        <a:buChar char="–"/>
                        <a:defRPr sz="16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16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2000" dirty="0">
                        <a:latin typeface="楷体_GB2312" pitchFamily="49" charset="-122"/>
                        <a:ea typeface="楷体_GB2312" pitchFamily="49" charset="-122"/>
                      </a:endParaRPr>
                    </a:p>
                  </a:txBody>
                  <a:tcPr>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4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SzPct val="75000"/>
                        <a:buFontTx/>
                        <a:buChar char="–"/>
                        <a:defRPr sz="20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1"/>
                        </a:buClr>
                        <a:buSzPct val="75000"/>
                        <a:buFontTx/>
                        <a:buChar char="–"/>
                        <a:defRPr sz="16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16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2000" dirty="0">
                        <a:latin typeface="楷体_GB2312" pitchFamily="49" charset="-122"/>
                        <a:ea typeface="楷体_GB2312" pitchFamily="49" charset="-122"/>
                      </a:endParaRPr>
                    </a:p>
                  </a:txBody>
                  <a:tcPr>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4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SzPct val="75000"/>
                        <a:buFontTx/>
                        <a:buChar char="–"/>
                        <a:defRPr sz="20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1"/>
                        </a:buClr>
                        <a:buSzPct val="75000"/>
                        <a:buFontTx/>
                        <a:buChar char="–"/>
                        <a:defRPr sz="16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16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2000" dirty="0">
                        <a:latin typeface="楷体_GB2312" pitchFamily="49" charset="-122"/>
                        <a:ea typeface="楷体_GB2312" pitchFamily="49" charset="-122"/>
                      </a:endParaRPr>
                    </a:p>
                  </a:txBody>
                  <a:tcPr>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4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SzPct val="75000"/>
                        <a:buFontTx/>
                        <a:buChar char="–"/>
                        <a:defRPr sz="20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1"/>
                        </a:buClr>
                        <a:buSzPct val="75000"/>
                        <a:buFontTx/>
                        <a:buChar char="–"/>
                        <a:defRPr sz="16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16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2000" dirty="0">
                        <a:latin typeface="楷体_GB2312" pitchFamily="49" charset="-122"/>
                        <a:ea typeface="楷体_GB2312" pitchFamily="49" charset="-122"/>
                      </a:endParaRPr>
                    </a:p>
                  </a:txBody>
                  <a:tcPr>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4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SzPct val="75000"/>
                        <a:buFontTx/>
                        <a:buChar char="–"/>
                        <a:defRPr sz="20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1"/>
                        </a:buClr>
                        <a:buSzPct val="75000"/>
                        <a:buFontTx/>
                        <a:buChar char="–"/>
                        <a:defRPr sz="16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16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2000" dirty="0">
                        <a:latin typeface="楷体_GB2312" pitchFamily="49" charset="-122"/>
                        <a:ea typeface="楷体_GB2312" pitchFamily="49" charset="-122"/>
                      </a:endParaRPr>
                    </a:p>
                  </a:txBody>
                  <a:tcPr>
                    <a:lnL w="12700" cap="flat" cmpd="sng">
                      <a:solidFill>
                        <a:schemeClr val="tx1"/>
                      </a:solidFill>
                      <a:prstDash val="solid"/>
                      <a:miter/>
                      <a:headEnd type="none" w="med" len="med"/>
                      <a:tailEnd type="none" w="med" len="med"/>
                    </a:lnL>
                    <a:lnR w="12700"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24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SzPct val="75000"/>
                        <a:buFontTx/>
                        <a:buChar char="–"/>
                        <a:defRPr sz="20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18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1"/>
                        </a:buClr>
                        <a:buSzPct val="75000"/>
                        <a:buFontTx/>
                        <a:buChar char="–"/>
                        <a:defRPr sz="16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Char char="l"/>
                        <a:defRPr sz="1600" b="0" i="0" u="none" kern="1200" baseline="0">
                          <a:solidFill>
                            <a:schemeClr val="tx1"/>
                          </a:solidFill>
                          <a:latin typeface="Arial" panose="020B0604020202020204" pitchFamily="34" charset="0"/>
                          <a:ea typeface="宋体" panose="02010600030101010101" pitchFamily="2" charset="-122"/>
                        </a:defRPr>
                      </a:lvl5pPr>
                    </a:lstStyle>
                    <a:p>
                      <a:pPr marL="0" lvl="0" indent="0" algn="ctr">
                        <a:spcBef>
                          <a:spcPct val="50000"/>
                        </a:spcBef>
                        <a:buClr>
                          <a:schemeClr val="bg1"/>
                        </a:buClr>
                        <a:buNone/>
                      </a:pPr>
                      <a:endParaRPr lang="zh-CN" altLang="en-US" sz="2000" b="1" dirty="0">
                        <a:solidFill>
                          <a:srgbClr val="009900"/>
                        </a:solidFill>
                        <a:latin typeface="Times New Roman" panose="02020603050405020304" pitchFamily="18" charset="0"/>
                        <a:ea typeface="楷体_GB2312" pitchFamily="49" charset="-122"/>
                      </a:endParaRPr>
                    </a:p>
                  </a:txBody>
                  <a:tcPr>
                    <a:lnL w="12700" cap="flat" cmpd="sng">
                      <a:solidFill>
                        <a:schemeClr val="tx1"/>
                      </a:solidFill>
                      <a:prstDash val="solid"/>
                      <a:miter/>
                      <a:headEnd type="none" w="med" len="med"/>
                      <a:tailEnd type="none" w="med" len="med"/>
                    </a:lnL>
                    <a:lnR w="28575" cap="flat" cmpd="sng">
                      <a:solidFill>
                        <a:schemeClr val="tx1"/>
                      </a:solidFill>
                      <a:prstDash val="solid"/>
                      <a:miter/>
                      <a:headEnd type="none" w="med" len="med"/>
                      <a:tailEnd type="none" w="med" len="med"/>
                    </a:lnR>
                    <a:lnT w="12700" cap="flat" cmpd="sng">
                      <a:solidFill>
                        <a:schemeClr val="tx1"/>
                      </a:solidFill>
                      <a:prstDash val="solid"/>
                      <a:miter/>
                      <a:headEnd type="none" w="med" len="med"/>
                      <a:tailEnd type="none" w="med" len="med"/>
                    </a:lnT>
                    <a:lnB w="28575" cap="flat" cmpd="sng">
                      <a:solidFill>
                        <a:schemeClr val="tx1"/>
                      </a:solidFill>
                      <a:prstDash val="solid"/>
                      <a:miter/>
                      <a:headEnd type="none" w="med" len="med"/>
                      <a:tailEnd type="none" w="med" len="med"/>
                    </a:lnB>
                    <a:lnTlToBr>
                      <a:noFill/>
                    </a:lnTlToBr>
                    <a:lnBlToTr>
                      <a:noFill/>
                    </a:lnBlToTr>
                    <a:noFill/>
                  </a:tcPr>
                </a:tc>
              </a:tr>
            </a:tbl>
          </a:graphicData>
        </a:graphic>
      </p:graphicFrame>
      <p:sp>
        <p:nvSpPr>
          <p:cNvPr id="72741" name="文本框 72740"/>
          <p:cNvSpPr txBox="1"/>
          <p:nvPr/>
        </p:nvSpPr>
        <p:spPr>
          <a:xfrm>
            <a:off x="2636840" y="4301321"/>
            <a:ext cx="865187" cy="2062103"/>
          </a:xfrm>
          <a:prstGeom prst="rect">
            <a:avLst/>
          </a:prstGeom>
          <a:noFill/>
          <a:ln w="9525">
            <a:noFill/>
          </a:ln>
        </p:spPr>
        <p:txBody>
          <a:bodyPr>
            <a:spAutoFit/>
          </a:bodyPr>
          <a:lstStyle/>
          <a:p>
            <a:pPr algn="ctr" defTabSz="914400" fontAlgn="base">
              <a:spcBef>
                <a:spcPct val="20000"/>
              </a:spcBef>
              <a:spcAft>
                <a:spcPct val="0"/>
              </a:spcAft>
              <a:buClr>
                <a:schemeClr val="tx1"/>
              </a:buClr>
              <a:buSzPct val="75000"/>
            </a:pPr>
            <a:r>
              <a:rPr lang="zh-CN" altLang="en-US" sz="3200" b="1" dirty="0">
                <a:solidFill>
                  <a:srgbClr val="0000FF"/>
                </a:solidFill>
                <a:latin typeface="宋体" panose="02010600030101010101" pitchFamily="2" charset="-122"/>
                <a:ea typeface="宋体" panose="02010600030101010101" pitchFamily="2" charset="-122"/>
              </a:rPr>
              <a:t>春夏之交 </a:t>
            </a:r>
          </a:p>
        </p:txBody>
      </p:sp>
      <p:sp>
        <p:nvSpPr>
          <p:cNvPr id="72742" name="文本框 72741"/>
          <p:cNvSpPr txBox="1"/>
          <p:nvPr/>
        </p:nvSpPr>
        <p:spPr>
          <a:xfrm>
            <a:off x="2791749" y="2058255"/>
            <a:ext cx="376683" cy="2062103"/>
          </a:xfrm>
          <a:prstGeom prst="rect">
            <a:avLst/>
          </a:prstGeom>
          <a:noFill/>
          <a:ln w="9525">
            <a:noFill/>
          </a:ln>
        </p:spPr>
        <p:txBody>
          <a:bodyPr wrap="square">
            <a:spAutoFit/>
          </a:bodyPr>
          <a:lstStyle/>
          <a:p>
            <a:pPr>
              <a:spcBef>
                <a:spcPct val="50000"/>
              </a:spcBef>
            </a:pPr>
            <a:r>
              <a:rPr lang="zh-CN" altLang="en-US" sz="3200" b="1" dirty="0">
                <a:solidFill>
                  <a:srgbClr val="FF0000"/>
                </a:solidFill>
                <a:latin typeface="宋体" panose="02010600030101010101" pitchFamily="2" charset="-122"/>
                <a:ea typeface="宋体" panose="02010600030101010101" pitchFamily="2" charset="-122"/>
              </a:rPr>
              <a:t>秋风叶落</a:t>
            </a:r>
            <a:r>
              <a:rPr lang="zh-CN" altLang="en-US" sz="2400" b="1" dirty="0">
                <a:solidFill>
                  <a:srgbClr val="FF9933"/>
                </a:solidFill>
                <a:latin typeface="宋体" panose="02010600030101010101" pitchFamily="2" charset="-122"/>
                <a:ea typeface="宋体" panose="02010600030101010101" pitchFamily="2" charset="-122"/>
              </a:rPr>
              <a:t> </a:t>
            </a:r>
          </a:p>
        </p:txBody>
      </p:sp>
      <p:sp>
        <p:nvSpPr>
          <p:cNvPr id="72743" name="文本框 72742"/>
          <p:cNvSpPr txBox="1"/>
          <p:nvPr/>
        </p:nvSpPr>
        <p:spPr>
          <a:xfrm>
            <a:off x="3702216" y="2058255"/>
            <a:ext cx="607492" cy="2031325"/>
          </a:xfrm>
          <a:prstGeom prst="rect">
            <a:avLst/>
          </a:prstGeom>
          <a:noFill/>
          <a:ln w="9525">
            <a:noFill/>
          </a:ln>
        </p:spPr>
        <p:txBody>
          <a:bodyPr wrap="square">
            <a:spAutoFit/>
          </a:bodyPr>
          <a:lstStyle/>
          <a:p>
            <a:pPr>
              <a:spcBef>
                <a:spcPct val="50000"/>
              </a:spcBef>
            </a:pPr>
            <a:r>
              <a:rPr lang="zh-CN" altLang="en-US" sz="2800" b="1" dirty="0">
                <a:solidFill>
                  <a:srgbClr val="FF0000"/>
                </a:solidFill>
                <a:latin typeface="宋体" panose="02010600030101010101" pitchFamily="2" charset="-122"/>
                <a:ea typeface="宋体" panose="02010600030101010101" pitchFamily="2" charset="-122"/>
              </a:rPr>
              <a:t>脱尽</a:t>
            </a:r>
          </a:p>
          <a:p>
            <a:pPr>
              <a:spcBef>
                <a:spcPct val="50000"/>
              </a:spcBef>
            </a:pPr>
            <a:r>
              <a:rPr lang="zh-CN" altLang="en-US" sz="2800" b="1" dirty="0">
                <a:solidFill>
                  <a:srgbClr val="FF0000"/>
                </a:solidFill>
                <a:latin typeface="宋体" panose="02010600030101010101" pitchFamily="2" charset="-122"/>
                <a:ea typeface="宋体" panose="02010600030101010101" pitchFamily="2" charset="-122"/>
              </a:rPr>
              <a:t>叶子 </a:t>
            </a:r>
          </a:p>
        </p:txBody>
      </p:sp>
      <p:sp>
        <p:nvSpPr>
          <p:cNvPr id="72744" name="文本框 72743"/>
          <p:cNvSpPr txBox="1"/>
          <p:nvPr/>
        </p:nvSpPr>
        <p:spPr>
          <a:xfrm>
            <a:off x="3502027" y="4301320"/>
            <a:ext cx="936625" cy="2062103"/>
          </a:xfrm>
          <a:prstGeom prst="rect">
            <a:avLst/>
          </a:prstGeom>
          <a:noFill/>
          <a:ln w="9525">
            <a:noFill/>
          </a:ln>
        </p:spPr>
        <p:txBody>
          <a:bodyPr>
            <a:spAutoFit/>
          </a:bodyPr>
          <a:lstStyle/>
          <a:p>
            <a:pPr algn="ctr" defTabSz="914400" fontAlgn="base">
              <a:spcBef>
                <a:spcPct val="20000"/>
              </a:spcBef>
              <a:spcAft>
                <a:spcPct val="0"/>
              </a:spcAft>
              <a:buClr>
                <a:schemeClr val="tx1"/>
              </a:buClr>
              <a:buSzPct val="75000"/>
            </a:pPr>
            <a:r>
              <a:rPr lang="zh-CN" altLang="en-US" sz="3200" b="1" dirty="0">
                <a:solidFill>
                  <a:srgbClr val="0000FF"/>
                </a:solidFill>
                <a:latin typeface="宋体" panose="02010600030101010101" pitchFamily="2" charset="-122"/>
                <a:ea typeface="宋体" panose="02010600030101010101" pitchFamily="2" charset="-122"/>
              </a:rPr>
              <a:t>枝叶繁茂 </a:t>
            </a:r>
          </a:p>
        </p:txBody>
      </p:sp>
      <p:sp>
        <p:nvSpPr>
          <p:cNvPr id="72745" name="文本框 72744"/>
          <p:cNvSpPr txBox="1"/>
          <p:nvPr/>
        </p:nvSpPr>
        <p:spPr>
          <a:xfrm>
            <a:off x="5519739" y="4365626"/>
            <a:ext cx="1081087" cy="701675"/>
          </a:xfrm>
          <a:prstGeom prst="rect">
            <a:avLst/>
          </a:prstGeom>
          <a:noFill/>
          <a:ln w="9525">
            <a:noFill/>
          </a:ln>
        </p:spPr>
        <p:txBody>
          <a:bodyPr>
            <a:spAutoFit/>
          </a:bodyPr>
          <a:lstStyle/>
          <a:p>
            <a:pPr>
              <a:spcBef>
                <a:spcPct val="50000"/>
              </a:spcBef>
            </a:pPr>
            <a:endParaRPr sz="4000" b="1" dirty="0">
              <a:solidFill>
                <a:schemeClr val="bg1"/>
              </a:solidFill>
              <a:effectDag name="">
                <a:effect ref="fillLine"/>
                <a:cont type="tree" name="">
                  <a:effect ref="fillLine"/>
                  <a:outerShdw dist="38100" dir="13500000" algn="br">
                    <a:srgbClr val="FFFFFF"/>
                  </a:outerShdw>
                </a:cont>
                <a:cont type="tree" name="">
                  <a:effect ref="fillLine"/>
                  <a:outerShdw dist="38100" dir="2700000" algn="tl">
                    <a:srgbClr val="999999"/>
                  </a:outerShdw>
                </a:cont>
              </a:effectDag>
              <a:latin typeface="Times New Roman" panose="02020603050405020304" pitchFamily="18" charset="0"/>
              <a:ea typeface="华文行楷" pitchFamily="2" charset="-122"/>
            </a:endParaRPr>
          </a:p>
        </p:txBody>
      </p:sp>
      <p:sp>
        <p:nvSpPr>
          <p:cNvPr id="72746" name="文本框 72745"/>
          <p:cNvSpPr txBox="1"/>
          <p:nvPr/>
        </p:nvSpPr>
        <p:spPr>
          <a:xfrm>
            <a:off x="4515473" y="4437701"/>
            <a:ext cx="1368425" cy="1766637"/>
          </a:xfrm>
          <a:prstGeom prst="rect">
            <a:avLst/>
          </a:prstGeom>
          <a:noFill/>
          <a:ln w="9525">
            <a:noFill/>
          </a:ln>
        </p:spPr>
        <p:txBody>
          <a:bodyPr>
            <a:spAutoFit/>
          </a:bodyPr>
          <a:lstStyle/>
          <a:p>
            <a:pPr algn="ctr" defTabSz="914400" fontAlgn="base">
              <a:spcBef>
                <a:spcPct val="20000"/>
              </a:spcBef>
              <a:spcAft>
                <a:spcPct val="0"/>
              </a:spcAft>
              <a:buClr>
                <a:schemeClr val="tx1"/>
              </a:buClr>
              <a:buSzPct val="75000"/>
            </a:pPr>
            <a:r>
              <a:rPr lang="zh-CN" altLang="en-US" sz="3200" b="1" dirty="0">
                <a:solidFill>
                  <a:srgbClr val="0000FF"/>
                </a:solidFill>
                <a:latin typeface="宋体" panose="02010600030101010101" pitchFamily="2" charset="-122"/>
                <a:ea typeface="宋体" panose="02010600030101010101" pitchFamily="2" charset="-122"/>
              </a:rPr>
              <a:t>绿</a:t>
            </a:r>
            <a:r>
              <a:rPr lang="en-US" altLang="zh-CN" sz="3200" b="1" dirty="0">
                <a:solidFill>
                  <a:srgbClr val="0000FF"/>
                </a:solidFill>
                <a:latin typeface="宋体" panose="02010600030101010101" pitchFamily="2" charset="-122"/>
                <a:ea typeface="宋体" panose="02010600030101010101" pitchFamily="2" charset="-122"/>
              </a:rPr>
              <a:t>(</a:t>
            </a:r>
            <a:r>
              <a:rPr lang="zh-CN" altLang="en-US" sz="3200" b="1" dirty="0">
                <a:solidFill>
                  <a:srgbClr val="0000FF"/>
                </a:solidFill>
                <a:latin typeface="宋体" panose="02010600030101010101" pitchFamily="2" charset="-122"/>
                <a:ea typeface="宋体" panose="02010600030101010101" pitchFamily="2" charset="-122"/>
              </a:rPr>
              <a:t>叶</a:t>
            </a:r>
            <a:r>
              <a:rPr lang="en-US" altLang="zh-CN" sz="3200" b="1" dirty="0">
                <a:solidFill>
                  <a:srgbClr val="0000FF"/>
                </a:solidFill>
                <a:latin typeface="宋体" panose="02010600030101010101" pitchFamily="2" charset="-122"/>
                <a:ea typeface="宋体" panose="02010600030101010101" pitchFamily="2" charset="-122"/>
              </a:rPr>
              <a:t>)</a:t>
            </a:r>
          </a:p>
          <a:p>
            <a:pPr algn="ctr" defTabSz="914400" fontAlgn="base">
              <a:spcBef>
                <a:spcPct val="20000"/>
              </a:spcBef>
              <a:spcAft>
                <a:spcPct val="0"/>
              </a:spcAft>
              <a:buClr>
                <a:schemeClr val="tx1"/>
              </a:buClr>
              <a:buSzPct val="75000"/>
            </a:pPr>
            <a:r>
              <a:rPr lang="zh-CN" altLang="en-US" sz="3200" b="1" dirty="0">
                <a:solidFill>
                  <a:srgbClr val="0000FF"/>
                </a:solidFill>
                <a:latin typeface="宋体" panose="02010600030101010101" pitchFamily="2" charset="-122"/>
                <a:ea typeface="宋体" panose="02010600030101010101" pitchFamily="2" charset="-122"/>
              </a:rPr>
              <a:t>褐绿</a:t>
            </a:r>
          </a:p>
          <a:p>
            <a:pPr algn="ctr" defTabSz="914400" fontAlgn="base">
              <a:spcBef>
                <a:spcPct val="20000"/>
              </a:spcBef>
              <a:spcAft>
                <a:spcPct val="0"/>
              </a:spcAft>
              <a:buClr>
                <a:schemeClr val="tx1"/>
              </a:buClr>
              <a:buSzPct val="75000"/>
            </a:pPr>
            <a:r>
              <a:rPr lang="en-US" altLang="zh-CN" sz="3200" b="1" dirty="0">
                <a:solidFill>
                  <a:srgbClr val="0000FF"/>
                </a:solidFill>
                <a:latin typeface="宋体" panose="02010600030101010101" pitchFamily="2" charset="-122"/>
                <a:ea typeface="宋体" panose="02010600030101010101" pitchFamily="2" charset="-122"/>
              </a:rPr>
              <a:t>(</a:t>
            </a:r>
            <a:r>
              <a:rPr lang="zh-CN" altLang="en-US" sz="3200" b="1" dirty="0">
                <a:solidFill>
                  <a:srgbClr val="0000FF"/>
                </a:solidFill>
                <a:latin typeface="宋体" panose="02010600030101010101" pitchFamily="2" charset="-122"/>
                <a:ea typeface="宋体" panose="02010600030101010101" pitchFamily="2" charset="-122"/>
              </a:rPr>
              <a:t>干</a:t>
            </a:r>
            <a:r>
              <a:rPr lang="en-US" altLang="zh-CN" sz="3200" b="1" dirty="0">
                <a:solidFill>
                  <a:srgbClr val="0000FF"/>
                </a:solidFill>
                <a:latin typeface="宋体" panose="02010600030101010101" pitchFamily="2" charset="-122"/>
                <a:ea typeface="宋体" panose="02010600030101010101" pitchFamily="2" charset="-122"/>
              </a:rPr>
              <a:t>) </a:t>
            </a:r>
          </a:p>
        </p:txBody>
      </p:sp>
      <p:sp>
        <p:nvSpPr>
          <p:cNvPr id="72747" name="文本框 72746"/>
          <p:cNvSpPr txBox="1"/>
          <p:nvPr/>
        </p:nvSpPr>
        <p:spPr>
          <a:xfrm>
            <a:off x="6182341" y="2606809"/>
            <a:ext cx="463828" cy="954107"/>
          </a:xfrm>
          <a:prstGeom prst="rect">
            <a:avLst/>
          </a:prstGeom>
          <a:noFill/>
          <a:ln w="9525">
            <a:noFill/>
          </a:ln>
        </p:spPr>
        <p:txBody>
          <a:bodyPr wrap="square">
            <a:spAutoFit/>
          </a:bodyPr>
          <a:lstStyle/>
          <a:p>
            <a:pPr>
              <a:spcBef>
                <a:spcPct val="50000"/>
              </a:spcBef>
            </a:pPr>
            <a:r>
              <a:rPr lang="zh-CN" altLang="en-US" sz="2800" b="1" dirty="0">
                <a:solidFill>
                  <a:srgbClr val="FF0000"/>
                </a:solidFill>
                <a:latin typeface="宋体" panose="02010600030101010101" pitchFamily="2" charset="-122"/>
                <a:ea typeface="宋体" panose="02010600030101010101" pitchFamily="2" charset="-122"/>
              </a:rPr>
              <a:t>干燥</a:t>
            </a:r>
            <a:r>
              <a:rPr lang="zh-CN" altLang="en-US" sz="2000" b="1" dirty="0">
                <a:solidFill>
                  <a:srgbClr val="FF9933"/>
                </a:solidFill>
                <a:latin typeface="楷体_GB2312" pitchFamily="49" charset="-122"/>
                <a:ea typeface="楷体_GB2312" pitchFamily="49" charset="-122"/>
              </a:rPr>
              <a:t> </a:t>
            </a:r>
          </a:p>
        </p:txBody>
      </p:sp>
      <p:sp>
        <p:nvSpPr>
          <p:cNvPr id="72748" name="文本框 72747"/>
          <p:cNvSpPr txBox="1"/>
          <p:nvPr/>
        </p:nvSpPr>
        <p:spPr>
          <a:xfrm>
            <a:off x="5942237" y="4335784"/>
            <a:ext cx="863600" cy="2062103"/>
          </a:xfrm>
          <a:prstGeom prst="rect">
            <a:avLst/>
          </a:prstGeom>
          <a:noFill/>
          <a:ln w="9525">
            <a:noFill/>
          </a:ln>
        </p:spPr>
        <p:txBody>
          <a:bodyPr>
            <a:spAutoFit/>
          </a:bodyPr>
          <a:lstStyle/>
          <a:p>
            <a:pPr algn="ctr" defTabSz="914400" fontAlgn="base">
              <a:spcBef>
                <a:spcPct val="20000"/>
              </a:spcBef>
              <a:spcAft>
                <a:spcPct val="0"/>
              </a:spcAft>
              <a:buClr>
                <a:schemeClr val="tx1"/>
              </a:buClr>
              <a:buSzPct val="75000"/>
            </a:pPr>
            <a:r>
              <a:rPr lang="zh-CN" altLang="en-US" sz="3200" b="1" dirty="0">
                <a:solidFill>
                  <a:srgbClr val="0000FF"/>
                </a:solidFill>
                <a:latin typeface="宋体" panose="02010600030101010101" pitchFamily="2" charset="-122"/>
                <a:ea typeface="宋体" panose="02010600030101010101" pitchFamily="2" charset="-122"/>
              </a:rPr>
              <a:t>饱含水分 </a:t>
            </a:r>
          </a:p>
        </p:txBody>
      </p:sp>
      <p:sp>
        <p:nvSpPr>
          <p:cNvPr id="72749" name="文本框 72748"/>
          <p:cNvSpPr txBox="1"/>
          <p:nvPr/>
        </p:nvSpPr>
        <p:spPr>
          <a:xfrm>
            <a:off x="7129293" y="2052047"/>
            <a:ext cx="863600" cy="1815882"/>
          </a:xfrm>
          <a:prstGeom prst="rect">
            <a:avLst/>
          </a:prstGeom>
          <a:noFill/>
          <a:ln w="9525">
            <a:noFill/>
          </a:ln>
        </p:spPr>
        <p:txBody>
          <a:bodyPr>
            <a:spAutoFit/>
          </a:bodyPr>
          <a:lstStyle/>
          <a:p>
            <a:pPr>
              <a:spcBef>
                <a:spcPct val="50000"/>
              </a:spcBef>
            </a:pPr>
            <a:r>
              <a:rPr lang="zh-CN" altLang="en-US" sz="2800" b="1" dirty="0">
                <a:solidFill>
                  <a:srgbClr val="FF0000"/>
                </a:solidFill>
                <a:latin typeface="宋体" panose="02010600030101010101" pitchFamily="2" charset="-122"/>
                <a:ea typeface="宋体" panose="02010600030101010101" pitchFamily="2" charset="-122"/>
              </a:rPr>
              <a:t>空阔疏朗 </a:t>
            </a:r>
          </a:p>
        </p:txBody>
      </p:sp>
      <p:sp>
        <p:nvSpPr>
          <p:cNvPr id="72750" name="文本框 72749"/>
          <p:cNvSpPr txBox="1"/>
          <p:nvPr/>
        </p:nvSpPr>
        <p:spPr>
          <a:xfrm>
            <a:off x="7003568" y="4301320"/>
            <a:ext cx="863600" cy="2062103"/>
          </a:xfrm>
          <a:prstGeom prst="rect">
            <a:avLst/>
          </a:prstGeom>
          <a:noFill/>
          <a:ln w="9525">
            <a:noFill/>
          </a:ln>
        </p:spPr>
        <p:txBody>
          <a:bodyPr>
            <a:spAutoFit/>
          </a:bodyPr>
          <a:lstStyle/>
          <a:p>
            <a:pPr algn="ctr" defTabSz="914400" fontAlgn="base">
              <a:spcBef>
                <a:spcPct val="20000"/>
              </a:spcBef>
              <a:spcAft>
                <a:spcPct val="0"/>
              </a:spcAft>
              <a:buClr>
                <a:schemeClr val="tx1"/>
              </a:buClr>
              <a:buSzPct val="75000"/>
            </a:pPr>
            <a:r>
              <a:rPr lang="zh-CN" altLang="en-US" sz="3200" b="1" dirty="0">
                <a:solidFill>
                  <a:srgbClr val="0000FF"/>
                </a:solidFill>
                <a:latin typeface="宋体" panose="02010600030101010101" pitchFamily="2" charset="-122"/>
                <a:ea typeface="宋体" panose="02010600030101010101" pitchFamily="2" charset="-122"/>
              </a:rPr>
              <a:t>饱满绵密 </a:t>
            </a:r>
          </a:p>
        </p:txBody>
      </p:sp>
      <p:sp>
        <p:nvSpPr>
          <p:cNvPr id="72751" name="文本框 72750"/>
          <p:cNvSpPr txBox="1"/>
          <p:nvPr/>
        </p:nvSpPr>
        <p:spPr>
          <a:xfrm>
            <a:off x="8229881" y="2562012"/>
            <a:ext cx="2339975" cy="1169551"/>
          </a:xfrm>
          <a:prstGeom prst="rect">
            <a:avLst/>
          </a:prstGeom>
          <a:noFill/>
          <a:ln w="9525">
            <a:noFill/>
          </a:ln>
        </p:spPr>
        <p:txBody>
          <a:bodyPr>
            <a:spAutoFit/>
          </a:bodyPr>
          <a:lstStyle/>
          <a:p>
            <a:pPr>
              <a:spcBef>
                <a:spcPct val="50000"/>
              </a:spcBef>
            </a:pPr>
            <a:r>
              <a:rPr lang="zh-CN" altLang="en-US" sz="2800" b="1" dirty="0">
                <a:solidFill>
                  <a:srgbClr val="FF0000"/>
                </a:solidFill>
                <a:latin typeface="宋体" panose="02010600030101010101" pitchFamily="2" charset="-122"/>
                <a:ea typeface="宋体" panose="02010600030101010101" pitchFamily="2" charset="-122"/>
              </a:rPr>
              <a:t>离人的叹息</a:t>
            </a:r>
          </a:p>
          <a:p>
            <a:pPr>
              <a:spcBef>
                <a:spcPct val="50000"/>
              </a:spcBef>
            </a:pPr>
            <a:r>
              <a:rPr lang="zh-CN" altLang="en-US" sz="2800" b="1" dirty="0">
                <a:solidFill>
                  <a:srgbClr val="FF0000"/>
                </a:solidFill>
                <a:latin typeface="宋体" panose="02010600030101010101" pitchFamily="2" charset="-122"/>
                <a:ea typeface="宋体" panose="02010600030101010101" pitchFamily="2" charset="-122"/>
              </a:rPr>
              <a:t>游子的</a:t>
            </a:r>
            <a:r>
              <a:rPr lang="zh-CN" altLang="en-US" sz="2800" b="1" dirty="0" smtClean="0">
                <a:solidFill>
                  <a:srgbClr val="FF0000"/>
                </a:solidFill>
                <a:latin typeface="宋体" panose="02010600030101010101" pitchFamily="2" charset="-122"/>
                <a:ea typeface="宋体" panose="02010600030101010101" pitchFamily="2" charset="-122"/>
              </a:rPr>
              <a:t>漂泊</a:t>
            </a:r>
            <a:endParaRPr lang="zh-CN" altLang="en-US" sz="2800" b="1" dirty="0">
              <a:solidFill>
                <a:srgbClr val="FF0000"/>
              </a:solidFill>
              <a:latin typeface="宋体" panose="02010600030101010101" pitchFamily="2" charset="-122"/>
              <a:ea typeface="宋体" panose="02010600030101010101" pitchFamily="2" charset="-122"/>
            </a:endParaRPr>
          </a:p>
        </p:txBody>
      </p:sp>
      <p:sp>
        <p:nvSpPr>
          <p:cNvPr id="72752" name="文本框 72751"/>
          <p:cNvSpPr txBox="1"/>
          <p:nvPr/>
        </p:nvSpPr>
        <p:spPr>
          <a:xfrm>
            <a:off x="8328026" y="5157789"/>
            <a:ext cx="1871663" cy="701675"/>
          </a:xfrm>
          <a:prstGeom prst="rect">
            <a:avLst/>
          </a:prstGeom>
          <a:noFill/>
          <a:ln w="9525">
            <a:noFill/>
          </a:ln>
        </p:spPr>
        <p:txBody>
          <a:bodyPr>
            <a:spAutoFit/>
          </a:bodyPr>
          <a:lstStyle/>
          <a:p>
            <a:pPr>
              <a:spcBef>
                <a:spcPct val="50000"/>
              </a:spcBef>
            </a:pPr>
            <a:endParaRPr sz="4000" b="1" dirty="0">
              <a:solidFill>
                <a:schemeClr val="bg1"/>
              </a:solidFill>
              <a:effectDag name="">
                <a:effect ref="fillLine"/>
                <a:cont type="tree" name="">
                  <a:effect ref="fillLine"/>
                  <a:outerShdw dist="38100" dir="13500000" algn="br">
                    <a:srgbClr val="FFFFFF"/>
                  </a:outerShdw>
                </a:cont>
                <a:cont type="tree" name="">
                  <a:effect ref="fillLine"/>
                  <a:outerShdw dist="38100" dir="2700000" algn="tl">
                    <a:srgbClr val="999999"/>
                  </a:outerShdw>
                </a:cont>
              </a:effectDag>
              <a:latin typeface="Times New Roman" panose="02020603050405020304" pitchFamily="18" charset="0"/>
              <a:ea typeface="华文行楷" pitchFamily="2" charset="-122"/>
            </a:endParaRPr>
          </a:p>
        </p:txBody>
      </p:sp>
      <p:sp>
        <p:nvSpPr>
          <p:cNvPr id="72753" name="文本框 72752"/>
          <p:cNvSpPr txBox="1"/>
          <p:nvPr/>
        </p:nvSpPr>
        <p:spPr>
          <a:xfrm>
            <a:off x="8320257" y="4762014"/>
            <a:ext cx="2016125" cy="1040285"/>
          </a:xfrm>
          <a:prstGeom prst="rect">
            <a:avLst/>
          </a:prstGeom>
          <a:noFill/>
          <a:ln w="9525">
            <a:noFill/>
          </a:ln>
        </p:spPr>
        <p:txBody>
          <a:bodyPr>
            <a:spAutoFit/>
          </a:bodyPr>
          <a:lstStyle/>
          <a:p>
            <a:pPr algn="ctr" defTabSz="914400" fontAlgn="base">
              <a:spcBef>
                <a:spcPct val="20000"/>
              </a:spcBef>
              <a:spcAft>
                <a:spcPct val="0"/>
              </a:spcAft>
              <a:buClr>
                <a:schemeClr val="tx1"/>
              </a:buClr>
              <a:buSzPct val="75000"/>
            </a:pPr>
            <a:r>
              <a:rPr lang="zh-CN" altLang="en-US" sz="2800" b="1" dirty="0" smtClean="0">
                <a:solidFill>
                  <a:srgbClr val="0000FF"/>
                </a:solidFill>
                <a:latin typeface="宋体" panose="02010600030101010101" pitchFamily="2" charset="-122"/>
                <a:ea typeface="宋体" panose="02010600030101010101" pitchFamily="2" charset="-122"/>
              </a:rPr>
              <a:t>密密层层</a:t>
            </a:r>
            <a:endParaRPr lang="zh-CN" altLang="en-US" sz="2800" b="1" dirty="0">
              <a:solidFill>
                <a:srgbClr val="0000FF"/>
              </a:solidFill>
              <a:latin typeface="宋体" panose="02010600030101010101" pitchFamily="2" charset="-122"/>
              <a:ea typeface="宋体" panose="02010600030101010101" pitchFamily="2" charset="-122"/>
            </a:endParaRPr>
          </a:p>
          <a:p>
            <a:pPr algn="ctr" defTabSz="914400" fontAlgn="base">
              <a:spcBef>
                <a:spcPct val="20000"/>
              </a:spcBef>
              <a:spcAft>
                <a:spcPct val="0"/>
              </a:spcAft>
              <a:buClr>
                <a:schemeClr val="tx1"/>
              </a:buClr>
              <a:buSzPct val="75000"/>
            </a:pPr>
            <a:r>
              <a:rPr lang="zh-CN" altLang="en-US" sz="2800" b="1" dirty="0" smtClean="0">
                <a:solidFill>
                  <a:srgbClr val="0000FF"/>
                </a:solidFill>
                <a:latin typeface="宋体" panose="02010600030101010101" pitchFamily="2" charset="-122"/>
                <a:ea typeface="宋体" panose="02010600030101010101" pitchFamily="2" charset="-122"/>
              </a:rPr>
              <a:t>浓荫满地</a:t>
            </a:r>
            <a:endParaRPr lang="zh-CN" altLang="en-US" sz="2800" b="1" dirty="0">
              <a:solidFill>
                <a:srgbClr val="0000FF"/>
              </a:solidFill>
              <a:latin typeface="宋体" panose="02010600030101010101" pitchFamily="2" charset="-122"/>
              <a:ea typeface="宋体" panose="02010600030101010101" pitchFamily="2" charset="-122"/>
            </a:endParaRPr>
          </a:p>
        </p:txBody>
      </p:sp>
      <p:sp>
        <p:nvSpPr>
          <p:cNvPr id="72754" name="文本框 72753"/>
          <p:cNvSpPr txBox="1"/>
          <p:nvPr/>
        </p:nvSpPr>
        <p:spPr>
          <a:xfrm>
            <a:off x="4875370" y="2436163"/>
            <a:ext cx="615553" cy="1295400"/>
          </a:xfrm>
          <a:prstGeom prst="rect">
            <a:avLst/>
          </a:prstGeom>
          <a:noFill/>
          <a:ln w="9525">
            <a:noFill/>
          </a:ln>
        </p:spPr>
        <p:txBody>
          <a:bodyPr vert="eaVert">
            <a:spAutoFit/>
          </a:bodyPr>
          <a:lstStyle/>
          <a:p>
            <a:pPr>
              <a:spcBef>
                <a:spcPct val="50000"/>
              </a:spcBef>
            </a:pPr>
            <a:r>
              <a:rPr lang="zh-CN" altLang="en-US" sz="2800" b="1" dirty="0">
                <a:solidFill>
                  <a:srgbClr val="FF0000"/>
                </a:solidFill>
                <a:latin typeface="宋体" panose="02010600030101010101" pitchFamily="2" charset="-122"/>
                <a:ea typeface="宋体" panose="02010600030101010101" pitchFamily="2" charset="-122"/>
              </a:rPr>
              <a:t>枯黄</a:t>
            </a:r>
          </a:p>
        </p:txBody>
      </p:sp>
      <p:sp>
        <p:nvSpPr>
          <p:cNvPr id="2" name="文本框 1"/>
          <p:cNvSpPr txBox="1"/>
          <p:nvPr/>
        </p:nvSpPr>
        <p:spPr>
          <a:xfrm>
            <a:off x="1008904" y="322116"/>
            <a:ext cx="9749987" cy="1077218"/>
          </a:xfrm>
          <a:prstGeom prst="rect">
            <a:avLst/>
          </a:prstGeom>
          <a:noFill/>
        </p:spPr>
        <p:txBody>
          <a:bodyPr wrap="square" rtlCol="0">
            <a:spAutoFit/>
          </a:bodyPr>
          <a:lstStyle/>
          <a:p>
            <a:r>
              <a:rPr lang="zh-CN" altLang="en-US" sz="3200" dirty="0">
                <a:solidFill>
                  <a:srgbClr val="C00000"/>
                </a:solidFill>
                <a:latin typeface="华文行楷" panose="02010800040101010101" pitchFamily="2" charset="-122"/>
                <a:ea typeface="华文行楷" panose="02010800040101010101" pitchFamily="2" charset="-122"/>
              </a:rPr>
              <a:t>填写下表，归纳比较“（落）木（叶）”与“树（叶）”的不同意蕴。</a:t>
            </a:r>
          </a:p>
        </p:txBody>
      </p:sp>
    </p:spTree>
    <p:extLst>
      <p:ext uri="{BB962C8B-B14F-4D97-AF65-F5344CB8AC3E}">
        <p14:creationId xmlns:p14="http://schemas.microsoft.com/office/powerpoint/2010/main" val="4141691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72742"/>
                                        </p:tgtEl>
                                        <p:attrNameLst>
                                          <p:attrName>style.visibility</p:attrName>
                                        </p:attrNameLst>
                                      </p:cBhvr>
                                      <p:to>
                                        <p:strVal val="visible"/>
                                      </p:to>
                                    </p:set>
                                    <p:anim calcmode="lin" valueType="num">
                                      <p:cBhvr>
                                        <p:cTn id="7" dur="1" fill="hold"/>
                                        <p:tgtEl>
                                          <p:spTgt spid="72742"/>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72741"/>
                                        </p:tgtEl>
                                        <p:attrNameLst>
                                          <p:attrName>style.visibility</p:attrName>
                                        </p:attrNameLst>
                                      </p:cBhvr>
                                      <p:to>
                                        <p:strVal val="visible"/>
                                      </p:to>
                                    </p:set>
                                    <p:anim calcmode="lin" valueType="num">
                                      <p:cBhvr>
                                        <p:cTn id="12" dur="1" fill="hold"/>
                                        <p:tgtEl>
                                          <p:spTgt spid="72741"/>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72743"/>
                                        </p:tgtEl>
                                        <p:attrNameLst>
                                          <p:attrName>style.visibility</p:attrName>
                                        </p:attrNameLst>
                                      </p:cBhvr>
                                      <p:to>
                                        <p:strVal val="visible"/>
                                      </p:to>
                                    </p:set>
                                    <p:anim calcmode="lin" valueType="num">
                                      <p:cBhvr>
                                        <p:cTn id="17" dur="1" fill="hold"/>
                                        <p:tgtEl>
                                          <p:spTgt spid="72743"/>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72744"/>
                                        </p:tgtEl>
                                        <p:attrNameLst>
                                          <p:attrName>style.visibility</p:attrName>
                                        </p:attrNameLst>
                                      </p:cBhvr>
                                      <p:to>
                                        <p:strVal val="visible"/>
                                      </p:to>
                                    </p:set>
                                    <p:anim calcmode="lin" valueType="num">
                                      <p:cBhvr>
                                        <p:cTn id="22" dur="1" fill="hold"/>
                                        <p:tgtEl>
                                          <p:spTgt spid="72744"/>
                                        </p:tgtEl>
                                      </p:cBhvr>
                                    </p:anim>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72754">
                                            <p:txEl>
                                              <p:pRg st="0" end="0"/>
                                            </p:txEl>
                                          </p:spTgt>
                                        </p:tgtEl>
                                        <p:attrNameLst>
                                          <p:attrName>style.visibility</p:attrName>
                                        </p:attrNameLst>
                                      </p:cBhvr>
                                      <p:to>
                                        <p:strVal val="visible"/>
                                      </p:to>
                                    </p:set>
                                    <p:animEffect transition="in" filter="blinds(horizontal)">
                                      <p:cBhvr>
                                        <p:cTn id="27" dur="500"/>
                                        <p:tgtEl>
                                          <p:spTgt spid="72754">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72746"/>
                                        </p:tgtEl>
                                        <p:attrNameLst>
                                          <p:attrName>style.visibility</p:attrName>
                                        </p:attrNameLst>
                                      </p:cBhvr>
                                      <p:to>
                                        <p:strVal val="visible"/>
                                      </p:to>
                                    </p:set>
                                    <p:anim calcmode="lin" valueType="num">
                                      <p:cBhvr>
                                        <p:cTn id="32" dur="1" fill="hold"/>
                                        <p:tgtEl>
                                          <p:spTgt spid="72746"/>
                                        </p:tgtEl>
                                      </p:cBhvr>
                                    </p:anim>
                                  </p:childTnLst>
                                </p:cTn>
                              </p:par>
                            </p:childTnLst>
                          </p:cTn>
                        </p:par>
                      </p:childTnLst>
                    </p:cTn>
                  </p:par>
                  <p:par>
                    <p:cTn id="33" fill="hold">
                      <p:stCondLst>
                        <p:cond delay="indefinite"/>
                      </p:stCondLst>
                      <p:childTnLst>
                        <p:par>
                          <p:cTn id="34" fill="hold">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72747"/>
                                        </p:tgtEl>
                                        <p:attrNameLst>
                                          <p:attrName>style.visibility</p:attrName>
                                        </p:attrNameLst>
                                      </p:cBhvr>
                                      <p:to>
                                        <p:strVal val="visible"/>
                                      </p:to>
                                    </p:set>
                                    <p:anim calcmode="lin" valueType="num">
                                      <p:cBhvr>
                                        <p:cTn id="37" dur="1" fill="hold"/>
                                        <p:tgtEl>
                                          <p:spTgt spid="72747"/>
                                        </p:tgtEl>
                                      </p:cBhvr>
                                    </p:anim>
                                  </p:childTnLst>
                                </p:cTn>
                              </p:par>
                            </p:childTnLst>
                          </p:cTn>
                        </p:par>
                      </p:childTnLst>
                    </p:cTn>
                  </p:par>
                  <p:par>
                    <p:cTn id="38" fill="hold">
                      <p:stCondLst>
                        <p:cond delay="indefinite"/>
                      </p:stCondLst>
                      <p:childTnLst>
                        <p:par>
                          <p:cTn id="39" fill="hold">
                            <p:stCondLst>
                              <p:cond delay="0"/>
                            </p:stCondLst>
                            <p:childTnLst>
                              <p:par>
                                <p:cTn id="40" presetID="24" presetClass="entr" presetSubtype="0" fill="hold" grpId="0" nodeType="clickEffect">
                                  <p:stCondLst>
                                    <p:cond delay="0"/>
                                  </p:stCondLst>
                                  <p:childTnLst>
                                    <p:set>
                                      <p:cBhvr>
                                        <p:cTn id="41" dur="1" fill="hold">
                                          <p:stCondLst>
                                            <p:cond delay="0"/>
                                          </p:stCondLst>
                                        </p:cTn>
                                        <p:tgtEl>
                                          <p:spTgt spid="72748"/>
                                        </p:tgtEl>
                                        <p:attrNameLst>
                                          <p:attrName>style.visibility</p:attrName>
                                        </p:attrNameLst>
                                      </p:cBhvr>
                                      <p:to>
                                        <p:strVal val="visible"/>
                                      </p:to>
                                    </p:set>
                                    <p:anim calcmode="lin" valueType="num">
                                      <p:cBhvr>
                                        <p:cTn id="42" dur="1" fill="hold"/>
                                        <p:tgtEl>
                                          <p:spTgt spid="72748"/>
                                        </p:tgtEl>
                                      </p:cBhvr>
                                    </p:anim>
                                  </p:childTnLst>
                                </p:cTn>
                              </p:par>
                            </p:childTnLst>
                          </p:cTn>
                        </p:par>
                      </p:childTnLst>
                    </p:cTn>
                  </p:par>
                  <p:par>
                    <p:cTn id="43" fill="hold">
                      <p:stCondLst>
                        <p:cond delay="indefinite"/>
                      </p:stCondLst>
                      <p:childTnLst>
                        <p:par>
                          <p:cTn id="44" fill="hold">
                            <p:stCondLst>
                              <p:cond delay="0"/>
                            </p:stCondLst>
                            <p:childTnLst>
                              <p:par>
                                <p:cTn id="45" presetID="24" presetClass="entr" presetSubtype="0" fill="hold" grpId="0" nodeType="clickEffect">
                                  <p:stCondLst>
                                    <p:cond delay="0"/>
                                  </p:stCondLst>
                                  <p:childTnLst>
                                    <p:set>
                                      <p:cBhvr>
                                        <p:cTn id="46" dur="1" fill="hold">
                                          <p:stCondLst>
                                            <p:cond delay="0"/>
                                          </p:stCondLst>
                                        </p:cTn>
                                        <p:tgtEl>
                                          <p:spTgt spid="72749"/>
                                        </p:tgtEl>
                                        <p:attrNameLst>
                                          <p:attrName>style.visibility</p:attrName>
                                        </p:attrNameLst>
                                      </p:cBhvr>
                                      <p:to>
                                        <p:strVal val="visible"/>
                                      </p:to>
                                    </p:set>
                                    <p:anim calcmode="lin" valueType="num">
                                      <p:cBhvr>
                                        <p:cTn id="47" dur="1" fill="hold"/>
                                        <p:tgtEl>
                                          <p:spTgt spid="72749"/>
                                        </p:tgtEl>
                                      </p:cBhvr>
                                    </p:anim>
                                  </p:childTnLst>
                                </p:cTn>
                              </p:par>
                            </p:childTnLst>
                          </p:cTn>
                        </p:par>
                      </p:childTnLst>
                    </p:cTn>
                  </p:par>
                  <p:par>
                    <p:cTn id="48" fill="hold">
                      <p:stCondLst>
                        <p:cond delay="indefinite"/>
                      </p:stCondLst>
                      <p:childTnLst>
                        <p:par>
                          <p:cTn id="49" fill="hold">
                            <p:stCondLst>
                              <p:cond delay="0"/>
                            </p:stCondLst>
                            <p:childTnLst>
                              <p:par>
                                <p:cTn id="50" presetID="24" presetClass="entr" presetSubtype="0" fill="hold" grpId="0" nodeType="clickEffect">
                                  <p:stCondLst>
                                    <p:cond delay="0"/>
                                  </p:stCondLst>
                                  <p:childTnLst>
                                    <p:set>
                                      <p:cBhvr>
                                        <p:cTn id="51" dur="1" fill="hold">
                                          <p:stCondLst>
                                            <p:cond delay="0"/>
                                          </p:stCondLst>
                                        </p:cTn>
                                        <p:tgtEl>
                                          <p:spTgt spid="72750"/>
                                        </p:tgtEl>
                                        <p:attrNameLst>
                                          <p:attrName>style.visibility</p:attrName>
                                        </p:attrNameLst>
                                      </p:cBhvr>
                                      <p:to>
                                        <p:strVal val="visible"/>
                                      </p:to>
                                    </p:set>
                                    <p:anim calcmode="lin" valueType="num">
                                      <p:cBhvr>
                                        <p:cTn id="52" dur="1" fill="hold"/>
                                        <p:tgtEl>
                                          <p:spTgt spid="72750"/>
                                        </p:tgtEl>
                                      </p:cBhvr>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nodeType="clickEffect">
                                  <p:stCondLst>
                                    <p:cond delay="0"/>
                                  </p:stCondLst>
                                  <p:childTnLst>
                                    <p:set>
                                      <p:cBhvr>
                                        <p:cTn id="56" dur="1" fill="hold">
                                          <p:stCondLst>
                                            <p:cond delay="0"/>
                                          </p:stCondLst>
                                        </p:cTn>
                                        <p:tgtEl>
                                          <p:spTgt spid="72751">
                                            <p:txEl>
                                              <p:pRg st="0" end="0"/>
                                            </p:txEl>
                                          </p:spTgt>
                                        </p:tgtEl>
                                        <p:attrNameLst>
                                          <p:attrName>style.visibility</p:attrName>
                                        </p:attrNameLst>
                                      </p:cBhvr>
                                      <p:to>
                                        <p:strVal val="visible"/>
                                      </p:to>
                                    </p:set>
                                    <p:anim calcmode="lin" valueType="num">
                                      <p:cBhvr additive="base">
                                        <p:cTn id="57" dur="500" fill="hold"/>
                                        <p:tgtEl>
                                          <p:spTgt spid="72751">
                                            <p:txEl>
                                              <p:pRg st="0" end="0"/>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7275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nodeType="clickEffect">
                                  <p:stCondLst>
                                    <p:cond delay="0"/>
                                  </p:stCondLst>
                                  <p:childTnLst>
                                    <p:set>
                                      <p:cBhvr>
                                        <p:cTn id="62" dur="1" fill="hold">
                                          <p:stCondLst>
                                            <p:cond delay="0"/>
                                          </p:stCondLst>
                                        </p:cTn>
                                        <p:tgtEl>
                                          <p:spTgt spid="72751">
                                            <p:txEl>
                                              <p:pRg st="1" end="1"/>
                                            </p:txEl>
                                          </p:spTgt>
                                        </p:tgtEl>
                                        <p:attrNameLst>
                                          <p:attrName>style.visibility</p:attrName>
                                        </p:attrNameLst>
                                      </p:cBhvr>
                                      <p:to>
                                        <p:strVal val="visible"/>
                                      </p:to>
                                    </p:set>
                                    <p:anim calcmode="lin" valueType="num">
                                      <p:cBhvr additive="base">
                                        <p:cTn id="63" dur="500" fill="hold"/>
                                        <p:tgtEl>
                                          <p:spTgt spid="72751">
                                            <p:txEl>
                                              <p:pRg st="1" end="1"/>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7275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4" presetClass="entr" presetSubtype="16" fill="hold" nodeType="clickEffect">
                                  <p:stCondLst>
                                    <p:cond delay="0"/>
                                  </p:stCondLst>
                                  <p:childTnLst>
                                    <p:set>
                                      <p:cBhvr>
                                        <p:cTn id="68" dur="1" fill="hold">
                                          <p:stCondLst>
                                            <p:cond delay="0"/>
                                          </p:stCondLst>
                                        </p:cTn>
                                        <p:tgtEl>
                                          <p:spTgt spid="72753">
                                            <p:txEl>
                                              <p:pRg st="0" end="0"/>
                                            </p:txEl>
                                          </p:spTgt>
                                        </p:tgtEl>
                                        <p:attrNameLst>
                                          <p:attrName>style.visibility</p:attrName>
                                        </p:attrNameLst>
                                      </p:cBhvr>
                                      <p:to>
                                        <p:strVal val="visible"/>
                                      </p:to>
                                    </p:set>
                                    <p:animEffect transition="in" filter="box(in)">
                                      <p:cBhvr>
                                        <p:cTn id="69" dur="500"/>
                                        <p:tgtEl>
                                          <p:spTgt spid="72753">
                                            <p:txEl>
                                              <p:pRg st="0" end="0"/>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4" presetClass="entr" presetSubtype="16" fill="hold" nodeType="clickEffect">
                                  <p:stCondLst>
                                    <p:cond delay="0"/>
                                  </p:stCondLst>
                                  <p:childTnLst>
                                    <p:set>
                                      <p:cBhvr>
                                        <p:cTn id="73" dur="1" fill="hold">
                                          <p:stCondLst>
                                            <p:cond delay="0"/>
                                          </p:stCondLst>
                                        </p:cTn>
                                        <p:tgtEl>
                                          <p:spTgt spid="72753">
                                            <p:txEl>
                                              <p:pRg st="1" end="1"/>
                                            </p:txEl>
                                          </p:spTgt>
                                        </p:tgtEl>
                                        <p:attrNameLst>
                                          <p:attrName>style.visibility</p:attrName>
                                        </p:attrNameLst>
                                      </p:cBhvr>
                                      <p:to>
                                        <p:strVal val="visible"/>
                                      </p:to>
                                    </p:set>
                                    <p:animEffect transition="in" filter="box(in)">
                                      <p:cBhvr>
                                        <p:cTn id="74" dur="500"/>
                                        <p:tgtEl>
                                          <p:spTgt spid="7275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41" grpId="0"/>
      <p:bldP spid="72742" grpId="0"/>
      <p:bldP spid="72743" grpId="0"/>
      <p:bldP spid="72744" grpId="0"/>
      <p:bldP spid="72746" grpId="0"/>
      <p:bldP spid="72747" grpId="0"/>
      <p:bldP spid="72748" grpId="0"/>
      <p:bldP spid="72749" grpId="0"/>
      <p:bldP spid="7275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CECE0FB4-DA6A-4A58-B7D0-0E1441E9776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8351" t="4121" b="6589"/>
          <a:stretch/>
        </p:blipFill>
        <p:spPr>
          <a:xfrm rot="16200000">
            <a:off x="351085" y="-351085"/>
            <a:ext cx="1522870" cy="2225040"/>
          </a:xfrm>
          <a:prstGeom prst="rect">
            <a:avLst/>
          </a:prstGeom>
        </p:spPr>
      </p:pic>
      <p:sp>
        <p:nvSpPr>
          <p:cNvPr id="3" name="文本框 2">
            <a:extLst>
              <a:ext uri="{FF2B5EF4-FFF2-40B4-BE49-F238E27FC236}">
                <a16:creationId xmlns="" xmlns:a16="http://schemas.microsoft.com/office/drawing/2014/main" id="{01A22239-6115-42F3-9D77-36F4057F5F51}"/>
              </a:ext>
            </a:extLst>
          </p:cNvPr>
          <p:cNvSpPr txBox="1"/>
          <p:nvPr/>
        </p:nvSpPr>
        <p:spPr>
          <a:xfrm>
            <a:off x="805542" y="573821"/>
            <a:ext cx="792438" cy="646331"/>
          </a:xfrm>
          <a:prstGeom prst="rect">
            <a:avLst/>
          </a:prstGeom>
          <a:noFill/>
        </p:spPr>
        <p:txBody>
          <a:bodyPr wrap="square" rtlCol="0">
            <a:spAutoFit/>
          </a:bodyPr>
          <a:lstStyle/>
          <a:p>
            <a:r>
              <a:rPr lang="en-US" altLang="zh-CN" sz="3600" dirty="0">
                <a:latin typeface="仓耳青禾体-谷力 W05" panose="02020400000000000000" pitchFamily="18" charset="-122"/>
                <a:ea typeface="仓耳青禾体-谷力 W05" panose="02020400000000000000" pitchFamily="18" charset="-122"/>
              </a:rPr>
              <a:t>04</a:t>
            </a:r>
            <a:endParaRPr lang="zh-CN" altLang="en-US" sz="3600" dirty="0">
              <a:latin typeface="仓耳青禾体-谷力 W05" panose="02020400000000000000" pitchFamily="18" charset="-122"/>
              <a:ea typeface="仓耳青禾体-谷力 W05" panose="02020400000000000000" pitchFamily="18" charset="-122"/>
            </a:endParaRPr>
          </a:p>
        </p:txBody>
      </p:sp>
      <p:sp>
        <p:nvSpPr>
          <p:cNvPr id="15" name="文本框 14"/>
          <p:cNvSpPr txBox="1"/>
          <p:nvPr/>
        </p:nvSpPr>
        <p:spPr>
          <a:xfrm>
            <a:off x="1772993" y="761435"/>
            <a:ext cx="9727840" cy="5632311"/>
          </a:xfrm>
          <a:prstGeom prst="rect">
            <a:avLst/>
          </a:prstGeom>
          <a:noFill/>
        </p:spPr>
        <p:txBody>
          <a:bodyPr wrap="square" rtlCol="0">
            <a:spAutoFit/>
          </a:bodyPr>
          <a:lstStyle/>
          <a:p>
            <a:pPr>
              <a:lnSpc>
                <a:spcPct val="150000"/>
              </a:lnSpc>
            </a:pPr>
            <a:r>
              <a:rPr lang="zh-CN" altLang="en-US" sz="2400" dirty="0" smtClean="0">
                <a:latin typeface="宋体" panose="02010600030101010101" pitchFamily="2" charset="-122"/>
                <a:ea typeface="宋体" panose="02010600030101010101" pitchFamily="2" charset="-122"/>
              </a:rPr>
              <a:t>第二</a:t>
            </a:r>
            <a:r>
              <a:rPr lang="zh-CN" altLang="en-US" sz="2400" dirty="0">
                <a:latin typeface="宋体" panose="02010600030101010101" pitchFamily="2" charset="-122"/>
                <a:ea typeface="宋体" panose="02010600030101010101" pitchFamily="2" charset="-122"/>
              </a:rPr>
              <a:t>部分（</a:t>
            </a:r>
            <a:r>
              <a:rPr lang="en-US" altLang="zh-CN" sz="2400" dirty="0">
                <a:latin typeface="宋体" panose="02010600030101010101" pitchFamily="2" charset="-122"/>
                <a:ea typeface="宋体" panose="02010600030101010101" pitchFamily="2" charset="-122"/>
              </a:rPr>
              <a:t>4—6</a:t>
            </a:r>
            <a:r>
              <a:rPr lang="zh-CN" altLang="en-US" sz="2400" dirty="0">
                <a:latin typeface="宋体" panose="02010600030101010101" pitchFamily="2" charset="-122"/>
                <a:ea typeface="宋体" panose="02010600030101010101" pitchFamily="2" charset="-122"/>
              </a:rPr>
              <a:t>段）是文章的重点，主要阐述“木”的两个艺术特征，以及为什么有</a:t>
            </a:r>
            <a:r>
              <a:rPr lang="zh-CN" altLang="en-US" sz="2400" dirty="0" smtClean="0">
                <a:latin typeface="宋体" panose="02010600030101010101" pitchFamily="2" charset="-122"/>
                <a:ea typeface="宋体" panose="02010600030101010101" pitchFamily="2" charset="-122"/>
              </a:rPr>
              <a:t>这样的</a:t>
            </a:r>
            <a:r>
              <a:rPr lang="zh-CN" altLang="en-US" sz="2400" dirty="0">
                <a:latin typeface="宋体" panose="02010600030101010101" pitchFamily="2" charset="-122"/>
                <a:ea typeface="宋体" panose="02010600030101010101" pitchFamily="2" charset="-122"/>
              </a:rPr>
              <a:t>特征</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pPr>
              <a:lnSpc>
                <a:spcPct val="150000"/>
              </a:lnSpc>
            </a:pPr>
            <a:r>
              <a:rPr lang="zh-CN" altLang="en-US" sz="2400" b="1" dirty="0" smtClean="0">
                <a:solidFill>
                  <a:srgbClr val="C00000"/>
                </a:solidFill>
                <a:latin typeface="宋体" panose="02010600030101010101" pitchFamily="2" charset="-122"/>
                <a:ea typeface="宋体" panose="02010600030101010101" pitchFamily="2" charset="-122"/>
              </a:rPr>
              <a:t>第</a:t>
            </a:r>
            <a:r>
              <a:rPr lang="en-US" altLang="zh-CN" sz="2400" b="1" dirty="0">
                <a:solidFill>
                  <a:srgbClr val="C00000"/>
                </a:solidFill>
                <a:latin typeface="宋体" panose="02010600030101010101" pitchFamily="2" charset="-122"/>
                <a:ea typeface="宋体" panose="02010600030101010101" pitchFamily="2" charset="-122"/>
              </a:rPr>
              <a:t>4</a:t>
            </a:r>
            <a:r>
              <a:rPr lang="zh-CN" altLang="en-US" sz="2400" b="1" dirty="0">
                <a:solidFill>
                  <a:srgbClr val="C00000"/>
                </a:solidFill>
                <a:latin typeface="宋体" panose="02010600030101010101" pitchFamily="2" charset="-122"/>
                <a:ea typeface="宋体" panose="02010600030101010101" pitchFamily="2" charset="-122"/>
              </a:rPr>
              <a:t>段，说明“木”的第一个艺术特征</a:t>
            </a:r>
            <a:r>
              <a:rPr lang="en-US" altLang="zh-CN" sz="2400" b="1" dirty="0">
                <a:solidFill>
                  <a:srgbClr val="C00000"/>
                </a:solidFill>
                <a:latin typeface="宋体" panose="02010600030101010101" pitchFamily="2" charset="-122"/>
                <a:ea typeface="宋体" panose="02010600030101010101" pitchFamily="2" charset="-122"/>
              </a:rPr>
              <a:t>——</a:t>
            </a:r>
            <a:r>
              <a:rPr lang="zh-CN" altLang="en-US" sz="2400" b="1" dirty="0">
                <a:solidFill>
                  <a:srgbClr val="C00000"/>
                </a:solidFill>
                <a:latin typeface="宋体" panose="02010600030101010101" pitchFamily="2" charset="-122"/>
                <a:ea typeface="宋体" panose="02010600030101010101" pitchFamily="2" charset="-122"/>
              </a:rPr>
              <a:t>含有落叶的因素。</a:t>
            </a:r>
            <a:r>
              <a:rPr lang="zh-CN" altLang="en-US" sz="2400" dirty="0">
                <a:latin typeface="宋体" panose="02010600030101010101" pitchFamily="2" charset="-122"/>
                <a:ea typeface="宋体" panose="02010600030101010101" pitchFamily="2" charset="-122"/>
              </a:rPr>
              <a:t>这里作者提出“古代的</a:t>
            </a:r>
            <a:r>
              <a:rPr lang="zh-CN" altLang="en-US" sz="2400" dirty="0" smtClean="0">
                <a:latin typeface="宋体" panose="02010600030101010101" pitchFamily="2" charset="-122"/>
                <a:ea typeface="宋体" panose="02010600030101010101" pitchFamily="2" charset="-122"/>
              </a:rPr>
              <a:t>诗人们都</a:t>
            </a:r>
            <a:r>
              <a:rPr lang="zh-CN" altLang="en-US" sz="2400" dirty="0">
                <a:latin typeface="宋体" panose="02010600030101010101" pitchFamily="2" charset="-122"/>
                <a:ea typeface="宋体" panose="02010600030101010101" pitchFamily="2" charset="-122"/>
              </a:rPr>
              <a:t>在什么场合才用‘木’字呢”的问题，指出自屈原开始把“木”用在秋风叶落的季节之后，</a:t>
            </a:r>
            <a:r>
              <a:rPr lang="zh-CN" altLang="en-US" sz="2400" dirty="0" smtClean="0">
                <a:latin typeface="宋体" panose="02010600030101010101" pitchFamily="2" charset="-122"/>
                <a:ea typeface="宋体" panose="02010600030101010101" pitchFamily="2" charset="-122"/>
              </a:rPr>
              <a:t>后代</a:t>
            </a:r>
            <a:r>
              <a:rPr lang="zh-CN" altLang="en-US" sz="2400" dirty="0">
                <a:latin typeface="宋体" panose="02010600030101010101" pitchFamily="2" charset="-122"/>
                <a:ea typeface="宋体" panose="02010600030101010101" pitchFamily="2" charset="-122"/>
              </a:rPr>
              <a:t>诗人都以此在秋天的情景中取得鲜明的形象效果。接下来，作者借助曹植诗中的“树”的</a:t>
            </a:r>
            <a:r>
              <a:rPr lang="zh-CN" altLang="en-US" sz="2400" dirty="0" smtClean="0">
                <a:latin typeface="宋体" panose="02010600030101010101" pitchFamily="2" charset="-122"/>
                <a:ea typeface="宋体" panose="02010600030101010101" pitchFamily="2" charset="-122"/>
              </a:rPr>
              <a:t>形象与</a:t>
            </a:r>
            <a:r>
              <a:rPr lang="zh-CN" altLang="en-US" sz="2400" dirty="0">
                <a:latin typeface="宋体" panose="02010600030101010101" pitchFamily="2" charset="-122"/>
                <a:ea typeface="宋体" panose="02010600030101010101" pitchFamily="2" charset="-122"/>
              </a:rPr>
              <a:t>吴均诗中“木”的形象，进行了一场充满诗意的“高木”和“高树”之辨，指出高树给人</a:t>
            </a:r>
            <a:r>
              <a:rPr lang="zh-CN" altLang="en-US" sz="2400" dirty="0" smtClean="0">
                <a:latin typeface="宋体" panose="02010600030101010101" pitchFamily="2" charset="-122"/>
                <a:ea typeface="宋体" panose="02010600030101010101" pitchFamily="2" charset="-122"/>
              </a:rPr>
              <a:t>饱满的</a:t>
            </a:r>
            <a:r>
              <a:rPr lang="zh-CN" altLang="en-US" sz="2400" dirty="0">
                <a:latin typeface="宋体" panose="02010600030101010101" pitchFamily="2" charset="-122"/>
                <a:ea typeface="宋体" panose="02010600030101010101" pitchFamily="2" charset="-122"/>
              </a:rPr>
              <a:t>感觉，高木则给人空阔的感觉，进而概括出“木”的第一个艺术特征：“木”比“树”显得</a:t>
            </a:r>
            <a:r>
              <a:rPr lang="zh-CN" altLang="en-US" sz="2400" dirty="0" smtClean="0">
                <a:latin typeface="宋体" panose="02010600030101010101" pitchFamily="2" charset="-122"/>
                <a:ea typeface="宋体" panose="02010600030101010101" pitchFamily="2" charset="-122"/>
              </a:rPr>
              <a:t>更单纯</a:t>
            </a:r>
            <a:r>
              <a:rPr lang="zh-CN" altLang="en-US" sz="2400" dirty="0">
                <a:latin typeface="宋体" panose="02010600030101010101" pitchFamily="2" charset="-122"/>
                <a:ea typeface="宋体" panose="02010600030101010101" pitchFamily="2" charset="-122"/>
              </a:rPr>
              <a:t>，“它仿佛本身就含有一个落叶的因素”</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72539995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CECE0FB4-DA6A-4A58-B7D0-0E1441E9776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8351" t="4121" b="6589"/>
          <a:stretch/>
        </p:blipFill>
        <p:spPr>
          <a:xfrm rot="16200000">
            <a:off x="351085" y="-351085"/>
            <a:ext cx="1522870" cy="2225040"/>
          </a:xfrm>
          <a:prstGeom prst="rect">
            <a:avLst/>
          </a:prstGeom>
        </p:spPr>
      </p:pic>
      <p:sp>
        <p:nvSpPr>
          <p:cNvPr id="3" name="文本框 2">
            <a:extLst>
              <a:ext uri="{FF2B5EF4-FFF2-40B4-BE49-F238E27FC236}">
                <a16:creationId xmlns="" xmlns:a16="http://schemas.microsoft.com/office/drawing/2014/main" id="{01A22239-6115-42F3-9D77-36F4057F5F51}"/>
              </a:ext>
            </a:extLst>
          </p:cNvPr>
          <p:cNvSpPr txBox="1"/>
          <p:nvPr/>
        </p:nvSpPr>
        <p:spPr>
          <a:xfrm>
            <a:off x="805542" y="573821"/>
            <a:ext cx="792438" cy="646331"/>
          </a:xfrm>
          <a:prstGeom prst="rect">
            <a:avLst/>
          </a:prstGeom>
          <a:noFill/>
        </p:spPr>
        <p:txBody>
          <a:bodyPr wrap="square" rtlCol="0">
            <a:spAutoFit/>
          </a:bodyPr>
          <a:lstStyle/>
          <a:p>
            <a:r>
              <a:rPr lang="en-US" altLang="zh-CN" sz="3600" dirty="0">
                <a:latin typeface="仓耳青禾体-谷力 W05" panose="02020400000000000000" pitchFamily="18" charset="-122"/>
                <a:ea typeface="仓耳青禾体-谷力 W05" panose="02020400000000000000" pitchFamily="18" charset="-122"/>
              </a:rPr>
              <a:t>01</a:t>
            </a:r>
            <a:endParaRPr lang="zh-CN" altLang="en-US" sz="3600" dirty="0">
              <a:latin typeface="仓耳青禾体-谷力 W05" panose="02020400000000000000" pitchFamily="18" charset="-122"/>
              <a:ea typeface="仓耳青禾体-谷力 W05" panose="02020400000000000000" pitchFamily="18" charset="-122"/>
            </a:endParaRPr>
          </a:p>
        </p:txBody>
      </p:sp>
      <p:pic>
        <p:nvPicPr>
          <p:cNvPr id="45" name="图片 44" descr="图片包含 餐桌, 咖啡, 家具, 室内&#10;&#10;描述已自动生成">
            <a:extLst>
              <a:ext uri="{FF2B5EF4-FFF2-40B4-BE49-F238E27FC236}">
                <a16:creationId xmlns="" xmlns:a16="http://schemas.microsoft.com/office/drawing/2014/main" id="{C1C05457-9447-4FED-A1ED-E22FA5CB3AF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38565"/>
          <a:stretch/>
        </p:blipFill>
        <p:spPr>
          <a:xfrm>
            <a:off x="19490" y="2905836"/>
            <a:ext cx="4085149" cy="3759300"/>
          </a:xfrm>
          <a:prstGeom prst="rect">
            <a:avLst/>
          </a:prstGeom>
        </p:spPr>
      </p:pic>
      <p:sp>
        <p:nvSpPr>
          <p:cNvPr id="4" name="文本框 3"/>
          <p:cNvSpPr txBox="1"/>
          <p:nvPr/>
        </p:nvSpPr>
        <p:spPr>
          <a:xfrm>
            <a:off x="4104638" y="132488"/>
            <a:ext cx="7932463" cy="6622326"/>
          </a:xfrm>
          <a:prstGeom prst="rect">
            <a:avLst/>
          </a:prstGeom>
          <a:noFill/>
        </p:spPr>
        <p:txBody>
          <a:bodyPr wrap="square" rtlCol="0">
            <a:spAutoFit/>
          </a:bodyPr>
          <a:lstStyle/>
          <a:p>
            <a:r>
              <a:rPr lang="zh-CN" altLang="en-US" sz="2800" b="1" dirty="0">
                <a:solidFill>
                  <a:srgbClr val="C00000"/>
                </a:solidFill>
                <a:latin typeface="宋体" panose="02010600030101010101" pitchFamily="2" charset="-122"/>
                <a:ea typeface="宋体" panose="02010600030101010101" pitchFamily="2" charset="-122"/>
              </a:rPr>
              <a:t>第</a:t>
            </a:r>
            <a:r>
              <a:rPr lang="en-US" altLang="zh-CN" sz="2800" b="1" dirty="0">
                <a:solidFill>
                  <a:srgbClr val="C00000"/>
                </a:solidFill>
                <a:latin typeface="宋体" panose="02010600030101010101" pitchFamily="2" charset="-122"/>
                <a:ea typeface="宋体" panose="02010600030101010101" pitchFamily="2" charset="-122"/>
              </a:rPr>
              <a:t>5</a:t>
            </a:r>
            <a:r>
              <a:rPr lang="zh-CN" altLang="en-US" sz="2800" b="1" dirty="0">
                <a:solidFill>
                  <a:srgbClr val="C00000"/>
                </a:solidFill>
                <a:latin typeface="宋体" panose="02010600030101010101" pitchFamily="2" charset="-122"/>
                <a:ea typeface="宋体" panose="02010600030101010101" pitchFamily="2" charset="-122"/>
              </a:rPr>
              <a:t>段，说明“木”为什么有这个特征，阐释诗歌语言的暗示性问题</a:t>
            </a:r>
            <a:r>
              <a:rPr lang="zh-CN" altLang="en-US" sz="2800" b="1" dirty="0" smtClean="0">
                <a:solidFill>
                  <a:srgbClr val="C00000"/>
                </a:solidFill>
                <a:latin typeface="宋体" panose="02010600030101010101" pitchFamily="2" charset="-122"/>
                <a:ea typeface="宋体" panose="02010600030101010101" pitchFamily="2" charset="-122"/>
              </a:rPr>
              <a:t>。</a:t>
            </a:r>
            <a:endParaRPr lang="en-US" altLang="zh-CN" sz="2800" b="1" dirty="0" smtClean="0">
              <a:solidFill>
                <a:srgbClr val="C00000"/>
              </a:solidFill>
              <a:latin typeface="宋体" panose="02010600030101010101" pitchFamily="2" charset="-122"/>
              <a:ea typeface="宋体" panose="02010600030101010101" pitchFamily="2" charset="-122"/>
            </a:endParaRPr>
          </a:p>
          <a:p>
            <a:pPr>
              <a:lnSpc>
                <a:spcPts val="3400"/>
              </a:lnSpc>
            </a:pPr>
            <a:endParaRPr lang="en-US" altLang="zh-CN" sz="2400" dirty="0" smtClean="0">
              <a:latin typeface="宋体" panose="02010600030101010101" pitchFamily="2" charset="-122"/>
              <a:ea typeface="宋体" panose="02010600030101010101" pitchFamily="2" charset="-122"/>
            </a:endParaRPr>
          </a:p>
          <a:p>
            <a:pPr>
              <a:lnSpc>
                <a:spcPts val="3400"/>
              </a:lnSpc>
            </a:pPr>
            <a:r>
              <a:rPr lang="zh-CN" altLang="en-US" sz="2400" dirty="0" smtClean="0">
                <a:latin typeface="宋体" panose="02010600030101010101" pitchFamily="2" charset="-122"/>
                <a:ea typeface="宋体" panose="02010600030101010101" pitchFamily="2" charset="-122"/>
              </a:rPr>
              <a:t>诗歌</a:t>
            </a:r>
            <a:r>
              <a:rPr lang="zh-CN" altLang="en-US" sz="2400" dirty="0">
                <a:latin typeface="宋体" panose="02010600030101010101" pitchFamily="2" charset="-122"/>
                <a:ea typeface="宋体" panose="02010600030101010101" pitchFamily="2" charset="-122"/>
              </a:rPr>
              <a:t>语言的暗示性“仿佛是概念的影子，常常躲在概念的背后”，“敏感而有修养的诗人们”把这些潜在的力量与概念中的意义组合起来，成就了丰富多彩的诗歌世界。比如说，“木”作为“树”的概念的同时，还具有一般“木头”“木料”“木板”等的影子。这潜在的形象让人们想起树干，而不大会想到叶子，“叶”因为其繁密性而常被排斥在“木”的舒朗的形象之外，这排斥也就是为什么“木”会暗示着落叶的缘故。而“树”也因“带有密密层层浓荫的联想”，如周邦彦</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满庭芳</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中的“午阴嘉树清圆”，与叶的形象十分一致，所以“树叶”并不比“叶”多一些含义，就势指出“木叶”异于“树叶”之处，并且引出了下文要论述的“木”的第二个暗示性特征。</a:t>
            </a:r>
          </a:p>
        </p:txBody>
      </p:sp>
    </p:spTree>
    <p:extLst>
      <p:ext uri="{BB962C8B-B14F-4D97-AF65-F5344CB8AC3E}">
        <p14:creationId xmlns:p14="http://schemas.microsoft.com/office/powerpoint/2010/main" val="249287369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CECE0FB4-DA6A-4A58-B7D0-0E1441E9776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8351" t="4121" b="6589"/>
          <a:stretch/>
        </p:blipFill>
        <p:spPr>
          <a:xfrm rot="16200000">
            <a:off x="351085" y="-351085"/>
            <a:ext cx="1522870" cy="2225040"/>
          </a:xfrm>
          <a:prstGeom prst="rect">
            <a:avLst/>
          </a:prstGeom>
        </p:spPr>
      </p:pic>
      <p:sp>
        <p:nvSpPr>
          <p:cNvPr id="3" name="文本框 2">
            <a:extLst>
              <a:ext uri="{FF2B5EF4-FFF2-40B4-BE49-F238E27FC236}">
                <a16:creationId xmlns="" xmlns:a16="http://schemas.microsoft.com/office/drawing/2014/main" id="{01A22239-6115-42F3-9D77-36F4057F5F51}"/>
              </a:ext>
            </a:extLst>
          </p:cNvPr>
          <p:cNvSpPr txBox="1"/>
          <p:nvPr/>
        </p:nvSpPr>
        <p:spPr>
          <a:xfrm>
            <a:off x="805542" y="573821"/>
            <a:ext cx="792438" cy="646331"/>
          </a:xfrm>
          <a:prstGeom prst="rect">
            <a:avLst/>
          </a:prstGeom>
          <a:noFill/>
        </p:spPr>
        <p:txBody>
          <a:bodyPr wrap="square" rtlCol="0">
            <a:spAutoFit/>
          </a:bodyPr>
          <a:lstStyle/>
          <a:p>
            <a:r>
              <a:rPr lang="en-US" altLang="zh-CN" sz="3600" dirty="0">
                <a:latin typeface="仓耳青禾体-谷力 W05" panose="02020400000000000000" pitchFamily="18" charset="-122"/>
                <a:ea typeface="仓耳青禾体-谷力 W05" panose="02020400000000000000" pitchFamily="18" charset="-122"/>
              </a:rPr>
              <a:t>01</a:t>
            </a:r>
            <a:endParaRPr lang="zh-CN" altLang="en-US" sz="3600" dirty="0">
              <a:latin typeface="仓耳青禾体-谷力 W05" panose="02020400000000000000" pitchFamily="18" charset="-122"/>
              <a:ea typeface="仓耳青禾体-谷力 W05" panose="02020400000000000000" pitchFamily="18" charset="-122"/>
            </a:endParaRPr>
          </a:p>
        </p:txBody>
      </p:sp>
      <p:grpSp>
        <p:nvGrpSpPr>
          <p:cNvPr id="8" name="组合 7">
            <a:extLst>
              <a:ext uri="{FF2B5EF4-FFF2-40B4-BE49-F238E27FC236}">
                <a16:creationId xmlns="" xmlns:a16="http://schemas.microsoft.com/office/drawing/2014/main" id="{CCE0EED5-F504-4C67-9500-E810A687FB29}"/>
              </a:ext>
            </a:extLst>
          </p:cNvPr>
          <p:cNvGrpSpPr/>
          <p:nvPr/>
        </p:nvGrpSpPr>
        <p:grpSpPr>
          <a:xfrm>
            <a:off x="8448404" y="2949262"/>
            <a:ext cx="3743596" cy="3706442"/>
            <a:chOff x="5522562" y="706590"/>
            <a:chExt cx="6964650" cy="6151410"/>
          </a:xfrm>
        </p:grpSpPr>
        <p:pic>
          <p:nvPicPr>
            <p:cNvPr id="15" name="稻壳儿_时尚演示出品_2">
              <a:extLst>
                <a:ext uri="{FF2B5EF4-FFF2-40B4-BE49-F238E27FC236}">
                  <a16:creationId xmlns="" xmlns:a16="http://schemas.microsoft.com/office/drawing/2014/main" id="{28AAAD0C-B8F3-4619-984E-2939F8DF3440}"/>
                </a:ext>
              </a:extLst>
            </p:cNvPr>
            <p:cNvPicPr preferRelativeResize="0"/>
            <p:nvPr/>
          </p:nvPicPr>
          <p:blipFill rotWithShape="1">
            <a:blip r:embed="rId3">
              <a:alphaModFix/>
            </a:blip>
            <a:srcRect/>
            <a:stretch/>
          </p:blipFill>
          <p:spPr>
            <a:xfrm>
              <a:off x="5522562" y="706590"/>
              <a:ext cx="6964650" cy="6151410"/>
            </a:xfrm>
            <a:prstGeom prst="rect">
              <a:avLst/>
            </a:prstGeom>
            <a:noFill/>
            <a:ln>
              <a:noFill/>
            </a:ln>
          </p:spPr>
        </p:pic>
        <p:pic>
          <p:nvPicPr>
            <p:cNvPr id="7" name="图片 6" descr="图片包含 餐桌, 美食, 墙壁, 就坐&#10;&#10;描述已自动生成">
              <a:extLst>
                <a:ext uri="{FF2B5EF4-FFF2-40B4-BE49-F238E27FC236}">
                  <a16:creationId xmlns="" xmlns:a16="http://schemas.microsoft.com/office/drawing/2014/main" id="{3721AFA8-ABB8-4F1D-9A22-630BFBFCD9F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47460" y="1432560"/>
              <a:ext cx="5356860" cy="3383280"/>
            </a:xfrm>
            <a:prstGeom prst="rect">
              <a:avLst/>
            </a:prstGeom>
          </p:spPr>
        </p:pic>
      </p:grpSp>
      <p:sp>
        <p:nvSpPr>
          <p:cNvPr id="4" name="文本框 3"/>
          <p:cNvSpPr txBox="1"/>
          <p:nvPr/>
        </p:nvSpPr>
        <p:spPr>
          <a:xfrm>
            <a:off x="1112519" y="2218052"/>
            <a:ext cx="7411179" cy="3539430"/>
          </a:xfrm>
          <a:prstGeom prst="rect">
            <a:avLst/>
          </a:prstGeom>
          <a:noFill/>
        </p:spPr>
        <p:txBody>
          <a:bodyPr wrap="square" rtlCol="0">
            <a:spAutoFit/>
          </a:bodyPr>
          <a:lstStyle/>
          <a:p>
            <a:r>
              <a:rPr lang="en-US" altLang="zh-CN" sz="3200" dirty="0" smtClean="0">
                <a:latin typeface="宋体" panose="02010600030101010101" pitchFamily="2" charset="-122"/>
                <a:ea typeface="宋体" panose="02010600030101010101" pitchFamily="2" charset="-122"/>
              </a:rPr>
              <a:t>1.</a:t>
            </a:r>
            <a:r>
              <a:rPr lang="zh-CN" altLang="en-US" sz="3200" dirty="0" smtClean="0">
                <a:latin typeface="宋体" panose="02010600030101010101" pitchFamily="2" charset="-122"/>
                <a:ea typeface="宋体" panose="02010600030101010101" pitchFamily="2" charset="-122"/>
              </a:rPr>
              <a:t>把握文章中的主要概念，理清文章的记叙思路</a:t>
            </a:r>
            <a:endParaRPr lang="en-US" altLang="zh-CN" sz="3200" dirty="0" smtClean="0">
              <a:latin typeface="宋体" panose="02010600030101010101" pitchFamily="2" charset="-122"/>
              <a:ea typeface="宋体" panose="02010600030101010101" pitchFamily="2" charset="-122"/>
            </a:endParaRPr>
          </a:p>
          <a:p>
            <a:r>
              <a:rPr lang="en-US" altLang="zh-CN" sz="3200" dirty="0" smtClean="0">
                <a:latin typeface="宋体" panose="02010600030101010101" pitchFamily="2" charset="-122"/>
                <a:ea typeface="宋体" panose="02010600030101010101" pitchFamily="2" charset="-122"/>
              </a:rPr>
              <a:t>2.</a:t>
            </a:r>
            <a:r>
              <a:rPr lang="zh-CN" altLang="en-US" sz="3200" dirty="0" smtClean="0">
                <a:latin typeface="宋体" panose="02010600030101010101" pitchFamily="2" charset="-122"/>
                <a:ea typeface="宋体" panose="02010600030101010101" pitchFamily="2" charset="-122"/>
              </a:rPr>
              <a:t>了解中国古典诗歌语言富有暗示性的特质以及意象相对稳定的特点，提高对中国古典诗歌的理解力和领悟力。</a:t>
            </a:r>
            <a:endParaRPr lang="en-US" altLang="zh-CN" sz="3200" dirty="0" smtClean="0">
              <a:latin typeface="宋体" panose="02010600030101010101" pitchFamily="2" charset="-122"/>
              <a:ea typeface="宋体" panose="02010600030101010101" pitchFamily="2" charset="-122"/>
            </a:endParaRPr>
          </a:p>
          <a:p>
            <a:r>
              <a:rPr lang="en-US" altLang="zh-CN" sz="3200" dirty="0" smtClean="0">
                <a:latin typeface="宋体" panose="02010600030101010101" pitchFamily="2" charset="-122"/>
                <a:ea typeface="宋体" panose="02010600030101010101" pitchFamily="2" charset="-122"/>
              </a:rPr>
              <a:t>3.</a:t>
            </a:r>
            <a:r>
              <a:rPr lang="zh-CN" altLang="en-US" sz="3200" dirty="0" smtClean="0">
                <a:latin typeface="宋体" panose="02010600030101010101" pitchFamily="2" charset="-122"/>
                <a:ea typeface="宋体" panose="02010600030101010101" pitchFamily="2" charset="-122"/>
              </a:rPr>
              <a:t>能够运用本课所学知识分析诗歌中的同类现象。</a:t>
            </a:r>
            <a:endParaRPr lang="zh-CN" altLang="en-US" sz="3200" dirty="0">
              <a:latin typeface="宋体" panose="02010600030101010101" pitchFamily="2" charset="-122"/>
              <a:ea typeface="宋体" panose="02010600030101010101" pitchFamily="2" charset="-122"/>
            </a:endParaRPr>
          </a:p>
        </p:txBody>
      </p:sp>
      <p:sp>
        <p:nvSpPr>
          <p:cNvPr id="5" name="文本框 4"/>
          <p:cNvSpPr txBox="1"/>
          <p:nvPr/>
        </p:nvSpPr>
        <p:spPr>
          <a:xfrm>
            <a:off x="2225040" y="1140984"/>
            <a:ext cx="5012887" cy="830997"/>
          </a:xfrm>
          <a:prstGeom prst="rect">
            <a:avLst/>
          </a:prstGeom>
          <a:noFill/>
        </p:spPr>
        <p:txBody>
          <a:bodyPr wrap="square" rtlCol="0">
            <a:spAutoFit/>
          </a:bodyPr>
          <a:lstStyle/>
          <a:p>
            <a:r>
              <a:rPr lang="zh-CN" altLang="en-US" sz="4800" b="1" dirty="0" smtClean="0">
                <a:solidFill>
                  <a:srgbClr val="33493D"/>
                </a:solidFill>
                <a:latin typeface="宋体" panose="02010600030101010101" pitchFamily="2" charset="-122"/>
                <a:ea typeface="宋体" panose="02010600030101010101" pitchFamily="2" charset="-122"/>
              </a:rPr>
              <a:t>学习目标</a:t>
            </a:r>
            <a:endParaRPr lang="zh-CN" altLang="en-US" sz="4800" b="1" dirty="0">
              <a:solidFill>
                <a:srgbClr val="33493D"/>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20915774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CECE0FB4-DA6A-4A58-B7D0-0E1441E9776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8351" t="4121" b="6589"/>
          <a:stretch/>
        </p:blipFill>
        <p:spPr>
          <a:xfrm rot="16200000">
            <a:off x="351085" y="-351085"/>
            <a:ext cx="1522870" cy="2225040"/>
          </a:xfrm>
          <a:prstGeom prst="rect">
            <a:avLst/>
          </a:prstGeom>
        </p:spPr>
      </p:pic>
      <p:sp>
        <p:nvSpPr>
          <p:cNvPr id="3" name="文本框 2">
            <a:extLst>
              <a:ext uri="{FF2B5EF4-FFF2-40B4-BE49-F238E27FC236}">
                <a16:creationId xmlns="" xmlns:a16="http://schemas.microsoft.com/office/drawing/2014/main" id="{01A22239-6115-42F3-9D77-36F4057F5F51}"/>
              </a:ext>
            </a:extLst>
          </p:cNvPr>
          <p:cNvSpPr txBox="1"/>
          <p:nvPr/>
        </p:nvSpPr>
        <p:spPr>
          <a:xfrm>
            <a:off x="805542" y="573821"/>
            <a:ext cx="792438" cy="646331"/>
          </a:xfrm>
          <a:prstGeom prst="rect">
            <a:avLst/>
          </a:prstGeom>
          <a:noFill/>
        </p:spPr>
        <p:txBody>
          <a:bodyPr wrap="square" rtlCol="0">
            <a:spAutoFit/>
          </a:bodyPr>
          <a:lstStyle/>
          <a:p>
            <a:r>
              <a:rPr lang="en-US" altLang="zh-CN" sz="3600" dirty="0">
                <a:latin typeface="仓耳青禾体-谷力 W05" panose="02020400000000000000" pitchFamily="18" charset="-122"/>
                <a:ea typeface="仓耳青禾体-谷力 W05" panose="02020400000000000000" pitchFamily="18" charset="-122"/>
              </a:rPr>
              <a:t>02</a:t>
            </a:r>
            <a:endParaRPr lang="zh-CN" altLang="en-US" sz="3600" dirty="0">
              <a:latin typeface="仓耳青禾体-谷力 W05" panose="02020400000000000000" pitchFamily="18" charset="-122"/>
              <a:ea typeface="仓耳青禾体-谷力 W05" panose="02020400000000000000" pitchFamily="18" charset="-122"/>
            </a:endParaRPr>
          </a:p>
        </p:txBody>
      </p:sp>
      <p:pic>
        <p:nvPicPr>
          <p:cNvPr id="44" name="图片 43"/>
          <p:cNvPicPr>
            <a:picLocks noChangeAspect="1"/>
          </p:cNvPicPr>
          <p:nvPr/>
        </p:nvPicPr>
        <p:blipFill>
          <a:blip r:embed="rId3"/>
          <a:stretch>
            <a:fillRect/>
          </a:stretch>
        </p:blipFill>
        <p:spPr>
          <a:xfrm>
            <a:off x="7600012" y="3794838"/>
            <a:ext cx="4591987" cy="3063162"/>
          </a:xfrm>
          <a:prstGeom prst="rect">
            <a:avLst/>
          </a:prstGeom>
        </p:spPr>
      </p:pic>
      <p:sp>
        <p:nvSpPr>
          <p:cNvPr id="4" name="矩形 3"/>
          <p:cNvSpPr/>
          <p:nvPr/>
        </p:nvSpPr>
        <p:spPr>
          <a:xfrm>
            <a:off x="1555579" y="573821"/>
            <a:ext cx="8670282" cy="5760551"/>
          </a:xfrm>
          <a:prstGeom prst="rect">
            <a:avLst/>
          </a:prstGeom>
        </p:spPr>
        <p:txBody>
          <a:bodyPr wrap="square">
            <a:spAutoFit/>
          </a:bodyPr>
          <a:lstStyle/>
          <a:p>
            <a:pPr>
              <a:lnSpc>
                <a:spcPts val="3400"/>
              </a:lnSpc>
            </a:pPr>
            <a:r>
              <a:rPr lang="zh-CN" altLang="en-US" sz="2800" b="1" dirty="0">
                <a:solidFill>
                  <a:srgbClr val="C00000"/>
                </a:solidFill>
                <a:latin typeface="宋体" panose="02010600030101010101" pitchFamily="2" charset="-122"/>
                <a:ea typeface="宋体" panose="02010600030101010101" pitchFamily="2" charset="-122"/>
              </a:rPr>
              <a:t>第</a:t>
            </a:r>
            <a:r>
              <a:rPr lang="en-US" altLang="zh-CN" sz="2800" b="1" dirty="0">
                <a:solidFill>
                  <a:srgbClr val="C00000"/>
                </a:solidFill>
                <a:latin typeface="宋体" panose="02010600030101010101" pitchFamily="2" charset="-122"/>
                <a:ea typeface="宋体" panose="02010600030101010101" pitchFamily="2" charset="-122"/>
              </a:rPr>
              <a:t>6</a:t>
            </a:r>
            <a:r>
              <a:rPr lang="zh-CN" altLang="en-US" sz="2800" b="1" dirty="0">
                <a:solidFill>
                  <a:srgbClr val="C00000"/>
                </a:solidFill>
                <a:latin typeface="宋体" panose="02010600030101010101" pitchFamily="2" charset="-122"/>
                <a:ea typeface="宋体" panose="02010600030101010101" pitchFamily="2" charset="-122"/>
              </a:rPr>
              <a:t>段，阐述“木”的第二个艺术特征：有落叶的微黄与干燥之感，带来疏朗的秋天气息</a:t>
            </a:r>
            <a:r>
              <a:rPr lang="zh-CN" altLang="en-US" sz="2800" b="1" dirty="0" smtClean="0">
                <a:solidFill>
                  <a:srgbClr val="C00000"/>
                </a:solidFill>
                <a:latin typeface="宋体" panose="02010600030101010101" pitchFamily="2" charset="-122"/>
                <a:ea typeface="宋体" panose="02010600030101010101" pitchFamily="2" charset="-122"/>
              </a:rPr>
              <a:t>。</a:t>
            </a:r>
            <a:endParaRPr lang="en-US" altLang="zh-CN" sz="2800" b="1" dirty="0" smtClean="0">
              <a:solidFill>
                <a:srgbClr val="C00000"/>
              </a:solidFill>
              <a:latin typeface="宋体" panose="02010600030101010101" pitchFamily="2" charset="-122"/>
              <a:ea typeface="宋体" panose="02010600030101010101" pitchFamily="2" charset="-122"/>
            </a:endParaRPr>
          </a:p>
          <a:p>
            <a:pPr>
              <a:lnSpc>
                <a:spcPts val="3400"/>
              </a:lnSpc>
            </a:pPr>
            <a:endParaRPr lang="en-US" altLang="zh-CN" sz="2800" b="1" dirty="0" smtClean="0">
              <a:solidFill>
                <a:srgbClr val="C00000"/>
              </a:solidFill>
              <a:latin typeface="宋体" panose="02010600030101010101" pitchFamily="2" charset="-122"/>
              <a:ea typeface="宋体" panose="02010600030101010101" pitchFamily="2" charset="-122"/>
            </a:endParaRPr>
          </a:p>
          <a:p>
            <a:pPr>
              <a:lnSpc>
                <a:spcPts val="3400"/>
              </a:lnSpc>
            </a:pPr>
            <a:r>
              <a:rPr lang="zh-CN" altLang="en-US" sz="2800" dirty="0" smtClean="0">
                <a:latin typeface="宋体" panose="02010600030101010101" pitchFamily="2" charset="-122"/>
                <a:ea typeface="宋体" panose="02010600030101010101" pitchFamily="2" charset="-122"/>
              </a:rPr>
              <a:t>相对</a:t>
            </a:r>
            <a:r>
              <a:rPr lang="zh-CN" altLang="en-US" sz="2800" dirty="0">
                <a:latin typeface="宋体" panose="02010600030101010101" pitchFamily="2" charset="-122"/>
                <a:ea typeface="宋体" panose="02010600030101010101" pitchFamily="2" charset="-122"/>
              </a:rPr>
              <a:t>“树”与“叶”颜色接近而言，“木”可能是透着黄色的，是干燥而不是湿润的。在比较充分地论述“木”的特征的基础上，作者笔触一转，回到“木叶”上，借助丰富而富有典型性的例子，指出正是由于“木”所具备的暗示性，“木叶”也具备飘零落叶的微黄与干燥之感，带来疏朗的清秋的性格。至此，作者清楚地阐述了“木”的特点与“木叶”的性格之间的联系，读来让人既感受到作者的学者素养，增加了审美鉴赏的知识，又获得了丰富的审美体验，对中国传统文文学产生强烈的兴趣。</a:t>
            </a:r>
          </a:p>
        </p:txBody>
      </p:sp>
    </p:spTree>
    <p:extLst>
      <p:ext uri="{BB962C8B-B14F-4D97-AF65-F5344CB8AC3E}">
        <p14:creationId xmlns:p14="http://schemas.microsoft.com/office/powerpoint/2010/main" val="312332653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图片包含 植物, 鲜花&#10;&#10;描述已自动生成">
            <a:extLst>
              <a:ext uri="{FF2B5EF4-FFF2-40B4-BE49-F238E27FC236}">
                <a16:creationId xmlns="" xmlns:a16="http://schemas.microsoft.com/office/drawing/2014/main" id="{5FC3C74C-4256-4468-A7B1-E6242A9ABD8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572916"/>
            <a:ext cx="3427627" cy="2285084"/>
          </a:xfrm>
          <a:prstGeom prst="rect">
            <a:avLst/>
          </a:prstGeom>
        </p:spPr>
      </p:pic>
      <p:pic>
        <p:nvPicPr>
          <p:cNvPr id="2" name="图片 1">
            <a:extLst>
              <a:ext uri="{FF2B5EF4-FFF2-40B4-BE49-F238E27FC236}">
                <a16:creationId xmlns="" xmlns:a16="http://schemas.microsoft.com/office/drawing/2014/main" id="{CECE0FB4-DA6A-4A58-B7D0-0E1441E9776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8351" t="4121" b="6589"/>
          <a:stretch/>
        </p:blipFill>
        <p:spPr>
          <a:xfrm rot="16200000">
            <a:off x="351085" y="-351085"/>
            <a:ext cx="1522870" cy="2225040"/>
          </a:xfrm>
          <a:prstGeom prst="rect">
            <a:avLst/>
          </a:prstGeom>
        </p:spPr>
      </p:pic>
      <p:sp>
        <p:nvSpPr>
          <p:cNvPr id="3" name="文本框 2">
            <a:extLst>
              <a:ext uri="{FF2B5EF4-FFF2-40B4-BE49-F238E27FC236}">
                <a16:creationId xmlns="" xmlns:a16="http://schemas.microsoft.com/office/drawing/2014/main" id="{01A22239-6115-42F3-9D77-36F4057F5F51}"/>
              </a:ext>
            </a:extLst>
          </p:cNvPr>
          <p:cNvSpPr txBox="1"/>
          <p:nvPr/>
        </p:nvSpPr>
        <p:spPr>
          <a:xfrm>
            <a:off x="805542" y="573821"/>
            <a:ext cx="792438" cy="646331"/>
          </a:xfrm>
          <a:prstGeom prst="rect">
            <a:avLst/>
          </a:prstGeom>
          <a:noFill/>
        </p:spPr>
        <p:txBody>
          <a:bodyPr wrap="square" rtlCol="0">
            <a:spAutoFit/>
          </a:bodyPr>
          <a:lstStyle/>
          <a:p>
            <a:r>
              <a:rPr lang="en-US" altLang="zh-CN" sz="3600" dirty="0">
                <a:latin typeface="仓耳青禾体-谷力 W05" panose="02020400000000000000" pitchFamily="18" charset="-122"/>
                <a:ea typeface="仓耳青禾体-谷力 W05" panose="02020400000000000000" pitchFamily="18" charset="-122"/>
              </a:rPr>
              <a:t>01</a:t>
            </a:r>
            <a:endParaRPr lang="zh-CN" altLang="en-US" sz="3600" dirty="0">
              <a:latin typeface="仓耳青禾体-谷力 W05" panose="02020400000000000000" pitchFamily="18" charset="-122"/>
              <a:ea typeface="仓耳青禾体-谷力 W05" panose="02020400000000000000" pitchFamily="18" charset="-122"/>
            </a:endParaRPr>
          </a:p>
        </p:txBody>
      </p:sp>
      <p:sp>
        <p:nvSpPr>
          <p:cNvPr id="4" name="文本框 3"/>
          <p:cNvSpPr txBox="1"/>
          <p:nvPr/>
        </p:nvSpPr>
        <p:spPr>
          <a:xfrm>
            <a:off x="157613" y="2580771"/>
            <a:ext cx="1747520" cy="523220"/>
          </a:xfrm>
          <a:prstGeom prst="rect">
            <a:avLst/>
          </a:prstGeom>
          <a:noFill/>
        </p:spPr>
        <p:txBody>
          <a:bodyPr wrap="square" rtlCol="0">
            <a:spAutoFit/>
          </a:bodyPr>
          <a:lstStyle/>
          <a:p>
            <a:r>
              <a:rPr lang="zh-CN" altLang="en-US" sz="2800" b="1" dirty="0" smtClean="0">
                <a:solidFill>
                  <a:srgbClr val="C00000"/>
                </a:solidFill>
                <a:latin typeface="宋体" panose="02010600030101010101" pitchFamily="2" charset="-122"/>
                <a:ea typeface="宋体" panose="02010600030101010101" pitchFamily="2" charset="-122"/>
              </a:rPr>
              <a:t>说“木叶”</a:t>
            </a:r>
            <a:endParaRPr lang="zh-CN" altLang="en-US" sz="2800" b="1" dirty="0">
              <a:solidFill>
                <a:srgbClr val="C00000"/>
              </a:solidFill>
              <a:latin typeface="宋体" panose="02010600030101010101" pitchFamily="2" charset="-122"/>
              <a:ea typeface="宋体" panose="02010600030101010101" pitchFamily="2" charset="-122"/>
            </a:endParaRPr>
          </a:p>
        </p:txBody>
      </p:sp>
      <p:sp>
        <p:nvSpPr>
          <p:cNvPr id="5" name="文本框 4"/>
          <p:cNvSpPr txBox="1"/>
          <p:nvPr/>
        </p:nvSpPr>
        <p:spPr>
          <a:xfrm>
            <a:off x="2710677" y="583026"/>
            <a:ext cx="3011810" cy="830997"/>
          </a:xfrm>
          <a:prstGeom prst="rect">
            <a:avLst/>
          </a:prstGeom>
          <a:noFill/>
        </p:spPr>
        <p:txBody>
          <a:bodyPr wrap="square" rtlCol="0">
            <a:spAutoFit/>
          </a:bodyPr>
          <a:lstStyle/>
          <a:p>
            <a:r>
              <a:rPr lang="zh-CN" altLang="en-US" sz="2400" dirty="0" smtClean="0">
                <a:latin typeface="宋体" panose="02010600030101010101" pitchFamily="2" charset="-122"/>
                <a:ea typeface="宋体" panose="02010600030101010101" pitchFamily="2" charset="-122"/>
              </a:rPr>
              <a:t>“木叶”成为诗人</a:t>
            </a:r>
            <a:endParaRPr lang="en-US" altLang="zh-CN" sz="2400" dirty="0" smtClean="0">
              <a:latin typeface="宋体" panose="02010600030101010101" pitchFamily="2" charset="-122"/>
              <a:ea typeface="宋体" panose="02010600030101010101" pitchFamily="2" charset="-122"/>
            </a:endParaRPr>
          </a:p>
          <a:p>
            <a:r>
              <a:rPr lang="zh-CN" altLang="en-US" sz="2400" dirty="0" smtClean="0">
                <a:latin typeface="宋体" panose="02010600030101010101" pitchFamily="2" charset="-122"/>
                <a:ea typeface="宋体" panose="02010600030101010101" pitchFamily="2" charset="-122"/>
              </a:rPr>
              <a:t>所钟爱的形象（</a:t>
            </a:r>
            <a:r>
              <a:rPr lang="en-US" altLang="zh-CN" sz="2400" dirty="0" smtClean="0">
                <a:latin typeface="宋体" panose="02010600030101010101" pitchFamily="2" charset="-122"/>
                <a:ea typeface="宋体" panose="02010600030101010101" pitchFamily="2" charset="-122"/>
              </a:rPr>
              <a:t>1-3</a:t>
            </a:r>
            <a:r>
              <a:rPr lang="zh-CN" altLang="en-US" sz="2400" dirty="0" smtClean="0">
                <a:latin typeface="宋体" panose="02010600030101010101" pitchFamily="2" charset="-122"/>
                <a:ea typeface="宋体" panose="02010600030101010101" pitchFamily="2" charset="-122"/>
              </a:rPr>
              <a:t>）</a:t>
            </a:r>
            <a:endParaRPr lang="zh-CN" altLang="en-US" sz="2400" dirty="0">
              <a:latin typeface="宋体" panose="02010600030101010101" pitchFamily="2" charset="-122"/>
              <a:ea typeface="宋体" panose="02010600030101010101" pitchFamily="2" charset="-122"/>
            </a:endParaRPr>
          </a:p>
        </p:txBody>
      </p:sp>
      <p:sp>
        <p:nvSpPr>
          <p:cNvPr id="6" name="文本框 5"/>
          <p:cNvSpPr txBox="1"/>
          <p:nvPr/>
        </p:nvSpPr>
        <p:spPr>
          <a:xfrm>
            <a:off x="5987549" y="270867"/>
            <a:ext cx="4224270" cy="1200329"/>
          </a:xfrm>
          <a:prstGeom prst="rect">
            <a:avLst/>
          </a:prstGeom>
          <a:noFill/>
        </p:spPr>
        <p:txBody>
          <a:bodyPr wrap="square" rtlCol="0">
            <a:spAutoFit/>
          </a:bodyPr>
          <a:lstStyle/>
          <a:p>
            <a:r>
              <a:rPr lang="zh-CN" altLang="en-US" sz="2400" dirty="0" smtClean="0">
                <a:latin typeface="宋体" panose="02010600030101010101" pitchFamily="2" charset="-122"/>
                <a:ea typeface="宋体" panose="02010600030101010101" pitchFamily="2" charset="-122"/>
              </a:rPr>
              <a:t>诗人们钟爱“木叶”</a:t>
            </a:r>
            <a:endParaRPr lang="en-US" altLang="zh-CN" sz="2400" dirty="0" smtClean="0">
              <a:latin typeface="宋体" panose="02010600030101010101" pitchFamily="2" charset="-122"/>
              <a:ea typeface="宋体" panose="02010600030101010101" pitchFamily="2" charset="-122"/>
            </a:endParaRPr>
          </a:p>
          <a:p>
            <a:r>
              <a:rPr lang="zh-CN" altLang="en-US" sz="2400" dirty="0">
                <a:latin typeface="宋体" panose="02010600030101010101" pitchFamily="2" charset="-122"/>
                <a:ea typeface="宋体" panose="02010600030101010101" pitchFamily="2" charset="-122"/>
              </a:rPr>
              <a:t>古诗</a:t>
            </a:r>
            <a:r>
              <a:rPr lang="zh-CN" altLang="en-US" sz="2400" dirty="0" smtClean="0">
                <a:latin typeface="宋体" panose="02010600030101010101" pitchFamily="2" charset="-122"/>
                <a:ea typeface="宋体" panose="02010600030101010101" pitchFamily="2" charset="-122"/>
              </a:rPr>
              <a:t>中很少用“木叶”</a:t>
            </a:r>
            <a:endParaRPr lang="en-US" altLang="zh-CN" sz="2400" dirty="0" smtClean="0">
              <a:latin typeface="宋体" panose="02010600030101010101" pitchFamily="2" charset="-122"/>
              <a:ea typeface="宋体" panose="02010600030101010101" pitchFamily="2" charset="-122"/>
            </a:endParaRPr>
          </a:p>
          <a:p>
            <a:r>
              <a:rPr lang="zh-CN" altLang="en-US" sz="2400" dirty="0" smtClean="0">
                <a:latin typeface="宋体" panose="02010600030101010101" pitchFamily="2" charset="-122"/>
                <a:ea typeface="宋体" panose="02010600030101010101" pitchFamily="2" charset="-122"/>
              </a:rPr>
              <a:t>“木叶”与“树叶”的不同</a:t>
            </a:r>
            <a:endParaRPr lang="zh-CN" altLang="en-US" sz="2400" dirty="0">
              <a:latin typeface="宋体" panose="02010600030101010101" pitchFamily="2" charset="-122"/>
              <a:ea typeface="宋体" panose="02010600030101010101" pitchFamily="2" charset="-122"/>
            </a:endParaRPr>
          </a:p>
        </p:txBody>
      </p:sp>
      <p:sp>
        <p:nvSpPr>
          <p:cNvPr id="9" name="文本框 8"/>
          <p:cNvSpPr txBox="1"/>
          <p:nvPr/>
        </p:nvSpPr>
        <p:spPr>
          <a:xfrm>
            <a:off x="2835025" y="2407660"/>
            <a:ext cx="2887462" cy="830997"/>
          </a:xfrm>
          <a:prstGeom prst="rect">
            <a:avLst/>
          </a:prstGeom>
          <a:noFill/>
        </p:spPr>
        <p:txBody>
          <a:bodyPr wrap="square" rtlCol="0">
            <a:spAutoFit/>
          </a:bodyPr>
          <a:lstStyle/>
          <a:p>
            <a:r>
              <a:rPr lang="zh-CN" altLang="en-US" sz="2400" dirty="0" smtClean="0">
                <a:latin typeface="宋体" panose="02010600030101010101" pitchFamily="2" charset="-122"/>
                <a:ea typeface="宋体" panose="02010600030101010101" pitchFamily="2" charset="-122"/>
              </a:rPr>
              <a:t>“木”的两个艺术特征及原因（</a:t>
            </a:r>
            <a:r>
              <a:rPr lang="en-US" altLang="zh-CN" sz="2400" dirty="0" smtClean="0">
                <a:latin typeface="宋体" panose="02010600030101010101" pitchFamily="2" charset="-122"/>
                <a:ea typeface="宋体" panose="02010600030101010101" pitchFamily="2" charset="-122"/>
              </a:rPr>
              <a:t>4-6</a:t>
            </a:r>
            <a:r>
              <a:rPr lang="zh-CN" altLang="en-US" sz="2400" dirty="0" smtClean="0">
                <a:latin typeface="宋体" panose="02010600030101010101" pitchFamily="2" charset="-122"/>
                <a:ea typeface="宋体" panose="02010600030101010101" pitchFamily="2" charset="-122"/>
              </a:rPr>
              <a:t>）</a:t>
            </a:r>
            <a:endParaRPr lang="zh-CN" altLang="en-US" sz="2400" dirty="0">
              <a:latin typeface="宋体" panose="02010600030101010101" pitchFamily="2" charset="-122"/>
              <a:ea typeface="宋体" panose="02010600030101010101" pitchFamily="2" charset="-122"/>
            </a:endParaRPr>
          </a:p>
        </p:txBody>
      </p:sp>
      <p:sp>
        <p:nvSpPr>
          <p:cNvPr id="10" name="文本框 9"/>
          <p:cNvSpPr txBox="1"/>
          <p:nvPr/>
        </p:nvSpPr>
        <p:spPr>
          <a:xfrm>
            <a:off x="5897061" y="2281704"/>
            <a:ext cx="3573172" cy="830997"/>
          </a:xfrm>
          <a:prstGeom prst="rect">
            <a:avLst/>
          </a:prstGeom>
          <a:noFill/>
        </p:spPr>
        <p:txBody>
          <a:bodyPr wrap="square" rtlCol="0">
            <a:spAutoFit/>
          </a:bodyPr>
          <a:lstStyle/>
          <a:p>
            <a:r>
              <a:rPr lang="zh-CN" altLang="en-US" sz="2400" dirty="0" smtClean="0">
                <a:latin typeface="宋体" panose="02010600030101010101" pitchFamily="2" charset="-122"/>
                <a:ea typeface="宋体" panose="02010600030101010101" pitchFamily="2" charset="-122"/>
              </a:rPr>
              <a:t>第一个特征：暗示性</a:t>
            </a:r>
            <a:endParaRPr lang="en-US" altLang="zh-CN" sz="2400" dirty="0" smtClean="0">
              <a:latin typeface="宋体" panose="02010600030101010101" pitchFamily="2" charset="-122"/>
              <a:ea typeface="宋体" panose="02010600030101010101" pitchFamily="2" charset="-122"/>
            </a:endParaRPr>
          </a:p>
          <a:p>
            <a:r>
              <a:rPr lang="zh-CN" altLang="en-US" sz="2400" dirty="0">
                <a:latin typeface="宋体" panose="02010600030101010101" pitchFamily="2" charset="-122"/>
                <a:ea typeface="宋体" panose="02010600030101010101" pitchFamily="2" charset="-122"/>
              </a:rPr>
              <a:t>第二个</a:t>
            </a:r>
            <a:r>
              <a:rPr lang="zh-CN" altLang="en-US" sz="2400" dirty="0" smtClean="0">
                <a:latin typeface="宋体" panose="02010600030101010101" pitchFamily="2" charset="-122"/>
                <a:ea typeface="宋体" panose="02010600030101010101" pitchFamily="2" charset="-122"/>
              </a:rPr>
              <a:t>特征：颜色性</a:t>
            </a:r>
            <a:endParaRPr lang="zh-CN" altLang="en-US" sz="2400" dirty="0">
              <a:latin typeface="宋体" panose="02010600030101010101" pitchFamily="2" charset="-122"/>
              <a:ea typeface="宋体" panose="02010600030101010101" pitchFamily="2" charset="-122"/>
            </a:endParaRPr>
          </a:p>
        </p:txBody>
      </p:sp>
      <p:sp>
        <p:nvSpPr>
          <p:cNvPr id="14" name="文本框 13"/>
          <p:cNvSpPr txBox="1"/>
          <p:nvPr/>
        </p:nvSpPr>
        <p:spPr>
          <a:xfrm>
            <a:off x="3066935" y="4523374"/>
            <a:ext cx="2804516" cy="830997"/>
          </a:xfrm>
          <a:prstGeom prst="rect">
            <a:avLst/>
          </a:prstGeom>
          <a:noFill/>
        </p:spPr>
        <p:txBody>
          <a:bodyPr wrap="square" rtlCol="0">
            <a:spAutoFit/>
          </a:bodyPr>
          <a:lstStyle/>
          <a:p>
            <a:r>
              <a:rPr lang="zh-CN" altLang="en-US" sz="2400" dirty="0" smtClean="0">
                <a:latin typeface="宋体" panose="02010600030101010101" pitchFamily="2" charset="-122"/>
                <a:ea typeface="宋体" panose="02010600030101010101" pitchFamily="2" charset="-122"/>
              </a:rPr>
              <a:t>小结：“木叶”与“树叶”的异同（</a:t>
            </a:r>
            <a:r>
              <a:rPr lang="en-US" altLang="zh-CN" sz="2400" dirty="0" smtClean="0">
                <a:latin typeface="宋体" panose="02010600030101010101" pitchFamily="2" charset="-122"/>
                <a:ea typeface="宋体" panose="02010600030101010101" pitchFamily="2" charset="-122"/>
              </a:rPr>
              <a:t>7</a:t>
            </a:r>
            <a:r>
              <a:rPr lang="zh-CN" altLang="en-US" sz="2400" dirty="0" smtClean="0">
                <a:latin typeface="宋体" panose="02010600030101010101" pitchFamily="2" charset="-122"/>
                <a:ea typeface="宋体" panose="02010600030101010101" pitchFamily="2" charset="-122"/>
              </a:rPr>
              <a:t>）</a:t>
            </a:r>
            <a:endParaRPr lang="zh-CN" altLang="en-US" sz="2400" dirty="0">
              <a:latin typeface="宋体" panose="02010600030101010101" pitchFamily="2" charset="-122"/>
              <a:ea typeface="宋体" panose="02010600030101010101" pitchFamily="2" charset="-122"/>
            </a:endParaRPr>
          </a:p>
        </p:txBody>
      </p:sp>
      <p:sp>
        <p:nvSpPr>
          <p:cNvPr id="15" name="文本框 14"/>
          <p:cNvSpPr txBox="1"/>
          <p:nvPr/>
        </p:nvSpPr>
        <p:spPr>
          <a:xfrm>
            <a:off x="6195120" y="4523373"/>
            <a:ext cx="3413760" cy="830997"/>
          </a:xfrm>
          <a:prstGeom prst="rect">
            <a:avLst/>
          </a:prstGeom>
          <a:noFill/>
        </p:spPr>
        <p:txBody>
          <a:bodyPr wrap="square" rtlCol="0">
            <a:spAutoFit/>
          </a:bodyPr>
          <a:lstStyle/>
          <a:p>
            <a:r>
              <a:rPr lang="zh-CN" altLang="en-US" sz="2400" dirty="0" smtClean="0">
                <a:latin typeface="宋体" panose="02010600030101010101" pitchFamily="2" charset="-122"/>
                <a:ea typeface="宋体" panose="02010600030101010101" pitchFamily="2" charset="-122"/>
              </a:rPr>
              <a:t>概念上：相去无几</a:t>
            </a:r>
            <a:endParaRPr lang="en-US" altLang="zh-CN" sz="2400" dirty="0" smtClean="0">
              <a:latin typeface="宋体" panose="02010600030101010101" pitchFamily="2" charset="-122"/>
              <a:ea typeface="宋体" panose="02010600030101010101" pitchFamily="2" charset="-122"/>
            </a:endParaRPr>
          </a:p>
          <a:p>
            <a:r>
              <a:rPr lang="zh-CN" altLang="en-US" sz="2400" dirty="0">
                <a:latin typeface="宋体" panose="02010600030101010101" pitchFamily="2" charset="-122"/>
                <a:ea typeface="宋体" panose="02010600030101010101" pitchFamily="2" charset="-122"/>
              </a:rPr>
              <a:t>艺术</a:t>
            </a:r>
            <a:r>
              <a:rPr lang="zh-CN" altLang="en-US" sz="2400" dirty="0" smtClean="0">
                <a:latin typeface="宋体" panose="02010600030101010101" pitchFamily="2" charset="-122"/>
                <a:ea typeface="宋体" panose="02010600030101010101" pitchFamily="2" charset="-122"/>
              </a:rPr>
              <a:t>形象：一字千金</a:t>
            </a:r>
            <a:endParaRPr lang="zh-CN" altLang="en-US" sz="2400" dirty="0">
              <a:latin typeface="宋体" panose="02010600030101010101" pitchFamily="2" charset="-122"/>
              <a:ea typeface="宋体" panose="02010600030101010101" pitchFamily="2" charset="-122"/>
            </a:endParaRPr>
          </a:p>
        </p:txBody>
      </p:sp>
      <p:sp>
        <p:nvSpPr>
          <p:cNvPr id="16" name="左大括号 15"/>
          <p:cNvSpPr/>
          <p:nvPr/>
        </p:nvSpPr>
        <p:spPr>
          <a:xfrm>
            <a:off x="2083857" y="876680"/>
            <a:ext cx="626820" cy="4108360"/>
          </a:xfrm>
          <a:prstGeom prst="leftBrace">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左大括号 16"/>
          <p:cNvSpPr/>
          <p:nvPr/>
        </p:nvSpPr>
        <p:spPr>
          <a:xfrm>
            <a:off x="5501912" y="415898"/>
            <a:ext cx="441147" cy="996629"/>
          </a:xfrm>
          <a:prstGeom prst="lef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左大括号 17"/>
          <p:cNvSpPr/>
          <p:nvPr/>
        </p:nvSpPr>
        <p:spPr>
          <a:xfrm>
            <a:off x="5573522" y="2150033"/>
            <a:ext cx="297929" cy="1074967"/>
          </a:xfrm>
          <a:prstGeom prst="lef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左大括号 18"/>
          <p:cNvSpPr/>
          <p:nvPr/>
        </p:nvSpPr>
        <p:spPr>
          <a:xfrm>
            <a:off x="5909090" y="4510054"/>
            <a:ext cx="248390" cy="949972"/>
          </a:xfrm>
          <a:prstGeom prst="lef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文本框 19"/>
          <p:cNvSpPr txBox="1"/>
          <p:nvPr/>
        </p:nvSpPr>
        <p:spPr>
          <a:xfrm>
            <a:off x="9685880" y="2114170"/>
            <a:ext cx="1051878" cy="523220"/>
          </a:xfrm>
          <a:prstGeom prst="rect">
            <a:avLst/>
          </a:prstGeom>
          <a:noFill/>
        </p:spPr>
        <p:txBody>
          <a:bodyPr wrap="square" rtlCol="0">
            <a:spAutoFit/>
          </a:bodyPr>
          <a:lstStyle/>
          <a:p>
            <a:r>
              <a:rPr lang="zh-CN" altLang="en-US" sz="2800" dirty="0" smtClean="0">
                <a:latin typeface="宋体" panose="02010600030101010101" pitchFamily="2" charset="-122"/>
                <a:ea typeface="宋体" panose="02010600030101010101" pitchFamily="2" charset="-122"/>
              </a:rPr>
              <a:t>现象</a:t>
            </a:r>
            <a:endParaRPr lang="zh-CN" altLang="en-US" sz="2800" dirty="0">
              <a:latin typeface="宋体" panose="02010600030101010101" pitchFamily="2" charset="-122"/>
              <a:ea typeface="宋体" panose="02010600030101010101" pitchFamily="2" charset="-122"/>
            </a:endParaRPr>
          </a:p>
        </p:txBody>
      </p:sp>
      <p:sp>
        <p:nvSpPr>
          <p:cNvPr id="21" name="下箭头 20"/>
          <p:cNvSpPr/>
          <p:nvPr/>
        </p:nvSpPr>
        <p:spPr>
          <a:xfrm>
            <a:off x="9919686" y="2638492"/>
            <a:ext cx="439027" cy="1700215"/>
          </a:xfrm>
          <a:prstGeom prst="down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sp>
        <p:nvSpPr>
          <p:cNvPr id="22" name="文本框 21"/>
          <p:cNvSpPr txBox="1"/>
          <p:nvPr/>
        </p:nvSpPr>
        <p:spPr>
          <a:xfrm>
            <a:off x="9780489" y="4477206"/>
            <a:ext cx="1013814" cy="523220"/>
          </a:xfrm>
          <a:prstGeom prst="rect">
            <a:avLst/>
          </a:prstGeom>
          <a:noFill/>
        </p:spPr>
        <p:txBody>
          <a:bodyPr wrap="square" rtlCol="0">
            <a:spAutoFit/>
          </a:bodyPr>
          <a:lstStyle/>
          <a:p>
            <a:r>
              <a:rPr lang="zh-CN" altLang="en-US" sz="2800" dirty="0" smtClean="0">
                <a:latin typeface="宋体" panose="02010600030101010101" pitchFamily="2" charset="-122"/>
                <a:ea typeface="宋体" panose="02010600030101010101" pitchFamily="2" charset="-122"/>
              </a:rPr>
              <a:t>本质</a:t>
            </a:r>
            <a:endParaRPr lang="zh-CN" altLang="en-US" sz="2800" dirty="0">
              <a:latin typeface="宋体" panose="02010600030101010101" pitchFamily="2" charset="-122"/>
              <a:ea typeface="宋体" panose="02010600030101010101" pitchFamily="2" charset="-122"/>
            </a:endParaRPr>
          </a:p>
        </p:txBody>
      </p:sp>
      <p:sp>
        <p:nvSpPr>
          <p:cNvPr id="23" name="文本框 22"/>
          <p:cNvSpPr txBox="1"/>
          <p:nvPr/>
        </p:nvSpPr>
        <p:spPr>
          <a:xfrm>
            <a:off x="10625400" y="2706639"/>
            <a:ext cx="553998" cy="1632068"/>
          </a:xfrm>
          <a:prstGeom prst="rect">
            <a:avLst/>
          </a:prstGeom>
          <a:noFill/>
        </p:spPr>
        <p:txBody>
          <a:bodyPr vert="eaVert" wrap="square" rtlCol="0">
            <a:spAutoFit/>
          </a:bodyPr>
          <a:lstStyle/>
          <a:p>
            <a:r>
              <a:rPr lang="zh-CN" altLang="en-US" sz="2400" dirty="0" smtClean="0">
                <a:latin typeface="宋体" panose="02010600030101010101" pitchFamily="2" charset="-122"/>
                <a:ea typeface="宋体" panose="02010600030101010101" pitchFamily="2" charset="-122"/>
              </a:rPr>
              <a:t>层层深入</a:t>
            </a:r>
            <a:endParaRPr lang="zh-CN" altLang="en-US" sz="24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73071695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CECE0FB4-DA6A-4A58-B7D0-0E1441E9776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8351" t="4121" b="6589"/>
          <a:stretch/>
        </p:blipFill>
        <p:spPr>
          <a:xfrm rot="16200000">
            <a:off x="351085" y="-351085"/>
            <a:ext cx="1522870" cy="2225040"/>
          </a:xfrm>
          <a:prstGeom prst="rect">
            <a:avLst/>
          </a:prstGeom>
        </p:spPr>
      </p:pic>
      <p:sp>
        <p:nvSpPr>
          <p:cNvPr id="3" name="文本框 2">
            <a:extLst>
              <a:ext uri="{FF2B5EF4-FFF2-40B4-BE49-F238E27FC236}">
                <a16:creationId xmlns="" xmlns:a16="http://schemas.microsoft.com/office/drawing/2014/main" id="{01A22239-6115-42F3-9D77-36F4057F5F51}"/>
              </a:ext>
            </a:extLst>
          </p:cNvPr>
          <p:cNvSpPr txBox="1"/>
          <p:nvPr/>
        </p:nvSpPr>
        <p:spPr>
          <a:xfrm>
            <a:off x="805542" y="573821"/>
            <a:ext cx="792438" cy="646331"/>
          </a:xfrm>
          <a:prstGeom prst="rect">
            <a:avLst/>
          </a:prstGeom>
          <a:noFill/>
        </p:spPr>
        <p:txBody>
          <a:bodyPr wrap="square" rtlCol="0">
            <a:spAutoFit/>
          </a:bodyPr>
          <a:lstStyle/>
          <a:p>
            <a:r>
              <a:rPr lang="en-US" altLang="zh-CN" sz="3600" dirty="0">
                <a:latin typeface="仓耳青禾体-谷力 W05" panose="02020400000000000000" pitchFamily="18" charset="-122"/>
                <a:ea typeface="仓耳青禾体-谷力 W05" panose="02020400000000000000" pitchFamily="18" charset="-122"/>
              </a:rPr>
              <a:t>03</a:t>
            </a:r>
            <a:endParaRPr lang="zh-CN" altLang="en-US" sz="3600" dirty="0">
              <a:latin typeface="仓耳青禾体-谷力 W05" panose="02020400000000000000" pitchFamily="18" charset="-122"/>
              <a:ea typeface="仓耳青禾体-谷力 W05" panose="02020400000000000000" pitchFamily="18" charset="-122"/>
            </a:endParaRPr>
          </a:p>
        </p:txBody>
      </p:sp>
      <p:pic>
        <p:nvPicPr>
          <p:cNvPr id="6" name="稻壳儿_时尚演示出品_2" descr="New Macbook Silver.png">
            <a:extLst>
              <a:ext uri="{FF2B5EF4-FFF2-40B4-BE49-F238E27FC236}">
                <a16:creationId xmlns="" xmlns:a16="http://schemas.microsoft.com/office/drawing/2014/main" id="{74438A95-6100-45A0-8C53-346375B25EA7}"/>
              </a:ext>
            </a:extLst>
          </p:cNvPr>
          <p:cNvPicPr preferRelativeResize="0"/>
          <p:nvPr/>
        </p:nvPicPr>
        <p:blipFill rotWithShape="1">
          <a:blip r:embed="rId3">
            <a:alphaModFix/>
          </a:blip>
          <a:srcRect/>
          <a:stretch/>
        </p:blipFill>
        <p:spPr>
          <a:xfrm>
            <a:off x="7418231" y="4184713"/>
            <a:ext cx="5052676" cy="2493648"/>
          </a:xfrm>
          <a:prstGeom prst="rect">
            <a:avLst/>
          </a:prstGeom>
          <a:noFill/>
          <a:ln>
            <a:noFill/>
          </a:ln>
        </p:spPr>
      </p:pic>
      <p:pic>
        <p:nvPicPr>
          <p:cNvPr id="16" name="图片 15" descr="图片包含 植物, 鲜花&#10;&#10;描述已自动生成">
            <a:extLst>
              <a:ext uri="{FF2B5EF4-FFF2-40B4-BE49-F238E27FC236}">
                <a16:creationId xmlns="" xmlns:a16="http://schemas.microsoft.com/office/drawing/2014/main" id="{388E5721-BA97-404C-B6AD-298EBB10C74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6508"/>
          <a:stretch/>
        </p:blipFill>
        <p:spPr>
          <a:xfrm>
            <a:off x="7974101" y="4335472"/>
            <a:ext cx="3940935" cy="2192129"/>
          </a:xfrm>
          <a:prstGeom prst="rect">
            <a:avLst/>
          </a:prstGeom>
        </p:spPr>
      </p:pic>
      <p:sp>
        <p:nvSpPr>
          <p:cNvPr id="10" name="文本框 9"/>
          <p:cNvSpPr txBox="1"/>
          <p:nvPr/>
        </p:nvSpPr>
        <p:spPr>
          <a:xfrm>
            <a:off x="2044735" y="754285"/>
            <a:ext cx="9031095" cy="1384995"/>
          </a:xfrm>
          <a:prstGeom prst="rect">
            <a:avLst/>
          </a:prstGeom>
          <a:noFill/>
        </p:spPr>
        <p:txBody>
          <a:bodyPr wrap="square" rtlCol="0">
            <a:spAutoFit/>
          </a:bodyPr>
          <a:lstStyle/>
          <a:p>
            <a:r>
              <a:rPr lang="zh-CN" altLang="en-US" sz="2800" b="1" dirty="0">
                <a:solidFill>
                  <a:srgbClr val="C00000"/>
                </a:solidFill>
                <a:latin typeface="宋体" panose="02010600030101010101" pitchFamily="2" charset="-122"/>
                <a:ea typeface="宋体" panose="02010600030101010101" pitchFamily="2" charset="-122"/>
              </a:rPr>
              <a:t>课文作者既是一位深谙诗歌妙道的学者，也是一位畅游诗歌海洋的高手，文中大量援引古诗人关于“木叶”的诗句，揣摩一下这对于阐发道理起了怎样的作用。</a:t>
            </a:r>
          </a:p>
        </p:txBody>
      </p:sp>
      <p:sp>
        <p:nvSpPr>
          <p:cNvPr id="11" name="文本框 10"/>
          <p:cNvSpPr txBox="1"/>
          <p:nvPr/>
        </p:nvSpPr>
        <p:spPr>
          <a:xfrm>
            <a:off x="568799" y="2277156"/>
            <a:ext cx="7226086" cy="4280018"/>
          </a:xfrm>
          <a:prstGeom prst="rect">
            <a:avLst/>
          </a:prstGeom>
          <a:noFill/>
        </p:spPr>
        <p:txBody>
          <a:bodyPr wrap="square" rtlCol="0">
            <a:spAutoFit/>
          </a:bodyPr>
          <a:lstStyle/>
          <a:p>
            <a:pPr>
              <a:lnSpc>
                <a:spcPts val="3000"/>
              </a:lnSpc>
            </a:pPr>
            <a:r>
              <a:rPr lang="zh-CN" altLang="en-US" sz="2400" dirty="0" smtClean="0">
                <a:latin typeface="宋体" panose="02010600030101010101" pitchFamily="2" charset="-122"/>
                <a:ea typeface="宋体" panose="02010600030101010101" pitchFamily="2" charset="-122"/>
              </a:rPr>
              <a:t>其</a:t>
            </a:r>
            <a:r>
              <a:rPr lang="zh-CN" altLang="en-US" sz="2400" dirty="0">
                <a:latin typeface="宋体" panose="02010600030101010101" pitchFamily="2" charset="-122"/>
                <a:ea typeface="宋体" panose="02010600030101010101" pitchFamily="2" charset="-122"/>
              </a:rPr>
              <a:t>作用主要体现在三个方面</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pPr>
              <a:lnSpc>
                <a:spcPts val="3000"/>
              </a:lnSpc>
            </a:pPr>
            <a:r>
              <a:rPr lang="zh-CN" altLang="en-US" sz="2400" dirty="0" smtClean="0">
                <a:solidFill>
                  <a:srgbClr val="7030A0"/>
                </a:solidFill>
                <a:latin typeface="宋体" panose="02010600030101010101" pitchFamily="2" charset="-122"/>
                <a:ea typeface="宋体" panose="02010600030101010101" pitchFamily="2" charset="-122"/>
              </a:rPr>
              <a:t>一</a:t>
            </a:r>
            <a:r>
              <a:rPr lang="zh-CN" altLang="en-US" sz="2400" dirty="0">
                <a:solidFill>
                  <a:srgbClr val="7030A0"/>
                </a:solidFill>
                <a:latin typeface="宋体" panose="02010600030101010101" pitchFamily="2" charset="-122"/>
                <a:ea typeface="宋体" panose="02010600030101010101" pitchFamily="2" charset="-122"/>
              </a:rPr>
              <a:t>是引子，接引出谈论的话题</a:t>
            </a:r>
            <a:r>
              <a:rPr lang="zh-CN" altLang="en-US" sz="2400" dirty="0" smtClean="0">
                <a:solidFill>
                  <a:srgbClr val="7030A0"/>
                </a:solidFill>
                <a:latin typeface="宋体" panose="02010600030101010101" pitchFamily="2" charset="-122"/>
                <a:ea typeface="宋体" panose="02010600030101010101" pitchFamily="2" charset="-122"/>
              </a:rPr>
              <a:t>；</a:t>
            </a:r>
            <a:endParaRPr lang="en-US" altLang="zh-CN" sz="2400" dirty="0" smtClean="0">
              <a:solidFill>
                <a:srgbClr val="7030A0"/>
              </a:solidFill>
              <a:latin typeface="宋体" panose="02010600030101010101" pitchFamily="2" charset="-122"/>
              <a:ea typeface="宋体" panose="02010600030101010101" pitchFamily="2" charset="-122"/>
            </a:endParaRPr>
          </a:p>
          <a:p>
            <a:pPr>
              <a:lnSpc>
                <a:spcPts val="3000"/>
              </a:lnSpc>
            </a:pPr>
            <a:r>
              <a:rPr lang="zh-CN" altLang="en-US" sz="2400" dirty="0" smtClean="0">
                <a:solidFill>
                  <a:srgbClr val="7030A0"/>
                </a:solidFill>
                <a:latin typeface="宋体" panose="02010600030101010101" pitchFamily="2" charset="-122"/>
                <a:ea typeface="宋体" panose="02010600030101010101" pitchFamily="2" charset="-122"/>
              </a:rPr>
              <a:t>二</a:t>
            </a:r>
            <a:r>
              <a:rPr lang="zh-CN" altLang="en-US" sz="2400" dirty="0">
                <a:solidFill>
                  <a:srgbClr val="7030A0"/>
                </a:solidFill>
                <a:latin typeface="宋体" panose="02010600030101010101" pitchFamily="2" charset="-122"/>
                <a:ea typeface="宋体" panose="02010600030101010101" pitchFamily="2" charset="-122"/>
              </a:rPr>
              <a:t>是例证，使对道理的分析有理有据</a:t>
            </a:r>
            <a:r>
              <a:rPr lang="zh-CN" altLang="en-US" sz="2400" dirty="0" smtClean="0">
                <a:solidFill>
                  <a:srgbClr val="7030A0"/>
                </a:solidFill>
                <a:latin typeface="宋体" panose="02010600030101010101" pitchFamily="2" charset="-122"/>
                <a:ea typeface="宋体" panose="02010600030101010101" pitchFamily="2" charset="-122"/>
              </a:rPr>
              <a:t>；</a:t>
            </a:r>
            <a:endParaRPr lang="en-US" altLang="zh-CN" sz="2400" dirty="0" smtClean="0">
              <a:solidFill>
                <a:srgbClr val="7030A0"/>
              </a:solidFill>
              <a:latin typeface="宋体" panose="02010600030101010101" pitchFamily="2" charset="-122"/>
              <a:ea typeface="宋体" panose="02010600030101010101" pitchFamily="2" charset="-122"/>
            </a:endParaRPr>
          </a:p>
          <a:p>
            <a:pPr>
              <a:lnSpc>
                <a:spcPts val="3000"/>
              </a:lnSpc>
            </a:pPr>
            <a:r>
              <a:rPr lang="zh-CN" altLang="en-US" sz="2400" dirty="0" smtClean="0">
                <a:solidFill>
                  <a:srgbClr val="7030A0"/>
                </a:solidFill>
                <a:latin typeface="宋体" panose="02010600030101010101" pitchFamily="2" charset="-122"/>
                <a:ea typeface="宋体" panose="02010600030101010101" pitchFamily="2" charset="-122"/>
              </a:rPr>
              <a:t>三</a:t>
            </a:r>
            <a:r>
              <a:rPr lang="zh-CN" altLang="en-US" sz="2400" dirty="0">
                <a:solidFill>
                  <a:srgbClr val="7030A0"/>
                </a:solidFill>
                <a:latin typeface="宋体" panose="02010600030101010101" pitchFamily="2" charset="-122"/>
                <a:ea typeface="宋体" panose="02010600030101010101" pitchFamily="2" charset="-122"/>
              </a:rPr>
              <a:t>是增强文气，增添文章的文化内涵与审美意蕴</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pPr>
              <a:lnSpc>
                <a:spcPts val="3000"/>
              </a:lnSpc>
            </a:pPr>
            <a:r>
              <a:rPr lang="zh-CN" altLang="en-US" sz="2400" dirty="0" smtClean="0">
                <a:latin typeface="宋体" panose="02010600030101010101" pitchFamily="2" charset="-122"/>
                <a:ea typeface="宋体" panose="02010600030101010101" pitchFamily="2" charset="-122"/>
              </a:rPr>
              <a:t>林庚</a:t>
            </a:r>
            <a:r>
              <a:rPr lang="zh-CN" altLang="en-US" sz="2400" dirty="0">
                <a:latin typeface="宋体" panose="02010600030101010101" pitchFamily="2" charset="-122"/>
                <a:ea typeface="宋体" panose="02010600030101010101" pitchFamily="2" charset="-122"/>
              </a:rPr>
              <a:t>先生此文揭开了鉴赏诗歌创作的神秘面纱。作者在文中没有摆出“理论”的面孔，没有搬弄术语，而是把深奥的文学理论渗透于对古诗中“木叶”意象的阐释中。更重要的是，作者把深奥的道理附着并渗透于具体的诗句中，在对一个个鲜活的例句的解读中引导读者领悟诗歌语言暗示性的妙处。这样，读者也会在不知不觉中，领悟深蕴其中的道理。</a:t>
            </a:r>
          </a:p>
        </p:txBody>
      </p:sp>
    </p:spTree>
    <p:extLst>
      <p:ext uri="{BB962C8B-B14F-4D97-AF65-F5344CB8AC3E}">
        <p14:creationId xmlns:p14="http://schemas.microsoft.com/office/powerpoint/2010/main" val="341282538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CECE0FB4-DA6A-4A58-B7D0-0E1441E9776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8351" t="4121" b="6589"/>
          <a:stretch/>
        </p:blipFill>
        <p:spPr>
          <a:xfrm rot="16200000">
            <a:off x="351085" y="-351085"/>
            <a:ext cx="1522870" cy="2225040"/>
          </a:xfrm>
          <a:prstGeom prst="rect">
            <a:avLst/>
          </a:prstGeom>
        </p:spPr>
      </p:pic>
      <p:sp>
        <p:nvSpPr>
          <p:cNvPr id="3" name="文本框 2">
            <a:extLst>
              <a:ext uri="{FF2B5EF4-FFF2-40B4-BE49-F238E27FC236}">
                <a16:creationId xmlns="" xmlns:a16="http://schemas.microsoft.com/office/drawing/2014/main" id="{01A22239-6115-42F3-9D77-36F4057F5F51}"/>
              </a:ext>
            </a:extLst>
          </p:cNvPr>
          <p:cNvSpPr txBox="1"/>
          <p:nvPr/>
        </p:nvSpPr>
        <p:spPr>
          <a:xfrm>
            <a:off x="805542" y="573821"/>
            <a:ext cx="792438" cy="646331"/>
          </a:xfrm>
          <a:prstGeom prst="rect">
            <a:avLst/>
          </a:prstGeom>
          <a:noFill/>
        </p:spPr>
        <p:txBody>
          <a:bodyPr wrap="square" rtlCol="0">
            <a:spAutoFit/>
          </a:bodyPr>
          <a:lstStyle/>
          <a:p>
            <a:r>
              <a:rPr lang="en-US" altLang="zh-CN" sz="3600" dirty="0">
                <a:latin typeface="仓耳青禾体-谷力 W05" panose="02020400000000000000" pitchFamily="18" charset="-122"/>
                <a:ea typeface="仓耳青禾体-谷力 W05" panose="02020400000000000000" pitchFamily="18" charset="-122"/>
              </a:rPr>
              <a:t>03</a:t>
            </a:r>
            <a:endParaRPr lang="zh-CN" altLang="en-US" sz="3600" dirty="0">
              <a:latin typeface="仓耳青禾体-谷力 W05" panose="02020400000000000000" pitchFamily="18" charset="-122"/>
              <a:ea typeface="仓耳青禾体-谷力 W05" panose="02020400000000000000" pitchFamily="18" charset="-122"/>
            </a:endParaRPr>
          </a:p>
        </p:txBody>
      </p:sp>
      <p:sp>
        <p:nvSpPr>
          <p:cNvPr id="28" name="KSO_Shape">
            <a:extLst>
              <a:ext uri="{FF2B5EF4-FFF2-40B4-BE49-F238E27FC236}">
                <a16:creationId xmlns="" xmlns:a16="http://schemas.microsoft.com/office/drawing/2014/main" id="{2833089E-2CC3-477F-89F9-2DA5B1F036D7}"/>
              </a:ext>
            </a:extLst>
          </p:cNvPr>
          <p:cNvSpPr>
            <a:spLocks/>
          </p:cNvSpPr>
          <p:nvPr/>
        </p:nvSpPr>
        <p:spPr bwMode="auto">
          <a:xfrm>
            <a:off x="6664823" y="5151450"/>
            <a:ext cx="291694" cy="270302"/>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dirty="0">
              <a:latin typeface="仓耳玄三M W05" panose="02020400000000000000" pitchFamily="18" charset="-122"/>
              <a:ea typeface="仓耳玄三M W05" panose="02020400000000000000" pitchFamily="18" charset="-122"/>
            </a:endParaRPr>
          </a:p>
        </p:txBody>
      </p:sp>
      <p:sp>
        <p:nvSpPr>
          <p:cNvPr id="15" name="文本框 14"/>
          <p:cNvSpPr txBox="1"/>
          <p:nvPr/>
        </p:nvSpPr>
        <p:spPr>
          <a:xfrm>
            <a:off x="1503214" y="826723"/>
            <a:ext cx="8219440" cy="954107"/>
          </a:xfrm>
          <a:prstGeom prst="rect">
            <a:avLst/>
          </a:prstGeom>
          <a:noFill/>
        </p:spPr>
        <p:txBody>
          <a:bodyPr wrap="square" rtlCol="0">
            <a:spAutoFit/>
          </a:bodyPr>
          <a:lstStyle/>
          <a:p>
            <a:r>
              <a:rPr lang="zh-CN" altLang="en-US" sz="2800" dirty="0">
                <a:solidFill>
                  <a:srgbClr val="FF0000"/>
                </a:solidFill>
                <a:latin typeface="宋体" panose="02010600030101010101" pitchFamily="2" charset="-122"/>
                <a:ea typeface="宋体" panose="02010600030101010101" pitchFamily="2" charset="-122"/>
              </a:rPr>
              <a:t>这文章实际上谈论的是诗歌语言的暗示性问题，为什么要用“说木叶”作为标题</a:t>
            </a:r>
            <a:r>
              <a:rPr lang="en-US" altLang="zh-CN" sz="2800" dirty="0">
                <a:solidFill>
                  <a:srgbClr val="FF0000"/>
                </a:solidFill>
                <a:latin typeface="宋体" panose="02010600030101010101" pitchFamily="2" charset="-122"/>
                <a:ea typeface="宋体" panose="02010600030101010101" pitchFamily="2" charset="-122"/>
              </a:rPr>
              <a:t>?</a:t>
            </a:r>
          </a:p>
        </p:txBody>
      </p:sp>
      <p:sp>
        <p:nvSpPr>
          <p:cNvPr id="16" name="文本框 15"/>
          <p:cNvSpPr txBox="1"/>
          <p:nvPr/>
        </p:nvSpPr>
        <p:spPr>
          <a:xfrm>
            <a:off x="1112519" y="2349594"/>
            <a:ext cx="8302753" cy="3416320"/>
          </a:xfrm>
          <a:prstGeom prst="rect">
            <a:avLst/>
          </a:prstGeom>
          <a:noFill/>
        </p:spPr>
        <p:txBody>
          <a:bodyPr wrap="square" rtlCol="0">
            <a:spAutoFit/>
          </a:bodyPr>
          <a:lstStyle/>
          <a:p>
            <a:r>
              <a:rPr lang="zh-CN" altLang="en-US" sz="2400" dirty="0" smtClean="0">
                <a:latin typeface="宋体" panose="02010600030101010101" pitchFamily="2" charset="-122"/>
                <a:ea typeface="宋体" panose="02010600030101010101" pitchFamily="2" charset="-122"/>
              </a:rPr>
              <a:t>一</a:t>
            </a:r>
            <a:r>
              <a:rPr lang="zh-CN" altLang="en-US" sz="2400" dirty="0">
                <a:latin typeface="宋体" panose="02010600030101010101" pitchFamily="2" charset="-122"/>
                <a:ea typeface="宋体" panose="02010600030101010101" pitchFamily="2" charset="-122"/>
              </a:rPr>
              <a:t>是小中见大，可以把古诗中的意象“本叶”作为论题，以此作为引于，引出话题自然切</a:t>
            </a:r>
            <a:r>
              <a:rPr lang="en-US" altLang="zh-CN" sz="2400" dirty="0" smtClean="0">
                <a:latin typeface="宋体" panose="02010600030101010101" pitchFamily="2" charset="-122"/>
                <a:ea typeface="宋体" panose="02010600030101010101" pitchFamily="2" charset="-122"/>
              </a:rPr>
              <a:t>;</a:t>
            </a:r>
          </a:p>
          <a:p>
            <a:r>
              <a:rPr lang="zh-CN" altLang="en-US" sz="2400" dirty="0" smtClean="0">
                <a:latin typeface="宋体" panose="02010600030101010101" pitchFamily="2" charset="-122"/>
                <a:ea typeface="宋体" panose="02010600030101010101" pitchFamily="2" charset="-122"/>
              </a:rPr>
              <a:t>二</a:t>
            </a:r>
            <a:r>
              <a:rPr lang="zh-CN" altLang="en-US" sz="2400" dirty="0">
                <a:latin typeface="宋体" panose="02010600030101010101" pitchFamily="2" charset="-122"/>
                <a:ea typeface="宋体" panose="02010600030101010101" pitchFamily="2" charset="-122"/>
              </a:rPr>
              <a:t>是以”木叶”作为例证，使文章富有形象感，阐释有凭有据</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r>
              <a:rPr lang="zh-CN" altLang="en-US" sz="2400" dirty="0" smtClean="0">
                <a:latin typeface="宋体" panose="02010600030101010101" pitchFamily="2" charset="-122"/>
                <a:ea typeface="宋体" panose="02010600030101010101" pitchFamily="2" charset="-122"/>
              </a:rPr>
              <a:t>在</a:t>
            </a:r>
            <a:r>
              <a:rPr lang="zh-CN" altLang="en-US" sz="2400" dirty="0">
                <a:latin typeface="宋体" panose="02010600030101010101" pitchFamily="2" charset="-122"/>
                <a:ea typeface="宋体" panose="02010600030101010101" pitchFamily="2" charset="-122"/>
              </a:rPr>
              <a:t>文中作者先排除了古代诗人考虑文字洗练的因素，再探究它用于秋天的情景中蕴含的落叶的因素，最后从中得出诗歌语言的暗示性问题，并加以阐发。从现象谈到本质，从个别谈到一般，从具体谈到抽象，既深入浅出地阐发了道理，又易于为广大读者所接受。</a:t>
            </a:r>
          </a:p>
        </p:txBody>
      </p:sp>
      <p:pic>
        <p:nvPicPr>
          <p:cNvPr id="4" name="图片 3"/>
          <p:cNvPicPr>
            <a:picLocks noChangeAspect="1"/>
          </p:cNvPicPr>
          <p:nvPr/>
        </p:nvPicPr>
        <p:blipFill>
          <a:blip r:embed="rId3"/>
          <a:stretch>
            <a:fillRect/>
          </a:stretch>
        </p:blipFill>
        <p:spPr>
          <a:xfrm>
            <a:off x="9529471" y="-594"/>
            <a:ext cx="2797852" cy="6858594"/>
          </a:xfrm>
          <a:prstGeom prst="rect">
            <a:avLst/>
          </a:prstGeom>
        </p:spPr>
      </p:pic>
    </p:spTree>
    <p:extLst>
      <p:ext uri="{BB962C8B-B14F-4D97-AF65-F5344CB8AC3E}">
        <p14:creationId xmlns:p14="http://schemas.microsoft.com/office/powerpoint/2010/main" val="22344486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029_02">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3750" y="4741863"/>
            <a:ext cx="3429000" cy="178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7" name="Text Box 3"/>
          <p:cNvSpPr txBox="1">
            <a:spLocks noChangeArrowheads="1"/>
          </p:cNvSpPr>
          <p:nvPr/>
        </p:nvSpPr>
        <p:spPr bwMode="auto">
          <a:xfrm>
            <a:off x="2133600" y="685800"/>
            <a:ext cx="80010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kumimoji="1" lang="en-US" altLang="zh-CN" b="1">
                <a:solidFill>
                  <a:srgbClr val="990000"/>
                </a:solidFill>
                <a:latin typeface="Times New Roman" panose="02020603050405020304" pitchFamily="18" charset="0"/>
              </a:rPr>
              <a:t>        </a:t>
            </a:r>
            <a:r>
              <a:rPr kumimoji="1" lang="zh-CN" altLang="en-US" b="1">
                <a:solidFill>
                  <a:srgbClr val="FF3300"/>
                </a:solidFill>
                <a:latin typeface="Times New Roman" panose="02020603050405020304" pitchFamily="18" charset="0"/>
              </a:rPr>
              <a:t>读诗，要读出躲在概念后面的语言的暗示性，从概念领域进入到艺术形象领域，才能读出诗歌丰富的内涵。</a:t>
            </a:r>
          </a:p>
        </p:txBody>
      </p:sp>
      <p:sp>
        <p:nvSpPr>
          <p:cNvPr id="19460" name="Text Box 4"/>
          <p:cNvSpPr txBox="1">
            <a:spLocks noChangeArrowheads="1"/>
          </p:cNvSpPr>
          <p:nvPr/>
        </p:nvSpPr>
        <p:spPr bwMode="auto">
          <a:xfrm>
            <a:off x="2438400" y="3429000"/>
            <a:ext cx="1676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kumimoji="1" lang="zh-CN" altLang="en-US" b="1">
                <a:solidFill>
                  <a:srgbClr val="333300"/>
                </a:solidFill>
                <a:latin typeface="Times New Roman" panose="02020603050405020304" pitchFamily="18" charset="0"/>
              </a:rPr>
              <a:t>暗示</a:t>
            </a:r>
          </a:p>
        </p:txBody>
      </p:sp>
      <p:sp>
        <p:nvSpPr>
          <p:cNvPr id="19461" name="Text Box 5"/>
          <p:cNvSpPr txBox="1">
            <a:spLocks noChangeArrowheads="1"/>
          </p:cNvSpPr>
          <p:nvPr/>
        </p:nvSpPr>
        <p:spPr bwMode="auto">
          <a:xfrm>
            <a:off x="3276600" y="2819400"/>
            <a:ext cx="6705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kumimoji="1" lang="zh-CN" altLang="en-US" b="1">
                <a:solidFill>
                  <a:srgbClr val="006600"/>
                </a:solidFill>
                <a:latin typeface="Times New Roman" panose="02020603050405020304" pitchFamily="18" charset="0"/>
              </a:rPr>
              <a:t>生活常识暗示</a:t>
            </a:r>
          </a:p>
        </p:txBody>
      </p:sp>
      <p:sp>
        <p:nvSpPr>
          <p:cNvPr id="19462" name="Text Box 6"/>
          <p:cNvSpPr txBox="1">
            <a:spLocks noChangeArrowheads="1"/>
          </p:cNvSpPr>
          <p:nvPr/>
        </p:nvSpPr>
        <p:spPr bwMode="auto">
          <a:xfrm>
            <a:off x="3352800" y="4191000"/>
            <a:ext cx="26670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kumimoji="1" lang="zh-CN" altLang="en-US" b="1">
                <a:solidFill>
                  <a:srgbClr val="006600"/>
                </a:solidFill>
                <a:latin typeface="Times New Roman" panose="02020603050405020304" pitchFamily="18" charset="0"/>
              </a:rPr>
              <a:t>文化心理暗示</a:t>
            </a:r>
          </a:p>
        </p:txBody>
      </p:sp>
      <p:sp>
        <p:nvSpPr>
          <p:cNvPr id="19463" name="Text Box 7"/>
          <p:cNvSpPr txBox="1">
            <a:spLocks noChangeArrowheads="1"/>
          </p:cNvSpPr>
          <p:nvPr/>
        </p:nvSpPr>
        <p:spPr bwMode="auto">
          <a:xfrm>
            <a:off x="6934200" y="3505201"/>
            <a:ext cx="2743200"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kumimoji="1" lang="zh-CN" altLang="en-US" b="1">
                <a:solidFill>
                  <a:srgbClr val="333300"/>
                </a:solidFill>
                <a:latin typeface="Times New Roman" panose="02020603050405020304" pitchFamily="18" charset="0"/>
              </a:rPr>
              <a:t>文化传统：历代文学作品、典故所构成的文化氛围。</a:t>
            </a:r>
          </a:p>
        </p:txBody>
      </p:sp>
      <p:sp>
        <p:nvSpPr>
          <p:cNvPr id="19464" name="Line 8"/>
          <p:cNvSpPr>
            <a:spLocks noChangeShapeType="1"/>
          </p:cNvSpPr>
          <p:nvPr/>
        </p:nvSpPr>
        <p:spPr bwMode="auto">
          <a:xfrm flipH="1">
            <a:off x="3048000" y="3200400"/>
            <a:ext cx="381000" cy="381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465" name="Line 9"/>
          <p:cNvSpPr>
            <a:spLocks noChangeShapeType="1"/>
          </p:cNvSpPr>
          <p:nvPr/>
        </p:nvSpPr>
        <p:spPr bwMode="auto">
          <a:xfrm>
            <a:off x="2971800" y="3962400"/>
            <a:ext cx="609600" cy="533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466" name="Line 10"/>
          <p:cNvSpPr>
            <a:spLocks noChangeShapeType="1"/>
          </p:cNvSpPr>
          <p:nvPr/>
        </p:nvSpPr>
        <p:spPr bwMode="auto">
          <a:xfrm flipH="1">
            <a:off x="5867400" y="4495800"/>
            <a:ext cx="11430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6635" name="AutoShape 11">
            <a:hlinkClick r:id="rId4" action="ppaction://hlinksldjump"/>
          </p:cNvPr>
          <p:cNvSpPr>
            <a:spLocks noChangeArrowheads="1"/>
          </p:cNvSpPr>
          <p:nvPr/>
        </p:nvSpPr>
        <p:spPr bwMode="auto">
          <a:xfrm>
            <a:off x="6019800" y="3200400"/>
            <a:ext cx="762000" cy="152400"/>
          </a:xfrm>
          <a:prstGeom prst="curvedUpArrow">
            <a:avLst>
              <a:gd name="adj1" fmla="val 100000"/>
              <a:gd name="adj2" fmla="val 200000"/>
              <a:gd name="adj3" fmla="val 33333"/>
            </a:avLst>
          </a:prstGeom>
          <a:solidFill>
            <a:srgbClr val="CC9900"/>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p>
        </p:txBody>
      </p:sp>
    </p:spTree>
    <p:extLst>
      <p:ext uri="{BB962C8B-B14F-4D97-AF65-F5344CB8AC3E}">
        <p14:creationId xmlns:p14="http://schemas.microsoft.com/office/powerpoint/2010/main" val="293946783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946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946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946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9461"/>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19462"/>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19463"/>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194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autoUpdateAnimBg="0"/>
      <p:bldP spid="19461" grpId="0" autoUpdateAnimBg="0"/>
      <p:bldP spid="19462" grpId="0" autoUpdateAnimBg="0"/>
      <p:bldP spid="19463" grpId="0" autoUpdateAnimBg="0"/>
      <p:bldP spid="19464" grpId="0" animBg="1"/>
      <p:bldP spid="19465" grpId="0" animBg="1"/>
      <p:bldP spid="1946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CECE0FB4-DA6A-4A58-B7D0-0E1441E9776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8351" t="4121" b="6589"/>
          <a:stretch/>
        </p:blipFill>
        <p:spPr>
          <a:xfrm rot="16200000">
            <a:off x="351085" y="-351085"/>
            <a:ext cx="1522870" cy="2225040"/>
          </a:xfrm>
          <a:prstGeom prst="rect">
            <a:avLst/>
          </a:prstGeom>
        </p:spPr>
      </p:pic>
      <p:sp>
        <p:nvSpPr>
          <p:cNvPr id="3" name="文本框 2">
            <a:extLst>
              <a:ext uri="{FF2B5EF4-FFF2-40B4-BE49-F238E27FC236}">
                <a16:creationId xmlns="" xmlns:a16="http://schemas.microsoft.com/office/drawing/2014/main" id="{01A22239-6115-42F3-9D77-36F4057F5F51}"/>
              </a:ext>
            </a:extLst>
          </p:cNvPr>
          <p:cNvSpPr txBox="1"/>
          <p:nvPr/>
        </p:nvSpPr>
        <p:spPr>
          <a:xfrm>
            <a:off x="805542" y="573821"/>
            <a:ext cx="792438" cy="646331"/>
          </a:xfrm>
          <a:prstGeom prst="rect">
            <a:avLst/>
          </a:prstGeom>
          <a:noFill/>
        </p:spPr>
        <p:txBody>
          <a:bodyPr wrap="square" rtlCol="0">
            <a:spAutoFit/>
          </a:bodyPr>
          <a:lstStyle/>
          <a:p>
            <a:r>
              <a:rPr lang="en-US" altLang="zh-CN" sz="3600" dirty="0">
                <a:latin typeface="仓耳青禾体-谷力 W05" panose="02020400000000000000" pitchFamily="18" charset="-122"/>
                <a:ea typeface="仓耳青禾体-谷力 W05" panose="02020400000000000000" pitchFamily="18" charset="-122"/>
              </a:rPr>
              <a:t>04</a:t>
            </a:r>
            <a:endParaRPr lang="zh-CN" altLang="en-US" sz="3600" dirty="0">
              <a:latin typeface="仓耳青禾体-谷力 W05" panose="02020400000000000000" pitchFamily="18" charset="-122"/>
              <a:ea typeface="仓耳青禾体-谷力 W05" panose="02020400000000000000" pitchFamily="18" charset="-122"/>
            </a:endParaRPr>
          </a:p>
        </p:txBody>
      </p:sp>
      <p:pic>
        <p:nvPicPr>
          <p:cNvPr id="13" name="图片 12" descr="图片包含 室内, 窗户, 餐桌, 植物&#10;&#10;描述已自动生成">
            <a:extLst>
              <a:ext uri="{FF2B5EF4-FFF2-40B4-BE49-F238E27FC236}">
                <a16:creationId xmlns="" xmlns:a16="http://schemas.microsoft.com/office/drawing/2014/main" id="{DE46C0AD-2D8E-412F-8216-C5C7C18445D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41681"/>
          <a:stretch/>
        </p:blipFill>
        <p:spPr>
          <a:xfrm>
            <a:off x="158572" y="4183747"/>
            <a:ext cx="3061146" cy="2674253"/>
          </a:xfrm>
          <a:prstGeom prst="rect">
            <a:avLst/>
          </a:prstGeom>
        </p:spPr>
      </p:pic>
      <p:sp>
        <p:nvSpPr>
          <p:cNvPr id="4" name="文本框 3"/>
          <p:cNvSpPr txBox="1"/>
          <p:nvPr/>
        </p:nvSpPr>
        <p:spPr>
          <a:xfrm>
            <a:off x="1803043" y="381831"/>
            <a:ext cx="10225825" cy="2875146"/>
          </a:xfrm>
          <a:prstGeom prst="rect">
            <a:avLst/>
          </a:prstGeom>
          <a:noFill/>
        </p:spPr>
        <p:txBody>
          <a:bodyPr wrap="square" rtlCol="0">
            <a:spAutoFit/>
          </a:bodyPr>
          <a:lstStyle/>
          <a:p>
            <a:pPr>
              <a:lnSpc>
                <a:spcPts val="3100"/>
              </a:lnSpc>
            </a:pPr>
            <a:r>
              <a:rPr lang="zh-CN" altLang="en-US" sz="2800" dirty="0">
                <a:solidFill>
                  <a:srgbClr val="FF0000"/>
                </a:solidFill>
                <a:latin typeface="宋体" panose="02010600030101010101" pitchFamily="2" charset="-122"/>
                <a:ea typeface="宋体" panose="02010600030101010101" pitchFamily="2" charset="-122"/>
              </a:rPr>
              <a:t>作为一篇文学论文，本文具有浓郁的文化气息，知识性、思想性强，说理由小见大，层层</a:t>
            </a:r>
            <a:r>
              <a:rPr lang="zh-CN" altLang="en-US" sz="2800" dirty="0" smtClean="0">
                <a:solidFill>
                  <a:srgbClr val="FF0000"/>
                </a:solidFill>
                <a:latin typeface="宋体" panose="02010600030101010101" pitchFamily="2" charset="-122"/>
                <a:ea typeface="宋体" panose="02010600030101010101" pitchFamily="2" charset="-122"/>
              </a:rPr>
              <a:t>深入</a:t>
            </a:r>
            <a:r>
              <a:rPr lang="zh-CN" altLang="en-US" sz="2800" dirty="0">
                <a:solidFill>
                  <a:srgbClr val="FF0000"/>
                </a:solidFill>
                <a:latin typeface="宋体" panose="02010600030101010101" pitchFamily="2" charset="-122"/>
                <a:ea typeface="宋体" panose="02010600030101010101" pitchFamily="2" charset="-122"/>
              </a:rPr>
              <a:t>，行文活泼自由，富有文采，其特点可以归结为以下几个方面</a:t>
            </a:r>
            <a:r>
              <a:rPr lang="zh-CN" altLang="en-US" sz="2000" dirty="0" smtClean="0">
                <a:latin typeface="宋体" panose="02010600030101010101" pitchFamily="2" charset="-122"/>
                <a:ea typeface="宋体" panose="02010600030101010101" pitchFamily="2" charset="-122"/>
              </a:rPr>
              <a:t>：</a:t>
            </a:r>
            <a:endParaRPr lang="zh-CN" altLang="en-US" sz="2000" dirty="0">
              <a:latin typeface="宋体" panose="02010600030101010101" pitchFamily="2" charset="-122"/>
              <a:ea typeface="宋体" panose="02010600030101010101" pitchFamily="2" charset="-122"/>
            </a:endParaRPr>
          </a:p>
          <a:p>
            <a:pPr>
              <a:lnSpc>
                <a:spcPts val="3100"/>
              </a:lnSpc>
            </a:pPr>
            <a:r>
              <a:rPr lang="zh-CN" altLang="en-US" sz="2400" dirty="0">
                <a:latin typeface="宋体" panose="02010600030101010101" pitchFamily="2" charset="-122"/>
                <a:ea typeface="宋体" panose="02010600030101010101" pitchFamily="2" charset="-122"/>
              </a:rPr>
              <a:t>第一，努力探究文学的规律性</a:t>
            </a:r>
            <a:r>
              <a:rPr lang="zh-CN" altLang="en-US" sz="2000" dirty="0">
                <a:latin typeface="宋体" panose="02010600030101010101" pitchFamily="2" charset="-122"/>
                <a:ea typeface="宋体" panose="02010600030101010101" pitchFamily="2" charset="-122"/>
              </a:rPr>
              <a:t>。作者在治学中总是试图从纷繁复杂的文学现象中找出</a:t>
            </a:r>
            <a:r>
              <a:rPr lang="zh-CN" altLang="en-US" sz="2000" dirty="0" smtClean="0">
                <a:latin typeface="宋体" panose="02010600030101010101" pitchFamily="2" charset="-122"/>
                <a:ea typeface="宋体" panose="02010600030101010101" pitchFamily="2" charset="-122"/>
              </a:rPr>
              <a:t>规律性的</a:t>
            </a:r>
            <a:r>
              <a:rPr lang="zh-CN" altLang="en-US" sz="2000" dirty="0">
                <a:latin typeface="宋体" panose="02010600030101010101" pitchFamily="2" charset="-122"/>
                <a:ea typeface="宋体" panose="02010600030101010101" pitchFamily="2" charset="-122"/>
              </a:rPr>
              <a:t>东西，并“直指根本，与整个文学史的发展联系在一起</a:t>
            </a:r>
            <a:r>
              <a:rPr lang="zh-CN" altLang="en-US" sz="2000" dirty="0" smtClean="0">
                <a:latin typeface="宋体" panose="02010600030101010101" pitchFamily="2" charset="-122"/>
                <a:ea typeface="宋体" panose="02010600030101010101" pitchFamily="2" charset="-122"/>
              </a:rPr>
              <a:t>” 。</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说“木叶”</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是他的</a:t>
            </a:r>
            <a:r>
              <a:rPr lang="zh-CN" altLang="en-US" sz="2000" dirty="0" smtClean="0">
                <a:latin typeface="宋体" panose="02010600030101010101" pitchFamily="2" charset="-122"/>
                <a:ea typeface="宋体" panose="02010600030101010101" pitchFamily="2" charset="-122"/>
              </a:rPr>
              <a:t>这一</a:t>
            </a:r>
            <a:r>
              <a:rPr lang="zh-CN" altLang="en-US" sz="2000" dirty="0">
                <a:latin typeface="宋体" panose="02010600030101010101" pitchFamily="2" charset="-122"/>
                <a:ea typeface="宋体" panose="02010600030101010101" pitchFamily="2" charset="-122"/>
              </a:rPr>
              <a:t>努力的具体而微的体现。这就使得本文既有理论意识、宏观意识作为主线，又总不脱离具体</a:t>
            </a:r>
            <a:r>
              <a:rPr lang="zh-CN" altLang="en-US" sz="2000" dirty="0" smtClean="0">
                <a:latin typeface="宋体" panose="02010600030101010101" pitchFamily="2" charset="-122"/>
                <a:ea typeface="宋体" panose="02010600030101010101" pitchFamily="2" charset="-122"/>
              </a:rPr>
              <a:t>文本</a:t>
            </a:r>
            <a:r>
              <a:rPr lang="zh-CN" altLang="en-US" sz="2000" dirty="0">
                <a:latin typeface="宋体" panose="02010600030101010101" pitchFamily="2" charset="-122"/>
                <a:ea typeface="宋体" panose="02010600030101010101" pitchFamily="2" charset="-122"/>
              </a:rPr>
              <a:t>，始终以微观透视作为立论的依据，善用归纳、辨析之法，不为凿空之论</a:t>
            </a:r>
            <a:r>
              <a:rPr lang="zh-CN" altLang="en-US" sz="2000" dirty="0" smtClean="0">
                <a:latin typeface="宋体" panose="02010600030101010101" pitchFamily="2" charset="-122"/>
                <a:ea typeface="宋体" panose="02010600030101010101" pitchFamily="2" charset="-122"/>
              </a:rPr>
              <a:t>。</a:t>
            </a:r>
            <a:endParaRPr lang="zh-CN" altLang="en-US" sz="2000" dirty="0">
              <a:latin typeface="宋体" panose="02010600030101010101" pitchFamily="2" charset="-122"/>
              <a:ea typeface="宋体" panose="02010600030101010101" pitchFamily="2" charset="-122"/>
            </a:endParaRPr>
          </a:p>
        </p:txBody>
      </p:sp>
      <p:sp>
        <p:nvSpPr>
          <p:cNvPr id="5" name="文本框 4"/>
          <p:cNvSpPr txBox="1"/>
          <p:nvPr/>
        </p:nvSpPr>
        <p:spPr>
          <a:xfrm>
            <a:off x="3605085" y="3438659"/>
            <a:ext cx="8577330" cy="3315972"/>
          </a:xfrm>
          <a:prstGeom prst="rect">
            <a:avLst/>
          </a:prstGeom>
          <a:noFill/>
        </p:spPr>
        <p:txBody>
          <a:bodyPr wrap="square" rtlCol="0">
            <a:spAutoFit/>
          </a:bodyPr>
          <a:lstStyle/>
          <a:p>
            <a:pPr>
              <a:lnSpc>
                <a:spcPts val="3200"/>
              </a:lnSpc>
            </a:pPr>
            <a:r>
              <a:rPr lang="zh-CN" altLang="en-US" sz="2400" dirty="0">
                <a:latin typeface="宋体" panose="02010600030101010101" pitchFamily="2" charset="-122"/>
                <a:ea typeface="宋体" panose="02010600030101010101" pitchFamily="2" charset="-122"/>
              </a:rPr>
              <a:t>第二，善于“卖关子”。</a:t>
            </a:r>
            <a:r>
              <a:rPr lang="zh-CN" altLang="en-US" sz="2000" dirty="0">
                <a:latin typeface="宋体" panose="02010600030101010101" pitchFamily="2" charset="-122"/>
                <a:ea typeface="宋体" panose="02010600030101010101" pitchFamily="2" charset="-122"/>
              </a:rPr>
              <a:t>这里的“卖关子”，也就是说不直接抛出观点，而是凭借出色的问题意识，在别人视若无睹之处提出有重大意义的问题，引发读者的阅读兴趣和探究意愿。本文开篇时并没有致力于直接阐发“木叶”的内涵，而是从古代的诗歌钟情“木叶”而少用“树叶”说起，向读者提出问题：古代的诗歌中为什么很少用“树叶”呢？以此为基础，作者向纵深发展，挖掘“木”的内涵。从屈原在“洞庭波兮木叶下”中创造性地发现“木叶”的奥妙，到杜甫在“无边落木萧萧下，不尽长江滚滚来”中对“落木”的再创造，初步揭示了古代诗人的继承与创新。</a:t>
            </a:r>
          </a:p>
        </p:txBody>
      </p:sp>
    </p:spTree>
    <p:extLst>
      <p:ext uri="{BB962C8B-B14F-4D97-AF65-F5344CB8AC3E}">
        <p14:creationId xmlns:p14="http://schemas.microsoft.com/office/powerpoint/2010/main" val="285888162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CECE0FB4-DA6A-4A58-B7D0-0E1441E9776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8351" t="4121" b="6589"/>
          <a:stretch/>
        </p:blipFill>
        <p:spPr>
          <a:xfrm rot="16200000">
            <a:off x="351085" y="-351085"/>
            <a:ext cx="1522870" cy="2225040"/>
          </a:xfrm>
          <a:prstGeom prst="rect">
            <a:avLst/>
          </a:prstGeom>
        </p:spPr>
      </p:pic>
      <p:sp>
        <p:nvSpPr>
          <p:cNvPr id="3" name="文本框 2">
            <a:extLst>
              <a:ext uri="{FF2B5EF4-FFF2-40B4-BE49-F238E27FC236}">
                <a16:creationId xmlns="" xmlns:a16="http://schemas.microsoft.com/office/drawing/2014/main" id="{01A22239-6115-42F3-9D77-36F4057F5F51}"/>
              </a:ext>
            </a:extLst>
          </p:cNvPr>
          <p:cNvSpPr txBox="1"/>
          <p:nvPr/>
        </p:nvSpPr>
        <p:spPr>
          <a:xfrm>
            <a:off x="805542" y="573821"/>
            <a:ext cx="792438" cy="646331"/>
          </a:xfrm>
          <a:prstGeom prst="rect">
            <a:avLst/>
          </a:prstGeom>
          <a:noFill/>
        </p:spPr>
        <p:txBody>
          <a:bodyPr wrap="square" rtlCol="0">
            <a:spAutoFit/>
          </a:bodyPr>
          <a:lstStyle/>
          <a:p>
            <a:r>
              <a:rPr lang="en-US" altLang="zh-CN" sz="3600" dirty="0">
                <a:latin typeface="仓耳青禾体-谷力 W05" panose="02020400000000000000" pitchFamily="18" charset="-122"/>
                <a:ea typeface="仓耳青禾体-谷力 W05" panose="02020400000000000000" pitchFamily="18" charset="-122"/>
              </a:rPr>
              <a:t>04</a:t>
            </a:r>
            <a:endParaRPr lang="zh-CN" altLang="en-US" sz="3600" dirty="0">
              <a:latin typeface="仓耳青禾体-谷力 W05" panose="02020400000000000000" pitchFamily="18" charset="-122"/>
              <a:ea typeface="仓耳青禾体-谷力 W05" panose="02020400000000000000" pitchFamily="18" charset="-122"/>
            </a:endParaRPr>
          </a:p>
        </p:txBody>
      </p:sp>
      <p:sp>
        <p:nvSpPr>
          <p:cNvPr id="4" name="文本框 3"/>
          <p:cNvSpPr txBox="1"/>
          <p:nvPr/>
        </p:nvSpPr>
        <p:spPr>
          <a:xfrm>
            <a:off x="2225040" y="1326524"/>
            <a:ext cx="9683911" cy="4465325"/>
          </a:xfrm>
          <a:prstGeom prst="rect">
            <a:avLst/>
          </a:prstGeom>
          <a:noFill/>
        </p:spPr>
        <p:txBody>
          <a:bodyPr wrap="square" rtlCol="0">
            <a:spAutoFit/>
          </a:bodyPr>
          <a:lstStyle/>
          <a:p>
            <a:pPr>
              <a:lnSpc>
                <a:spcPts val="3100"/>
              </a:lnSpc>
            </a:pPr>
            <a:r>
              <a:rPr lang="zh-CN" altLang="en-US" sz="2800" dirty="0">
                <a:latin typeface="宋体" panose="02010600030101010101" pitchFamily="2" charset="-122"/>
                <a:ea typeface="宋体" panose="02010600030101010101" pitchFamily="2" charset="-122"/>
              </a:rPr>
              <a:t>第三，真切而富有个人特色的体验。</a:t>
            </a:r>
            <a:r>
              <a:rPr lang="zh-CN" altLang="en-US" sz="2400" dirty="0">
                <a:latin typeface="宋体" panose="02010600030101010101" pitchFamily="2" charset="-122"/>
                <a:ea typeface="宋体" panose="02010600030101010101" pitchFamily="2" charset="-122"/>
              </a:rPr>
              <a:t>作者既是诗人，又是学者，有丰富的诗歌创作经验，又有丰厚的古典文学素养，这两者相辅相成，使他能够自如地出入于各种诗歌语境，将比较复杂的文学鉴赏问题解说得形象生动、清楚明晰。比如说，不管是一开始对古诗词中多用“木叶”而不是“树叶”这一现象的梳理，还是对“木叶”暗示性特征的分析，作者均引用了大量的例证，名篇佳句信手拈来，给读者以丰富的审美体验。又比如，为了将对诗歌语言暗示性问题的阐述落到实处，作者进行了大量的对比，如“木叶”与“落木”，“高树”与“高木”，“树”与“木”，“木叶”与“落叶”“黄叶”等的对比，其中关于这些意象的共性与差异性的精微而细致的论述，再次体现了作者卓越的学术造诣，以及充满了诗人气质的敏感心性，读来让人既深深折服，又觉趣味盎然。</a:t>
            </a:r>
          </a:p>
        </p:txBody>
      </p:sp>
      <p:pic>
        <p:nvPicPr>
          <p:cNvPr id="5" name="图片 4"/>
          <p:cNvPicPr>
            <a:picLocks noChangeAspect="1"/>
          </p:cNvPicPr>
          <p:nvPr/>
        </p:nvPicPr>
        <p:blipFill>
          <a:blip r:embed="rId3"/>
          <a:stretch>
            <a:fillRect/>
          </a:stretch>
        </p:blipFill>
        <p:spPr>
          <a:xfrm>
            <a:off x="0" y="2597537"/>
            <a:ext cx="3554569" cy="4260463"/>
          </a:xfrm>
          <a:prstGeom prst="rect">
            <a:avLst/>
          </a:prstGeom>
        </p:spPr>
      </p:pic>
    </p:spTree>
    <p:extLst>
      <p:ext uri="{BB962C8B-B14F-4D97-AF65-F5344CB8AC3E}">
        <p14:creationId xmlns:p14="http://schemas.microsoft.com/office/powerpoint/2010/main" val="229181989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WordArt 2"/>
          <p:cNvSpPr>
            <a:spLocks noChangeArrowheads="1" noChangeShapeType="1" noTextEdit="1"/>
          </p:cNvSpPr>
          <p:nvPr/>
        </p:nvSpPr>
        <p:spPr bwMode="auto">
          <a:xfrm>
            <a:off x="3792539" y="2420939"/>
            <a:ext cx="3857625" cy="504825"/>
          </a:xfrm>
          <a:prstGeom prst="rect">
            <a:avLst/>
          </a:prstGeom>
        </p:spPr>
        <p:txBody>
          <a:bodyPr wrap="none" fromWordArt="1">
            <a:prstTxWarp prst="textPlain">
              <a:avLst>
                <a:gd name="adj" fmla="val 50000"/>
              </a:avLst>
            </a:prstTxWarp>
          </a:bodyPr>
          <a:lstStyle/>
          <a:p>
            <a:pPr algn="ctr" eaLnBrk="1" hangingPunct="1">
              <a:defRPr/>
            </a:pPr>
            <a:r>
              <a:rPr lang="zh-CN" altLang="en-US" sz="4000" b="1" kern="10">
                <a:ln w="9525">
                  <a:solidFill>
                    <a:srgbClr val="000000"/>
                  </a:solidFill>
                  <a:round/>
                  <a:headEnd/>
                  <a:tailEnd/>
                </a:ln>
                <a:solidFill>
                  <a:srgbClr val="FFFFFF"/>
                </a:solidFill>
                <a:latin typeface="宋体"/>
                <a:ea typeface="宋体"/>
              </a:rPr>
              <a:t>木</a:t>
            </a:r>
            <a:r>
              <a:rPr lang="en-US" altLang="zh-CN" sz="4000" b="1" kern="10">
                <a:ln w="9525">
                  <a:solidFill>
                    <a:srgbClr val="000000"/>
                  </a:solidFill>
                  <a:round/>
                  <a:headEnd/>
                  <a:tailEnd/>
                </a:ln>
                <a:solidFill>
                  <a:srgbClr val="FFFFFF"/>
                </a:solidFill>
                <a:latin typeface="宋体"/>
                <a:ea typeface="宋体"/>
              </a:rPr>
              <a:t>——</a:t>
            </a:r>
            <a:r>
              <a:rPr lang="zh-CN" altLang="en-US" sz="4000" b="1" kern="10">
                <a:ln w="9525">
                  <a:solidFill>
                    <a:srgbClr val="000000"/>
                  </a:solidFill>
                  <a:round/>
                  <a:headEnd/>
                  <a:tailEnd/>
                </a:ln>
                <a:solidFill>
                  <a:srgbClr val="FFFFFF"/>
                </a:solidFill>
                <a:latin typeface="宋体"/>
                <a:ea typeface="宋体"/>
              </a:rPr>
              <a:t>空阔 黄色</a:t>
            </a:r>
          </a:p>
        </p:txBody>
      </p:sp>
      <p:sp>
        <p:nvSpPr>
          <p:cNvPr id="48131" name="WordArt 3"/>
          <p:cNvSpPr>
            <a:spLocks noChangeArrowheads="1" noChangeShapeType="1" noTextEdit="1"/>
          </p:cNvSpPr>
          <p:nvPr/>
        </p:nvSpPr>
        <p:spPr bwMode="auto">
          <a:xfrm>
            <a:off x="3719514" y="3573464"/>
            <a:ext cx="3876675" cy="504825"/>
          </a:xfrm>
          <a:prstGeom prst="rect">
            <a:avLst/>
          </a:prstGeom>
        </p:spPr>
        <p:txBody>
          <a:bodyPr wrap="none" fromWordArt="1">
            <a:prstTxWarp prst="textPlain">
              <a:avLst>
                <a:gd name="adj" fmla="val 50000"/>
              </a:avLst>
            </a:prstTxWarp>
          </a:bodyPr>
          <a:lstStyle/>
          <a:p>
            <a:pPr algn="ctr" eaLnBrk="1" hangingPunct="1">
              <a:defRPr/>
            </a:pPr>
            <a:r>
              <a:rPr lang="zh-CN" altLang="en-US" sz="4000" b="1" kern="10">
                <a:ln w="9525">
                  <a:solidFill>
                    <a:srgbClr val="000000"/>
                  </a:solidFill>
                  <a:round/>
                  <a:headEnd/>
                  <a:tailEnd/>
                </a:ln>
                <a:solidFill>
                  <a:srgbClr val="FFFFFF"/>
                </a:solidFill>
                <a:latin typeface="宋体"/>
                <a:ea typeface="宋体"/>
              </a:rPr>
              <a:t>树</a:t>
            </a:r>
            <a:r>
              <a:rPr lang="en-US" altLang="zh-CN" sz="4000" b="1" kern="10">
                <a:ln w="9525">
                  <a:solidFill>
                    <a:srgbClr val="000000"/>
                  </a:solidFill>
                  <a:round/>
                  <a:headEnd/>
                  <a:tailEnd/>
                </a:ln>
                <a:solidFill>
                  <a:srgbClr val="FFFFFF"/>
                </a:solidFill>
                <a:latin typeface="宋体"/>
                <a:ea typeface="宋体"/>
              </a:rPr>
              <a:t>——</a:t>
            </a:r>
            <a:r>
              <a:rPr lang="zh-CN" altLang="en-US" sz="4000" b="1" kern="10">
                <a:ln w="9525">
                  <a:solidFill>
                    <a:srgbClr val="000000"/>
                  </a:solidFill>
                  <a:round/>
                  <a:headEnd/>
                  <a:tailEnd/>
                </a:ln>
                <a:solidFill>
                  <a:srgbClr val="FFFFFF"/>
                </a:solidFill>
                <a:latin typeface="宋体"/>
                <a:ea typeface="宋体"/>
              </a:rPr>
              <a:t>饱满 绿色</a:t>
            </a:r>
          </a:p>
        </p:txBody>
      </p:sp>
      <p:sp>
        <p:nvSpPr>
          <p:cNvPr id="48132" name="WordArt 4"/>
          <p:cNvSpPr>
            <a:spLocks noChangeArrowheads="1" noChangeShapeType="1" noTextEdit="1"/>
          </p:cNvSpPr>
          <p:nvPr/>
        </p:nvSpPr>
        <p:spPr bwMode="auto">
          <a:xfrm rot="-217999">
            <a:off x="3575051" y="981076"/>
            <a:ext cx="720725" cy="849313"/>
          </a:xfrm>
          <a:prstGeom prst="rect">
            <a:avLst/>
          </a:prstGeom>
        </p:spPr>
        <p:txBody>
          <a:bodyPr wrap="none" fromWordArt="1">
            <a:prstTxWarp prst="textSlantUp">
              <a:avLst>
                <a:gd name="adj" fmla="val 32056"/>
              </a:avLst>
            </a:prstTxWarp>
          </a:bodyPr>
          <a:lstStyle/>
          <a:p>
            <a:pPr algn="ctr"/>
            <a:r>
              <a:rPr lang="zh-CN" altLang="en-US" sz="4000" b="1" kern="10">
                <a:ln w="9525">
                  <a:solidFill>
                    <a:srgbClr val="CC99FF"/>
                  </a:solidFill>
                  <a:round/>
                  <a:headEnd/>
                  <a:tailEnd/>
                </a:ln>
                <a:solidFill>
                  <a:srgbClr val="800000">
                    <a:alpha val="78822"/>
                  </a:srgbClr>
                </a:solidFill>
                <a:effectLst>
                  <a:outerShdw dist="53882" dir="2700000" algn="ctr" rotWithShape="0">
                    <a:srgbClr val="9999FF">
                      <a:alpha val="79999"/>
                    </a:srgbClr>
                  </a:outerShdw>
                </a:effectLst>
                <a:latin typeface="宋体" panose="02010600030101010101" pitchFamily="2" charset="-122"/>
              </a:rPr>
              <a:t>意象</a:t>
            </a:r>
          </a:p>
        </p:txBody>
      </p:sp>
      <p:sp>
        <p:nvSpPr>
          <p:cNvPr id="48133" name="WordArt 5"/>
          <p:cNvSpPr>
            <a:spLocks noChangeArrowheads="1" noChangeShapeType="1" noTextEdit="1"/>
          </p:cNvSpPr>
          <p:nvPr/>
        </p:nvSpPr>
        <p:spPr bwMode="auto">
          <a:xfrm rot="742498">
            <a:off x="5575301" y="1120775"/>
            <a:ext cx="1966913" cy="762000"/>
          </a:xfrm>
          <a:prstGeom prst="rect">
            <a:avLst/>
          </a:prstGeom>
        </p:spPr>
        <p:txBody>
          <a:bodyPr wrap="none" fromWordArt="1">
            <a:prstTxWarp prst="textSlantUp">
              <a:avLst>
                <a:gd name="adj" fmla="val 32056"/>
              </a:avLst>
            </a:prstTxWarp>
          </a:bodyPr>
          <a:lstStyle/>
          <a:p>
            <a:pPr algn="ctr"/>
            <a:r>
              <a:rPr lang="zh-CN" altLang="en-US" sz="4000" b="1" kern="10">
                <a:ln w="9525">
                  <a:solidFill>
                    <a:srgbClr val="CC99FF"/>
                  </a:solidFill>
                  <a:round/>
                  <a:headEnd/>
                  <a:tailEnd/>
                </a:ln>
                <a:solidFill>
                  <a:srgbClr val="800000"/>
                </a:solidFill>
                <a:effectLst>
                  <a:outerShdw dist="53882" dir="2700000" algn="ctr" rotWithShape="0">
                    <a:srgbClr val="9999FF">
                      <a:alpha val="79999"/>
                    </a:srgbClr>
                  </a:outerShdw>
                </a:effectLst>
                <a:latin typeface="宋体" panose="02010600030101010101" pitchFamily="2" charset="-122"/>
              </a:rPr>
              <a:t>艺术特征</a:t>
            </a:r>
          </a:p>
        </p:txBody>
      </p:sp>
      <p:sp>
        <p:nvSpPr>
          <p:cNvPr id="48134" name="WordArt 6"/>
          <p:cNvSpPr>
            <a:spLocks noChangeArrowheads="1" noChangeShapeType="1" noTextEdit="1"/>
          </p:cNvSpPr>
          <p:nvPr/>
        </p:nvSpPr>
        <p:spPr bwMode="auto">
          <a:xfrm>
            <a:off x="3071814" y="5300664"/>
            <a:ext cx="523875" cy="504825"/>
          </a:xfrm>
          <a:prstGeom prst="rect">
            <a:avLst/>
          </a:prstGeom>
        </p:spPr>
        <p:txBody>
          <a:bodyPr wrap="none" fromWordArt="1">
            <a:prstTxWarp prst="textPlain">
              <a:avLst>
                <a:gd name="adj" fmla="val 50000"/>
              </a:avLst>
            </a:prstTxWarp>
          </a:bodyPr>
          <a:lstStyle/>
          <a:p>
            <a:pPr algn="ctr"/>
            <a:r>
              <a:rPr lang="zh-CN" altLang="en-US" sz="4000" b="1" kern="10">
                <a:ln w="19050">
                  <a:solidFill>
                    <a:srgbClr val="99CCFF"/>
                  </a:solidFill>
                  <a:round/>
                  <a:headEnd/>
                  <a:tailEnd/>
                </a:ln>
                <a:solidFill>
                  <a:srgbClr val="0066CC"/>
                </a:solidFill>
                <a:effectLst>
                  <a:outerShdw dist="35921" dir="2700000" algn="ctr" rotWithShape="0">
                    <a:srgbClr val="990000"/>
                  </a:outerShdw>
                </a:effectLst>
                <a:latin typeface="宋体" panose="02010600030101010101" pitchFamily="2" charset="-122"/>
              </a:rPr>
              <a:t>月</a:t>
            </a:r>
          </a:p>
        </p:txBody>
      </p:sp>
      <p:sp>
        <p:nvSpPr>
          <p:cNvPr id="48135" name="WordArt 7"/>
          <p:cNvSpPr>
            <a:spLocks noChangeArrowheads="1" noChangeShapeType="1" noTextEdit="1"/>
          </p:cNvSpPr>
          <p:nvPr/>
        </p:nvSpPr>
        <p:spPr bwMode="auto">
          <a:xfrm>
            <a:off x="4511676" y="5300664"/>
            <a:ext cx="523875" cy="504825"/>
          </a:xfrm>
          <a:prstGeom prst="rect">
            <a:avLst/>
          </a:prstGeom>
        </p:spPr>
        <p:txBody>
          <a:bodyPr wrap="none" fromWordArt="1">
            <a:prstTxWarp prst="textPlain">
              <a:avLst>
                <a:gd name="adj" fmla="val 50000"/>
              </a:avLst>
            </a:prstTxWarp>
          </a:bodyPr>
          <a:lstStyle/>
          <a:p>
            <a:pPr algn="ctr"/>
            <a:r>
              <a:rPr lang="zh-CN" altLang="en-US" sz="4000" b="1" kern="10">
                <a:ln w="19050">
                  <a:solidFill>
                    <a:srgbClr val="99CCFF"/>
                  </a:solidFill>
                  <a:round/>
                  <a:headEnd/>
                  <a:tailEnd/>
                </a:ln>
                <a:solidFill>
                  <a:srgbClr val="0066CC"/>
                </a:solidFill>
                <a:effectLst>
                  <a:outerShdw dist="35921" dir="2700000" algn="ctr" rotWithShape="0">
                    <a:srgbClr val="990000"/>
                  </a:outerShdw>
                </a:effectLst>
                <a:latin typeface="宋体" panose="02010600030101010101" pitchFamily="2" charset="-122"/>
              </a:rPr>
              <a:t>梅</a:t>
            </a:r>
          </a:p>
        </p:txBody>
      </p:sp>
      <p:sp>
        <p:nvSpPr>
          <p:cNvPr id="48136" name="WordArt 8"/>
          <p:cNvSpPr>
            <a:spLocks noChangeArrowheads="1" noChangeShapeType="1" noTextEdit="1"/>
          </p:cNvSpPr>
          <p:nvPr/>
        </p:nvSpPr>
        <p:spPr bwMode="auto">
          <a:xfrm>
            <a:off x="5808664" y="5300664"/>
            <a:ext cx="523875" cy="504825"/>
          </a:xfrm>
          <a:prstGeom prst="rect">
            <a:avLst/>
          </a:prstGeom>
        </p:spPr>
        <p:txBody>
          <a:bodyPr wrap="none" fromWordArt="1">
            <a:prstTxWarp prst="textPlain">
              <a:avLst>
                <a:gd name="adj" fmla="val 50000"/>
              </a:avLst>
            </a:prstTxWarp>
          </a:bodyPr>
          <a:lstStyle/>
          <a:p>
            <a:pPr algn="ctr"/>
            <a:r>
              <a:rPr lang="zh-CN" altLang="en-US" sz="4000" b="1" kern="10">
                <a:ln w="19050">
                  <a:solidFill>
                    <a:srgbClr val="99CCFF"/>
                  </a:solidFill>
                  <a:round/>
                  <a:headEnd/>
                  <a:tailEnd/>
                </a:ln>
                <a:solidFill>
                  <a:srgbClr val="0066CC"/>
                </a:solidFill>
                <a:effectLst>
                  <a:outerShdw dist="35921" dir="2700000" algn="ctr" rotWithShape="0">
                    <a:srgbClr val="990000"/>
                  </a:outerShdw>
                </a:effectLst>
                <a:latin typeface="宋体" panose="02010600030101010101" pitchFamily="2" charset="-122"/>
              </a:rPr>
              <a:t>柳</a:t>
            </a:r>
          </a:p>
        </p:txBody>
      </p:sp>
      <p:sp>
        <p:nvSpPr>
          <p:cNvPr id="48137" name="WordArt 9"/>
          <p:cNvSpPr>
            <a:spLocks noChangeArrowheads="1" noChangeShapeType="1" noTextEdit="1"/>
          </p:cNvSpPr>
          <p:nvPr/>
        </p:nvSpPr>
        <p:spPr bwMode="auto">
          <a:xfrm>
            <a:off x="7175501" y="5300664"/>
            <a:ext cx="1038225" cy="504825"/>
          </a:xfrm>
          <a:prstGeom prst="rect">
            <a:avLst/>
          </a:prstGeom>
        </p:spPr>
        <p:txBody>
          <a:bodyPr wrap="none" fromWordArt="1">
            <a:prstTxWarp prst="textPlain">
              <a:avLst>
                <a:gd name="adj" fmla="val 50000"/>
              </a:avLst>
            </a:prstTxWarp>
          </a:bodyPr>
          <a:lstStyle/>
          <a:p>
            <a:pPr algn="ctr"/>
            <a:r>
              <a:rPr lang="zh-CN" altLang="en-US" sz="4000" b="1" kern="10">
                <a:ln w="19050">
                  <a:solidFill>
                    <a:srgbClr val="99CCFF"/>
                  </a:solidFill>
                  <a:round/>
                  <a:headEnd/>
                  <a:tailEnd/>
                </a:ln>
                <a:solidFill>
                  <a:srgbClr val="0066CC"/>
                </a:solidFill>
                <a:effectLst>
                  <a:outerShdw dist="35921" dir="2700000" algn="ctr" rotWithShape="0">
                    <a:srgbClr val="990000"/>
                  </a:outerShdw>
                </a:effectLst>
                <a:latin typeface="宋体" panose="02010600030101010101" pitchFamily="2" charset="-122"/>
              </a:rPr>
              <a:t>杜鹃</a:t>
            </a:r>
          </a:p>
        </p:txBody>
      </p:sp>
      <p:sp>
        <p:nvSpPr>
          <p:cNvPr id="48138" name="WordArt 10"/>
          <p:cNvSpPr>
            <a:spLocks noChangeArrowheads="1" noChangeShapeType="1" noTextEdit="1"/>
          </p:cNvSpPr>
          <p:nvPr/>
        </p:nvSpPr>
        <p:spPr bwMode="auto">
          <a:xfrm>
            <a:off x="9120189" y="5589588"/>
            <a:ext cx="1038225" cy="144462"/>
          </a:xfrm>
          <a:prstGeom prst="rect">
            <a:avLst/>
          </a:prstGeom>
        </p:spPr>
        <p:txBody>
          <a:bodyPr wrap="none" fromWordArt="1">
            <a:prstTxWarp prst="textPlain">
              <a:avLst>
                <a:gd name="adj" fmla="val 50000"/>
              </a:avLst>
            </a:prstTxWarp>
          </a:bodyPr>
          <a:lstStyle/>
          <a:p>
            <a:pPr algn="ctr"/>
            <a:r>
              <a:rPr lang="en-US" altLang="zh-CN" sz="4000" b="1" kern="10">
                <a:ln w="19050">
                  <a:solidFill>
                    <a:srgbClr val="99CCFF"/>
                  </a:solidFill>
                  <a:round/>
                  <a:headEnd/>
                  <a:tailEnd/>
                </a:ln>
                <a:solidFill>
                  <a:srgbClr val="0066CC"/>
                </a:solidFill>
                <a:effectLst>
                  <a:outerShdw dist="35921" dir="2700000" algn="ctr" rotWithShape="0">
                    <a:srgbClr val="990000"/>
                  </a:outerShdw>
                </a:effectLst>
                <a:latin typeface="宋体" panose="02010600030101010101" pitchFamily="2" charset="-122"/>
              </a:rPr>
              <a:t>……</a:t>
            </a:r>
            <a:endParaRPr lang="zh-CN" altLang="en-US" sz="4000" b="1" kern="10">
              <a:ln w="19050">
                <a:solidFill>
                  <a:srgbClr val="99CCFF"/>
                </a:solidFill>
                <a:round/>
                <a:headEnd/>
                <a:tailEnd/>
              </a:ln>
              <a:solidFill>
                <a:srgbClr val="0066CC"/>
              </a:solidFill>
              <a:effectLst>
                <a:outerShdw dist="35921" dir="2700000" algn="ctr" rotWithShape="0">
                  <a:srgbClr val="990000"/>
                </a:outerShdw>
              </a:effectLst>
              <a:latin typeface="宋体" panose="02010600030101010101" pitchFamily="2" charset="-122"/>
            </a:endParaRPr>
          </a:p>
        </p:txBody>
      </p:sp>
    </p:spTree>
    <p:extLst>
      <p:ext uri="{BB962C8B-B14F-4D97-AF65-F5344CB8AC3E}">
        <p14:creationId xmlns:p14="http://schemas.microsoft.com/office/powerpoint/2010/main" val="1047344946"/>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8132"/>
                                        </p:tgtEl>
                                        <p:attrNameLst>
                                          <p:attrName>style.visibility</p:attrName>
                                        </p:attrNameLst>
                                      </p:cBhvr>
                                      <p:to>
                                        <p:strVal val="visible"/>
                                      </p:to>
                                    </p:set>
                                    <p:animEffect transition="in" filter="diamond(in)">
                                      <p:cBhvr>
                                        <p:cTn id="7" dur="2000"/>
                                        <p:tgtEl>
                                          <p:spTgt spid="4813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48133"/>
                                        </p:tgtEl>
                                        <p:attrNameLst>
                                          <p:attrName>style.visibility</p:attrName>
                                        </p:attrNameLst>
                                      </p:cBhvr>
                                      <p:to>
                                        <p:strVal val="visible"/>
                                      </p:to>
                                    </p:set>
                                    <p:animEffect transition="in" filter="diamond(in)">
                                      <p:cBhvr>
                                        <p:cTn id="12" dur="2000"/>
                                        <p:tgtEl>
                                          <p:spTgt spid="4813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48130"/>
                                        </p:tgtEl>
                                        <p:attrNameLst>
                                          <p:attrName>style.visibility</p:attrName>
                                        </p:attrNameLst>
                                      </p:cBhvr>
                                      <p:to>
                                        <p:strVal val="visible"/>
                                      </p:to>
                                    </p:set>
                                    <p:animEffect transition="in" filter="blinds(horizontal)">
                                      <p:cBhvr>
                                        <p:cTn id="17" dur="500"/>
                                        <p:tgtEl>
                                          <p:spTgt spid="4813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10" fill="hold" nodeType="clickEffect">
                                  <p:stCondLst>
                                    <p:cond delay="0"/>
                                  </p:stCondLst>
                                  <p:childTnLst>
                                    <p:set>
                                      <p:cBhvr>
                                        <p:cTn id="21" dur="1" fill="hold">
                                          <p:stCondLst>
                                            <p:cond delay="0"/>
                                          </p:stCondLst>
                                        </p:cTn>
                                        <p:tgtEl>
                                          <p:spTgt spid="48131"/>
                                        </p:tgtEl>
                                        <p:attrNameLst>
                                          <p:attrName>style.visibility</p:attrName>
                                        </p:attrNameLst>
                                      </p:cBhvr>
                                      <p:to>
                                        <p:strVal val="visible"/>
                                      </p:to>
                                    </p:set>
                                    <p:animEffect transition="in" filter="checkerboard(across)">
                                      <p:cBhvr>
                                        <p:cTn id="22" dur="500"/>
                                        <p:tgtEl>
                                          <p:spTgt spid="4813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48134"/>
                                        </p:tgtEl>
                                        <p:attrNameLst>
                                          <p:attrName>style.visibility</p:attrName>
                                        </p:attrNameLst>
                                      </p:cBhvr>
                                      <p:to>
                                        <p:strVal val="visible"/>
                                      </p:to>
                                    </p:set>
                                    <p:animEffect transition="in" filter="wheel(1)">
                                      <p:cBhvr>
                                        <p:cTn id="27" dur="2000"/>
                                        <p:tgtEl>
                                          <p:spTgt spid="48134"/>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48135"/>
                                        </p:tgtEl>
                                        <p:attrNameLst>
                                          <p:attrName>style.visibility</p:attrName>
                                        </p:attrNameLst>
                                      </p:cBhvr>
                                      <p:to>
                                        <p:strVal val="visible"/>
                                      </p:to>
                                    </p:set>
                                    <p:animEffect transition="in" filter="wheel(1)">
                                      <p:cBhvr>
                                        <p:cTn id="32" dur="2000"/>
                                        <p:tgtEl>
                                          <p:spTgt spid="48135"/>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1" presetClass="entr" presetSubtype="1" fill="hold" grpId="0" nodeType="clickEffect">
                                  <p:stCondLst>
                                    <p:cond delay="0"/>
                                  </p:stCondLst>
                                  <p:childTnLst>
                                    <p:set>
                                      <p:cBhvr>
                                        <p:cTn id="36" dur="1" fill="hold">
                                          <p:stCondLst>
                                            <p:cond delay="0"/>
                                          </p:stCondLst>
                                        </p:cTn>
                                        <p:tgtEl>
                                          <p:spTgt spid="48136"/>
                                        </p:tgtEl>
                                        <p:attrNameLst>
                                          <p:attrName>style.visibility</p:attrName>
                                        </p:attrNameLst>
                                      </p:cBhvr>
                                      <p:to>
                                        <p:strVal val="visible"/>
                                      </p:to>
                                    </p:set>
                                    <p:animEffect transition="in" filter="wheel(1)">
                                      <p:cBhvr>
                                        <p:cTn id="37" dur="2000"/>
                                        <p:tgtEl>
                                          <p:spTgt spid="48136"/>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1" presetClass="entr" presetSubtype="1" fill="hold" grpId="0" nodeType="clickEffect">
                                  <p:stCondLst>
                                    <p:cond delay="0"/>
                                  </p:stCondLst>
                                  <p:childTnLst>
                                    <p:set>
                                      <p:cBhvr>
                                        <p:cTn id="41" dur="1" fill="hold">
                                          <p:stCondLst>
                                            <p:cond delay="0"/>
                                          </p:stCondLst>
                                        </p:cTn>
                                        <p:tgtEl>
                                          <p:spTgt spid="48137"/>
                                        </p:tgtEl>
                                        <p:attrNameLst>
                                          <p:attrName>style.visibility</p:attrName>
                                        </p:attrNameLst>
                                      </p:cBhvr>
                                      <p:to>
                                        <p:strVal val="visible"/>
                                      </p:to>
                                    </p:set>
                                    <p:animEffect transition="in" filter="wheel(1)">
                                      <p:cBhvr>
                                        <p:cTn id="42" dur="2000"/>
                                        <p:tgtEl>
                                          <p:spTgt spid="48137"/>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55" presetClass="entr" presetSubtype="0" fill="hold" grpId="0" nodeType="clickEffect">
                                  <p:stCondLst>
                                    <p:cond delay="0"/>
                                  </p:stCondLst>
                                  <p:childTnLst>
                                    <p:set>
                                      <p:cBhvr>
                                        <p:cTn id="46" dur="1" fill="hold">
                                          <p:stCondLst>
                                            <p:cond delay="0"/>
                                          </p:stCondLst>
                                        </p:cTn>
                                        <p:tgtEl>
                                          <p:spTgt spid="48138"/>
                                        </p:tgtEl>
                                        <p:attrNameLst>
                                          <p:attrName>style.visibility</p:attrName>
                                        </p:attrNameLst>
                                      </p:cBhvr>
                                      <p:to>
                                        <p:strVal val="visible"/>
                                      </p:to>
                                    </p:set>
                                    <p:anim calcmode="lin" valueType="num">
                                      <p:cBhvr>
                                        <p:cTn id="47" dur="1000" fill="hold"/>
                                        <p:tgtEl>
                                          <p:spTgt spid="48138"/>
                                        </p:tgtEl>
                                        <p:attrNameLst>
                                          <p:attrName>ppt_w</p:attrName>
                                        </p:attrNameLst>
                                      </p:cBhvr>
                                      <p:tavLst>
                                        <p:tav tm="0">
                                          <p:val>
                                            <p:strVal val="#ppt_w*0.70"/>
                                          </p:val>
                                        </p:tav>
                                        <p:tav tm="100000">
                                          <p:val>
                                            <p:strVal val="#ppt_w"/>
                                          </p:val>
                                        </p:tav>
                                      </p:tavLst>
                                    </p:anim>
                                    <p:anim calcmode="lin" valueType="num">
                                      <p:cBhvr>
                                        <p:cTn id="48" dur="1000" fill="hold"/>
                                        <p:tgtEl>
                                          <p:spTgt spid="48138"/>
                                        </p:tgtEl>
                                        <p:attrNameLst>
                                          <p:attrName>ppt_h</p:attrName>
                                        </p:attrNameLst>
                                      </p:cBhvr>
                                      <p:tavLst>
                                        <p:tav tm="0">
                                          <p:val>
                                            <p:strVal val="#ppt_h"/>
                                          </p:val>
                                        </p:tav>
                                        <p:tav tm="100000">
                                          <p:val>
                                            <p:strVal val="#ppt_h"/>
                                          </p:val>
                                        </p:tav>
                                      </p:tavLst>
                                    </p:anim>
                                    <p:animEffect transition="in" filter="fade">
                                      <p:cBhvr>
                                        <p:cTn id="49" dur="1000"/>
                                        <p:tgtEl>
                                          <p:spTgt spid="48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2" grpId="0" animBg="1"/>
      <p:bldP spid="48133" grpId="0" animBg="1"/>
      <p:bldP spid="48134" grpId="0" animBg="1"/>
      <p:bldP spid="48135" grpId="0" animBg="1"/>
      <p:bldP spid="48136" grpId="0" animBg="1"/>
      <p:bldP spid="48137" grpId="0" animBg="1"/>
      <p:bldP spid="4813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029_02">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34200" y="990601"/>
            <a:ext cx="3429000" cy="178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3" name="Text Box 3"/>
          <p:cNvSpPr txBox="1">
            <a:spLocks noChangeArrowheads="1"/>
          </p:cNvSpPr>
          <p:nvPr/>
        </p:nvSpPr>
        <p:spPr bwMode="auto">
          <a:xfrm>
            <a:off x="8686800" y="381000"/>
            <a:ext cx="1676400" cy="155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kumimoji="1" lang="zh-CN" altLang="en-US" sz="9600" b="1">
                <a:latin typeface="Times New Roman" panose="02020603050405020304" pitchFamily="18" charset="0"/>
              </a:rPr>
              <a:t>愁</a:t>
            </a:r>
          </a:p>
        </p:txBody>
      </p:sp>
      <p:sp>
        <p:nvSpPr>
          <p:cNvPr id="12292" name="Text Box 4"/>
          <p:cNvSpPr txBox="1">
            <a:spLocks noChangeArrowheads="1"/>
          </p:cNvSpPr>
          <p:nvPr/>
        </p:nvSpPr>
        <p:spPr bwMode="auto">
          <a:xfrm>
            <a:off x="2438400" y="2286000"/>
            <a:ext cx="7010400" cy="4678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endParaRPr kumimoji="1" lang="en-US" altLang="zh-CN" sz="2800" dirty="0">
              <a:solidFill>
                <a:srgbClr val="FF0000"/>
              </a:solidFill>
              <a:latin typeface="Times New Roman" panose="02020603050405020304" pitchFamily="18" charset="0"/>
            </a:endParaRPr>
          </a:p>
          <a:p>
            <a:pPr eaLnBrk="1" hangingPunct="1">
              <a:spcBef>
                <a:spcPct val="50000"/>
              </a:spcBef>
              <a:buFontTx/>
              <a:buNone/>
            </a:pPr>
            <a:r>
              <a:rPr kumimoji="1" lang="zh-CN" altLang="en-US" sz="3600" b="1" dirty="0">
                <a:solidFill>
                  <a:srgbClr val="FF0000"/>
                </a:solidFill>
                <a:latin typeface="Times New Roman" panose="02020603050405020304" pitchFamily="18" charset="0"/>
              </a:rPr>
              <a:t>问君能有几多</a:t>
            </a:r>
            <a:r>
              <a:rPr kumimoji="1" lang="zh-CN" altLang="en-US" sz="3600" b="1" u="sng" dirty="0">
                <a:solidFill>
                  <a:srgbClr val="FF0000"/>
                </a:solidFill>
                <a:latin typeface="Times New Roman" panose="02020603050405020304" pitchFamily="18" charset="0"/>
              </a:rPr>
              <a:t>愁</a:t>
            </a:r>
            <a:r>
              <a:rPr kumimoji="1" lang="zh-CN" altLang="en-US" sz="3600" b="1" dirty="0">
                <a:solidFill>
                  <a:srgbClr val="FF0000"/>
                </a:solidFill>
                <a:latin typeface="Times New Roman" panose="02020603050405020304" pitchFamily="18" charset="0"/>
              </a:rPr>
              <a:t>，恰似一江春水向东流。</a:t>
            </a:r>
            <a:r>
              <a:rPr kumimoji="1" lang="en-US" altLang="zh-CN" sz="3600" b="1" dirty="0">
                <a:solidFill>
                  <a:srgbClr val="FF0000"/>
                </a:solidFill>
                <a:latin typeface="Times New Roman" panose="02020603050405020304" pitchFamily="18" charset="0"/>
              </a:rPr>
              <a:t>——</a:t>
            </a:r>
            <a:r>
              <a:rPr kumimoji="1" lang="zh-CN" altLang="en-US" sz="3600" b="1" dirty="0">
                <a:solidFill>
                  <a:srgbClr val="FF0000"/>
                </a:solidFill>
                <a:latin typeface="Times New Roman" panose="02020603050405020304" pitchFamily="18" charset="0"/>
              </a:rPr>
              <a:t>李煜</a:t>
            </a:r>
          </a:p>
          <a:p>
            <a:pPr eaLnBrk="1" hangingPunct="1">
              <a:spcBef>
                <a:spcPct val="50000"/>
              </a:spcBef>
              <a:buFontTx/>
              <a:buNone/>
            </a:pPr>
            <a:r>
              <a:rPr kumimoji="1" lang="zh-CN" altLang="en-US" sz="3600" b="1" dirty="0">
                <a:solidFill>
                  <a:srgbClr val="FF0000"/>
                </a:solidFill>
                <a:latin typeface="Times New Roman" panose="02020603050405020304" pitchFamily="18" charset="0"/>
              </a:rPr>
              <a:t>试问闲</a:t>
            </a:r>
            <a:r>
              <a:rPr kumimoji="1" lang="zh-CN" altLang="en-US" sz="3600" b="1" u="sng" dirty="0">
                <a:solidFill>
                  <a:srgbClr val="FF0000"/>
                </a:solidFill>
                <a:latin typeface="Times New Roman" panose="02020603050405020304" pitchFamily="18" charset="0"/>
              </a:rPr>
              <a:t>愁</a:t>
            </a:r>
            <a:r>
              <a:rPr kumimoji="1" lang="zh-CN" altLang="en-US" sz="3600" b="1" dirty="0">
                <a:solidFill>
                  <a:srgbClr val="FF0000"/>
                </a:solidFill>
                <a:latin typeface="Times New Roman" panose="02020603050405020304" pitchFamily="18" charset="0"/>
              </a:rPr>
              <a:t>都几许，一川烟草，满城风絮，梅子黄时雨。</a:t>
            </a:r>
          </a:p>
          <a:p>
            <a:pPr eaLnBrk="1" hangingPunct="1">
              <a:spcBef>
                <a:spcPct val="50000"/>
              </a:spcBef>
              <a:buFontTx/>
              <a:buNone/>
            </a:pPr>
            <a:r>
              <a:rPr kumimoji="1" lang="zh-CN" altLang="en-US" sz="3600" b="1" dirty="0">
                <a:solidFill>
                  <a:srgbClr val="FF0000"/>
                </a:solidFill>
                <a:latin typeface="Times New Roman" panose="02020603050405020304" pitchFamily="18" charset="0"/>
              </a:rPr>
              <a:t>梧桐更兼细雨，到黄昏，点点滴滴，怎一个</a:t>
            </a:r>
            <a:r>
              <a:rPr kumimoji="1" lang="zh-CN" altLang="en-US" sz="3600" b="1" u="sng" dirty="0">
                <a:solidFill>
                  <a:srgbClr val="FF0000"/>
                </a:solidFill>
                <a:latin typeface="Times New Roman" panose="02020603050405020304" pitchFamily="18" charset="0"/>
              </a:rPr>
              <a:t>愁</a:t>
            </a:r>
            <a:r>
              <a:rPr kumimoji="1" lang="zh-CN" altLang="en-US" sz="3600" b="1" dirty="0">
                <a:solidFill>
                  <a:srgbClr val="FF0000"/>
                </a:solidFill>
                <a:latin typeface="Times New Roman" panose="02020603050405020304" pitchFamily="18" charset="0"/>
              </a:rPr>
              <a:t>字了得？</a:t>
            </a:r>
          </a:p>
        </p:txBody>
      </p:sp>
      <p:sp>
        <p:nvSpPr>
          <p:cNvPr id="12293" name="Text Box 5"/>
          <p:cNvSpPr txBox="1">
            <a:spLocks noChangeArrowheads="1"/>
          </p:cNvSpPr>
          <p:nvPr/>
        </p:nvSpPr>
        <p:spPr bwMode="auto">
          <a:xfrm>
            <a:off x="2514600" y="838200"/>
            <a:ext cx="6324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kumimoji="1" lang="zh-CN" altLang="en-US" b="1">
                <a:latin typeface="Times New Roman" panose="02020603050405020304" pitchFamily="18" charset="0"/>
              </a:rPr>
              <a:t>字典</a:t>
            </a:r>
            <a:r>
              <a:rPr kumimoji="1" lang="zh-CN" altLang="en-US" b="1">
                <a:latin typeface="Times New Roman" panose="02020603050405020304" pitchFamily="18" charset="0"/>
                <a:sym typeface="Wingdings" panose="05000000000000000000" pitchFamily="2" charset="2"/>
              </a:rPr>
              <a:t>（概念</a:t>
            </a:r>
            <a:r>
              <a:rPr kumimoji="1" lang="zh-CN" altLang="en-US" b="1">
                <a:latin typeface="Times New Roman" panose="02020603050405020304" pitchFamily="18" charset="0"/>
              </a:rPr>
              <a:t>解释） </a:t>
            </a:r>
            <a:r>
              <a:rPr kumimoji="1" lang="zh-CN" altLang="en-US" b="1">
                <a:latin typeface="Times New Roman" panose="02020603050405020304" pitchFamily="18" charset="0"/>
                <a:sym typeface="Wingdings" panose="05000000000000000000" pitchFamily="2" charset="2"/>
              </a:rPr>
              <a:t>：</a:t>
            </a:r>
            <a:r>
              <a:rPr kumimoji="1" lang="zh-CN" altLang="en-US" b="1">
                <a:solidFill>
                  <a:srgbClr val="990000"/>
                </a:solidFill>
                <a:latin typeface="Times New Roman" panose="02020603050405020304" pitchFamily="18" charset="0"/>
              </a:rPr>
              <a:t>忧伤的心情</a:t>
            </a:r>
          </a:p>
        </p:txBody>
      </p:sp>
      <p:sp>
        <p:nvSpPr>
          <p:cNvPr id="12294" name="Rectangle 6"/>
          <p:cNvSpPr>
            <a:spLocks noChangeArrowheads="1"/>
          </p:cNvSpPr>
          <p:nvPr/>
        </p:nvSpPr>
        <p:spPr bwMode="auto">
          <a:xfrm>
            <a:off x="2362201" y="1600200"/>
            <a:ext cx="445452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kumimoji="1" lang="en-US" altLang="zh-CN" b="1">
                <a:latin typeface="Times New Roman" panose="02020603050405020304" pitchFamily="18" charset="0"/>
              </a:rPr>
              <a:t>  </a:t>
            </a:r>
            <a:r>
              <a:rPr kumimoji="1" lang="zh-CN" altLang="en-US" b="1">
                <a:latin typeface="Times New Roman" panose="02020603050405020304" pitchFamily="18" charset="0"/>
              </a:rPr>
              <a:t>诗歌</a:t>
            </a:r>
            <a:r>
              <a:rPr kumimoji="1" lang="zh-CN" altLang="en-US" b="1">
                <a:latin typeface="Times New Roman" panose="02020603050405020304" pitchFamily="18" charset="0"/>
                <a:sym typeface="Wingdings" panose="05000000000000000000" pitchFamily="2" charset="2"/>
              </a:rPr>
              <a:t>（形象</a:t>
            </a:r>
            <a:r>
              <a:rPr kumimoji="1" lang="zh-CN" altLang="en-US" b="1">
                <a:latin typeface="Times New Roman" panose="02020603050405020304" pitchFamily="18" charset="0"/>
              </a:rPr>
              <a:t>解释） ：</a:t>
            </a:r>
          </a:p>
        </p:txBody>
      </p:sp>
    </p:spTree>
    <p:extLst>
      <p:ext uri="{BB962C8B-B14F-4D97-AF65-F5344CB8AC3E}">
        <p14:creationId xmlns:p14="http://schemas.microsoft.com/office/powerpoint/2010/main" val="267798870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229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229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2" presetClass="entr" presetSubtype="8" fill="hold" grpId="0" nodeType="clickEffect">
                                  <p:stCondLst>
                                    <p:cond delay="0"/>
                                  </p:stCondLst>
                                  <p:childTnLst>
                                    <p:set>
                                      <p:cBhvr>
                                        <p:cTn id="14" dur="1" fill="hold">
                                          <p:stCondLst>
                                            <p:cond delay="0"/>
                                          </p:stCondLst>
                                        </p:cTn>
                                        <p:tgtEl>
                                          <p:spTgt spid="12292"/>
                                        </p:tgtEl>
                                        <p:attrNameLst>
                                          <p:attrName>style.visibility</p:attrName>
                                        </p:attrNameLst>
                                      </p:cBhvr>
                                      <p:to>
                                        <p:strVal val="visible"/>
                                      </p:to>
                                    </p:set>
                                    <p:anim calcmode="lin" valueType="num">
                                      <p:cBhvr additive="base">
                                        <p:cTn id="15" dur="500" fill="hold"/>
                                        <p:tgtEl>
                                          <p:spTgt spid="12292"/>
                                        </p:tgtEl>
                                        <p:attrNameLst>
                                          <p:attrName>ppt_x</p:attrName>
                                        </p:attrNameLst>
                                      </p:cBhvr>
                                      <p:tavLst>
                                        <p:tav tm="0">
                                          <p:val>
                                            <p:strVal val="0-#ppt_w/2"/>
                                          </p:val>
                                        </p:tav>
                                        <p:tav tm="100000">
                                          <p:val>
                                            <p:strVal val="#ppt_x"/>
                                          </p:val>
                                        </p:tav>
                                      </p:tavLst>
                                    </p:anim>
                                    <p:anim calcmode="lin" valueType="num">
                                      <p:cBhvr additive="base">
                                        <p:cTn id="16" dur="500" fill="hold"/>
                                        <p:tgtEl>
                                          <p:spTgt spid="1229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autoUpdateAnimBg="0"/>
      <p:bldP spid="12293" grpId="0" autoUpdateAnimBg="0"/>
      <p:bldP spid="12294"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029_02">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1200" y="5075238"/>
            <a:ext cx="3429000" cy="178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7" name="Text Box 3"/>
          <p:cNvSpPr txBox="1">
            <a:spLocks noChangeArrowheads="1"/>
          </p:cNvSpPr>
          <p:nvPr/>
        </p:nvSpPr>
        <p:spPr bwMode="auto">
          <a:xfrm>
            <a:off x="1905000" y="1066800"/>
            <a:ext cx="7543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kumimoji="1" lang="zh-CN" altLang="en-US" sz="3600" b="1">
                <a:solidFill>
                  <a:srgbClr val="CC3300"/>
                </a:solidFill>
                <a:latin typeface="Times New Roman" panose="02020603050405020304" pitchFamily="18" charset="0"/>
              </a:rPr>
              <a:t>一字之差，相去千里</a:t>
            </a:r>
          </a:p>
        </p:txBody>
      </p:sp>
      <p:sp>
        <p:nvSpPr>
          <p:cNvPr id="18436" name="Text Box 4"/>
          <p:cNvSpPr txBox="1">
            <a:spLocks noChangeArrowheads="1"/>
          </p:cNvSpPr>
          <p:nvPr/>
        </p:nvSpPr>
        <p:spPr bwMode="auto">
          <a:xfrm>
            <a:off x="2057400" y="2286001"/>
            <a:ext cx="8610600"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kumimoji="1" lang="zh-CN" altLang="en-US" sz="3600" b="1" dirty="0">
                <a:solidFill>
                  <a:srgbClr val="FF0000"/>
                </a:solidFill>
                <a:latin typeface="宋体" panose="02010600030101010101" pitchFamily="2" charset="-122"/>
                <a:cs typeface="Times New Roman" panose="02020603050405020304" pitchFamily="18" charset="0"/>
              </a:rPr>
              <a:t>前村深雪里，昨夜数枝开</a:t>
            </a:r>
            <a:r>
              <a:rPr kumimoji="1" lang="zh-CN" altLang="en-US" sz="3600" b="1" dirty="0">
                <a:solidFill>
                  <a:srgbClr val="FF0000"/>
                </a:solidFill>
                <a:latin typeface="宋体" panose="02010600030101010101" pitchFamily="2" charset="-122"/>
              </a:rPr>
              <a:t>。</a:t>
            </a:r>
          </a:p>
          <a:p>
            <a:pPr eaLnBrk="1" hangingPunct="1">
              <a:spcBef>
                <a:spcPct val="50000"/>
              </a:spcBef>
              <a:buFontTx/>
              <a:buNone/>
            </a:pPr>
            <a:r>
              <a:rPr kumimoji="1" lang="zh-CN" altLang="en-US" sz="3600" b="1" dirty="0">
                <a:solidFill>
                  <a:srgbClr val="FF0000"/>
                </a:solidFill>
                <a:latin typeface="宋体" panose="02010600030101010101" pitchFamily="2" charset="-122"/>
              </a:rPr>
              <a:t>                 </a:t>
            </a:r>
            <a:r>
              <a:rPr kumimoji="1" lang="en-US" altLang="zh-CN" sz="3600" b="1" dirty="0">
                <a:solidFill>
                  <a:srgbClr val="FF0000"/>
                </a:solidFill>
                <a:latin typeface="宋体" panose="02010600030101010101" pitchFamily="2" charset="-122"/>
              </a:rPr>
              <a:t>——</a:t>
            </a:r>
            <a:r>
              <a:rPr kumimoji="1" lang="zh-CN" altLang="en-US" sz="3600" b="1" dirty="0">
                <a:solidFill>
                  <a:srgbClr val="FF0000"/>
                </a:solidFill>
                <a:latin typeface="宋体" panose="02010600030101010101" pitchFamily="2" charset="-122"/>
              </a:rPr>
              <a:t>唐 </a:t>
            </a:r>
            <a:r>
              <a:rPr kumimoji="1" lang="zh-CN" altLang="en-US" sz="3600" b="1" dirty="0">
                <a:solidFill>
                  <a:srgbClr val="FF0000"/>
                </a:solidFill>
                <a:latin typeface="宋体" panose="02010600030101010101" pitchFamily="2" charset="-122"/>
                <a:cs typeface="Times New Roman" panose="02020603050405020304" pitchFamily="18" charset="0"/>
              </a:rPr>
              <a:t>齐己</a:t>
            </a:r>
            <a:r>
              <a:rPr kumimoji="1" lang="zh-CN" altLang="en-US" sz="3600" b="1" dirty="0">
                <a:solidFill>
                  <a:srgbClr val="FF0000"/>
                </a:solidFill>
                <a:latin typeface="宋体" panose="02010600030101010101" pitchFamily="2" charset="-122"/>
              </a:rPr>
              <a:t> </a:t>
            </a:r>
            <a:r>
              <a:rPr kumimoji="1" lang="en-US" altLang="zh-CN" sz="3600" b="1" dirty="0">
                <a:solidFill>
                  <a:srgbClr val="FF0000"/>
                </a:solidFill>
                <a:latin typeface="宋体" panose="02010600030101010101" pitchFamily="2" charset="-122"/>
              </a:rPr>
              <a:t>《</a:t>
            </a:r>
            <a:r>
              <a:rPr kumimoji="1" lang="zh-CN" altLang="en-US" sz="3600" b="1" dirty="0">
                <a:solidFill>
                  <a:srgbClr val="FF0000"/>
                </a:solidFill>
                <a:latin typeface="宋体" panose="02010600030101010101" pitchFamily="2" charset="-122"/>
              </a:rPr>
              <a:t>早梅</a:t>
            </a:r>
            <a:r>
              <a:rPr kumimoji="1" lang="en-US" altLang="zh-CN" sz="3600" b="1" dirty="0">
                <a:solidFill>
                  <a:srgbClr val="FF0000"/>
                </a:solidFill>
                <a:latin typeface="宋体" panose="02010600030101010101" pitchFamily="2" charset="-122"/>
              </a:rPr>
              <a:t>》 </a:t>
            </a:r>
          </a:p>
        </p:txBody>
      </p:sp>
      <p:sp>
        <p:nvSpPr>
          <p:cNvPr id="18437" name="Rectangle 5"/>
          <p:cNvSpPr>
            <a:spLocks noChangeArrowheads="1"/>
          </p:cNvSpPr>
          <p:nvPr/>
        </p:nvSpPr>
        <p:spPr bwMode="auto">
          <a:xfrm>
            <a:off x="5334000" y="2362200"/>
            <a:ext cx="457200" cy="457200"/>
          </a:xfrm>
          <a:prstGeom prst="rect">
            <a:avLst/>
          </a:prstGeom>
          <a:solidFill>
            <a:schemeClr val="bg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p>
        </p:txBody>
      </p:sp>
      <p:sp>
        <p:nvSpPr>
          <p:cNvPr id="18438" name="Text Box 6"/>
          <p:cNvSpPr txBox="1">
            <a:spLocks noChangeArrowheads="1"/>
          </p:cNvSpPr>
          <p:nvPr/>
        </p:nvSpPr>
        <p:spPr bwMode="auto">
          <a:xfrm>
            <a:off x="5257800" y="2286000"/>
            <a:ext cx="609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kumimoji="1" lang="zh-CN" altLang="en-US" b="1">
                <a:solidFill>
                  <a:srgbClr val="FF3300"/>
                </a:solidFill>
                <a:latin typeface="Times New Roman" panose="02020603050405020304" pitchFamily="18" charset="0"/>
              </a:rPr>
              <a:t>一</a:t>
            </a:r>
          </a:p>
        </p:txBody>
      </p:sp>
      <p:sp>
        <p:nvSpPr>
          <p:cNvPr id="18439" name="Text Box 7"/>
          <p:cNvSpPr txBox="1">
            <a:spLocks noChangeArrowheads="1"/>
          </p:cNvSpPr>
          <p:nvPr/>
        </p:nvSpPr>
        <p:spPr bwMode="auto">
          <a:xfrm>
            <a:off x="2133600" y="3505201"/>
            <a:ext cx="8305800" cy="276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kumimoji="1" lang="zh-CN" altLang="en-US" sz="3600" b="1" dirty="0">
                <a:solidFill>
                  <a:srgbClr val="FF0000"/>
                </a:solidFill>
                <a:latin typeface="宋体" panose="02010600030101010101" pitchFamily="2" charset="-122"/>
              </a:rPr>
              <a:t>疏影横斜水清浅，暗香浮动月黄昏。</a:t>
            </a:r>
          </a:p>
          <a:p>
            <a:pPr eaLnBrk="1" hangingPunct="1">
              <a:spcBef>
                <a:spcPct val="50000"/>
              </a:spcBef>
              <a:buFontTx/>
              <a:buNone/>
            </a:pPr>
            <a:r>
              <a:rPr kumimoji="1" lang="zh-CN" altLang="en-US" sz="3600" b="1" dirty="0">
                <a:solidFill>
                  <a:srgbClr val="FF0000"/>
                </a:solidFill>
                <a:latin typeface="宋体" panose="02010600030101010101" pitchFamily="2" charset="-122"/>
              </a:rPr>
              <a:t>                              </a:t>
            </a:r>
            <a:r>
              <a:rPr kumimoji="1" lang="en-US" altLang="zh-CN" sz="3600" b="1" dirty="0">
                <a:solidFill>
                  <a:srgbClr val="FF0000"/>
                </a:solidFill>
                <a:latin typeface="宋体" panose="02010600030101010101" pitchFamily="2" charset="-122"/>
              </a:rPr>
              <a:t>——</a:t>
            </a:r>
            <a:r>
              <a:rPr kumimoji="1" lang="zh-CN" altLang="en-US" sz="3600" b="1" dirty="0">
                <a:solidFill>
                  <a:srgbClr val="FF0000"/>
                </a:solidFill>
                <a:latin typeface="宋体" panose="02010600030101010101" pitchFamily="2" charset="-122"/>
              </a:rPr>
              <a:t>北宋 林逋</a:t>
            </a:r>
            <a:r>
              <a:rPr kumimoji="1" lang="en-US" altLang="zh-CN" sz="3600" b="1" dirty="0">
                <a:solidFill>
                  <a:srgbClr val="FF0000"/>
                </a:solidFill>
                <a:latin typeface="宋体" panose="02010600030101010101" pitchFamily="2" charset="-122"/>
              </a:rPr>
              <a:t>《</a:t>
            </a:r>
            <a:r>
              <a:rPr kumimoji="1" lang="zh-CN" altLang="en-US" sz="3600" b="1" dirty="0">
                <a:solidFill>
                  <a:srgbClr val="FF0000"/>
                </a:solidFill>
                <a:latin typeface="宋体" panose="02010600030101010101" pitchFamily="2" charset="-122"/>
              </a:rPr>
              <a:t>山园小梅</a:t>
            </a:r>
            <a:r>
              <a:rPr kumimoji="1" lang="en-US" altLang="zh-CN" sz="3600" b="1" dirty="0">
                <a:solidFill>
                  <a:srgbClr val="FF0000"/>
                </a:solidFill>
                <a:latin typeface="宋体" panose="02010600030101010101" pitchFamily="2" charset="-122"/>
              </a:rPr>
              <a:t>》</a:t>
            </a:r>
          </a:p>
          <a:p>
            <a:pPr eaLnBrk="1" hangingPunct="1">
              <a:spcBef>
                <a:spcPct val="50000"/>
              </a:spcBef>
              <a:buFontTx/>
              <a:buNone/>
            </a:pPr>
            <a:endParaRPr kumimoji="1" lang="en-US" altLang="zh-CN" b="1" dirty="0">
              <a:latin typeface="Times New Roman" panose="02020603050405020304" pitchFamily="18" charset="0"/>
            </a:endParaRPr>
          </a:p>
        </p:txBody>
      </p:sp>
    </p:spTree>
    <p:extLst>
      <p:ext uri="{BB962C8B-B14F-4D97-AF65-F5344CB8AC3E}">
        <p14:creationId xmlns:p14="http://schemas.microsoft.com/office/powerpoint/2010/main" val="51895974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843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843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8438"/>
                                        </p:tgtEl>
                                        <p:attrNameLst>
                                          <p:attrName>style.visibility</p:attrName>
                                        </p:attrNameLst>
                                      </p:cBhvr>
                                      <p:to>
                                        <p:strVal val="visible"/>
                                      </p:to>
                                    </p:set>
                                    <p:anim calcmode="lin" valueType="num">
                                      <p:cBhvr additive="base">
                                        <p:cTn id="15" dur="500" fill="hold"/>
                                        <p:tgtEl>
                                          <p:spTgt spid="18438"/>
                                        </p:tgtEl>
                                        <p:attrNameLst>
                                          <p:attrName>ppt_x</p:attrName>
                                        </p:attrNameLst>
                                      </p:cBhvr>
                                      <p:tavLst>
                                        <p:tav tm="0">
                                          <p:val>
                                            <p:strVal val="#ppt_x"/>
                                          </p:val>
                                        </p:tav>
                                        <p:tav tm="100000">
                                          <p:val>
                                            <p:strVal val="#ppt_x"/>
                                          </p:val>
                                        </p:tav>
                                      </p:tavLst>
                                    </p:anim>
                                    <p:anim calcmode="lin" valueType="num">
                                      <p:cBhvr additive="base">
                                        <p:cTn id="16" dur="500" fill="hold"/>
                                        <p:tgtEl>
                                          <p:spTgt spid="18438"/>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184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autoUpdateAnimBg="0"/>
      <p:bldP spid="18437" grpId="0" animBg="1"/>
      <p:bldP spid="18438" grpId="0" autoUpdateAnimBg="0"/>
      <p:bldP spid="18439"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04B9B175-428C-44E7-9857-46FB547FD219}"/>
              </a:ext>
            </a:extLst>
          </p:cNvPr>
          <p:cNvPicPr>
            <a:picLocks noChangeAspect="1"/>
          </p:cNvPicPr>
          <p:nvPr/>
        </p:nvPicPr>
        <p:blipFill rotWithShape="1">
          <a:blip r:embed="rId2">
            <a:extLst>
              <a:ext uri="{28A0092B-C50C-407E-A947-70E740481C1C}">
                <a14:useLocalDpi xmlns:a14="http://schemas.microsoft.com/office/drawing/2010/main" val="0"/>
              </a:ext>
            </a:extLst>
          </a:blip>
          <a:srcRect l="26782"/>
          <a:stretch/>
        </p:blipFill>
        <p:spPr>
          <a:xfrm>
            <a:off x="0" y="0"/>
            <a:ext cx="12191999" cy="6858000"/>
          </a:xfrm>
          <a:prstGeom prst="rect">
            <a:avLst/>
          </a:prstGeom>
        </p:spPr>
      </p:pic>
      <p:sp>
        <p:nvSpPr>
          <p:cNvPr id="16" name="稻壳儿_时尚演示出品_19">
            <a:extLst>
              <a:ext uri="{FF2B5EF4-FFF2-40B4-BE49-F238E27FC236}">
                <a16:creationId xmlns="" xmlns:a16="http://schemas.microsoft.com/office/drawing/2014/main" id="{C42F5205-F5ED-427B-8043-F8D1481796F9}"/>
              </a:ext>
            </a:extLst>
          </p:cNvPr>
          <p:cNvSpPr/>
          <p:nvPr/>
        </p:nvSpPr>
        <p:spPr>
          <a:xfrm>
            <a:off x="5528017" y="3682756"/>
            <a:ext cx="192728" cy="152154"/>
          </a:xfrm>
          <a:custGeom>
            <a:avLst/>
            <a:gdLst/>
            <a:ahLst/>
            <a:cxnLst/>
            <a:rect l="l" t="t" r="r" b="b"/>
            <a:pathLst>
              <a:path w="696" h="549" extrusionOk="0">
                <a:moveTo>
                  <a:pt x="114" y="282"/>
                </a:moveTo>
                <a:lnTo>
                  <a:pt x="76" y="282"/>
                </a:lnTo>
                <a:cubicBezTo>
                  <a:pt x="68" y="282"/>
                  <a:pt x="62" y="275"/>
                  <a:pt x="62" y="267"/>
                </a:cubicBezTo>
                <a:lnTo>
                  <a:pt x="62" y="229"/>
                </a:lnTo>
                <a:cubicBezTo>
                  <a:pt x="62" y="221"/>
                  <a:pt x="68" y="215"/>
                  <a:pt x="76" y="215"/>
                </a:cubicBezTo>
                <a:lnTo>
                  <a:pt x="114" y="215"/>
                </a:lnTo>
                <a:cubicBezTo>
                  <a:pt x="122" y="215"/>
                  <a:pt x="129" y="221"/>
                  <a:pt x="129" y="229"/>
                </a:cubicBezTo>
                <a:lnTo>
                  <a:pt x="129" y="267"/>
                </a:lnTo>
                <a:cubicBezTo>
                  <a:pt x="129" y="275"/>
                  <a:pt x="122" y="282"/>
                  <a:pt x="114" y="282"/>
                </a:cubicBezTo>
                <a:close/>
                <a:moveTo>
                  <a:pt x="650" y="44"/>
                </a:moveTo>
                <a:lnTo>
                  <a:pt x="569" y="44"/>
                </a:lnTo>
                <a:lnTo>
                  <a:pt x="568" y="44"/>
                </a:lnTo>
                <a:lnTo>
                  <a:pt x="568" y="58"/>
                </a:lnTo>
                <a:lnTo>
                  <a:pt x="568" y="73"/>
                </a:lnTo>
                <a:lnTo>
                  <a:pt x="568" y="86"/>
                </a:lnTo>
                <a:cubicBezTo>
                  <a:pt x="568" y="115"/>
                  <a:pt x="544" y="139"/>
                  <a:pt x="516" y="139"/>
                </a:cubicBezTo>
                <a:cubicBezTo>
                  <a:pt x="487" y="139"/>
                  <a:pt x="463" y="115"/>
                  <a:pt x="463" y="86"/>
                </a:cubicBezTo>
                <a:lnTo>
                  <a:pt x="463" y="58"/>
                </a:lnTo>
                <a:lnTo>
                  <a:pt x="236" y="58"/>
                </a:lnTo>
                <a:lnTo>
                  <a:pt x="236" y="86"/>
                </a:lnTo>
                <a:cubicBezTo>
                  <a:pt x="236" y="115"/>
                  <a:pt x="213" y="139"/>
                  <a:pt x="184" y="139"/>
                </a:cubicBezTo>
                <a:cubicBezTo>
                  <a:pt x="155" y="139"/>
                  <a:pt x="132" y="115"/>
                  <a:pt x="132" y="86"/>
                </a:cubicBezTo>
                <a:lnTo>
                  <a:pt x="132" y="71"/>
                </a:lnTo>
                <a:lnTo>
                  <a:pt x="132" y="58"/>
                </a:lnTo>
                <a:lnTo>
                  <a:pt x="132" y="45"/>
                </a:lnTo>
                <a:cubicBezTo>
                  <a:pt x="130" y="45"/>
                  <a:pt x="128" y="44"/>
                  <a:pt x="126" y="44"/>
                </a:cubicBezTo>
                <a:lnTo>
                  <a:pt x="46" y="44"/>
                </a:lnTo>
                <a:cubicBezTo>
                  <a:pt x="21" y="44"/>
                  <a:pt x="0" y="65"/>
                  <a:pt x="0" y="91"/>
                </a:cubicBezTo>
                <a:lnTo>
                  <a:pt x="0" y="503"/>
                </a:lnTo>
                <a:cubicBezTo>
                  <a:pt x="0" y="529"/>
                  <a:pt x="21" y="549"/>
                  <a:pt x="46" y="549"/>
                </a:cubicBezTo>
                <a:lnTo>
                  <a:pt x="558" y="549"/>
                </a:lnTo>
                <a:cubicBezTo>
                  <a:pt x="570" y="549"/>
                  <a:pt x="582" y="545"/>
                  <a:pt x="591" y="536"/>
                </a:cubicBezTo>
                <a:lnTo>
                  <a:pt x="683" y="444"/>
                </a:lnTo>
                <a:cubicBezTo>
                  <a:pt x="692" y="435"/>
                  <a:pt x="696" y="423"/>
                  <a:pt x="696" y="411"/>
                </a:cubicBezTo>
                <a:lnTo>
                  <a:pt x="696" y="91"/>
                </a:lnTo>
                <a:cubicBezTo>
                  <a:pt x="696" y="65"/>
                  <a:pt x="676" y="44"/>
                  <a:pt x="650" y="44"/>
                </a:cubicBezTo>
                <a:close/>
                <a:moveTo>
                  <a:pt x="668" y="162"/>
                </a:moveTo>
                <a:lnTo>
                  <a:pt x="668" y="394"/>
                </a:lnTo>
                <a:lnTo>
                  <a:pt x="568" y="394"/>
                </a:lnTo>
                <a:cubicBezTo>
                  <a:pt x="555" y="394"/>
                  <a:pt x="544" y="405"/>
                  <a:pt x="544" y="418"/>
                </a:cubicBezTo>
                <a:lnTo>
                  <a:pt x="544" y="521"/>
                </a:lnTo>
                <a:lnTo>
                  <a:pt x="46" y="521"/>
                </a:lnTo>
                <a:cubicBezTo>
                  <a:pt x="37" y="521"/>
                  <a:pt x="29" y="513"/>
                  <a:pt x="29" y="503"/>
                </a:cubicBezTo>
                <a:lnTo>
                  <a:pt x="29" y="162"/>
                </a:lnTo>
                <a:lnTo>
                  <a:pt x="668" y="162"/>
                </a:lnTo>
                <a:close/>
                <a:moveTo>
                  <a:pt x="663" y="423"/>
                </a:moveTo>
                <a:cubicBezTo>
                  <a:pt x="663" y="423"/>
                  <a:pt x="663" y="423"/>
                  <a:pt x="663" y="423"/>
                </a:cubicBezTo>
                <a:lnTo>
                  <a:pt x="573" y="513"/>
                </a:lnTo>
                <a:lnTo>
                  <a:pt x="573" y="423"/>
                </a:lnTo>
                <a:lnTo>
                  <a:pt x="663" y="423"/>
                </a:lnTo>
                <a:close/>
                <a:moveTo>
                  <a:pt x="475" y="0"/>
                </a:moveTo>
                <a:lnTo>
                  <a:pt x="475" y="86"/>
                </a:lnTo>
                <a:cubicBezTo>
                  <a:pt x="475" y="109"/>
                  <a:pt x="493" y="127"/>
                  <a:pt x="516" y="127"/>
                </a:cubicBezTo>
                <a:lnTo>
                  <a:pt x="516" y="127"/>
                </a:lnTo>
                <a:cubicBezTo>
                  <a:pt x="538" y="127"/>
                  <a:pt x="556" y="109"/>
                  <a:pt x="556" y="86"/>
                </a:cubicBezTo>
                <a:lnTo>
                  <a:pt x="556" y="0"/>
                </a:lnTo>
                <a:lnTo>
                  <a:pt x="475" y="0"/>
                </a:lnTo>
                <a:close/>
                <a:moveTo>
                  <a:pt x="143" y="0"/>
                </a:moveTo>
                <a:lnTo>
                  <a:pt x="143" y="86"/>
                </a:lnTo>
                <a:cubicBezTo>
                  <a:pt x="143" y="109"/>
                  <a:pt x="162" y="127"/>
                  <a:pt x="184" y="127"/>
                </a:cubicBezTo>
                <a:cubicBezTo>
                  <a:pt x="207" y="127"/>
                  <a:pt x="225" y="109"/>
                  <a:pt x="225" y="86"/>
                </a:cubicBezTo>
                <a:lnTo>
                  <a:pt x="225" y="0"/>
                </a:lnTo>
                <a:lnTo>
                  <a:pt x="143" y="0"/>
                </a:lnTo>
                <a:close/>
                <a:moveTo>
                  <a:pt x="475" y="0"/>
                </a:moveTo>
                <a:lnTo>
                  <a:pt x="556" y="0"/>
                </a:lnTo>
                <a:moveTo>
                  <a:pt x="143" y="0"/>
                </a:moveTo>
                <a:lnTo>
                  <a:pt x="225" y="0"/>
                </a:lnTo>
                <a:moveTo>
                  <a:pt x="515" y="461"/>
                </a:moveTo>
                <a:lnTo>
                  <a:pt x="477" y="461"/>
                </a:lnTo>
                <a:cubicBezTo>
                  <a:pt x="469" y="461"/>
                  <a:pt x="462" y="454"/>
                  <a:pt x="462" y="446"/>
                </a:cubicBezTo>
                <a:lnTo>
                  <a:pt x="462" y="409"/>
                </a:lnTo>
                <a:cubicBezTo>
                  <a:pt x="462" y="401"/>
                  <a:pt x="469" y="394"/>
                  <a:pt x="477" y="394"/>
                </a:cubicBezTo>
                <a:lnTo>
                  <a:pt x="515" y="394"/>
                </a:lnTo>
                <a:cubicBezTo>
                  <a:pt x="523" y="394"/>
                  <a:pt x="529" y="401"/>
                  <a:pt x="529" y="409"/>
                </a:cubicBezTo>
                <a:lnTo>
                  <a:pt x="529" y="446"/>
                </a:lnTo>
                <a:cubicBezTo>
                  <a:pt x="529" y="454"/>
                  <a:pt x="523" y="461"/>
                  <a:pt x="515" y="461"/>
                </a:cubicBezTo>
                <a:close/>
                <a:moveTo>
                  <a:pt x="414" y="461"/>
                </a:moveTo>
                <a:lnTo>
                  <a:pt x="377" y="461"/>
                </a:lnTo>
                <a:cubicBezTo>
                  <a:pt x="369" y="461"/>
                  <a:pt x="362" y="454"/>
                  <a:pt x="362" y="446"/>
                </a:cubicBezTo>
                <a:lnTo>
                  <a:pt x="362" y="409"/>
                </a:lnTo>
                <a:cubicBezTo>
                  <a:pt x="362" y="401"/>
                  <a:pt x="369" y="394"/>
                  <a:pt x="377" y="394"/>
                </a:cubicBezTo>
                <a:lnTo>
                  <a:pt x="414" y="394"/>
                </a:lnTo>
                <a:cubicBezTo>
                  <a:pt x="422" y="394"/>
                  <a:pt x="429" y="401"/>
                  <a:pt x="429" y="409"/>
                </a:cubicBezTo>
                <a:lnTo>
                  <a:pt x="429" y="446"/>
                </a:lnTo>
                <a:cubicBezTo>
                  <a:pt x="429" y="454"/>
                  <a:pt x="422" y="461"/>
                  <a:pt x="414" y="461"/>
                </a:cubicBezTo>
                <a:close/>
                <a:moveTo>
                  <a:pt x="314" y="461"/>
                </a:moveTo>
                <a:lnTo>
                  <a:pt x="277" y="461"/>
                </a:lnTo>
                <a:cubicBezTo>
                  <a:pt x="269" y="461"/>
                  <a:pt x="262" y="454"/>
                  <a:pt x="262" y="446"/>
                </a:cubicBezTo>
                <a:lnTo>
                  <a:pt x="262" y="409"/>
                </a:lnTo>
                <a:cubicBezTo>
                  <a:pt x="262" y="401"/>
                  <a:pt x="269" y="394"/>
                  <a:pt x="277" y="394"/>
                </a:cubicBezTo>
                <a:lnTo>
                  <a:pt x="314" y="394"/>
                </a:lnTo>
                <a:cubicBezTo>
                  <a:pt x="322" y="394"/>
                  <a:pt x="329" y="401"/>
                  <a:pt x="329" y="409"/>
                </a:cubicBezTo>
                <a:lnTo>
                  <a:pt x="329" y="446"/>
                </a:lnTo>
                <a:cubicBezTo>
                  <a:pt x="329" y="454"/>
                  <a:pt x="322" y="461"/>
                  <a:pt x="314" y="461"/>
                </a:cubicBezTo>
                <a:close/>
                <a:moveTo>
                  <a:pt x="214" y="461"/>
                </a:moveTo>
                <a:lnTo>
                  <a:pt x="177" y="461"/>
                </a:lnTo>
                <a:cubicBezTo>
                  <a:pt x="169" y="461"/>
                  <a:pt x="162" y="454"/>
                  <a:pt x="162" y="446"/>
                </a:cubicBezTo>
                <a:lnTo>
                  <a:pt x="162" y="409"/>
                </a:lnTo>
                <a:cubicBezTo>
                  <a:pt x="162" y="401"/>
                  <a:pt x="169" y="394"/>
                  <a:pt x="177" y="394"/>
                </a:cubicBezTo>
                <a:lnTo>
                  <a:pt x="214" y="394"/>
                </a:lnTo>
                <a:cubicBezTo>
                  <a:pt x="222" y="394"/>
                  <a:pt x="229" y="401"/>
                  <a:pt x="229" y="409"/>
                </a:cubicBezTo>
                <a:lnTo>
                  <a:pt x="229" y="446"/>
                </a:lnTo>
                <a:cubicBezTo>
                  <a:pt x="229" y="454"/>
                  <a:pt x="222" y="461"/>
                  <a:pt x="214" y="461"/>
                </a:cubicBezTo>
                <a:close/>
                <a:moveTo>
                  <a:pt x="114" y="461"/>
                </a:moveTo>
                <a:lnTo>
                  <a:pt x="76" y="461"/>
                </a:lnTo>
                <a:cubicBezTo>
                  <a:pt x="68" y="461"/>
                  <a:pt x="62" y="454"/>
                  <a:pt x="62" y="446"/>
                </a:cubicBezTo>
                <a:lnTo>
                  <a:pt x="62" y="409"/>
                </a:lnTo>
                <a:cubicBezTo>
                  <a:pt x="62" y="401"/>
                  <a:pt x="68" y="394"/>
                  <a:pt x="76" y="394"/>
                </a:cubicBezTo>
                <a:lnTo>
                  <a:pt x="114" y="394"/>
                </a:lnTo>
                <a:cubicBezTo>
                  <a:pt x="122" y="394"/>
                  <a:pt x="129" y="401"/>
                  <a:pt x="129" y="409"/>
                </a:cubicBezTo>
                <a:lnTo>
                  <a:pt x="129" y="446"/>
                </a:lnTo>
                <a:cubicBezTo>
                  <a:pt x="129" y="454"/>
                  <a:pt x="122" y="461"/>
                  <a:pt x="114" y="461"/>
                </a:cubicBezTo>
                <a:close/>
                <a:moveTo>
                  <a:pt x="580" y="354"/>
                </a:moveTo>
                <a:lnTo>
                  <a:pt x="612" y="354"/>
                </a:lnTo>
                <a:lnTo>
                  <a:pt x="612" y="322"/>
                </a:lnTo>
                <a:lnTo>
                  <a:pt x="580" y="322"/>
                </a:lnTo>
                <a:lnTo>
                  <a:pt x="580" y="354"/>
                </a:lnTo>
                <a:close/>
                <a:moveTo>
                  <a:pt x="615" y="371"/>
                </a:moveTo>
                <a:lnTo>
                  <a:pt x="577" y="371"/>
                </a:lnTo>
                <a:cubicBezTo>
                  <a:pt x="569" y="371"/>
                  <a:pt x="562" y="365"/>
                  <a:pt x="562" y="357"/>
                </a:cubicBezTo>
                <a:lnTo>
                  <a:pt x="562" y="319"/>
                </a:lnTo>
                <a:cubicBezTo>
                  <a:pt x="562" y="311"/>
                  <a:pt x="569" y="304"/>
                  <a:pt x="577" y="304"/>
                </a:cubicBezTo>
                <a:lnTo>
                  <a:pt x="615" y="304"/>
                </a:lnTo>
                <a:cubicBezTo>
                  <a:pt x="623" y="304"/>
                  <a:pt x="629" y="311"/>
                  <a:pt x="629" y="319"/>
                </a:cubicBezTo>
                <a:lnTo>
                  <a:pt x="629" y="357"/>
                </a:lnTo>
                <a:cubicBezTo>
                  <a:pt x="629" y="365"/>
                  <a:pt x="623" y="371"/>
                  <a:pt x="615" y="371"/>
                </a:cubicBezTo>
                <a:close/>
                <a:moveTo>
                  <a:pt x="515" y="371"/>
                </a:moveTo>
                <a:lnTo>
                  <a:pt x="477" y="371"/>
                </a:lnTo>
                <a:cubicBezTo>
                  <a:pt x="469" y="371"/>
                  <a:pt x="462" y="365"/>
                  <a:pt x="462" y="357"/>
                </a:cubicBezTo>
                <a:lnTo>
                  <a:pt x="462" y="319"/>
                </a:lnTo>
                <a:cubicBezTo>
                  <a:pt x="462" y="311"/>
                  <a:pt x="469" y="304"/>
                  <a:pt x="477" y="304"/>
                </a:cubicBezTo>
                <a:lnTo>
                  <a:pt x="515" y="304"/>
                </a:lnTo>
                <a:cubicBezTo>
                  <a:pt x="523" y="304"/>
                  <a:pt x="529" y="311"/>
                  <a:pt x="529" y="319"/>
                </a:cubicBezTo>
                <a:lnTo>
                  <a:pt x="529" y="357"/>
                </a:lnTo>
                <a:cubicBezTo>
                  <a:pt x="529" y="365"/>
                  <a:pt x="523" y="371"/>
                  <a:pt x="515" y="371"/>
                </a:cubicBezTo>
                <a:close/>
                <a:moveTo>
                  <a:pt x="414" y="371"/>
                </a:moveTo>
                <a:lnTo>
                  <a:pt x="377" y="371"/>
                </a:lnTo>
                <a:cubicBezTo>
                  <a:pt x="369" y="371"/>
                  <a:pt x="362" y="365"/>
                  <a:pt x="362" y="357"/>
                </a:cubicBezTo>
                <a:lnTo>
                  <a:pt x="362" y="319"/>
                </a:lnTo>
                <a:cubicBezTo>
                  <a:pt x="362" y="311"/>
                  <a:pt x="369" y="304"/>
                  <a:pt x="377" y="304"/>
                </a:cubicBezTo>
                <a:lnTo>
                  <a:pt x="414" y="304"/>
                </a:lnTo>
                <a:cubicBezTo>
                  <a:pt x="422" y="304"/>
                  <a:pt x="429" y="311"/>
                  <a:pt x="429" y="319"/>
                </a:cubicBezTo>
                <a:lnTo>
                  <a:pt x="429" y="357"/>
                </a:lnTo>
                <a:cubicBezTo>
                  <a:pt x="429" y="365"/>
                  <a:pt x="422" y="371"/>
                  <a:pt x="414" y="371"/>
                </a:cubicBezTo>
                <a:close/>
                <a:moveTo>
                  <a:pt x="314" y="371"/>
                </a:moveTo>
                <a:lnTo>
                  <a:pt x="277" y="371"/>
                </a:lnTo>
                <a:cubicBezTo>
                  <a:pt x="269" y="371"/>
                  <a:pt x="262" y="365"/>
                  <a:pt x="262" y="357"/>
                </a:cubicBezTo>
                <a:lnTo>
                  <a:pt x="262" y="319"/>
                </a:lnTo>
                <a:cubicBezTo>
                  <a:pt x="262" y="311"/>
                  <a:pt x="269" y="304"/>
                  <a:pt x="277" y="304"/>
                </a:cubicBezTo>
                <a:lnTo>
                  <a:pt x="314" y="304"/>
                </a:lnTo>
                <a:cubicBezTo>
                  <a:pt x="322" y="304"/>
                  <a:pt x="329" y="311"/>
                  <a:pt x="329" y="319"/>
                </a:cubicBezTo>
                <a:lnTo>
                  <a:pt x="329" y="357"/>
                </a:lnTo>
                <a:cubicBezTo>
                  <a:pt x="329" y="365"/>
                  <a:pt x="322" y="371"/>
                  <a:pt x="314" y="371"/>
                </a:cubicBezTo>
                <a:close/>
                <a:moveTo>
                  <a:pt x="214" y="371"/>
                </a:moveTo>
                <a:lnTo>
                  <a:pt x="177" y="371"/>
                </a:lnTo>
                <a:cubicBezTo>
                  <a:pt x="169" y="371"/>
                  <a:pt x="162" y="365"/>
                  <a:pt x="162" y="357"/>
                </a:cubicBezTo>
                <a:lnTo>
                  <a:pt x="162" y="319"/>
                </a:lnTo>
                <a:cubicBezTo>
                  <a:pt x="162" y="311"/>
                  <a:pt x="169" y="304"/>
                  <a:pt x="177" y="304"/>
                </a:cubicBezTo>
                <a:lnTo>
                  <a:pt x="214" y="304"/>
                </a:lnTo>
                <a:cubicBezTo>
                  <a:pt x="222" y="304"/>
                  <a:pt x="229" y="311"/>
                  <a:pt x="229" y="319"/>
                </a:cubicBezTo>
                <a:lnTo>
                  <a:pt x="229" y="357"/>
                </a:lnTo>
                <a:cubicBezTo>
                  <a:pt x="229" y="365"/>
                  <a:pt x="222" y="371"/>
                  <a:pt x="214" y="371"/>
                </a:cubicBezTo>
                <a:close/>
                <a:moveTo>
                  <a:pt x="114" y="371"/>
                </a:moveTo>
                <a:lnTo>
                  <a:pt x="76" y="371"/>
                </a:lnTo>
                <a:cubicBezTo>
                  <a:pt x="68" y="371"/>
                  <a:pt x="62" y="365"/>
                  <a:pt x="62" y="357"/>
                </a:cubicBezTo>
                <a:lnTo>
                  <a:pt x="62" y="319"/>
                </a:lnTo>
                <a:cubicBezTo>
                  <a:pt x="62" y="311"/>
                  <a:pt x="68" y="304"/>
                  <a:pt x="76" y="304"/>
                </a:cubicBezTo>
                <a:lnTo>
                  <a:pt x="114" y="304"/>
                </a:lnTo>
                <a:cubicBezTo>
                  <a:pt x="122" y="304"/>
                  <a:pt x="129" y="311"/>
                  <a:pt x="129" y="319"/>
                </a:cubicBezTo>
                <a:lnTo>
                  <a:pt x="129" y="357"/>
                </a:lnTo>
                <a:cubicBezTo>
                  <a:pt x="129" y="365"/>
                  <a:pt x="122" y="371"/>
                  <a:pt x="114" y="371"/>
                </a:cubicBezTo>
                <a:close/>
                <a:moveTo>
                  <a:pt x="580" y="264"/>
                </a:moveTo>
                <a:lnTo>
                  <a:pt x="612" y="264"/>
                </a:lnTo>
                <a:lnTo>
                  <a:pt x="612" y="232"/>
                </a:lnTo>
                <a:lnTo>
                  <a:pt x="580" y="232"/>
                </a:lnTo>
                <a:lnTo>
                  <a:pt x="580" y="264"/>
                </a:lnTo>
                <a:close/>
                <a:moveTo>
                  <a:pt x="615" y="282"/>
                </a:moveTo>
                <a:lnTo>
                  <a:pt x="577" y="282"/>
                </a:lnTo>
                <a:cubicBezTo>
                  <a:pt x="569" y="282"/>
                  <a:pt x="562" y="275"/>
                  <a:pt x="562" y="267"/>
                </a:cubicBezTo>
                <a:lnTo>
                  <a:pt x="562" y="229"/>
                </a:lnTo>
                <a:cubicBezTo>
                  <a:pt x="562" y="221"/>
                  <a:pt x="569" y="215"/>
                  <a:pt x="577" y="215"/>
                </a:cubicBezTo>
                <a:lnTo>
                  <a:pt x="615" y="215"/>
                </a:lnTo>
                <a:cubicBezTo>
                  <a:pt x="623" y="215"/>
                  <a:pt x="629" y="221"/>
                  <a:pt x="629" y="229"/>
                </a:cubicBezTo>
                <a:lnTo>
                  <a:pt x="629" y="267"/>
                </a:lnTo>
                <a:cubicBezTo>
                  <a:pt x="629" y="275"/>
                  <a:pt x="623" y="282"/>
                  <a:pt x="615" y="282"/>
                </a:cubicBezTo>
                <a:close/>
                <a:moveTo>
                  <a:pt x="515" y="282"/>
                </a:moveTo>
                <a:lnTo>
                  <a:pt x="477" y="282"/>
                </a:lnTo>
                <a:cubicBezTo>
                  <a:pt x="469" y="282"/>
                  <a:pt x="462" y="275"/>
                  <a:pt x="462" y="267"/>
                </a:cubicBezTo>
                <a:lnTo>
                  <a:pt x="462" y="229"/>
                </a:lnTo>
                <a:cubicBezTo>
                  <a:pt x="462" y="221"/>
                  <a:pt x="469" y="215"/>
                  <a:pt x="477" y="215"/>
                </a:cubicBezTo>
                <a:lnTo>
                  <a:pt x="515" y="215"/>
                </a:lnTo>
                <a:cubicBezTo>
                  <a:pt x="523" y="215"/>
                  <a:pt x="529" y="221"/>
                  <a:pt x="529" y="229"/>
                </a:cubicBezTo>
                <a:lnTo>
                  <a:pt x="529" y="267"/>
                </a:lnTo>
                <a:cubicBezTo>
                  <a:pt x="529" y="275"/>
                  <a:pt x="523" y="282"/>
                  <a:pt x="515" y="282"/>
                </a:cubicBezTo>
                <a:close/>
                <a:moveTo>
                  <a:pt x="414" y="282"/>
                </a:moveTo>
                <a:lnTo>
                  <a:pt x="377" y="282"/>
                </a:lnTo>
                <a:cubicBezTo>
                  <a:pt x="369" y="282"/>
                  <a:pt x="362" y="275"/>
                  <a:pt x="362" y="267"/>
                </a:cubicBezTo>
                <a:lnTo>
                  <a:pt x="362" y="229"/>
                </a:lnTo>
                <a:cubicBezTo>
                  <a:pt x="362" y="221"/>
                  <a:pt x="369" y="215"/>
                  <a:pt x="377" y="215"/>
                </a:cubicBezTo>
                <a:lnTo>
                  <a:pt x="414" y="215"/>
                </a:lnTo>
                <a:cubicBezTo>
                  <a:pt x="422" y="215"/>
                  <a:pt x="429" y="221"/>
                  <a:pt x="429" y="229"/>
                </a:cubicBezTo>
                <a:lnTo>
                  <a:pt x="429" y="267"/>
                </a:lnTo>
                <a:cubicBezTo>
                  <a:pt x="429" y="275"/>
                  <a:pt x="422" y="282"/>
                  <a:pt x="414" y="282"/>
                </a:cubicBezTo>
                <a:close/>
                <a:moveTo>
                  <a:pt x="314" y="282"/>
                </a:moveTo>
                <a:lnTo>
                  <a:pt x="277" y="282"/>
                </a:lnTo>
                <a:cubicBezTo>
                  <a:pt x="269" y="282"/>
                  <a:pt x="262" y="275"/>
                  <a:pt x="262" y="267"/>
                </a:cubicBezTo>
                <a:lnTo>
                  <a:pt x="262" y="229"/>
                </a:lnTo>
                <a:cubicBezTo>
                  <a:pt x="262" y="221"/>
                  <a:pt x="269" y="215"/>
                  <a:pt x="277" y="215"/>
                </a:cubicBezTo>
                <a:lnTo>
                  <a:pt x="314" y="215"/>
                </a:lnTo>
                <a:cubicBezTo>
                  <a:pt x="322" y="215"/>
                  <a:pt x="329" y="221"/>
                  <a:pt x="329" y="229"/>
                </a:cubicBezTo>
                <a:lnTo>
                  <a:pt x="329" y="267"/>
                </a:lnTo>
                <a:cubicBezTo>
                  <a:pt x="329" y="275"/>
                  <a:pt x="322" y="282"/>
                  <a:pt x="314" y="282"/>
                </a:cubicBezTo>
                <a:close/>
                <a:moveTo>
                  <a:pt x="214" y="282"/>
                </a:moveTo>
                <a:lnTo>
                  <a:pt x="177" y="282"/>
                </a:lnTo>
                <a:cubicBezTo>
                  <a:pt x="169" y="282"/>
                  <a:pt x="162" y="275"/>
                  <a:pt x="162" y="267"/>
                </a:cubicBezTo>
                <a:lnTo>
                  <a:pt x="162" y="229"/>
                </a:lnTo>
                <a:cubicBezTo>
                  <a:pt x="162" y="221"/>
                  <a:pt x="169" y="215"/>
                  <a:pt x="177" y="215"/>
                </a:cubicBezTo>
                <a:lnTo>
                  <a:pt x="214" y="215"/>
                </a:lnTo>
                <a:cubicBezTo>
                  <a:pt x="222" y="215"/>
                  <a:pt x="229" y="221"/>
                  <a:pt x="229" y="229"/>
                </a:cubicBezTo>
                <a:lnTo>
                  <a:pt x="229" y="267"/>
                </a:lnTo>
                <a:cubicBezTo>
                  <a:pt x="229" y="275"/>
                  <a:pt x="222" y="282"/>
                  <a:pt x="214" y="282"/>
                </a:cubicBezTo>
                <a:close/>
              </a:path>
            </a:pathLst>
          </a:custGeom>
          <a:solidFill>
            <a:schemeClr val="lt1"/>
          </a:solidFill>
          <a:ln>
            <a:noFill/>
          </a:ln>
        </p:spPr>
        <p:txBody>
          <a:bodyPr spcFirstLastPara="1" wrap="square" lIns="91275" tIns="45625" rIns="91275" bIns="45625" anchor="t" anchorCtr="0">
            <a:noAutofit/>
          </a:bodyPr>
          <a:lstStyle/>
          <a:p>
            <a:pPr marL="0" marR="0" lvl="0" indent="0" algn="l" rtl="0">
              <a:spcBef>
                <a:spcPts val="0"/>
              </a:spcBef>
              <a:spcAft>
                <a:spcPts val="0"/>
              </a:spcAft>
              <a:buNone/>
            </a:pPr>
            <a:endParaRPr sz="1798" dirty="0">
              <a:solidFill>
                <a:schemeClr val="dk1"/>
              </a:solidFill>
              <a:latin typeface="仓耳玄三M W05" panose="02020400000000000000" pitchFamily="18" charset="-122"/>
              <a:ea typeface="+mn-ea"/>
              <a:cs typeface="+mn-ea"/>
              <a:sym typeface="+mn-lt"/>
            </a:endParaRPr>
          </a:p>
        </p:txBody>
      </p:sp>
      <p:sp>
        <p:nvSpPr>
          <p:cNvPr id="20" name="稻壳儿_时尚演示出品_23">
            <a:extLst>
              <a:ext uri="{FF2B5EF4-FFF2-40B4-BE49-F238E27FC236}">
                <a16:creationId xmlns="" xmlns:a16="http://schemas.microsoft.com/office/drawing/2014/main" id="{8896136A-8C2F-4CE4-9AAC-919AFBDB2EA1}"/>
              </a:ext>
            </a:extLst>
          </p:cNvPr>
          <p:cNvSpPr/>
          <p:nvPr/>
        </p:nvSpPr>
        <p:spPr>
          <a:xfrm>
            <a:off x="8859233" y="3689788"/>
            <a:ext cx="156584" cy="138091"/>
          </a:xfrm>
          <a:custGeom>
            <a:avLst/>
            <a:gdLst/>
            <a:ahLst/>
            <a:cxnLst/>
            <a:rect l="l" t="t" r="r" b="b"/>
            <a:pathLst>
              <a:path w="669" h="591" extrusionOk="0">
                <a:moveTo>
                  <a:pt x="490" y="241"/>
                </a:moveTo>
                <a:lnTo>
                  <a:pt x="480" y="231"/>
                </a:lnTo>
                <a:lnTo>
                  <a:pt x="593" y="118"/>
                </a:lnTo>
                <a:lnTo>
                  <a:pt x="602" y="128"/>
                </a:lnTo>
                <a:lnTo>
                  <a:pt x="490" y="241"/>
                </a:lnTo>
                <a:close/>
                <a:moveTo>
                  <a:pt x="453" y="204"/>
                </a:moveTo>
                <a:lnTo>
                  <a:pt x="443" y="194"/>
                </a:lnTo>
                <a:lnTo>
                  <a:pt x="556" y="81"/>
                </a:lnTo>
                <a:lnTo>
                  <a:pt x="566" y="91"/>
                </a:lnTo>
                <a:lnTo>
                  <a:pt x="453" y="204"/>
                </a:lnTo>
                <a:close/>
                <a:moveTo>
                  <a:pt x="538" y="515"/>
                </a:moveTo>
                <a:cubicBezTo>
                  <a:pt x="551" y="515"/>
                  <a:pt x="562" y="526"/>
                  <a:pt x="562" y="539"/>
                </a:cubicBezTo>
                <a:cubicBezTo>
                  <a:pt x="562" y="552"/>
                  <a:pt x="551" y="563"/>
                  <a:pt x="538" y="563"/>
                </a:cubicBezTo>
                <a:cubicBezTo>
                  <a:pt x="525" y="563"/>
                  <a:pt x="514" y="552"/>
                  <a:pt x="514" y="539"/>
                </a:cubicBezTo>
                <a:cubicBezTo>
                  <a:pt x="514" y="526"/>
                  <a:pt x="525" y="515"/>
                  <a:pt x="538" y="515"/>
                </a:cubicBezTo>
                <a:close/>
                <a:moveTo>
                  <a:pt x="661" y="81"/>
                </a:moveTo>
                <a:lnTo>
                  <a:pt x="603" y="22"/>
                </a:lnTo>
                <a:cubicBezTo>
                  <a:pt x="594" y="14"/>
                  <a:pt x="581" y="14"/>
                  <a:pt x="573" y="22"/>
                </a:cubicBezTo>
                <a:cubicBezTo>
                  <a:pt x="568" y="27"/>
                  <a:pt x="567" y="33"/>
                  <a:pt x="567" y="40"/>
                </a:cubicBezTo>
                <a:cubicBezTo>
                  <a:pt x="563" y="40"/>
                  <a:pt x="559" y="41"/>
                  <a:pt x="555" y="44"/>
                </a:cubicBezTo>
                <a:lnTo>
                  <a:pt x="555" y="44"/>
                </a:lnTo>
                <a:lnTo>
                  <a:pt x="402" y="196"/>
                </a:lnTo>
                <a:cubicBezTo>
                  <a:pt x="404" y="209"/>
                  <a:pt x="400" y="223"/>
                  <a:pt x="393" y="234"/>
                </a:cubicBezTo>
                <a:lnTo>
                  <a:pt x="409" y="251"/>
                </a:lnTo>
                <a:lnTo>
                  <a:pt x="409" y="250"/>
                </a:lnTo>
                <a:lnTo>
                  <a:pt x="411" y="252"/>
                </a:lnTo>
                <a:lnTo>
                  <a:pt x="377" y="285"/>
                </a:lnTo>
                <a:lnTo>
                  <a:pt x="267" y="175"/>
                </a:lnTo>
                <a:cubicBezTo>
                  <a:pt x="279" y="131"/>
                  <a:pt x="268" y="81"/>
                  <a:pt x="233" y="46"/>
                </a:cubicBezTo>
                <a:cubicBezTo>
                  <a:pt x="198" y="12"/>
                  <a:pt x="149" y="0"/>
                  <a:pt x="105" y="12"/>
                </a:cubicBezTo>
                <a:lnTo>
                  <a:pt x="180" y="87"/>
                </a:lnTo>
                <a:lnTo>
                  <a:pt x="160" y="160"/>
                </a:lnTo>
                <a:lnTo>
                  <a:pt x="87" y="180"/>
                </a:lnTo>
                <a:lnTo>
                  <a:pt x="12" y="105"/>
                </a:lnTo>
                <a:cubicBezTo>
                  <a:pt x="0" y="149"/>
                  <a:pt x="12" y="198"/>
                  <a:pt x="46" y="233"/>
                </a:cubicBezTo>
                <a:cubicBezTo>
                  <a:pt x="83" y="269"/>
                  <a:pt x="135" y="280"/>
                  <a:pt x="181" y="265"/>
                </a:cubicBezTo>
                <a:lnTo>
                  <a:pt x="181" y="266"/>
                </a:lnTo>
                <a:lnTo>
                  <a:pt x="289" y="373"/>
                </a:lnTo>
                <a:lnTo>
                  <a:pt x="186" y="476"/>
                </a:lnTo>
                <a:lnTo>
                  <a:pt x="181" y="471"/>
                </a:lnTo>
                <a:lnTo>
                  <a:pt x="152" y="494"/>
                </a:lnTo>
                <a:lnTo>
                  <a:pt x="103" y="571"/>
                </a:lnTo>
                <a:lnTo>
                  <a:pt x="116" y="583"/>
                </a:lnTo>
                <a:lnTo>
                  <a:pt x="193" y="534"/>
                </a:lnTo>
                <a:lnTo>
                  <a:pt x="216" y="506"/>
                </a:lnTo>
                <a:lnTo>
                  <a:pt x="210" y="500"/>
                </a:lnTo>
                <a:lnTo>
                  <a:pt x="313" y="397"/>
                </a:lnTo>
                <a:lnTo>
                  <a:pt x="489" y="573"/>
                </a:lnTo>
                <a:cubicBezTo>
                  <a:pt x="501" y="585"/>
                  <a:pt x="517" y="591"/>
                  <a:pt x="533" y="591"/>
                </a:cubicBezTo>
                <a:cubicBezTo>
                  <a:pt x="549" y="591"/>
                  <a:pt x="565" y="585"/>
                  <a:pt x="577" y="573"/>
                </a:cubicBezTo>
                <a:cubicBezTo>
                  <a:pt x="601" y="549"/>
                  <a:pt x="601" y="509"/>
                  <a:pt x="577" y="485"/>
                </a:cubicBezTo>
                <a:lnTo>
                  <a:pt x="401" y="309"/>
                </a:lnTo>
                <a:lnTo>
                  <a:pt x="434" y="276"/>
                </a:lnTo>
                <a:lnTo>
                  <a:pt x="448" y="291"/>
                </a:lnTo>
                <a:cubicBezTo>
                  <a:pt x="460" y="283"/>
                  <a:pt x="474" y="280"/>
                  <a:pt x="488" y="281"/>
                </a:cubicBezTo>
                <a:lnTo>
                  <a:pt x="638" y="131"/>
                </a:lnTo>
                <a:lnTo>
                  <a:pt x="640" y="129"/>
                </a:lnTo>
                <a:lnTo>
                  <a:pt x="639" y="128"/>
                </a:lnTo>
                <a:cubicBezTo>
                  <a:pt x="642" y="125"/>
                  <a:pt x="644" y="120"/>
                  <a:pt x="644" y="116"/>
                </a:cubicBezTo>
                <a:cubicBezTo>
                  <a:pt x="650" y="117"/>
                  <a:pt x="657" y="115"/>
                  <a:pt x="661" y="110"/>
                </a:cubicBezTo>
                <a:cubicBezTo>
                  <a:pt x="669" y="102"/>
                  <a:pt x="669" y="89"/>
                  <a:pt x="661" y="81"/>
                </a:cubicBezTo>
                <a:close/>
              </a:path>
            </a:pathLst>
          </a:custGeom>
          <a:solidFill>
            <a:schemeClr val="lt1"/>
          </a:solidFill>
          <a:ln>
            <a:noFill/>
          </a:ln>
        </p:spPr>
        <p:txBody>
          <a:bodyPr spcFirstLastPara="1" wrap="square" lIns="91275" tIns="45625" rIns="91275" bIns="45625" anchor="t" anchorCtr="0">
            <a:noAutofit/>
          </a:bodyPr>
          <a:lstStyle/>
          <a:p>
            <a:pPr marL="0" marR="0" lvl="0" indent="0" algn="l" rtl="0">
              <a:spcBef>
                <a:spcPts val="0"/>
              </a:spcBef>
              <a:spcAft>
                <a:spcPts val="0"/>
              </a:spcAft>
              <a:buNone/>
            </a:pPr>
            <a:endParaRPr sz="1798" dirty="0">
              <a:solidFill>
                <a:schemeClr val="dk1"/>
              </a:solidFill>
              <a:latin typeface="仓耳玄三M W05" panose="02020400000000000000" pitchFamily="18" charset="-122"/>
              <a:ea typeface="+mn-ea"/>
              <a:cs typeface="+mn-ea"/>
              <a:sym typeface="+mn-lt"/>
            </a:endParaRPr>
          </a:p>
        </p:txBody>
      </p:sp>
      <p:sp>
        <p:nvSpPr>
          <p:cNvPr id="24" name="稻壳儿_时尚演示出品_27">
            <a:extLst>
              <a:ext uri="{FF2B5EF4-FFF2-40B4-BE49-F238E27FC236}">
                <a16:creationId xmlns="" xmlns:a16="http://schemas.microsoft.com/office/drawing/2014/main" id="{406A5072-14DD-4C70-A45B-D28A677E11A5}"/>
              </a:ext>
            </a:extLst>
          </p:cNvPr>
          <p:cNvSpPr/>
          <p:nvPr/>
        </p:nvSpPr>
        <p:spPr>
          <a:xfrm>
            <a:off x="8859233" y="4940512"/>
            <a:ext cx="156584" cy="228485"/>
          </a:xfrm>
          <a:custGeom>
            <a:avLst/>
            <a:gdLst/>
            <a:ahLst/>
            <a:cxnLst/>
            <a:rect l="l" t="t" r="r" b="b"/>
            <a:pathLst>
              <a:path w="513" h="745" extrusionOk="0">
                <a:moveTo>
                  <a:pt x="280" y="519"/>
                </a:moveTo>
                <a:lnTo>
                  <a:pt x="280" y="466"/>
                </a:lnTo>
                <a:cubicBezTo>
                  <a:pt x="280" y="453"/>
                  <a:pt x="269" y="442"/>
                  <a:pt x="256" y="442"/>
                </a:cubicBezTo>
                <a:cubicBezTo>
                  <a:pt x="243" y="442"/>
                  <a:pt x="233" y="453"/>
                  <a:pt x="233" y="466"/>
                </a:cubicBezTo>
                <a:lnTo>
                  <a:pt x="233" y="519"/>
                </a:lnTo>
                <a:cubicBezTo>
                  <a:pt x="219" y="527"/>
                  <a:pt x="210" y="542"/>
                  <a:pt x="210" y="559"/>
                </a:cubicBezTo>
                <a:cubicBezTo>
                  <a:pt x="210" y="585"/>
                  <a:pt x="231" y="605"/>
                  <a:pt x="256" y="605"/>
                </a:cubicBezTo>
                <a:cubicBezTo>
                  <a:pt x="282" y="605"/>
                  <a:pt x="303" y="585"/>
                  <a:pt x="303" y="559"/>
                </a:cubicBezTo>
                <a:cubicBezTo>
                  <a:pt x="303" y="542"/>
                  <a:pt x="294" y="527"/>
                  <a:pt x="280" y="519"/>
                </a:cubicBezTo>
                <a:close/>
                <a:moveTo>
                  <a:pt x="466" y="675"/>
                </a:moveTo>
                <a:cubicBezTo>
                  <a:pt x="466" y="688"/>
                  <a:pt x="456" y="699"/>
                  <a:pt x="443" y="699"/>
                </a:cubicBezTo>
                <a:lnTo>
                  <a:pt x="70" y="699"/>
                </a:lnTo>
                <a:cubicBezTo>
                  <a:pt x="57" y="699"/>
                  <a:pt x="47" y="688"/>
                  <a:pt x="47" y="675"/>
                </a:cubicBezTo>
                <a:lnTo>
                  <a:pt x="47" y="396"/>
                </a:lnTo>
                <a:cubicBezTo>
                  <a:pt x="47" y="383"/>
                  <a:pt x="57" y="372"/>
                  <a:pt x="70" y="372"/>
                </a:cubicBezTo>
                <a:lnTo>
                  <a:pt x="443" y="372"/>
                </a:lnTo>
                <a:cubicBezTo>
                  <a:pt x="456" y="372"/>
                  <a:pt x="466" y="383"/>
                  <a:pt x="466" y="396"/>
                </a:cubicBezTo>
                <a:lnTo>
                  <a:pt x="466" y="675"/>
                </a:lnTo>
                <a:close/>
                <a:moveTo>
                  <a:pt x="117" y="186"/>
                </a:moveTo>
                <a:cubicBezTo>
                  <a:pt x="117" y="109"/>
                  <a:pt x="179" y="46"/>
                  <a:pt x="256" y="46"/>
                </a:cubicBezTo>
                <a:cubicBezTo>
                  <a:pt x="333" y="46"/>
                  <a:pt x="396" y="109"/>
                  <a:pt x="396" y="186"/>
                </a:cubicBezTo>
                <a:lnTo>
                  <a:pt x="396" y="326"/>
                </a:lnTo>
                <a:lnTo>
                  <a:pt x="117" y="326"/>
                </a:lnTo>
                <a:lnTo>
                  <a:pt x="117" y="186"/>
                </a:lnTo>
                <a:close/>
                <a:moveTo>
                  <a:pt x="443" y="326"/>
                </a:moveTo>
                <a:lnTo>
                  <a:pt x="443" y="186"/>
                </a:lnTo>
                <a:cubicBezTo>
                  <a:pt x="443" y="83"/>
                  <a:pt x="359" y="0"/>
                  <a:pt x="256" y="0"/>
                </a:cubicBezTo>
                <a:cubicBezTo>
                  <a:pt x="154" y="0"/>
                  <a:pt x="70" y="83"/>
                  <a:pt x="70" y="186"/>
                </a:cubicBezTo>
                <a:lnTo>
                  <a:pt x="70" y="326"/>
                </a:lnTo>
                <a:cubicBezTo>
                  <a:pt x="31" y="326"/>
                  <a:pt x="0" y="357"/>
                  <a:pt x="0" y="396"/>
                </a:cubicBezTo>
                <a:lnTo>
                  <a:pt x="0" y="675"/>
                </a:lnTo>
                <a:cubicBezTo>
                  <a:pt x="0" y="714"/>
                  <a:pt x="31" y="745"/>
                  <a:pt x="70" y="745"/>
                </a:cubicBezTo>
                <a:lnTo>
                  <a:pt x="443" y="745"/>
                </a:lnTo>
                <a:cubicBezTo>
                  <a:pt x="481" y="745"/>
                  <a:pt x="513" y="714"/>
                  <a:pt x="513" y="675"/>
                </a:cubicBezTo>
                <a:lnTo>
                  <a:pt x="513" y="396"/>
                </a:lnTo>
                <a:cubicBezTo>
                  <a:pt x="513" y="357"/>
                  <a:pt x="481" y="326"/>
                  <a:pt x="443" y="326"/>
                </a:cubicBezTo>
                <a:close/>
              </a:path>
            </a:pathLst>
          </a:custGeom>
          <a:solidFill>
            <a:schemeClr val="lt1"/>
          </a:solidFill>
          <a:ln>
            <a:noFill/>
          </a:ln>
        </p:spPr>
        <p:txBody>
          <a:bodyPr spcFirstLastPara="1" wrap="square" lIns="91275" tIns="45625" rIns="91275" bIns="45625" anchor="t" anchorCtr="0">
            <a:noAutofit/>
          </a:bodyPr>
          <a:lstStyle/>
          <a:p>
            <a:pPr marL="0" marR="0" lvl="0" indent="0" algn="l" rtl="0">
              <a:spcBef>
                <a:spcPts val="0"/>
              </a:spcBef>
              <a:spcAft>
                <a:spcPts val="0"/>
              </a:spcAft>
              <a:buNone/>
            </a:pPr>
            <a:endParaRPr sz="1798" dirty="0">
              <a:solidFill>
                <a:schemeClr val="dk1"/>
              </a:solidFill>
              <a:latin typeface="仓耳玄三M W05" panose="02020400000000000000" pitchFamily="18" charset="-122"/>
              <a:ea typeface="+mn-ea"/>
              <a:cs typeface="+mn-ea"/>
              <a:sym typeface="+mn-lt"/>
            </a:endParaRPr>
          </a:p>
        </p:txBody>
      </p:sp>
      <p:sp>
        <p:nvSpPr>
          <p:cNvPr id="28" name="稻壳儿_时尚演示出品_35">
            <a:extLst>
              <a:ext uri="{FF2B5EF4-FFF2-40B4-BE49-F238E27FC236}">
                <a16:creationId xmlns="" xmlns:a16="http://schemas.microsoft.com/office/drawing/2014/main" id="{C7DFE403-B47C-4C26-8C52-29AA014E098A}"/>
              </a:ext>
            </a:extLst>
          </p:cNvPr>
          <p:cNvSpPr/>
          <p:nvPr/>
        </p:nvSpPr>
        <p:spPr>
          <a:xfrm>
            <a:off x="5550564" y="4959200"/>
            <a:ext cx="143023" cy="191107"/>
          </a:xfrm>
          <a:custGeom>
            <a:avLst/>
            <a:gdLst/>
            <a:ahLst/>
            <a:cxnLst/>
            <a:rect l="l" t="t" r="r" b="b"/>
            <a:pathLst>
              <a:path w="609" h="813" extrusionOk="0">
                <a:moveTo>
                  <a:pt x="609" y="813"/>
                </a:moveTo>
                <a:lnTo>
                  <a:pt x="0" y="813"/>
                </a:lnTo>
                <a:lnTo>
                  <a:pt x="0" y="102"/>
                </a:lnTo>
                <a:lnTo>
                  <a:pt x="78" y="102"/>
                </a:lnTo>
                <a:lnTo>
                  <a:pt x="102" y="102"/>
                </a:lnTo>
                <a:lnTo>
                  <a:pt x="153" y="102"/>
                </a:lnTo>
                <a:lnTo>
                  <a:pt x="153" y="51"/>
                </a:lnTo>
                <a:lnTo>
                  <a:pt x="232" y="51"/>
                </a:lnTo>
                <a:cubicBezTo>
                  <a:pt x="243" y="22"/>
                  <a:pt x="271" y="0"/>
                  <a:pt x="304" y="0"/>
                </a:cubicBezTo>
                <a:cubicBezTo>
                  <a:pt x="337" y="0"/>
                  <a:pt x="366" y="22"/>
                  <a:pt x="376" y="51"/>
                </a:cubicBezTo>
                <a:lnTo>
                  <a:pt x="456" y="51"/>
                </a:lnTo>
                <a:lnTo>
                  <a:pt x="456" y="102"/>
                </a:lnTo>
                <a:lnTo>
                  <a:pt x="506" y="102"/>
                </a:lnTo>
                <a:lnTo>
                  <a:pt x="525" y="102"/>
                </a:lnTo>
                <a:lnTo>
                  <a:pt x="609" y="102"/>
                </a:lnTo>
                <a:lnTo>
                  <a:pt x="609" y="813"/>
                </a:lnTo>
                <a:close/>
                <a:moveTo>
                  <a:pt x="456" y="357"/>
                </a:moveTo>
                <a:lnTo>
                  <a:pt x="152" y="357"/>
                </a:lnTo>
                <a:lnTo>
                  <a:pt x="152" y="307"/>
                </a:lnTo>
                <a:lnTo>
                  <a:pt x="456" y="307"/>
                </a:lnTo>
                <a:lnTo>
                  <a:pt x="456" y="357"/>
                </a:lnTo>
                <a:close/>
                <a:moveTo>
                  <a:pt x="456" y="153"/>
                </a:moveTo>
                <a:lnTo>
                  <a:pt x="456" y="204"/>
                </a:lnTo>
                <a:lnTo>
                  <a:pt x="153" y="204"/>
                </a:lnTo>
                <a:lnTo>
                  <a:pt x="153" y="153"/>
                </a:lnTo>
                <a:lnTo>
                  <a:pt x="102" y="153"/>
                </a:lnTo>
                <a:lnTo>
                  <a:pt x="102" y="153"/>
                </a:lnTo>
                <a:lnTo>
                  <a:pt x="51" y="153"/>
                </a:lnTo>
                <a:lnTo>
                  <a:pt x="51" y="762"/>
                </a:lnTo>
                <a:lnTo>
                  <a:pt x="558" y="762"/>
                </a:lnTo>
                <a:lnTo>
                  <a:pt x="558" y="153"/>
                </a:lnTo>
                <a:lnTo>
                  <a:pt x="506" y="153"/>
                </a:lnTo>
                <a:lnTo>
                  <a:pt x="506" y="153"/>
                </a:lnTo>
                <a:lnTo>
                  <a:pt x="456" y="153"/>
                </a:lnTo>
                <a:close/>
                <a:moveTo>
                  <a:pt x="456" y="660"/>
                </a:moveTo>
                <a:lnTo>
                  <a:pt x="152" y="660"/>
                </a:lnTo>
                <a:lnTo>
                  <a:pt x="152" y="610"/>
                </a:lnTo>
                <a:lnTo>
                  <a:pt x="456" y="610"/>
                </a:lnTo>
                <a:lnTo>
                  <a:pt x="456" y="660"/>
                </a:lnTo>
                <a:close/>
                <a:moveTo>
                  <a:pt x="456" y="559"/>
                </a:moveTo>
                <a:lnTo>
                  <a:pt x="152" y="559"/>
                </a:lnTo>
                <a:lnTo>
                  <a:pt x="152" y="508"/>
                </a:lnTo>
                <a:lnTo>
                  <a:pt x="456" y="508"/>
                </a:lnTo>
                <a:lnTo>
                  <a:pt x="456" y="559"/>
                </a:lnTo>
                <a:close/>
                <a:moveTo>
                  <a:pt x="456" y="457"/>
                </a:moveTo>
                <a:lnTo>
                  <a:pt x="152" y="457"/>
                </a:lnTo>
                <a:lnTo>
                  <a:pt x="152" y="407"/>
                </a:lnTo>
                <a:lnTo>
                  <a:pt x="456" y="407"/>
                </a:lnTo>
                <a:lnTo>
                  <a:pt x="456" y="457"/>
                </a:lnTo>
                <a:close/>
                <a:moveTo>
                  <a:pt x="204" y="153"/>
                </a:moveTo>
                <a:lnTo>
                  <a:pt x="405" y="153"/>
                </a:lnTo>
                <a:lnTo>
                  <a:pt x="405" y="102"/>
                </a:lnTo>
                <a:lnTo>
                  <a:pt x="330" y="102"/>
                </a:lnTo>
                <a:lnTo>
                  <a:pt x="330" y="77"/>
                </a:lnTo>
                <a:cubicBezTo>
                  <a:pt x="330" y="63"/>
                  <a:pt x="318" y="51"/>
                  <a:pt x="304" y="51"/>
                </a:cubicBezTo>
                <a:cubicBezTo>
                  <a:pt x="290" y="51"/>
                  <a:pt x="279" y="63"/>
                  <a:pt x="279" y="77"/>
                </a:cubicBezTo>
                <a:lnTo>
                  <a:pt x="279" y="102"/>
                </a:lnTo>
                <a:lnTo>
                  <a:pt x="204" y="102"/>
                </a:lnTo>
                <a:lnTo>
                  <a:pt x="204" y="153"/>
                </a:lnTo>
                <a:close/>
              </a:path>
            </a:pathLst>
          </a:custGeom>
          <a:solidFill>
            <a:schemeClr val="lt1"/>
          </a:solidFill>
          <a:ln>
            <a:noFill/>
          </a:ln>
        </p:spPr>
        <p:txBody>
          <a:bodyPr spcFirstLastPara="1" wrap="square" lIns="91275" tIns="45625" rIns="91275" bIns="45625" anchor="t" anchorCtr="0">
            <a:noAutofit/>
          </a:bodyPr>
          <a:lstStyle/>
          <a:p>
            <a:pPr marL="0" marR="0" lvl="0" indent="0" algn="l" rtl="0">
              <a:spcBef>
                <a:spcPts val="0"/>
              </a:spcBef>
              <a:spcAft>
                <a:spcPts val="0"/>
              </a:spcAft>
              <a:buNone/>
            </a:pPr>
            <a:endParaRPr sz="1798" dirty="0">
              <a:solidFill>
                <a:schemeClr val="dk1"/>
              </a:solidFill>
              <a:latin typeface="仓耳玄三M W05" panose="02020400000000000000" pitchFamily="18" charset="-122"/>
              <a:ea typeface="+mn-ea"/>
              <a:cs typeface="+mn-ea"/>
              <a:sym typeface="+mn-lt"/>
            </a:endParaRPr>
          </a:p>
        </p:txBody>
      </p:sp>
      <p:sp>
        <p:nvSpPr>
          <p:cNvPr id="2" name="文本框 1"/>
          <p:cNvSpPr txBox="1"/>
          <p:nvPr/>
        </p:nvSpPr>
        <p:spPr>
          <a:xfrm>
            <a:off x="925882" y="1388086"/>
            <a:ext cx="9589726" cy="4893647"/>
          </a:xfrm>
          <a:prstGeom prst="rect">
            <a:avLst/>
          </a:prstGeom>
          <a:noFill/>
        </p:spPr>
        <p:txBody>
          <a:bodyPr wrap="square" rtlCol="0">
            <a:spAutoFit/>
          </a:bodyPr>
          <a:lstStyle/>
          <a:p>
            <a:r>
              <a:rPr lang="zh-CN" altLang="en-US" sz="2400" dirty="0">
                <a:latin typeface="宋体" panose="02010600030101010101" pitchFamily="2" charset="-122"/>
                <a:ea typeface="宋体" panose="02010600030101010101" pitchFamily="2" charset="-122"/>
              </a:rPr>
              <a:t>林庚（</a:t>
            </a:r>
            <a:r>
              <a:rPr lang="en-US" altLang="zh-CN" sz="2400" dirty="0">
                <a:latin typeface="宋体" panose="02010600030101010101" pitchFamily="2" charset="-122"/>
                <a:ea typeface="宋体" panose="02010600030101010101" pitchFamily="2" charset="-122"/>
              </a:rPr>
              <a:t>1910-2006</a:t>
            </a:r>
            <a:r>
              <a:rPr lang="zh-CN" altLang="en-US" sz="2400" dirty="0">
                <a:latin typeface="宋体" panose="02010600030101010101" pitchFamily="2" charset="-122"/>
                <a:ea typeface="宋体" panose="02010600030101010101" pitchFamily="2" charset="-122"/>
              </a:rPr>
              <a:t>），字静希</a:t>
            </a:r>
            <a:r>
              <a:rPr lang="zh-CN" altLang="en-US" sz="2400" dirty="0" smtClean="0">
                <a:latin typeface="宋体" panose="02010600030101010101" pitchFamily="2" charset="-122"/>
                <a:ea typeface="宋体" panose="02010600030101010101" pitchFamily="2" charset="-122"/>
              </a:rPr>
              <a:t>。</a:t>
            </a:r>
            <a:r>
              <a:rPr lang="zh-CN" altLang="en-US" sz="2400" dirty="0" smtClean="0">
                <a:solidFill>
                  <a:srgbClr val="33493D"/>
                </a:solidFill>
                <a:latin typeface="宋体" panose="02010600030101010101" pitchFamily="2" charset="-122"/>
                <a:ea typeface="宋体" panose="02010600030101010101" pitchFamily="2" charset="-122"/>
              </a:rPr>
              <a:t>诗人</a:t>
            </a:r>
            <a:r>
              <a:rPr lang="zh-CN" altLang="en-US" sz="2400" dirty="0">
                <a:solidFill>
                  <a:srgbClr val="33493D"/>
                </a:solidFill>
                <a:latin typeface="宋体" panose="02010600030101010101" pitchFamily="2" charset="-122"/>
                <a:ea typeface="宋体" panose="02010600030101010101" pitchFamily="2" charset="-122"/>
              </a:rPr>
              <a:t>，现代诗人、古代文学学者、文学史家。中国作家协会会员。</a:t>
            </a:r>
            <a:r>
              <a:rPr lang="zh-CN" altLang="en-US" sz="2400" dirty="0">
                <a:latin typeface="宋体" panose="02010600030101010101" pitchFamily="2" charset="-122"/>
                <a:ea typeface="宋体" panose="02010600030101010101" pitchFamily="2" charset="-122"/>
              </a:rPr>
              <a:t>北京大学中文系教授，中国古代文学专业博士生导师。原籍福建闽侯</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今福州市</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1910</a:t>
            </a:r>
            <a:r>
              <a:rPr lang="zh-CN" altLang="en-US" sz="2400" dirty="0">
                <a:latin typeface="宋体" panose="02010600030101010101" pitchFamily="2" charset="-122"/>
                <a:ea typeface="宋体" panose="02010600030101010101" pitchFamily="2" charset="-122"/>
              </a:rPr>
              <a:t>年</a:t>
            </a:r>
            <a:r>
              <a:rPr lang="en-US" altLang="zh-CN" sz="2400" dirty="0">
                <a:latin typeface="宋体" panose="02010600030101010101" pitchFamily="2" charset="-122"/>
                <a:ea typeface="宋体" panose="02010600030101010101" pitchFamily="2" charset="-122"/>
              </a:rPr>
              <a:t>2</a:t>
            </a:r>
            <a:r>
              <a:rPr lang="zh-CN" altLang="en-US" sz="2400" dirty="0">
                <a:latin typeface="宋体" panose="02010600030101010101" pitchFamily="2" charset="-122"/>
                <a:ea typeface="宋体" panose="02010600030101010101" pitchFamily="2" charset="-122"/>
              </a:rPr>
              <a:t>月</a:t>
            </a:r>
            <a:r>
              <a:rPr lang="en-US" altLang="zh-CN" sz="2400" dirty="0">
                <a:latin typeface="宋体" panose="02010600030101010101" pitchFamily="2" charset="-122"/>
                <a:ea typeface="宋体" panose="02010600030101010101" pitchFamily="2" charset="-122"/>
              </a:rPr>
              <a:t>22</a:t>
            </a:r>
            <a:r>
              <a:rPr lang="zh-CN" altLang="en-US" sz="2400" dirty="0">
                <a:latin typeface="宋体" panose="02010600030101010101" pitchFamily="2" charset="-122"/>
                <a:ea typeface="宋体" panose="02010600030101010101" pitchFamily="2" charset="-122"/>
              </a:rPr>
              <a:t>日生于北京</a:t>
            </a:r>
            <a:r>
              <a:rPr lang="zh-CN" altLang="en-US" sz="2400" dirty="0" smtClean="0">
                <a:latin typeface="宋体" panose="02010600030101010101" pitchFamily="2" charset="-122"/>
                <a:ea typeface="宋体" panose="02010600030101010101" pitchFamily="2" charset="-122"/>
              </a:rPr>
              <a:t>。</a:t>
            </a:r>
            <a:endParaRPr lang="zh-CN" altLang="en-US" sz="2400" dirty="0">
              <a:latin typeface="宋体" panose="02010600030101010101" pitchFamily="2" charset="-122"/>
              <a:ea typeface="宋体" panose="02010600030101010101" pitchFamily="2" charset="-122"/>
            </a:endParaRPr>
          </a:p>
          <a:p>
            <a:r>
              <a:rPr lang="en-US" altLang="zh-CN" sz="2400" dirty="0">
                <a:latin typeface="宋体" panose="02010600030101010101" pitchFamily="2" charset="-122"/>
                <a:ea typeface="宋体" panose="02010600030101010101" pitchFamily="2" charset="-122"/>
              </a:rPr>
              <a:t>1928</a:t>
            </a:r>
            <a:r>
              <a:rPr lang="zh-CN" altLang="en-US" sz="2400" dirty="0" smtClean="0">
                <a:latin typeface="宋体" panose="02010600030101010101" pitchFamily="2" charset="-122"/>
                <a:ea typeface="宋体" panose="02010600030101010101" pitchFamily="2" charset="-122"/>
              </a:rPr>
              <a:t>年年</a:t>
            </a:r>
            <a:r>
              <a:rPr lang="zh-CN" altLang="en-US" sz="2400" dirty="0">
                <a:latin typeface="宋体" panose="02010600030101010101" pitchFamily="2" charset="-122"/>
                <a:ea typeface="宋体" panose="02010600030101010101" pitchFamily="2" charset="-122"/>
              </a:rPr>
              <a:t>考入清华大学物理系。</a:t>
            </a:r>
            <a:r>
              <a:rPr lang="en-US" altLang="zh-CN" sz="2400" dirty="0">
                <a:latin typeface="宋体" panose="02010600030101010101" pitchFamily="2" charset="-122"/>
                <a:ea typeface="宋体" panose="02010600030101010101" pitchFamily="2" charset="-122"/>
              </a:rPr>
              <a:t>1930</a:t>
            </a:r>
            <a:r>
              <a:rPr lang="zh-CN" altLang="en-US" sz="2400" dirty="0">
                <a:latin typeface="宋体" panose="02010600030101010101" pitchFamily="2" charset="-122"/>
                <a:ea typeface="宋体" panose="02010600030101010101" pitchFamily="2" charset="-122"/>
              </a:rPr>
              <a:t>年转入清华大学中文系，曾参与创办</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文学月刊</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1933</a:t>
            </a:r>
            <a:r>
              <a:rPr lang="zh-CN" altLang="en-US" sz="2400" dirty="0">
                <a:latin typeface="宋体" panose="02010600030101010101" pitchFamily="2" charset="-122"/>
                <a:ea typeface="宋体" panose="02010600030101010101" pitchFamily="2" charset="-122"/>
              </a:rPr>
              <a:t>年毕业后留校，同时担任</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文学季刊</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编委。</a:t>
            </a:r>
            <a:r>
              <a:rPr lang="en-US" altLang="zh-CN" sz="2400" dirty="0">
                <a:latin typeface="宋体" panose="02010600030101010101" pitchFamily="2" charset="-122"/>
                <a:ea typeface="宋体" panose="02010600030101010101" pitchFamily="2" charset="-122"/>
              </a:rPr>
              <a:t>1934</a:t>
            </a:r>
            <a:r>
              <a:rPr lang="zh-CN" altLang="en-US" sz="2400" dirty="0">
                <a:latin typeface="宋体" panose="02010600030101010101" pitchFamily="2" charset="-122"/>
                <a:ea typeface="宋体" panose="02010600030101010101" pitchFamily="2" charset="-122"/>
              </a:rPr>
              <a:t>年起在北京大学等校兼课，讲授中国文学史。</a:t>
            </a:r>
            <a:r>
              <a:rPr lang="en-US" altLang="zh-CN" sz="2400" dirty="0">
                <a:latin typeface="宋体" panose="02010600030101010101" pitchFamily="2" charset="-122"/>
                <a:ea typeface="宋体" panose="02010600030101010101" pitchFamily="2" charset="-122"/>
              </a:rPr>
              <a:t>1933</a:t>
            </a:r>
            <a:r>
              <a:rPr lang="zh-CN" altLang="en-US" sz="2400" dirty="0">
                <a:latin typeface="宋体" panose="02010600030101010101" pitchFamily="2" charset="-122"/>
                <a:ea typeface="宋体" panose="02010600030101010101" pitchFamily="2" charset="-122"/>
              </a:rPr>
              <a:t>年秋出版了第一本自由体诗集</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夜</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1934</a:t>
            </a:r>
            <a:r>
              <a:rPr lang="zh-CN" altLang="en-US" sz="2400" dirty="0">
                <a:latin typeface="宋体" panose="02010600030101010101" pitchFamily="2" charset="-122"/>
                <a:ea typeface="宋体" panose="02010600030101010101" pitchFamily="2" charset="-122"/>
              </a:rPr>
              <a:t>年以后，他作为一名自由诗体的新诗人尝试新的格律体，先后出版了</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北平情歌</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冬眠曲及其他</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。“七七”事变后到厦门大学任教。</a:t>
            </a:r>
            <a:r>
              <a:rPr lang="en-US" altLang="zh-CN" sz="2400" dirty="0">
                <a:latin typeface="宋体" panose="02010600030101010101" pitchFamily="2" charset="-122"/>
                <a:ea typeface="宋体" panose="02010600030101010101" pitchFamily="2" charset="-122"/>
              </a:rPr>
              <a:t>1947</a:t>
            </a:r>
            <a:r>
              <a:rPr lang="zh-CN" altLang="en-US" sz="2400" dirty="0">
                <a:latin typeface="宋体" panose="02010600030101010101" pitchFamily="2" charset="-122"/>
                <a:ea typeface="宋体" panose="02010600030101010101" pitchFamily="2" charset="-122"/>
              </a:rPr>
              <a:t>年返京任燕京大学中文系教授，</a:t>
            </a:r>
            <a:r>
              <a:rPr lang="en-US" altLang="zh-CN" sz="2400" dirty="0">
                <a:latin typeface="宋体" panose="02010600030101010101" pitchFamily="2" charset="-122"/>
                <a:ea typeface="宋体" panose="02010600030101010101" pitchFamily="2" charset="-122"/>
              </a:rPr>
              <a:t>1952</a:t>
            </a:r>
            <a:r>
              <a:rPr lang="zh-CN" altLang="en-US" sz="2400" dirty="0">
                <a:latin typeface="宋体" panose="02010600030101010101" pitchFamily="2" charset="-122"/>
                <a:ea typeface="宋体" panose="02010600030101010101" pitchFamily="2" charset="-122"/>
              </a:rPr>
              <a:t>年院系大调整，改任北京大学教授。著有</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春野与窗</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问路集</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空间的驰想</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等六部诗集及</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中国文学史</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诗人屈原及其作品研究</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天问论笺</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诗人李白</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唐诗综论</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新诗格律与语言的诗化</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等十一部文集</a:t>
            </a:r>
            <a:r>
              <a:rPr lang="zh-CN" altLang="en-US" sz="2400" dirty="0" smtClean="0">
                <a:latin typeface="宋体" panose="02010600030101010101" pitchFamily="2" charset="-122"/>
                <a:ea typeface="宋体" panose="02010600030101010101" pitchFamily="2" charset="-122"/>
              </a:rPr>
              <a:t>。</a:t>
            </a:r>
            <a:endParaRPr lang="zh-CN" altLang="en-US" sz="2400" dirty="0">
              <a:latin typeface="宋体" panose="02010600030101010101" pitchFamily="2" charset="-122"/>
              <a:ea typeface="宋体" panose="02010600030101010101" pitchFamily="2" charset="-122"/>
            </a:endParaRPr>
          </a:p>
        </p:txBody>
      </p:sp>
      <p:sp>
        <p:nvSpPr>
          <p:cNvPr id="30" name="文本框 29"/>
          <p:cNvSpPr txBox="1"/>
          <p:nvPr/>
        </p:nvSpPr>
        <p:spPr>
          <a:xfrm>
            <a:off x="651217" y="461553"/>
            <a:ext cx="4731026" cy="769441"/>
          </a:xfrm>
          <a:prstGeom prst="rect">
            <a:avLst/>
          </a:prstGeom>
          <a:noFill/>
        </p:spPr>
        <p:txBody>
          <a:bodyPr wrap="square" rtlCol="0">
            <a:spAutoFit/>
          </a:bodyPr>
          <a:lstStyle/>
          <a:p>
            <a:r>
              <a:rPr lang="zh-CN" altLang="en-US" sz="4400" b="1" dirty="0">
                <a:solidFill>
                  <a:srgbClr val="33493D"/>
                </a:solidFill>
                <a:latin typeface="宋体" panose="02010600030101010101" pitchFamily="2" charset="-122"/>
                <a:ea typeface="宋体" panose="02010600030101010101" pitchFamily="2" charset="-122"/>
              </a:rPr>
              <a:t>作者简介</a:t>
            </a:r>
          </a:p>
        </p:txBody>
      </p:sp>
    </p:spTree>
    <p:extLst>
      <p:ext uri="{BB962C8B-B14F-4D97-AF65-F5344CB8AC3E}">
        <p14:creationId xmlns:p14="http://schemas.microsoft.com/office/powerpoint/2010/main" val="262058481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16901" r="16390" b="21788"/>
          <a:stretch/>
        </p:blipFill>
        <p:spPr>
          <a:xfrm>
            <a:off x="631064" y="277969"/>
            <a:ext cx="10510641" cy="6161468"/>
          </a:xfrm>
          <a:prstGeom prst="rect">
            <a:avLst/>
          </a:prstGeom>
        </p:spPr>
      </p:pic>
    </p:spTree>
    <p:extLst>
      <p:ext uri="{BB962C8B-B14F-4D97-AF65-F5344CB8AC3E}">
        <p14:creationId xmlns:p14="http://schemas.microsoft.com/office/powerpoint/2010/main" val="89700402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16005" r="15365" b="15386"/>
          <a:stretch/>
        </p:blipFill>
        <p:spPr>
          <a:xfrm>
            <a:off x="605306" y="0"/>
            <a:ext cx="10689466" cy="6589509"/>
          </a:xfrm>
          <a:prstGeom prst="rect">
            <a:avLst/>
          </a:prstGeom>
        </p:spPr>
      </p:pic>
    </p:spTree>
    <p:extLst>
      <p:ext uri="{BB962C8B-B14F-4D97-AF65-F5344CB8AC3E}">
        <p14:creationId xmlns:p14="http://schemas.microsoft.com/office/powerpoint/2010/main" val="297793257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7BA89D1D-7061-4AF5-BED4-279D35F9AE2E}"/>
              </a:ext>
            </a:extLst>
          </p:cNvPr>
          <p:cNvPicPr>
            <a:picLocks noChangeAspect="1"/>
          </p:cNvPicPr>
          <p:nvPr/>
        </p:nvPicPr>
        <p:blipFill rotWithShape="1">
          <a:blip r:embed="rId2">
            <a:extLst>
              <a:ext uri="{28A0092B-C50C-407E-A947-70E740481C1C}">
                <a14:useLocalDpi xmlns:a14="http://schemas.microsoft.com/office/drawing/2010/main" val="0"/>
              </a:ext>
            </a:extLst>
          </a:blip>
          <a:srcRect r="26782"/>
          <a:stretch/>
        </p:blipFill>
        <p:spPr>
          <a:xfrm>
            <a:off x="-1" y="0"/>
            <a:ext cx="12192001" cy="6858000"/>
          </a:xfrm>
          <a:prstGeom prst="rect">
            <a:avLst/>
          </a:prstGeom>
        </p:spPr>
      </p:pic>
      <p:pic>
        <p:nvPicPr>
          <p:cNvPr id="10" name="图片 9">
            <a:extLst>
              <a:ext uri="{FF2B5EF4-FFF2-40B4-BE49-F238E27FC236}">
                <a16:creationId xmlns="" xmlns:a16="http://schemas.microsoft.com/office/drawing/2014/main" id="{D1CE545B-6802-48C4-90CE-2FA241B94B3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8351" t="4121" b="6589"/>
          <a:stretch/>
        </p:blipFill>
        <p:spPr>
          <a:xfrm rot="16200000">
            <a:off x="4540669" y="-2027772"/>
            <a:ext cx="7221025" cy="10550518"/>
          </a:xfrm>
          <a:prstGeom prst="rect">
            <a:avLst/>
          </a:prstGeom>
        </p:spPr>
      </p:pic>
      <p:sp>
        <p:nvSpPr>
          <p:cNvPr id="8" name="文本框 7">
            <a:extLst>
              <a:ext uri="{FF2B5EF4-FFF2-40B4-BE49-F238E27FC236}">
                <a16:creationId xmlns="" xmlns:a16="http://schemas.microsoft.com/office/drawing/2014/main" id="{5E0CB326-6D90-4C1B-BE47-5B30DBB93609}"/>
              </a:ext>
            </a:extLst>
          </p:cNvPr>
          <p:cNvSpPr txBox="1"/>
          <p:nvPr/>
        </p:nvSpPr>
        <p:spPr>
          <a:xfrm>
            <a:off x="7016775" y="2893947"/>
            <a:ext cx="2788220" cy="1569660"/>
          </a:xfrm>
          <a:prstGeom prst="rect">
            <a:avLst/>
          </a:prstGeom>
          <a:noFill/>
        </p:spPr>
        <p:txBody>
          <a:bodyPr wrap="square" rtlCol="0">
            <a:spAutoFit/>
          </a:bodyPr>
          <a:lstStyle/>
          <a:p>
            <a:r>
              <a:rPr lang="zh-CN" altLang="en-US" sz="9600" b="1" dirty="0">
                <a:solidFill>
                  <a:srgbClr val="394B24"/>
                </a:solidFill>
                <a:latin typeface="仓耳青禾体-谷力 W05" panose="02020400000000000000" pitchFamily="18" charset="-122"/>
                <a:ea typeface="仓耳青禾体-谷力 W05" panose="02020400000000000000" pitchFamily="18" charset="-122"/>
              </a:rPr>
              <a:t>再会</a:t>
            </a:r>
          </a:p>
        </p:txBody>
      </p:sp>
    </p:spTree>
    <p:extLst>
      <p:ext uri="{BB962C8B-B14F-4D97-AF65-F5344CB8AC3E}">
        <p14:creationId xmlns:p14="http://schemas.microsoft.com/office/powerpoint/2010/main" val="218479209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up)">
                                      <p:cBhvr>
                                        <p:cTn id="15"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013A0180-6E6C-47BD-AFE4-33C92778013C}"/>
              </a:ext>
            </a:extLst>
          </p:cNvPr>
          <p:cNvPicPr>
            <a:picLocks noChangeAspect="1"/>
          </p:cNvPicPr>
          <p:nvPr/>
        </p:nvPicPr>
        <p:blipFill rotWithShape="1">
          <a:blip r:embed="rId2">
            <a:extLst>
              <a:ext uri="{28A0092B-C50C-407E-A947-70E740481C1C}">
                <a14:useLocalDpi xmlns:a14="http://schemas.microsoft.com/office/drawing/2010/main" val="0"/>
              </a:ext>
            </a:extLst>
          </a:blip>
          <a:srcRect l="26782"/>
          <a:stretch/>
        </p:blipFill>
        <p:spPr>
          <a:xfrm>
            <a:off x="0" y="0"/>
            <a:ext cx="12192001" cy="6858000"/>
          </a:xfrm>
          <a:prstGeom prst="rect">
            <a:avLst/>
          </a:prstGeom>
        </p:spPr>
      </p:pic>
      <p:pic>
        <p:nvPicPr>
          <p:cNvPr id="3" name="图片 2" descr="图片包含 树叶, 植物, 蕨&#10;&#10;描述已自动生成">
            <a:extLst>
              <a:ext uri="{FF2B5EF4-FFF2-40B4-BE49-F238E27FC236}">
                <a16:creationId xmlns="" xmlns:a16="http://schemas.microsoft.com/office/drawing/2014/main" id="{2ACA4CE2-698F-4B62-9DBD-7C45DE074B4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200000">
            <a:off x="5678723" y="-1830622"/>
            <a:ext cx="6778156" cy="10165081"/>
          </a:xfrm>
          <a:prstGeom prst="rect">
            <a:avLst/>
          </a:prstGeom>
        </p:spPr>
      </p:pic>
      <p:sp>
        <p:nvSpPr>
          <p:cNvPr id="4" name="文本框 3"/>
          <p:cNvSpPr txBox="1"/>
          <p:nvPr/>
        </p:nvSpPr>
        <p:spPr>
          <a:xfrm>
            <a:off x="401622" y="254853"/>
            <a:ext cx="4728294" cy="6740307"/>
          </a:xfrm>
          <a:prstGeom prst="rect">
            <a:avLst/>
          </a:prstGeom>
          <a:noFill/>
        </p:spPr>
        <p:txBody>
          <a:bodyPr wrap="square" rtlCol="0">
            <a:spAutoFit/>
          </a:bodyPr>
          <a:lstStyle/>
          <a:p>
            <a:r>
              <a:rPr lang="zh-CN" altLang="en-US" sz="3200" dirty="0">
                <a:solidFill>
                  <a:srgbClr val="394B24"/>
                </a:solidFill>
                <a:latin typeface="宋体" panose="02010600030101010101" pitchFamily="2" charset="-122"/>
                <a:ea typeface="宋体" panose="02010600030101010101" pitchFamily="2" charset="-122"/>
              </a:rPr>
              <a:t> </a:t>
            </a:r>
            <a:r>
              <a:rPr lang="zh-CN" altLang="en-US" sz="3600" b="1" dirty="0">
                <a:solidFill>
                  <a:srgbClr val="394B24"/>
                </a:solidFill>
                <a:latin typeface="宋体" panose="02010600030101010101" pitchFamily="2" charset="-122"/>
                <a:ea typeface="宋体" panose="02010600030101010101" pitchFamily="2" charset="-122"/>
              </a:rPr>
              <a:t>清华大学中文系教授，既是诗人，又是学者。楚辞和唐诗研究是他的“双璧”。他对唐诗作出了“</a:t>
            </a:r>
            <a:r>
              <a:rPr lang="zh-CN" altLang="en-US" sz="3600" b="1" dirty="0">
                <a:solidFill>
                  <a:srgbClr val="FF0000"/>
                </a:solidFill>
                <a:latin typeface="宋体" panose="02010600030101010101" pitchFamily="2" charset="-122"/>
                <a:ea typeface="宋体" panose="02010600030101010101" pitchFamily="2" charset="-122"/>
              </a:rPr>
              <a:t>盛唐气象</a:t>
            </a:r>
            <a:r>
              <a:rPr lang="zh-CN" altLang="en-US" sz="3600" b="1" dirty="0">
                <a:solidFill>
                  <a:srgbClr val="394B24"/>
                </a:solidFill>
                <a:latin typeface="宋体" panose="02010600030101010101" pitchFamily="2" charset="-122"/>
                <a:ea typeface="宋体" panose="02010600030101010101" pitchFamily="2" charset="-122"/>
              </a:rPr>
              <a:t>”、“少年精神”等经典概括，被学界广为接受。贺知章的名诗</a:t>
            </a:r>
            <a:r>
              <a:rPr lang="en-US" altLang="zh-CN" sz="3600" b="1" dirty="0">
                <a:solidFill>
                  <a:srgbClr val="394B24"/>
                </a:solidFill>
                <a:latin typeface="宋体" panose="02010600030101010101" pitchFamily="2" charset="-122"/>
                <a:ea typeface="宋体" panose="02010600030101010101" pitchFamily="2" charset="-122"/>
              </a:rPr>
              <a:t>《</a:t>
            </a:r>
            <a:r>
              <a:rPr lang="zh-CN" altLang="en-US" sz="3600" b="1" dirty="0">
                <a:solidFill>
                  <a:srgbClr val="FF0000"/>
                </a:solidFill>
                <a:latin typeface="宋体" panose="02010600030101010101" pitchFamily="2" charset="-122"/>
                <a:ea typeface="宋体" panose="02010600030101010101" pitchFamily="2" charset="-122"/>
              </a:rPr>
              <a:t>咏柳</a:t>
            </a:r>
            <a:r>
              <a:rPr lang="en-US" altLang="zh-CN" sz="3600" b="1" dirty="0">
                <a:solidFill>
                  <a:srgbClr val="394B24"/>
                </a:solidFill>
                <a:latin typeface="宋体" panose="02010600030101010101" pitchFamily="2" charset="-122"/>
                <a:ea typeface="宋体" panose="02010600030101010101" pitchFamily="2" charset="-122"/>
              </a:rPr>
              <a:t>》</a:t>
            </a:r>
            <a:r>
              <a:rPr lang="zh-CN" altLang="en-US" sz="3600" b="1" dirty="0">
                <a:solidFill>
                  <a:srgbClr val="394B24"/>
                </a:solidFill>
                <a:latin typeface="宋体" panose="02010600030101010101" pitchFamily="2" charset="-122"/>
                <a:ea typeface="宋体" panose="02010600030101010101" pitchFamily="2" charset="-122"/>
              </a:rPr>
              <a:t>，是因为他的挖掘，才入选小学课本，最终家喻户晓</a:t>
            </a:r>
            <a:r>
              <a:rPr lang="zh-CN" altLang="en-US" sz="3600" b="1" dirty="0" smtClean="0">
                <a:solidFill>
                  <a:srgbClr val="394B24"/>
                </a:solidFill>
                <a:latin typeface="宋体" panose="02010600030101010101" pitchFamily="2" charset="-122"/>
                <a:ea typeface="宋体" panose="02010600030101010101" pitchFamily="2" charset="-122"/>
              </a:rPr>
              <a:t>。</a:t>
            </a:r>
            <a:endParaRPr lang="zh-CN" altLang="en-US" sz="3600" dirty="0">
              <a:solidFill>
                <a:srgbClr val="394B24"/>
              </a:solidFill>
              <a:latin typeface="宋体" panose="02010600030101010101" pitchFamily="2" charset="-122"/>
              <a:ea typeface="宋体" panose="02010600030101010101" pitchFamily="2" charset="-122"/>
            </a:endParaRPr>
          </a:p>
        </p:txBody>
      </p:sp>
      <p:pic>
        <p:nvPicPr>
          <p:cNvPr id="5" name="图片 4"/>
          <p:cNvPicPr>
            <a:picLocks noChangeAspect="1"/>
          </p:cNvPicPr>
          <p:nvPr/>
        </p:nvPicPr>
        <p:blipFill>
          <a:blip r:embed="rId4"/>
          <a:stretch>
            <a:fillRect/>
          </a:stretch>
        </p:blipFill>
        <p:spPr>
          <a:xfrm>
            <a:off x="5129916" y="311858"/>
            <a:ext cx="3165945" cy="4696152"/>
          </a:xfrm>
          <a:prstGeom prst="rect">
            <a:avLst/>
          </a:prstGeom>
        </p:spPr>
      </p:pic>
      <p:pic>
        <p:nvPicPr>
          <p:cNvPr id="6" name="图片 5"/>
          <p:cNvPicPr>
            <a:picLocks noChangeAspect="1"/>
          </p:cNvPicPr>
          <p:nvPr/>
        </p:nvPicPr>
        <p:blipFill>
          <a:blip r:embed="rId5"/>
          <a:stretch>
            <a:fillRect/>
          </a:stretch>
        </p:blipFill>
        <p:spPr>
          <a:xfrm>
            <a:off x="8448693" y="1635401"/>
            <a:ext cx="3743308" cy="5114097"/>
          </a:xfrm>
          <a:prstGeom prst="rect">
            <a:avLst/>
          </a:prstGeom>
        </p:spPr>
      </p:pic>
    </p:spTree>
    <p:extLst>
      <p:ext uri="{BB962C8B-B14F-4D97-AF65-F5344CB8AC3E}">
        <p14:creationId xmlns:p14="http://schemas.microsoft.com/office/powerpoint/2010/main" val="378562748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013A0180-6E6C-47BD-AFE4-33C92778013C}"/>
              </a:ext>
            </a:extLst>
          </p:cNvPr>
          <p:cNvPicPr>
            <a:picLocks noChangeAspect="1"/>
          </p:cNvPicPr>
          <p:nvPr/>
        </p:nvPicPr>
        <p:blipFill rotWithShape="1">
          <a:blip r:embed="rId2">
            <a:extLst>
              <a:ext uri="{28A0092B-C50C-407E-A947-70E740481C1C}">
                <a14:useLocalDpi xmlns:a14="http://schemas.microsoft.com/office/drawing/2010/main" val="0"/>
              </a:ext>
            </a:extLst>
          </a:blip>
          <a:srcRect l="26782"/>
          <a:stretch/>
        </p:blipFill>
        <p:spPr>
          <a:xfrm>
            <a:off x="-1" y="0"/>
            <a:ext cx="12192001" cy="6858000"/>
          </a:xfrm>
          <a:prstGeom prst="rect">
            <a:avLst/>
          </a:prstGeom>
        </p:spPr>
      </p:pic>
      <p:pic>
        <p:nvPicPr>
          <p:cNvPr id="4" name="图片 3" descr="图片包含 球状, 网球, 室内&#10;&#10;描述已自动生成">
            <a:extLst>
              <a:ext uri="{FF2B5EF4-FFF2-40B4-BE49-F238E27FC236}">
                <a16:creationId xmlns="" xmlns:a16="http://schemas.microsoft.com/office/drawing/2014/main" id="{B82F6B81-66D5-4C65-8B27-3FB5C4F6BF1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1203967" y="-2393196"/>
            <a:ext cx="7986554" cy="11977296"/>
          </a:xfrm>
          <a:prstGeom prst="rect">
            <a:avLst/>
          </a:prstGeom>
        </p:spPr>
      </p:pic>
      <p:sp>
        <p:nvSpPr>
          <p:cNvPr id="7" name="矩形 6"/>
          <p:cNvSpPr/>
          <p:nvPr/>
        </p:nvSpPr>
        <p:spPr>
          <a:xfrm>
            <a:off x="1796724" y="1341524"/>
            <a:ext cx="7574976" cy="5000472"/>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8" name="文本框 7"/>
          <p:cNvSpPr txBox="1"/>
          <p:nvPr/>
        </p:nvSpPr>
        <p:spPr>
          <a:xfrm>
            <a:off x="2222809" y="1733490"/>
            <a:ext cx="6852019" cy="4216539"/>
          </a:xfrm>
          <a:prstGeom prst="rect">
            <a:avLst/>
          </a:prstGeom>
          <a:noFill/>
        </p:spPr>
        <p:txBody>
          <a:bodyPr wrap="square" rtlCol="0">
            <a:spAutoFit/>
          </a:bodyPr>
          <a:lstStyle/>
          <a:p>
            <a:pPr algn="ctr"/>
            <a:r>
              <a:rPr lang="zh-CN" altLang="en-US" sz="2800" b="1" dirty="0" smtClean="0">
                <a:solidFill>
                  <a:srgbClr val="C00000"/>
                </a:solidFill>
                <a:latin typeface="宋体" panose="02010600030101010101" pitchFamily="2" charset="-122"/>
                <a:ea typeface="宋体" panose="02010600030101010101" pitchFamily="2" charset="-122"/>
              </a:rPr>
              <a:t>写作背景</a:t>
            </a:r>
            <a:endParaRPr lang="en-US" altLang="zh-CN" sz="2800" b="1" dirty="0" smtClean="0">
              <a:solidFill>
                <a:srgbClr val="C00000"/>
              </a:solidFill>
              <a:latin typeface="宋体" panose="02010600030101010101" pitchFamily="2" charset="-122"/>
              <a:ea typeface="宋体" panose="02010600030101010101" pitchFamily="2" charset="-122"/>
            </a:endParaRPr>
          </a:p>
          <a:p>
            <a:pPr>
              <a:lnSpc>
                <a:spcPts val="3600"/>
              </a:lnSpc>
            </a:pPr>
            <a:r>
              <a:rPr lang="en-US" altLang="zh-CN" sz="2800" dirty="0" smtClean="0">
                <a:latin typeface="宋体" panose="02010600030101010101" pitchFamily="2" charset="-122"/>
                <a:ea typeface="宋体" panose="02010600030101010101" pitchFamily="2" charset="-122"/>
              </a:rPr>
              <a:t>20</a:t>
            </a:r>
            <a:r>
              <a:rPr lang="zh-CN" altLang="en-US" sz="2800" dirty="0" smtClean="0">
                <a:latin typeface="宋体" panose="02010600030101010101" pitchFamily="2" charset="-122"/>
                <a:ea typeface="宋体" panose="02010600030101010101" pitchFamily="2" charset="-122"/>
              </a:rPr>
              <a:t>世纪</a:t>
            </a:r>
            <a:r>
              <a:rPr lang="en-US" altLang="zh-CN" sz="2800" dirty="0" smtClean="0">
                <a:latin typeface="宋体" panose="02010600030101010101" pitchFamily="2" charset="-122"/>
                <a:ea typeface="宋体" panose="02010600030101010101" pitchFamily="2" charset="-122"/>
              </a:rPr>
              <a:t>80</a:t>
            </a:r>
            <a:r>
              <a:rPr lang="zh-CN" altLang="en-US" sz="2800" dirty="0" smtClean="0">
                <a:latin typeface="宋体" panose="02010600030101010101" pitchFamily="2" charset="-122"/>
                <a:ea typeface="宋体" panose="02010600030101010101" pitchFamily="2" charset="-122"/>
              </a:rPr>
              <a:t>年代，诗坛呈现出萎靡不振的景象，专门发表诗歌的报纸杂志寥寥无几。针对这种现状，林庚曾说：“当代诗歌的路子不对</a:t>
            </a:r>
            <a:r>
              <a:rPr lang="en-US" altLang="zh-CN" sz="2800" dirty="0" smtClean="0">
                <a:latin typeface="宋体" panose="02010600030101010101" pitchFamily="2" charset="-122"/>
                <a:ea typeface="宋体" panose="02010600030101010101" pitchFamily="2" charset="-122"/>
              </a:rPr>
              <a:t>……</a:t>
            </a:r>
            <a:r>
              <a:rPr lang="zh-CN" altLang="en-US" sz="2800" dirty="0" smtClean="0">
                <a:latin typeface="宋体" panose="02010600030101010101" pitchFamily="2" charset="-122"/>
                <a:ea typeface="宋体" panose="02010600030101010101" pitchFamily="2" charset="-122"/>
              </a:rPr>
              <a:t>诗歌的语言，是艺术的语言，诗化的语言，精炼的语言，需要从日常的生活中不断进行提炼，既不能脱离生活语言，又要超越生活语言。”本文正是林庚先生对诗歌语言的观点。</a:t>
            </a:r>
            <a:endParaRPr lang="zh-CN" altLang="en-US" sz="28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42256023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CECE0FB4-DA6A-4A58-B7D0-0E1441E9776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8351" t="4121" b="6589"/>
          <a:stretch/>
        </p:blipFill>
        <p:spPr>
          <a:xfrm rot="16200000">
            <a:off x="351085" y="-351085"/>
            <a:ext cx="1522870" cy="2225040"/>
          </a:xfrm>
          <a:prstGeom prst="rect">
            <a:avLst/>
          </a:prstGeom>
        </p:spPr>
      </p:pic>
      <p:sp>
        <p:nvSpPr>
          <p:cNvPr id="3" name="文本框 2">
            <a:extLst>
              <a:ext uri="{FF2B5EF4-FFF2-40B4-BE49-F238E27FC236}">
                <a16:creationId xmlns="" xmlns:a16="http://schemas.microsoft.com/office/drawing/2014/main" id="{01A22239-6115-42F3-9D77-36F4057F5F51}"/>
              </a:ext>
            </a:extLst>
          </p:cNvPr>
          <p:cNvSpPr txBox="1"/>
          <p:nvPr/>
        </p:nvSpPr>
        <p:spPr>
          <a:xfrm>
            <a:off x="805542" y="573821"/>
            <a:ext cx="792438" cy="646331"/>
          </a:xfrm>
          <a:prstGeom prst="rect">
            <a:avLst/>
          </a:prstGeom>
          <a:noFill/>
        </p:spPr>
        <p:txBody>
          <a:bodyPr wrap="square" rtlCol="0">
            <a:spAutoFit/>
          </a:bodyPr>
          <a:lstStyle/>
          <a:p>
            <a:r>
              <a:rPr lang="en-US" altLang="zh-CN" sz="3600" dirty="0">
                <a:latin typeface="仓耳青禾体-谷力 W05" panose="02020400000000000000" pitchFamily="18" charset="-122"/>
                <a:ea typeface="仓耳青禾体-谷力 W05" panose="02020400000000000000" pitchFamily="18" charset="-122"/>
              </a:rPr>
              <a:t>02</a:t>
            </a:r>
            <a:endParaRPr lang="zh-CN" altLang="en-US" sz="3600" dirty="0">
              <a:latin typeface="仓耳青禾体-谷力 W05" panose="02020400000000000000" pitchFamily="18" charset="-122"/>
              <a:ea typeface="仓耳青禾体-谷力 W05" panose="02020400000000000000" pitchFamily="18" charset="-122"/>
            </a:endParaRPr>
          </a:p>
        </p:txBody>
      </p:sp>
      <p:sp>
        <p:nvSpPr>
          <p:cNvPr id="13" name="稻壳儿_时尚演示出品_8">
            <a:extLst>
              <a:ext uri="{FF2B5EF4-FFF2-40B4-BE49-F238E27FC236}">
                <a16:creationId xmlns="" xmlns:a16="http://schemas.microsoft.com/office/drawing/2014/main" id="{4EFF52EB-245C-4A0B-A39B-3CF2D02DD56F}"/>
              </a:ext>
            </a:extLst>
          </p:cNvPr>
          <p:cNvSpPr txBox="1"/>
          <p:nvPr/>
        </p:nvSpPr>
        <p:spPr>
          <a:xfrm>
            <a:off x="7033876" y="5012621"/>
            <a:ext cx="1105088" cy="371513"/>
          </a:xfrm>
          <a:prstGeom prst="rect">
            <a:avLst/>
          </a:prstGeom>
        </p:spPr>
        <p:txBody>
          <a:bodyPr wrap="none" lIns="90000" tIns="46800" rIns="90000" bIns="46800">
            <a:spAutoFit/>
          </a:bodyPr>
          <a:lstStyle>
            <a:defPPr>
              <a:defRPr lang="en-US"/>
            </a:defPPr>
            <a:lvl1pPr>
              <a:lnSpc>
                <a:spcPct val="100000"/>
              </a:lnSpc>
              <a:defRPr sz="1400">
                <a:solidFill>
                  <a:schemeClr val="tx1">
                    <a:lumMod val="85000"/>
                    <a:lumOff val="15000"/>
                  </a:schemeClr>
                </a:solidFill>
                <a:cs typeface="+mn-ea"/>
              </a:defRPr>
            </a:lvl1pPr>
          </a:lstStyle>
          <a:p>
            <a:pPr algn="ctr"/>
            <a:r>
              <a:rPr lang="zh-CN" altLang="en-US" sz="1800" dirty="0">
                <a:solidFill>
                  <a:schemeClr val="bg1"/>
                </a:solidFill>
                <a:latin typeface="仓耳玄三M W05" panose="02020400000000000000" pitchFamily="18" charset="-122"/>
                <a:ea typeface="仓耳玄三M W05" panose="02020400000000000000" pitchFamily="18" charset="-122"/>
                <a:sym typeface="+mn-lt"/>
              </a:rPr>
              <a:t>添加标题</a:t>
            </a:r>
            <a:endParaRPr sz="1800" dirty="0">
              <a:solidFill>
                <a:schemeClr val="bg1"/>
              </a:solidFill>
              <a:latin typeface="仓耳玄三M W05" panose="02020400000000000000" pitchFamily="18" charset="-122"/>
              <a:sym typeface="+mn-lt"/>
            </a:endParaRPr>
          </a:p>
        </p:txBody>
      </p:sp>
      <p:sp>
        <p:nvSpPr>
          <p:cNvPr id="15" name="稻壳儿_时尚演示出品_10">
            <a:extLst>
              <a:ext uri="{FF2B5EF4-FFF2-40B4-BE49-F238E27FC236}">
                <a16:creationId xmlns="" xmlns:a16="http://schemas.microsoft.com/office/drawing/2014/main" id="{D9F4439E-2952-4B8B-B814-F64484A1309A}"/>
              </a:ext>
            </a:extLst>
          </p:cNvPr>
          <p:cNvSpPr txBox="1"/>
          <p:nvPr/>
        </p:nvSpPr>
        <p:spPr>
          <a:xfrm>
            <a:off x="9288271" y="4541855"/>
            <a:ext cx="1105088" cy="371513"/>
          </a:xfrm>
          <a:prstGeom prst="rect">
            <a:avLst/>
          </a:prstGeom>
        </p:spPr>
        <p:txBody>
          <a:bodyPr wrap="none" lIns="90000" tIns="46800" rIns="90000" bIns="46800">
            <a:spAutoFit/>
          </a:bodyPr>
          <a:lstStyle>
            <a:defPPr>
              <a:defRPr lang="en-US"/>
            </a:defPPr>
            <a:lvl1pPr>
              <a:lnSpc>
                <a:spcPct val="100000"/>
              </a:lnSpc>
              <a:defRPr sz="1400">
                <a:solidFill>
                  <a:schemeClr val="tx1">
                    <a:lumMod val="85000"/>
                    <a:lumOff val="15000"/>
                  </a:schemeClr>
                </a:solidFill>
                <a:cs typeface="+mn-ea"/>
              </a:defRPr>
            </a:lvl1pPr>
          </a:lstStyle>
          <a:p>
            <a:pPr algn="ctr"/>
            <a:r>
              <a:rPr lang="zh-CN" altLang="en-US" sz="1800" dirty="0">
                <a:solidFill>
                  <a:schemeClr val="bg1"/>
                </a:solidFill>
                <a:latin typeface="仓耳玄三M W05" panose="02020400000000000000" pitchFamily="18" charset="-122"/>
                <a:ea typeface="仓耳玄三M W05" panose="02020400000000000000" pitchFamily="18" charset="-122"/>
                <a:sym typeface="+mn-lt"/>
              </a:rPr>
              <a:t>添加标题</a:t>
            </a:r>
            <a:endParaRPr sz="1800" dirty="0">
              <a:solidFill>
                <a:schemeClr val="bg1"/>
              </a:solidFill>
              <a:latin typeface="仓耳玄三M W05" panose="02020400000000000000" pitchFamily="18" charset="-122"/>
              <a:sym typeface="+mn-lt"/>
            </a:endParaRPr>
          </a:p>
        </p:txBody>
      </p:sp>
      <p:pic>
        <p:nvPicPr>
          <p:cNvPr id="4" name="图片 3"/>
          <p:cNvPicPr>
            <a:picLocks noChangeAspect="1"/>
          </p:cNvPicPr>
          <p:nvPr/>
        </p:nvPicPr>
        <p:blipFill>
          <a:blip r:embed="rId3"/>
          <a:stretch>
            <a:fillRect/>
          </a:stretch>
        </p:blipFill>
        <p:spPr>
          <a:xfrm>
            <a:off x="-112096" y="2972919"/>
            <a:ext cx="3420152" cy="3700593"/>
          </a:xfrm>
          <a:prstGeom prst="rect">
            <a:avLst/>
          </a:prstGeom>
        </p:spPr>
      </p:pic>
      <p:sp>
        <p:nvSpPr>
          <p:cNvPr id="5" name="文本框 4"/>
          <p:cNvSpPr txBox="1"/>
          <p:nvPr/>
        </p:nvSpPr>
        <p:spPr>
          <a:xfrm>
            <a:off x="2768960" y="1481761"/>
            <a:ext cx="9298546" cy="5045164"/>
          </a:xfrm>
          <a:prstGeom prst="rect">
            <a:avLst/>
          </a:prstGeom>
          <a:noFill/>
        </p:spPr>
        <p:txBody>
          <a:bodyPr wrap="square" rtlCol="0">
            <a:spAutoFit/>
          </a:bodyPr>
          <a:lstStyle/>
          <a:p>
            <a:pPr>
              <a:lnSpc>
                <a:spcPts val="3000"/>
              </a:lnSpc>
            </a:pPr>
            <a:r>
              <a:rPr lang="en-US" altLang="zh-CN" sz="2200" dirty="0" smtClean="0">
                <a:latin typeface="宋体" panose="02010600030101010101" pitchFamily="2" charset="-122"/>
                <a:ea typeface="宋体" panose="02010600030101010101" pitchFamily="2" charset="-122"/>
              </a:rPr>
              <a:t>1.</a:t>
            </a:r>
            <a:r>
              <a:rPr lang="zh-CN" altLang="en-US" sz="2200" dirty="0" smtClean="0">
                <a:latin typeface="宋体" panose="02010600030101010101" pitchFamily="2" charset="-122"/>
                <a:ea typeface="宋体" panose="02010600030101010101" pitchFamily="2" charset="-122"/>
              </a:rPr>
              <a:t>在</a:t>
            </a:r>
            <a:r>
              <a:rPr lang="zh-CN" altLang="en-US" sz="2200" dirty="0">
                <a:latin typeface="宋体" panose="02010600030101010101" pitchFamily="2" charset="-122"/>
                <a:ea typeface="宋体" panose="02010600030101010101" pitchFamily="2" charset="-122"/>
              </a:rPr>
              <a:t>这里我们</a:t>
            </a:r>
            <a:r>
              <a:rPr lang="zh-CN" altLang="en-US" sz="2200" dirty="0" smtClean="0">
                <a:latin typeface="宋体" panose="02010600030101010101" pitchFamily="2" charset="-122"/>
                <a:ea typeface="宋体" panose="02010600030101010101" pitchFamily="2" charset="-122"/>
              </a:rPr>
              <a:t>乃看见</a:t>
            </a:r>
            <a:r>
              <a:rPr lang="zh-CN" altLang="en-US" sz="2200" dirty="0">
                <a:latin typeface="宋体" panose="02010600030101010101" pitchFamily="2" charset="-122"/>
                <a:ea typeface="宋体" panose="02010600030101010101" pitchFamily="2" charset="-122"/>
              </a:rPr>
              <a:t>“木叶”是那么突出地成为诗人们笔下钟爱的</a:t>
            </a:r>
            <a:r>
              <a:rPr lang="zh-CN" altLang="en-US" sz="2200" dirty="0" smtClean="0">
                <a:latin typeface="宋体" panose="02010600030101010101" pitchFamily="2" charset="-122"/>
                <a:ea typeface="宋体" panose="02010600030101010101" pitchFamily="2" charset="-122"/>
              </a:rPr>
              <a:t>形象。</a:t>
            </a:r>
            <a:endParaRPr lang="en-US" altLang="zh-CN" sz="2200" dirty="0" smtClean="0">
              <a:latin typeface="宋体" panose="02010600030101010101" pitchFamily="2" charset="-122"/>
              <a:ea typeface="宋体" panose="02010600030101010101" pitchFamily="2" charset="-122"/>
            </a:endParaRPr>
          </a:p>
          <a:p>
            <a:pPr>
              <a:lnSpc>
                <a:spcPts val="3000"/>
              </a:lnSpc>
            </a:pPr>
            <a:r>
              <a:rPr lang="en-US" altLang="zh-CN" sz="2200" dirty="0" smtClean="0">
                <a:latin typeface="宋体" panose="02010600030101010101" pitchFamily="2" charset="-122"/>
                <a:ea typeface="宋体" panose="02010600030101010101" pitchFamily="2" charset="-122"/>
              </a:rPr>
              <a:t>2.</a:t>
            </a:r>
            <a:r>
              <a:rPr lang="zh-CN" altLang="en-US" sz="2200" dirty="0" smtClean="0">
                <a:latin typeface="宋体" panose="02010600030101010101" pitchFamily="2" charset="-122"/>
                <a:ea typeface="宋体" panose="02010600030101010101" pitchFamily="2" charset="-122"/>
              </a:rPr>
              <a:t>可是</a:t>
            </a:r>
            <a:r>
              <a:rPr lang="zh-CN" altLang="en-US" sz="2200" dirty="0">
                <a:latin typeface="宋体" panose="02010600030101010101" pitchFamily="2" charset="-122"/>
                <a:ea typeface="宋体" panose="02010600030101010101" pitchFamily="2" charset="-122"/>
              </a:rPr>
              <a:t>问题</a:t>
            </a:r>
            <a:r>
              <a:rPr lang="zh-CN" altLang="en-US" sz="2200" dirty="0" smtClean="0">
                <a:latin typeface="宋体" panose="02010600030101010101" pitchFamily="2" charset="-122"/>
                <a:ea typeface="宋体" panose="02010600030101010101" pitchFamily="2" charset="-122"/>
              </a:rPr>
              <a:t>却在于</a:t>
            </a:r>
            <a:r>
              <a:rPr lang="zh-CN" altLang="en-US" sz="2200" dirty="0">
                <a:latin typeface="宋体" panose="02010600030101010101" pitchFamily="2" charset="-122"/>
                <a:ea typeface="宋体" panose="02010600030101010101" pitchFamily="2" charset="-122"/>
              </a:rPr>
              <a:t>：我们在古代的诗歌中为什么很少看见用“树叶”呢</a:t>
            </a:r>
            <a:r>
              <a:rPr lang="zh-CN" altLang="en-US" sz="2200" dirty="0" smtClean="0">
                <a:latin typeface="宋体" panose="02010600030101010101" pitchFamily="2" charset="-122"/>
                <a:ea typeface="宋体" panose="02010600030101010101" pitchFamily="2" charset="-122"/>
              </a:rPr>
              <a:t>？</a:t>
            </a:r>
            <a:endParaRPr lang="en-US" altLang="zh-CN" sz="2200" dirty="0" smtClean="0">
              <a:latin typeface="宋体" panose="02010600030101010101" pitchFamily="2" charset="-122"/>
              <a:ea typeface="宋体" panose="02010600030101010101" pitchFamily="2" charset="-122"/>
            </a:endParaRPr>
          </a:p>
          <a:p>
            <a:pPr>
              <a:lnSpc>
                <a:spcPts val="3000"/>
              </a:lnSpc>
            </a:pPr>
            <a:r>
              <a:rPr lang="en-US" altLang="zh-CN" sz="2200" dirty="0" smtClean="0">
                <a:latin typeface="宋体" panose="02010600030101010101" pitchFamily="2" charset="-122"/>
                <a:ea typeface="宋体" panose="02010600030101010101" pitchFamily="2" charset="-122"/>
              </a:rPr>
              <a:t>3.</a:t>
            </a:r>
            <a:r>
              <a:rPr lang="zh-CN" altLang="en-US" sz="2200" dirty="0" smtClean="0">
                <a:latin typeface="宋体" panose="02010600030101010101" pitchFamily="2" charset="-122"/>
                <a:ea typeface="宋体" panose="02010600030101010101" pitchFamily="2" charset="-122"/>
              </a:rPr>
              <a:t>从</a:t>
            </a:r>
            <a:r>
              <a:rPr lang="zh-CN" altLang="en-US" sz="2200" dirty="0">
                <a:latin typeface="宋体" panose="02010600030101010101" pitchFamily="2" charset="-122"/>
                <a:ea typeface="宋体" panose="02010600030101010101" pitchFamily="2" charset="-122"/>
              </a:rPr>
              <a:t>“木叶”发展到“落木”，其中关键显然在“木”这一字</a:t>
            </a:r>
            <a:r>
              <a:rPr lang="zh-CN" altLang="en-US" sz="2200" dirty="0" smtClean="0">
                <a:latin typeface="宋体" panose="02010600030101010101" pitchFamily="2" charset="-122"/>
                <a:ea typeface="宋体" panose="02010600030101010101" pitchFamily="2" charset="-122"/>
              </a:rPr>
              <a:t>，其</a:t>
            </a:r>
            <a:r>
              <a:rPr lang="zh-CN" altLang="en-US" sz="2200" dirty="0">
                <a:latin typeface="宋体" panose="02010600030101010101" pitchFamily="2" charset="-122"/>
                <a:ea typeface="宋体" panose="02010600030101010101" pitchFamily="2" charset="-122"/>
              </a:rPr>
              <a:t>与“树叶”或“落叶”的不同，也正在此。</a:t>
            </a:r>
            <a:r>
              <a:rPr lang="zh-CN" altLang="en-US" sz="2200" dirty="0" smtClean="0">
                <a:latin typeface="宋体" panose="02010600030101010101" pitchFamily="2" charset="-122"/>
                <a:ea typeface="宋体" panose="02010600030101010101" pitchFamily="2" charset="-122"/>
              </a:rPr>
              <a:t>在这里</a:t>
            </a:r>
            <a:r>
              <a:rPr lang="zh-CN" altLang="en-US" sz="2200" dirty="0">
                <a:latin typeface="宋体" panose="02010600030101010101" pitchFamily="2" charset="-122"/>
                <a:ea typeface="宋体" panose="02010600030101010101" pitchFamily="2" charset="-122"/>
              </a:rPr>
              <a:t>我们就不得不先来分析一下“木”字</a:t>
            </a:r>
            <a:r>
              <a:rPr lang="zh-CN" altLang="en-US" sz="2200" dirty="0" smtClean="0">
                <a:latin typeface="宋体" panose="02010600030101010101" pitchFamily="2" charset="-122"/>
                <a:ea typeface="宋体" panose="02010600030101010101" pitchFamily="2" charset="-122"/>
              </a:rPr>
              <a:t>。</a:t>
            </a:r>
            <a:endParaRPr lang="en-US" altLang="zh-CN" sz="2200" dirty="0" smtClean="0">
              <a:latin typeface="宋体" panose="02010600030101010101" pitchFamily="2" charset="-122"/>
              <a:ea typeface="宋体" panose="02010600030101010101" pitchFamily="2" charset="-122"/>
            </a:endParaRPr>
          </a:p>
          <a:p>
            <a:pPr>
              <a:lnSpc>
                <a:spcPts val="3000"/>
              </a:lnSpc>
            </a:pPr>
            <a:r>
              <a:rPr lang="en-US" altLang="zh-CN" sz="2200" dirty="0" smtClean="0">
                <a:latin typeface="宋体" panose="02010600030101010101" pitchFamily="2" charset="-122"/>
                <a:ea typeface="宋体" panose="02010600030101010101" pitchFamily="2" charset="-122"/>
              </a:rPr>
              <a:t>4.</a:t>
            </a:r>
            <a:r>
              <a:rPr lang="zh-CN" altLang="en-US" sz="2200" dirty="0" smtClean="0">
                <a:latin typeface="宋体" panose="02010600030101010101" pitchFamily="2" charset="-122"/>
                <a:ea typeface="宋体" panose="02010600030101010101" pitchFamily="2" charset="-122"/>
              </a:rPr>
              <a:t>它</a:t>
            </a:r>
            <a:r>
              <a:rPr lang="zh-CN" altLang="en-US" sz="2200" dirty="0">
                <a:latin typeface="宋体" panose="02010600030101010101" pitchFamily="2" charset="-122"/>
                <a:ea typeface="宋体" panose="02010600030101010101" pitchFamily="2" charset="-122"/>
              </a:rPr>
              <a:t>仿佛本身就</a:t>
            </a:r>
            <a:r>
              <a:rPr lang="zh-CN" altLang="en-US" sz="2200" dirty="0" smtClean="0">
                <a:latin typeface="宋体" panose="02010600030101010101" pitchFamily="2" charset="-122"/>
                <a:ea typeface="宋体" panose="02010600030101010101" pitchFamily="2" charset="-122"/>
              </a:rPr>
              <a:t>含有</a:t>
            </a:r>
            <a:r>
              <a:rPr lang="zh-CN" altLang="en-US" sz="2200" dirty="0">
                <a:latin typeface="宋体" panose="02010600030101010101" pitchFamily="2" charset="-122"/>
                <a:ea typeface="宋体" panose="02010600030101010101" pitchFamily="2" charset="-122"/>
              </a:rPr>
              <a:t>一个落叶的因素，这正是“木”的第一个艺术特征</a:t>
            </a:r>
            <a:r>
              <a:rPr lang="zh-CN" altLang="en-US" sz="2200" dirty="0" smtClean="0">
                <a:latin typeface="宋体" panose="02010600030101010101" pitchFamily="2" charset="-122"/>
                <a:ea typeface="宋体" panose="02010600030101010101" pitchFamily="2" charset="-122"/>
              </a:rPr>
              <a:t>。</a:t>
            </a:r>
            <a:endParaRPr lang="en-US" altLang="zh-CN" sz="2200" dirty="0" smtClean="0">
              <a:latin typeface="宋体" panose="02010600030101010101" pitchFamily="2" charset="-122"/>
              <a:ea typeface="宋体" panose="02010600030101010101" pitchFamily="2" charset="-122"/>
            </a:endParaRPr>
          </a:p>
          <a:p>
            <a:pPr>
              <a:lnSpc>
                <a:spcPts val="3000"/>
              </a:lnSpc>
            </a:pPr>
            <a:r>
              <a:rPr lang="en-US" altLang="zh-CN" sz="2200" dirty="0" smtClean="0">
                <a:latin typeface="宋体" panose="02010600030101010101" pitchFamily="2" charset="-122"/>
                <a:ea typeface="宋体" panose="02010600030101010101" pitchFamily="2" charset="-122"/>
              </a:rPr>
              <a:t>5.</a:t>
            </a:r>
            <a:r>
              <a:rPr lang="zh-CN" altLang="en-US" sz="2200" dirty="0" smtClean="0">
                <a:latin typeface="宋体" panose="02010600030101010101" pitchFamily="2" charset="-122"/>
                <a:ea typeface="宋体" panose="02010600030101010101" pitchFamily="2" charset="-122"/>
              </a:rPr>
              <a:t>要</a:t>
            </a:r>
            <a:r>
              <a:rPr lang="zh-CN" altLang="en-US" sz="2200" dirty="0">
                <a:latin typeface="宋体" panose="02010600030101010101" pitchFamily="2" charset="-122"/>
                <a:ea typeface="宋体" panose="02010600030101010101" pitchFamily="2" charset="-122"/>
              </a:rPr>
              <a:t>说明“木”字何以会有这个特征，就不能不触及诗歌语言</a:t>
            </a:r>
            <a:r>
              <a:rPr lang="zh-CN" altLang="en-US" sz="2200" dirty="0" smtClean="0">
                <a:latin typeface="宋体" panose="02010600030101010101" pitchFamily="2" charset="-122"/>
                <a:ea typeface="宋体" panose="02010600030101010101" pitchFamily="2" charset="-122"/>
              </a:rPr>
              <a:t>中暗示性</a:t>
            </a:r>
            <a:r>
              <a:rPr lang="zh-CN" altLang="en-US" sz="2200" dirty="0">
                <a:latin typeface="宋体" panose="02010600030101010101" pitchFamily="2" charset="-122"/>
                <a:ea typeface="宋体" panose="02010600030101010101" pitchFamily="2" charset="-122"/>
              </a:rPr>
              <a:t>的问题。这暗示性仿佛是概念的影子，常常躲在概念的</a:t>
            </a:r>
            <a:r>
              <a:rPr lang="zh-CN" altLang="en-US" sz="2200" dirty="0" smtClean="0">
                <a:latin typeface="宋体" panose="02010600030101010101" pitchFamily="2" charset="-122"/>
                <a:ea typeface="宋体" panose="02010600030101010101" pitchFamily="2" charset="-122"/>
              </a:rPr>
              <a:t>背后</a:t>
            </a:r>
            <a:r>
              <a:rPr lang="zh-CN" altLang="en-US" sz="2200" dirty="0">
                <a:latin typeface="宋体" panose="02010600030101010101" pitchFamily="2" charset="-122"/>
                <a:ea typeface="宋体" panose="02010600030101010101" pitchFamily="2" charset="-122"/>
              </a:rPr>
              <a:t>，我们不留心就不会察觉它的存在。这里又还需要说到“木”在</a:t>
            </a:r>
            <a:r>
              <a:rPr lang="zh-CN" altLang="en-US" sz="2200" dirty="0" smtClean="0">
                <a:latin typeface="宋体" panose="02010600030101010101" pitchFamily="2" charset="-122"/>
                <a:ea typeface="宋体" panose="02010600030101010101" pitchFamily="2" charset="-122"/>
              </a:rPr>
              <a:t>形象</a:t>
            </a:r>
            <a:r>
              <a:rPr lang="zh-CN" altLang="en-US" sz="2200" dirty="0">
                <a:latin typeface="宋体" panose="02010600030101010101" pitchFamily="2" charset="-122"/>
                <a:ea typeface="宋体" panose="02010600030101010101" pitchFamily="2" charset="-122"/>
              </a:rPr>
              <a:t>上的第二个艺术特征</a:t>
            </a:r>
            <a:r>
              <a:rPr lang="zh-CN" altLang="en-US" sz="2200" dirty="0" smtClean="0">
                <a:latin typeface="宋体" panose="02010600030101010101" pitchFamily="2" charset="-122"/>
                <a:ea typeface="宋体" panose="02010600030101010101" pitchFamily="2" charset="-122"/>
              </a:rPr>
              <a:t>。</a:t>
            </a:r>
            <a:endParaRPr lang="en-US" altLang="zh-CN" sz="2200" dirty="0" smtClean="0">
              <a:latin typeface="宋体" panose="02010600030101010101" pitchFamily="2" charset="-122"/>
              <a:ea typeface="宋体" panose="02010600030101010101" pitchFamily="2" charset="-122"/>
            </a:endParaRPr>
          </a:p>
          <a:p>
            <a:pPr>
              <a:lnSpc>
                <a:spcPts val="3000"/>
              </a:lnSpc>
            </a:pPr>
            <a:r>
              <a:rPr lang="en-US" altLang="zh-CN" sz="2200" dirty="0" smtClean="0">
                <a:latin typeface="宋体" panose="02010600030101010101" pitchFamily="2" charset="-122"/>
                <a:ea typeface="宋体" panose="02010600030101010101" pitchFamily="2" charset="-122"/>
              </a:rPr>
              <a:t>6.</a:t>
            </a:r>
            <a:r>
              <a:rPr lang="zh-CN" altLang="en-US" sz="2200" dirty="0" smtClean="0">
                <a:latin typeface="宋体" panose="02010600030101010101" pitchFamily="2" charset="-122"/>
                <a:ea typeface="宋体" panose="02010600030101010101" pitchFamily="2" charset="-122"/>
              </a:rPr>
              <a:t>“木”</a:t>
            </a:r>
            <a:r>
              <a:rPr lang="zh-CN" altLang="en-US" sz="2200" dirty="0">
                <a:latin typeface="宋体" panose="02010600030101010101" pitchFamily="2" charset="-122"/>
                <a:ea typeface="宋体" panose="02010600030101010101" pitchFamily="2" charset="-122"/>
              </a:rPr>
              <a:t>不但让我们容易想起了树干，而且还会带来了“木”</a:t>
            </a:r>
            <a:r>
              <a:rPr lang="zh-CN" altLang="en-US" sz="2200" dirty="0" smtClean="0">
                <a:latin typeface="宋体" panose="02010600030101010101" pitchFamily="2" charset="-122"/>
                <a:ea typeface="宋体" panose="02010600030101010101" pitchFamily="2" charset="-122"/>
              </a:rPr>
              <a:t>所暗示</a:t>
            </a:r>
            <a:r>
              <a:rPr lang="zh-CN" altLang="en-US" sz="2200" dirty="0">
                <a:latin typeface="宋体" panose="02010600030101010101" pitchFamily="2" charset="-122"/>
                <a:ea typeface="宋体" panose="02010600030101010101" pitchFamily="2" charset="-122"/>
              </a:rPr>
              <a:t>的颜色性</a:t>
            </a:r>
            <a:r>
              <a:rPr lang="zh-CN" altLang="en-US" sz="2200" dirty="0" smtClean="0">
                <a:latin typeface="宋体" panose="02010600030101010101" pitchFamily="2" charset="-122"/>
                <a:ea typeface="宋体" panose="02010600030101010101" pitchFamily="2" charset="-122"/>
              </a:rPr>
              <a:t>。</a:t>
            </a:r>
            <a:endParaRPr lang="en-US" altLang="zh-CN" sz="2200" dirty="0" smtClean="0">
              <a:latin typeface="宋体" panose="02010600030101010101" pitchFamily="2" charset="-122"/>
              <a:ea typeface="宋体" panose="02010600030101010101" pitchFamily="2" charset="-122"/>
            </a:endParaRPr>
          </a:p>
          <a:p>
            <a:pPr>
              <a:lnSpc>
                <a:spcPts val="3000"/>
              </a:lnSpc>
            </a:pPr>
            <a:r>
              <a:rPr lang="en-US" altLang="zh-CN" sz="2200" dirty="0" smtClean="0">
                <a:latin typeface="宋体" panose="02010600030101010101" pitchFamily="2" charset="-122"/>
                <a:ea typeface="宋体" panose="02010600030101010101" pitchFamily="2" charset="-122"/>
              </a:rPr>
              <a:t>7.</a:t>
            </a:r>
            <a:r>
              <a:rPr lang="zh-CN" altLang="en-US" sz="2200" dirty="0" smtClean="0">
                <a:latin typeface="宋体" panose="02010600030101010101" pitchFamily="2" charset="-122"/>
                <a:ea typeface="宋体" panose="02010600030101010101" pitchFamily="2" charset="-122"/>
              </a:rPr>
              <a:t>“木叶”</a:t>
            </a:r>
            <a:r>
              <a:rPr lang="zh-CN" altLang="en-US" sz="2200" dirty="0">
                <a:latin typeface="宋体" panose="02010600030101010101" pitchFamily="2" charset="-122"/>
                <a:ea typeface="宋体" panose="02010600030101010101" pitchFamily="2" charset="-122"/>
              </a:rPr>
              <a:t>之与“树叶”，不过是一字之差。“木”与“树”在</a:t>
            </a:r>
            <a:r>
              <a:rPr lang="zh-CN" altLang="en-US" sz="2200" dirty="0" smtClean="0">
                <a:latin typeface="宋体" panose="02010600030101010101" pitchFamily="2" charset="-122"/>
                <a:ea typeface="宋体" panose="02010600030101010101" pitchFamily="2" charset="-122"/>
              </a:rPr>
              <a:t>概念</a:t>
            </a:r>
            <a:r>
              <a:rPr lang="zh-CN" altLang="en-US" sz="2200" dirty="0">
                <a:latin typeface="宋体" panose="02010600030101010101" pitchFamily="2" charset="-122"/>
                <a:ea typeface="宋体" panose="02010600030101010101" pitchFamily="2" charset="-122"/>
              </a:rPr>
              <a:t>上原是相去无几的，然而到了艺术形象的领域，这里的差别就</a:t>
            </a:r>
            <a:r>
              <a:rPr lang="zh-CN" altLang="en-US" sz="2200" dirty="0" smtClean="0">
                <a:latin typeface="宋体" panose="02010600030101010101" pitchFamily="2" charset="-122"/>
                <a:ea typeface="宋体" panose="02010600030101010101" pitchFamily="2" charset="-122"/>
              </a:rPr>
              <a:t>几乎</a:t>
            </a:r>
            <a:r>
              <a:rPr lang="zh-CN" altLang="en-US" sz="2200" dirty="0">
                <a:latin typeface="宋体" panose="02010600030101010101" pitchFamily="2" charset="-122"/>
                <a:ea typeface="宋体" panose="02010600030101010101" pitchFamily="2" charset="-122"/>
              </a:rPr>
              <a:t>是一字千金。</a:t>
            </a:r>
          </a:p>
        </p:txBody>
      </p:sp>
      <p:sp>
        <p:nvSpPr>
          <p:cNvPr id="7" name="文本框 6"/>
          <p:cNvSpPr txBox="1"/>
          <p:nvPr/>
        </p:nvSpPr>
        <p:spPr>
          <a:xfrm>
            <a:off x="2768960" y="450711"/>
            <a:ext cx="8049355" cy="769441"/>
          </a:xfrm>
          <a:prstGeom prst="rect">
            <a:avLst/>
          </a:prstGeom>
          <a:noFill/>
        </p:spPr>
        <p:txBody>
          <a:bodyPr wrap="square" rtlCol="0">
            <a:spAutoFit/>
          </a:bodyPr>
          <a:lstStyle/>
          <a:p>
            <a:r>
              <a:rPr lang="zh-CN" altLang="en-US" sz="4400" dirty="0" smtClean="0">
                <a:solidFill>
                  <a:srgbClr val="C00000"/>
                </a:solidFill>
                <a:latin typeface="华文行楷" panose="02010800040101010101" pitchFamily="2" charset="-122"/>
                <a:ea typeface="华文行楷" panose="02010800040101010101" pitchFamily="2" charset="-122"/>
              </a:rPr>
              <a:t>浏览全文，勾出每段关键词句。</a:t>
            </a:r>
            <a:endParaRPr lang="zh-CN" altLang="en-US" sz="4400" dirty="0">
              <a:solidFill>
                <a:srgbClr val="C00000"/>
              </a:solidFill>
              <a:latin typeface="华文行楷" panose="02010800040101010101" pitchFamily="2" charset="-122"/>
              <a:ea typeface="华文行楷" panose="02010800040101010101" pitchFamily="2" charset="-122"/>
            </a:endParaRPr>
          </a:p>
        </p:txBody>
      </p:sp>
    </p:spTree>
    <p:extLst>
      <p:ext uri="{BB962C8B-B14F-4D97-AF65-F5344CB8AC3E}">
        <p14:creationId xmlns:p14="http://schemas.microsoft.com/office/powerpoint/2010/main" val="401082913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图片包含 植物, 手掌, 天空, 树&#10;&#10;描述已自动生成">
            <a:extLst>
              <a:ext uri="{FF2B5EF4-FFF2-40B4-BE49-F238E27FC236}">
                <a16:creationId xmlns="" xmlns:a16="http://schemas.microsoft.com/office/drawing/2014/main" id="{9E97CCEC-D53A-46F0-9ABE-129DF7A2594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159876"/>
            <a:ext cx="4047186" cy="2698124"/>
          </a:xfrm>
          <a:prstGeom prst="rect">
            <a:avLst/>
          </a:prstGeom>
        </p:spPr>
      </p:pic>
      <p:pic>
        <p:nvPicPr>
          <p:cNvPr id="2" name="图片 1">
            <a:extLst>
              <a:ext uri="{FF2B5EF4-FFF2-40B4-BE49-F238E27FC236}">
                <a16:creationId xmlns="" xmlns:a16="http://schemas.microsoft.com/office/drawing/2014/main" id="{CECE0FB4-DA6A-4A58-B7D0-0E1441E9776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8351" t="4121" b="6589"/>
          <a:stretch/>
        </p:blipFill>
        <p:spPr>
          <a:xfrm rot="16200000">
            <a:off x="351085" y="-351085"/>
            <a:ext cx="1522870" cy="2225040"/>
          </a:xfrm>
          <a:prstGeom prst="rect">
            <a:avLst/>
          </a:prstGeom>
        </p:spPr>
      </p:pic>
      <p:sp>
        <p:nvSpPr>
          <p:cNvPr id="3" name="文本框 2">
            <a:extLst>
              <a:ext uri="{FF2B5EF4-FFF2-40B4-BE49-F238E27FC236}">
                <a16:creationId xmlns="" xmlns:a16="http://schemas.microsoft.com/office/drawing/2014/main" id="{01A22239-6115-42F3-9D77-36F4057F5F51}"/>
              </a:ext>
            </a:extLst>
          </p:cNvPr>
          <p:cNvSpPr txBox="1"/>
          <p:nvPr/>
        </p:nvSpPr>
        <p:spPr>
          <a:xfrm>
            <a:off x="805542" y="573821"/>
            <a:ext cx="792438" cy="646331"/>
          </a:xfrm>
          <a:prstGeom prst="rect">
            <a:avLst/>
          </a:prstGeom>
          <a:noFill/>
        </p:spPr>
        <p:txBody>
          <a:bodyPr wrap="square" rtlCol="0">
            <a:spAutoFit/>
          </a:bodyPr>
          <a:lstStyle/>
          <a:p>
            <a:r>
              <a:rPr lang="en-US" altLang="zh-CN" sz="3600" dirty="0">
                <a:latin typeface="仓耳青禾体-谷力 W05" panose="02020400000000000000" pitchFamily="18" charset="-122"/>
                <a:ea typeface="仓耳青禾体-谷力 W05" panose="02020400000000000000" pitchFamily="18" charset="-122"/>
              </a:rPr>
              <a:t>04</a:t>
            </a:r>
            <a:endParaRPr lang="zh-CN" altLang="en-US" sz="3600" dirty="0">
              <a:latin typeface="仓耳青禾体-谷力 W05" panose="02020400000000000000" pitchFamily="18" charset="-122"/>
              <a:ea typeface="仓耳青禾体-谷力 W05" panose="02020400000000000000" pitchFamily="18" charset="-122"/>
            </a:endParaRPr>
          </a:p>
        </p:txBody>
      </p:sp>
      <p:sp>
        <p:nvSpPr>
          <p:cNvPr id="17" name="稻壳儿_时尚演示出品_10">
            <a:extLst>
              <a:ext uri="{FF2B5EF4-FFF2-40B4-BE49-F238E27FC236}">
                <a16:creationId xmlns="" xmlns:a16="http://schemas.microsoft.com/office/drawing/2014/main" id="{D7A9D742-FA8C-497C-A720-A817936A8B49}"/>
              </a:ext>
            </a:extLst>
          </p:cNvPr>
          <p:cNvSpPr>
            <a:spLocks noEditPoints="1"/>
          </p:cNvSpPr>
          <p:nvPr/>
        </p:nvSpPr>
        <p:spPr bwMode="auto">
          <a:xfrm>
            <a:off x="7116991" y="3959559"/>
            <a:ext cx="232833" cy="330200"/>
          </a:xfrm>
          <a:custGeom>
            <a:avLst/>
            <a:gdLst/>
            <a:ahLst/>
            <a:cxnLst>
              <a:cxn ang="0">
                <a:pos x="6" y="37"/>
              </a:cxn>
              <a:cxn ang="0">
                <a:pos x="16" y="30"/>
              </a:cxn>
              <a:cxn ang="0">
                <a:pos x="16" y="0"/>
              </a:cxn>
              <a:cxn ang="0">
                <a:pos x="43" y="2"/>
              </a:cxn>
              <a:cxn ang="0">
                <a:pos x="43" y="31"/>
              </a:cxn>
              <a:cxn ang="0">
                <a:pos x="24" y="72"/>
              </a:cxn>
              <a:cxn ang="0">
                <a:pos x="0" y="51"/>
              </a:cxn>
              <a:cxn ang="0">
                <a:pos x="6" y="55"/>
              </a:cxn>
              <a:cxn ang="0">
                <a:pos x="40" y="61"/>
              </a:cxn>
              <a:cxn ang="0">
                <a:pos x="44" y="36"/>
              </a:cxn>
              <a:cxn ang="0">
                <a:pos x="23" y="33"/>
              </a:cxn>
              <a:cxn ang="0">
                <a:pos x="39" y="40"/>
              </a:cxn>
              <a:cxn ang="0">
                <a:pos x="42" y="43"/>
              </a:cxn>
              <a:cxn ang="0">
                <a:pos x="34" y="47"/>
              </a:cxn>
              <a:cxn ang="0">
                <a:pos x="29" y="64"/>
              </a:cxn>
              <a:cxn ang="0">
                <a:pos x="23" y="56"/>
              </a:cxn>
              <a:cxn ang="0">
                <a:pos x="22" y="57"/>
              </a:cxn>
              <a:cxn ang="0">
                <a:pos x="6" y="53"/>
              </a:cxn>
              <a:cxn ang="0">
                <a:pos x="10" y="53"/>
              </a:cxn>
              <a:cxn ang="0">
                <a:pos x="17" y="56"/>
              </a:cxn>
              <a:cxn ang="0">
                <a:pos x="5" y="51"/>
              </a:cxn>
              <a:cxn ang="0">
                <a:pos x="22" y="51"/>
              </a:cxn>
              <a:cxn ang="0">
                <a:pos x="22" y="46"/>
              </a:cxn>
              <a:cxn ang="0">
                <a:pos x="11" y="38"/>
              </a:cxn>
              <a:cxn ang="0">
                <a:pos x="21" y="28"/>
              </a:cxn>
              <a:cxn ang="0">
                <a:pos x="26" y="28"/>
              </a:cxn>
              <a:cxn ang="0">
                <a:pos x="16" y="5"/>
              </a:cxn>
              <a:cxn ang="0">
                <a:pos x="21" y="28"/>
              </a:cxn>
              <a:cxn ang="0">
                <a:pos x="30" y="44"/>
              </a:cxn>
              <a:cxn ang="0">
                <a:pos x="27" y="47"/>
              </a:cxn>
              <a:cxn ang="0">
                <a:pos x="38" y="30"/>
              </a:cxn>
              <a:cxn ang="0">
                <a:pos x="43" y="6"/>
              </a:cxn>
              <a:cxn ang="0">
                <a:pos x="33" y="29"/>
              </a:cxn>
            </a:cxnLst>
            <a:rect l="0" t="0" r="r" b="b"/>
            <a:pathLst>
              <a:path w="51" h="72">
                <a:moveTo>
                  <a:pt x="7" y="41"/>
                </a:moveTo>
                <a:cubicBezTo>
                  <a:pt x="7" y="40"/>
                  <a:pt x="6" y="38"/>
                  <a:pt x="6" y="37"/>
                </a:cubicBezTo>
                <a:cubicBezTo>
                  <a:pt x="6" y="34"/>
                  <a:pt x="10" y="30"/>
                  <a:pt x="14" y="30"/>
                </a:cubicBezTo>
                <a:cubicBezTo>
                  <a:pt x="15" y="30"/>
                  <a:pt x="16" y="30"/>
                  <a:pt x="16" y="30"/>
                </a:cubicBezTo>
                <a:cubicBezTo>
                  <a:pt x="15" y="26"/>
                  <a:pt x="10" y="12"/>
                  <a:pt x="10" y="8"/>
                </a:cubicBezTo>
                <a:cubicBezTo>
                  <a:pt x="10" y="4"/>
                  <a:pt x="12" y="0"/>
                  <a:pt x="16" y="0"/>
                </a:cubicBezTo>
                <a:cubicBezTo>
                  <a:pt x="22" y="0"/>
                  <a:pt x="28" y="21"/>
                  <a:pt x="30" y="25"/>
                </a:cubicBezTo>
                <a:cubicBezTo>
                  <a:pt x="31" y="20"/>
                  <a:pt x="37" y="2"/>
                  <a:pt x="43" y="2"/>
                </a:cubicBezTo>
                <a:cubicBezTo>
                  <a:pt x="47" y="2"/>
                  <a:pt x="49" y="5"/>
                  <a:pt x="49" y="9"/>
                </a:cubicBezTo>
                <a:cubicBezTo>
                  <a:pt x="49" y="13"/>
                  <a:pt x="45" y="26"/>
                  <a:pt x="43" y="31"/>
                </a:cubicBezTo>
                <a:cubicBezTo>
                  <a:pt x="50" y="32"/>
                  <a:pt x="51" y="38"/>
                  <a:pt x="51" y="44"/>
                </a:cubicBezTo>
                <a:cubicBezTo>
                  <a:pt x="51" y="60"/>
                  <a:pt x="40" y="72"/>
                  <a:pt x="24" y="72"/>
                </a:cubicBezTo>
                <a:cubicBezTo>
                  <a:pt x="21" y="72"/>
                  <a:pt x="18" y="72"/>
                  <a:pt x="15" y="71"/>
                </a:cubicBezTo>
                <a:cubicBezTo>
                  <a:pt x="7" y="68"/>
                  <a:pt x="0" y="60"/>
                  <a:pt x="0" y="51"/>
                </a:cubicBezTo>
                <a:cubicBezTo>
                  <a:pt x="0" y="46"/>
                  <a:pt x="2" y="43"/>
                  <a:pt x="7" y="41"/>
                </a:cubicBezTo>
                <a:close/>
                <a:moveTo>
                  <a:pt x="6" y="55"/>
                </a:moveTo>
                <a:cubicBezTo>
                  <a:pt x="9" y="63"/>
                  <a:pt x="16" y="68"/>
                  <a:pt x="24" y="68"/>
                </a:cubicBezTo>
                <a:cubicBezTo>
                  <a:pt x="31" y="68"/>
                  <a:pt x="36" y="65"/>
                  <a:pt x="40" y="61"/>
                </a:cubicBezTo>
                <a:cubicBezTo>
                  <a:pt x="44" y="56"/>
                  <a:pt x="46" y="50"/>
                  <a:pt x="46" y="44"/>
                </a:cubicBezTo>
                <a:cubicBezTo>
                  <a:pt x="46" y="41"/>
                  <a:pt x="46" y="38"/>
                  <a:pt x="44" y="36"/>
                </a:cubicBezTo>
                <a:cubicBezTo>
                  <a:pt x="41" y="33"/>
                  <a:pt x="29" y="32"/>
                  <a:pt x="25" y="32"/>
                </a:cubicBezTo>
                <a:cubicBezTo>
                  <a:pt x="24" y="32"/>
                  <a:pt x="23" y="32"/>
                  <a:pt x="23" y="33"/>
                </a:cubicBezTo>
                <a:cubicBezTo>
                  <a:pt x="22" y="33"/>
                  <a:pt x="22" y="34"/>
                  <a:pt x="22" y="34"/>
                </a:cubicBezTo>
                <a:cubicBezTo>
                  <a:pt x="22" y="40"/>
                  <a:pt x="35" y="40"/>
                  <a:pt x="39" y="40"/>
                </a:cubicBezTo>
                <a:cubicBezTo>
                  <a:pt x="40" y="40"/>
                  <a:pt x="40" y="40"/>
                  <a:pt x="41" y="40"/>
                </a:cubicBezTo>
                <a:cubicBezTo>
                  <a:pt x="41" y="41"/>
                  <a:pt x="42" y="42"/>
                  <a:pt x="42" y="43"/>
                </a:cubicBezTo>
                <a:cubicBezTo>
                  <a:pt x="41" y="44"/>
                  <a:pt x="39" y="44"/>
                  <a:pt x="38" y="45"/>
                </a:cubicBezTo>
                <a:cubicBezTo>
                  <a:pt x="36" y="45"/>
                  <a:pt x="35" y="46"/>
                  <a:pt x="34" y="47"/>
                </a:cubicBezTo>
                <a:cubicBezTo>
                  <a:pt x="31" y="49"/>
                  <a:pt x="28" y="53"/>
                  <a:pt x="28" y="57"/>
                </a:cubicBezTo>
                <a:cubicBezTo>
                  <a:pt x="28" y="59"/>
                  <a:pt x="29" y="61"/>
                  <a:pt x="29" y="64"/>
                </a:cubicBezTo>
                <a:cubicBezTo>
                  <a:pt x="29" y="64"/>
                  <a:pt x="29" y="65"/>
                  <a:pt x="29" y="65"/>
                </a:cubicBezTo>
                <a:cubicBezTo>
                  <a:pt x="24" y="64"/>
                  <a:pt x="23" y="60"/>
                  <a:pt x="23" y="56"/>
                </a:cubicBezTo>
                <a:cubicBezTo>
                  <a:pt x="23" y="56"/>
                  <a:pt x="22" y="56"/>
                  <a:pt x="22" y="56"/>
                </a:cubicBezTo>
                <a:cubicBezTo>
                  <a:pt x="22" y="56"/>
                  <a:pt x="22" y="57"/>
                  <a:pt x="22" y="57"/>
                </a:cubicBezTo>
                <a:cubicBezTo>
                  <a:pt x="22" y="60"/>
                  <a:pt x="19" y="62"/>
                  <a:pt x="16" y="62"/>
                </a:cubicBezTo>
                <a:cubicBezTo>
                  <a:pt x="12" y="62"/>
                  <a:pt x="6" y="57"/>
                  <a:pt x="6" y="53"/>
                </a:cubicBezTo>
                <a:cubicBezTo>
                  <a:pt x="6" y="51"/>
                  <a:pt x="7" y="51"/>
                  <a:pt x="7" y="50"/>
                </a:cubicBezTo>
                <a:cubicBezTo>
                  <a:pt x="8" y="51"/>
                  <a:pt x="9" y="52"/>
                  <a:pt x="10" y="53"/>
                </a:cubicBezTo>
                <a:cubicBezTo>
                  <a:pt x="11" y="54"/>
                  <a:pt x="13" y="57"/>
                  <a:pt x="15" y="57"/>
                </a:cubicBezTo>
                <a:cubicBezTo>
                  <a:pt x="16" y="57"/>
                  <a:pt x="17" y="57"/>
                  <a:pt x="17" y="56"/>
                </a:cubicBezTo>
                <a:cubicBezTo>
                  <a:pt x="17" y="54"/>
                  <a:pt x="10" y="46"/>
                  <a:pt x="9" y="46"/>
                </a:cubicBezTo>
                <a:cubicBezTo>
                  <a:pt x="6" y="46"/>
                  <a:pt x="5" y="49"/>
                  <a:pt x="5" y="51"/>
                </a:cubicBezTo>
                <a:cubicBezTo>
                  <a:pt x="5" y="52"/>
                  <a:pt x="5" y="54"/>
                  <a:pt x="6" y="55"/>
                </a:cubicBezTo>
                <a:close/>
                <a:moveTo>
                  <a:pt x="22" y="51"/>
                </a:moveTo>
                <a:cubicBezTo>
                  <a:pt x="23" y="51"/>
                  <a:pt x="23" y="50"/>
                  <a:pt x="23" y="50"/>
                </a:cubicBezTo>
                <a:cubicBezTo>
                  <a:pt x="23" y="49"/>
                  <a:pt x="22" y="46"/>
                  <a:pt x="22" y="46"/>
                </a:cubicBezTo>
                <a:cubicBezTo>
                  <a:pt x="21" y="43"/>
                  <a:pt x="17" y="35"/>
                  <a:pt x="14" y="35"/>
                </a:cubicBezTo>
                <a:cubicBezTo>
                  <a:pt x="13" y="35"/>
                  <a:pt x="11" y="36"/>
                  <a:pt x="11" y="38"/>
                </a:cubicBezTo>
                <a:cubicBezTo>
                  <a:pt x="11" y="41"/>
                  <a:pt x="19" y="51"/>
                  <a:pt x="22" y="51"/>
                </a:cubicBezTo>
                <a:close/>
                <a:moveTo>
                  <a:pt x="21" y="28"/>
                </a:moveTo>
                <a:cubicBezTo>
                  <a:pt x="21" y="28"/>
                  <a:pt x="22" y="28"/>
                  <a:pt x="23" y="28"/>
                </a:cubicBezTo>
                <a:cubicBezTo>
                  <a:pt x="24" y="28"/>
                  <a:pt x="25" y="28"/>
                  <a:pt x="26" y="28"/>
                </a:cubicBezTo>
                <a:cubicBezTo>
                  <a:pt x="21" y="14"/>
                  <a:pt x="21" y="14"/>
                  <a:pt x="21" y="14"/>
                </a:cubicBezTo>
                <a:cubicBezTo>
                  <a:pt x="20" y="12"/>
                  <a:pt x="18" y="5"/>
                  <a:pt x="16" y="5"/>
                </a:cubicBezTo>
                <a:cubicBezTo>
                  <a:pt x="15" y="5"/>
                  <a:pt x="14" y="6"/>
                  <a:pt x="14" y="7"/>
                </a:cubicBezTo>
                <a:cubicBezTo>
                  <a:pt x="14" y="11"/>
                  <a:pt x="19" y="24"/>
                  <a:pt x="21" y="28"/>
                </a:cubicBezTo>
                <a:close/>
                <a:moveTo>
                  <a:pt x="27" y="47"/>
                </a:moveTo>
                <a:cubicBezTo>
                  <a:pt x="28" y="46"/>
                  <a:pt x="29" y="45"/>
                  <a:pt x="30" y="44"/>
                </a:cubicBezTo>
                <a:cubicBezTo>
                  <a:pt x="29" y="44"/>
                  <a:pt x="27" y="44"/>
                  <a:pt x="26" y="43"/>
                </a:cubicBezTo>
                <a:cubicBezTo>
                  <a:pt x="26" y="44"/>
                  <a:pt x="27" y="45"/>
                  <a:pt x="27" y="47"/>
                </a:cubicBezTo>
                <a:close/>
                <a:moveTo>
                  <a:pt x="33" y="29"/>
                </a:moveTo>
                <a:cubicBezTo>
                  <a:pt x="38" y="30"/>
                  <a:pt x="38" y="30"/>
                  <a:pt x="38" y="30"/>
                </a:cubicBezTo>
                <a:cubicBezTo>
                  <a:pt x="39" y="26"/>
                  <a:pt x="45" y="11"/>
                  <a:pt x="45" y="9"/>
                </a:cubicBezTo>
                <a:cubicBezTo>
                  <a:pt x="45" y="8"/>
                  <a:pt x="44" y="6"/>
                  <a:pt x="43" y="6"/>
                </a:cubicBezTo>
                <a:cubicBezTo>
                  <a:pt x="41" y="6"/>
                  <a:pt x="39" y="14"/>
                  <a:pt x="38" y="15"/>
                </a:cubicBezTo>
                <a:lnTo>
                  <a:pt x="33" y="29"/>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latin typeface="仓耳玄三M W05" panose="02020400000000000000" pitchFamily="18" charset="-122"/>
              <a:cs typeface="+mn-ea"/>
              <a:sym typeface="+mn-lt"/>
            </a:endParaRPr>
          </a:p>
        </p:txBody>
      </p:sp>
      <p:sp>
        <p:nvSpPr>
          <p:cNvPr id="4" name="文本框 3"/>
          <p:cNvSpPr txBox="1"/>
          <p:nvPr/>
        </p:nvSpPr>
        <p:spPr>
          <a:xfrm>
            <a:off x="4211392" y="1216811"/>
            <a:ext cx="7688686" cy="4154984"/>
          </a:xfrm>
          <a:prstGeom prst="rect">
            <a:avLst/>
          </a:prstGeom>
          <a:noFill/>
        </p:spPr>
        <p:txBody>
          <a:bodyPr wrap="square" rtlCol="0">
            <a:spAutoFit/>
          </a:bodyPr>
          <a:lstStyle/>
          <a:p>
            <a:r>
              <a:rPr lang="zh-CN" altLang="en-US" sz="2400" dirty="0">
                <a:latin typeface="宋体" panose="02010600030101010101" pitchFamily="2" charset="-122"/>
                <a:ea typeface="宋体" panose="02010600030101010101" pitchFamily="2" charset="-122"/>
              </a:rPr>
              <a:t>全文可以分为三个部分</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r>
              <a:rPr lang="zh-CN" altLang="en-US" sz="2400" dirty="0" smtClean="0">
                <a:latin typeface="宋体" panose="02010600030101010101" pitchFamily="2" charset="-122"/>
                <a:ea typeface="宋体" panose="02010600030101010101" pitchFamily="2" charset="-122"/>
              </a:rPr>
              <a:t>第</a:t>
            </a:r>
            <a:r>
              <a:rPr lang="zh-CN" altLang="en-US" sz="2400" dirty="0">
                <a:latin typeface="宋体" panose="02010600030101010101" pitchFamily="2" charset="-122"/>
                <a:ea typeface="宋体" panose="02010600030101010101" pitchFamily="2" charset="-122"/>
              </a:rPr>
              <a:t>一部分（</a:t>
            </a:r>
            <a:r>
              <a:rPr lang="en-US" altLang="zh-CN" sz="2400" dirty="0">
                <a:latin typeface="宋体" panose="02010600030101010101" pitchFamily="2" charset="-122"/>
                <a:ea typeface="宋体" panose="02010600030101010101" pitchFamily="2" charset="-122"/>
              </a:rPr>
              <a:t>1—3</a:t>
            </a:r>
            <a:r>
              <a:rPr lang="zh-CN" altLang="en-US" sz="2400" dirty="0">
                <a:latin typeface="宋体" panose="02010600030101010101" pitchFamily="2" charset="-122"/>
                <a:ea typeface="宋体" panose="02010600030101010101" pitchFamily="2" charset="-122"/>
              </a:rPr>
              <a:t>段）列举我国古代诗歌史上的一个现象，那就是“木叶”是诗人笔下钟爱的艺术形象，而“木叶”形象的关键在一个“木”字</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r>
              <a:rPr lang="zh-CN" altLang="en-US" sz="2400" dirty="0" smtClean="0">
                <a:latin typeface="宋体" panose="02010600030101010101" pitchFamily="2" charset="-122"/>
                <a:ea typeface="宋体" panose="02010600030101010101" pitchFamily="2" charset="-122"/>
              </a:rPr>
              <a:t>第二</a:t>
            </a:r>
            <a:r>
              <a:rPr lang="zh-CN" altLang="en-US" sz="2400" dirty="0">
                <a:latin typeface="宋体" panose="02010600030101010101" pitchFamily="2" charset="-122"/>
                <a:ea typeface="宋体" panose="02010600030101010101" pitchFamily="2" charset="-122"/>
              </a:rPr>
              <a:t>部分（</a:t>
            </a:r>
            <a:r>
              <a:rPr lang="en-US" altLang="zh-CN" sz="2400" dirty="0">
                <a:latin typeface="宋体" panose="02010600030101010101" pitchFamily="2" charset="-122"/>
                <a:ea typeface="宋体" panose="02010600030101010101" pitchFamily="2" charset="-122"/>
              </a:rPr>
              <a:t>4—6</a:t>
            </a:r>
            <a:r>
              <a:rPr lang="zh-CN" altLang="en-US" sz="2400" dirty="0">
                <a:latin typeface="宋体" panose="02010600030101010101" pitchFamily="2" charset="-122"/>
                <a:ea typeface="宋体" panose="02010600030101010101" pitchFamily="2" charset="-122"/>
              </a:rPr>
              <a:t>段）是文章的重点，主要阐述“木”的两个艺术特征，以及为什么有这样的特征</a:t>
            </a:r>
            <a:r>
              <a:rPr lang="zh-CN" altLang="en-US" sz="2400" dirty="0" smtClean="0">
                <a:latin typeface="宋体" panose="02010600030101010101" pitchFamily="2" charset="-122"/>
                <a:ea typeface="宋体" panose="02010600030101010101" pitchFamily="2" charset="-122"/>
              </a:rPr>
              <a:t>。</a:t>
            </a:r>
            <a:endParaRPr lang="en-US" altLang="zh-CN" sz="2400" dirty="0" smtClean="0">
              <a:latin typeface="宋体" panose="02010600030101010101" pitchFamily="2" charset="-122"/>
              <a:ea typeface="宋体" panose="02010600030101010101" pitchFamily="2" charset="-122"/>
            </a:endParaRPr>
          </a:p>
          <a:p>
            <a:endParaRPr lang="en-US" altLang="zh-CN" sz="2400" dirty="0" smtClean="0">
              <a:latin typeface="宋体" panose="02010600030101010101" pitchFamily="2" charset="-122"/>
              <a:ea typeface="宋体" panose="02010600030101010101" pitchFamily="2" charset="-122"/>
            </a:endParaRPr>
          </a:p>
          <a:p>
            <a:r>
              <a:rPr lang="zh-CN" altLang="en-US" sz="2400" dirty="0" smtClean="0">
                <a:latin typeface="宋体" panose="02010600030101010101" pitchFamily="2" charset="-122"/>
                <a:ea typeface="宋体" panose="02010600030101010101" pitchFamily="2" charset="-122"/>
              </a:rPr>
              <a:t>第三</a:t>
            </a:r>
            <a:r>
              <a:rPr lang="zh-CN" altLang="en-US" sz="2400" dirty="0">
                <a:latin typeface="宋体" panose="02010600030101010101" pitchFamily="2" charset="-122"/>
                <a:ea typeface="宋体" panose="02010600030101010101" pitchFamily="2" charset="-122"/>
              </a:rPr>
              <a:t>部分也就是第</a:t>
            </a:r>
            <a:r>
              <a:rPr lang="en-US" altLang="zh-CN" sz="2400" dirty="0">
                <a:latin typeface="宋体" panose="02010600030101010101" pitchFamily="2" charset="-122"/>
                <a:ea typeface="宋体" panose="02010600030101010101" pitchFamily="2" charset="-122"/>
              </a:rPr>
              <a:t>7</a:t>
            </a:r>
            <a:r>
              <a:rPr lang="zh-CN" altLang="en-US" sz="2400" dirty="0">
                <a:latin typeface="宋体" panose="02010600030101010101" pitchFamily="2" charset="-122"/>
                <a:ea typeface="宋体" panose="02010600030101010101" pitchFamily="2" charset="-122"/>
              </a:rPr>
              <a:t>段，这是本文的小结。</a:t>
            </a:r>
          </a:p>
          <a:p>
            <a:endParaRPr lang="zh-CN" altLang="en-US" sz="24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30433515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矩形 75777"/>
          <p:cNvSpPr/>
          <p:nvPr/>
        </p:nvSpPr>
        <p:spPr>
          <a:xfrm>
            <a:off x="4727576" y="404814"/>
            <a:ext cx="2449513" cy="701675"/>
          </a:xfrm>
          <a:prstGeom prst="rect">
            <a:avLst/>
          </a:prstGeom>
          <a:solidFill>
            <a:srgbClr val="FFFF00"/>
          </a:solidFill>
          <a:ln w="12700">
            <a:noFill/>
          </a:ln>
          <a:effectLst>
            <a:outerShdw dist="35921" dir="2699999" algn="ctr" rotWithShape="0">
              <a:srgbClr val="000000"/>
            </a:outerShdw>
          </a:effectLst>
        </p:spPr>
        <p:txBody>
          <a:bodyPr anchor="ctr">
            <a:spAutoFit/>
          </a:bodyPr>
          <a:lstStyle/>
          <a:p>
            <a:pPr algn="ctr"/>
            <a:endParaRPr sz="4000" b="1" dirty="0">
              <a:latin typeface="Arial" panose="020B0604020202020204" pitchFamily="34" charset="0"/>
              <a:ea typeface="宋体" panose="02010600030101010101" pitchFamily="2" charset="-122"/>
            </a:endParaRPr>
          </a:p>
        </p:txBody>
      </p:sp>
      <p:sp>
        <p:nvSpPr>
          <p:cNvPr id="75779" name="文本框 75778"/>
          <p:cNvSpPr txBox="1"/>
          <p:nvPr/>
        </p:nvSpPr>
        <p:spPr>
          <a:xfrm>
            <a:off x="1992314" y="1700214"/>
            <a:ext cx="2232025" cy="1311275"/>
          </a:xfrm>
          <a:prstGeom prst="rect">
            <a:avLst/>
          </a:prstGeom>
          <a:gradFill rotWithShape="1">
            <a:gsLst>
              <a:gs pos="0">
                <a:schemeClr val="accent1"/>
              </a:gs>
              <a:gs pos="100000">
                <a:schemeClr val="accent1">
                  <a:gamma/>
                  <a:shade val="46275"/>
                  <a:invGamma/>
                </a:schemeClr>
              </a:gs>
            </a:gsLst>
            <a:lin ang="5400000" scaled="1"/>
            <a:tileRect/>
          </a:gradFill>
          <a:ln w="9525">
            <a:noFill/>
          </a:ln>
        </p:spPr>
        <p:txBody>
          <a:bodyPr>
            <a:spAutoFit/>
          </a:bodyPr>
          <a:lstStyle/>
          <a:p>
            <a:r>
              <a:rPr lang="zh-CN" altLang="en-US" sz="4000" b="1" dirty="0">
                <a:solidFill>
                  <a:schemeClr val="tx2"/>
                </a:solidFill>
                <a:latin typeface="Arial" panose="020B0604020202020204" pitchFamily="34" charset="0"/>
                <a:ea typeface="宋体" panose="02010600030101010101" pitchFamily="2" charset="-122"/>
              </a:rPr>
              <a:t>发现问题（</a:t>
            </a:r>
            <a:r>
              <a:rPr lang="en-US" altLang="zh-CN" sz="4000" b="1" dirty="0">
                <a:solidFill>
                  <a:srgbClr val="FF0066"/>
                </a:solidFill>
                <a:latin typeface="Arial" panose="020B0604020202020204" pitchFamily="34" charset="0"/>
                <a:ea typeface="宋体" panose="02010600030101010101" pitchFamily="2" charset="-122"/>
              </a:rPr>
              <a:t>1—3</a:t>
            </a:r>
            <a:r>
              <a:rPr lang="zh-CN" altLang="en-US" sz="4000" b="1" dirty="0">
                <a:solidFill>
                  <a:schemeClr val="tx2"/>
                </a:solidFill>
                <a:latin typeface="Arial" panose="020B0604020202020204" pitchFamily="34" charset="0"/>
                <a:ea typeface="宋体" panose="02010600030101010101" pitchFamily="2" charset="-122"/>
              </a:rPr>
              <a:t>）</a:t>
            </a:r>
          </a:p>
        </p:txBody>
      </p:sp>
      <p:sp>
        <p:nvSpPr>
          <p:cNvPr id="75780" name="直接连接符 75779"/>
          <p:cNvSpPr/>
          <p:nvPr/>
        </p:nvSpPr>
        <p:spPr>
          <a:xfrm>
            <a:off x="3071813" y="2997200"/>
            <a:ext cx="0" cy="1366838"/>
          </a:xfrm>
          <a:prstGeom prst="line">
            <a:avLst/>
          </a:prstGeom>
          <a:ln w="9525" cap="flat" cmpd="sng">
            <a:solidFill>
              <a:srgbClr val="0000FF"/>
            </a:solidFill>
            <a:prstDash val="solid"/>
            <a:headEnd type="none" w="med" len="med"/>
            <a:tailEnd type="triangle" w="med" len="med"/>
          </a:ln>
        </p:spPr>
      </p:sp>
      <p:sp>
        <p:nvSpPr>
          <p:cNvPr id="75781" name="燕尾形 75780"/>
          <p:cNvSpPr/>
          <p:nvPr/>
        </p:nvSpPr>
        <p:spPr>
          <a:xfrm>
            <a:off x="4367213" y="4797425"/>
            <a:ext cx="673100" cy="863600"/>
          </a:xfrm>
          <a:prstGeom prst="chevron">
            <a:avLst>
              <a:gd name="adj" fmla="val 25000"/>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a:p>
        </p:txBody>
      </p:sp>
      <p:sp>
        <p:nvSpPr>
          <p:cNvPr id="75782" name="文本框 75781"/>
          <p:cNvSpPr txBox="1"/>
          <p:nvPr/>
        </p:nvSpPr>
        <p:spPr>
          <a:xfrm>
            <a:off x="4943476" y="1628775"/>
            <a:ext cx="2447925" cy="1446550"/>
          </a:xfrm>
          <a:prstGeom prst="rect">
            <a:avLst/>
          </a:prstGeom>
          <a:gradFill rotWithShape="1">
            <a:gsLst>
              <a:gs pos="0">
                <a:schemeClr val="accent1"/>
              </a:gs>
              <a:gs pos="100000">
                <a:schemeClr val="accent1">
                  <a:gamma/>
                  <a:shade val="46275"/>
                  <a:invGamma/>
                </a:schemeClr>
              </a:gs>
            </a:gsLst>
            <a:lin ang="5400000" scaled="1"/>
            <a:tileRect/>
          </a:gradFill>
          <a:ln w="9525">
            <a:noFill/>
          </a:ln>
        </p:spPr>
        <p:txBody>
          <a:bodyPr>
            <a:spAutoFit/>
          </a:bodyPr>
          <a:lstStyle/>
          <a:p>
            <a:r>
              <a:rPr lang="zh-CN" altLang="en-US" sz="4400" b="1" dirty="0">
                <a:latin typeface="Arial" panose="020B0604020202020204" pitchFamily="34" charset="0"/>
                <a:ea typeface="宋体" panose="02010600030101010101" pitchFamily="2" charset="-122"/>
              </a:rPr>
              <a:t>分析问题</a:t>
            </a:r>
          </a:p>
          <a:p>
            <a:r>
              <a:rPr lang="zh-CN" altLang="en-US" sz="4400" b="1" dirty="0">
                <a:latin typeface="Arial" panose="020B0604020202020204" pitchFamily="34" charset="0"/>
                <a:ea typeface="宋体" panose="02010600030101010101" pitchFamily="2" charset="-122"/>
              </a:rPr>
              <a:t>（</a:t>
            </a:r>
            <a:r>
              <a:rPr lang="en-US" altLang="zh-CN" sz="4400" b="1">
                <a:solidFill>
                  <a:srgbClr val="FF0066"/>
                </a:solidFill>
                <a:latin typeface="Arial" panose="020B0604020202020204" pitchFamily="34" charset="0"/>
                <a:ea typeface="宋体" panose="02010600030101010101" pitchFamily="2" charset="-122"/>
              </a:rPr>
              <a:t>4—6</a:t>
            </a:r>
            <a:r>
              <a:rPr lang="zh-CN" altLang="en-US" sz="4400" dirty="0">
                <a:latin typeface="Arial" panose="020B0604020202020204" pitchFamily="34" charset="0"/>
                <a:ea typeface="宋体" panose="02010600030101010101" pitchFamily="2" charset="-122"/>
              </a:rPr>
              <a:t>）</a:t>
            </a:r>
          </a:p>
        </p:txBody>
      </p:sp>
      <p:sp>
        <p:nvSpPr>
          <p:cNvPr id="75783" name="直接连接符 75782"/>
          <p:cNvSpPr/>
          <p:nvPr/>
        </p:nvSpPr>
        <p:spPr>
          <a:xfrm>
            <a:off x="6240463" y="2997201"/>
            <a:ext cx="0" cy="1368425"/>
          </a:xfrm>
          <a:prstGeom prst="line">
            <a:avLst/>
          </a:prstGeom>
          <a:ln w="9525" cap="flat" cmpd="sng">
            <a:solidFill>
              <a:srgbClr val="0000FF"/>
            </a:solidFill>
            <a:prstDash val="solid"/>
            <a:headEnd type="none" w="med" len="med"/>
            <a:tailEnd type="triangle" w="med" len="med"/>
          </a:ln>
        </p:spPr>
      </p:sp>
      <p:sp>
        <p:nvSpPr>
          <p:cNvPr id="75784" name="文本框 75783"/>
          <p:cNvSpPr txBox="1"/>
          <p:nvPr/>
        </p:nvSpPr>
        <p:spPr>
          <a:xfrm>
            <a:off x="5087938" y="4365626"/>
            <a:ext cx="2449512" cy="1753235"/>
          </a:xfrm>
          <a:prstGeom prst="rect">
            <a:avLst/>
          </a:prstGeom>
          <a:solidFill>
            <a:schemeClr val="bg1"/>
          </a:solidFill>
          <a:ln w="9525">
            <a:noFill/>
          </a:ln>
        </p:spPr>
        <p:txBody>
          <a:bodyPr>
            <a:spAutoFit/>
          </a:bodyPr>
          <a:lstStyle/>
          <a:p>
            <a:r>
              <a:rPr lang="zh-CN" altLang="en-US" sz="3600" b="1" dirty="0">
                <a:solidFill>
                  <a:srgbClr val="FF0000"/>
                </a:solidFill>
                <a:latin typeface="Arial" panose="020B0604020202020204" pitchFamily="34" charset="0"/>
                <a:ea typeface="华文新魏" pitchFamily="2" charset="-122"/>
              </a:rPr>
              <a:t>分析“木”的两个艺术特征</a:t>
            </a:r>
          </a:p>
        </p:txBody>
      </p:sp>
      <p:sp>
        <p:nvSpPr>
          <p:cNvPr id="75785" name="燕尾形 75784"/>
          <p:cNvSpPr/>
          <p:nvPr/>
        </p:nvSpPr>
        <p:spPr>
          <a:xfrm>
            <a:off x="7464425" y="4724401"/>
            <a:ext cx="647700" cy="936625"/>
          </a:xfrm>
          <a:prstGeom prst="chevron">
            <a:avLst>
              <a:gd name="adj" fmla="val 25000"/>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a:p>
        </p:txBody>
      </p:sp>
      <p:sp>
        <p:nvSpPr>
          <p:cNvPr id="75786" name="文本框 75785"/>
          <p:cNvSpPr txBox="1"/>
          <p:nvPr/>
        </p:nvSpPr>
        <p:spPr>
          <a:xfrm>
            <a:off x="7824788" y="1628775"/>
            <a:ext cx="2627312" cy="1446550"/>
          </a:xfrm>
          <a:prstGeom prst="rect">
            <a:avLst/>
          </a:prstGeom>
          <a:gradFill rotWithShape="1">
            <a:gsLst>
              <a:gs pos="0">
                <a:schemeClr val="accent1"/>
              </a:gs>
              <a:gs pos="100000">
                <a:schemeClr val="accent1">
                  <a:gamma/>
                  <a:shade val="46275"/>
                  <a:invGamma/>
                </a:schemeClr>
              </a:gs>
            </a:gsLst>
            <a:lin ang="5400000" scaled="1"/>
            <a:tileRect/>
          </a:gradFill>
          <a:ln w="9525">
            <a:noFill/>
          </a:ln>
        </p:spPr>
        <p:txBody>
          <a:bodyPr>
            <a:spAutoFit/>
          </a:bodyPr>
          <a:lstStyle/>
          <a:p>
            <a:r>
              <a:rPr lang="zh-CN" altLang="en-US" sz="4400" b="1" dirty="0">
                <a:latin typeface="Arial" panose="020B0604020202020204" pitchFamily="34" charset="0"/>
                <a:ea typeface="宋体" panose="02010600030101010101" pitchFamily="2" charset="-122"/>
              </a:rPr>
              <a:t>总结全文</a:t>
            </a:r>
          </a:p>
          <a:p>
            <a:r>
              <a:rPr lang="zh-CN" altLang="en-US" sz="4400" b="1" dirty="0">
                <a:latin typeface="Arial" panose="020B0604020202020204" pitchFamily="34" charset="0"/>
                <a:ea typeface="宋体" panose="02010600030101010101" pitchFamily="2" charset="-122"/>
              </a:rPr>
              <a:t>  （</a:t>
            </a:r>
            <a:r>
              <a:rPr lang="en-US" altLang="zh-CN" sz="4400" b="1" dirty="0">
                <a:solidFill>
                  <a:srgbClr val="FF0066"/>
                </a:solidFill>
                <a:latin typeface="Arial" panose="020B0604020202020204" pitchFamily="34" charset="0"/>
                <a:ea typeface="宋体" panose="02010600030101010101" pitchFamily="2" charset="-122"/>
              </a:rPr>
              <a:t>7</a:t>
            </a:r>
            <a:r>
              <a:rPr lang="zh-CN" altLang="en-US" sz="4400" b="1" dirty="0">
                <a:latin typeface="Arial" panose="020B0604020202020204" pitchFamily="34" charset="0"/>
                <a:ea typeface="宋体" panose="02010600030101010101" pitchFamily="2" charset="-122"/>
              </a:rPr>
              <a:t>）</a:t>
            </a:r>
          </a:p>
        </p:txBody>
      </p:sp>
      <p:sp>
        <p:nvSpPr>
          <p:cNvPr id="75787" name="直接连接符 75786"/>
          <p:cNvSpPr/>
          <p:nvPr/>
        </p:nvSpPr>
        <p:spPr>
          <a:xfrm>
            <a:off x="9191625" y="2924175"/>
            <a:ext cx="0" cy="1366838"/>
          </a:xfrm>
          <a:prstGeom prst="line">
            <a:avLst/>
          </a:prstGeom>
          <a:ln w="9525" cap="flat" cmpd="sng">
            <a:solidFill>
              <a:srgbClr val="0000FF"/>
            </a:solidFill>
            <a:prstDash val="solid"/>
            <a:headEnd type="none" w="med" len="med"/>
            <a:tailEnd type="triangle" w="med" len="med"/>
          </a:ln>
        </p:spPr>
      </p:sp>
      <p:sp>
        <p:nvSpPr>
          <p:cNvPr id="75788" name="文本框 75787"/>
          <p:cNvSpPr txBox="1"/>
          <p:nvPr/>
        </p:nvSpPr>
        <p:spPr>
          <a:xfrm>
            <a:off x="8112126" y="4292600"/>
            <a:ext cx="2232025" cy="1739900"/>
          </a:xfrm>
          <a:prstGeom prst="rect">
            <a:avLst/>
          </a:prstGeom>
          <a:solidFill>
            <a:schemeClr val="bg1"/>
          </a:solidFill>
          <a:ln w="9525">
            <a:noFill/>
          </a:ln>
        </p:spPr>
        <p:txBody>
          <a:bodyPr>
            <a:spAutoFit/>
          </a:bodyPr>
          <a:lstStyle/>
          <a:p>
            <a:r>
              <a:rPr lang="zh-CN" altLang="en-US" sz="3600" b="1" dirty="0">
                <a:solidFill>
                  <a:schemeClr val="tx2"/>
                </a:solidFill>
                <a:latin typeface="Arial" panose="020B0604020202020204" pitchFamily="34" charset="0"/>
                <a:ea typeface="华文新魏" pitchFamily="2" charset="-122"/>
              </a:rPr>
              <a:t>艺术领域</a:t>
            </a:r>
            <a:r>
              <a:rPr lang="en-US" altLang="zh-CN" sz="3600" b="1" dirty="0">
                <a:solidFill>
                  <a:schemeClr val="tx2"/>
                </a:solidFill>
                <a:latin typeface="Arial" panose="020B0604020202020204" pitchFamily="34" charset="0"/>
                <a:ea typeface="华文新魏" pitchFamily="2" charset="-122"/>
              </a:rPr>
              <a:t>:</a:t>
            </a:r>
          </a:p>
          <a:p>
            <a:r>
              <a:rPr lang="zh-CN" altLang="en-US" sz="3600" b="1" dirty="0">
                <a:solidFill>
                  <a:schemeClr val="tx2"/>
                </a:solidFill>
                <a:latin typeface="Arial" panose="020B0604020202020204" pitchFamily="34" charset="0"/>
                <a:ea typeface="华文新魏" pitchFamily="2" charset="-122"/>
              </a:rPr>
              <a:t>一字之差</a:t>
            </a:r>
          </a:p>
          <a:p>
            <a:r>
              <a:rPr lang="zh-CN" altLang="en-US" sz="3600" b="1" dirty="0">
                <a:solidFill>
                  <a:schemeClr val="tx2"/>
                </a:solidFill>
                <a:latin typeface="Arial" panose="020B0604020202020204" pitchFamily="34" charset="0"/>
                <a:ea typeface="华文新魏" pitchFamily="2" charset="-122"/>
              </a:rPr>
              <a:t>相隔千里</a:t>
            </a:r>
          </a:p>
        </p:txBody>
      </p:sp>
      <p:sp>
        <p:nvSpPr>
          <p:cNvPr id="75789" name="矩形 75788"/>
          <p:cNvSpPr/>
          <p:nvPr/>
        </p:nvSpPr>
        <p:spPr>
          <a:xfrm>
            <a:off x="4583113" y="404813"/>
            <a:ext cx="2874962" cy="762000"/>
          </a:xfrm>
          <a:prstGeom prst="rect">
            <a:avLst/>
          </a:prstGeom>
          <a:noFill/>
          <a:ln w="9525">
            <a:noFill/>
          </a:ln>
        </p:spPr>
        <p:txBody>
          <a:bodyPr>
            <a:spAutoFit/>
          </a:bodyPr>
          <a:lstStyle/>
          <a:p>
            <a:r>
              <a:rPr lang="zh-CN" altLang="en-US" sz="4400" b="1" dirty="0">
                <a:solidFill>
                  <a:srgbClr val="FF3300"/>
                </a:solidFill>
                <a:latin typeface="Arial" panose="020B0604020202020204" pitchFamily="34" charset="0"/>
                <a:ea typeface="宋体" panose="02010600030101010101" pitchFamily="2" charset="-122"/>
              </a:rPr>
              <a:t>全文思 路 </a:t>
            </a:r>
          </a:p>
        </p:txBody>
      </p:sp>
      <p:sp>
        <p:nvSpPr>
          <p:cNvPr id="75790" name="文本框 75789"/>
          <p:cNvSpPr txBox="1"/>
          <p:nvPr/>
        </p:nvSpPr>
        <p:spPr>
          <a:xfrm>
            <a:off x="1919288" y="4292600"/>
            <a:ext cx="2449512" cy="1739900"/>
          </a:xfrm>
          <a:prstGeom prst="rect">
            <a:avLst/>
          </a:prstGeom>
          <a:solidFill>
            <a:schemeClr val="bg1"/>
          </a:solidFill>
          <a:ln w="9525">
            <a:noFill/>
          </a:ln>
        </p:spPr>
        <p:txBody>
          <a:bodyPr>
            <a:spAutoFit/>
          </a:bodyPr>
          <a:lstStyle/>
          <a:p>
            <a:r>
              <a:rPr lang="en-US" altLang="zh-CN" sz="3600" b="1" dirty="0">
                <a:solidFill>
                  <a:schemeClr val="tx2"/>
                </a:solidFill>
                <a:latin typeface="Arial" panose="020B0604020202020204" pitchFamily="34" charset="0"/>
                <a:ea typeface="华文新魏" pitchFamily="2" charset="-122"/>
              </a:rPr>
              <a:t>“</a:t>
            </a:r>
            <a:r>
              <a:rPr lang="zh-CN" altLang="en-US" sz="3600" b="1" dirty="0">
                <a:solidFill>
                  <a:schemeClr val="tx2"/>
                </a:solidFill>
                <a:latin typeface="Arial" panose="020B0604020202020204" pitchFamily="34" charset="0"/>
                <a:ea typeface="华文新魏" pitchFamily="2" charset="-122"/>
              </a:rPr>
              <a:t>木叶”为古代诗人所钟爱</a:t>
            </a:r>
          </a:p>
        </p:txBody>
      </p:sp>
    </p:spTree>
    <p:extLst>
      <p:ext uri="{BB962C8B-B14F-4D97-AF65-F5344CB8AC3E}">
        <p14:creationId xmlns:p14="http://schemas.microsoft.com/office/powerpoint/2010/main" val="1377001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5779"/>
                                        </p:tgtEl>
                                        <p:attrNameLst>
                                          <p:attrName>style.visibility</p:attrName>
                                        </p:attrNameLst>
                                      </p:cBhvr>
                                      <p:to>
                                        <p:strVal val="visible"/>
                                      </p:to>
                                    </p:set>
                                    <p:anim calcmode="lin" valueType="num">
                                      <p:cBhvr additive="base">
                                        <p:cTn id="7" dur="500" fill="hold"/>
                                        <p:tgtEl>
                                          <p:spTgt spid="75779"/>
                                        </p:tgtEl>
                                        <p:attrNameLst>
                                          <p:attrName>ppt_x</p:attrName>
                                        </p:attrNameLst>
                                      </p:cBhvr>
                                      <p:tavLst>
                                        <p:tav tm="0">
                                          <p:val>
                                            <p:strVal val="0-#ppt_w/2"/>
                                          </p:val>
                                        </p:tav>
                                        <p:tav tm="100000">
                                          <p:val>
                                            <p:strVal val="#ppt_x"/>
                                          </p:val>
                                        </p:tav>
                                      </p:tavLst>
                                    </p:anim>
                                    <p:anim calcmode="lin" valueType="num">
                                      <p:cBhvr additive="base">
                                        <p:cTn id="8" dur="500" fill="hold"/>
                                        <p:tgtEl>
                                          <p:spTgt spid="7577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75780"/>
                                        </p:tgtEl>
                                        <p:attrNameLst>
                                          <p:attrName>style.visibility</p:attrName>
                                        </p:attrNameLst>
                                      </p:cBhvr>
                                      <p:to>
                                        <p:strVal val="visible"/>
                                      </p:to>
                                    </p:set>
                                    <p:anim calcmode="lin" valueType="num">
                                      <p:cBhvr additive="base">
                                        <p:cTn id="12" dur="500" fill="hold"/>
                                        <p:tgtEl>
                                          <p:spTgt spid="75780"/>
                                        </p:tgtEl>
                                        <p:attrNameLst>
                                          <p:attrName>ppt_x</p:attrName>
                                        </p:attrNameLst>
                                      </p:cBhvr>
                                      <p:tavLst>
                                        <p:tav tm="0">
                                          <p:val>
                                            <p:strVal val="0-#ppt_w/2"/>
                                          </p:val>
                                        </p:tav>
                                        <p:tav tm="100000">
                                          <p:val>
                                            <p:strVal val="#ppt_x"/>
                                          </p:val>
                                        </p:tav>
                                      </p:tavLst>
                                    </p:anim>
                                    <p:anim calcmode="lin" valueType="num">
                                      <p:cBhvr additive="base">
                                        <p:cTn id="13" dur="500" fill="hold"/>
                                        <p:tgtEl>
                                          <p:spTgt spid="75780"/>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75790"/>
                                        </p:tgtEl>
                                        <p:attrNameLst>
                                          <p:attrName>style.visibility</p:attrName>
                                        </p:attrNameLst>
                                      </p:cBhvr>
                                      <p:to>
                                        <p:strVal val="visible"/>
                                      </p:to>
                                    </p:set>
                                    <p:anim calcmode="lin" valueType="num">
                                      <p:cBhvr additive="base">
                                        <p:cTn id="18" dur="500" fill="hold"/>
                                        <p:tgtEl>
                                          <p:spTgt spid="75790"/>
                                        </p:tgtEl>
                                        <p:attrNameLst>
                                          <p:attrName>ppt_x</p:attrName>
                                        </p:attrNameLst>
                                      </p:cBhvr>
                                      <p:tavLst>
                                        <p:tav tm="0">
                                          <p:val>
                                            <p:strVal val="0-#ppt_w/2"/>
                                          </p:val>
                                        </p:tav>
                                        <p:tav tm="100000">
                                          <p:val>
                                            <p:strVal val="#ppt_x"/>
                                          </p:val>
                                        </p:tav>
                                      </p:tavLst>
                                    </p:anim>
                                    <p:anim calcmode="lin" valueType="num">
                                      <p:cBhvr additive="base">
                                        <p:cTn id="19" dur="500" fill="hold"/>
                                        <p:tgtEl>
                                          <p:spTgt spid="75790"/>
                                        </p:tgtEl>
                                        <p:attrNameLst>
                                          <p:attrName>ppt_y</p:attrName>
                                        </p:attrNameLst>
                                      </p:cBhvr>
                                      <p:tavLst>
                                        <p:tav tm="0">
                                          <p:val>
                                            <p:strVal val="#ppt_y"/>
                                          </p:val>
                                        </p:tav>
                                        <p:tav tm="100000">
                                          <p:val>
                                            <p:strVal val="#ppt_y"/>
                                          </p:val>
                                        </p:tav>
                                      </p:tavLst>
                                    </p:anim>
                                  </p:childTnLst>
                                </p:cTn>
                              </p:par>
                            </p:childTnLst>
                          </p:cTn>
                        </p:par>
                        <p:par>
                          <p:cTn id="20" fill="hold">
                            <p:stCondLst>
                              <p:cond delay="500"/>
                            </p:stCondLst>
                            <p:childTnLst>
                              <p:par>
                                <p:cTn id="21" presetID="17" presetClass="entr" presetSubtype="10" fill="hold" nodeType="afterEffect">
                                  <p:stCondLst>
                                    <p:cond delay="0"/>
                                  </p:stCondLst>
                                  <p:childTnLst>
                                    <p:set>
                                      <p:cBhvr>
                                        <p:cTn id="22" dur="1" fill="hold">
                                          <p:stCondLst>
                                            <p:cond delay="0"/>
                                          </p:stCondLst>
                                        </p:cTn>
                                        <p:tgtEl>
                                          <p:spTgt spid="75781"/>
                                        </p:tgtEl>
                                        <p:attrNameLst>
                                          <p:attrName>style.visibility</p:attrName>
                                        </p:attrNameLst>
                                      </p:cBhvr>
                                      <p:to>
                                        <p:strVal val="visible"/>
                                      </p:to>
                                    </p:set>
                                    <p:anim calcmode="lin" valueType="num">
                                      <p:cBhvr>
                                        <p:cTn id="23" dur="500" fill="hold"/>
                                        <p:tgtEl>
                                          <p:spTgt spid="75781"/>
                                        </p:tgtEl>
                                        <p:attrNameLst>
                                          <p:attrName>ppt_w</p:attrName>
                                        </p:attrNameLst>
                                      </p:cBhvr>
                                      <p:tavLst>
                                        <p:tav tm="0">
                                          <p:val>
                                            <p:fltVal val="0"/>
                                          </p:val>
                                        </p:tav>
                                        <p:tav tm="100000">
                                          <p:val>
                                            <p:strVal val="#ppt_w"/>
                                          </p:val>
                                        </p:tav>
                                      </p:tavLst>
                                    </p:anim>
                                    <p:anim calcmode="lin" valueType="num">
                                      <p:cBhvr>
                                        <p:cTn id="24" dur="500" fill="hold"/>
                                        <p:tgtEl>
                                          <p:spTgt spid="75781"/>
                                        </p:tgtEl>
                                        <p:attrNameLst>
                                          <p:attrName>ppt_h</p:attrName>
                                        </p:attrNameLst>
                                      </p:cBhvr>
                                      <p:tavLst>
                                        <p:tav tm="0">
                                          <p:val>
                                            <p:strVal val="#ppt_h"/>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75782"/>
                                        </p:tgtEl>
                                        <p:attrNameLst>
                                          <p:attrName>style.visibility</p:attrName>
                                        </p:attrNameLst>
                                      </p:cBhvr>
                                      <p:to>
                                        <p:strVal val="visible"/>
                                      </p:to>
                                    </p:set>
                                    <p:anim calcmode="lin" valueType="num">
                                      <p:cBhvr additive="base">
                                        <p:cTn id="29" dur="500" fill="hold"/>
                                        <p:tgtEl>
                                          <p:spTgt spid="75782"/>
                                        </p:tgtEl>
                                        <p:attrNameLst>
                                          <p:attrName>ppt_x</p:attrName>
                                        </p:attrNameLst>
                                      </p:cBhvr>
                                      <p:tavLst>
                                        <p:tav tm="0">
                                          <p:val>
                                            <p:strVal val="0-#ppt_w/2"/>
                                          </p:val>
                                        </p:tav>
                                        <p:tav tm="100000">
                                          <p:val>
                                            <p:strVal val="#ppt_x"/>
                                          </p:val>
                                        </p:tav>
                                      </p:tavLst>
                                    </p:anim>
                                    <p:anim calcmode="lin" valueType="num">
                                      <p:cBhvr additive="base">
                                        <p:cTn id="30" dur="500" fill="hold"/>
                                        <p:tgtEl>
                                          <p:spTgt spid="75782"/>
                                        </p:tgtEl>
                                        <p:attrNameLst>
                                          <p:attrName>ppt_y</p:attrName>
                                        </p:attrNameLst>
                                      </p:cBhvr>
                                      <p:tavLst>
                                        <p:tav tm="0">
                                          <p:val>
                                            <p:strVal val="#ppt_y"/>
                                          </p:val>
                                        </p:tav>
                                        <p:tav tm="100000">
                                          <p:val>
                                            <p:strVal val="#ppt_y"/>
                                          </p:val>
                                        </p:tav>
                                      </p:tavLst>
                                    </p:anim>
                                  </p:childTnLst>
                                </p:cTn>
                              </p:par>
                            </p:childTnLst>
                          </p:cTn>
                        </p:par>
                        <p:par>
                          <p:cTn id="31" fill="hold">
                            <p:stCondLst>
                              <p:cond delay="500"/>
                            </p:stCondLst>
                            <p:childTnLst>
                              <p:par>
                                <p:cTn id="32" presetID="2" presetClass="entr" presetSubtype="8" fill="hold" nodeType="afterEffect">
                                  <p:stCondLst>
                                    <p:cond delay="0"/>
                                  </p:stCondLst>
                                  <p:childTnLst>
                                    <p:set>
                                      <p:cBhvr>
                                        <p:cTn id="33" dur="1" fill="hold">
                                          <p:stCondLst>
                                            <p:cond delay="0"/>
                                          </p:stCondLst>
                                        </p:cTn>
                                        <p:tgtEl>
                                          <p:spTgt spid="75783"/>
                                        </p:tgtEl>
                                        <p:attrNameLst>
                                          <p:attrName>style.visibility</p:attrName>
                                        </p:attrNameLst>
                                      </p:cBhvr>
                                      <p:to>
                                        <p:strVal val="visible"/>
                                      </p:to>
                                    </p:set>
                                    <p:anim calcmode="lin" valueType="num">
                                      <p:cBhvr additive="base">
                                        <p:cTn id="34" dur="500" fill="hold"/>
                                        <p:tgtEl>
                                          <p:spTgt spid="75783"/>
                                        </p:tgtEl>
                                        <p:attrNameLst>
                                          <p:attrName>ppt_x</p:attrName>
                                        </p:attrNameLst>
                                      </p:cBhvr>
                                      <p:tavLst>
                                        <p:tav tm="0">
                                          <p:val>
                                            <p:strVal val="0-#ppt_w/2"/>
                                          </p:val>
                                        </p:tav>
                                        <p:tav tm="100000">
                                          <p:val>
                                            <p:strVal val="#ppt_x"/>
                                          </p:val>
                                        </p:tav>
                                      </p:tavLst>
                                    </p:anim>
                                    <p:anim calcmode="lin" valueType="num">
                                      <p:cBhvr additive="base">
                                        <p:cTn id="35" dur="500" fill="hold"/>
                                        <p:tgtEl>
                                          <p:spTgt spid="75783"/>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8" fill="hold" grpId="0" nodeType="clickEffect">
                                  <p:stCondLst>
                                    <p:cond delay="0"/>
                                  </p:stCondLst>
                                  <p:childTnLst>
                                    <p:set>
                                      <p:cBhvr>
                                        <p:cTn id="39" dur="1" fill="hold">
                                          <p:stCondLst>
                                            <p:cond delay="0"/>
                                          </p:stCondLst>
                                        </p:cTn>
                                        <p:tgtEl>
                                          <p:spTgt spid="75784"/>
                                        </p:tgtEl>
                                        <p:attrNameLst>
                                          <p:attrName>style.visibility</p:attrName>
                                        </p:attrNameLst>
                                      </p:cBhvr>
                                      <p:to>
                                        <p:strVal val="visible"/>
                                      </p:to>
                                    </p:set>
                                    <p:anim calcmode="lin" valueType="num">
                                      <p:cBhvr additive="base">
                                        <p:cTn id="40" dur="500" fill="hold"/>
                                        <p:tgtEl>
                                          <p:spTgt spid="75784"/>
                                        </p:tgtEl>
                                        <p:attrNameLst>
                                          <p:attrName>ppt_x</p:attrName>
                                        </p:attrNameLst>
                                      </p:cBhvr>
                                      <p:tavLst>
                                        <p:tav tm="0">
                                          <p:val>
                                            <p:strVal val="0-#ppt_w/2"/>
                                          </p:val>
                                        </p:tav>
                                        <p:tav tm="100000">
                                          <p:val>
                                            <p:strVal val="#ppt_x"/>
                                          </p:val>
                                        </p:tav>
                                      </p:tavLst>
                                    </p:anim>
                                    <p:anim calcmode="lin" valueType="num">
                                      <p:cBhvr additive="base">
                                        <p:cTn id="41" dur="500" fill="hold"/>
                                        <p:tgtEl>
                                          <p:spTgt spid="75784"/>
                                        </p:tgtEl>
                                        <p:attrNameLst>
                                          <p:attrName>ppt_y</p:attrName>
                                        </p:attrNameLst>
                                      </p:cBhvr>
                                      <p:tavLst>
                                        <p:tav tm="0">
                                          <p:val>
                                            <p:strVal val="#ppt_y"/>
                                          </p:val>
                                        </p:tav>
                                        <p:tav tm="100000">
                                          <p:val>
                                            <p:strVal val="#ppt_y"/>
                                          </p:val>
                                        </p:tav>
                                      </p:tavLst>
                                    </p:anim>
                                  </p:childTnLst>
                                </p:cTn>
                              </p:par>
                            </p:childTnLst>
                          </p:cTn>
                        </p:par>
                        <p:par>
                          <p:cTn id="42" fill="hold">
                            <p:stCondLst>
                              <p:cond delay="500"/>
                            </p:stCondLst>
                            <p:childTnLst>
                              <p:par>
                                <p:cTn id="43" presetID="2" presetClass="entr" presetSubtype="8" fill="hold" nodeType="afterEffect">
                                  <p:stCondLst>
                                    <p:cond delay="0"/>
                                  </p:stCondLst>
                                  <p:childTnLst>
                                    <p:set>
                                      <p:cBhvr>
                                        <p:cTn id="44" dur="1" fill="hold">
                                          <p:stCondLst>
                                            <p:cond delay="0"/>
                                          </p:stCondLst>
                                        </p:cTn>
                                        <p:tgtEl>
                                          <p:spTgt spid="75785"/>
                                        </p:tgtEl>
                                        <p:attrNameLst>
                                          <p:attrName>style.visibility</p:attrName>
                                        </p:attrNameLst>
                                      </p:cBhvr>
                                      <p:to>
                                        <p:strVal val="visible"/>
                                      </p:to>
                                    </p:set>
                                    <p:anim calcmode="lin" valueType="num">
                                      <p:cBhvr additive="base">
                                        <p:cTn id="45" dur="500" fill="hold"/>
                                        <p:tgtEl>
                                          <p:spTgt spid="75785"/>
                                        </p:tgtEl>
                                        <p:attrNameLst>
                                          <p:attrName>ppt_x</p:attrName>
                                        </p:attrNameLst>
                                      </p:cBhvr>
                                      <p:tavLst>
                                        <p:tav tm="0">
                                          <p:val>
                                            <p:strVal val="0-#ppt_w/2"/>
                                          </p:val>
                                        </p:tav>
                                        <p:tav tm="100000">
                                          <p:val>
                                            <p:strVal val="#ppt_x"/>
                                          </p:val>
                                        </p:tav>
                                      </p:tavLst>
                                    </p:anim>
                                    <p:anim calcmode="lin" valueType="num">
                                      <p:cBhvr additive="base">
                                        <p:cTn id="46" dur="500" fill="hold"/>
                                        <p:tgtEl>
                                          <p:spTgt spid="75785"/>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75786"/>
                                        </p:tgtEl>
                                        <p:attrNameLst>
                                          <p:attrName>style.visibility</p:attrName>
                                        </p:attrNameLst>
                                      </p:cBhvr>
                                      <p:to>
                                        <p:strVal val="visible"/>
                                      </p:to>
                                    </p:set>
                                    <p:anim calcmode="lin" valueType="num">
                                      <p:cBhvr additive="base">
                                        <p:cTn id="51" dur="500" fill="hold"/>
                                        <p:tgtEl>
                                          <p:spTgt spid="75786"/>
                                        </p:tgtEl>
                                        <p:attrNameLst>
                                          <p:attrName>ppt_x</p:attrName>
                                        </p:attrNameLst>
                                      </p:cBhvr>
                                      <p:tavLst>
                                        <p:tav tm="0">
                                          <p:val>
                                            <p:strVal val="0-#ppt_w/2"/>
                                          </p:val>
                                        </p:tav>
                                        <p:tav tm="100000">
                                          <p:val>
                                            <p:strVal val="#ppt_x"/>
                                          </p:val>
                                        </p:tav>
                                      </p:tavLst>
                                    </p:anim>
                                    <p:anim calcmode="lin" valueType="num">
                                      <p:cBhvr additive="base">
                                        <p:cTn id="52" dur="500" fill="hold"/>
                                        <p:tgtEl>
                                          <p:spTgt spid="75786"/>
                                        </p:tgtEl>
                                        <p:attrNameLst>
                                          <p:attrName>ppt_y</p:attrName>
                                        </p:attrNameLst>
                                      </p:cBhvr>
                                      <p:tavLst>
                                        <p:tav tm="0">
                                          <p:val>
                                            <p:strVal val="#ppt_y"/>
                                          </p:val>
                                        </p:tav>
                                        <p:tav tm="100000">
                                          <p:val>
                                            <p:strVal val="#ppt_y"/>
                                          </p:val>
                                        </p:tav>
                                      </p:tavLst>
                                    </p:anim>
                                  </p:childTnLst>
                                </p:cTn>
                              </p:par>
                            </p:childTnLst>
                          </p:cTn>
                        </p:par>
                        <p:par>
                          <p:cTn id="53" fill="hold">
                            <p:stCondLst>
                              <p:cond delay="500"/>
                            </p:stCondLst>
                            <p:childTnLst>
                              <p:par>
                                <p:cTn id="54" presetID="2" presetClass="entr" presetSubtype="8" fill="hold" nodeType="afterEffect">
                                  <p:stCondLst>
                                    <p:cond delay="0"/>
                                  </p:stCondLst>
                                  <p:childTnLst>
                                    <p:set>
                                      <p:cBhvr>
                                        <p:cTn id="55" dur="1" fill="hold">
                                          <p:stCondLst>
                                            <p:cond delay="0"/>
                                          </p:stCondLst>
                                        </p:cTn>
                                        <p:tgtEl>
                                          <p:spTgt spid="75787"/>
                                        </p:tgtEl>
                                        <p:attrNameLst>
                                          <p:attrName>style.visibility</p:attrName>
                                        </p:attrNameLst>
                                      </p:cBhvr>
                                      <p:to>
                                        <p:strVal val="visible"/>
                                      </p:to>
                                    </p:set>
                                    <p:anim calcmode="lin" valueType="num">
                                      <p:cBhvr additive="base">
                                        <p:cTn id="56" dur="500" fill="hold"/>
                                        <p:tgtEl>
                                          <p:spTgt spid="75787"/>
                                        </p:tgtEl>
                                        <p:attrNameLst>
                                          <p:attrName>ppt_x</p:attrName>
                                        </p:attrNameLst>
                                      </p:cBhvr>
                                      <p:tavLst>
                                        <p:tav tm="0">
                                          <p:val>
                                            <p:strVal val="0-#ppt_w/2"/>
                                          </p:val>
                                        </p:tav>
                                        <p:tav tm="100000">
                                          <p:val>
                                            <p:strVal val="#ppt_x"/>
                                          </p:val>
                                        </p:tav>
                                      </p:tavLst>
                                    </p:anim>
                                    <p:anim calcmode="lin" valueType="num">
                                      <p:cBhvr additive="base">
                                        <p:cTn id="57" dur="500" fill="hold"/>
                                        <p:tgtEl>
                                          <p:spTgt spid="75787"/>
                                        </p:tgtEl>
                                        <p:attrNameLst>
                                          <p:attrName>ppt_y</p:attrName>
                                        </p:attrNameLst>
                                      </p:cBhvr>
                                      <p:tavLst>
                                        <p:tav tm="0">
                                          <p:val>
                                            <p:strVal val="#ppt_y"/>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8" fill="hold" grpId="0" nodeType="clickEffect">
                                  <p:stCondLst>
                                    <p:cond delay="0"/>
                                  </p:stCondLst>
                                  <p:childTnLst>
                                    <p:set>
                                      <p:cBhvr>
                                        <p:cTn id="61" dur="1" fill="hold">
                                          <p:stCondLst>
                                            <p:cond delay="0"/>
                                          </p:stCondLst>
                                        </p:cTn>
                                        <p:tgtEl>
                                          <p:spTgt spid="75788"/>
                                        </p:tgtEl>
                                        <p:attrNameLst>
                                          <p:attrName>style.visibility</p:attrName>
                                        </p:attrNameLst>
                                      </p:cBhvr>
                                      <p:to>
                                        <p:strVal val="visible"/>
                                      </p:to>
                                    </p:set>
                                    <p:anim calcmode="lin" valueType="num">
                                      <p:cBhvr additive="base">
                                        <p:cTn id="62" dur="500" fill="hold"/>
                                        <p:tgtEl>
                                          <p:spTgt spid="75788"/>
                                        </p:tgtEl>
                                        <p:attrNameLst>
                                          <p:attrName>ppt_x</p:attrName>
                                        </p:attrNameLst>
                                      </p:cBhvr>
                                      <p:tavLst>
                                        <p:tav tm="0">
                                          <p:val>
                                            <p:strVal val="0-#ppt_w/2"/>
                                          </p:val>
                                        </p:tav>
                                        <p:tav tm="100000">
                                          <p:val>
                                            <p:strVal val="#ppt_x"/>
                                          </p:val>
                                        </p:tav>
                                      </p:tavLst>
                                    </p:anim>
                                    <p:anim calcmode="lin" valueType="num">
                                      <p:cBhvr additive="base">
                                        <p:cTn id="63" dur="500" fill="hold"/>
                                        <p:tgtEl>
                                          <p:spTgt spid="757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9" grpId="0" animBg="1"/>
      <p:bldP spid="75782" grpId="0" animBg="1"/>
      <p:bldP spid="75784" grpId="0" bldLvl="0" animBg="1"/>
      <p:bldP spid="75786" grpId="0" animBg="1"/>
      <p:bldP spid="75788" grpId="0" animBg="1"/>
      <p:bldP spid="7579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7376" y="0"/>
            <a:ext cx="9396412" cy="7047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5" name="WordArt 3"/>
          <p:cNvSpPr>
            <a:spLocks noChangeArrowheads="1" noChangeShapeType="1" noTextEdit="1"/>
          </p:cNvSpPr>
          <p:nvPr/>
        </p:nvSpPr>
        <p:spPr bwMode="auto">
          <a:xfrm rot="5400000">
            <a:off x="7462521" y="3215502"/>
            <a:ext cx="5734050" cy="409575"/>
          </a:xfrm>
          <a:prstGeom prst="rect">
            <a:avLst/>
          </a:prstGeom>
        </p:spPr>
        <p:txBody>
          <a:bodyPr vert="eaVert" wrap="none" fromWordArt="1">
            <a:prstTxWarp prst="textPlain">
              <a:avLst>
                <a:gd name="adj" fmla="val 50000"/>
              </a:avLst>
            </a:prstTxWarp>
          </a:bodyPr>
          <a:lstStyle/>
          <a:p>
            <a:pPr algn="ctr" eaLnBrk="1" fontAlgn="auto" hangingPunct="1">
              <a:defRPr/>
            </a:pPr>
            <a:r>
              <a:rPr lang="zh-CN" altLang="en-US" sz="3200" b="1" kern="10" dirty="0">
                <a:ln w="9525">
                  <a:solidFill>
                    <a:srgbClr val="003366"/>
                  </a:solidFill>
                  <a:round/>
                  <a:headEnd/>
                  <a:tailEnd/>
                </a:ln>
                <a:solidFill>
                  <a:srgbClr val="003366"/>
                </a:solidFill>
                <a:latin typeface="宋体"/>
                <a:ea typeface="宋体"/>
              </a:rPr>
              <a:t>袅袅兮秋风，洞庭波兮</a:t>
            </a:r>
            <a:r>
              <a:rPr lang="en-US" altLang="zh-CN" sz="3200" b="1" kern="10" dirty="0">
                <a:ln w="9525">
                  <a:solidFill>
                    <a:srgbClr val="003366"/>
                  </a:solidFill>
                  <a:round/>
                  <a:headEnd/>
                  <a:tailEnd/>
                </a:ln>
                <a:solidFill>
                  <a:srgbClr val="003366"/>
                </a:solidFill>
                <a:latin typeface="宋体"/>
                <a:ea typeface="宋体"/>
              </a:rPr>
              <a:t>__</a:t>
            </a:r>
            <a:r>
              <a:rPr lang="zh-CN" altLang="en-US" sz="3200" b="1" kern="10" dirty="0">
                <a:ln w="9525">
                  <a:solidFill>
                    <a:srgbClr val="003366"/>
                  </a:solidFill>
                  <a:round/>
                  <a:headEnd/>
                  <a:tailEnd/>
                </a:ln>
                <a:solidFill>
                  <a:srgbClr val="003366"/>
                </a:solidFill>
                <a:latin typeface="宋体"/>
                <a:ea typeface="宋体"/>
              </a:rPr>
              <a:t>叶下。</a:t>
            </a:r>
          </a:p>
        </p:txBody>
      </p:sp>
      <p:sp>
        <p:nvSpPr>
          <p:cNvPr id="59398" name="Text Box 6"/>
          <p:cNvSpPr txBox="1">
            <a:spLocks noChangeArrowheads="1"/>
          </p:cNvSpPr>
          <p:nvPr/>
        </p:nvSpPr>
        <p:spPr bwMode="auto">
          <a:xfrm>
            <a:off x="10124758" y="4718685"/>
            <a:ext cx="57626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lang="zh-CN" altLang="en-US" b="1" dirty="0"/>
              <a:t>木</a:t>
            </a:r>
          </a:p>
        </p:txBody>
      </p:sp>
    </p:spTree>
    <p:extLst>
      <p:ext uri="{BB962C8B-B14F-4D97-AF65-F5344CB8AC3E}">
        <p14:creationId xmlns:p14="http://schemas.microsoft.com/office/powerpoint/2010/main" val="49536794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59395"/>
                                        </p:tgtEl>
                                        <p:attrNameLst>
                                          <p:attrName>style.visibility</p:attrName>
                                        </p:attrNameLst>
                                      </p:cBhvr>
                                      <p:to>
                                        <p:strVal val="visible"/>
                                      </p:to>
                                    </p:set>
                                    <p:anim calcmode="lin" valueType="num">
                                      <p:cBhvr>
                                        <p:cTn id="7" dur="1000" fill="hold"/>
                                        <p:tgtEl>
                                          <p:spTgt spid="59395"/>
                                        </p:tgtEl>
                                        <p:attrNameLst>
                                          <p:attrName>ppt_w</p:attrName>
                                        </p:attrNameLst>
                                      </p:cBhvr>
                                      <p:tavLst>
                                        <p:tav tm="0">
                                          <p:val>
                                            <p:strVal val="#ppt_w*0.70"/>
                                          </p:val>
                                        </p:tav>
                                        <p:tav tm="100000">
                                          <p:val>
                                            <p:strVal val="#ppt_w"/>
                                          </p:val>
                                        </p:tav>
                                      </p:tavLst>
                                    </p:anim>
                                    <p:anim calcmode="lin" valueType="num">
                                      <p:cBhvr>
                                        <p:cTn id="8" dur="1000" fill="hold"/>
                                        <p:tgtEl>
                                          <p:spTgt spid="59395"/>
                                        </p:tgtEl>
                                        <p:attrNameLst>
                                          <p:attrName>ppt_h</p:attrName>
                                        </p:attrNameLst>
                                      </p:cBhvr>
                                      <p:tavLst>
                                        <p:tav tm="0">
                                          <p:val>
                                            <p:strVal val="#ppt_h"/>
                                          </p:val>
                                        </p:tav>
                                        <p:tav tm="100000">
                                          <p:val>
                                            <p:strVal val="#ppt_h"/>
                                          </p:val>
                                        </p:tav>
                                      </p:tavLst>
                                    </p:anim>
                                    <p:animEffect transition="in" filter="fade">
                                      <p:cBhvr>
                                        <p:cTn id="9" dur="1000"/>
                                        <p:tgtEl>
                                          <p:spTgt spid="59395"/>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 presetClass="entr" presetSubtype="2" fill="hold" grpId="0" nodeType="clickEffect">
                                  <p:stCondLst>
                                    <p:cond delay="0"/>
                                  </p:stCondLst>
                                  <p:childTnLst>
                                    <p:set>
                                      <p:cBhvr>
                                        <p:cTn id="13" dur="1" fill="hold">
                                          <p:stCondLst>
                                            <p:cond delay="0"/>
                                          </p:stCondLst>
                                        </p:cTn>
                                        <p:tgtEl>
                                          <p:spTgt spid="59398"/>
                                        </p:tgtEl>
                                        <p:attrNameLst>
                                          <p:attrName>style.visibility</p:attrName>
                                        </p:attrNameLst>
                                      </p:cBhvr>
                                      <p:to>
                                        <p:strVal val="visible"/>
                                      </p:to>
                                    </p:set>
                                    <p:anim calcmode="lin" valueType="num">
                                      <p:cBhvr additive="base">
                                        <p:cTn id="14" dur="500" fill="hold"/>
                                        <p:tgtEl>
                                          <p:spTgt spid="59398"/>
                                        </p:tgtEl>
                                        <p:attrNameLst>
                                          <p:attrName>ppt_x</p:attrName>
                                        </p:attrNameLst>
                                      </p:cBhvr>
                                      <p:tavLst>
                                        <p:tav tm="0">
                                          <p:val>
                                            <p:strVal val="1+#ppt_w/2"/>
                                          </p:val>
                                        </p:tav>
                                        <p:tav tm="100000">
                                          <p:val>
                                            <p:strVal val="#ppt_x"/>
                                          </p:val>
                                        </p:tav>
                                      </p:tavLst>
                                    </p:anim>
                                    <p:anim calcmode="lin" valueType="num">
                                      <p:cBhvr additive="base">
                                        <p:cTn id="15" dur="500" fill="hold"/>
                                        <p:tgtEl>
                                          <p:spTgt spid="5939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1894</TotalTime>
  <Words>3026</Words>
  <Application>Microsoft Office PowerPoint</Application>
  <PresentationFormat>宽屏</PresentationFormat>
  <Paragraphs>211</Paragraphs>
  <Slides>32</Slides>
  <Notes>0</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32</vt:i4>
      </vt:variant>
    </vt:vector>
  </HeadingPairs>
  <TitlesOfParts>
    <vt:vector size="46" baseType="lpstr">
      <vt:lpstr>Wingdings</vt:lpstr>
      <vt:lpstr>华文新魏</vt:lpstr>
      <vt:lpstr>华文行楷</vt:lpstr>
      <vt:lpstr>等线</vt:lpstr>
      <vt:lpstr>黑体</vt:lpstr>
      <vt:lpstr>仓耳玄三M W05</vt:lpstr>
      <vt:lpstr>Arial</vt:lpstr>
      <vt:lpstr>华文中宋</vt:lpstr>
      <vt:lpstr>仓耳青禾体-谷力 W05</vt:lpstr>
      <vt:lpstr>楷体_GB2312</vt:lpstr>
      <vt:lpstr>Calibri</vt:lpstr>
      <vt:lpstr>Times New Roman</vt:lpstr>
      <vt:lpstr>宋体</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ASUS</dc:creator>
  <cp:lastModifiedBy>asus-pc</cp:lastModifiedBy>
  <cp:revision>278</cp:revision>
  <dcterms:created xsi:type="dcterms:W3CDTF">2019-03-29T12:25:33Z</dcterms:created>
  <dcterms:modified xsi:type="dcterms:W3CDTF">2020-03-04T08:09:02Z</dcterms:modified>
</cp:coreProperties>
</file>