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1" r:id="rId2"/>
    <p:sldId id="412" r:id="rId3"/>
    <p:sldId id="409" r:id="rId4"/>
    <p:sldId id="410" r:id="rId5"/>
    <p:sldId id="413" r:id="rId6"/>
    <p:sldId id="414" r:id="rId7"/>
    <p:sldId id="415" r:id="rId8"/>
    <p:sldId id="417" r:id="rId9"/>
    <p:sldId id="418" r:id="rId10"/>
    <p:sldId id="419" r:id="rId11"/>
    <p:sldId id="420" r:id="rId12"/>
    <p:sldId id="421" r:id="rId13"/>
    <p:sldId id="424" r:id="rId14"/>
    <p:sldId id="425" r:id="rId15"/>
    <p:sldId id="429" r:id="rId16"/>
    <p:sldId id="416" r:id="rId17"/>
    <p:sldId id="426" r:id="rId18"/>
    <p:sldId id="427" r:id="rId19"/>
    <p:sldId id="428"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2021-4-19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2021-4-19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2021-4-19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43180" y="0"/>
            <a:ext cx="12235180" cy="6882765"/>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sz="2800" b="1">
                <a:solidFill>
                  <a:srgbClr val="002060"/>
                </a:solidFill>
                <a:latin typeface="+mn-ea"/>
                <a:cs typeface="+mn-ea"/>
              </a:rPr>
              <a:t>4.传播和表达的多元化,为学生语文发展提供了平台</a:t>
            </a:r>
          </a:p>
        </p:txBody>
      </p:sp>
      <p:sp>
        <p:nvSpPr>
          <p:cNvPr id="2" name="文本框 1"/>
          <p:cNvSpPr txBox="1"/>
          <p:nvPr/>
        </p:nvSpPr>
        <p:spPr>
          <a:xfrm>
            <a:off x="1510030" y="2077085"/>
            <a:ext cx="8722995" cy="3538220"/>
          </a:xfrm>
          <a:prstGeom prst="rect">
            <a:avLst/>
          </a:prstGeom>
          <a:noFill/>
          <a:ln w="9525">
            <a:noFill/>
          </a:ln>
        </p:spPr>
        <p:txBody>
          <a:bodyPr wrap="square">
            <a:spAutoFit/>
          </a:bodyPr>
          <a:lstStyle/>
          <a:p>
            <a:pPr indent="0"/>
            <a:r>
              <a:rPr sz="2800" b="1">
                <a:solidFill>
                  <a:srgbClr val="002060"/>
                </a:solidFill>
                <a:latin typeface="+mn-ea"/>
                <a:cs typeface="+mn-ea"/>
              </a:rPr>
              <a:t>自媒体时代的语文教学自然呈现出多元整合的趋</a:t>
            </a:r>
            <a:r>
              <a:rPr lang="zh-CN" sz="2800" b="1">
                <a:solidFill>
                  <a:srgbClr val="002060"/>
                </a:solidFill>
                <a:latin typeface="+mn-ea"/>
                <a:cs typeface="+mn-ea"/>
              </a:rPr>
              <a:t>向：听、说、读、写与媒介阅读等的多元整合以及跨学科的多</a:t>
            </a:r>
            <a:r>
              <a:rPr sz="2800" b="1">
                <a:solidFill>
                  <a:srgbClr val="002060"/>
                </a:solidFill>
                <a:latin typeface="+mn-ea"/>
                <a:cs typeface="+mn-ea"/>
              </a:rPr>
              <a:t>元</a:t>
            </a:r>
            <a:r>
              <a:rPr lang="zh-CN" sz="2800" b="1">
                <a:solidFill>
                  <a:srgbClr val="002060"/>
                </a:solidFill>
                <a:latin typeface="+mn-ea"/>
                <a:cs typeface="+mn-ea"/>
              </a:rPr>
              <a:t>整合</a:t>
            </a:r>
            <a:r>
              <a:rPr sz="2800" b="1">
                <a:solidFill>
                  <a:srgbClr val="002060"/>
                </a:solidFill>
                <a:latin typeface="+mn-ea"/>
                <a:cs typeface="+mn-ea"/>
              </a:rPr>
              <a:t>。</a:t>
            </a:r>
            <a:r>
              <a:rPr lang="zh-CN" sz="2800" b="1">
                <a:solidFill>
                  <a:srgbClr val="002060"/>
                </a:solidFill>
                <a:latin typeface="+mn-ea"/>
                <a:cs typeface="+mn-ea"/>
              </a:rPr>
              <a:t>语文学习除了传统的听读写，</a:t>
            </a:r>
            <a:r>
              <a:rPr sz="2800" b="1">
                <a:solidFill>
                  <a:srgbClr val="002060"/>
                </a:solidFill>
                <a:latin typeface="+mn-ea"/>
                <a:cs typeface="+mn-ea"/>
              </a:rPr>
              <a:t>还可以通过即时而直观的图片、视频来传递,表达手段多化、多元学科。在自媒体环境下,学生涉猎的范围无所不</a:t>
            </a:r>
            <a:r>
              <a:rPr lang="zh-CN" sz="2800" b="1">
                <a:solidFill>
                  <a:srgbClr val="002060"/>
                </a:solidFill>
                <a:latin typeface="+mn-ea"/>
                <a:cs typeface="+mn-ea"/>
              </a:rPr>
              <a:t>包，</a:t>
            </a:r>
            <a:r>
              <a:rPr sz="2800" b="1">
                <a:solidFill>
                  <a:srgbClr val="002060"/>
                </a:solidFill>
                <a:latin typeface="+mn-ea"/>
                <a:cs typeface="+mn-ea"/>
              </a:rPr>
              <a:t>语文学科课程已成为多元文</a:t>
            </a:r>
            <a:r>
              <a:rPr lang="zh-CN" sz="2800" b="1">
                <a:solidFill>
                  <a:srgbClr val="002060"/>
                </a:solidFill>
                <a:latin typeface="+mn-ea"/>
                <a:cs typeface="+mn-ea"/>
              </a:rPr>
              <a:t>化，多元学科</a:t>
            </a:r>
            <a:r>
              <a:rPr sz="2800" b="1">
                <a:solidFill>
                  <a:srgbClr val="002060"/>
                </a:solidFill>
                <a:latin typeface="+mn-ea"/>
                <a:cs typeface="+mn-ea"/>
              </a:rPr>
              <a:t>。在多元化的阅读、体验和交流中,学生会找到教科书“标准答案”的“言外之意”,形成个人的观点和态</a:t>
            </a:r>
            <a:r>
              <a:rPr lang="zh-CN" sz="2800" b="1">
                <a:solidFill>
                  <a:srgbClr val="002060"/>
                </a:solidFill>
                <a:latin typeface="+mn-ea"/>
                <a:cs typeface="+mn-ea"/>
              </a:rPr>
              <a:t>度</a:t>
            </a:r>
            <a:r>
              <a:rPr sz="2800" b="1">
                <a:solidFill>
                  <a:srgbClr val="002060"/>
                </a:solidFill>
                <a:latin typeface="+mn-ea"/>
                <a:cs typeface="+mn-ea"/>
              </a:rPr>
              <a:t>。</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lang="en-US" sz="2800" b="1">
                <a:solidFill>
                  <a:srgbClr val="002060"/>
                </a:solidFill>
                <a:latin typeface="+mn-ea"/>
                <a:cs typeface="+mn-ea"/>
              </a:rPr>
              <a:t>5</a:t>
            </a:r>
            <a:r>
              <a:rPr sz="2800" b="1">
                <a:solidFill>
                  <a:srgbClr val="002060"/>
                </a:solidFill>
                <a:latin typeface="+mn-ea"/>
                <a:cs typeface="+mn-ea"/>
              </a:rPr>
              <a:t>.</a:t>
            </a:r>
            <a:r>
              <a:rPr lang="en-US" sz="2800" b="1">
                <a:solidFill>
                  <a:srgbClr val="002060"/>
                </a:solidFill>
                <a:latin typeface="+mn-ea"/>
                <a:cs typeface="+mn-ea"/>
              </a:rPr>
              <a:t>“</a:t>
            </a:r>
            <a:r>
              <a:rPr lang="zh-CN" sz="2800" b="1">
                <a:solidFill>
                  <a:srgbClr val="002060"/>
                </a:solidFill>
                <a:latin typeface="+mn-ea"/>
                <a:cs typeface="+mn-ea"/>
              </a:rPr>
              <a:t>私人</a:t>
            </a:r>
            <a:r>
              <a:rPr lang="en-US" altLang="zh-CN" sz="2800" b="1">
                <a:solidFill>
                  <a:srgbClr val="002060"/>
                </a:solidFill>
                <a:latin typeface="+mn-ea"/>
                <a:cs typeface="+mn-ea"/>
              </a:rPr>
              <a:t>”</a:t>
            </a:r>
            <a:r>
              <a:rPr lang="zh-CN" sz="2800" b="1">
                <a:solidFill>
                  <a:srgbClr val="002060"/>
                </a:solidFill>
                <a:latin typeface="+mn-ea"/>
                <a:cs typeface="+mn-ea"/>
              </a:rPr>
              <a:t>与</a:t>
            </a:r>
            <a:r>
              <a:rPr lang="en-US" altLang="zh-CN" sz="2800" b="1">
                <a:solidFill>
                  <a:srgbClr val="002060"/>
                </a:solidFill>
                <a:latin typeface="+mn-ea"/>
                <a:cs typeface="+mn-ea"/>
              </a:rPr>
              <a:t>“</a:t>
            </a:r>
            <a:r>
              <a:rPr lang="zh-CN" sz="2800" b="1">
                <a:solidFill>
                  <a:srgbClr val="002060"/>
                </a:solidFill>
                <a:latin typeface="+mn-ea"/>
                <a:cs typeface="+mn-ea"/>
              </a:rPr>
              <a:t>大众</a:t>
            </a:r>
            <a:r>
              <a:rPr lang="en-US" altLang="zh-CN" sz="2800" b="1">
                <a:solidFill>
                  <a:srgbClr val="002060"/>
                </a:solidFill>
                <a:latin typeface="+mn-ea"/>
                <a:cs typeface="+mn-ea"/>
              </a:rPr>
              <a:t>”</a:t>
            </a:r>
            <a:r>
              <a:rPr lang="zh-CN" sz="2800" b="1">
                <a:solidFill>
                  <a:srgbClr val="002060"/>
                </a:solidFill>
                <a:latin typeface="+mn-ea"/>
                <a:cs typeface="+mn-ea"/>
              </a:rPr>
              <a:t>的碰撞融合，提升学生自身的认识能力</a:t>
            </a:r>
          </a:p>
        </p:txBody>
      </p:sp>
      <p:sp>
        <p:nvSpPr>
          <p:cNvPr id="2" name="文本框 1"/>
          <p:cNvSpPr txBox="1"/>
          <p:nvPr/>
        </p:nvSpPr>
        <p:spPr>
          <a:xfrm>
            <a:off x="1510030" y="2004060"/>
            <a:ext cx="8722995" cy="3107690"/>
          </a:xfrm>
          <a:prstGeom prst="rect">
            <a:avLst/>
          </a:prstGeom>
          <a:noFill/>
          <a:ln w="9525">
            <a:noFill/>
          </a:ln>
        </p:spPr>
        <p:txBody>
          <a:bodyPr wrap="square">
            <a:spAutoFit/>
          </a:bodyPr>
          <a:lstStyle/>
          <a:p>
            <a:pPr indent="0"/>
            <a:r>
              <a:rPr lang="zh-CN" sz="2800" b="1">
                <a:solidFill>
                  <a:srgbClr val="002060"/>
                </a:solidFill>
                <a:latin typeface="+mn-ea"/>
                <a:cs typeface="+mn-ea"/>
              </a:rPr>
              <a:t>自媒体的私人化个体化的特点，诗每个学生都能无拘无束地表达对人、对事、对学习、对生活、对未来、对理想等等的看法和观点，而网络的复杂想性信息的海量性使学生的表达缺乏全面的整体的认知，缺乏思考和认识的深度和广度。但是在网络平台下，私人和大众的交流碰撞中，个人的极端和偏激的表达会不断的得以妥协和纠正，使学生的认知水平得以提高。</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lang="en-US" sz="2800" b="1">
                <a:solidFill>
                  <a:srgbClr val="002060"/>
                </a:solidFill>
                <a:latin typeface="+mn-ea"/>
                <a:cs typeface="+mn-ea"/>
              </a:rPr>
              <a:t>5</a:t>
            </a:r>
            <a:r>
              <a:rPr sz="2800" b="1">
                <a:solidFill>
                  <a:srgbClr val="002060"/>
                </a:solidFill>
                <a:latin typeface="+mn-ea"/>
                <a:cs typeface="+mn-ea"/>
              </a:rPr>
              <a:t>.</a:t>
            </a:r>
            <a:r>
              <a:rPr lang="en-US" sz="2800" b="1">
                <a:solidFill>
                  <a:srgbClr val="002060"/>
                </a:solidFill>
                <a:latin typeface="+mn-ea"/>
                <a:cs typeface="+mn-ea"/>
              </a:rPr>
              <a:t>“</a:t>
            </a:r>
            <a:r>
              <a:rPr lang="zh-CN" sz="2800" b="1">
                <a:solidFill>
                  <a:srgbClr val="002060"/>
                </a:solidFill>
                <a:latin typeface="+mn-ea"/>
                <a:cs typeface="+mn-ea"/>
              </a:rPr>
              <a:t>私人</a:t>
            </a:r>
            <a:r>
              <a:rPr lang="en-US" altLang="zh-CN" sz="2800" b="1">
                <a:solidFill>
                  <a:srgbClr val="002060"/>
                </a:solidFill>
                <a:latin typeface="+mn-ea"/>
                <a:cs typeface="+mn-ea"/>
              </a:rPr>
              <a:t>”</a:t>
            </a:r>
            <a:r>
              <a:rPr lang="zh-CN" sz="2800" b="1">
                <a:solidFill>
                  <a:srgbClr val="002060"/>
                </a:solidFill>
                <a:latin typeface="+mn-ea"/>
                <a:cs typeface="+mn-ea"/>
              </a:rPr>
              <a:t>与</a:t>
            </a:r>
            <a:r>
              <a:rPr lang="en-US" altLang="zh-CN" sz="2800" b="1">
                <a:solidFill>
                  <a:srgbClr val="002060"/>
                </a:solidFill>
                <a:latin typeface="+mn-ea"/>
                <a:cs typeface="+mn-ea"/>
              </a:rPr>
              <a:t>“</a:t>
            </a:r>
            <a:r>
              <a:rPr lang="zh-CN" sz="2800" b="1">
                <a:solidFill>
                  <a:srgbClr val="002060"/>
                </a:solidFill>
                <a:latin typeface="+mn-ea"/>
                <a:cs typeface="+mn-ea"/>
              </a:rPr>
              <a:t>大众</a:t>
            </a:r>
            <a:r>
              <a:rPr lang="en-US" altLang="zh-CN" sz="2800" b="1">
                <a:solidFill>
                  <a:srgbClr val="002060"/>
                </a:solidFill>
                <a:latin typeface="+mn-ea"/>
                <a:cs typeface="+mn-ea"/>
              </a:rPr>
              <a:t>”</a:t>
            </a:r>
            <a:r>
              <a:rPr lang="zh-CN" sz="2800" b="1">
                <a:solidFill>
                  <a:srgbClr val="002060"/>
                </a:solidFill>
                <a:latin typeface="+mn-ea"/>
                <a:cs typeface="+mn-ea"/>
              </a:rPr>
              <a:t>的碰撞融合，提升学生自身的认识能力</a:t>
            </a:r>
          </a:p>
        </p:txBody>
      </p:sp>
      <p:sp>
        <p:nvSpPr>
          <p:cNvPr id="2" name="文本框 1"/>
          <p:cNvSpPr txBox="1"/>
          <p:nvPr/>
        </p:nvSpPr>
        <p:spPr>
          <a:xfrm>
            <a:off x="1510030" y="2004060"/>
            <a:ext cx="8722995" cy="3107690"/>
          </a:xfrm>
          <a:prstGeom prst="rect">
            <a:avLst/>
          </a:prstGeom>
          <a:noFill/>
          <a:ln w="9525">
            <a:noFill/>
          </a:ln>
        </p:spPr>
        <p:txBody>
          <a:bodyPr wrap="square">
            <a:spAutoFit/>
          </a:bodyPr>
          <a:lstStyle/>
          <a:p>
            <a:pPr indent="0"/>
            <a:r>
              <a:rPr lang="zh-CN" sz="2800" b="1">
                <a:solidFill>
                  <a:srgbClr val="002060"/>
                </a:solidFill>
                <a:latin typeface="+mn-ea"/>
                <a:cs typeface="+mn-ea"/>
              </a:rPr>
              <a:t>自媒体的私人化个体化的特点，诗每个学生都能无拘无束地表达对人、对事、对学习、对生活、对未来、对理想等等的看法和观点，而网络的复杂想性信息的海量性使学生的表达缺乏全面的整体的认知，缺乏思考和认识的深度和广度。但是在网络平台下，私人和大众的交流碰撞中，个人的极端和偏激的表达会不断的得以妥协和纠正，使学生的认知水平得以提高。</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lang="en-US" sz="2800" b="1">
                <a:solidFill>
                  <a:srgbClr val="002060"/>
                </a:solidFill>
                <a:latin typeface="+mn-ea"/>
                <a:cs typeface="+mn-ea"/>
              </a:rPr>
              <a:t>6</a:t>
            </a:r>
            <a:r>
              <a:rPr sz="2800" b="1">
                <a:solidFill>
                  <a:srgbClr val="002060"/>
                </a:solidFill>
                <a:latin typeface="+mn-ea"/>
                <a:cs typeface="+mn-ea"/>
              </a:rPr>
              <a:t>.</a:t>
            </a:r>
            <a:r>
              <a:rPr lang="zh-CN" sz="2800" b="1">
                <a:solidFill>
                  <a:srgbClr val="002060"/>
                </a:solidFill>
                <a:latin typeface="+mn-ea"/>
                <a:cs typeface="+mn-ea"/>
              </a:rPr>
              <a:t>自媒体的平等性，使师生更能互相尊重理解，顺畅而自由的交流</a:t>
            </a:r>
          </a:p>
        </p:txBody>
      </p:sp>
      <p:sp>
        <p:nvSpPr>
          <p:cNvPr id="2" name="文本框 1"/>
          <p:cNvSpPr txBox="1"/>
          <p:nvPr/>
        </p:nvSpPr>
        <p:spPr>
          <a:xfrm>
            <a:off x="1813560" y="2306320"/>
            <a:ext cx="8722995" cy="2245360"/>
          </a:xfrm>
          <a:prstGeom prst="rect">
            <a:avLst/>
          </a:prstGeom>
          <a:noFill/>
          <a:ln w="9525">
            <a:noFill/>
          </a:ln>
        </p:spPr>
        <p:txBody>
          <a:bodyPr wrap="square">
            <a:spAutoFit/>
          </a:bodyPr>
          <a:lstStyle/>
          <a:p>
            <a:pPr indent="0"/>
            <a:r>
              <a:rPr lang="zh-CN" sz="2800" b="1">
                <a:solidFill>
                  <a:srgbClr val="002060"/>
                </a:solidFill>
                <a:latin typeface="+mn-ea"/>
                <a:cs typeface="+mn-ea"/>
              </a:rPr>
              <a:t>通过建立</a:t>
            </a:r>
            <a:r>
              <a:rPr lang="en-US" altLang="zh-CN" sz="2800" b="1">
                <a:solidFill>
                  <a:srgbClr val="002060"/>
                </a:solidFill>
                <a:latin typeface="+mn-ea"/>
                <a:cs typeface="+mn-ea"/>
              </a:rPr>
              <a:t>QQ</a:t>
            </a:r>
            <a:r>
              <a:rPr lang="zh-CN" altLang="en-US" sz="2800" b="1">
                <a:solidFill>
                  <a:srgbClr val="002060"/>
                </a:solidFill>
                <a:latin typeface="+mn-ea"/>
                <a:cs typeface="+mn-ea"/>
              </a:rPr>
              <a:t>群、微信朋友圈、社交群、博客等，师生之间没有师生之别，只有平等自然的交流，没有课堂上的师道尊严，只有网友之间毫无距离感的交流。老师能及时的引导学生、启发学生、诱导学生，使学生健康成长。</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lang="en-US" sz="2800" b="1">
                <a:solidFill>
                  <a:srgbClr val="002060"/>
                </a:solidFill>
                <a:latin typeface="+mn-ea"/>
                <a:cs typeface="+mn-ea"/>
              </a:rPr>
              <a:t>7</a:t>
            </a:r>
            <a:r>
              <a:rPr sz="2800" b="1">
                <a:solidFill>
                  <a:srgbClr val="002060"/>
                </a:solidFill>
                <a:latin typeface="+mn-ea"/>
                <a:cs typeface="+mn-ea"/>
              </a:rPr>
              <a:t>.</a:t>
            </a:r>
            <a:r>
              <a:rPr lang="zh-CN" sz="2800" b="1">
                <a:solidFill>
                  <a:srgbClr val="002060"/>
                </a:solidFill>
                <a:latin typeface="+mn-ea"/>
                <a:cs typeface="+mn-ea"/>
              </a:rPr>
              <a:t>自媒体信息发布的便捷性，延伸了教室的教学空间</a:t>
            </a:r>
          </a:p>
        </p:txBody>
      </p:sp>
      <p:sp>
        <p:nvSpPr>
          <p:cNvPr id="2" name="文本框 1"/>
          <p:cNvSpPr txBox="1"/>
          <p:nvPr/>
        </p:nvSpPr>
        <p:spPr>
          <a:xfrm>
            <a:off x="1813560" y="2306320"/>
            <a:ext cx="8722995" cy="1814830"/>
          </a:xfrm>
          <a:prstGeom prst="rect">
            <a:avLst/>
          </a:prstGeom>
          <a:noFill/>
          <a:ln w="9525">
            <a:noFill/>
          </a:ln>
        </p:spPr>
        <p:txBody>
          <a:bodyPr wrap="square">
            <a:spAutoFit/>
          </a:bodyPr>
          <a:lstStyle/>
          <a:p>
            <a:pPr indent="0"/>
            <a:r>
              <a:rPr lang="zh-CN" sz="2800" b="1">
                <a:solidFill>
                  <a:srgbClr val="002060"/>
                </a:solidFill>
                <a:latin typeface="+mn-ea"/>
                <a:cs typeface="+mn-ea"/>
              </a:rPr>
              <a:t>教师可以充分利用媒体平台，推荐好作品，提供语文学习材料、写作素材等等。还可以开展形式多样的语文主题活动，如阅读交流、同题写作、日记展示、影视评论等等，使自媒体成为提高学生语文能力的媒介。</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src=http___tc.sinaimg.cn_maxwidth.800_tc.service.weibo.com_upload_images_jianshu_io_96ce55a937af"/>
          <p:cNvPicPr>
            <a:picLocks noChangeAspect="1"/>
          </p:cNvPicPr>
          <p:nvPr/>
        </p:nvPicPr>
        <p:blipFill>
          <a:blip r:embed="rId3"/>
          <a:stretch>
            <a:fillRect/>
          </a:stretch>
        </p:blipFill>
        <p:spPr>
          <a:xfrm>
            <a:off x="2343785" y="1151255"/>
            <a:ext cx="6096000" cy="3219450"/>
          </a:xfrm>
          <a:prstGeom prst="rect">
            <a:avLst/>
          </a:prstGeom>
        </p:spPr>
      </p:pic>
      <p:pic>
        <p:nvPicPr>
          <p:cNvPr id="3" name="图片 2" descr="src=http___pic159.nipic.com_file_20180329_26523992_132411783037_2.jpg&amp;amp;refer=http___pic159.nipic"/>
          <p:cNvPicPr>
            <a:picLocks noChangeAspect="1"/>
          </p:cNvPicPr>
          <p:nvPr/>
        </p:nvPicPr>
        <p:blipFill>
          <a:blip r:embed="rId4"/>
          <a:stretch>
            <a:fillRect/>
          </a:stretch>
        </p:blipFill>
        <p:spPr>
          <a:xfrm>
            <a:off x="6137910" y="3408680"/>
            <a:ext cx="5563870" cy="3705860"/>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467485" y="1351915"/>
            <a:ext cx="9256395" cy="2306955"/>
          </a:xfrm>
          <a:prstGeom prst="rect">
            <a:avLst/>
          </a:prstGeom>
          <a:noFill/>
          <a:ln w="9525">
            <a:noFill/>
          </a:ln>
        </p:spPr>
        <p:txBody>
          <a:bodyPr wrap="square">
            <a:spAutoFit/>
          </a:bodyPr>
          <a:lstStyle/>
          <a:p>
            <a:pPr indent="0"/>
            <a:r>
              <a:rPr lang="zh-CN" sz="3600" b="1">
                <a:solidFill>
                  <a:srgbClr val="FF0000"/>
                </a:solidFill>
                <a:latin typeface="+mn-ea"/>
                <a:cs typeface="+mn-ea"/>
              </a:rPr>
              <a:t>活动：设计布置任务：你所在的班级准备公演课本剧《雷雨》。小组合作,为班级的演出写一个跨媒介宣传推广方案。结合要求,请完成下列活动。</a:t>
            </a:r>
            <a:endParaRPr lang="zh-CN" altLang="en-US" sz="3600" b="1">
              <a:solidFill>
                <a:srgbClr val="FF0000"/>
              </a:solidFill>
              <a:latin typeface="+mn-ea"/>
              <a:cs typeface="+mn-ea"/>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321435" y="1711325"/>
            <a:ext cx="8952865" cy="1445260"/>
          </a:xfrm>
          <a:prstGeom prst="rect">
            <a:avLst/>
          </a:prstGeom>
          <a:noFill/>
          <a:ln w="9525">
            <a:noFill/>
          </a:ln>
        </p:spPr>
        <p:txBody>
          <a:bodyPr wrap="square">
            <a:spAutoFit/>
          </a:bodyPr>
          <a:lstStyle/>
          <a:p>
            <a:pPr indent="0"/>
            <a:r>
              <a:rPr lang="zh-CN" sz="44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1.讨论确定戏剧宣传主题。</a:t>
            </a:r>
          </a:p>
          <a:p>
            <a:pPr indent="0"/>
            <a:r>
              <a:rPr lang="zh-CN" sz="44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示例:心就是舞台，每个人都是主角。</a:t>
            </a:r>
            <a:endParaRPr lang="zh-CN" altLang="en-US" sz="44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357630" y="438150"/>
            <a:ext cx="8553450" cy="4399915"/>
          </a:xfrm>
          <a:prstGeom prst="rect">
            <a:avLst/>
          </a:prstGeom>
          <a:noFill/>
          <a:ln w="9525">
            <a:noFill/>
          </a:ln>
        </p:spPr>
        <p:txBody>
          <a:bodyPr wrap="square">
            <a:spAutoFit/>
          </a:bodyPr>
          <a:lstStyle/>
          <a:p>
            <a:pPr indent="0"/>
            <a:r>
              <a:rPr lang="zh-CN"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2.为了宣传本班戏剧,设计选用媒介宣传种类。</a:t>
            </a:r>
          </a:p>
          <a:p>
            <a:pPr indent="0"/>
            <a:endParaRPr lang="zh-CN"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示例</a:t>
            </a:r>
            <a:r>
              <a:rPr lang="en-US"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zh-CN"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①利用海报宣传。在学校宣传栏张贴海报,以图文并茂的形式向全校师生宣传。②利用校报宣传。在校报上进行专栏报道,以新闻、历史、评论文章等形式,用多种宣传手段,宣传力求达到多角度、多层次、有深度。③利用校广播、电视台宣传。可以在校广播台上适当播放广告,加大宣传力度。④利用微信朋友圈宣传。利用App制作本班戏剧的短视频,在微信朋友圈发布,并介绍本次戏剧的特点及与众不同之处。</a:t>
            </a:r>
            <a:endParaRPr lang="zh-CN" altLang="en-US" sz="2800" b="1">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e6fd11063ec930bfbfe72598977413d"/>
          <p:cNvPicPr>
            <a:picLocks noChangeAspect="1"/>
          </p:cNvPicPr>
          <p:nvPr/>
        </p:nvPicPr>
        <p:blipFill>
          <a:blip r:embed="rId3"/>
          <a:stretch>
            <a:fillRect/>
          </a:stretch>
        </p:blipFill>
        <p:spPr>
          <a:xfrm>
            <a:off x="554355" y="4712335"/>
            <a:ext cx="2242820" cy="2242820"/>
          </a:xfrm>
          <a:prstGeom prst="rect">
            <a:avLst/>
          </a:prstGeom>
        </p:spPr>
      </p:pic>
      <p:sp>
        <p:nvSpPr>
          <p:cNvPr id="3" name="文本框 2"/>
          <p:cNvSpPr txBox="1"/>
          <p:nvPr/>
        </p:nvSpPr>
        <p:spPr>
          <a:xfrm>
            <a:off x="1310640" y="575310"/>
            <a:ext cx="2011680" cy="1198880"/>
          </a:xfrm>
          <a:prstGeom prst="rect">
            <a:avLst/>
          </a:prstGeom>
          <a:noFill/>
        </p:spPr>
        <p:txBody>
          <a:bodyPr wrap="none" rtlCol="0">
            <a:spAutoFit/>
          </a:bodyPr>
          <a:lstStyle/>
          <a:p>
            <a:r>
              <a:rPr lang="zh-CN" altLang="en-US" sz="7200" b="1"/>
              <a:t>小结</a:t>
            </a:r>
          </a:p>
        </p:txBody>
      </p:sp>
      <p:sp>
        <p:nvSpPr>
          <p:cNvPr id="4" name="文本框 3"/>
          <p:cNvSpPr txBox="1"/>
          <p:nvPr/>
        </p:nvSpPr>
        <p:spPr>
          <a:xfrm>
            <a:off x="3543935" y="1934845"/>
            <a:ext cx="7671435" cy="3476625"/>
          </a:xfrm>
          <a:prstGeom prst="rect">
            <a:avLst/>
          </a:prstGeom>
          <a:noFill/>
        </p:spPr>
        <p:txBody>
          <a:bodyPr wrap="square" rtlCol="0">
            <a:spAutoFit/>
          </a:bodyPr>
          <a:lstStyle/>
          <a:p>
            <a:r>
              <a:rPr lang="zh-CN" altLang="en-US" sz="4400" b="1" dirty="0"/>
              <a:t>通过活动设计，学会合理利用多媒介，体会多媒介给我们的学习生活带来的方便快捷，让网络成为我们的工具，而不是让自己成为网络的奴隶。</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12205970" cy="6858000"/>
          </a:xfrm>
          <a:prstGeom prst="rect">
            <a:avLst/>
          </a:prstGeom>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1509395" y="-27940"/>
            <a:ext cx="7904480" cy="6913880"/>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72260" y="2533015"/>
            <a:ext cx="9326880" cy="2306955"/>
          </a:xfrm>
          <a:prstGeom prst="rect">
            <a:avLst/>
          </a:prstGeom>
          <a:solidFill>
            <a:schemeClr val="bg1"/>
          </a:solidFill>
        </p:spPr>
        <p:txBody>
          <a:bodyPr wrap="none" rtlCol="0">
            <a:spAutoFit/>
          </a:bodyPr>
          <a:lstStyle/>
          <a:p>
            <a:r>
              <a:rPr lang="zh-CN" altLang="en-US" sz="7200" b="1">
                <a:solidFill>
                  <a:srgbClr val="FF0000"/>
                </a:solidFill>
              </a:rPr>
              <a:t>信息时代的语文生活之</a:t>
            </a:r>
          </a:p>
          <a:p>
            <a:r>
              <a:rPr lang="en-US" altLang="zh-CN" sz="7200" b="1">
                <a:solidFill>
                  <a:srgbClr val="FF0000"/>
                </a:solidFill>
              </a:rPr>
              <a:t>           </a:t>
            </a:r>
            <a:r>
              <a:rPr lang="zh-CN" altLang="en-US" sz="7200" b="1">
                <a:solidFill>
                  <a:srgbClr val="FF0000"/>
                </a:solidFill>
              </a:rPr>
              <a:t>善用多媒介</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6980" y="613410"/>
            <a:ext cx="9681845" cy="4523105"/>
          </a:xfrm>
          <a:prstGeom prst="rect">
            <a:avLst/>
          </a:prstGeom>
          <a:noFill/>
          <a:ln w="9525">
            <a:noFill/>
          </a:ln>
        </p:spPr>
        <p:txBody>
          <a:bodyPr wrap="square">
            <a:spAutoFit/>
          </a:bodyPr>
          <a:lstStyle/>
          <a:p>
            <a:pPr indent="0"/>
            <a:r>
              <a:rPr lang="zh-CN" sz="3600" b="1" dirty="0">
                <a:solidFill>
                  <a:srgbClr val="002060"/>
                </a:solidFill>
                <a:latin typeface="+mn-ea"/>
                <a:cs typeface="+mn-ea"/>
              </a:rPr>
              <a:t>自媒体是以现代技术为手段</a:t>
            </a:r>
            <a:r>
              <a:rPr lang="en-US" sz="3600" b="1" dirty="0">
                <a:solidFill>
                  <a:srgbClr val="002060"/>
                </a:solidFill>
                <a:latin typeface="+mn-ea"/>
                <a:cs typeface="+mn-ea"/>
              </a:rPr>
              <a:t>,</a:t>
            </a:r>
            <a:r>
              <a:rPr lang="zh-CN" sz="3600" b="1" dirty="0">
                <a:solidFill>
                  <a:srgbClr val="002060"/>
                </a:solidFill>
                <a:latin typeface="+mn-ea"/>
                <a:cs typeface="+mn-ea"/>
              </a:rPr>
              <a:t>公民用以即时发布讯息的一种载体</a:t>
            </a:r>
            <a:r>
              <a:rPr lang="en-US" sz="3600" b="1" dirty="0">
                <a:solidFill>
                  <a:srgbClr val="002060"/>
                </a:solidFill>
                <a:latin typeface="+mn-ea"/>
                <a:cs typeface="+mn-ea"/>
              </a:rPr>
              <a:t>,</a:t>
            </a:r>
            <a:r>
              <a:rPr lang="zh-CN" sz="3600" b="1" dirty="0">
                <a:solidFill>
                  <a:srgbClr val="002060"/>
                </a:solidFill>
                <a:latin typeface="+mn-ea"/>
                <a:cs typeface="+mn-ea"/>
              </a:rPr>
              <a:t>如</a:t>
            </a:r>
            <a:r>
              <a:rPr lang="en-US" sz="3600" b="1" dirty="0">
                <a:solidFill>
                  <a:srgbClr val="002060"/>
                </a:solidFill>
                <a:latin typeface="+mn-ea"/>
                <a:cs typeface="+mn-ea"/>
              </a:rPr>
              <a:t>QQ.</a:t>
            </a:r>
            <a:r>
              <a:rPr lang="zh-CN" sz="3600" b="1" dirty="0">
                <a:solidFill>
                  <a:srgbClr val="002060"/>
                </a:solidFill>
                <a:latin typeface="+mn-ea"/>
                <a:cs typeface="+mn-ea"/>
              </a:rPr>
              <a:t>博客</a:t>
            </a:r>
            <a:r>
              <a:rPr lang="en-US" sz="3600" b="1" dirty="0">
                <a:solidFill>
                  <a:srgbClr val="002060"/>
                </a:solidFill>
                <a:latin typeface="+mn-ea"/>
                <a:cs typeface="+mn-ea"/>
              </a:rPr>
              <a:t>,</a:t>
            </a:r>
            <a:r>
              <a:rPr lang="zh-CN" sz="3600" b="1" dirty="0">
                <a:solidFill>
                  <a:srgbClr val="002060"/>
                </a:solidFill>
                <a:latin typeface="+mn-ea"/>
                <a:cs typeface="+mn-ea"/>
              </a:rPr>
              <a:t>微博</a:t>
            </a:r>
            <a:r>
              <a:rPr lang="en-US" sz="3600" b="1" dirty="0">
                <a:solidFill>
                  <a:srgbClr val="002060"/>
                </a:solidFill>
                <a:latin typeface="+mn-ea"/>
                <a:cs typeface="+mn-ea"/>
              </a:rPr>
              <a:t>,</a:t>
            </a:r>
            <a:r>
              <a:rPr lang="zh-CN" sz="3600" b="1" dirty="0">
                <a:solidFill>
                  <a:srgbClr val="002060"/>
                </a:solidFill>
                <a:latin typeface="+mn-ea"/>
                <a:cs typeface="+mn-ea"/>
              </a:rPr>
              <a:t>微信、论坛、贴吧、社区等。自媒体无疑是人人参与、人人呈现、人人发布的“公民媒体”“平民媒体”</a:t>
            </a:r>
          </a:p>
          <a:p>
            <a:pPr indent="0"/>
            <a:r>
              <a:rPr lang="zh-CN" sz="3600" b="1" dirty="0">
                <a:solidFill>
                  <a:srgbClr val="002060"/>
                </a:solidFill>
                <a:latin typeface="+mn-ea"/>
                <a:cs typeface="+mn-ea"/>
              </a:rPr>
              <a:t>“个人媒体”</a:t>
            </a:r>
            <a:r>
              <a:rPr lang="en-US" sz="3600" b="1" dirty="0">
                <a:solidFill>
                  <a:srgbClr val="002060"/>
                </a:solidFill>
                <a:latin typeface="+mn-ea"/>
                <a:cs typeface="+mn-ea"/>
              </a:rPr>
              <a:t>,</a:t>
            </a:r>
            <a:r>
              <a:rPr lang="zh-CN" sz="3600" b="1" dirty="0">
                <a:solidFill>
                  <a:srgbClr val="002060"/>
                </a:solidFill>
                <a:latin typeface="+mn-ea"/>
                <a:cs typeface="+mn-ea"/>
              </a:rPr>
              <a:t>是一种私人化、平民化、普泛化、自主化的传播形式。随着智能手机、平板电脑等携带方便的电子终端产品的普及</a:t>
            </a:r>
            <a:r>
              <a:rPr lang="en-US" sz="3600" b="1" dirty="0">
                <a:solidFill>
                  <a:srgbClr val="002060"/>
                </a:solidFill>
                <a:latin typeface="+mn-ea"/>
                <a:cs typeface="+mn-ea"/>
              </a:rPr>
              <a:t>,</a:t>
            </a:r>
            <a:r>
              <a:rPr lang="zh-CN" sz="3600" b="1" dirty="0">
                <a:solidFill>
                  <a:srgbClr val="002060"/>
                </a:solidFill>
                <a:latin typeface="+mn-ea"/>
                <a:cs typeface="+mn-ea"/>
              </a:rPr>
              <a:t>自媒体以无可阻挡之势渗透进了整个社会</a:t>
            </a:r>
            <a:r>
              <a:rPr lang="en-US" sz="3600" b="1" dirty="0">
                <a:solidFill>
                  <a:srgbClr val="002060"/>
                </a:solidFill>
                <a:latin typeface="+mn-ea"/>
                <a:cs typeface="+mn-ea"/>
              </a:rPr>
              <a:t>,</a:t>
            </a:r>
            <a:r>
              <a:rPr lang="zh-CN" sz="3600" b="1" dirty="0">
                <a:solidFill>
                  <a:srgbClr val="002060"/>
                </a:solidFill>
                <a:latin typeface="+mn-ea"/>
                <a:cs typeface="+mn-ea"/>
              </a:rPr>
              <a:t>包括校园。</a:t>
            </a:r>
            <a:endParaRPr lang="zh-CN" altLang="en-US" sz="3600" b="1" dirty="0">
              <a:solidFill>
                <a:srgbClr val="002060"/>
              </a:solidFill>
              <a:latin typeface="+mn-ea"/>
              <a:cs typeface="+mn-ea"/>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430655" y="1210945"/>
            <a:ext cx="9330055" cy="3538220"/>
          </a:xfrm>
          <a:prstGeom prst="rect">
            <a:avLst/>
          </a:prstGeom>
          <a:noFill/>
          <a:ln w="9525">
            <a:noFill/>
          </a:ln>
        </p:spPr>
        <p:txBody>
          <a:bodyPr wrap="square">
            <a:spAutoFit/>
          </a:bodyPr>
          <a:lstStyle/>
          <a:p>
            <a:pPr indent="0"/>
            <a:r>
              <a:rPr sz="3200" b="1" dirty="0">
                <a:solidFill>
                  <a:srgbClr val="002060"/>
                </a:solidFill>
                <a:latin typeface="+mj-ea"/>
                <a:ea typeface="+mj-ea"/>
                <a:cs typeface="+mj-ea"/>
              </a:rPr>
              <a:t>于是校园中人人低头滑动屏幕的“低头族”成为一种风景。“低头族”现象虽有诸多弊端,但在信息网络时代,人们无力让“低头族”“抬起头来”。</a:t>
            </a:r>
            <a:r>
              <a:rPr lang="zh-CN" sz="3200" b="1" dirty="0">
                <a:solidFill>
                  <a:srgbClr val="002060"/>
                </a:solidFill>
                <a:latin typeface="+mj-ea"/>
                <a:ea typeface="+mj-ea"/>
                <a:cs typeface="+mj-ea"/>
              </a:rPr>
              <a:t>那么我们就</a:t>
            </a:r>
            <a:r>
              <a:rPr sz="3200" b="1" dirty="0" err="1">
                <a:solidFill>
                  <a:srgbClr val="002060"/>
                </a:solidFill>
                <a:latin typeface="+mj-ea"/>
                <a:ea typeface="+mj-ea"/>
                <a:cs typeface="+mj-ea"/>
              </a:rPr>
              <a:t>应该主动适应自媒体时代的挑战,充分利用自媒体的优势为</a:t>
            </a:r>
            <a:r>
              <a:rPr lang="zh-CN" sz="3200" b="1" dirty="0">
                <a:solidFill>
                  <a:srgbClr val="002060"/>
                </a:solidFill>
                <a:latin typeface="+mj-ea"/>
                <a:ea typeface="+mj-ea"/>
                <a:cs typeface="+mj-ea"/>
              </a:rPr>
              <a:t>自己的学习</a:t>
            </a:r>
            <a:r>
              <a:rPr sz="3200" b="1" dirty="0" err="1">
                <a:solidFill>
                  <a:srgbClr val="002060"/>
                </a:solidFill>
                <a:latin typeface="+mj-ea"/>
                <a:ea typeface="+mj-ea"/>
                <a:cs typeface="+mj-ea"/>
              </a:rPr>
              <a:t>服务。自媒体对于语文</a:t>
            </a:r>
            <a:r>
              <a:rPr lang="zh-CN" sz="3200" b="1" dirty="0">
                <a:solidFill>
                  <a:srgbClr val="002060"/>
                </a:solidFill>
                <a:latin typeface="+mj-ea"/>
                <a:ea typeface="+mj-ea"/>
                <a:cs typeface="+mj-ea"/>
              </a:rPr>
              <a:t>学习</a:t>
            </a:r>
            <a:r>
              <a:rPr sz="3200" b="1" dirty="0" err="1">
                <a:solidFill>
                  <a:srgbClr val="002060"/>
                </a:solidFill>
                <a:latin typeface="+mj-ea"/>
                <a:ea typeface="+mj-ea"/>
                <a:cs typeface="+mj-ea"/>
              </a:rPr>
              <a:t>来说是</a:t>
            </a:r>
            <a:r>
              <a:rPr lang="zh-CN" sz="3200" b="1" dirty="0">
                <a:solidFill>
                  <a:srgbClr val="002060"/>
                </a:solidFill>
                <a:latin typeface="+mj-ea"/>
                <a:ea typeface="+mj-ea"/>
                <a:cs typeface="+mj-ea"/>
              </a:rPr>
              <a:t>一种</a:t>
            </a:r>
            <a:r>
              <a:rPr sz="3200" b="1" dirty="0" err="1">
                <a:solidFill>
                  <a:srgbClr val="002060"/>
                </a:solidFill>
                <a:latin typeface="+mj-ea"/>
                <a:ea typeface="+mj-ea"/>
                <a:cs typeface="+mj-ea"/>
              </a:rPr>
              <a:t>挑战,而自媒体自身的优势特点又为语文</a:t>
            </a:r>
            <a:r>
              <a:rPr lang="zh-CN" sz="3200" b="1" dirty="0">
                <a:solidFill>
                  <a:srgbClr val="002060"/>
                </a:solidFill>
                <a:latin typeface="+mj-ea"/>
                <a:ea typeface="+mj-ea"/>
                <a:cs typeface="+mj-ea"/>
              </a:rPr>
              <a:t>学习</a:t>
            </a:r>
            <a:r>
              <a:rPr sz="3200" b="1" dirty="0" err="1">
                <a:solidFill>
                  <a:srgbClr val="002060"/>
                </a:solidFill>
                <a:latin typeface="+mj-ea"/>
                <a:ea typeface="+mj-ea"/>
                <a:cs typeface="+mj-ea"/>
              </a:rPr>
              <a:t>提供了难得</a:t>
            </a:r>
            <a:r>
              <a:rPr lang="zh-CN" sz="3200" b="1" dirty="0">
                <a:solidFill>
                  <a:srgbClr val="002060"/>
                </a:solidFill>
                <a:latin typeface="+mj-ea"/>
                <a:ea typeface="+mj-ea"/>
                <a:cs typeface="+mj-ea"/>
              </a:rPr>
              <a:t>的</a:t>
            </a:r>
            <a:r>
              <a:rPr sz="3200" b="1" dirty="0" err="1">
                <a:solidFill>
                  <a:srgbClr val="002060"/>
                </a:solidFill>
                <a:latin typeface="+mj-ea"/>
                <a:ea typeface="+mj-ea"/>
                <a:cs typeface="+mj-ea"/>
              </a:rPr>
              <a:t>机遇</a:t>
            </a:r>
            <a:r>
              <a:rPr sz="3200" b="1" dirty="0">
                <a:solidFill>
                  <a:srgbClr val="002060"/>
                </a:solidFill>
                <a:latin typeface="+mj-ea"/>
                <a:ea typeface="+mj-ea"/>
                <a:cs typeface="+mj-ea"/>
              </a:rPr>
              <a:t>。</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sz="2800" b="1">
                <a:solidFill>
                  <a:srgbClr val="002060"/>
                </a:solidFill>
                <a:latin typeface="+mn-ea"/>
                <a:cs typeface="+mn-ea"/>
              </a:rPr>
              <a:t>1.人人</a:t>
            </a:r>
            <a:r>
              <a:rPr lang="zh-CN" sz="2800" b="1">
                <a:solidFill>
                  <a:srgbClr val="002060"/>
                </a:solidFill>
                <a:latin typeface="+mn-ea"/>
                <a:cs typeface="+mn-ea"/>
              </a:rPr>
              <a:t>参</a:t>
            </a:r>
            <a:r>
              <a:rPr sz="2800" b="1">
                <a:solidFill>
                  <a:srgbClr val="002060"/>
                </a:solidFill>
                <a:latin typeface="+mn-ea"/>
                <a:cs typeface="+mn-ea"/>
              </a:rPr>
              <a:t>与的开放性,使学生能够自由表达,锤炼了语文能力</a:t>
            </a:r>
          </a:p>
        </p:txBody>
      </p:sp>
      <p:sp>
        <p:nvSpPr>
          <p:cNvPr id="2" name="文本框 1"/>
          <p:cNvSpPr txBox="1"/>
          <p:nvPr/>
        </p:nvSpPr>
        <p:spPr>
          <a:xfrm>
            <a:off x="1886585" y="2077720"/>
            <a:ext cx="8722995" cy="3107690"/>
          </a:xfrm>
          <a:prstGeom prst="rect">
            <a:avLst/>
          </a:prstGeom>
          <a:noFill/>
          <a:ln w="9525">
            <a:noFill/>
          </a:ln>
        </p:spPr>
        <p:txBody>
          <a:bodyPr wrap="square">
            <a:spAutoFit/>
          </a:bodyPr>
          <a:lstStyle/>
          <a:p>
            <a:pPr indent="0"/>
            <a:r>
              <a:rPr lang="zh-CN" sz="2800" b="1">
                <a:solidFill>
                  <a:srgbClr val="002060"/>
                </a:solidFill>
                <a:latin typeface="+mn-ea"/>
                <a:cs typeface="+mn-ea"/>
              </a:rPr>
              <a:t>自媒体无疑是一个全天候开放的世界</a:t>
            </a:r>
            <a:r>
              <a:rPr lang="en-US" sz="2800" b="1">
                <a:solidFill>
                  <a:srgbClr val="002060"/>
                </a:solidFill>
                <a:latin typeface="+mn-ea"/>
                <a:cs typeface="+mn-ea"/>
              </a:rPr>
              <a:t>,</a:t>
            </a:r>
            <a:r>
              <a:rPr lang="zh-CN" sz="2800" b="1">
                <a:solidFill>
                  <a:srgbClr val="002060"/>
                </a:solidFill>
                <a:latin typeface="+mn-ea"/>
                <a:cs typeface="+mn-ea"/>
              </a:rPr>
              <a:t>任何人都是信息的获取者和发布者。开放的网络给了他们更多的彰显自我个性、表达个体感受</a:t>
            </a:r>
            <a:r>
              <a:rPr lang="en-US" sz="2800" b="1">
                <a:solidFill>
                  <a:srgbClr val="002060"/>
                </a:solidFill>
                <a:latin typeface="+mn-ea"/>
                <a:cs typeface="+mn-ea"/>
              </a:rPr>
              <a:t>,</a:t>
            </a:r>
            <a:r>
              <a:rPr lang="zh-CN" sz="2800" b="1">
                <a:solidFill>
                  <a:srgbClr val="002060"/>
                </a:solidFill>
                <a:latin typeface="+mn-ea"/>
                <a:cs typeface="+mn-ea"/>
              </a:rPr>
              <a:t>抒发个人情感的机会</a:t>
            </a:r>
            <a:r>
              <a:rPr lang="en-US" sz="2800" b="1">
                <a:solidFill>
                  <a:srgbClr val="002060"/>
                </a:solidFill>
                <a:latin typeface="+mn-ea"/>
                <a:cs typeface="+mn-ea"/>
              </a:rPr>
              <a:t>,</a:t>
            </a:r>
            <a:r>
              <a:rPr lang="zh-CN" sz="2800" b="1">
                <a:solidFill>
                  <a:srgbClr val="002060"/>
                </a:solidFill>
                <a:latin typeface="+mn-ea"/>
                <a:cs typeface="+mn-ea"/>
              </a:rPr>
              <a:t>也能够激发他们言说的欲望。毫无疑问</a:t>
            </a:r>
            <a:r>
              <a:rPr lang="en-US" sz="2800" b="1">
                <a:solidFill>
                  <a:srgbClr val="002060"/>
                </a:solidFill>
                <a:latin typeface="+mn-ea"/>
                <a:cs typeface="+mn-ea"/>
              </a:rPr>
              <a:t>,</a:t>
            </a:r>
            <a:r>
              <a:rPr lang="zh-CN" sz="2800" b="1">
                <a:solidFill>
                  <a:srgbClr val="002060"/>
                </a:solidFill>
                <a:latin typeface="+mn-ea"/>
                <a:cs typeface="+mn-ea"/>
              </a:rPr>
              <a:t>网络也成为学生展露自己的才华、发挥自己的特长的场所。而这样的场所反过来又成为不断地锻炼学生的语言、思维、写作水平等语文能力的平台。</a:t>
            </a:r>
            <a:endParaRPr lang="zh-CN" altLang="en-US" sz="2800" b="1">
              <a:solidFill>
                <a:srgbClr val="002060"/>
              </a:solidFill>
              <a:latin typeface="+mn-ea"/>
              <a:cs typeface="+mn-ea"/>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sz="2800" b="1">
                <a:solidFill>
                  <a:srgbClr val="002060"/>
                </a:solidFill>
                <a:latin typeface="+mn-ea"/>
                <a:cs typeface="+mn-ea"/>
              </a:rPr>
              <a:t>2.生动强烈的互动性,开阔了学生视野</a:t>
            </a:r>
          </a:p>
        </p:txBody>
      </p:sp>
      <p:sp>
        <p:nvSpPr>
          <p:cNvPr id="2" name="文本框 1"/>
          <p:cNvSpPr txBox="1"/>
          <p:nvPr/>
        </p:nvSpPr>
        <p:spPr>
          <a:xfrm>
            <a:off x="1412875" y="1894840"/>
            <a:ext cx="8722995" cy="3538220"/>
          </a:xfrm>
          <a:prstGeom prst="rect">
            <a:avLst/>
          </a:prstGeom>
          <a:noFill/>
          <a:ln w="9525">
            <a:noFill/>
          </a:ln>
        </p:spPr>
        <p:txBody>
          <a:bodyPr wrap="square">
            <a:spAutoFit/>
          </a:bodyPr>
          <a:lstStyle/>
          <a:p>
            <a:pPr indent="0"/>
            <a:r>
              <a:rPr sz="2800" b="1">
                <a:solidFill>
                  <a:srgbClr val="002060"/>
                </a:solidFill>
                <a:latin typeface="+mn-ea"/>
                <a:cs typeface="+mn-ea"/>
              </a:rPr>
              <a:t>教学互动由有限的课堂延伸到辽阔无边的网络世界,无疑</a:t>
            </a:r>
            <a:r>
              <a:rPr lang="zh-CN" sz="2800" b="1">
                <a:solidFill>
                  <a:srgbClr val="002060"/>
                </a:solidFill>
                <a:latin typeface="+mn-ea"/>
                <a:cs typeface="+mn-ea"/>
              </a:rPr>
              <a:t>给了</a:t>
            </a:r>
            <a:r>
              <a:rPr sz="2800" b="1">
                <a:solidFill>
                  <a:srgbClr val="002060"/>
                </a:solidFill>
                <a:latin typeface="+mn-ea"/>
                <a:cs typeface="+mn-ea"/>
              </a:rPr>
              <a:t>学</a:t>
            </a:r>
            <a:r>
              <a:rPr lang="zh-CN" sz="2800" b="1">
                <a:solidFill>
                  <a:srgbClr val="002060"/>
                </a:solidFill>
                <a:latin typeface="+mn-ea"/>
                <a:cs typeface="+mn-ea"/>
              </a:rPr>
              <a:t>生</a:t>
            </a:r>
            <a:r>
              <a:rPr sz="2800" b="1">
                <a:solidFill>
                  <a:srgbClr val="002060"/>
                </a:solidFill>
                <a:latin typeface="+mn-ea"/>
                <a:cs typeface="+mn-ea"/>
              </a:rPr>
              <a:t>更</a:t>
            </a:r>
            <a:r>
              <a:rPr lang="zh-CN" sz="2800" b="1">
                <a:solidFill>
                  <a:srgbClr val="002060"/>
                </a:solidFill>
                <a:latin typeface="+mn-ea"/>
                <a:cs typeface="+mn-ea"/>
              </a:rPr>
              <a:t>开阔的思考交流空间。传统的课堂互动</a:t>
            </a:r>
            <a:r>
              <a:rPr sz="2800" b="1">
                <a:solidFill>
                  <a:srgbClr val="002060"/>
                </a:solidFill>
                <a:latin typeface="+mn-ea"/>
                <a:cs typeface="+mn-ea"/>
              </a:rPr>
              <a:t>是在几十分钟之内,但相对于自媒体互动,不可同日而语。这种实时交互的及时和定向使其互</a:t>
            </a:r>
            <a:r>
              <a:rPr lang="zh-CN" sz="2800" b="1">
                <a:solidFill>
                  <a:srgbClr val="002060"/>
                </a:solidFill>
                <a:latin typeface="+mn-ea"/>
                <a:cs typeface="+mn-ea"/>
              </a:rPr>
              <a:t>动性更强、传播更广，除了自由发布自己的观点和</a:t>
            </a:r>
            <a:r>
              <a:rPr sz="2800" b="1">
                <a:solidFill>
                  <a:srgbClr val="002060"/>
                </a:solidFill>
                <a:latin typeface="+mn-ea"/>
                <a:cs typeface="+mn-ea"/>
              </a:rPr>
              <a:t>抒发情感外,还可以通过建立好友和</a:t>
            </a:r>
            <a:r>
              <a:rPr lang="zh-CN" sz="2800" b="1">
                <a:solidFill>
                  <a:srgbClr val="002060"/>
                </a:solidFill>
                <a:latin typeface="+mn-ea"/>
                <a:cs typeface="+mn-ea"/>
              </a:rPr>
              <a:t>朋友圈，形成时时交互。这种情况下的语文</a:t>
            </a:r>
            <a:r>
              <a:rPr sz="2800" b="1">
                <a:solidFill>
                  <a:srgbClr val="002060"/>
                </a:solidFill>
                <a:latin typeface="+mn-ea"/>
                <a:cs typeface="+mn-ea"/>
              </a:rPr>
              <a:t>互动更加尊重学生的话语权</a:t>
            </a:r>
            <a:r>
              <a:rPr lang="zh-CN" sz="2800" b="1">
                <a:solidFill>
                  <a:srgbClr val="002060"/>
                </a:solidFill>
                <a:latin typeface="+mn-ea"/>
                <a:cs typeface="+mn-ea"/>
              </a:rPr>
              <a:t>，</a:t>
            </a:r>
            <a:r>
              <a:rPr sz="2800" b="1">
                <a:solidFill>
                  <a:srgbClr val="002060"/>
                </a:solidFill>
                <a:latin typeface="+mn-ea"/>
                <a:cs typeface="+mn-ea"/>
              </a:rPr>
              <a:t>而且,自媒体时代表达质量、程度大大提高。</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70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237615" y="846455"/>
            <a:ext cx="10701020" cy="521970"/>
          </a:xfrm>
          <a:prstGeom prst="rect">
            <a:avLst/>
          </a:prstGeom>
          <a:noFill/>
          <a:ln w="9525">
            <a:noFill/>
          </a:ln>
        </p:spPr>
        <p:txBody>
          <a:bodyPr wrap="square">
            <a:spAutoFit/>
          </a:bodyPr>
          <a:lstStyle/>
          <a:p>
            <a:pPr indent="0"/>
            <a:r>
              <a:rPr sz="2800" b="1">
                <a:solidFill>
                  <a:srgbClr val="002060"/>
                </a:solidFill>
                <a:latin typeface="+mn-ea"/>
                <a:cs typeface="+mn-ea"/>
              </a:rPr>
              <a:t>3.没有门槛的广泛参与性,消除了学生表达的心理障碍</a:t>
            </a:r>
          </a:p>
        </p:txBody>
      </p:sp>
      <p:sp>
        <p:nvSpPr>
          <p:cNvPr id="2" name="文本框 1"/>
          <p:cNvSpPr txBox="1"/>
          <p:nvPr/>
        </p:nvSpPr>
        <p:spPr>
          <a:xfrm>
            <a:off x="1510030" y="2077085"/>
            <a:ext cx="8722995" cy="3107690"/>
          </a:xfrm>
          <a:prstGeom prst="rect">
            <a:avLst/>
          </a:prstGeom>
          <a:noFill/>
          <a:ln w="9525">
            <a:noFill/>
          </a:ln>
        </p:spPr>
        <p:txBody>
          <a:bodyPr wrap="square">
            <a:spAutoFit/>
          </a:bodyPr>
          <a:lstStyle/>
          <a:p>
            <a:pPr indent="0"/>
            <a:r>
              <a:rPr sz="2800" b="1">
                <a:solidFill>
                  <a:srgbClr val="002060"/>
                </a:solidFill>
                <a:latin typeface="+mn-ea"/>
                <a:cs typeface="+mn-ea"/>
              </a:rPr>
              <a:t>自媒体的“平民化”“大众化”特点,给学生提供了发布和表达的机会。博客、播客、微信、微博等等,使每个学生都可以拥有表达的空间,自主地在自己的“媒体”上表达自己的观点、传递学习生活的观点,甚至可以熔炼自己的“人气”、建立自己的“粉丝”群体、提升自己的魅力、拓展自己的影响力。这样,即便是不善于交流的学生也能够得到有效的锻炼,树立学习的自信。</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1083</Words>
  <Application>Microsoft Office PowerPoint</Application>
  <PresentationFormat>自定义</PresentationFormat>
  <Paragraphs>29</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2021-04-08T18:05:16Z</cp:lastPrinted>
  <dcterms:created xsi:type="dcterms:W3CDTF">2021-04-08T18:05:16Z</dcterms:created>
  <dcterms:modified xsi:type="dcterms:W3CDTF">2021-04-19T06:48:42Z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