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547" r:id="rId3"/>
    <p:sldId id="548" r:id="rId4"/>
    <p:sldId id="562" r:id="rId5"/>
    <p:sldId id="475" r:id="rId6"/>
    <p:sldId id="550" r:id="rId8"/>
    <p:sldId id="551" r:id="rId9"/>
    <p:sldId id="556" r:id="rId10"/>
    <p:sldId id="492" r:id="rId11"/>
    <p:sldId id="585" r:id="rId12"/>
    <p:sldId id="526" r:id="rId13"/>
    <p:sldId id="528" r:id="rId14"/>
    <p:sldId id="600" r:id="rId15"/>
    <p:sldId id="558" r:id="rId16"/>
    <p:sldId id="510" r:id="rId17"/>
    <p:sldId id="559" r:id="rId18"/>
    <p:sldId id="503" r:id="rId19"/>
    <p:sldId id="489" r:id="rId20"/>
    <p:sldId id="565" r:id="rId21"/>
    <p:sldId id="567" r:id="rId22"/>
    <p:sldId id="468" r:id="rId23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FF0000"/>
    <a:srgbClr val="0000FF"/>
    <a:srgbClr val="006600"/>
    <a:srgbClr val="66FF66"/>
    <a:srgbClr val="0099FF"/>
    <a:srgbClr val="FF9933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6200"/>
    <p:restoredTop sz="93354"/>
  </p:normalViewPr>
  <p:slideViewPr>
    <p:cSldViewPr showGuides="1">
      <p:cViewPr>
        <p:scale>
          <a:sx n="100" d="100"/>
          <a:sy n="100" d="100"/>
        </p:scale>
        <p:origin x="-780" y="72"/>
      </p:cViewPr>
      <p:guideLst>
        <p:guide orient="horz" pos="2122"/>
        <p:guide pos="285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48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8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156" name="Rectangle 4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48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8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8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51203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51204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62467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62468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6434" name="幻灯片图像占位符 146433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46435" name="文本占位符 146434"/>
          <p:cNvSpPr/>
          <p:nvPr>
            <p:ph type="body" idx="1"/>
          </p:nvPr>
        </p:nvSpPr>
        <p:spPr/>
        <p:txBody>
          <a:bodyPr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70659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70660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51203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51204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51203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51204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51203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51204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6194" name="幻灯片图像占位符 136193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36195" name="文本占位符 136194"/>
          <p:cNvSpPr/>
          <p:nvPr>
            <p:ph type="body" idx="1"/>
          </p:nvPr>
        </p:nvSpPr>
        <p:spPr/>
        <p:txBody>
          <a:bodyPr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6674" name="幻灯片图像占位符 156673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56675" name="文本占位符 156674"/>
          <p:cNvSpPr/>
          <p:nvPr>
            <p:ph type="body" idx="1"/>
          </p:nvPr>
        </p:nvSpPr>
        <p:spPr/>
        <p:txBody>
          <a:bodyPr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6674" name="幻灯片图像占位符 156673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56675" name="文本占位符 156674"/>
          <p:cNvSpPr/>
          <p:nvPr>
            <p:ph type="body" idx="1"/>
          </p:nvPr>
        </p:nvSpPr>
        <p:spPr/>
        <p:txBody>
          <a:bodyPr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1314" name="幻灯片图像占位符 141313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41315" name="文本占位符 141314"/>
          <p:cNvSpPr/>
          <p:nvPr>
            <p:ph type="body" idx="1"/>
          </p:nvPr>
        </p:nvSpPr>
        <p:spPr/>
        <p:txBody>
          <a:bodyPr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5410" name="幻灯片图像占位符 145409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45411" name="文本占位符 145410"/>
          <p:cNvSpPr/>
          <p:nvPr>
            <p:ph type="body" idx="1"/>
          </p:nvPr>
        </p:nvSpPr>
        <p:spPr/>
        <p:txBody>
          <a:bodyPr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kumimoji="0"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kumimoji="0"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trips dir="rd"/>
  </p:transition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image" Target="../media/image1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3.wav"/><Relationship Id="rId1" Type="http://schemas.openxmlformats.org/officeDocument/2006/relationships/image" Target="../media/image1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Text Box 2"/>
          <p:cNvSpPr txBox="1"/>
          <p:nvPr/>
        </p:nvSpPr>
        <p:spPr>
          <a:xfrm>
            <a:off x="323850" y="1773238"/>
            <a:ext cx="8424863" cy="1944687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CC0000"/>
                </a:solidFill>
                <a:latin typeface="楷体_GB2312" pitchFamily="1" charset="-122"/>
                <a:ea typeface="楷体_GB2312" pitchFamily="1" charset="-122"/>
              </a:rPr>
              <a:t>   只有正确地解决了材料的问题，才谈得到写作技巧的问题.</a:t>
            </a:r>
            <a:endParaRPr lang="zh-CN" altLang="en-US" sz="4000" b="1" dirty="0">
              <a:solidFill>
                <a:srgbClr val="CC0000"/>
              </a:solidFill>
              <a:latin typeface="楷体_GB2312" pitchFamily="1" charset="-122"/>
              <a:ea typeface="楷体_GB2312" pitchFamily="1" charset="-122"/>
            </a:endParaRPr>
          </a:p>
          <a:p>
            <a:r>
              <a:rPr lang="zh-CN" altLang="en-US" sz="4000" b="1" dirty="0">
                <a:solidFill>
                  <a:srgbClr val="CC0000"/>
                </a:solidFill>
                <a:latin typeface="楷体_GB2312" pitchFamily="1" charset="-122"/>
                <a:ea typeface="楷体_GB2312" pitchFamily="1" charset="-122"/>
              </a:rPr>
              <a:t>                    </a:t>
            </a:r>
            <a:r>
              <a:rPr lang="en-US" altLang="zh-CN" sz="4000" b="1" dirty="0">
                <a:solidFill>
                  <a:srgbClr val="CC0000"/>
                </a:solidFill>
                <a:latin typeface="楷体_GB2312" pitchFamily="1" charset="-122"/>
                <a:ea typeface="楷体_GB2312" pitchFamily="1" charset="-122"/>
              </a:rPr>
              <a:t>——</a:t>
            </a:r>
            <a:r>
              <a:rPr lang="zh-CN" altLang="en-US" sz="4000" b="1" dirty="0">
                <a:solidFill>
                  <a:srgbClr val="CC0000"/>
                </a:solidFill>
                <a:latin typeface="楷体_GB2312" pitchFamily="1" charset="-122"/>
                <a:ea typeface="楷体_GB2312" pitchFamily="1" charset="-122"/>
              </a:rPr>
              <a:t>马卡连柯</a:t>
            </a:r>
            <a:endParaRPr lang="zh-CN" altLang="en-US" sz="4000" b="1" dirty="0">
              <a:solidFill>
                <a:srgbClr val="CC00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5122" name="Picture 3" descr="042b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5013325"/>
            <a:ext cx="9072562" cy="17732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r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Picture 3" descr="042b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5013325"/>
            <a:ext cx="9072562" cy="1773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3306" name="文本框 183305"/>
          <p:cNvSpPr txBox="1"/>
          <p:nvPr/>
        </p:nvSpPr>
        <p:spPr>
          <a:xfrm>
            <a:off x="160655" y="196850"/>
            <a:ext cx="8914130" cy="5259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</a:pPr>
            <a:r>
              <a:rPr lang="zh-CN" altLang="en-US" sz="2800" b="1" dirty="0">
                <a:latin typeface="Times New Roman" panose="02020603050405020304" pitchFamily="18" charset="0"/>
              </a:rPr>
              <a:t>        有一次，我跟大哥一起去食品厂拉猪骨头。当我们要走的时侯，两个女工拦住我们，说：“你们得交</a:t>
            </a:r>
            <a:r>
              <a:rPr lang="en-US" altLang="zh-CN" sz="2800" b="1">
                <a:latin typeface="Times New Roman" panose="02020603050405020304" pitchFamily="18" charset="0"/>
              </a:rPr>
              <a:t>5</a:t>
            </a:r>
            <a:r>
              <a:rPr lang="zh-CN" altLang="en-US" sz="2800" b="1" dirty="0">
                <a:latin typeface="Times New Roman" panose="02020603050405020304" pitchFamily="18" charset="0"/>
              </a:rPr>
              <a:t>元钱才行。”大哥说： “我一分钱也没带，不信你们翻。”大哥说着，翻遍了所有的口袋，果真没有。“我这儿有。”我把钱递给了两位女工。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</a:pPr>
            <a:r>
              <a:rPr lang="zh-CN" altLang="en-US" sz="2800" b="1" dirty="0">
                <a:latin typeface="Times New Roman" panose="02020603050405020304" pitchFamily="18" charset="0"/>
              </a:rPr>
              <a:t>        一出厂，我便疑惑地问大哥：“你刚才</a:t>
            </a:r>
            <a:r>
              <a:rPr lang="en-US" altLang="zh-CN" sz="2800" b="1">
                <a:latin typeface="Times New Roman" panose="02020603050405020304" pitchFamily="18" charset="0"/>
              </a:rPr>
              <a:t>……”</a:t>
            </a:r>
            <a:r>
              <a:rPr lang="zh-CN" altLang="en-US" sz="2800" b="1" dirty="0">
                <a:latin typeface="Times New Roman" panose="02020603050405020304" pitchFamily="18" charset="0"/>
              </a:rPr>
              <a:t>大哥哈哈大笑起来，说：“傻兄弟，我是装的！你要是不说有钱不就省了嘛。记住，以后在外面不要这么老实。”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</a:pPr>
            <a:r>
              <a:rPr lang="zh-CN" altLang="en-US" sz="2800" b="1" dirty="0">
                <a:latin typeface="Times New Roman" panose="02020603050405020304" pitchFamily="18" charset="0"/>
              </a:rPr>
              <a:t>        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大哥既诚实又能干，他教给了我许多书本上没有的知识和经验</a:t>
            </a:r>
            <a:r>
              <a:rPr lang="en-US" altLang="zh-CN" sz="2800" b="1">
                <a:solidFill>
                  <a:schemeClr val="accent2"/>
                </a:solidFill>
                <a:latin typeface="Times New Roman" panose="02020603050405020304" pitchFamily="18" charset="0"/>
              </a:rPr>
              <a:t>……</a:t>
            </a:r>
            <a:endParaRPr lang="en-US" altLang="zh-CN" sz="28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trips dir="r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8422" name="矩形 188421"/>
          <p:cNvSpPr/>
          <p:nvPr/>
        </p:nvSpPr>
        <p:spPr>
          <a:xfrm>
            <a:off x="2132330" y="1560195"/>
            <a:ext cx="4718685" cy="13423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 eaLnBrk="0" hangingPunct="0"/>
            <a:r>
              <a:rPr lang="zh-CN" altLang="en-US" sz="36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紧扣中心（准）</a:t>
            </a:r>
            <a:endParaRPr lang="zh-CN" altLang="en-US" sz="3600" b="1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8423" name="文本框 188422"/>
          <p:cNvSpPr txBox="1"/>
          <p:nvPr/>
        </p:nvSpPr>
        <p:spPr>
          <a:xfrm>
            <a:off x="971550" y="3357563"/>
            <a:ext cx="6840538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15000"/>
              </a:spcBef>
            </a:pPr>
            <a:r>
              <a:rPr lang="zh-CN" altLang="en-US" b="1" dirty="0">
                <a:latin typeface="Times New Roman" panose="02020603050405020304" pitchFamily="18" charset="0"/>
              </a:rPr>
              <a:t>        材料是为表现中心服务的。因此，选材必须紧扣中心，准确选取。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pic>
        <p:nvPicPr>
          <p:cNvPr id="2" name="Picture 3" descr="042b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3" y="5013325"/>
            <a:ext cx="9072562" cy="17732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8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188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3" descr="042b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3" y="5013325"/>
            <a:ext cx="9072562" cy="1773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5659" name="矩形 155658"/>
          <p:cNvSpPr/>
          <p:nvPr/>
        </p:nvSpPr>
        <p:spPr>
          <a:xfrm>
            <a:off x="395605" y="260350"/>
            <a:ext cx="1934210" cy="713740"/>
          </a:xfrm>
          <a:prstGeom prst="rect">
            <a:avLst/>
          </a:prstGeom>
        </p:spPr>
        <p:txBody>
          <a:bodyPr wrap="none" fromWordArt="1">
            <a:prstTxWarp prst="textPlain">
              <a:avLst/>
            </a:prstTxWarp>
            <a:normAutofit/>
            <a:scene3d>
              <a:camera prst="orthographicFront"/>
              <a:lightRig rig="threePt" dir="t"/>
            </a:scene3d>
          </a:bodyPr>
          <a:p>
            <a:pPr algn="ctr" eaLnBrk="0" hangingPunct="0"/>
            <a:r>
              <a:rPr lang="zh-CN" altLang="en-US" sz="2400" b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比较分析</a:t>
            </a:r>
            <a:endParaRPr lang="zh-CN" altLang="en-US" sz="2400" b="1">
              <a:ln>
                <a:noFill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5662" name="文本框 155661"/>
          <p:cNvSpPr txBox="1"/>
          <p:nvPr/>
        </p:nvSpPr>
        <p:spPr>
          <a:xfrm>
            <a:off x="125095" y="197485"/>
            <a:ext cx="8877300" cy="58496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  <a:buClr>
                <a:schemeClr val="bg1"/>
              </a:buClr>
            </a:pPr>
            <a:r>
              <a:rPr lang="en-US" altLang="zh-CN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                      </a:t>
            </a:r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片段一</a:t>
            </a:r>
            <a:endParaRPr lang="zh-CN" altLang="en-US" sz="32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  <a:buClr>
                <a:schemeClr val="bg1"/>
              </a:buClr>
            </a:pPr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   </a:t>
            </a:r>
            <a:r>
              <a:rPr lang="zh-CN" altLang="en-US" sz="2800" b="1" dirty="0">
                <a:latin typeface="Times New Roman" panose="02020603050405020304" pitchFamily="18" charset="0"/>
              </a:rPr>
              <a:t>我的父亲已经白发苍苍了。他总是忘了自己是谁，忘了自己从哪来，要去哪。他唯一不忘的，是我的名字。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  <a:buClr>
                <a:schemeClr val="bg1"/>
              </a:buClr>
            </a:pPr>
            <a:r>
              <a:rPr lang="zh-CN" altLang="en-US" sz="2800" b="1" dirty="0">
                <a:latin typeface="Times New Roman" panose="02020603050405020304" pitchFamily="18" charset="0"/>
              </a:rPr>
              <a:t>       人到中年，在外打拼。肩上的担子日益加重，没日没夜的工作让我几乎喘不过气来，能按时下班回家都是一种奢侈。家中的老父亲，更是被我遗忘得彻底。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  <a:buClr>
                <a:schemeClr val="bg1"/>
              </a:buClr>
            </a:pPr>
            <a:r>
              <a:rPr lang="zh-CN" altLang="en-US" sz="2800" b="1" dirty="0">
                <a:latin typeface="Times New Roman" panose="02020603050405020304" pitchFamily="18" charset="0"/>
              </a:rPr>
              <a:t>       直到接到那一纸病危通知书，才恍然惊觉，我就要失去他了。那一刻，巨大的恐慌将我淹没。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  <a:buClr>
                <a:schemeClr val="bg1"/>
              </a:buClr>
            </a:pP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  <a:buClr>
                <a:schemeClr val="bg1"/>
              </a:buClr>
            </a:pPr>
            <a:r>
              <a:rPr lang="zh-CN" sz="2800" b="1" dirty="0">
                <a:latin typeface="Times New Roman" panose="02020603050405020304" pitchFamily="18" charset="0"/>
              </a:rPr>
              <a:t>      </a:t>
            </a:r>
            <a:endParaRPr 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28135" y="197485"/>
            <a:ext cx="48748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FF0000"/>
                </a:solidFill>
                <a:sym typeface="+mn-ea"/>
              </a:rPr>
              <a:t>（来自一名初一学生）</a:t>
            </a:r>
            <a:endParaRPr lang="zh-CN" altLang="en-US" b="1" dirty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5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6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3" descr="042b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3" y="5013325"/>
            <a:ext cx="9072562" cy="1773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5662" name="文本框 155661"/>
          <p:cNvSpPr txBox="1"/>
          <p:nvPr/>
        </p:nvSpPr>
        <p:spPr>
          <a:xfrm>
            <a:off x="73660" y="641985"/>
            <a:ext cx="8862695" cy="56889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  <a:buClr>
                <a:schemeClr val="bg1"/>
              </a:buClr>
            </a:pPr>
            <a:r>
              <a:rPr lang="en-US" altLang="zh-CN" sz="2800" b="1" dirty="0">
                <a:latin typeface="Times New Roman" panose="02020603050405020304" pitchFamily="18" charset="0"/>
              </a:rPr>
              <a:t>      </a:t>
            </a:r>
            <a:r>
              <a:rPr lang="zh-CN" sz="2800" b="1" dirty="0">
                <a:latin typeface="Times New Roman" panose="02020603050405020304" pitchFamily="18" charset="0"/>
              </a:rPr>
              <a:t>午饭过后，我急匆匆地打电话给他，他正在上班，声音里透着疲累。但我依然径直对他说：</a:t>
            </a:r>
            <a:r>
              <a:rPr lang="en-US" altLang="zh-CN" sz="2800" b="1" dirty="0">
                <a:latin typeface="Times New Roman" panose="02020603050405020304" pitchFamily="18" charset="0"/>
              </a:rPr>
              <a:t>“</a:t>
            </a:r>
            <a:r>
              <a:rPr lang="zh-CN" altLang="en-US" sz="2800" b="1" dirty="0">
                <a:latin typeface="Times New Roman" panose="02020603050405020304" pitchFamily="18" charset="0"/>
              </a:rPr>
              <a:t>我忘拿药水了，能给我送来吗？快要午读了，快点。</a:t>
            </a:r>
            <a:r>
              <a:rPr lang="en-US" altLang="zh-CN" sz="2800" b="1" dirty="0">
                <a:latin typeface="Times New Roman" panose="02020603050405020304" pitchFamily="18" charset="0"/>
              </a:rPr>
              <a:t>”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  <a:buClr>
                <a:schemeClr val="bg1"/>
              </a:buClr>
            </a:pPr>
            <a:r>
              <a:rPr lang="en-US" altLang="zh-CN" sz="2800" b="1" dirty="0">
                <a:latin typeface="Times New Roman" panose="02020603050405020304" pitchFamily="18" charset="0"/>
              </a:rPr>
              <a:t>      </a:t>
            </a:r>
            <a:r>
              <a:rPr lang="zh-CN" altLang="en-US" sz="2800" b="1" dirty="0">
                <a:latin typeface="Times New Roman" panose="02020603050405020304" pitchFamily="18" charset="0"/>
              </a:rPr>
              <a:t>他沉默了几秒：</a:t>
            </a:r>
            <a:r>
              <a:rPr lang="en-US" altLang="zh-CN" sz="2800" b="1" dirty="0">
                <a:latin typeface="Times New Roman" panose="02020603050405020304" pitchFamily="18" charset="0"/>
              </a:rPr>
              <a:t>“</a:t>
            </a:r>
            <a:r>
              <a:rPr lang="zh-CN" altLang="en-US" sz="2800" b="1" dirty="0">
                <a:latin typeface="Times New Roman" panose="02020603050405020304" pitchFamily="18" charset="0"/>
              </a:rPr>
              <a:t>嗯，等我。</a:t>
            </a:r>
            <a:r>
              <a:rPr lang="en-US" altLang="zh-CN" sz="2800" b="1" dirty="0">
                <a:latin typeface="Times New Roman" panose="02020603050405020304" pitchFamily="18" charset="0"/>
              </a:rPr>
              <a:t>”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  <a:buClr>
                <a:schemeClr val="bg1"/>
              </a:buClr>
            </a:pPr>
            <a:r>
              <a:rPr lang="en-US" altLang="zh-CN" sz="2800" b="1" dirty="0">
                <a:latin typeface="Times New Roman" panose="02020603050405020304" pitchFamily="18" charset="0"/>
              </a:rPr>
              <a:t>       </a:t>
            </a:r>
            <a:r>
              <a:rPr lang="zh-CN" altLang="en-US" sz="2800" b="1" dirty="0">
                <a:latin typeface="Times New Roman" panose="02020603050405020304" pitchFamily="18" charset="0"/>
              </a:rPr>
              <a:t>中午的太阳很是毒辣，仿佛要将人晒干。烈日灼烧下，一个熟悉的身影出现了。衣服上满是劳动后的痕迹</a:t>
            </a:r>
            <a:r>
              <a:rPr lang="en-US" altLang="zh-CN" sz="2800" b="1" dirty="0">
                <a:latin typeface="Times New Roman" panose="02020603050405020304" pitchFamily="18" charset="0"/>
              </a:rPr>
              <a:t>——</a:t>
            </a:r>
            <a:r>
              <a:rPr lang="zh-CN" altLang="en-US" sz="2800" b="1" dirty="0">
                <a:latin typeface="Times New Roman" panose="02020603050405020304" pitchFamily="18" charset="0"/>
              </a:rPr>
              <a:t>汗水蒸发后留下的盐巴，而豆大的汗珠依然不停掉落。他粗糙带茧的手递给我一个袋子：</a:t>
            </a:r>
            <a:r>
              <a:rPr lang="en-US" altLang="zh-CN" sz="2800" b="1" dirty="0">
                <a:latin typeface="Times New Roman" panose="02020603050405020304" pitchFamily="18" charset="0"/>
              </a:rPr>
              <a:t>“</a:t>
            </a:r>
            <a:r>
              <a:rPr lang="zh-CN" altLang="en-US" sz="2800" b="1" dirty="0">
                <a:latin typeface="Times New Roman" panose="02020603050405020304" pitchFamily="18" charset="0"/>
              </a:rPr>
              <a:t>里面有药，还有钱，别乱花。</a:t>
            </a:r>
            <a:r>
              <a:rPr lang="en-US" altLang="zh-CN" sz="2800" b="1" dirty="0">
                <a:latin typeface="Times New Roman" panose="02020603050405020304" pitchFamily="18" charset="0"/>
              </a:rPr>
              <a:t>”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  <a:buClr>
                <a:schemeClr val="bg1"/>
              </a:buClr>
            </a:pP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7165" y="86360"/>
            <a:ext cx="28848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比较文段二</a:t>
            </a:r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5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6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25" name="文本框 133124"/>
          <p:cNvSpPr txBox="1"/>
          <p:nvPr/>
        </p:nvSpPr>
        <p:spPr>
          <a:xfrm>
            <a:off x="611188" y="2565400"/>
            <a:ext cx="7921625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15000"/>
              </a:spcBef>
            </a:pPr>
            <a:r>
              <a:rPr lang="zh-CN" altLang="en-US" b="1" dirty="0">
                <a:latin typeface="Times New Roman" panose="02020603050405020304" pitchFamily="18" charset="0"/>
              </a:rPr>
              <a:t>        只有叙写真实的事情，才能自然流露真实的感情，而真挚的感情才最能打动人。因此， 我们写作文就应选真事抒真情。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133126" name="矩形 133125"/>
          <p:cNvSpPr/>
          <p:nvPr/>
        </p:nvSpPr>
        <p:spPr>
          <a:xfrm>
            <a:off x="2411730" y="766445"/>
            <a:ext cx="4145280" cy="136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orthographicFront"/>
              <a:lightRig rig="threePt" dir="t"/>
            </a:scene3d>
          </a:bodyPr>
          <a:p>
            <a:pPr algn="ctr" eaLnBrk="0" hangingPunct="0"/>
            <a:r>
              <a:rPr lang="zh-CN" altLang="en-US" sz="36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真事真情（真）</a:t>
            </a:r>
            <a:endParaRPr lang="zh-CN" altLang="en-US" sz="36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Picture 3" descr="042b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5013325"/>
            <a:ext cx="9072562" cy="17732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3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1000"/>
                                        <p:tgtEl>
                                          <p:spTgt spid="13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042b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5013325"/>
            <a:ext cx="9072562" cy="1773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05" name="Rectangle 5"/>
          <p:cNvSpPr>
            <a:spLocks noChangeArrowheads="1"/>
          </p:cNvSpPr>
          <p:nvPr/>
        </p:nvSpPr>
        <p:spPr bwMode="auto">
          <a:xfrm>
            <a:off x="2114550" y="125730"/>
            <a:ext cx="4110990" cy="768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</a:rPr>
              <a:t>看材料</a:t>
            </a:r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</a:rPr>
              <a:t>, 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</a:rPr>
              <a:t>想问题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2406" name="Rectangle 6"/>
          <p:cNvSpPr>
            <a:spLocks noChangeArrowheads="1"/>
          </p:cNvSpPr>
          <p:nvPr/>
        </p:nvSpPr>
        <p:spPr bwMode="auto">
          <a:xfrm>
            <a:off x="267335" y="894080"/>
            <a:ext cx="8806815" cy="48044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>
                <a:latin typeface="Arial" panose="020B0604020202020204" pitchFamily="34" charset="0"/>
              </a:rPr>
              <a:t>一、以“母爱”为话题作文</a:t>
            </a:r>
            <a:r>
              <a:rPr lang="en-US" altLang="zh-CN" sz="2800" b="1">
                <a:latin typeface="Arial" panose="020B0604020202020204" pitchFamily="34" charset="0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</a:rPr>
              <a:t>有同学选的材料</a:t>
            </a:r>
            <a:r>
              <a:rPr lang="en-US" altLang="zh-CN" sz="2800" b="1">
                <a:latin typeface="Arial" panose="020B0604020202020204" pitchFamily="34" charset="0"/>
              </a:rPr>
              <a:t>:</a:t>
            </a:r>
            <a:endParaRPr lang="en-US" altLang="zh-CN" sz="2800" b="1">
              <a:latin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lang="en-US" altLang="zh-CN" sz="800" b="1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Arial" panose="020B0604020202020204" pitchFamily="34" charset="0"/>
              </a:rPr>
              <a:t>①暴风雨夜晚妈妈送发烧的我去医院。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900" b="1" dirty="0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Arial" panose="020B0604020202020204" pitchFamily="34" charset="0"/>
              </a:rPr>
              <a:t>②放学时，大雨如注，我忘带伞，母亲飘然而至，把伞向我倾斜。结果母亲淋雨生病。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800" b="1" dirty="0">
              <a:solidFill>
                <a:srgbClr val="CC0000"/>
              </a:solidFill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CC0000"/>
                </a:solidFill>
                <a:latin typeface="Arial" panose="020B0604020202020204" pitchFamily="34" charset="0"/>
              </a:rPr>
              <a:t>想一想：这两个材料的选择，优点在哪，不足在哪？</a:t>
            </a:r>
            <a:endParaRPr lang="zh-CN" altLang="en-US" b="1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ircle/>
    <p:sndAc>
      <p:stSnd>
        <p:snd r:embed="rId2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>
                                            <p:txEl>
                                              <p:charRg st="24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06">
                                            <p:txEl>
                                              <p:charRg st="24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06">
                                            <p:txEl>
                                              <p:charRg st="24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06">
                                            <p:txEl>
                                              <p:charRg st="24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406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06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06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406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406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406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1863" name="文本框 121862"/>
          <p:cNvSpPr txBox="1"/>
          <p:nvPr/>
        </p:nvSpPr>
        <p:spPr>
          <a:xfrm>
            <a:off x="1042988" y="1991043"/>
            <a:ext cx="7489825" cy="2651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</a:rPr>
              <a:t>        新而别致，不落俗套。新颖的材料可以是别人未使用过的，或者别人使用过，但自己又有新的感悟或体会。选择新颖的材料会让作文更具吸引力。</a:t>
            </a:r>
            <a:endParaRPr lang="en-US" altLang="zh-CN" sz="3200" b="1" dirty="0">
              <a:latin typeface="Times New Roman" panose="02020603050405020304" pitchFamily="18" charset="0"/>
            </a:endParaRPr>
          </a:p>
        </p:txBody>
      </p:sp>
      <p:sp>
        <p:nvSpPr>
          <p:cNvPr id="121864" name="矩形 121863"/>
          <p:cNvSpPr/>
          <p:nvPr/>
        </p:nvSpPr>
        <p:spPr>
          <a:xfrm>
            <a:off x="1894205" y="823278"/>
            <a:ext cx="4176713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orthographicFront"/>
              <a:lightRig rig="threePt" dir="t"/>
            </a:scene3d>
          </a:bodyPr>
          <a:p>
            <a:pPr algn="ctr" eaLnBrk="0" hangingPunct="0"/>
            <a:r>
              <a:rPr lang="zh-CN" altLang="en-US" sz="36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富有新意（新）</a:t>
            </a:r>
            <a:endParaRPr lang="zh-CN" altLang="en-US" sz="36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Picture 3" descr="042b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5013325"/>
            <a:ext cx="9072562" cy="17732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18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18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6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9" name="Text Box 3"/>
          <p:cNvSpPr txBox="1"/>
          <p:nvPr/>
        </p:nvSpPr>
        <p:spPr>
          <a:xfrm>
            <a:off x="822325" y="7080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sz="1800" b="1" dirty="0">
              <a:latin typeface="Arial" panose="020B0604020202020204" pitchFamily="34" charset="0"/>
            </a:endParaRPr>
          </a:p>
        </p:txBody>
      </p:sp>
      <p:sp>
        <p:nvSpPr>
          <p:cNvPr id="14344" name="WordArt 6"/>
          <p:cNvSpPr>
            <a:spLocks noTextEdit="1"/>
          </p:cNvSpPr>
          <p:nvPr/>
        </p:nvSpPr>
        <p:spPr>
          <a:xfrm>
            <a:off x="323850" y="0"/>
            <a:ext cx="3095625" cy="1725613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  <a:normAutofit/>
          </a:bodyPr>
          <a:p>
            <a:pPr algn="ctr" eaLnBrk="0" hangingPunct="0"/>
            <a:r>
              <a:rPr lang="zh-CN" altLang="en-US" sz="48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实战演练</a:t>
            </a:r>
            <a:endParaRPr lang="zh-CN" altLang="en-US" sz="48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14345" name="文本框 14344"/>
          <p:cNvSpPr txBox="1"/>
          <p:nvPr/>
        </p:nvSpPr>
        <p:spPr>
          <a:xfrm>
            <a:off x="468313" y="2060575"/>
            <a:ext cx="8459787" cy="3081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假如让你以“一个勤于思考的人”为题写一篇记叙文， 你会选择下列哪一材料？</a:t>
            </a:r>
            <a:endParaRPr lang="en-US" altLang="zh-CN" sz="2800" b="1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      </a:t>
            </a:r>
            <a:r>
              <a:rPr lang="en-US" altLang="zh-CN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、他有时候一边吃饭一边看书。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r>
              <a:rPr lang="en-US" altLang="zh-CN" sz="2800" b="1">
                <a:latin typeface="Times New Roman" panose="02020603050405020304" pitchFamily="18" charset="0"/>
              </a:rPr>
              <a:t>      2</a:t>
            </a:r>
            <a:r>
              <a:rPr lang="zh-CN" altLang="en-US" sz="2800" b="1" dirty="0">
                <a:latin typeface="Times New Roman" panose="02020603050405020304" pitchFamily="18" charset="0"/>
              </a:rPr>
              <a:t>、他主动帮助别人解决难题。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r>
              <a:rPr lang="en-US" altLang="zh-CN" sz="2800" b="1">
                <a:latin typeface="Times New Roman" panose="02020603050405020304" pitchFamily="18" charset="0"/>
              </a:rPr>
              <a:t>      3</a:t>
            </a:r>
            <a:r>
              <a:rPr lang="zh-CN" altLang="en-US" sz="2800" b="1" dirty="0">
                <a:latin typeface="Times New Roman" panose="02020603050405020304" pitchFamily="18" charset="0"/>
              </a:rPr>
              <a:t>、他的问题特别多，总是喜欢问为什么。 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r>
              <a:rPr lang="en-US" altLang="zh-CN" sz="2800" b="1">
                <a:latin typeface="Times New Roman" panose="02020603050405020304" pitchFamily="18" charset="0"/>
              </a:rPr>
              <a:t>      4</a:t>
            </a:r>
            <a:r>
              <a:rPr lang="zh-CN" altLang="en-US" sz="2800" b="1" dirty="0">
                <a:latin typeface="Times New Roman" panose="02020603050405020304" pitchFamily="18" charset="0"/>
              </a:rPr>
              <a:t>、他的作业认真</a:t>
            </a:r>
            <a:r>
              <a:rPr lang="en-US" altLang="zh-CN" sz="2800" b="1">
                <a:latin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</a:rPr>
              <a:t>都是“优”。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      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3" descr="042b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5013325"/>
            <a:ext cx="9072562" cy="17732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3" descr="042b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5013325"/>
            <a:ext cx="9072562" cy="1773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6741" name="文本框 116740"/>
          <p:cNvSpPr txBox="1"/>
          <p:nvPr/>
        </p:nvSpPr>
        <p:spPr>
          <a:xfrm>
            <a:off x="0" y="260350"/>
            <a:ext cx="4572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16742" name="文本框 116741"/>
          <p:cNvSpPr txBox="1"/>
          <p:nvPr/>
        </p:nvSpPr>
        <p:spPr>
          <a:xfrm>
            <a:off x="94615" y="871220"/>
            <a:ext cx="8979535" cy="41763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1" dirty="0">
                <a:latin typeface="Arial" panose="020B0604020202020204" pitchFamily="34" charset="0"/>
                <a:sym typeface="+mn-ea"/>
              </a:rPr>
              <a:t>     </a:t>
            </a:r>
            <a:r>
              <a:rPr lang="en-US" altLang="zh-CN" sz="2800" b="1" dirty="0">
                <a:latin typeface="Arial" panose="020B0604020202020204" pitchFamily="34" charset="0"/>
                <a:sym typeface="+mn-ea"/>
              </a:rPr>
              <a:t> </a:t>
            </a:r>
            <a:r>
              <a:rPr lang="zh-CN" altLang="en-US" sz="2800" b="1" dirty="0">
                <a:latin typeface="Arial" panose="020B0604020202020204" pitchFamily="34" charset="0"/>
                <a:sym typeface="+mn-ea"/>
              </a:rPr>
              <a:t>你们班一定有不少</a:t>
            </a:r>
            <a:r>
              <a:rPr lang="en-US" altLang="zh-CN" sz="2800" b="1" dirty="0">
                <a:latin typeface="Arial" panose="020B0604020202020204" pitchFamily="34" charset="0"/>
                <a:sym typeface="+mn-ea"/>
              </a:rPr>
              <a:t>“</a:t>
            </a:r>
            <a:r>
              <a:rPr lang="zh-CN" altLang="en-US" sz="2800" b="1" dirty="0">
                <a:latin typeface="Arial" panose="020B0604020202020204" pitchFamily="34" charset="0"/>
                <a:sym typeface="+mn-ea"/>
              </a:rPr>
              <a:t>牛人</a:t>
            </a:r>
            <a:r>
              <a:rPr lang="en-US" altLang="zh-CN" sz="2800" b="1" dirty="0">
                <a:latin typeface="Arial" panose="020B0604020202020204" pitchFamily="34" charset="0"/>
                <a:sym typeface="+mn-ea"/>
              </a:rPr>
              <a:t>”</a:t>
            </a:r>
            <a:r>
              <a:rPr lang="zh-CN" altLang="en-US" sz="2800" b="1" dirty="0">
                <a:latin typeface="Arial" panose="020B0604020202020204" pitchFamily="34" charset="0"/>
                <a:sym typeface="+mn-ea"/>
              </a:rPr>
              <a:t>吧？他们或是</a:t>
            </a:r>
            <a:r>
              <a:rPr lang="en-US" altLang="zh-CN" sz="2800" b="1" dirty="0">
                <a:latin typeface="Arial" panose="020B0604020202020204" pitchFamily="34" charset="0"/>
                <a:sym typeface="+mn-ea"/>
              </a:rPr>
              <a:t>“</a:t>
            </a:r>
            <a:r>
              <a:rPr lang="zh-CN" altLang="en-US" sz="2800" b="1" dirty="0">
                <a:latin typeface="Arial" panose="020B0604020202020204" pitchFamily="34" charset="0"/>
                <a:sym typeface="+mn-ea"/>
              </a:rPr>
              <a:t>读书迷</a:t>
            </a:r>
            <a:r>
              <a:rPr lang="en-US" altLang="zh-CN" sz="2800" b="1" dirty="0">
                <a:latin typeface="Arial" panose="020B0604020202020204" pitchFamily="34" charset="0"/>
                <a:sym typeface="+mn-ea"/>
              </a:rPr>
              <a:t>”</a:t>
            </a:r>
            <a:r>
              <a:rPr lang="zh-CN" altLang="en-US" sz="2800" b="1" dirty="0">
                <a:latin typeface="Arial" panose="020B0604020202020204" pitchFamily="34" charset="0"/>
                <a:sym typeface="+mn-ea"/>
              </a:rPr>
              <a:t>，知识丰富；或是</a:t>
            </a:r>
            <a:r>
              <a:rPr lang="en-US" altLang="zh-CN" sz="2800" b="1" dirty="0">
                <a:latin typeface="Arial" panose="020B0604020202020204" pitchFamily="34" charset="0"/>
                <a:sym typeface="+mn-ea"/>
              </a:rPr>
              <a:t>“</a:t>
            </a:r>
            <a:r>
              <a:rPr lang="zh-CN" altLang="en-US" sz="2800" b="1" dirty="0">
                <a:latin typeface="Arial" panose="020B0604020202020204" pitchFamily="34" charset="0"/>
                <a:sym typeface="+mn-ea"/>
              </a:rPr>
              <a:t>演说家</a:t>
            </a:r>
            <a:r>
              <a:rPr lang="en-US" altLang="zh-CN" sz="2800" b="1" dirty="0">
                <a:latin typeface="Arial" panose="020B0604020202020204" pitchFamily="34" charset="0"/>
                <a:sym typeface="+mn-ea"/>
              </a:rPr>
              <a:t>”</a:t>
            </a:r>
            <a:r>
              <a:rPr lang="zh-CN" altLang="en-US" sz="2800" b="1" dirty="0">
                <a:latin typeface="Arial" panose="020B0604020202020204" pitchFamily="34" charset="0"/>
                <a:sym typeface="+mn-ea"/>
              </a:rPr>
              <a:t>，善于表达；或是</a:t>
            </a:r>
            <a:r>
              <a:rPr lang="en-US" altLang="zh-CN" sz="2800" b="1" dirty="0">
                <a:latin typeface="Arial" panose="020B0604020202020204" pitchFamily="34" charset="0"/>
                <a:sym typeface="+mn-ea"/>
              </a:rPr>
              <a:t>“</a:t>
            </a:r>
            <a:r>
              <a:rPr lang="zh-CN" altLang="en-US" sz="2800" b="1" dirty="0">
                <a:latin typeface="Arial" panose="020B0604020202020204" pitchFamily="34" charset="0"/>
                <a:sym typeface="+mn-ea"/>
              </a:rPr>
              <a:t>大管家</a:t>
            </a:r>
            <a:r>
              <a:rPr lang="en-US" altLang="zh-CN" sz="2800" b="1" dirty="0">
                <a:latin typeface="Arial" panose="020B0604020202020204" pitchFamily="34" charset="0"/>
                <a:sym typeface="+mn-ea"/>
              </a:rPr>
              <a:t>”</a:t>
            </a:r>
            <a:r>
              <a:rPr lang="zh-CN" altLang="en-US" sz="2800" b="1" dirty="0">
                <a:latin typeface="Arial" panose="020B0604020202020204" pitchFamily="34" charset="0"/>
                <a:sym typeface="+mn-ea"/>
              </a:rPr>
              <a:t>，热心集体事务；或许还有体育健将、乐器高手、智力超人</a:t>
            </a:r>
            <a:r>
              <a:rPr lang="en-US" altLang="zh-CN" sz="2800" b="1" dirty="0">
                <a:latin typeface="Arial" panose="020B0604020202020204" pitchFamily="34" charset="0"/>
                <a:sym typeface="+mn-ea"/>
              </a:rPr>
              <a:t>……</a:t>
            </a:r>
            <a:r>
              <a:rPr lang="zh-CN" altLang="en-US" sz="2800" b="1" dirty="0">
                <a:latin typeface="Arial" panose="020B0604020202020204" pitchFamily="34" charset="0"/>
                <a:sym typeface="+mn-ea"/>
              </a:rPr>
              <a:t>请你选择恰当的材料来晒晒我们班的</a:t>
            </a:r>
            <a:r>
              <a:rPr lang="en-US" altLang="zh-CN" sz="2800" b="1" dirty="0">
                <a:latin typeface="Arial" panose="020B0604020202020204" pitchFamily="34" charset="0"/>
                <a:sym typeface="+mn-ea"/>
              </a:rPr>
              <a:t>“</a:t>
            </a:r>
            <a:r>
              <a:rPr lang="zh-CN" altLang="en-US" sz="2800" b="1" dirty="0">
                <a:latin typeface="Arial" panose="020B0604020202020204" pitchFamily="34" charset="0"/>
                <a:sym typeface="+mn-ea"/>
              </a:rPr>
              <a:t>牛人</a:t>
            </a:r>
            <a:r>
              <a:rPr lang="en-US" altLang="zh-CN" sz="2800" b="1" dirty="0">
                <a:latin typeface="Arial" panose="020B0604020202020204" pitchFamily="34" charset="0"/>
                <a:sym typeface="+mn-ea"/>
              </a:rPr>
              <a:t>”</a:t>
            </a:r>
            <a:r>
              <a:rPr lang="zh-CN" altLang="en-US" sz="2800" b="1" dirty="0">
                <a:latin typeface="Arial" panose="020B0604020202020204" pitchFamily="34" charset="0"/>
                <a:sym typeface="+mn-ea"/>
              </a:rPr>
              <a:t>，看他们</a:t>
            </a:r>
            <a:r>
              <a:rPr lang="en-US" altLang="zh-CN" sz="2800" b="1" dirty="0">
                <a:latin typeface="Arial" panose="020B0604020202020204" pitchFamily="34" charset="0"/>
                <a:sym typeface="+mn-ea"/>
              </a:rPr>
              <a:t>“</a:t>
            </a:r>
            <a:r>
              <a:rPr lang="zh-CN" altLang="en-US" sz="2800" b="1" dirty="0">
                <a:latin typeface="Arial" panose="020B0604020202020204" pitchFamily="34" charset="0"/>
                <a:sym typeface="+mn-ea"/>
              </a:rPr>
              <a:t>牛</a:t>
            </a:r>
            <a:r>
              <a:rPr lang="en-US" altLang="zh-CN" sz="2800" b="1" dirty="0">
                <a:latin typeface="Arial" panose="020B0604020202020204" pitchFamily="34" charset="0"/>
                <a:sym typeface="+mn-ea"/>
              </a:rPr>
              <a:t>”</a:t>
            </a:r>
            <a:r>
              <a:rPr lang="zh-CN" altLang="en-US" sz="2800" b="1" dirty="0">
                <a:latin typeface="Arial" panose="020B0604020202020204" pitchFamily="34" charset="0"/>
                <a:sym typeface="+mn-ea"/>
              </a:rPr>
              <a:t>在何处。</a:t>
            </a:r>
            <a:endParaRPr lang="zh-CN" altLang="en-US" sz="2800" b="1" dirty="0">
              <a:latin typeface="Arial" panose="020B0604020202020204" pitchFamily="34" charset="0"/>
              <a:sym typeface="+mn-ea"/>
            </a:endParaRPr>
          </a:p>
          <a:p>
            <a:pPr>
              <a:lnSpc>
                <a:spcPct val="12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</a:rPr>
              <a:t>要求</a:t>
            </a:r>
            <a:r>
              <a:rPr lang="en-US" altLang="zh-CN" sz="3200" b="1">
                <a:latin typeface="Times New Roman" panose="02020603050405020304" pitchFamily="18" charset="0"/>
              </a:rPr>
              <a:t>:</a:t>
            </a:r>
            <a:r>
              <a:rPr lang="zh-CN" altLang="en-US" sz="3200" b="1" dirty="0">
                <a:latin typeface="Times New Roman" panose="02020603050405020304" pitchFamily="18" charset="0"/>
              </a:rPr>
              <a:t>  </a:t>
            </a:r>
            <a:r>
              <a:rPr lang="zh-CN" altLang="en-US" sz="32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先确定好中心</a:t>
            </a:r>
            <a:r>
              <a:rPr lang="zh-CN" altLang="en-US" sz="3200" b="1" dirty="0">
                <a:latin typeface="Times New Roman" panose="02020603050405020304" pitchFamily="18" charset="0"/>
              </a:rPr>
              <a:t>，再为文章选择恰当的材料，用简要语言概括材料内容并注明</a:t>
            </a:r>
            <a:r>
              <a:rPr lang="zh-CN" altLang="en-US" sz="32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详略</a:t>
            </a:r>
            <a:r>
              <a:rPr lang="zh-CN" altLang="en-US" sz="3200" b="1" dirty="0">
                <a:latin typeface="Times New Roman" panose="02020603050405020304" pitchFamily="18" charset="0"/>
              </a:rPr>
              <a:t>安排。</a:t>
            </a:r>
            <a:endParaRPr lang="en-US" altLang="zh-CN" sz="3200" b="1" dirty="0">
              <a:latin typeface="Times New Roman" panose="02020603050405020304" pitchFamily="18" charset="0"/>
            </a:endParaRPr>
          </a:p>
        </p:txBody>
      </p:sp>
      <p:sp>
        <p:nvSpPr>
          <p:cNvPr id="116745" name="WordArt 6"/>
          <p:cNvSpPr>
            <a:spLocks noTextEdit="1"/>
          </p:cNvSpPr>
          <p:nvPr/>
        </p:nvSpPr>
        <p:spPr>
          <a:xfrm>
            <a:off x="900430" y="45720"/>
            <a:ext cx="2777490" cy="934720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  <a:normAutofit/>
          </a:bodyPr>
          <a:p>
            <a:pPr algn="ctr" eaLnBrk="0" hangingPunct="0"/>
            <a:r>
              <a:rPr lang="zh-CN" altLang="en-US" sz="48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实战演练</a:t>
            </a:r>
            <a:endParaRPr lang="zh-CN" altLang="en-US" sz="48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6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2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3" descr="042b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5013325"/>
            <a:ext cx="9072562" cy="1773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8851" name="Rectangle 3"/>
          <p:cNvSpPr>
            <a:spLocks noGrp="1" noRot="1"/>
          </p:cNvSpPr>
          <p:nvPr>
            <p:ph idx="1"/>
          </p:nvPr>
        </p:nvSpPr>
        <p:spPr>
          <a:xfrm>
            <a:off x="1905" y="829310"/>
            <a:ext cx="9072880" cy="3662045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en-US" altLang="zh-CN" dirty="0">
                <a:latin typeface="宋体" panose="02010600030101010101" pitchFamily="2" charset="-122"/>
              </a:rPr>
              <a:t>1.</a:t>
            </a:r>
            <a:r>
              <a:rPr lang="zh-CN" altLang="en-US" dirty="0">
                <a:latin typeface="宋体" panose="02010600030101010101" pitchFamily="2" charset="-122"/>
              </a:rPr>
              <a:t>可以只写一位</a:t>
            </a:r>
            <a:r>
              <a:rPr lang="en-US" altLang="zh-CN" dirty="0">
                <a:latin typeface="宋体" panose="02010600030101010101" pitchFamily="2" charset="-122"/>
              </a:rPr>
              <a:t>“</a:t>
            </a:r>
            <a:r>
              <a:rPr lang="zh-CN" altLang="en-US" dirty="0">
                <a:latin typeface="宋体" panose="02010600030101010101" pitchFamily="2" charset="-122"/>
              </a:rPr>
              <a:t>牛人</a:t>
            </a:r>
            <a:r>
              <a:rPr lang="en-US" altLang="zh-CN" dirty="0">
                <a:latin typeface="宋体" panose="02010600030101010101" pitchFamily="2" charset="-122"/>
              </a:rPr>
              <a:t>”</a:t>
            </a:r>
            <a:r>
              <a:rPr lang="zh-CN" altLang="en-US" dirty="0">
                <a:latin typeface="宋体" panose="02010600030101010101" pitchFamily="2" charset="-122"/>
              </a:rPr>
              <a:t>，选取最能表现其</a:t>
            </a:r>
            <a:r>
              <a:rPr lang="en-US" altLang="zh-CN" dirty="0">
                <a:latin typeface="宋体" panose="02010600030101010101" pitchFamily="2" charset="-122"/>
              </a:rPr>
              <a:t>“</a:t>
            </a:r>
            <a:r>
              <a:rPr lang="zh-CN" altLang="en-US" dirty="0">
                <a:latin typeface="宋体" panose="02010600030101010101" pitchFamily="2" charset="-122"/>
              </a:rPr>
              <a:t>牛</a:t>
            </a:r>
            <a:r>
              <a:rPr lang="en-US" altLang="zh-CN" dirty="0">
                <a:latin typeface="宋体" panose="02010600030101010101" pitchFamily="2" charset="-122"/>
              </a:rPr>
              <a:t>”</a:t>
            </a:r>
            <a:r>
              <a:rPr lang="zh-CN" altLang="en-US" dirty="0">
                <a:latin typeface="宋体" panose="02010600030101010101" pitchFamily="2" charset="-122"/>
              </a:rPr>
              <a:t>的材料，突出其特点；</a:t>
            </a:r>
            <a:endParaRPr lang="zh-CN" altLang="en-US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None/>
            </a:pPr>
            <a:endParaRPr lang="zh-CN" altLang="en-US" sz="900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en-US" altLang="zh-CN" dirty="0">
                <a:latin typeface="宋体" panose="02010600030101010101" pitchFamily="2" charset="-122"/>
              </a:rPr>
              <a:t>2.</a:t>
            </a:r>
            <a:r>
              <a:rPr lang="zh-CN" altLang="en-US" dirty="0">
                <a:latin typeface="宋体" panose="02010600030101010101" pitchFamily="2" charset="-122"/>
                <a:sym typeface="+mn-ea"/>
              </a:rPr>
              <a:t>如果这个人很多方面都很</a:t>
            </a:r>
            <a:r>
              <a:rPr lang="en-US" altLang="zh-CN" dirty="0">
                <a:latin typeface="宋体" panose="02010600030101010101" pitchFamily="2" charset="-122"/>
                <a:sym typeface="+mn-ea"/>
              </a:rPr>
              <a:t>“</a:t>
            </a:r>
            <a:r>
              <a:rPr lang="zh-CN" altLang="en-US" dirty="0">
                <a:latin typeface="宋体" panose="02010600030101010101" pitchFamily="2" charset="-122"/>
                <a:sym typeface="+mn-ea"/>
              </a:rPr>
              <a:t>牛</a:t>
            </a:r>
            <a:r>
              <a:rPr lang="en-US" altLang="zh-CN" dirty="0">
                <a:latin typeface="宋体" panose="02010600030101010101" pitchFamily="2" charset="-122"/>
                <a:sym typeface="+mn-ea"/>
              </a:rPr>
              <a:t>”</a:t>
            </a:r>
            <a:r>
              <a:rPr lang="zh-CN" altLang="en-US" dirty="0">
                <a:latin typeface="宋体" panose="02010600030101010101" pitchFamily="2" charset="-122"/>
                <a:sym typeface="+mn-ea"/>
              </a:rPr>
              <a:t>，就要注意分清主次、详略，合理安排；</a:t>
            </a:r>
            <a:endParaRPr lang="zh-CN" altLang="en-US" dirty="0">
              <a:latin typeface="宋体" panose="02010600030101010101" pitchFamily="2" charset="-122"/>
              <a:sym typeface="+mn-ea"/>
            </a:endParaRPr>
          </a:p>
          <a:p>
            <a:pPr eaLnBrk="1" hangingPunct="1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  <a:buNone/>
            </a:pPr>
            <a:endParaRPr lang="zh-CN" altLang="en-US" sz="900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en-US" altLang="zh-CN" dirty="0">
                <a:latin typeface="宋体" panose="02010600030101010101" pitchFamily="2" charset="-122"/>
              </a:rPr>
              <a:t>3.</a:t>
            </a:r>
            <a:r>
              <a:rPr lang="zh-CN" altLang="en-US" dirty="0">
                <a:latin typeface="宋体" panose="02010600030101010101" pitchFamily="2" charset="-122"/>
                <a:sym typeface="+mn-ea"/>
              </a:rPr>
              <a:t>也可以写几位</a:t>
            </a:r>
            <a:r>
              <a:rPr lang="en-US" altLang="zh-CN" dirty="0">
                <a:latin typeface="宋体" panose="02010600030101010101" pitchFamily="2" charset="-122"/>
                <a:sym typeface="+mn-ea"/>
              </a:rPr>
              <a:t>“</a:t>
            </a:r>
            <a:r>
              <a:rPr lang="zh-CN" altLang="en-US" dirty="0">
                <a:latin typeface="宋体" panose="02010600030101010101" pitchFamily="2" charset="-122"/>
                <a:sym typeface="+mn-ea"/>
              </a:rPr>
              <a:t>牛人</a:t>
            </a:r>
            <a:r>
              <a:rPr lang="en-US" altLang="zh-CN" dirty="0">
                <a:latin typeface="宋体" panose="02010600030101010101" pitchFamily="2" charset="-122"/>
                <a:sym typeface="+mn-ea"/>
              </a:rPr>
              <a:t>”</a:t>
            </a:r>
            <a:r>
              <a:rPr lang="zh-CN" altLang="en-US" dirty="0">
                <a:latin typeface="宋体" panose="02010600030101010101" pitchFamily="2" charset="-122"/>
                <a:sym typeface="+mn-ea"/>
              </a:rPr>
              <a:t>，每人只写一件事，但要突出他们各自不同的特点。</a:t>
            </a:r>
            <a:endParaRPr lang="zh-CN" altLang="en-US" dirty="0"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29699" name="Text Box 4"/>
          <p:cNvSpPr txBox="1"/>
          <p:nvPr/>
        </p:nvSpPr>
        <p:spPr>
          <a:xfrm>
            <a:off x="228600" y="0"/>
            <a:ext cx="140716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</a:rPr>
              <a:t>提示</a:t>
            </a:r>
            <a:endParaRPr lang="zh-CN" altLang="en-US" sz="4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blinds/>
    <p:sndAc>
      <p:stSnd>
        <p:snd r:embed="rId2" name="hammer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1" name="文本框 12290"/>
          <p:cNvSpPr txBox="1"/>
          <p:nvPr/>
        </p:nvSpPr>
        <p:spPr>
          <a:xfrm>
            <a:off x="8229600" y="213360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endParaRPr sz="2400" dirty="0">
              <a:latin typeface="Times New Roman" panose="02020603050405020304" pitchFamily="18" charset="0"/>
            </a:endParaRPr>
          </a:p>
        </p:txBody>
      </p:sp>
      <p:sp>
        <p:nvSpPr>
          <p:cNvPr id="12292" name="文本框 12291"/>
          <p:cNvSpPr txBox="1"/>
          <p:nvPr/>
        </p:nvSpPr>
        <p:spPr>
          <a:xfrm>
            <a:off x="1230948" y="2287905"/>
            <a:ext cx="6572250" cy="1569720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p>
            <a:pPr indent="266700" algn="just">
              <a:buClr>
                <a:schemeClr val="bg1"/>
              </a:buClr>
            </a:pPr>
            <a:r>
              <a:rPr lang="en-US" altLang="zh-CN" sz="9600" b="1" dirty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9600" b="1" dirty="0">
                <a:solidFill>
                  <a:schemeClr val="tx1"/>
                </a:solidFill>
                <a:latin typeface="宋体" panose="02010600030101010101" pitchFamily="2" charset="-122"/>
              </a:rPr>
              <a:t>怎样选材 </a:t>
            </a:r>
            <a:endParaRPr lang="zh-CN" altLang="en-US" sz="96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pic>
        <p:nvPicPr>
          <p:cNvPr id="5122" name="Picture 3" descr="042b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5013325"/>
            <a:ext cx="9072562" cy="1773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7313" y="205740"/>
            <a:ext cx="3506470" cy="1016000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p>
            <a:pPr indent="266700" algn="just">
              <a:buClr>
                <a:schemeClr val="bg1"/>
              </a:buClr>
            </a:pPr>
            <a:r>
              <a:rPr lang="zh-CN" altLang="en-US" sz="6000" b="1" dirty="0">
                <a:solidFill>
                  <a:srgbClr val="FF0000"/>
                </a:solidFill>
                <a:latin typeface="宋体" panose="02010600030101010101" pitchFamily="2" charset="-122"/>
              </a:rPr>
              <a:t>作文指导</a:t>
            </a:r>
            <a:endParaRPr lang="en-US" altLang="zh-CN" sz="6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58" name="矩形 23557"/>
          <p:cNvSpPr/>
          <p:nvPr/>
        </p:nvSpPr>
        <p:spPr>
          <a:xfrm>
            <a:off x="2051050" y="476250"/>
            <a:ext cx="3455988" cy="1223963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  <a:normAutofit/>
          </a:bodyPr>
          <a:p>
            <a:pPr algn="ctr" eaLnBrk="0" hangingPunct="0"/>
            <a:r>
              <a:rPr lang="zh-CN" altLang="en-US" sz="48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作文</a:t>
            </a:r>
            <a:endParaRPr lang="zh-CN" altLang="en-US" sz="48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23559" name="文本框 23558"/>
          <p:cNvSpPr txBox="1"/>
          <p:nvPr/>
        </p:nvSpPr>
        <p:spPr>
          <a:xfrm>
            <a:off x="274955" y="2419985"/>
            <a:ext cx="8545195" cy="1445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>
                <a:schemeClr val="bg1"/>
              </a:buClr>
            </a:pPr>
            <a:r>
              <a:rPr lang="zh-CN" altLang="en-US" sz="4400" b="1" dirty="0">
                <a:latin typeface="Times New Roman" panose="02020603050405020304" pitchFamily="18" charset="0"/>
              </a:rPr>
              <a:t>       </a:t>
            </a:r>
            <a:r>
              <a:rPr lang="zh-CN" sz="4400" b="1" dirty="0">
                <a:latin typeface="Times New Roman" panose="02020603050405020304" pitchFamily="18" charset="0"/>
              </a:rPr>
              <a:t>请利用自己所选的材料，继续完成这篇作文。</a:t>
            </a:r>
            <a:endParaRPr lang="zh-CN" sz="44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Picture 3" descr="042b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5013325"/>
            <a:ext cx="9072562" cy="17732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3" descr="042b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7622" y="4955540"/>
            <a:ext cx="9072562" cy="1773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178435" y="1624965"/>
            <a:ext cx="8660765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eaLnBrk="1" hangingPunct="1">
              <a:lnSpc>
                <a:spcPct val="80000"/>
              </a:lnSpc>
              <a:buNone/>
            </a:pPr>
            <a:endParaRPr lang="en-US" altLang="zh-CN" sz="2400" b="1">
              <a:effectLst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2400" b="1">
                <a:effectLst/>
              </a:rPr>
              <a:t>1.</a:t>
            </a:r>
            <a:r>
              <a:rPr lang="zh-CN" altLang="en-US" b="1" dirty="0">
                <a:effectLst/>
              </a:rPr>
              <a:t>认识直接材料和间接材料。</a:t>
            </a:r>
            <a:endParaRPr lang="zh-CN" altLang="en-US" b="1" dirty="0">
              <a:effectLst/>
            </a:endParaRPr>
          </a:p>
          <a:p>
            <a:pPr eaLnBrk="1" hangingPunct="1">
              <a:lnSpc>
                <a:spcPct val="80000"/>
              </a:lnSpc>
            </a:pPr>
            <a:endParaRPr lang="zh-CN" altLang="en-US" b="1" dirty="0">
              <a:effectLst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b="1">
                <a:effectLst/>
              </a:rPr>
              <a:t>2.</a:t>
            </a:r>
            <a:r>
              <a:rPr lang="zh-CN" altLang="en-US" b="1" dirty="0">
                <a:effectLst/>
              </a:rPr>
              <a:t>体会选材对于写作的意义，学习选材的方法。</a:t>
            </a:r>
            <a:endParaRPr lang="zh-CN" altLang="en-US" b="1" dirty="0">
              <a:effectLst/>
            </a:endParaRPr>
          </a:p>
          <a:p>
            <a:pPr eaLnBrk="1" hangingPunct="1">
              <a:lnSpc>
                <a:spcPct val="80000"/>
              </a:lnSpc>
            </a:pPr>
            <a:endParaRPr lang="zh-CN" altLang="en-US" b="1" dirty="0">
              <a:effectLst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b="1">
                <a:effectLst/>
              </a:rPr>
              <a:t>3.</a:t>
            </a:r>
            <a:r>
              <a:rPr lang="zh-CN" altLang="en-US" b="1">
                <a:effectLst/>
              </a:rPr>
              <a:t>学会写作时从生活中选材，围绕中心选材，并努力做到真实、新颖</a:t>
            </a:r>
            <a:endParaRPr lang="zh-CN" altLang="en-US" b="1" dirty="0">
              <a:effectLst/>
            </a:endParaRPr>
          </a:p>
        </p:txBody>
      </p:sp>
      <p:sp>
        <p:nvSpPr>
          <p:cNvPr id="18437" name="WordArt 12"/>
          <p:cNvSpPr>
            <a:spLocks noTextEdit="1"/>
          </p:cNvSpPr>
          <p:nvPr/>
        </p:nvSpPr>
        <p:spPr>
          <a:xfrm>
            <a:off x="2133600" y="228600"/>
            <a:ext cx="4038600" cy="1371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学习目标：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comb/>
    <p:sndAc>
      <p:stSnd>
        <p:snd r:embed="rId2" name="voltage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6" name="Text Box 5"/>
          <p:cNvSpPr txBox="1"/>
          <p:nvPr/>
        </p:nvSpPr>
        <p:spPr>
          <a:xfrm>
            <a:off x="468313" y="2708275"/>
            <a:ext cx="8207375" cy="14198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选材，就是根据主题的需要，选择恰当材料，使文章产生良好效果。</a:t>
            </a:r>
            <a:endParaRPr lang="zh-CN" altLang="en-US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7" name="Text Box 10"/>
          <p:cNvSpPr txBox="1"/>
          <p:nvPr/>
        </p:nvSpPr>
        <p:spPr>
          <a:xfrm>
            <a:off x="1979613" y="836613"/>
            <a:ext cx="48244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078" name="WordArt 11"/>
          <p:cNvSpPr>
            <a:spLocks noTextEdit="1"/>
          </p:cNvSpPr>
          <p:nvPr/>
        </p:nvSpPr>
        <p:spPr>
          <a:xfrm>
            <a:off x="329248" y="261620"/>
            <a:ext cx="4248150" cy="2016125"/>
          </a:xfrm>
          <a:prstGeom prst="rect">
            <a:avLst/>
          </a:prstGeom>
        </p:spPr>
        <p:txBody>
          <a:bodyPr wrap="none" fromWordArt="1">
            <a:prstTxWarp prst="textPlain">
              <a:avLst/>
            </a:prstTxWarp>
            <a:normAutofit/>
          </a:bodyPr>
          <a:p>
            <a:pPr algn="ctr" eaLnBrk="0" hangingPunct="0"/>
            <a:r>
              <a:rPr lang="zh-CN" altLang="en-US" sz="48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什么叫选材</a:t>
            </a:r>
            <a:endParaRPr lang="zh-CN" altLang="en-US" sz="48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5122" name="Picture 3" descr="042b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5013325"/>
            <a:ext cx="9072562" cy="17732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076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3" descr="042b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5013325"/>
            <a:ext cx="9072562" cy="1773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6" name="Text Box 5"/>
          <p:cNvSpPr txBox="1"/>
          <p:nvPr/>
        </p:nvSpPr>
        <p:spPr>
          <a:xfrm>
            <a:off x="468313" y="2349500"/>
            <a:ext cx="8207375" cy="27482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b="1" dirty="0">
                <a:solidFill>
                  <a:schemeClr val="tx1"/>
                </a:solidFill>
                <a:latin typeface="Times New Roman" panose="02020603050405020304" pitchFamily="18" charset="0"/>
              </a:rPr>
              <a:t>     </a:t>
            </a:r>
            <a:r>
              <a:rPr lang="zh-CN" altLang="en-US" b="1" dirty="0">
                <a:solidFill>
                  <a:schemeClr val="tx1"/>
                </a:solidFill>
                <a:latin typeface="Times New Roman" panose="02020603050405020304" pitchFamily="18" charset="0"/>
              </a:rPr>
              <a:t>直接材料来源于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日常生活经历</a:t>
            </a:r>
            <a:r>
              <a:rPr lang="zh-CN" altLang="en-US" b="1" dirty="0">
                <a:solidFill>
                  <a:schemeClr val="tx1"/>
                </a:solidFill>
                <a:latin typeface="Times New Roman" panose="02020603050405020304" pitchFamily="18" charset="0"/>
              </a:rPr>
              <a:t>，包括各类人、事、景、物等。作者对这类材料有切身感受，因而运用于写作时得心应手，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更利于表达真情实感</a:t>
            </a:r>
            <a:r>
              <a:rPr lang="zh-CN" altLang="en-US" b="1" dirty="0">
                <a:solidFill>
                  <a:schemeClr val="tx1"/>
                </a:solidFill>
                <a:latin typeface="Times New Roman" panose="02020603050405020304" pitchFamily="18" charset="0"/>
              </a:rPr>
              <a:t>。</a:t>
            </a:r>
            <a:endParaRPr lang="zh-CN" altLang="en-US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7" name="Text Box 10"/>
          <p:cNvSpPr txBox="1"/>
          <p:nvPr/>
        </p:nvSpPr>
        <p:spPr>
          <a:xfrm>
            <a:off x="1979930" y="836930"/>
            <a:ext cx="51015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078" name="WordArt 11"/>
          <p:cNvSpPr>
            <a:spLocks noTextEdit="1"/>
          </p:cNvSpPr>
          <p:nvPr/>
        </p:nvSpPr>
        <p:spPr>
          <a:xfrm>
            <a:off x="329248" y="261620"/>
            <a:ext cx="4248150" cy="2016125"/>
          </a:xfrm>
          <a:prstGeom prst="rect">
            <a:avLst/>
          </a:prstGeom>
        </p:spPr>
        <p:txBody>
          <a:bodyPr wrap="none" fromWordArt="1">
            <a:prstTxWarp prst="textPlain">
              <a:avLst/>
            </a:prstTxWarp>
            <a:normAutofit/>
          </a:bodyPr>
          <a:p>
            <a:pPr algn="ctr" eaLnBrk="0" hangingPunct="0"/>
            <a:r>
              <a:rPr lang="zh-CN" altLang="en-US" b="1">
                <a:ln w="12700" cap="flat" cmpd="sng">
                  <a:noFill/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直接材料</a:t>
            </a:r>
            <a:endParaRPr lang="zh-CN" altLang="en-US" b="1">
              <a:ln w="12700" cap="flat" cmpd="sng">
                <a:noFill/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076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3" descr="042b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5013325"/>
            <a:ext cx="9072562" cy="1773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6" name="Text Box 5"/>
          <p:cNvSpPr txBox="1"/>
          <p:nvPr/>
        </p:nvSpPr>
        <p:spPr>
          <a:xfrm>
            <a:off x="468313" y="2349500"/>
            <a:ext cx="8207375" cy="2084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b="1" dirty="0">
                <a:solidFill>
                  <a:schemeClr val="tx1"/>
                </a:solidFill>
                <a:latin typeface="Times New Roman" panose="02020603050405020304" pitchFamily="18" charset="0"/>
              </a:rPr>
              <a:t>     </a:t>
            </a:r>
            <a:r>
              <a:rPr lang="zh-CN" altLang="en-US" b="1" dirty="0">
                <a:solidFill>
                  <a:schemeClr val="tx1"/>
                </a:solidFill>
                <a:latin typeface="Times New Roman" panose="02020603050405020304" pitchFamily="18" charset="0"/>
              </a:rPr>
              <a:t>间接材料来自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他人叙述、书报杂志、影视节目、博客空间等</a:t>
            </a:r>
            <a:r>
              <a:rPr lang="zh-CN" altLang="en-US" b="1" dirty="0">
                <a:solidFill>
                  <a:schemeClr val="tx1"/>
                </a:solidFill>
                <a:latin typeface="Times New Roman" panose="02020603050405020304" pitchFamily="18" charset="0"/>
              </a:rPr>
              <a:t>。这类材料广而杂，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有利于丰富写作的素材</a:t>
            </a:r>
            <a:r>
              <a:rPr lang="zh-CN" altLang="en-US" b="1" dirty="0">
                <a:solidFill>
                  <a:schemeClr val="tx1"/>
                </a:solidFill>
                <a:latin typeface="Times New Roman" panose="02020603050405020304" pitchFamily="18" charset="0"/>
              </a:rPr>
              <a:t>。</a:t>
            </a:r>
            <a:endParaRPr lang="zh-CN" altLang="en-US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7" name="Text Box 10"/>
          <p:cNvSpPr txBox="1"/>
          <p:nvPr/>
        </p:nvSpPr>
        <p:spPr>
          <a:xfrm>
            <a:off x="1979930" y="836930"/>
            <a:ext cx="51015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078" name="WordArt 11"/>
          <p:cNvSpPr>
            <a:spLocks noTextEdit="1"/>
          </p:cNvSpPr>
          <p:nvPr/>
        </p:nvSpPr>
        <p:spPr>
          <a:xfrm>
            <a:off x="329248" y="261620"/>
            <a:ext cx="4248150" cy="2016125"/>
          </a:xfrm>
          <a:prstGeom prst="rect">
            <a:avLst/>
          </a:prstGeom>
        </p:spPr>
        <p:txBody>
          <a:bodyPr wrap="none" fromWordArt="1">
            <a:prstTxWarp prst="textPlain">
              <a:avLst/>
            </a:prstTxWarp>
            <a:normAutofit/>
          </a:bodyPr>
          <a:p>
            <a:pPr algn="ctr" eaLnBrk="0" hangingPunct="0"/>
            <a:r>
              <a:rPr lang="zh-CN" altLang="en-US" b="1">
                <a:ln w="12700" cap="flat" cmpd="sng">
                  <a:noFill/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间接材料</a:t>
            </a:r>
            <a:endParaRPr lang="zh-CN" altLang="en-US" b="1">
              <a:ln w="12700" cap="flat" cmpd="sng">
                <a:noFill/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076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3" descr="042b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5013325"/>
            <a:ext cx="9072562" cy="1773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6" name="Text Box 5"/>
          <p:cNvSpPr txBox="1"/>
          <p:nvPr/>
        </p:nvSpPr>
        <p:spPr>
          <a:xfrm>
            <a:off x="-20320" y="1017270"/>
            <a:ext cx="9069705" cy="42259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>
              <a:lnSpc>
                <a:spcPct val="120000"/>
              </a:lnSpc>
              <a:spcBef>
                <a:spcPct val="50000"/>
              </a:spcBef>
              <a:buFont typeface="Wingdings" panose="05000000000000000000" charset="0"/>
              <a:buChar char="l"/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《秋天的怀念》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ct val="50000"/>
              </a:spcBef>
              <a:buFont typeface="Wingdings" panose="05000000000000000000" charset="0"/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   史铁生写自己双腿瘫痪后种种暴怒无常的行为，写母亲的体谅、宽容、默默忍受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marL="571500" indent="-571500">
              <a:lnSpc>
                <a:spcPct val="70000"/>
              </a:lnSpc>
              <a:spcBef>
                <a:spcPct val="50000"/>
              </a:spcBef>
              <a:buFont typeface="Wingdings" panose="05000000000000000000" charset="0"/>
              <a:buChar char="l"/>
            </a:pPr>
            <a:r>
              <a:rPr lang="zh-CN" altLang="en-US" sz="28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《邓稼先》井下测不到信号，邓稼先说</a:t>
            </a:r>
            <a:r>
              <a:rPr lang="en-US" altLang="zh-CN" sz="28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28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我不能走</a:t>
            </a:r>
            <a:r>
              <a:rPr lang="en-US" altLang="zh-CN" sz="28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28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；</a:t>
            </a:r>
            <a:endParaRPr lang="en-US" altLang="zh-CN" sz="2800" b="1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anose="02020603050405020304" pitchFamily="18" charset="0"/>
            </a:endParaRPr>
          </a:p>
          <a:p>
            <a:pPr marL="571500" indent="-571500">
              <a:lnSpc>
                <a:spcPct val="120000"/>
              </a:lnSpc>
              <a:spcBef>
                <a:spcPct val="50000"/>
              </a:spcBef>
              <a:buFont typeface="Wingdings" panose="05000000000000000000" charset="0"/>
              <a:buChar char="l"/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《叶圣陶先生二三事》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Font typeface="Wingdings" panose="05000000000000000000" charset="0"/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①吕叔湘先生说叶圣陶为他修改标点；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Font typeface="Wingdings" panose="05000000000000000000" charset="0"/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②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我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与叶先生的文墨交往（修改文章）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2245" y="47625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p>
            <a:pPr algn="ctr"/>
            <a:r>
              <a:rPr lang="zh-CN" altLang="en-US" sz="72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判断分析</a:t>
            </a:r>
            <a:endParaRPr lang="zh-CN" altLang="en-US" sz="7200" b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076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30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30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1000"/>
                                        <p:tgtEl>
                                          <p:spTgt spid="3076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1000"/>
                                        <p:tgtEl>
                                          <p:spTgt spid="3076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7525" name="文本框 107524"/>
          <p:cNvSpPr txBox="1"/>
          <p:nvPr/>
        </p:nvSpPr>
        <p:spPr>
          <a:xfrm>
            <a:off x="3995738" y="3357563"/>
            <a:ext cx="30241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7526" name="WordArt 5"/>
          <p:cNvSpPr>
            <a:spLocks noTextEdit="1"/>
          </p:cNvSpPr>
          <p:nvPr/>
        </p:nvSpPr>
        <p:spPr>
          <a:xfrm>
            <a:off x="1979613" y="1916113"/>
            <a:ext cx="4824412" cy="2089150"/>
          </a:xfrm>
          <a:prstGeom prst="rect">
            <a:avLst/>
          </a:prstGeom>
        </p:spPr>
        <p:txBody>
          <a:bodyPr wrap="none" fromWordArt="1">
            <a:prstTxWarp prst="textPlain">
              <a:avLst/>
            </a:prstTxWarp>
            <a:normAutofit/>
          </a:bodyPr>
          <a:p>
            <a:pPr algn="ctr" eaLnBrk="0" hangingPunct="0"/>
            <a:r>
              <a:rPr lang="zh-CN" altLang="en-US" sz="4800" b="1">
                <a:ln w="12700" cap="flat" cmpd="sng">
                  <a:noFill/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怎样选材</a:t>
            </a:r>
            <a:endParaRPr lang="zh-CN" altLang="en-US" sz="4800" b="1">
              <a:ln w="12700" cap="flat" cmpd="sng">
                <a:noFill/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2" name="Picture 3" descr="042b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3" y="5013325"/>
            <a:ext cx="9072562" cy="17732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3" descr="042b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5013325"/>
            <a:ext cx="9072562" cy="1773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3308" name="矩形 183307"/>
          <p:cNvSpPr/>
          <p:nvPr/>
        </p:nvSpPr>
        <p:spPr>
          <a:xfrm>
            <a:off x="538163" y="260350"/>
            <a:ext cx="2447925" cy="1081088"/>
          </a:xfrm>
          <a:prstGeom prst="rect">
            <a:avLst/>
          </a:prstGeom>
        </p:spPr>
        <p:txBody>
          <a:bodyPr wrap="none" fromWordArt="1">
            <a:normAutofit/>
          </a:bodyPr>
          <a:p>
            <a:pPr algn="ctr"/>
            <a:r>
              <a:rPr lang="zh-CN" altLang="en-US" sz="6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片段读析</a:t>
            </a:r>
            <a:endParaRPr lang="zh-CN" altLang="en-US" sz="6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3307" name="文本框 183306"/>
          <p:cNvSpPr txBox="1"/>
          <p:nvPr/>
        </p:nvSpPr>
        <p:spPr>
          <a:xfrm>
            <a:off x="2230120" y="1943735"/>
            <a:ext cx="447230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5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分析下列材料</a:t>
            </a:r>
            <a:endParaRPr lang="zh-CN" altLang="en-US" sz="54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5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选材是否得当</a:t>
            </a:r>
            <a:endParaRPr lang="zh-CN" altLang="en-US" sz="54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trips dir="rd"/>
  </p:transition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1840</Words>
  <Application>WPS 演示</Application>
  <PresentationFormat>在屏幕上显示</PresentationFormat>
  <Paragraphs>113</Paragraphs>
  <Slides>20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Arial</vt:lpstr>
      <vt:lpstr>宋体</vt:lpstr>
      <vt:lpstr>Wingdings</vt:lpstr>
      <vt:lpstr>Times New Roman</vt:lpstr>
      <vt:lpstr>楷体_GB2312</vt:lpstr>
      <vt:lpstr>华文行楷</vt:lpstr>
      <vt:lpstr>Wingdings</vt:lpstr>
      <vt:lpstr>新宋体</vt:lpstr>
      <vt:lpstr>微软雅黑</vt:lpstr>
      <vt:lpstr>Arial Unicode MS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XDXX</cp:lastModifiedBy>
  <cp:revision>315</cp:revision>
  <dcterms:created xsi:type="dcterms:W3CDTF">2018-05-27T15:01:00Z</dcterms:created>
  <dcterms:modified xsi:type="dcterms:W3CDTF">2018-05-31T01:40:18Z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