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63" r:id="rId4"/>
    <p:sldId id="258" r:id="rId5"/>
    <p:sldId id="262" r:id="rId6"/>
    <p:sldId id="257" r:id="rId7"/>
    <p:sldId id="300" r:id="rId8"/>
    <p:sldId id="301" r:id="rId9"/>
    <p:sldId id="287" r:id="rId10"/>
    <p:sldId id="279" r:id="rId11"/>
    <p:sldId id="294" r:id="rId12"/>
    <p:sldId id="292" r:id="rId13"/>
    <p:sldId id="291" r:id="rId14"/>
    <p:sldId id="299" r:id="rId15"/>
    <p:sldId id="285" r:id="rId16"/>
    <p:sldId id="284" r:id="rId17"/>
    <p:sldId id="286" r:id="rId18"/>
    <p:sldId id="293" r:id="rId19"/>
    <p:sldId id="298" r:id="rId20"/>
    <p:sldId id="296" r:id="rId21"/>
    <p:sldId id="269" r:id="rId22"/>
    <p:sldId id="270" r:id="rId23"/>
    <p:sldId id="271" r:id="rId24"/>
    <p:sldId id="272" r:id="rId25"/>
    <p:sldId id="273" r:id="rId26"/>
    <p:sldId id="297" r:id="rId27"/>
    <p:sldId id="278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744FA8-EEDC-4E7B-BB0C-CB6355D81DE6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420168-94DE-4CAC-AF11-81754FAA0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84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2947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1"/>
            <a:ext cx="5029200" cy="276225"/>
          </a:xfrm>
        </p:spPr>
        <p:txBody>
          <a:bodyPr wrap="square" lIns="91440" tIns="45720" rIns="91440" bIns="45720" anchor="t">
            <a:spAutoFit/>
          </a:bodyPr>
          <a:lstStyle/>
          <a:p>
            <a:pPr lvl="0"/>
            <a:endParaRPr lang="zh-CN" altLang="en-US"/>
          </a:p>
        </p:txBody>
      </p:sp>
      <p:sp>
        <p:nvSpPr>
          <p:cNvPr id="8294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6200" y="8869363"/>
            <a:ext cx="2971800" cy="274637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en-US" altLang="zh-CN" sz="1200"/>
              <a:pPr lvl="0" algn="r" eaLnBrk="1" hangingPunct="1">
                <a:spcBef>
                  <a:spcPct val="50000"/>
                </a:spcBef>
              </a:pPr>
              <a:t>7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355058929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80669-7E4A-4465-B7E7-37575B6650DB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2490E-1527-47D7-B409-BA1E805166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1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03"/>
          <a:stretch>
            <a:fillRect/>
          </a:stretch>
        </p:blipFill>
        <p:spPr>
          <a:xfrm>
            <a:off x="0" y="0"/>
            <a:ext cx="12267414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12415" y="2707193"/>
            <a:ext cx="6117997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藤野先生</a:t>
            </a:r>
            <a:endParaRPr lang="en-US" altLang="zh-CN" sz="8000" b="1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4400" b="1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           </a:t>
            </a:r>
            <a:r>
              <a:rPr lang="zh-CN" altLang="en-US" sz="4400" b="1">
                <a:solidFill>
                  <a:schemeClr val="accent4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鲁迅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1147665" y="895739"/>
            <a:ext cx="11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烂熳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4097" y="917510"/>
            <a:ext cx="1293846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烂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漫</a:t>
            </a:r>
          </a:p>
        </p:txBody>
      </p:sp>
      <p:cxnSp>
        <p:nvCxnSpPr>
          <p:cNvPr id="8" name="直接连接符 7"/>
          <p:cNvCxnSpPr>
            <a:stCxn id="4" idx="3"/>
            <a:endCxn id="6" idx="1"/>
          </p:cNvCxnSpPr>
          <p:nvPr/>
        </p:nvCxnSpPr>
        <p:spPr>
          <a:xfrm>
            <a:off x="2295331" y="1218905"/>
            <a:ext cx="1178766" cy="2177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62530" y="917511"/>
            <a:ext cx="11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斗乱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7233" y="2478834"/>
            <a:ext cx="11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利害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36703" y="2341985"/>
            <a:ext cx="11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喝采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50776" y="4043267"/>
            <a:ext cx="1147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模胡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0539" y="5389985"/>
            <a:ext cx="3959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物以希为贵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205136" y="2836211"/>
            <a:ext cx="1178766" cy="2177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292222" y="4416194"/>
            <a:ext cx="1178766" cy="2177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716418" y="1265558"/>
            <a:ext cx="1178766" cy="2177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756851" y="2733575"/>
            <a:ext cx="1178766" cy="2177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701145" y="5815788"/>
            <a:ext cx="1178766" cy="2177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393232" y="2525485"/>
            <a:ext cx="1293846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厉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害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98979" y="4096138"/>
            <a:ext cx="1293846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模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糊</a:t>
            </a:r>
            <a:endParaRPr lang="zh-CN" altLang="en-US" sz="36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79158" y="954832"/>
            <a:ext cx="1293846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抖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00930" y="2432179"/>
            <a:ext cx="1293846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喝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彩</a:t>
            </a:r>
            <a:endParaRPr lang="zh-CN" altLang="en-US" sz="36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57193" y="5505062"/>
            <a:ext cx="2537925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物以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稀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为贵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extBox 15"/>
          <p:cNvSpPr txBox="1"/>
          <p:nvPr/>
        </p:nvSpPr>
        <p:spPr>
          <a:xfrm>
            <a:off x="796145" y="1450403"/>
            <a:ext cx="521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初见先生的印象。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6—8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8616" y="2447884"/>
            <a:ext cx="480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耳闻先生逸事。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3869" y="3598777"/>
            <a:ext cx="5307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先生添改讲义。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11—15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8425" y="4735888"/>
            <a:ext cx="570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先生纠正解剖图。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16—19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5777" y="5785904"/>
            <a:ext cx="552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(5)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先生关心解剖实习。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21—22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21998" y="1491677"/>
            <a:ext cx="49132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(6)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先生了解中国女人裹脚情况。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23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94182" y="2830857"/>
            <a:ext cx="5279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(7)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匿名信事件。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24—28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9891" y="3871338"/>
            <a:ext cx="4419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(8)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与先生惜别。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32—35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92330" y="4935266"/>
            <a:ext cx="5299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(9)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对先生的怀念与感激。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36—38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10538" y="373225"/>
            <a:ext cx="2696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藤野先生</a:t>
            </a:r>
            <a:endParaRPr lang="zh-CN" altLang="en-US" sz="4800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2"/>
          <p:cNvSpPr/>
          <p:nvPr/>
        </p:nvSpPr>
        <p:spPr>
          <a:xfrm>
            <a:off x="395683" y="1265322"/>
            <a:ext cx="1121092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藤野先生只是个普通人，作者却说：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694262" y="2375185"/>
            <a:ext cx="10793095" cy="13709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“他的性格，在我的眼里和心里是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伟大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的，虽然他的姓名并不为许多人所知道。”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9517" y="4124131"/>
            <a:ext cx="8966719" cy="18158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伟大</a:t>
            </a:r>
            <a:endParaRPr lang="en-US" altLang="zh-CN" sz="28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）品格崇高；才识卓越。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）气势雄伟；规模宏大；超出寻常，令人景仰钦佩的。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                        ——《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现代汉语词典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extBox 15"/>
          <p:cNvSpPr txBox="1"/>
          <p:nvPr/>
        </p:nvSpPr>
        <p:spPr>
          <a:xfrm>
            <a:off x="796145" y="1450403"/>
            <a:ext cx="5212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初见先生的印象。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6—8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8616" y="2447884"/>
            <a:ext cx="480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耳闻先生逸事。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3869" y="3598777"/>
            <a:ext cx="5307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先生添改讲义。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11—15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8425" y="4735888"/>
            <a:ext cx="5707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先生纠正解剖图。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16—19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5777" y="5785904"/>
            <a:ext cx="5523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(5)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先生关心解剖实习。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21—22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21998" y="1491677"/>
            <a:ext cx="49132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(6)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先生了解中国女人裹脚情况。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23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94182" y="2830857"/>
            <a:ext cx="5279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(7)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匿名信事件。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24—28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9891" y="3871338"/>
            <a:ext cx="4419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(8)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与先生惜别。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32—35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92330" y="4935266"/>
            <a:ext cx="5299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(9)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对先生的怀念与感激。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36—38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10538" y="373225"/>
            <a:ext cx="2696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藤野先生</a:t>
            </a:r>
            <a:endParaRPr lang="zh-CN" altLang="en-US" sz="4800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Rectangle 2"/>
          <p:cNvSpPr/>
          <p:nvPr/>
        </p:nvSpPr>
        <p:spPr>
          <a:xfrm>
            <a:off x="582295" y="248285"/>
            <a:ext cx="1121092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藤野先生只是个普通人，作者却说：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582295" y="1078230"/>
            <a:ext cx="10793095" cy="13709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“他的性格，在我的眼里和心里是伟大的，虽然他的姓名并不为许多人所知道。”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582295" y="2573655"/>
            <a:ext cx="1079309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作者为什么说他“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伟大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”？</a:t>
            </a:r>
            <a:endParaRPr lang="zh-CN" altLang="en-US" sz="3200"/>
          </a:p>
        </p:txBody>
      </p:sp>
      <p:sp>
        <p:nvSpPr>
          <p:cNvPr id="9" name="Rectangle 3"/>
          <p:cNvSpPr/>
          <p:nvPr/>
        </p:nvSpPr>
        <p:spPr>
          <a:xfrm>
            <a:off x="373380" y="3304540"/>
            <a:ext cx="11002010" cy="2970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藤野先生与我交往的四件事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可以看出：他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教学认真，正直热诚，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治学严谨，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没有狭隘的民族偏见，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能以公正之心对待来自弱国的学生，而且给予了</a:t>
            </a:r>
            <a:r>
              <a:rPr lang="en-US" altLang="zh-CN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极大的关心、鼓励和真诚的帮助等等，在当时的历史背景下，能够做到这些尤其难能可贵。所以，他在“我”的眼里和心里是伟大的。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86771" y="734329"/>
            <a:ext cx="10737130" cy="2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/>
              <a:t>       对于</a:t>
            </a:r>
            <a:r>
              <a:rPr lang="zh-CN" altLang="en-US" sz="3600" b="1"/>
              <a:t>这样一位老师，鲁迅先生怀着怎样的感情？请结合你读到的地方谈一谈。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600" b="1"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ea typeface="楷体" pitchFamily="49" charset="-122"/>
              </a:rPr>
              <a:t>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458194" y="2498811"/>
            <a:ext cx="10521885" cy="175432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万分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的感激，深切的怀念和愧疚。</a:t>
            </a:r>
            <a:endParaRPr lang="en-US" altLang="zh-CN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装订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收藏</a:t>
            </a:r>
            <a:r>
              <a:rPr lang="zh-CN" altLang="en-US" sz="36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讲义；悬挂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先生的</a:t>
            </a:r>
            <a:r>
              <a:rPr lang="zh-CN" altLang="en-US" sz="36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照片；以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笔做刀枪，把怀念之情化为斗争的勇气和</a:t>
            </a:r>
            <a:r>
              <a:rPr lang="zh-CN" altLang="en-US" sz="36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力量。</a:t>
            </a:r>
            <a:endParaRPr lang="zh-CN" altLang="en-US" sz="36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561" y="4385620"/>
            <a:ext cx="3603274" cy="24085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"/>
          <p:cNvSpPr txBox="1"/>
          <p:nvPr/>
        </p:nvSpPr>
        <p:spPr>
          <a:xfrm>
            <a:off x="755779" y="475861"/>
            <a:ext cx="2015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课后作业</a:t>
            </a:r>
            <a:endParaRPr lang="zh-CN" altLang="en-US" sz="3200" b="1"/>
          </a:p>
        </p:txBody>
      </p:sp>
      <p:sp>
        <p:nvSpPr>
          <p:cNvPr id="3" name="TextBox 2"/>
          <p:cNvSpPr txBox="1"/>
          <p:nvPr/>
        </p:nvSpPr>
        <p:spPr>
          <a:xfrm>
            <a:off x="1054359" y="1586204"/>
            <a:ext cx="1026367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学习本文抓住主要特征和事迹来表现人物的思想品质的写作方法，写一篇短文。</a:t>
            </a:r>
            <a:r>
              <a:rPr lang="zh-CN" altLang="en-US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（要求：选自己熟悉的老师来写，写前要认真观察，并能做出进一步的接触和深入了解。）</a:t>
            </a:r>
            <a:endParaRPr lang="en-US" altLang="zh-CN" sz="28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sym typeface="+mn-ea"/>
              </a:rPr>
              <a:t>既然在仙台有这么好的医学老师，鲁迅为何还要离开仙台，又为何要“弃医从文”呢？请课后与同学探讨。</a:t>
            </a:r>
            <a:endParaRPr lang="zh-CN" altLang="en-US" sz="3200" b="1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548967" y="2351314"/>
            <a:ext cx="738664" cy="19221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藤野先生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203650" y="942392"/>
            <a:ext cx="233264" cy="479593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539552" y="699796"/>
            <a:ext cx="1772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初次相见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2898" y="1576873"/>
            <a:ext cx="2435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先生添改讲义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3997" y="2578370"/>
            <a:ext cx="2898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先生纠正血管图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99113" y="3523864"/>
            <a:ext cx="311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先生关心解剖实习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92892" y="4460033"/>
            <a:ext cx="311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先生了解女人裹脚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33665" y="727788"/>
            <a:ext cx="5421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学者形象、平易近人、生活简朴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5939" y="1570653"/>
            <a:ext cx="1853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认真负责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0275" y="2572138"/>
            <a:ext cx="1766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严格要求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18650" y="3554962"/>
            <a:ext cx="194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热情诚恳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43057" y="4509795"/>
            <a:ext cx="1779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求实问理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右大括号 15"/>
          <p:cNvSpPr/>
          <p:nvPr/>
        </p:nvSpPr>
        <p:spPr>
          <a:xfrm>
            <a:off x="9050694" y="886408"/>
            <a:ext cx="382555" cy="4973216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0002418" y="2285999"/>
            <a:ext cx="1334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“伟大”</a:t>
            </a:r>
            <a:endParaRPr lang="zh-CN" altLang="en-US" sz="28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82539" y="2911150"/>
            <a:ext cx="24632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没有民族偏见</a:t>
            </a:r>
            <a:endParaRPr lang="en-US" altLang="zh-CN" sz="28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公平正义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22497" y="4077477"/>
            <a:ext cx="2183363" cy="95410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感激、怀念、愧疚</a:t>
            </a:r>
            <a:endParaRPr lang="zh-CN" altLang="en-US" sz="2800" b="1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96002" y="5414865"/>
            <a:ext cx="3110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匿名信事件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53065" y="5427306"/>
            <a:ext cx="2597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5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公平正义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Box 11"/>
          <p:cNvSpPr txBox="1"/>
          <p:nvPr/>
        </p:nvSpPr>
        <p:spPr>
          <a:xfrm>
            <a:off x="808173" y="752191"/>
            <a:ext cx="4584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⑴东京见闻。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1—2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8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0782" y="1724263"/>
            <a:ext cx="8241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⑵赴仙台途中对日暮里和水户的深刻印象。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3931" y="2700350"/>
            <a:ext cx="4847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⑶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仙台求学受优待。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9244" y="3707935"/>
            <a:ext cx="5279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⑽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匿名信事件。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24—28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6647" y="4843277"/>
            <a:ext cx="4379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⑾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看电影事件。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（第</a:t>
            </a:r>
            <a:r>
              <a:rPr lang="en-US" altLang="zh-CN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29—31</a:t>
            </a:r>
            <a:r>
              <a:rPr lang="zh-CN" altLang="en-US" sz="20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段）</a:t>
            </a:r>
            <a:endParaRPr lang="zh-CN" altLang="en-US" sz="2000" b="1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17232" y="121298"/>
            <a:ext cx="26965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藤野先生</a:t>
            </a:r>
            <a:endParaRPr lang="zh-CN" altLang="en-US" sz="4000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855360" y="393351"/>
            <a:ext cx="6904461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smtClean="0">
                <a:latin typeface="宋体" panose="02010600030101010101" pitchFamily="2" charset="-122"/>
              </a:rPr>
              <a:t>作者在东京所见所闻是什么？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0547" y="1582559"/>
            <a:ext cx="11637655" cy="5232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smtClean="0">
                <a:solidFill>
                  <a:schemeClr val="accent5">
                    <a:lumMod val="75000"/>
                  </a:schemeClr>
                </a:solidFill>
              </a:rPr>
              <a:t>看到的是清国留学生成群结队地赏樱花，听到的是他们在中国会馆学跳舞。</a:t>
            </a:r>
            <a:endParaRPr lang="zh-CN" altLang="en-US" b="1">
              <a:solidFill>
                <a:schemeClr val="accent5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594101" y="2539391"/>
            <a:ext cx="799614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smtClean="0">
                <a:latin typeface="宋体" panose="02010600030101010101" pitchFamily="2" charset="-122"/>
              </a:rPr>
              <a:t>此情此景，作者会是这样的情绪？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48791" y="4279108"/>
            <a:ext cx="11250121" cy="107721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smtClean="0">
                <a:solidFill>
                  <a:srgbClr val="0070C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表现了</a:t>
            </a:r>
            <a:r>
              <a:rPr lang="zh-CN" altLang="en-US" b="1" smtClean="0">
                <a:solidFill>
                  <a:srgbClr val="0070C0"/>
                </a:solidFill>
              </a:rPr>
              <a:t>作者对在东京留学的中国学生</a:t>
            </a:r>
            <a:r>
              <a:rPr lang="zh-CN" altLang="en-US" b="1" smtClean="0">
                <a:solidFill>
                  <a:srgbClr val="0070C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所造成的污浊腐朽气氛的</a:t>
            </a:r>
            <a:r>
              <a:rPr lang="zh-CN" altLang="en-US" b="1" smtClean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厌恶</a:t>
            </a:r>
            <a:r>
              <a:rPr lang="zh-CN" altLang="en-US" b="1" smtClean="0">
                <a:solidFill>
                  <a:srgbClr val="0070C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，和其</a:t>
            </a:r>
            <a:r>
              <a:rPr lang="zh-CN" altLang="en-US" b="1" smtClean="0">
                <a:solidFill>
                  <a:srgbClr val="0070C0"/>
                </a:solidFill>
              </a:rPr>
              <a:t>效忠满清王朝，醉生梦死状况的</a:t>
            </a:r>
            <a:r>
              <a:rPr lang="zh-CN" altLang="en-US" b="1" smtClean="0">
                <a:solidFill>
                  <a:srgbClr val="FF0000"/>
                </a:solidFill>
              </a:rPr>
              <a:t>失望</a:t>
            </a:r>
            <a:r>
              <a:rPr lang="zh-CN" altLang="en-US" b="1" smtClean="0">
                <a:solidFill>
                  <a:srgbClr val="0070C0"/>
                </a:solidFill>
              </a:rPr>
              <a:t>。</a:t>
            </a:r>
            <a:endParaRPr lang="en-US" altLang="zh-CN" b="1">
              <a:solidFill>
                <a:srgbClr val="0070C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84172" y="3387012"/>
            <a:ext cx="3965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“东京也无非这样。”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42588" y="5589037"/>
            <a:ext cx="229533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爱国之情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1259633" y="2202024"/>
            <a:ext cx="1017969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zh-CN" sz="3200" smtClean="0">
                <a:ea typeface="微软雅黑" pitchFamily="34" charset="-122"/>
              </a:rPr>
              <a:t>1.</a:t>
            </a:r>
            <a:r>
              <a:rPr lang="zh-CN" altLang="en-US" sz="3200" smtClean="0">
                <a:ea typeface="微软雅黑" pitchFamily="34" charset="-122"/>
              </a:rPr>
              <a:t>学习本文选择典型事例突出人物品质的写法。（</a:t>
            </a:r>
            <a:r>
              <a:rPr lang="zh-CN" altLang="en-US" sz="3200" smtClean="0">
                <a:solidFill>
                  <a:srgbClr val="FF0000"/>
                </a:solidFill>
                <a:ea typeface="微软雅黑" pitchFamily="34" charset="-122"/>
              </a:rPr>
              <a:t>重点</a:t>
            </a:r>
            <a:r>
              <a:rPr lang="zh-CN" altLang="en-US" sz="3200" smtClean="0">
                <a:ea typeface="微软雅黑" pitchFamily="34" charset="-122"/>
              </a:rPr>
              <a:t>）</a:t>
            </a:r>
            <a:endParaRPr lang="en-US" altLang="zh-CN" sz="3200" smtClean="0">
              <a:ea typeface="微软雅黑" pitchFamily="34" charset="-122"/>
            </a:endParaRPr>
          </a:p>
          <a:p>
            <a:pPr marL="342900" indent="-342900"/>
            <a:endParaRPr lang="zh-CN" altLang="en-US" sz="3600" smtClean="0">
              <a:ea typeface="微软雅黑" pitchFamily="34" charset="-122"/>
            </a:endParaRPr>
          </a:p>
          <a:p>
            <a:pPr marL="342900" indent="-342900"/>
            <a:r>
              <a:rPr lang="en-US" altLang="zh-CN" sz="3200" smtClean="0">
                <a:ea typeface="微软雅黑" pitchFamily="34" charset="-122"/>
              </a:rPr>
              <a:t>2.</a:t>
            </a:r>
            <a:r>
              <a:rPr lang="zh-CN" altLang="en-US" sz="3200" smtClean="0">
                <a:ea typeface="微软雅黑" pitchFamily="34" charset="-122"/>
              </a:rPr>
              <a:t>体会藤野先生高尚的品格。（</a:t>
            </a:r>
            <a:r>
              <a:rPr lang="zh-CN" altLang="en-US" sz="3200" smtClean="0">
                <a:solidFill>
                  <a:srgbClr val="FF0000"/>
                </a:solidFill>
                <a:ea typeface="微软雅黑" pitchFamily="34" charset="-122"/>
              </a:rPr>
              <a:t>重、难点</a:t>
            </a:r>
            <a:r>
              <a:rPr lang="zh-CN" altLang="en-US" sz="3200" smtClean="0">
                <a:ea typeface="微软雅黑" pitchFamily="34" charset="-122"/>
              </a:rPr>
              <a:t>）</a:t>
            </a:r>
            <a:endParaRPr lang="en-US" altLang="zh-CN" sz="3200" smtClean="0">
              <a:ea typeface="微软雅黑" pitchFamily="34" charset="-122"/>
            </a:endParaRPr>
          </a:p>
          <a:p>
            <a:pPr marL="342900" indent="-342900"/>
            <a:endParaRPr lang="zh-CN" altLang="en-US" sz="3200" smtClean="0">
              <a:ea typeface="微软雅黑" pitchFamily="34" charset="-122"/>
            </a:endParaRPr>
          </a:p>
          <a:p>
            <a:pPr marL="342900" indent="-342900"/>
            <a:r>
              <a:rPr lang="en-US" altLang="zh-CN" sz="3200" smtClean="0">
                <a:ea typeface="微软雅黑" pitchFamily="34" charset="-122"/>
              </a:rPr>
              <a:t>3.</a:t>
            </a:r>
            <a:r>
              <a:rPr lang="zh-CN" altLang="en-US" sz="3200" smtClean="0">
                <a:ea typeface="微软雅黑" pitchFamily="34" charset="-122"/>
              </a:rPr>
              <a:t>理解本文语言浓厚的感情色彩。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3" y="1129004"/>
            <a:ext cx="25659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/>
              <a:t>学习目标</a:t>
            </a:r>
            <a:endParaRPr lang="zh-CN" altLang="en-US" sz="44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93802" y="991730"/>
            <a:ext cx="11604396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鲁迅为什么一直记得“日暮里”、“水户”两个地名？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日暮里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b="1">
                <a:latin typeface="华文宋体" panose="02010600040101010101" pitchFamily="2" charset="-122"/>
                <a:ea typeface="华文宋体" panose="02010600040101010101" pitchFamily="2" charset="-122"/>
              </a:rPr>
              <a:t>（１）</a:t>
            </a:r>
            <a:r>
              <a:rPr lang="zh-CN" altLang="en-US" b="1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“日暮乡关何处是”</a:t>
            </a:r>
            <a:r>
              <a:rPr lang="zh-CN" altLang="en-US" b="1">
                <a:latin typeface="华文宋体" panose="02010600040101010101" pitchFamily="2" charset="-122"/>
                <a:ea typeface="华文宋体" panose="02010600040101010101" pitchFamily="2" charset="-122"/>
              </a:rPr>
              <a:t>思乡之情，心境落寞凄凉；</a:t>
            </a:r>
            <a:endParaRPr lang="en-US" altLang="zh-CN" b="1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b="1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</a:t>
            </a:r>
            <a:r>
              <a:rPr lang="zh-CN" altLang="en-US" b="1">
                <a:latin typeface="华文宋体" panose="02010600040101010101" pitchFamily="2" charset="-122"/>
                <a:ea typeface="华文宋体" panose="02010600040101010101" pitchFamily="2" charset="-122"/>
              </a:rPr>
              <a:t>（２）</a:t>
            </a:r>
            <a:r>
              <a:rPr lang="zh-CN" altLang="en-US" b="1">
                <a:latin typeface="华文宋体" panose="02010600040101010101" pitchFamily="2" charset="-122"/>
                <a:ea typeface="华文宋体" panose="02010600040101010101" pitchFamily="2" charset="-122"/>
                <a:sym typeface="+mn-ea"/>
              </a:rPr>
              <a:t>让人想起屈原《离骚》中的</a:t>
            </a:r>
            <a:r>
              <a:rPr lang="zh-CN" altLang="en-US" b="1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sym typeface="+mn-ea"/>
              </a:rPr>
              <a:t>“日忽忽其将暮”</a:t>
            </a:r>
            <a:r>
              <a:rPr lang="zh-CN" altLang="en-US" b="1">
                <a:latin typeface="华文宋体" panose="02010600040101010101" pitchFamily="2" charset="-122"/>
                <a:ea typeface="华文宋体" panose="02010600040101010101" pitchFamily="2" charset="-122"/>
                <a:sym typeface="+mn-ea"/>
              </a:rPr>
              <a:t>的诗句，使作者联想到清王朝的衰败，日暮途穷</a:t>
            </a:r>
            <a:r>
              <a:rPr lang="zh-CN" altLang="en-US" b="1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楷体" pitchFamily="49" charset="-122"/>
                <a:ea typeface="楷体" pitchFamily="49" charset="-122"/>
              </a:rPr>
              <a:t> </a:t>
            </a:r>
            <a:endParaRPr lang="en-US" altLang="zh-CN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水户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b="1">
                <a:latin typeface="华文宋体" panose="02010600040101010101" pitchFamily="2" charset="-122"/>
                <a:ea typeface="华文宋体" panose="02010600040101010101" pitchFamily="2" charset="-122"/>
              </a:rPr>
              <a:t>朱舜水反清复明客死的地方——敬仰他的爱国精神，具有</a:t>
            </a:r>
            <a:r>
              <a:rPr lang="zh-CN" altLang="en-US" b="1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强烈的反对满清统治的革命民主主义思想。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06686" y="5589037"/>
            <a:ext cx="229533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爱国之情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69682" y="543662"/>
            <a:ext cx="1185263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微软雅黑" panose="020b0503020204020204" pitchFamily="34" charset="-122"/>
                <a:ea typeface="黑体" panose="02010609060101010101" pitchFamily="49" charset="-122"/>
              </a:rPr>
              <a:t>“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我到仙台也颇受了这样的优待</a:t>
            </a:r>
            <a:r>
              <a:rPr lang="zh-CN" altLang="en-US">
                <a:latin typeface="微软雅黑" panose="020b0503020204020204" pitchFamily="34" charset="-122"/>
                <a:ea typeface="黑体" panose="02010609060101010101" pitchFamily="49" charset="-122"/>
              </a:rPr>
              <a:t>”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，作者受到了哪些优待，他又是怎样看待这些优待的？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7544" y="1810140"/>
            <a:ext cx="9349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“不收学费”；“几个职员还为我的食宿操心”。</a:t>
            </a:r>
            <a:endParaRPr lang="zh-CN" altLang="en-US" sz="2800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514" y="3069769"/>
            <a:ext cx="11262049" cy="2862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这是作者用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诙谐的口气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猜测自己在仙台受“优待”的原因。鲁迅认为，日本友人对自己的关心，是出于对弱国国民的同情，而不是尊重。这对于有强烈爱国感情的鲁迅来说，自然</a:t>
            </a:r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感到无限辛酸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，同时也反映出作者强烈的民族自尊心。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21698" y="2388636"/>
            <a:ext cx="5411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“大概是物以稀为贵罢。”</a:t>
            </a:r>
            <a:endParaRPr lang="zh-CN" altLang="en-US" sz="32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8654" y="5999584"/>
            <a:ext cx="229533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爱国之情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7328" y="647471"/>
            <a:ext cx="114252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/>
              <a:t>       </a:t>
            </a:r>
            <a:r>
              <a:rPr lang="zh-CN" altLang="en-US" sz="3600" b="1"/>
              <a:t>“看电影”事件：“偏有中国人夹在里面”“在讲堂里的还有一个我”这句话中包含了哪几类的中国人</a:t>
            </a:r>
            <a:r>
              <a:rPr lang="zh-CN" altLang="en-US" sz="3600" b="1" smtClean="0"/>
              <a:t>？</a:t>
            </a:r>
            <a:endParaRPr lang="zh-CN" altLang="en-US" sz="3600" b="1"/>
          </a:p>
        </p:txBody>
      </p:sp>
      <p:sp>
        <p:nvSpPr>
          <p:cNvPr id="3" name="TextBox 2"/>
          <p:cNvSpPr txBox="1"/>
          <p:nvPr/>
        </p:nvSpPr>
        <p:spPr>
          <a:xfrm>
            <a:off x="1847461" y="2295331"/>
            <a:ext cx="8752114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rgbClr val="00206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（１）做毫无意义的示众材料的人；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rgbClr val="00206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（２）麻木的、同样毫无意义甚至喝彩的看客；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rgbClr val="00206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（３）被刺痛了的人（我）。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38986" y="586377"/>
            <a:ext cx="1052974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latin typeface="宋体" panose="02010600030101010101" pitchFamily="2" charset="-122"/>
              </a:rPr>
              <a:t>   “但在那时那地，我的意见却变化了。”我的意见发生了什么变化？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0066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31411" y="2312153"/>
            <a:ext cx="11544889" cy="26443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atin typeface="+mn-ea"/>
                <a:ea typeface="+mn-ea"/>
              </a:rPr>
              <a:t>       </a:t>
            </a:r>
            <a:r>
              <a:rPr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</a:rPr>
              <a:t>“匿名信”和“看电影”事件深深刺激了鲁迅，令他深切体会到弱国子民的屈辱遭遇，使他深刻认识到国人的麻木不仁，进而认识到“</a:t>
            </a:r>
            <a:r>
              <a:rPr lang="zh-CN" altLang="en-US" sz="2800" b="1">
                <a:solidFill>
                  <a:srgbClr val="FF33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医学并非是一件紧要事，凡是愚弱的国民，即使体格如何健全，如何茁壮，也只能做毫无意义的示众的材料和看客</a:t>
            </a:r>
            <a:r>
              <a:rPr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</a:rPr>
              <a:t>”。于是，“在那时那地，我的意见却变化了。”鲁迅改用文字的解剖刀，写下的是医治内心的药方。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97356" y="5169159"/>
            <a:ext cx="229533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爱国之情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26082" y="1901402"/>
            <a:ext cx="11463910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/>
              <a:t>    </a:t>
            </a:r>
            <a:r>
              <a:rPr lang="zh-CN" altLang="en-US" sz="2800" b="1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清</a:t>
            </a: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国留学生赏樱花、学跳舞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———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离开东京前往仙台见到藤野的缘由；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途径日暮里和水户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———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作者忧国爱民之情，学医的动机；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医专职员的优待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———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为下文写藤野先生作正面陪衬；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日本“爱国青年”寻衅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———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为藤野先生作反面陪衬；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课堂上看电影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———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与藤野先生告别的直接原因</a:t>
            </a:r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zh-CN" altLang="en-US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3311" y="5087566"/>
            <a:ext cx="109241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    以上所有事件材料都与突出藤野先生热忱、没有狭隘的民族偏见的高贵品质有密切的关系。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1605063" y="894945"/>
            <a:ext cx="9163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ea typeface="微软雅黑" pitchFamily="34" charset="-122"/>
              </a:rPr>
              <a:t>这些事件与藤野先生真的没有丝毫关系么？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3666929" y="354563"/>
            <a:ext cx="3545633" cy="52322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在东京的见闻和感受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60710" y="1402706"/>
            <a:ext cx="3545633" cy="52322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初到仙台的所见所闻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5159" y="2441515"/>
            <a:ext cx="3545633" cy="52322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与藤野先生的交往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8269" y="3582957"/>
            <a:ext cx="3545633" cy="52322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弃医从文的经过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2049" y="4640424"/>
            <a:ext cx="3545633" cy="52322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离别后对先生的怀念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666931" y="5617029"/>
            <a:ext cx="3545632" cy="877077"/>
            <a:chOff x="3666931" y="5617029"/>
            <a:chExt cx="3545632" cy="877077"/>
          </a:xfrm>
        </p:grpSpPr>
        <p:sp>
          <p:nvSpPr>
            <p:cNvPr id="8" name="椭圆 7"/>
            <p:cNvSpPr/>
            <p:nvPr/>
          </p:nvSpPr>
          <p:spPr>
            <a:xfrm>
              <a:off x="3666931" y="5617029"/>
              <a:ext cx="3545632" cy="87707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33460" y="5775640"/>
              <a:ext cx="28831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明线：怀念先生</a:t>
              </a:r>
              <a:endPara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725753" y="363894"/>
            <a:ext cx="4301413" cy="461665"/>
          </a:xfrm>
          <a:prstGeom prst="rect">
            <a:avLst/>
          </a:prstGeom>
          <a:noFill/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对清国留学生的丑行充满厌恶</a:t>
            </a:r>
            <a:endParaRPr lang="zh-CN" altLang="en-US" sz="2400">
              <a:ln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47524" y="1440024"/>
            <a:ext cx="4301413" cy="46166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作为弱国子民内心辛酸</a:t>
            </a:r>
            <a:endParaRPr lang="zh-CN" altLang="en-US" sz="2400">
              <a:ln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31974" y="2740090"/>
            <a:ext cx="4301413" cy="830997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激发救国救民的强烈愿望，</a:t>
            </a:r>
            <a:endParaRPr lang="en-US" altLang="zh-CN" sz="2400" smtClean="0">
              <a:ln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40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坚定改变国民精神的信念</a:t>
            </a:r>
            <a:endParaRPr lang="zh-CN" altLang="en-US" sz="2400">
              <a:ln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94651" y="4634204"/>
            <a:ext cx="4301413" cy="46166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ln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为改变国民精神充满斗志</a:t>
            </a:r>
            <a:endParaRPr lang="zh-CN" altLang="en-US" sz="2400">
              <a:ln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167577" y="5620133"/>
            <a:ext cx="3545632" cy="877077"/>
            <a:chOff x="8167577" y="5620133"/>
            <a:chExt cx="3545632" cy="877077"/>
          </a:xfrm>
        </p:grpSpPr>
        <p:sp>
          <p:nvSpPr>
            <p:cNvPr id="16" name="椭圆 15"/>
            <p:cNvSpPr/>
            <p:nvPr/>
          </p:nvSpPr>
          <p:spPr>
            <a:xfrm>
              <a:off x="8167577" y="5620133"/>
              <a:ext cx="3545632" cy="877077"/>
            </a:xfrm>
            <a:prstGeom prst="ellips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633926" y="5788081"/>
              <a:ext cx="28831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00B050"/>
                  </a:solidFill>
                  <a:latin typeface="楷体" pitchFamily="49" charset="-122"/>
                  <a:ea typeface="楷体" pitchFamily="49" charset="-122"/>
                </a:rPr>
                <a:t>暗线：爱国之情</a:t>
              </a:r>
              <a:endParaRPr lang="zh-CN" altLang="en-US" sz="2800" b="1">
                <a:solidFill>
                  <a:srgbClr val="00B05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cxnSp>
        <p:nvCxnSpPr>
          <p:cNvPr id="19" name="直接连接符 18"/>
          <p:cNvCxnSpPr>
            <a:stCxn id="5" idx="3"/>
            <a:endCxn id="14" idx="1"/>
          </p:cNvCxnSpPr>
          <p:nvPr/>
        </p:nvCxnSpPr>
        <p:spPr>
          <a:xfrm>
            <a:off x="7190792" y="2703125"/>
            <a:ext cx="541182" cy="4524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6" idx="3"/>
            <a:endCxn id="14" idx="1"/>
          </p:cNvCxnSpPr>
          <p:nvPr/>
        </p:nvCxnSpPr>
        <p:spPr>
          <a:xfrm flipV="1">
            <a:off x="7193902" y="3155589"/>
            <a:ext cx="538072" cy="6889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99796" y="821094"/>
            <a:ext cx="2080726" cy="523220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添改讲义</a:t>
            </a:r>
            <a:endParaRPr lang="zh-CN" altLang="en-US" sz="2800" b="1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2905" y="1449355"/>
            <a:ext cx="2068286" cy="523220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纠正解剖图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6016" y="2077615"/>
            <a:ext cx="2074506" cy="523220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关心实习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8456" y="2752530"/>
            <a:ext cx="2108720" cy="523220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了解裹脚</a:t>
            </a:r>
          </a:p>
        </p:txBody>
      </p:sp>
      <p:cxnSp>
        <p:nvCxnSpPr>
          <p:cNvPr id="28" name="直接连接符 27"/>
          <p:cNvCxnSpPr>
            <a:stCxn id="23" idx="3"/>
            <a:endCxn id="5" idx="1"/>
          </p:cNvCxnSpPr>
          <p:nvPr/>
        </p:nvCxnSpPr>
        <p:spPr>
          <a:xfrm>
            <a:off x="2780522" y="1082704"/>
            <a:ext cx="864637" cy="16204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4" idx="3"/>
            <a:endCxn id="5" idx="1"/>
          </p:cNvCxnSpPr>
          <p:nvPr/>
        </p:nvCxnSpPr>
        <p:spPr>
          <a:xfrm>
            <a:off x="2771191" y="1710965"/>
            <a:ext cx="873968" cy="992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5" idx="3"/>
            <a:endCxn id="5" idx="1"/>
          </p:cNvCxnSpPr>
          <p:nvPr/>
        </p:nvCxnSpPr>
        <p:spPr>
          <a:xfrm>
            <a:off x="2780522" y="2339225"/>
            <a:ext cx="864637" cy="3639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6" idx="3"/>
            <a:endCxn id="5" idx="1"/>
          </p:cNvCxnSpPr>
          <p:nvPr/>
        </p:nvCxnSpPr>
        <p:spPr>
          <a:xfrm flipV="1">
            <a:off x="2827176" y="2703125"/>
            <a:ext cx="817983" cy="3110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58889" y="3959289"/>
            <a:ext cx="2108720" cy="523220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匿名信事件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43338" y="4680857"/>
            <a:ext cx="2108720" cy="523220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看电影事件</a:t>
            </a:r>
          </a:p>
        </p:txBody>
      </p:sp>
      <p:cxnSp>
        <p:nvCxnSpPr>
          <p:cNvPr id="38" name="直接连接符 37"/>
          <p:cNvCxnSpPr>
            <a:stCxn id="35" idx="3"/>
            <a:endCxn id="6" idx="1"/>
          </p:cNvCxnSpPr>
          <p:nvPr/>
        </p:nvCxnSpPr>
        <p:spPr>
          <a:xfrm flipV="1">
            <a:off x="2867609" y="3844567"/>
            <a:ext cx="780660" cy="3763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36" idx="3"/>
            <a:endCxn id="6" idx="1"/>
          </p:cNvCxnSpPr>
          <p:nvPr/>
        </p:nvCxnSpPr>
        <p:spPr>
          <a:xfrm flipV="1">
            <a:off x="2852058" y="3844567"/>
            <a:ext cx="796211" cy="10979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下箭头 40"/>
          <p:cNvSpPr/>
          <p:nvPr/>
        </p:nvSpPr>
        <p:spPr>
          <a:xfrm>
            <a:off x="5215813" y="979715"/>
            <a:ext cx="345232" cy="354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下箭头 41"/>
          <p:cNvSpPr/>
          <p:nvPr/>
        </p:nvSpPr>
        <p:spPr>
          <a:xfrm>
            <a:off x="5209593" y="2018524"/>
            <a:ext cx="345232" cy="354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下箭头 42"/>
          <p:cNvSpPr/>
          <p:nvPr/>
        </p:nvSpPr>
        <p:spPr>
          <a:xfrm>
            <a:off x="5222033" y="3122646"/>
            <a:ext cx="345232" cy="354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下箭头 43"/>
          <p:cNvSpPr/>
          <p:nvPr/>
        </p:nvSpPr>
        <p:spPr>
          <a:xfrm>
            <a:off x="5243803" y="4189447"/>
            <a:ext cx="345232" cy="354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下箭头 44"/>
          <p:cNvSpPr/>
          <p:nvPr/>
        </p:nvSpPr>
        <p:spPr>
          <a:xfrm>
            <a:off x="9753601" y="973495"/>
            <a:ext cx="345232" cy="354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下箭头 45"/>
          <p:cNvSpPr/>
          <p:nvPr/>
        </p:nvSpPr>
        <p:spPr>
          <a:xfrm>
            <a:off x="9756711" y="2180254"/>
            <a:ext cx="345232" cy="354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下箭头 46"/>
          <p:cNvSpPr/>
          <p:nvPr/>
        </p:nvSpPr>
        <p:spPr>
          <a:xfrm>
            <a:off x="9778483" y="3956181"/>
            <a:ext cx="345232" cy="354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2" grpId="0"/>
      <p:bldP spid="13" grpId="0"/>
      <p:bldP spid="14" grpId="0"/>
      <p:bldP spid="15" grpId="0"/>
      <p:bldP spid="23" grpId="0"/>
      <p:bldP spid="24" grpId="0"/>
      <p:bldP spid="25" grpId="0"/>
      <p:bldP spid="26" grpId="0"/>
      <p:bldP spid="35" grpId="0"/>
      <p:bldP spid="36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965184" y="448035"/>
            <a:ext cx="90555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b="1"/>
              <a:t>自题小像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275372" y="2139360"/>
            <a:ext cx="4925325" cy="3007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3300"/>
                </a:solidFill>
                <a:ea typeface="楷体" pitchFamily="49" charset="-122"/>
              </a:rPr>
              <a:t>灵台无计逃神矢，</a:t>
            </a:r>
          </a:p>
          <a:p>
            <a:pPr algn="di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3300"/>
                </a:solidFill>
                <a:ea typeface="楷体" pitchFamily="49" charset="-122"/>
              </a:rPr>
              <a:t>风雨如磐暗故园。</a:t>
            </a:r>
          </a:p>
          <a:p>
            <a:pPr algn="di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3300"/>
                </a:solidFill>
                <a:ea typeface="楷体" pitchFamily="49" charset="-122"/>
              </a:rPr>
              <a:t>寄意寒星荃不察，</a:t>
            </a:r>
          </a:p>
          <a:p>
            <a:pPr algn="di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FF3300"/>
                </a:solidFill>
                <a:ea typeface="楷体" pitchFamily="49" charset="-122"/>
              </a:rPr>
              <a:t>我以我血荐轩辕。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87332" y="1449219"/>
            <a:ext cx="1008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鲁迅</a:t>
            </a: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76100" y="124968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alphaModFix amt="12000"/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52487" y="509778"/>
            <a:ext cx="11491274" cy="35394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“</a:t>
            </a:r>
            <a:r>
              <a:rPr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</a:rPr>
              <a:t>第二次行礼时，先生便和蔼地在一旁答礼。他是一个高而瘦的老人，须发都花白了，还戴着大眼镜。我对他很恭敬，因为我早听到，他是本城中极方正，质朴，博学的人。</a:t>
            </a:r>
            <a:endParaRPr lang="en-US" altLang="zh-CN" sz="28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en-US" altLang="zh-CN" sz="28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我</a:t>
            </a:r>
            <a:r>
              <a:rPr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</a:rPr>
              <a:t>疑心这是极好的文章，因为读到这里，他总是微笑起来，而且将头仰起，摇着，向后拗过去，拗过去。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”</a:t>
            </a:r>
            <a:endParaRPr lang="en-US" altLang="zh-CN" sz="28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en-US" altLang="zh-CN" sz="28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en-US" sz="28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026" name="Picture 2" descr="https://gss1.bdstatic.com/-vo3dSag_xI4khGkpoWK1HF6hhy/baike/w%3D268%3Bg%3D0/sign=710f918f1ed8bc3ec60801ccbab0c123/279759ee3d6d55fbaf7552936a224f4a21a4ddd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23465" y="4144558"/>
            <a:ext cx="3152283" cy="271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403685" y="4760902"/>
            <a:ext cx="3912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寿镜吾先生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3646" y="3472967"/>
            <a:ext cx="62952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——《</a:t>
            </a:r>
            <a:r>
              <a:rPr lang="zh-CN" altLang="en-US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从百草园到三味书屋</a:t>
            </a:r>
            <a:r>
              <a:rPr lang="en-US" altLang="zh-CN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en-US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鲁迅</a:t>
            </a:r>
            <a:endParaRPr lang="zh-CN" altLang="en-US" sz="32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66242" y="1766600"/>
            <a:ext cx="11227324" cy="255454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“</a:t>
            </a:r>
            <a:r>
              <a:rPr lang="zh-CN" altLang="en-US" sz="3200" b="1">
                <a:latin typeface="华文宋体" panose="02010600040101010101" pitchFamily="2" charset="-122"/>
                <a:ea typeface="华文宋体" panose="02010600040101010101" pitchFamily="2" charset="-122"/>
              </a:rPr>
              <a:t>但不知怎地，我总还时时记起他，在我所认为我师的之中，他是最使我感激，给我鼓励的一</a:t>
            </a:r>
            <a:r>
              <a:rPr lang="zh-CN" altLang="en-US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个</a:t>
            </a:r>
            <a:r>
              <a:rPr lang="en-US" altLang="zh-CN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……</a:t>
            </a:r>
            <a:r>
              <a:rPr lang="zh-CN" altLang="en-US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他</a:t>
            </a:r>
            <a:r>
              <a:rPr lang="zh-CN" altLang="en-US" sz="3200" b="1">
                <a:latin typeface="华文宋体" panose="02010600040101010101" pitchFamily="2" charset="-122"/>
                <a:ea typeface="华文宋体" panose="02010600040101010101" pitchFamily="2" charset="-122"/>
              </a:rPr>
              <a:t>的性格，在我的眼里和心里是伟大的，虽然他的姓名并不为许多人所知道。</a:t>
            </a:r>
            <a:r>
              <a:rPr lang="zh-CN" altLang="en-US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”</a:t>
            </a:r>
            <a:endParaRPr lang="en-US" altLang="zh-CN" sz="32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en-US" altLang="zh-CN" sz="32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en-US" altLang="zh-CN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                                 </a:t>
            </a:r>
            <a:endParaRPr lang="zh-CN" altLang="en-US" sz="32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76746" y="3631223"/>
            <a:ext cx="4352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——《</a:t>
            </a:r>
            <a:r>
              <a:rPr lang="zh-CN" altLang="en-US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藤野先生</a:t>
            </a:r>
            <a:r>
              <a:rPr lang="en-US" altLang="zh-CN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》</a:t>
            </a:r>
            <a:r>
              <a:rPr lang="zh-CN" altLang="en-US" sz="32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鲁迅</a:t>
            </a:r>
            <a:endParaRPr lang="zh-CN" altLang="en-US" sz="32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103" y="314902"/>
            <a:ext cx="2866534" cy="775518"/>
          </a:xfrm>
        </p:spPr>
        <p:txBody>
          <a:bodyPr/>
          <a:lstStyle/>
          <a:p>
            <a:r>
              <a:rPr lang="zh-CN" altLang="en-US" b="1">
                <a:solidFill>
                  <a:schemeClr val="accent2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再忆鲁迅</a:t>
            </a:r>
          </a:p>
        </p:txBody>
      </p:sp>
      <p:sp>
        <p:nvSpPr>
          <p:cNvPr id="3" name="矩形 2"/>
          <p:cNvSpPr/>
          <p:nvPr/>
        </p:nvSpPr>
        <p:spPr>
          <a:xfrm>
            <a:off x="481399" y="1277632"/>
            <a:ext cx="10966185" cy="3970318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鲁迅（1881</a:t>
            </a:r>
            <a:r>
              <a:rPr lang="en-US" altLang="zh-CN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—1936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）生于浙江绍兴，原名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，字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，</a:t>
            </a:r>
            <a:r>
              <a:rPr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</a:rPr>
              <a:t>是中国历史上伟大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的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、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和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。著名作品集有：</a:t>
            </a:r>
            <a:endParaRPr lang="en-US" altLang="zh-CN" sz="28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）小说集：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、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、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；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</a:t>
            </a:r>
            <a:endParaRPr lang="en-US" altLang="zh-CN" sz="2800" b="1" u="sng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）散文集：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；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</a:t>
            </a:r>
            <a:endParaRPr lang="en-US" altLang="zh-CN" sz="2800" b="1" u="sng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3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）散文诗集：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；</a:t>
            </a:r>
            <a:endParaRPr lang="en-US" altLang="zh-CN" sz="2800" b="1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（</a:t>
            </a:r>
            <a:r>
              <a:rPr lang="en-US" altLang="zh-CN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4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）杂文集：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、</a:t>
            </a:r>
            <a:r>
              <a:rPr lang="zh-CN" altLang="en-US" sz="2800" b="1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                        </a:t>
            </a:r>
            <a:r>
              <a:rPr lang="zh-CN" altLang="en-US" sz="28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。                    </a:t>
            </a:r>
            <a:endParaRPr lang="en-US" altLang="zh-CN" sz="28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75670" y="1396188"/>
            <a:ext cx="1415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周树人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665662" y="1390326"/>
            <a:ext cx="1060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豫才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06622" y="2042387"/>
            <a:ext cx="135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文学家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0217" y="2027200"/>
            <a:ext cx="1462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思想家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7658" y="2030674"/>
            <a:ext cx="1459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革命家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122" y="2671007"/>
            <a:ext cx="1620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《呐喊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84322" y="2669928"/>
            <a:ext cx="1532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《彷徨》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93498" y="3295618"/>
            <a:ext cx="2051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《朝花夕拾》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62225" y="2668556"/>
            <a:ext cx="2118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</a:rPr>
              <a:t>故事新编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5190" y="3933214"/>
            <a:ext cx="2051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</a:rPr>
              <a:t>野草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3697" y="4524154"/>
            <a:ext cx="1233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</a:rPr>
              <a:t>坟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25881" y="4542815"/>
            <a:ext cx="3034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</a:rPr>
              <a:t>且介亭杂文集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5"/>
          <p:cNvSpPr txBox="1"/>
          <p:nvPr/>
        </p:nvSpPr>
        <p:spPr>
          <a:xfrm>
            <a:off x="569167" y="354563"/>
            <a:ext cx="3125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背景链接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9672" y="1660849"/>
            <a:ext cx="1046894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    本文记叙的是作者</a:t>
            </a:r>
            <a:r>
              <a:rPr lang="en-US" sz="3200" b="1" smtClean="0">
                <a:latin typeface="楷体" pitchFamily="49" charset="-122"/>
                <a:ea typeface="楷体" pitchFamily="49" charset="-122"/>
              </a:rPr>
              <a:t>1902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年赴日本留学时的生活片段，当时的中国由于受到帝国主义列强的侵略，已经沦为半殖民地半封建社会，这其中就有日本对中国的侵略。</a:t>
            </a:r>
            <a:r>
              <a:rPr lang="en-US" sz="3200" b="1" smtClean="0">
                <a:latin typeface="楷体" pitchFamily="49" charset="-122"/>
                <a:ea typeface="楷体" pitchFamily="49" charset="-122"/>
              </a:rPr>
              <a:t>1902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sz="3200" b="1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月鲁迅去日本留学，入东京弘文学院补习日语，积极参加反清爱国活动，在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自题小像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一诗中发出“我以我血荐轩辕”的誓言。</a:t>
            </a:r>
            <a:r>
              <a:rPr lang="en-US" sz="3200" b="1" smtClean="0">
                <a:latin typeface="楷体" pitchFamily="49" charset="-122"/>
                <a:ea typeface="楷体" pitchFamily="49" charset="-122"/>
              </a:rPr>
              <a:t> 1904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年入仙台医学专门学校学医。两年后弃医从文，想从改变国民精神入手，挽救民族危亡。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3" name="Text Box 3"/>
          <p:cNvSpPr txBox="1"/>
          <p:nvPr/>
        </p:nvSpPr>
        <p:spPr>
          <a:xfrm>
            <a:off x="492125" y="298450"/>
            <a:ext cx="109632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藤野先生对他们交往的回忆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2125" y="1627505"/>
            <a:ext cx="10963275" cy="42525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“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周君来的时候是中日战争之后，又过了相当的年数，很可悲的是，当时日本人还骂中国人做猪头三。在有这恶骂风气的时候，所以同级生之中也有这样的一群，动不动就对周君加以白眼，另眼看待。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”</a:t>
            </a:r>
          </a:p>
          <a:p>
            <a:pPr algn="r"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（摘自藤野严九郎《谨忆周树人君》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06505" y="517103"/>
            <a:ext cx="6700785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请细读课文，完成以下任务：</a:t>
            </a:r>
            <a:endParaRPr lang="zh-CN" altLang="en-US" sz="4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3" y="1968760"/>
            <a:ext cx="1039430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任务一：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圈出读音不准的字词，找出文中与现代汉语书写不一样的词语；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任务二：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按照文章写作顺序，找出文中和藤野先生有直接关联的事例，用简洁的语言概括出来；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任务三：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按以上事件顺序，用一个或多个词语归纳出藤野先生的品质。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1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1107829" y="914400"/>
            <a:ext cx="10445261" cy="501675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绯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红（    ）     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宛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如（    ）     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驿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站（    ）</a:t>
            </a:r>
            <a:endParaRPr lang="en-US" altLang="zh-CN" sz="3200" b="1" kern="100" smtClean="0">
              <a:solidFill>
                <a:srgbClr val="000000"/>
              </a:solidFill>
              <a:latin typeface="宋体"/>
              <a:ea typeface="宋体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解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剖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（    ）     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诘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责（    ）     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畸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形（    ）</a:t>
            </a:r>
            <a:endParaRPr lang="en-US" altLang="zh-CN" sz="3200" b="1" kern="100" smtClean="0">
              <a:solidFill>
                <a:srgbClr val="000000"/>
              </a:solidFill>
              <a:latin typeface="宋体"/>
              <a:ea typeface="宋体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不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逊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（    ）     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匿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名（    ）     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血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管（    ）</a:t>
            </a:r>
            <a:endParaRPr lang="en-US" altLang="zh-CN" sz="3200" b="1" kern="100" smtClean="0">
              <a:solidFill>
                <a:srgbClr val="000000"/>
              </a:solidFill>
              <a:latin typeface="宋体"/>
              <a:ea typeface="宋体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挟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着（    ）    教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诲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（    ）     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杳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无消息（    ）   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瞥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（    ）      深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恶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痛疾（    ）  油光可</a:t>
            </a:r>
            <a:r>
              <a:rPr lang="zh-CN" altLang="en-US" sz="3200" b="1" kern="100" smtClean="0">
                <a:solidFill>
                  <a:srgbClr val="FF0000"/>
                </a:solidFill>
                <a:latin typeface="宋体"/>
                <a:ea typeface="宋体"/>
              </a:rPr>
              <a:t>鉴</a:t>
            </a:r>
            <a:r>
              <a:rPr lang="zh-CN" altLang="en-US" sz="3200" b="1" kern="100" smtClean="0">
                <a:solidFill>
                  <a:srgbClr val="000000"/>
                </a:solidFill>
                <a:latin typeface="宋体"/>
                <a:ea typeface="宋体"/>
              </a:rPr>
              <a:t>（    ）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40976" y="1257299"/>
            <a:ext cx="677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f</a:t>
            </a:r>
            <a:r>
              <a:rPr lang="en-US" altLang="zh-CN" sz="2800" b="1" err="1" smtClean="0">
                <a:solidFill>
                  <a:srgbClr val="FF0000"/>
                </a:solidFill>
              </a:rPr>
              <a:t>ē</a:t>
            </a:r>
            <a:r>
              <a:rPr lang="en-US" sz="2800" b="1" err="1" smtClean="0">
                <a:solidFill>
                  <a:srgbClr val="FF0000"/>
                </a:solidFill>
              </a:rPr>
              <a:t>i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08430" y="1251438"/>
            <a:ext cx="905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w</a:t>
            </a:r>
            <a:r>
              <a:rPr lang="en-US" altLang="zh-CN" sz="2800" b="1" err="1" smtClean="0">
                <a:solidFill>
                  <a:srgbClr val="FF0000"/>
                </a:solidFill>
              </a:rPr>
              <a:t>ǎ</a:t>
            </a:r>
            <a:r>
              <a:rPr lang="en-US" sz="2800" b="1" err="1" smtClean="0">
                <a:solidFill>
                  <a:srgbClr val="FF0000"/>
                </a:solidFill>
              </a:rPr>
              <a:t>n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80678" y="1245578"/>
            <a:ext cx="677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y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ì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45153" y="2233245"/>
            <a:ext cx="677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j</a:t>
            </a:r>
            <a:r>
              <a:rPr lang="en-US" altLang="zh-CN" sz="2800" b="1" err="1" smtClean="0">
                <a:solidFill>
                  <a:srgbClr val="FF0000"/>
                </a:solidFill>
              </a:rPr>
              <a:t>ī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0827" y="2244971"/>
            <a:ext cx="677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ji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é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32538" y="2239107"/>
            <a:ext cx="820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p</a:t>
            </a:r>
            <a:r>
              <a:rPr lang="en-US" altLang="zh-CN" sz="2800" b="1" err="1" smtClean="0">
                <a:solidFill>
                  <a:srgbClr val="FF0000"/>
                </a:solidFill>
              </a:rPr>
              <a:t>ō</a:t>
            </a:r>
            <a:r>
              <a:rPr lang="en-US" sz="2800" b="1" err="1" smtClean="0">
                <a:solidFill>
                  <a:srgbClr val="FF0000"/>
                </a:solidFill>
              </a:rPr>
              <a:t>u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8221" y="3209192"/>
            <a:ext cx="81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x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ù</a:t>
            </a:r>
            <a:r>
              <a:rPr lang="en-US" sz="2800" b="1" err="1" smtClean="0">
                <a:solidFill>
                  <a:srgbClr val="FF0000"/>
                </a:solidFill>
              </a:rPr>
              <a:t>n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60825" y="3229708"/>
            <a:ext cx="677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n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ì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57589" y="3215054"/>
            <a:ext cx="794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xu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è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40973" y="4185137"/>
            <a:ext cx="677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xi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é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08426" y="4196861"/>
            <a:ext cx="855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hu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ì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01651" y="4173415"/>
            <a:ext cx="820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y</a:t>
            </a:r>
            <a:r>
              <a:rPr lang="en-US" altLang="zh-CN" sz="2800" b="1" err="1" smtClean="0">
                <a:solidFill>
                  <a:srgbClr val="FF0000"/>
                </a:solidFill>
              </a:rPr>
              <a:t>ǎ</a:t>
            </a:r>
            <a:r>
              <a:rPr lang="en-US" sz="2800" b="1" err="1" smtClean="0">
                <a:solidFill>
                  <a:srgbClr val="FF0000"/>
                </a:solidFill>
              </a:rPr>
              <a:t>o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286997" y="5152292"/>
            <a:ext cx="826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ji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à</a:t>
            </a:r>
            <a:r>
              <a:rPr lang="en-US" sz="2800" b="1" err="1" smtClean="0">
                <a:solidFill>
                  <a:srgbClr val="FF0000"/>
                </a:solidFill>
              </a:rPr>
              <a:t>n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14744" y="5155223"/>
            <a:ext cx="677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w</a:t>
            </a:r>
            <a:r>
              <a:rPr lang="en-US" altLang="zh-CN" sz="2800" b="1" err="1" smtClean="0">
                <a:solidFill>
                  <a:srgbClr val="FF0000"/>
                </a:solidFill>
              </a:rPr>
              <a:t>ù</a:t>
            </a:r>
            <a:endParaRPr lang="zh-CN" altLang="en-US" sz="2800" b="1" smtClean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07219" y="5149362"/>
            <a:ext cx="759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</a:rPr>
              <a:t>pi</a:t>
            </a:r>
            <a:r>
              <a:rPr lang="en-US" altLang="zh-CN" sz="2800" b="1" err="1" smtClean="0">
                <a:solidFill>
                  <a:srgbClr val="FF0000"/>
                </a:solidFill>
              </a:rPr>
              <a:t>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187</Paragraphs>
  <Slides>26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等线 Light</vt:lpstr>
      <vt:lpstr>等线</vt:lpstr>
      <vt:lpstr>Calibri</vt:lpstr>
      <vt:lpstr>华文宋体</vt:lpstr>
      <vt:lpstr>微软雅黑</vt:lpstr>
      <vt:lpstr>华文楷体</vt:lpstr>
      <vt:lpstr>楷体</vt:lpstr>
      <vt:lpstr>宋体</vt:lpstr>
      <vt:lpstr>Wingdings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再忆鲁迅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2021-06-12T18:57:27.148</cp:lastPrinted>
  <dcterms:created xsi:type="dcterms:W3CDTF">2021-06-12T18:57:27Z</dcterms:created>
  <dcterms:modified xsi:type="dcterms:W3CDTF">2021-06-12T10:57:27Z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