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405" r:id="rId2"/>
    <p:sldId id="289" r:id="rId3"/>
    <p:sldId id="377" r:id="rId4"/>
    <p:sldId id="408" r:id="rId5"/>
    <p:sldId id="378" r:id="rId6"/>
    <p:sldId id="407" r:id="rId7"/>
    <p:sldId id="409" r:id="rId8"/>
    <p:sldId id="410" r:id="rId9"/>
    <p:sldId id="406" r:id="rId10"/>
    <p:sldId id="411" r:id="rId11"/>
    <p:sldId id="412" r:id="rId12"/>
    <p:sldId id="413" r:id="rId13"/>
    <p:sldId id="414" r:id="rId14"/>
    <p:sldId id="415" r:id="rId15"/>
    <p:sldId id="382" r:id="rId16"/>
    <p:sldId id="416" r:id="rId17"/>
    <p:sldId id="417" r:id="rId18"/>
    <p:sldId id="418" r:id="rId19"/>
    <p:sldId id="392" r:id="rId20"/>
    <p:sldId id="394" r:id="rId21"/>
    <p:sldId id="395" r:id="rId22"/>
    <p:sldId id="396" r:id="rId23"/>
    <p:sldId id="397" r:id="rId24"/>
    <p:sldId id="398" r:id="rId25"/>
    <p:sldId id="419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800000"/>
    <a:srgbClr val="660066"/>
    <a:srgbClr val="FF0066"/>
    <a:srgbClr val="0000FF"/>
    <a:srgbClr val="990099"/>
    <a:srgbClr val="CC0000"/>
    <a:srgbClr val="006600"/>
    <a:srgbClr val="FF00FF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7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53514-4C20-4A1B-8C7E-9E9FFB93D073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00DA93-C3A3-4A3A-9A70-FE39A234B6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32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110D9B2B-8BE1-4E19-A661-87B492533C52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ppt背景图片\KH8QR[0YDZACJB1}M1YRU{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339" y="0"/>
            <a:ext cx="91241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300717" y="2497466"/>
            <a:ext cx="6696744" cy="4199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2800" b="1" dirty="0" smtClean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俗话说</a:t>
            </a:r>
            <a:r>
              <a:rPr lang="zh-CN" altLang="zh-CN" sz="28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en-US" altLang="zh-CN" sz="28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28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文章不厌百回改</a:t>
            </a:r>
            <a:r>
              <a:rPr lang="en-US" altLang="zh-CN" sz="28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”“</a:t>
            </a:r>
            <a:r>
              <a:rPr lang="zh-CN" altLang="zh-CN" sz="28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善作不如善改</a:t>
            </a:r>
            <a:r>
              <a:rPr lang="en-US" altLang="zh-CN" sz="28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zh-CN" sz="28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，一篇好的文章不仅是</a:t>
            </a:r>
            <a:r>
              <a:rPr lang="en-US" altLang="zh-CN" sz="28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28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写</a:t>
            </a:r>
            <a:r>
              <a:rPr lang="en-US" altLang="zh-CN" sz="28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zh-CN" sz="28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出来的，而且是</a:t>
            </a:r>
            <a:r>
              <a:rPr lang="en-US" altLang="zh-CN" sz="28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28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改</a:t>
            </a:r>
            <a:r>
              <a:rPr lang="en-US" altLang="zh-CN" sz="28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zh-CN" sz="28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出来的。曹雪芹写《红楼梦》就自言：</a:t>
            </a:r>
            <a:r>
              <a:rPr lang="en-US" altLang="zh-CN" sz="28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28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批阅十载，增删五次。</a:t>
            </a:r>
            <a:r>
              <a:rPr lang="en-US" altLang="zh-CN" sz="2800" b="1" dirty="0" smtClean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zh-CN" sz="2800" b="1" dirty="0" smtClean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修改</a:t>
            </a:r>
            <a:r>
              <a:rPr lang="zh-CN" altLang="zh-CN" sz="28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是写作的一个不可缺少的重要步骤，是提高文章质量的有效途径。那么，作文修改，有哪些基本要求和方法呢</a:t>
            </a:r>
            <a:r>
              <a:rPr lang="zh-CN" altLang="zh-CN" sz="2800" b="1" dirty="0" smtClean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我们</a:t>
            </a:r>
            <a:r>
              <a:rPr lang="zh-CN" altLang="zh-CN" sz="2800" b="1" dirty="0" smtClean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今天一起学习</a:t>
            </a:r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第四单元写作</a:t>
            </a:r>
            <a:endParaRPr lang="zh-CN" altLang="zh-CN" sz="2800" b="1" dirty="0">
              <a:solidFill>
                <a:schemeClr val="accent3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92106" y="1268759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dirty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导</a:t>
            </a:r>
            <a:r>
              <a:rPr lang="zh-CN" altLang="en-US" sz="6000" dirty="0" smtClean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入新课</a:t>
            </a:r>
            <a:endParaRPr lang="zh-CN" altLang="en-US" sz="6000" cap="none" spc="0" dirty="0">
              <a:ln w="11430"/>
              <a:solidFill>
                <a:srgbClr val="CC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5984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843808" y="1507921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方法指导</a:t>
            </a:r>
            <a:endParaRPr lang="zh-CN" altLang="en-US" sz="60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63" y="2844225"/>
            <a:ext cx="9139237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读下</a:t>
            </a:r>
            <a:r>
              <a:rPr lang="zh-CN" altLang="zh-CN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面语句</a:t>
            </a:r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，指出错误缺点，并进行修改。</a:t>
            </a:r>
          </a:p>
        </p:txBody>
      </p:sp>
      <p:sp>
        <p:nvSpPr>
          <p:cNvPr id="8" name="流程图: 可选过程 7"/>
          <p:cNvSpPr/>
          <p:nvPr/>
        </p:nvSpPr>
        <p:spPr>
          <a:xfrm>
            <a:off x="13643" y="4709294"/>
            <a:ext cx="2088232" cy="2121367"/>
          </a:xfrm>
          <a:prstGeom prst="flowChartAlternateProcess">
            <a:avLst/>
          </a:prstGeom>
          <a:solidFill>
            <a:srgbClr val="002060"/>
          </a:solidFill>
          <a:ln>
            <a:solidFill>
              <a:srgbClr val="00CC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首先</a:t>
            </a:r>
            <a:endParaRPr lang="en-US" altLang="zh-CN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去</a:t>
            </a:r>
            <a:r>
              <a:rPr lang="zh-CN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看有没有错别词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3536764" y="4688267"/>
            <a:ext cx="2088232" cy="2121367"/>
          </a:xfrm>
          <a:prstGeom prst="flowChartAlternateProcess">
            <a:avLst/>
          </a:prstGeom>
          <a:solidFill>
            <a:srgbClr val="002060"/>
          </a:solidFill>
          <a:ln>
            <a:solidFill>
              <a:srgbClr val="00CC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再去</a:t>
            </a:r>
            <a:endParaRPr lang="en-US" altLang="zh-CN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看有没有用词不当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流程图: 可选过程 9"/>
          <p:cNvSpPr/>
          <p:nvPr/>
        </p:nvSpPr>
        <p:spPr>
          <a:xfrm>
            <a:off x="7064648" y="4688267"/>
            <a:ext cx="2088232" cy="2121367"/>
          </a:xfrm>
          <a:prstGeom prst="flowChartAlternateProcess">
            <a:avLst/>
          </a:prstGeom>
          <a:solidFill>
            <a:srgbClr val="002060"/>
          </a:solidFill>
          <a:ln>
            <a:solidFill>
              <a:srgbClr val="00CC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最后</a:t>
            </a:r>
            <a:endParaRPr lang="en-US" altLang="zh-CN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看看是否</a:t>
            </a:r>
            <a:r>
              <a:rPr lang="zh-CN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啰唆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重复</a:t>
            </a:r>
            <a:endParaRPr lang="zh-CN" altLang="zh-CN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194" name="Picture 2" descr="C:\Users\admin\Desktop\ppt背景图片\13694205_4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2" y="3631335"/>
            <a:ext cx="4550898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admin\Desktop\ppt背景图片\13694205_4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51870"/>
            <a:ext cx="4550898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上弧形箭头 12"/>
          <p:cNvSpPr/>
          <p:nvPr/>
        </p:nvSpPr>
        <p:spPr>
          <a:xfrm>
            <a:off x="2101875" y="5132387"/>
            <a:ext cx="1434889" cy="864096"/>
          </a:xfrm>
          <a:prstGeom prst="curvedDownArrow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上弧形箭头 14"/>
          <p:cNvSpPr/>
          <p:nvPr/>
        </p:nvSpPr>
        <p:spPr>
          <a:xfrm>
            <a:off x="5654415" y="5132387"/>
            <a:ext cx="1434889" cy="864096"/>
          </a:xfrm>
          <a:prstGeom prst="curvedDownArrow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95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3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Desktop\ppt背景图片\()X7~]IL({5OA5~UKY{1HW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940783" y="105273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写作实践</a:t>
            </a:r>
            <a:endParaRPr lang="zh-CN" altLang="en-US" sz="6000" cap="none" spc="0" dirty="0">
              <a:ln w="11430"/>
              <a:solidFill>
                <a:srgbClr val="0070C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212415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一、阅读下面的短文，根据你的理解和感受，试着修改润色这篇习作。</a:t>
            </a:r>
            <a:endParaRPr lang="zh-CN" altLang="zh-CN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162660"/>
            <a:ext cx="9144000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2800" b="1" dirty="0" smtClean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寻人</a:t>
            </a:r>
            <a:r>
              <a:rPr lang="zh-CN" altLang="en-US" sz="2800" b="1" dirty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启事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 smtClean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一</a:t>
            </a:r>
            <a:r>
              <a:rPr lang="zh-CN" altLang="en-US" sz="2800" b="1" dirty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节作文课上，老师一边讲寻人启事的要点，一边叫我们写一则寻找妈妈的寻人启事。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 smtClean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“</a:t>
            </a:r>
            <a:r>
              <a:rPr lang="zh-CN" altLang="en-US" sz="2800" b="1" dirty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最前面的是姓名和性别。”同学们快速地写下几个字。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 smtClean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“</a:t>
            </a:r>
            <a:r>
              <a:rPr lang="zh-CN" altLang="en-US" sz="2800" b="1" dirty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然后就是年龄。”我和大部分同学很快就写好了两个数字；有的同学想了几秒也很快写上了；还有的同学</a:t>
            </a:r>
            <a:r>
              <a:rPr lang="zh-CN" altLang="en-US" sz="2800" b="1" dirty="0" smtClean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涂</a:t>
            </a:r>
            <a:endParaRPr lang="zh-CN" altLang="en-US" sz="2800" b="1" dirty="0">
              <a:solidFill>
                <a:srgbClr val="9900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8830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Desktop\ppt背景图片\()X7~]IL({5OA5~UKY{1HW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940783" y="105273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写作实践</a:t>
            </a:r>
            <a:endParaRPr lang="zh-CN" altLang="en-US" sz="6000" cap="none" spc="0" dirty="0">
              <a:ln w="11430"/>
              <a:solidFill>
                <a:srgbClr val="0070C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212415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一、阅读下面的短文，根据你的理解和感受，试着修改润色这篇习作。</a:t>
            </a:r>
            <a:endParaRPr lang="zh-CN" altLang="zh-CN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218309"/>
            <a:ext cx="9144000" cy="3682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 smtClean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涂抹</a:t>
            </a:r>
            <a:r>
              <a:rPr lang="zh-CN" altLang="en-US" sz="2800" b="1" dirty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抹写了好几次也没写出准确的数来</a:t>
            </a:r>
            <a:r>
              <a:rPr lang="zh-CN" altLang="en-US" sz="2800" b="1" dirty="0" smtClean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 b="1" dirty="0" smtClean="0">
              <a:solidFill>
                <a:srgbClr val="9900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 smtClean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“</a:t>
            </a:r>
            <a:r>
              <a:rPr lang="zh-CN" altLang="en-US" sz="2800" b="1" dirty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写好了吗？再然后就是外貌特征。你们知道什么是外貌特征吗？”“我妈妈有一颗痣！”一位同学说道</a:t>
            </a:r>
            <a:r>
              <a:rPr lang="zh-CN" altLang="en-US" sz="2800" b="1" dirty="0" smtClean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          “很好，”</a:t>
            </a:r>
            <a:r>
              <a:rPr lang="zh-CN" altLang="en-US" sz="2800" b="1" dirty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老师说，“要写出具体位置哦。”我们都努力地回想着。脸上好像是有颗痣，可我怎么知道在哪儿？胳膊上应该有条疤，可是到底有没有啊？我胡乱编了几条特征写了上去。大部分同学则干脆空着不写</a:t>
            </a:r>
            <a:r>
              <a:rPr lang="zh-CN" altLang="en-US" sz="2800" b="1" dirty="0" smtClean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800" b="1" dirty="0">
              <a:solidFill>
                <a:srgbClr val="9900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716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Desktop\ppt背景图片\()X7~]IL({5OA5~UKY{1HW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940783" y="105273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写作实践</a:t>
            </a:r>
            <a:endParaRPr lang="zh-CN" altLang="en-US" sz="6000" cap="none" spc="0" dirty="0">
              <a:ln w="11430"/>
              <a:solidFill>
                <a:srgbClr val="0070C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212415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一、阅读下面的短文，根据你的理解和感受，试着修改润色这篇习作。</a:t>
            </a:r>
            <a:endParaRPr lang="zh-CN" altLang="zh-CN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218309"/>
            <a:ext cx="9144000" cy="3682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 smtClean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“</a:t>
            </a:r>
            <a:r>
              <a:rPr lang="zh-CN" altLang="en-US" sz="2800" b="1" dirty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下面是很重要的一点</a:t>
            </a:r>
            <a:r>
              <a:rPr lang="en-US" altLang="zh-CN" sz="2800" b="1" dirty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800" b="1" dirty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穿着。今天早上看到妈妈时她穿着什么衣服呢？”“我妈好像有一件紫色的上衣吧？”“我记得她穿过一条黑裤子，是今天吗？”</a:t>
            </a:r>
            <a:r>
              <a:rPr lang="en-US" altLang="zh-CN" sz="2800" b="1" dirty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800" b="1" dirty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平时哪个同学的衣服很好看，或是穿了双名牌鞋，大家很快就都发现了；虽然没当面见过最喜欢</a:t>
            </a:r>
            <a:r>
              <a:rPr lang="zh-CN" altLang="en-US" sz="2800" b="1" dirty="0" smtClean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2800" b="1" dirty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明星，但他在什么场合穿了什么衣服，都一清二楚。可是早上刚送自己来上补习班的妈妈穿的是什么样子的衣服，却没有注意过</a:t>
            </a:r>
            <a:r>
              <a:rPr lang="zh-CN" altLang="en-US" sz="2800" b="1" dirty="0" smtClean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800" b="1" dirty="0">
              <a:solidFill>
                <a:srgbClr val="9900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083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Desktop\ppt背景图片\()X7~]IL({5OA5~UKY{1HW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940783" y="105273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写作实践</a:t>
            </a:r>
            <a:endParaRPr lang="zh-CN" altLang="en-US" sz="6000" cap="none" spc="0" dirty="0">
              <a:ln w="11430"/>
              <a:solidFill>
                <a:srgbClr val="0070C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212415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一、阅读下面的短文，根据你的理解和感受，试着修改润色这篇习作。</a:t>
            </a:r>
            <a:endParaRPr lang="zh-CN" altLang="zh-CN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218309"/>
            <a:ext cx="9144000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 smtClean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最后</a:t>
            </a:r>
            <a:r>
              <a:rPr lang="zh-CN" altLang="en-US" sz="2800" b="1" dirty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，一则简单的寻人启事，竟没有一个人写完整。可当我回家后请妈妈写一则寻找我的寻人启事时，她却写得又迅速又具体</a:t>
            </a:r>
            <a:r>
              <a:rPr lang="zh-CN" altLang="en-US" sz="2800" b="1" dirty="0" smtClean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 b="1" dirty="0" smtClean="0">
              <a:solidFill>
                <a:srgbClr val="99009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b="1" dirty="0" smtClean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</a:t>
            </a:r>
            <a:r>
              <a:rPr lang="zh-CN" altLang="en-US" sz="2800" b="1" dirty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改编自孙道荣</a:t>
            </a:r>
            <a:r>
              <a:rPr lang="en-US" altLang="zh-CN" sz="2800" b="1" dirty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 b="1" dirty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寻找妈妈的寻人启事</a:t>
            </a:r>
            <a:r>
              <a:rPr lang="en-US" altLang="zh-CN" sz="2800" b="1" dirty="0" smtClean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en-US" altLang="zh-CN" sz="2800" b="1" dirty="0">
              <a:solidFill>
                <a:srgbClr val="00CC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4180344"/>
            <a:ext cx="9144000" cy="2677656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提示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仔细阅读文章，发现其长处与不足，不足之处就是需要修改的地方。</a:t>
            </a:r>
          </a:p>
          <a:p>
            <a:pPr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提示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：从</a:t>
            </a:r>
            <a:r>
              <a:rPr lang="zh-CN" altLang="en-US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内容和语言两个角度修改文章，使内容更充实，语言更流畅，有表现力。</a:t>
            </a:r>
          </a:p>
          <a:p>
            <a:pPr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提示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无论是改动还是增删，动笔前都要反复斟酌，以防“点金成铁”。</a:t>
            </a:r>
          </a:p>
        </p:txBody>
      </p:sp>
    </p:spTree>
    <p:extLst>
      <p:ext uri="{BB962C8B-B14F-4D97-AF65-F5344CB8AC3E}">
        <p14:creationId xmlns:p14="http://schemas.microsoft.com/office/powerpoint/2010/main" val="28696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dmin\Desktop\ppt背景图片\()X7~]IL({5OA5~UKY{1HW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2940783" y="105273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写作实践</a:t>
            </a:r>
            <a:endParaRPr lang="zh-CN" altLang="en-US" sz="6000" cap="none" spc="0" dirty="0">
              <a:ln w="11430"/>
              <a:solidFill>
                <a:srgbClr val="0070C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1266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11267" name="Picture 16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19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矩形 1"/>
          <p:cNvSpPr>
            <a:spLocks noChangeArrowheads="1"/>
          </p:cNvSpPr>
          <p:nvPr/>
        </p:nvSpPr>
        <p:spPr bwMode="auto">
          <a:xfrm>
            <a:off x="3090862" y="2021908"/>
            <a:ext cx="2962275" cy="63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寻人启事</a:t>
            </a:r>
          </a:p>
        </p:txBody>
      </p:sp>
      <p:sp>
        <p:nvSpPr>
          <p:cNvPr id="11271" name="矩形 1"/>
          <p:cNvSpPr>
            <a:spLocks noChangeArrowheads="1"/>
          </p:cNvSpPr>
          <p:nvPr/>
        </p:nvSpPr>
        <p:spPr bwMode="auto">
          <a:xfrm>
            <a:off x="19050" y="2655928"/>
            <a:ext cx="9164509" cy="4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4926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indent="0"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一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节作文课上，老师一边讲寻人启事的要点，一边叫我们写一则寻找妈妈的寻人启事。</a:t>
            </a:r>
          </a:p>
          <a:p>
            <a:pPr indent="0"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老师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告诉我们说：“最前面的是姓名和性别。”老师讲完，同学们快速地写下几个字。</a:t>
            </a:r>
            <a:endParaRPr lang="en-US" altLang="zh-CN" sz="2800" b="1" dirty="0">
              <a:solidFill>
                <a:srgbClr val="8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“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然后就是年龄。”老师接着说。我和大部分同学很快就写好了两个数字；有的同学想了几秒也很快写上了；还有的同学脸都急红了，涂涂抹抹写了好几次也没写出准确的数来，在那里冥思苦想，怎么不知道提前问问妈妈</a:t>
            </a:r>
            <a:r>
              <a:rPr lang="zh-CN" altLang="en-US" sz="28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</a:t>
            </a:r>
            <a:endParaRPr lang="zh-CN" altLang="en-US" sz="2800" b="1" dirty="0">
              <a:solidFill>
                <a:srgbClr val="8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516" y="57090"/>
            <a:ext cx="348044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修改润色后的作文</a:t>
            </a:r>
          </a:p>
        </p:txBody>
      </p:sp>
    </p:spTree>
    <p:extLst>
      <p:ext uri="{BB962C8B-B14F-4D97-AF65-F5344CB8AC3E}">
        <p14:creationId xmlns:p14="http://schemas.microsoft.com/office/powerpoint/2010/main" val="453163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1" grpId="0" build="p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dmin\Desktop\ppt背景图片\()X7~]IL({5OA5~UKY{1HW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2940783" y="105273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写作实践</a:t>
            </a:r>
            <a:endParaRPr lang="zh-CN" altLang="en-US" sz="6000" cap="none" spc="0" dirty="0">
              <a:ln w="11430"/>
              <a:solidFill>
                <a:srgbClr val="0070C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1266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11267" name="Picture 16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19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矩形 1"/>
          <p:cNvSpPr>
            <a:spLocks noChangeArrowheads="1"/>
          </p:cNvSpPr>
          <p:nvPr/>
        </p:nvSpPr>
        <p:spPr bwMode="auto">
          <a:xfrm>
            <a:off x="3090862" y="2021908"/>
            <a:ext cx="2962275" cy="63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寻人启事</a:t>
            </a:r>
          </a:p>
        </p:txBody>
      </p:sp>
      <p:sp>
        <p:nvSpPr>
          <p:cNvPr id="11271" name="矩形 1"/>
          <p:cNvSpPr>
            <a:spLocks noChangeArrowheads="1"/>
          </p:cNvSpPr>
          <p:nvPr/>
        </p:nvSpPr>
        <p:spPr bwMode="auto">
          <a:xfrm>
            <a:off x="19050" y="2655928"/>
            <a:ext cx="9164509" cy="4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4926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indent="0">
              <a:lnSpc>
                <a:spcPct val="120000"/>
              </a:lnSpc>
            </a:pP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大年龄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了呢</a:t>
            </a:r>
            <a:r>
              <a:rPr lang="zh-CN" altLang="en-US" sz="28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en-US" altLang="zh-CN" sz="2800" b="1" dirty="0" smtClean="0">
              <a:solidFill>
                <a:srgbClr val="8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“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写好了吗？再然后就是外貌特征。你们知道什么是外貌特征吗？”老师不紧不慢地引导说。</a:t>
            </a:r>
          </a:p>
          <a:p>
            <a:pPr indent="0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“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我妈妈有一颗痣！”一位同学说道。“很好，”老师说，“要写出具体位置哦。”我们都努力地回想着。张洪做着鬼脸，竟然问我：“你妈妈脸上有痣吗？”我的脸腾地红</a:t>
            </a:r>
            <a:r>
              <a:rPr lang="zh-CN" altLang="en-US" sz="28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小声</a:t>
            </a:r>
            <a:r>
              <a:rPr lang="zh-CN" altLang="en-US" sz="28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地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说：“脸上好像是有颗痣，可我怎么知道在哪儿？胳膊上有条疤，可是到底有没有啊？”我</a:t>
            </a:r>
            <a:r>
              <a:rPr lang="zh-CN" altLang="en-US" sz="28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胡乱</a:t>
            </a:r>
            <a:endParaRPr lang="zh-CN" altLang="en-US" sz="2800" b="1" dirty="0">
              <a:solidFill>
                <a:srgbClr val="8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516" y="57090"/>
            <a:ext cx="348044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修改润色后的作文</a:t>
            </a:r>
          </a:p>
        </p:txBody>
      </p:sp>
    </p:spTree>
    <p:extLst>
      <p:ext uri="{BB962C8B-B14F-4D97-AF65-F5344CB8AC3E}">
        <p14:creationId xmlns:p14="http://schemas.microsoft.com/office/powerpoint/2010/main" val="4177437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dmin\Desktop\ppt背景图片\()X7~]IL({5OA5~UKY{1HW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2940783" y="105273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写作实践</a:t>
            </a:r>
            <a:endParaRPr lang="zh-CN" altLang="en-US" sz="6000" cap="none" spc="0" dirty="0">
              <a:ln w="11430"/>
              <a:solidFill>
                <a:srgbClr val="0070C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1266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11267" name="Picture 16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19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矩形 1"/>
          <p:cNvSpPr>
            <a:spLocks noChangeArrowheads="1"/>
          </p:cNvSpPr>
          <p:nvPr/>
        </p:nvSpPr>
        <p:spPr bwMode="auto">
          <a:xfrm>
            <a:off x="3090862" y="2021908"/>
            <a:ext cx="2962275" cy="63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寻人启事</a:t>
            </a:r>
          </a:p>
        </p:txBody>
      </p:sp>
      <p:sp>
        <p:nvSpPr>
          <p:cNvPr id="11271" name="矩形 1"/>
          <p:cNvSpPr>
            <a:spLocks noChangeArrowheads="1"/>
          </p:cNvSpPr>
          <p:nvPr/>
        </p:nvSpPr>
        <p:spPr bwMode="auto">
          <a:xfrm>
            <a:off x="19050" y="2655928"/>
            <a:ext cx="9164509" cy="4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4926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indent="0"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编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了几条特征写了上去。我发现大部分同学则干脆空着不写。我的心情很沉重。</a:t>
            </a:r>
          </a:p>
          <a:p>
            <a:pPr indent="0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老师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接着说：“下面是很重要的一点</a:t>
            </a:r>
            <a:r>
              <a:rPr lang="en-US" altLang="zh-CN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穿着。今天早上看到妈妈时她穿着什么衣服呢？”大家七嘴八舌地嚷：“我妈好像有一件紫色的上衣吧？”“我记得她穿过一条黑裤子，是今天吗？”</a:t>
            </a:r>
            <a:r>
              <a:rPr lang="en-US" altLang="zh-CN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平时哪个同学的衣服很好看，或是穿了双名牌鞋，大家很快就都发现了；虽然没当面见过最喜欢的明星，但他在什么场合穿了什么衣服，都</a:t>
            </a:r>
            <a:r>
              <a:rPr lang="zh-CN" altLang="en-US" sz="28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一清</a:t>
            </a:r>
            <a:endParaRPr lang="zh-CN" altLang="en-US" sz="2800" b="1" dirty="0">
              <a:solidFill>
                <a:srgbClr val="8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516" y="57090"/>
            <a:ext cx="348044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修改润色后的作文</a:t>
            </a:r>
          </a:p>
        </p:txBody>
      </p:sp>
    </p:spTree>
    <p:extLst>
      <p:ext uri="{BB962C8B-B14F-4D97-AF65-F5344CB8AC3E}">
        <p14:creationId xmlns:p14="http://schemas.microsoft.com/office/powerpoint/2010/main" val="1183097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dmin\Desktop\ppt背景图片\()X7~]IL({5OA5~UKY{1HW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2940783" y="105273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写作实践</a:t>
            </a:r>
            <a:endParaRPr lang="zh-CN" altLang="en-US" sz="6000" cap="none" spc="0" dirty="0">
              <a:ln w="11430"/>
              <a:solidFill>
                <a:srgbClr val="0070C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1266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11267" name="Picture 16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19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矩形 1"/>
          <p:cNvSpPr>
            <a:spLocks noChangeArrowheads="1"/>
          </p:cNvSpPr>
          <p:nvPr/>
        </p:nvSpPr>
        <p:spPr bwMode="auto">
          <a:xfrm>
            <a:off x="3090862" y="2021908"/>
            <a:ext cx="2962275" cy="63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寻人启事</a:t>
            </a:r>
          </a:p>
        </p:txBody>
      </p:sp>
      <p:sp>
        <p:nvSpPr>
          <p:cNvPr id="11271" name="矩形 1"/>
          <p:cNvSpPr>
            <a:spLocks noChangeArrowheads="1"/>
          </p:cNvSpPr>
          <p:nvPr/>
        </p:nvSpPr>
        <p:spPr bwMode="auto">
          <a:xfrm>
            <a:off x="2483768" y="2924944"/>
            <a:ext cx="6660232" cy="1097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4926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indent="0"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二楚。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可是早上刚送自己来上补习班的妈妈穿的是什么样子的衣服，却没有注意过</a:t>
            </a:r>
            <a:r>
              <a:rPr lang="zh-CN" altLang="en-US" sz="28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 b="1" dirty="0">
              <a:solidFill>
                <a:srgbClr val="8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516" y="57090"/>
            <a:ext cx="348044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修改润色后的作文</a:t>
            </a:r>
          </a:p>
        </p:txBody>
      </p:sp>
      <p:pic>
        <p:nvPicPr>
          <p:cNvPr id="1027" name="Picture 3" descr="C:\Users\admin\Desktop\ppt背景图片\13694205_3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259" y="3009206"/>
            <a:ext cx="2897934" cy="362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483768" y="4178432"/>
            <a:ext cx="66514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我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觉得愧疚极了。</a:t>
            </a:r>
            <a:endParaRPr lang="en-US" altLang="zh-CN" sz="2800" b="1" dirty="0">
              <a:solidFill>
                <a:srgbClr val="8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8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下课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了，一则简单的寻人启事，竟没有一个人写完整。可当我回家后，说了语文课上的事，请妈妈写一则寻找我的寻人启事时，她写得又迅速又具体。</a:t>
            </a:r>
          </a:p>
        </p:txBody>
      </p:sp>
    </p:spTree>
    <p:extLst>
      <p:ext uri="{BB962C8B-B14F-4D97-AF65-F5344CB8AC3E}">
        <p14:creationId xmlns:p14="http://schemas.microsoft.com/office/powerpoint/2010/main" val="2315003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ppt背景图片\JJ{EJ~U1Z(E5)G7CJXEALA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6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21507" name="文本框 14"/>
          <p:cNvSpPr txBox="1">
            <a:spLocks noChangeArrowheads="1"/>
          </p:cNvSpPr>
          <p:nvPr/>
        </p:nvSpPr>
        <p:spPr bwMode="auto">
          <a:xfrm>
            <a:off x="10561638" y="4169833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18270" y="2969504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三、回顾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自己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三年以来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的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写作情况，如写了哪些文章，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哪些写得好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，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哪些不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太好，好或不好的原因是什么，等等。以</a:t>
            </a:r>
            <a:r>
              <a:rPr lang="en-US" altLang="zh-CN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谈谈我的写作</a:t>
            </a:r>
            <a:r>
              <a:rPr lang="en-US" altLang="zh-CN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为题，写一篇作文。不少于</a:t>
            </a:r>
            <a:r>
              <a:rPr lang="en-US" altLang="zh-CN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600 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字。</a:t>
            </a:r>
            <a:endParaRPr lang="zh-CN" altLang="zh-CN" sz="28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98" y="4414254"/>
            <a:ext cx="9125730" cy="2443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b="1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提示</a:t>
            </a:r>
            <a:r>
              <a:rPr lang="en-US" altLang="zh-CN" sz="2800" b="1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1</a:t>
            </a:r>
            <a:r>
              <a:rPr lang="en-US" altLang="zh-CN" sz="2800" b="1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. 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先</a:t>
            </a:r>
            <a:r>
              <a:rPr lang="zh-CN" altLang="en-US" sz="28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梳理自己写作的基本情况，用简洁的语言作介绍。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2800" b="1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提示</a:t>
            </a:r>
            <a:r>
              <a:rPr lang="en-US" altLang="zh-CN" sz="2800" b="1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2</a:t>
            </a:r>
            <a:r>
              <a:rPr lang="en-US" altLang="zh-CN" sz="2800" b="1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. </a:t>
            </a:r>
            <a:r>
              <a:rPr lang="zh-CN" altLang="en-US" sz="28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总结写作中表现好的方面，想想不足的地方，提出改进的办法。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2800" b="1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提示</a:t>
            </a:r>
            <a:r>
              <a:rPr lang="en-US" altLang="zh-CN" sz="2800" b="1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3</a:t>
            </a:r>
            <a:r>
              <a:rPr lang="en-US" altLang="zh-CN" sz="2800" b="1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. 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再</a:t>
            </a:r>
            <a:r>
              <a:rPr lang="zh-CN" altLang="en-US" sz="28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进行修改，看看除了字、词、句以外，立意、结构等方面是否还需要进一步调整、完善。</a:t>
            </a:r>
          </a:p>
        </p:txBody>
      </p:sp>
      <p:sp>
        <p:nvSpPr>
          <p:cNvPr id="9" name="矩形 8"/>
          <p:cNvSpPr/>
          <p:nvPr/>
        </p:nvSpPr>
        <p:spPr>
          <a:xfrm>
            <a:off x="2856675" y="1692587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写作题目</a:t>
            </a:r>
            <a:endParaRPr lang="zh-CN" altLang="en-US" sz="6000" cap="none" spc="0" dirty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7338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2053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076765" y="52815"/>
            <a:ext cx="49904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b="1" i="1" cap="none" spc="0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第四单元 写作</a:t>
            </a:r>
            <a:endParaRPr lang="zh-CN" altLang="en-US" sz="6000" b="1" i="1" cap="none" spc="0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3159" y="1484784"/>
            <a:ext cx="8777682" cy="4863944"/>
            <a:chOff x="183159" y="1484784"/>
            <a:chExt cx="8777682" cy="4863944"/>
          </a:xfrm>
        </p:grpSpPr>
        <p:pic>
          <p:nvPicPr>
            <p:cNvPr id="15" name="Picture 16" descr="C:\Users\Administrator\Desktop\20130806221109_BjuMu.jpe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159" y="1484784"/>
              <a:ext cx="8777682" cy="4863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3"/>
            <p:cNvSpPr>
              <a:spLocks noChangeArrowheads="1"/>
            </p:cNvSpPr>
            <p:nvPr/>
          </p:nvSpPr>
          <p:spPr bwMode="auto">
            <a:xfrm>
              <a:off x="1217701" y="2669893"/>
              <a:ext cx="6838659" cy="2800767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88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行楷" pitchFamily="2" charset="-122"/>
                  <a:ea typeface="华文行楷" pitchFamily="2" charset="-122"/>
                </a:rPr>
                <a:t>修改</a:t>
              </a:r>
              <a:endParaRPr lang="en-US" altLang="zh-CN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endParaRPr>
            </a:p>
            <a:p>
              <a:pPr>
                <a:defRPr/>
              </a:pPr>
              <a:r>
                <a:rPr lang="en-US" altLang="zh-CN" sz="88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行楷" pitchFamily="2" charset="-122"/>
                  <a:ea typeface="华文行楷" pitchFamily="2" charset="-122"/>
                </a:rPr>
                <a:t>    </a:t>
              </a:r>
              <a:r>
                <a:rPr lang="zh-CN" altLang="en-US" sz="88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行楷" pitchFamily="2" charset="-122"/>
                  <a:ea typeface="华文行楷" pitchFamily="2" charset="-122"/>
                </a:rPr>
                <a:t>润色</a:t>
              </a:r>
              <a:endParaRPr lang="zh-CN" altLang="zh-CN" sz="8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458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4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23555" name="Picture 16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19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矩形 1"/>
          <p:cNvSpPr>
            <a:spLocks noChangeArrowheads="1"/>
          </p:cNvSpPr>
          <p:nvPr/>
        </p:nvSpPr>
        <p:spPr bwMode="auto">
          <a:xfrm>
            <a:off x="19050" y="2322460"/>
            <a:ext cx="9124950" cy="4573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4926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回顾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初中三年的学习</a:t>
            </a:r>
            <a:r>
              <a:rPr lang="en-US" altLang="zh-CN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写过的大大小小的作文不少</a:t>
            </a:r>
            <a:r>
              <a:rPr lang="en-US" altLang="zh-CN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有写得好的</a:t>
            </a:r>
            <a:r>
              <a:rPr lang="en-US" altLang="zh-CN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也有写得不好的</a:t>
            </a:r>
            <a:r>
              <a:rPr lang="en-US" altLang="zh-CN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那么</a:t>
            </a:r>
            <a:r>
              <a:rPr lang="en-US" altLang="zh-CN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每次失败与成功的原因是什么呢？首先</a:t>
            </a:r>
            <a:r>
              <a:rPr lang="en-US" altLang="zh-CN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我认为一篇好的文章</a:t>
            </a:r>
            <a:r>
              <a:rPr lang="en-US" altLang="zh-CN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最重要的是要有真情实感</a:t>
            </a:r>
            <a:r>
              <a:rPr lang="en-US" altLang="zh-CN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要构思新颖。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写作</a:t>
            </a:r>
            <a:r>
              <a:rPr lang="zh-CN" altLang="en-US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，是煲汤，是细活，是慢工。只能精心备料，适时入锅，武火滚开，文火慢炖，心急不得。只能耐下心来，遵循要领点点领悟、提高。要领，最好放在心里，常常念叨念叨的好。</a:t>
            </a:r>
          </a:p>
        </p:txBody>
      </p:sp>
      <p:sp>
        <p:nvSpPr>
          <p:cNvPr id="10" name="矩形 9"/>
          <p:cNvSpPr/>
          <p:nvPr/>
        </p:nvSpPr>
        <p:spPr>
          <a:xfrm>
            <a:off x="18058" y="8930"/>
            <a:ext cx="20313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范文学习</a:t>
            </a:r>
            <a:endParaRPr lang="zh-CN" altLang="en-US" sz="3600" cap="none" spc="0" dirty="0">
              <a:ln w="11430"/>
              <a:solidFill>
                <a:schemeClr val="bg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60231" y="1184755"/>
            <a:ext cx="480131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谈谈我的写作</a:t>
            </a:r>
            <a:endParaRPr lang="zh-CN" altLang="en-US" sz="6000" cap="none" spc="0" dirty="0">
              <a:ln w="11430"/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1512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3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 build="p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\Desktop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8058" y="8930"/>
            <a:ext cx="20313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范文学习</a:t>
            </a:r>
            <a:endParaRPr lang="zh-CN" altLang="en-US" sz="3600" cap="none" spc="0" dirty="0">
              <a:ln w="11430"/>
              <a:solidFill>
                <a:schemeClr val="bg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60231" y="1184755"/>
            <a:ext cx="480131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谈谈我的写作</a:t>
            </a:r>
            <a:endParaRPr lang="zh-CN" altLang="en-US" sz="6000" cap="none" spc="0" dirty="0">
              <a:ln w="11430"/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4578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24579" name="Picture 16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19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矩形 1"/>
          <p:cNvSpPr>
            <a:spLocks noChangeArrowheads="1"/>
          </p:cNvSpPr>
          <p:nvPr/>
        </p:nvSpPr>
        <p:spPr bwMode="auto">
          <a:xfrm>
            <a:off x="0" y="2406845"/>
            <a:ext cx="9134475" cy="4451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4926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indent="0" eaLnBrk="1" hangingPunct="1">
              <a:lnSpc>
                <a:spcPct val="114000"/>
              </a:lnSpc>
            </a:pPr>
            <a:r>
              <a:rPr lang="zh-CN" altLang="en-US" sz="2800" b="1" dirty="0" smtClean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    写作中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，我觉得可以注重以下几方面。一是善读。以前我语文成绩差、写作能力弱，从小到大不曾正经读过几本书。所以我写的</a:t>
            </a:r>
            <a:r>
              <a:rPr lang="en-US" altLang="zh-CN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值得感恩</a:t>
            </a:r>
            <a:r>
              <a:rPr lang="en-US" altLang="zh-CN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我想对你说</a:t>
            </a:r>
            <a:r>
              <a:rPr lang="en-US" altLang="zh-CN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两篇作文，老师的评价是淡如白开水，缺乏新意。从那以后我开始多读书。杜甫的“下笔如有神”，离不开“读书破万卷”。蒲松龄说：“书痴者文必工，艺痴者技必良。”培养我的写作素养，引导我向书林中求索。名著推介，佳篇导读，精品点评，不断在我心中激起阅读的浪花。二是善摘。摘，即积累，积累之重要，我们皆知。更重要的</a:t>
            </a:r>
            <a:r>
              <a:rPr lang="zh-CN" altLang="en-US" sz="2800" b="1" dirty="0" smtClean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是督</a:t>
            </a:r>
            <a:endParaRPr lang="zh-CN" altLang="en-US" sz="2800" b="1" dirty="0">
              <a:solidFill>
                <a:srgbClr val="8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824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\Desktop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8058" y="8930"/>
            <a:ext cx="20313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范文学习</a:t>
            </a:r>
            <a:endParaRPr lang="zh-CN" altLang="en-US" sz="3600" cap="none" spc="0" dirty="0">
              <a:ln w="11430"/>
              <a:solidFill>
                <a:schemeClr val="bg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60231" y="1184755"/>
            <a:ext cx="480131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谈谈我的写作</a:t>
            </a:r>
            <a:endParaRPr lang="zh-CN" altLang="en-US" sz="6000" cap="none" spc="0" dirty="0">
              <a:ln w="11430"/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5602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25603" name="Picture 16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19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矩形 1"/>
          <p:cNvSpPr>
            <a:spLocks noChangeArrowheads="1"/>
          </p:cNvSpPr>
          <p:nvPr/>
        </p:nvSpPr>
        <p:spPr bwMode="auto">
          <a:xfrm>
            <a:off x="-1587" y="2335894"/>
            <a:ext cx="9124950" cy="4513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促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我养成长期积累的习惯。大家准备一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个读书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笔记本摘记好词、佳句、名段，老师适时监察、点评、展览，督促自己持之以恒地做下去。三是善观。生活看似平淡无奇，但善观者会看到无尽的奇妙。杨万里在</a:t>
            </a:r>
            <a:r>
              <a:rPr lang="en-US" altLang="zh-CN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读张文潜诗</a:t>
            </a:r>
            <a:r>
              <a:rPr lang="en-US" altLang="zh-CN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里告诉我们：“春江秋月冬冰雪</a:t>
            </a:r>
            <a:r>
              <a:rPr lang="en-US" altLang="zh-CN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, 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不听陈言只听天。”观察自然，发现美。社会就更丰富而耐品味了。路边奔跑的孩子天真的笑容，漫步的老者从容的脚步；父母头上的白发，眼角的皱纹；同学热情的交谈，老师沙哑的声音</a:t>
            </a:r>
            <a:r>
              <a:rPr lang="en-US" altLang="zh-CN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久之，我们的目光就会敏锐起来，见别人所未见。四是善感</a:t>
            </a:r>
            <a:r>
              <a:rPr lang="zh-CN" altLang="en-US" sz="2800" b="1" dirty="0" smtClean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善</a:t>
            </a:r>
            <a:endParaRPr lang="zh-CN" altLang="en-US" sz="2800" b="1" dirty="0">
              <a:solidFill>
                <a:srgbClr val="8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1417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\Desktop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8058" y="8930"/>
            <a:ext cx="20313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范文学习</a:t>
            </a:r>
            <a:endParaRPr lang="zh-CN" altLang="en-US" sz="3600" cap="none" spc="0" dirty="0">
              <a:ln w="11430"/>
              <a:solidFill>
                <a:schemeClr val="bg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60231" y="1184755"/>
            <a:ext cx="480131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谈谈我的写作</a:t>
            </a:r>
            <a:endParaRPr lang="zh-CN" altLang="en-US" sz="6000" cap="none" spc="0" dirty="0">
              <a:ln w="11430"/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6626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26627" name="Picture 16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19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矩形 1"/>
          <p:cNvSpPr>
            <a:spLocks noChangeArrowheads="1"/>
          </p:cNvSpPr>
          <p:nvPr/>
        </p:nvSpPr>
        <p:spPr bwMode="auto">
          <a:xfrm>
            <a:off x="0" y="2335894"/>
            <a:ext cx="9144000" cy="4513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49263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indent="0">
              <a:lnSpc>
                <a:spcPct val="114000"/>
              </a:lnSpc>
            </a:pPr>
            <a:r>
              <a:rPr lang="zh-CN" altLang="en-US" sz="2800" b="1" dirty="0" smtClean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感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的心灵是丰富的。感受自然、感受人间真情，是培养写作素养的最重要的一环。</a:t>
            </a:r>
          </a:p>
          <a:p>
            <a:pPr indent="0" eaLnBrk="1" hangingPunct="1">
              <a:lnSpc>
                <a:spcPct val="114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坚持听取老师的指导，意识到结构的重要，好比人之骨架，动笔之前先写作文提纲。我尽力让它匀称、完美，文章才更悦人之目。我经常对所读佳作提炼出结构提纲，鉴人之长，补己之短，反复练习。如此，我增加了拟提纲的兴趣，提高了拟提纲的水平，同时提高了阅读欣赏水平</a:t>
            </a:r>
            <a:r>
              <a:rPr lang="zh-CN" altLang="en-US" sz="2800" b="1" dirty="0" smtClean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。我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觉得提高写作水平重“一改”。一次，以“渴望</a:t>
            </a:r>
            <a:r>
              <a:rPr lang="en-US" altLang="zh-CN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____”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为题，补充完整题目，写篇作文。同学们写的作文是</a:t>
            </a:r>
            <a:r>
              <a:rPr lang="en-US" altLang="zh-CN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渴</a:t>
            </a:r>
            <a:endParaRPr lang="zh-CN" altLang="en-US" sz="2800" b="1" dirty="0">
              <a:solidFill>
                <a:srgbClr val="8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8160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\Desktop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8058" y="8930"/>
            <a:ext cx="20313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范文学习</a:t>
            </a:r>
            <a:endParaRPr lang="zh-CN" altLang="en-US" sz="3600" cap="none" spc="0" dirty="0">
              <a:ln w="11430"/>
              <a:solidFill>
                <a:schemeClr val="bg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60231" y="1184755"/>
            <a:ext cx="480131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谈谈我的写作</a:t>
            </a:r>
            <a:endParaRPr lang="zh-CN" altLang="en-US" sz="6000" cap="none" spc="0" dirty="0">
              <a:ln w="11430"/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7650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27651" name="Picture 16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19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矩形 1"/>
          <p:cNvSpPr>
            <a:spLocks noChangeArrowheads="1"/>
          </p:cNvSpPr>
          <p:nvPr/>
        </p:nvSpPr>
        <p:spPr bwMode="auto">
          <a:xfrm>
            <a:off x="-11112" y="2338918"/>
            <a:ext cx="9144000" cy="4513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defRPr/>
            </a:pPr>
            <a:r>
              <a:rPr lang="zh-CN" altLang="en-US" sz="2800" b="1" dirty="0" smtClean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望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成功</a:t>
            </a:r>
            <a:r>
              <a:rPr lang="en-US" altLang="zh-CN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渴望亲情</a:t>
            </a:r>
            <a:r>
              <a:rPr lang="en-US" altLang="zh-CN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，我写的</a:t>
            </a:r>
            <a:r>
              <a:rPr lang="en-US" altLang="zh-CN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渴望失败</a:t>
            </a:r>
            <a:r>
              <a:rPr lang="en-US" altLang="zh-CN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一文被老师评为佳作，一是我对文章语言、句子多处修改，二是我选材新颖。我写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的是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一位三年级的小学生本来成绩名列前茅，结果期末考试倒数第一，目的是渴望失败一次，盼着外出打工的爸爸妈妈回家看看，这反映了留守儿童的真实心声。</a:t>
            </a:r>
          </a:p>
          <a:p>
            <a:pPr>
              <a:lnSpc>
                <a:spcPct val="114000"/>
              </a:lnSpc>
              <a:defRPr/>
            </a:pPr>
            <a:r>
              <a:rPr lang="zh-CN" altLang="en-US" sz="2800" b="1" dirty="0" smtClean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    要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善于修改文章，在同桌互相改，小组合作改的基础上，收到很好的效果。“劝你从容地忙着，总不要失掉耐心，还要十遍、二十遍修改你的作品：要不断地润色它</a:t>
            </a:r>
            <a:r>
              <a:rPr lang="zh-CN" altLang="en-US" sz="2800" b="1" dirty="0" smtClean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润色、再润色才对；有时候要增添，却常常要割爱删弃。”</a:t>
            </a:r>
            <a:endParaRPr lang="zh-CN" altLang="en-US" sz="2800" b="1" dirty="0">
              <a:solidFill>
                <a:srgbClr val="8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2939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\Desktop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8058" y="8930"/>
            <a:ext cx="20313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dirty="0" smtClean="0">
                <a:ln w="11430"/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范文学习</a:t>
            </a:r>
            <a:endParaRPr lang="zh-CN" altLang="en-US" sz="3600" cap="none" spc="0" dirty="0">
              <a:ln w="11430"/>
              <a:solidFill>
                <a:schemeClr val="bg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60231" y="1184755"/>
            <a:ext cx="480131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谈谈我的写作</a:t>
            </a:r>
            <a:endParaRPr lang="zh-CN" altLang="en-US" sz="6000" cap="none" spc="0" dirty="0">
              <a:ln w="11430"/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7650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27651" name="Picture 16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19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矩形 1"/>
          <p:cNvSpPr>
            <a:spLocks noChangeArrowheads="1"/>
          </p:cNvSpPr>
          <p:nvPr/>
        </p:nvSpPr>
        <p:spPr bwMode="auto">
          <a:xfrm>
            <a:off x="19050" y="2523584"/>
            <a:ext cx="9144000" cy="107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defRPr/>
            </a:pPr>
            <a:r>
              <a:rPr lang="zh-CN" altLang="en-US" sz="2800" b="1" dirty="0" smtClean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记住</a:t>
            </a:r>
            <a:r>
              <a:rPr lang="zh-CN" altLang="en-US" sz="2800" b="1" dirty="0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布瓦洛的话，对修改文章予以足够的重视，也许作文会上一个新台阶。</a:t>
            </a:r>
          </a:p>
        </p:txBody>
      </p: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3131840" y="3818322"/>
            <a:ext cx="5654122" cy="3039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14000"/>
              </a:lnSpc>
            </a:pPr>
            <a:r>
              <a:rPr lang="zh-CN" altLang="en-US" sz="2800" b="1" dirty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总评：作者开篇点明好文章的要求，然后重点讲述写作中需要注意的四个方面：善读、善摘、善观、善感。同时列举以前写过的例文，探究写作技巧。最后强调作文要列提纲和善于修改。</a:t>
            </a:r>
          </a:p>
        </p:txBody>
      </p:sp>
      <p:pic>
        <p:nvPicPr>
          <p:cNvPr id="4098" name="Picture 2" descr="C:\Users\admin\Desktop\ppt背景图片\13694205_3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89" y="4058436"/>
            <a:ext cx="2524125" cy="277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778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2843808" y="1507921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方法指导</a:t>
            </a:r>
            <a:endParaRPr lang="zh-CN" altLang="en-US" sz="6000" cap="none" spc="0" dirty="0">
              <a:ln w="11430"/>
              <a:solidFill>
                <a:srgbClr val="CC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146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665129" y="3429000"/>
            <a:ext cx="6455905" cy="3384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0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修改文章要兼顾“言”和“意”。</a:t>
            </a:r>
            <a:r>
              <a:rPr lang="zh-CN" altLang="zh-CN" sz="30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言，指言辞和表达；</a:t>
            </a:r>
            <a:r>
              <a:rPr lang="en-US" altLang="zh-CN" sz="30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30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意</a:t>
            </a:r>
            <a:r>
              <a:rPr lang="en-US" altLang="zh-CN" sz="30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zh-CN" sz="30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指立意和思想内容。</a:t>
            </a:r>
            <a:r>
              <a:rPr lang="zh-CN" altLang="en-US" sz="30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词不达意、语句不连贯、布局不合理等，要从“言”上进行修改；内容肤浅、观点牵强、材料单薄等，就要着重从“意”上修改。</a:t>
            </a:r>
            <a:endParaRPr lang="zh-CN" altLang="en-US" sz="3000" b="1" dirty="0">
              <a:solidFill>
                <a:srgbClr val="0066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41216" y="271092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3538" indent="-363538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修改文章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注意事项</a:t>
            </a:r>
            <a:endParaRPr lang="zh-CN" altLang="en-US" sz="32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051" name="Picture 3" descr="C:\Users\admin\Desktop\ppt背景图片\13694205_1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2843808" cy="3384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123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d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6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07191" y="3472490"/>
            <a:ext cx="5590118" cy="3384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0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修改</a:t>
            </a:r>
            <a:r>
              <a:rPr lang="zh-CN" altLang="en-US" sz="30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文章时，首先要着眼全篇，看文章立意是否正确，观点是否鲜明，内容是否充实。根据发现的问题作出调整。只有“意”准确、恰当了，“言”的修改才能有依据，有效果。</a:t>
            </a:r>
          </a:p>
        </p:txBody>
      </p:sp>
      <p:sp>
        <p:nvSpPr>
          <p:cNvPr id="8" name="矩形 7"/>
          <p:cNvSpPr/>
          <p:nvPr/>
        </p:nvSpPr>
        <p:spPr>
          <a:xfrm>
            <a:off x="2843808" y="1507921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方法指导</a:t>
            </a:r>
            <a:endParaRPr lang="zh-CN" altLang="en-US" sz="6000" cap="none" spc="0" dirty="0">
              <a:ln w="11430"/>
              <a:solidFill>
                <a:srgbClr val="CC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41216" y="271092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3538" indent="-363538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修改文章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注意事项</a:t>
            </a:r>
            <a:endParaRPr lang="zh-CN" altLang="en-US" sz="32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098" name="Picture 2" descr="C:\Users\admin\Desktop\ppt背景图片\13694205_3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7309" y="3492736"/>
            <a:ext cx="3096344" cy="336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2905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2843808" y="1507921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方法指导</a:t>
            </a:r>
            <a:endParaRPr lang="zh-CN" altLang="en-US" sz="6000" cap="none" spc="0" dirty="0">
              <a:ln w="11430"/>
              <a:solidFill>
                <a:srgbClr val="CC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170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08112" y="3199525"/>
            <a:ext cx="8935888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30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修改“言”的基本</a:t>
            </a:r>
            <a:r>
              <a:rPr lang="zh-CN" altLang="en-US" sz="30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要求是改</a:t>
            </a:r>
            <a:r>
              <a:rPr lang="zh-CN" altLang="en-US" sz="30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对。</a:t>
            </a:r>
            <a:r>
              <a:rPr lang="zh-CN" altLang="zh-CN" sz="30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可以</a:t>
            </a:r>
            <a:r>
              <a:rPr lang="zh-CN" altLang="zh-CN" sz="30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改错别字、病句</a:t>
            </a:r>
            <a:r>
              <a:rPr lang="zh-CN" altLang="zh-CN" sz="30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30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再</a:t>
            </a:r>
            <a:r>
              <a:rPr lang="zh-CN" altLang="en-US" sz="30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进一步推敲字词，使之准确恰当；推敲句子，使之通畅连贯</a:t>
            </a:r>
            <a:r>
              <a:rPr lang="zh-CN" altLang="en-US" sz="30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。修改之后读一读文章，可以自读自听，也可以读给别人听，用这种方法可以检查漏字、语句不通等问题。另外，文章的段落的调整与加工，段落之间的衔接，详略是否恰当</a:t>
            </a:r>
            <a:r>
              <a:rPr lang="en-US" altLang="zh-CN" sz="30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30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都是修改重点关注的。</a:t>
            </a:r>
            <a:endParaRPr lang="zh-CN" altLang="zh-CN" sz="3000" b="1" dirty="0">
              <a:solidFill>
                <a:srgbClr val="FF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9372" y="2523584"/>
            <a:ext cx="7571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3538" indent="-363538">
              <a:defRPr/>
            </a:pPr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已讲过审题立意，着重讨论“言”的修改</a:t>
            </a:r>
            <a:endParaRPr lang="zh-CN" altLang="en-US" sz="32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9163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843808" y="1507921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方法指导</a:t>
            </a:r>
            <a:endParaRPr lang="zh-CN" altLang="en-US" sz="6000" cap="none" spc="0" dirty="0">
              <a:ln w="11430"/>
              <a:solidFill>
                <a:srgbClr val="CC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9372" y="2523584"/>
            <a:ext cx="7571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3538" indent="-363538">
              <a:defRPr/>
            </a:pPr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已讲过审题立意，着重讨论“言”的修改</a:t>
            </a:r>
            <a:endParaRPr lang="zh-CN" altLang="en-US" sz="32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3206387"/>
            <a:ext cx="8712968" cy="3627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0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修改</a:t>
            </a:r>
            <a:r>
              <a:rPr lang="zh-CN" altLang="en-US" sz="30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“言”的进一步要求是改好。</a:t>
            </a:r>
            <a:r>
              <a:rPr lang="en-US" altLang="zh-CN" sz="30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30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言</a:t>
            </a:r>
            <a:r>
              <a:rPr lang="en-US" altLang="zh-CN" sz="30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zh-CN" sz="30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的修改与</a:t>
            </a:r>
            <a:r>
              <a:rPr lang="en-US" altLang="zh-CN" sz="30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30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意</a:t>
            </a:r>
            <a:r>
              <a:rPr lang="en-US" altLang="zh-CN" sz="30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zh-CN" sz="30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修改结合起来，补充内容，加工润色，使文章内容更充实，语言更富有文采。例如，记叙文可以补充细节描写；写景，注意从不同的观察角度着笔，动态和静态之景结合，注意炼字、炼句、修辞手法、引用诗词歌赋等，使语言生动形象，增强表现力。还要注意材料的取舍、结构的安排等。</a:t>
            </a:r>
          </a:p>
        </p:txBody>
      </p:sp>
    </p:spTree>
    <p:extLst>
      <p:ext uri="{BB962C8B-B14F-4D97-AF65-F5344CB8AC3E}">
        <p14:creationId xmlns:p14="http://schemas.microsoft.com/office/powerpoint/2010/main" val="379358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843808" y="1507921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方法指导</a:t>
            </a:r>
            <a:endParaRPr lang="zh-CN" altLang="en-US" sz="60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63" y="2844225"/>
            <a:ext cx="9139237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读下</a:t>
            </a:r>
            <a:r>
              <a:rPr lang="zh-CN" altLang="zh-CN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面语句</a:t>
            </a:r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，指出错误缺点，并进行修改。</a:t>
            </a:r>
          </a:p>
        </p:txBody>
      </p:sp>
      <p:sp>
        <p:nvSpPr>
          <p:cNvPr id="4" name="矩形 3"/>
          <p:cNvSpPr/>
          <p:nvPr/>
        </p:nvSpPr>
        <p:spPr>
          <a:xfrm>
            <a:off x="3396854" y="3504564"/>
            <a:ext cx="5742383" cy="3384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000" b="1" dirty="0">
                <a:solidFill>
                  <a:srgbClr val="9900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①进入二十一世纪，人们对电脑已不在陌生，电脑使用率逞上升趋势。等我们这一代步入社会时，如果不会用电脑，很可能会被视为文盲。可是，电脑究竟给我们带来了什么呢？</a:t>
            </a:r>
          </a:p>
        </p:txBody>
      </p:sp>
      <p:pic>
        <p:nvPicPr>
          <p:cNvPr id="5123" name="Picture 3" descr="C:\Users\admin\Desktop\ppt背景图片\13694205_83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84759"/>
            <a:ext cx="3800475" cy="3460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椭圆 4"/>
          <p:cNvSpPr/>
          <p:nvPr/>
        </p:nvSpPr>
        <p:spPr>
          <a:xfrm>
            <a:off x="7668344" y="4149080"/>
            <a:ext cx="551096" cy="500500"/>
          </a:xfrm>
          <a:prstGeom prst="ellipse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呈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199476" y="4149080"/>
            <a:ext cx="551096" cy="500500"/>
          </a:xfrm>
          <a:prstGeom prst="ellipse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再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9751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843808" y="1507921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方法指导</a:t>
            </a:r>
            <a:endParaRPr lang="zh-CN" altLang="en-US" sz="60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63" y="2844225"/>
            <a:ext cx="9139237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读下</a:t>
            </a:r>
            <a:r>
              <a:rPr lang="zh-CN" altLang="zh-CN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面语句</a:t>
            </a:r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，指出错误缺点，并进行修改。</a:t>
            </a:r>
          </a:p>
        </p:txBody>
      </p:sp>
      <p:sp>
        <p:nvSpPr>
          <p:cNvPr id="5" name="矩形 4"/>
          <p:cNvSpPr/>
          <p:nvPr/>
        </p:nvSpPr>
        <p:spPr>
          <a:xfrm>
            <a:off x="3302684" y="3459967"/>
            <a:ext cx="57157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②“</a:t>
            </a:r>
            <a:r>
              <a:rPr lang="zh-CN" altLang="zh-CN" sz="30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我爸爸是位老师，对我的要求很严烈。</a:t>
            </a:r>
            <a:r>
              <a:rPr lang="en-US" altLang="zh-CN" sz="30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”“</a:t>
            </a:r>
            <a:r>
              <a:rPr lang="zh-CN" altLang="zh-CN" sz="30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他人老心不老，表示一定要为人民多服几年务。</a:t>
            </a:r>
            <a:r>
              <a:rPr lang="en-US" altLang="zh-CN" sz="30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endParaRPr lang="zh-CN" altLang="zh-CN" sz="3000" b="1" dirty="0">
              <a:solidFill>
                <a:schemeClr val="accent3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6146" name="Picture 2" descr="C:\Users\admin\Desktop\ppt背景图片\13694205_2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3302684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4139952" y="4581128"/>
            <a:ext cx="864096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436096" y="5182939"/>
            <a:ext cx="2952328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644517" y="5280115"/>
            <a:ext cx="451277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3000" b="1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严烈</a:t>
            </a:r>
            <a:r>
              <a:rPr lang="en-US" altLang="zh-CN" sz="3000" b="1" dirty="0" smtClean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zh-CN" sz="3000" b="1" dirty="0" smtClean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应</a:t>
            </a:r>
            <a:r>
              <a:rPr lang="zh-CN" altLang="zh-CN" sz="3000" b="1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改为</a:t>
            </a:r>
            <a:r>
              <a:rPr lang="en-US" altLang="zh-CN" sz="3000" b="1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3000" b="1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严格</a:t>
            </a:r>
            <a:r>
              <a:rPr lang="en-US" altLang="zh-CN" sz="3000" b="1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endParaRPr lang="zh-CN" altLang="en-US" sz="3000" b="1" dirty="0">
              <a:solidFill>
                <a:srgbClr val="CC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44517" y="5813884"/>
            <a:ext cx="53737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b="1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3000" b="1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服务</a:t>
            </a:r>
            <a:r>
              <a:rPr lang="en-US" altLang="zh-CN" sz="3000" b="1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zh-CN" sz="3000" b="1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不能拆开用</a:t>
            </a:r>
            <a:r>
              <a:rPr lang="zh-CN" altLang="zh-CN" sz="3000" b="1" dirty="0" smtClean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，应改为</a:t>
            </a:r>
            <a:r>
              <a:rPr lang="en-US" altLang="zh-CN" sz="3000" b="1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3000" b="1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为人民多服务几年</a:t>
            </a:r>
            <a:r>
              <a:rPr lang="en-US" altLang="zh-CN" sz="3000" b="1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zh-CN" sz="3000" b="1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000" b="1" dirty="0">
              <a:solidFill>
                <a:srgbClr val="CC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475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843808" y="1507921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方法指导</a:t>
            </a:r>
            <a:endParaRPr lang="zh-CN" altLang="en-US" sz="60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63" y="2844225"/>
            <a:ext cx="9139237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读下</a:t>
            </a:r>
            <a:r>
              <a:rPr lang="zh-CN" altLang="zh-CN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面语句</a:t>
            </a:r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，指出错误缺点，并进行修改。</a:t>
            </a:r>
          </a:p>
        </p:txBody>
      </p:sp>
      <p:sp>
        <p:nvSpPr>
          <p:cNvPr id="6" name="矩形 5"/>
          <p:cNvSpPr/>
          <p:nvPr/>
        </p:nvSpPr>
        <p:spPr>
          <a:xfrm>
            <a:off x="4763" y="3430645"/>
            <a:ext cx="915470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000" b="1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③“到达目的地有三条路可走，即左路、中路和右路。左路和右路，路途较远，走中路最近，所以左中右三路中，我们决定走中路。</a:t>
            </a:r>
            <a:r>
              <a:rPr lang="en-US" altLang="zh-CN" sz="3000" b="1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endParaRPr lang="zh-CN" altLang="zh-CN" sz="3000" b="1" dirty="0">
              <a:solidFill>
                <a:srgbClr val="FF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19150" y="4936894"/>
            <a:ext cx="45185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0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啰唆重复</a:t>
            </a:r>
            <a:r>
              <a:rPr lang="zh-CN" altLang="en-US" sz="30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：可改为</a:t>
            </a:r>
            <a:r>
              <a:rPr lang="en-US" altLang="zh-CN" sz="30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30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到达目的地有左中右三条路可走，中路最近，所以我们决定走中路</a:t>
            </a:r>
            <a:r>
              <a:rPr lang="en-US" altLang="zh-CN" sz="3000" b="1" dirty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endParaRPr lang="zh-CN" altLang="en-US" sz="3000" b="1" dirty="0">
              <a:solidFill>
                <a:schemeClr val="accent3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7170" name="Picture 2" descr="C:\Users\admin\Desktop\ppt背景图片\13694205_65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499" y="4848999"/>
            <a:ext cx="3202461" cy="2011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441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2692</Words>
  <Application>Microsoft Office PowerPoint</Application>
  <PresentationFormat>全屏显示(4:3)</PresentationFormat>
  <Paragraphs>110</Paragraphs>
  <Slides>25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85</cp:revision>
  <dcterms:modified xsi:type="dcterms:W3CDTF">2018-12-16T04:47:26Z</dcterms:modified>
</cp:coreProperties>
</file>