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83" r:id="rId5"/>
    <p:sldId id="284" r:id="rId6"/>
    <p:sldId id="256" r:id="rId7"/>
    <p:sldId id="285" r:id="rId8"/>
    <p:sldId id="298" r:id="rId9"/>
    <p:sldId id="270" r:id="rId10"/>
    <p:sldId id="271" r:id="rId11"/>
    <p:sldId id="272" r:id="rId12"/>
    <p:sldId id="278" r:id="rId13"/>
    <p:sldId id="263" r:id="rId14"/>
    <p:sldId id="276" r:id="rId15"/>
    <p:sldId id="264" r:id="rId16"/>
    <p:sldId id="277" r:id="rId17"/>
    <p:sldId id="269" r:id="rId18"/>
    <p:sldId id="262" r:id="rId19"/>
    <p:sldId id="274" r:id="rId20"/>
    <p:sldId id="286" r:id="rId21"/>
    <p:sldId id="290" r:id="rId22"/>
    <p:sldId id="287" r:id="rId23"/>
    <p:sldId id="300" r:id="rId24"/>
    <p:sldId id="289" r:id="rId25"/>
    <p:sldId id="302" r:id="rId26"/>
    <p:sldId id="291" r:id="rId27"/>
    <p:sldId id="295" r:id="rId28"/>
    <p:sldId id="297" r:id="rId29"/>
    <p:sldId id="299" r:id="rId30"/>
    <p:sldId id="259" r:id="rId31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3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844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844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/>
            <a:fld id="{9A0DB2DC-4C9A-4742-B13C-FB6460FD3503}" type="slidenum">
              <a:rPr lang="en-US" altLang="zh-CN">
                <a:solidFill>
                  <a:schemeClr val="bg2"/>
                </a:solidFill>
              </a:rPr>
              <a:t/>
            </a:fld>
            <a:endParaRPr lang="en-US" altLang="zh-CN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741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2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2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Tahoma" panose="020b0604030504040204" pitchFamily="34" charset="0"/>
              </a:rPr>
              <a:t/>
            </a:fld>
            <a:endParaRPr lang="en-US" altLang="zh-CN">
              <a:latin typeface="Tahoma" panose="020b0604030504040204" pitchFamily="34" charset="0"/>
            </a:endParaRPr>
          </a:p>
        </p:txBody>
      </p:sp>
      <p:pic>
        <p:nvPicPr>
          <p:cNvPr id="17422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7423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5" name="Rectangle 5"/>
          <p:cNvSpPr/>
          <p:nvPr/>
        </p:nvSpPr>
        <p:spPr>
          <a:xfrm>
            <a:off x="2931160" y="2667000"/>
            <a:ext cx="32816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诗歌鉴赏</a:t>
            </a:r>
            <a:r>
              <a:rPr lang="zh-CN" altLang="en-US" sz="540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540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200" y="685800"/>
            <a:ext cx="455739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高考三轮复习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4"/>
          <p:cNvSpPr/>
          <p:nvPr/>
        </p:nvSpPr>
        <p:spPr>
          <a:xfrm>
            <a:off x="0" y="2209800"/>
            <a:ext cx="9296400" cy="15541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咏物诗：</a:t>
            </a:r>
            <a:endParaRPr lang="zh-CN" altLang="en-US" sz="3200" b="1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借某物的特点来表达自己的人格品性或追求。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91" name="Rectangle 5"/>
          <p:cNvSpPr/>
          <p:nvPr/>
        </p:nvSpPr>
        <p:spPr>
          <a:xfrm>
            <a:off x="381000" y="4419600"/>
            <a:ext cx="76120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（虞世南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蝉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、陆游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卜算子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·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咏梅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endParaRPr lang="zh-CN" altLang="en-US" sz="32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92" name="Text Box 6">
            <a:hlinkClick action="ppaction://noaction"/>
          </p:cNvPr>
          <p:cNvSpPr txBox="1"/>
          <p:nvPr/>
        </p:nvSpPr>
        <p:spPr>
          <a:xfrm>
            <a:off x="1736725" y="954088"/>
            <a:ext cx="5959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常见题材及其传达的情感</a:t>
            </a:r>
            <a:endParaRPr lang="zh-CN" altLang="en-US" sz="4000" b="1">
              <a:solidFill>
                <a:srgbClr val="0000FF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>
            <a:hlinkClick action="ppaction://noaction"/>
          </p:cNvPr>
          <p:cNvSpPr txBox="1"/>
          <p:nvPr/>
        </p:nvSpPr>
        <p:spPr>
          <a:xfrm>
            <a:off x="1736725" y="954088"/>
            <a:ext cx="59594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常见题材及其传达的情感</a:t>
            </a:r>
            <a:endParaRPr lang="zh-CN" altLang="en-US" sz="4000" b="1">
              <a:solidFill>
                <a:srgbClr val="0000FF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0" y="2501900"/>
            <a:ext cx="9144000" cy="25288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田园诗：</a:t>
            </a:r>
            <a:endParaRPr lang="zh-CN" altLang="en-US" sz="3200" b="1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热爱、向往</a:t>
            </a:r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悠闲平静自由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的生活，表达</a:t>
            </a:r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恬淡闲适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的心情。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en-US" altLang="zh-CN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228600" y="4572000"/>
            <a:ext cx="87709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（陶渊明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归园田居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饮酒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、辛弃疾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西江月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、陆游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游山西村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endParaRPr lang="zh-CN" altLang="en-US" sz="32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4"/>
          <p:cNvSpPr/>
          <p:nvPr/>
        </p:nvSpPr>
        <p:spPr>
          <a:xfrm>
            <a:off x="0" y="1662113"/>
            <a:ext cx="9144000" cy="25288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endParaRPr lang="en-US" altLang="zh-CN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en-US" altLang="zh-CN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写景诗：</a:t>
            </a:r>
            <a:endParaRPr lang="zh-CN" altLang="en-US" sz="3200" b="1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    描绘春夏秋冬、山川美景，表达对自然美景的热爱赞美之情。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339" name="Rectangle 5"/>
          <p:cNvSpPr/>
          <p:nvPr/>
        </p:nvSpPr>
        <p:spPr>
          <a:xfrm>
            <a:off x="0" y="4876800"/>
            <a:ext cx="79057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（白居易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钱塘湖春行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、韩愈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早春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340" name="Text Box 6">
            <a:hlinkClick action="ppaction://noaction"/>
          </p:cNvPr>
          <p:cNvSpPr txBox="1"/>
          <p:nvPr/>
        </p:nvSpPr>
        <p:spPr>
          <a:xfrm>
            <a:off x="1736725" y="954088"/>
            <a:ext cx="5959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常见题材及其传达的情感</a:t>
            </a:r>
            <a:endParaRPr lang="zh-CN" altLang="en-US" sz="4000" b="1">
              <a:solidFill>
                <a:srgbClr val="0000FF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/>
          <p:nvPr/>
        </p:nvSpPr>
        <p:spPr>
          <a:xfrm>
            <a:off x="0" y="4114800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（岑参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白雪歌送武判官归京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、李白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闻王昌龄左迁龙标遥有此寄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、王勃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送杜少府之任蜀州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r>
              <a:rPr lang="zh-CN" altLang="en-US">
                <a:solidFill>
                  <a:srgbClr val="0000FF"/>
                </a:solidFill>
                <a:latin typeface="Tahoma" panose="020b0604030504040204" pitchFamily="34" charset="0"/>
              </a:rPr>
              <a:t> </a:t>
            </a:r>
            <a:endParaRPr lang="zh-CN" altLang="en-US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15363" name="Text Box 3">
            <a:hlinkClick action="ppaction://noaction"/>
          </p:cNvPr>
          <p:cNvSpPr txBox="1"/>
          <p:nvPr/>
        </p:nvSpPr>
        <p:spPr>
          <a:xfrm>
            <a:off x="1736725" y="954088"/>
            <a:ext cx="61118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常见题材及其传达的情感</a:t>
            </a:r>
            <a:endParaRPr lang="zh-CN" altLang="en-US" sz="4000" b="1">
              <a:solidFill>
                <a:srgbClr val="0000FF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0" y="2195513"/>
            <a:ext cx="8686800" cy="301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送别诗：</a:t>
            </a:r>
            <a:endParaRPr lang="zh-CN" altLang="en-US" sz="3200" b="1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依依不舍的留恋；对友人的思念；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    劝勉安慰的豁达；坦陈心志的告白。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en-US" altLang="zh-CN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4"/>
          <p:cNvSpPr/>
          <p:nvPr/>
        </p:nvSpPr>
        <p:spPr>
          <a:xfrm>
            <a:off x="228600" y="2043113"/>
            <a:ext cx="8686800" cy="2041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边塞诗：</a:t>
            </a:r>
            <a:endParaRPr lang="zh-CN" altLang="en-US" sz="3200" b="1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渴望建功立业、保家卫国的决心；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    壮志难酬、报国无门的悲愤；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    久居边关思念亲人的忧伤、孤独。</a:t>
            </a:r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16387" name="Rectangle 5"/>
          <p:cNvSpPr/>
          <p:nvPr/>
        </p:nvSpPr>
        <p:spPr>
          <a:xfrm>
            <a:off x="228600" y="4876800"/>
            <a:ext cx="810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（辛弃疾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破阵子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、范仲淹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渔家傲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 </a:t>
            </a:r>
            <a:endParaRPr lang="zh-CN" altLang="en-US" sz="32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88" name="Text Box 6">
            <a:hlinkClick action="ppaction://noaction"/>
          </p:cNvPr>
          <p:cNvSpPr txBox="1"/>
          <p:nvPr/>
        </p:nvSpPr>
        <p:spPr>
          <a:xfrm>
            <a:off x="1736725" y="954088"/>
            <a:ext cx="5959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常见题材及其传达的情感</a:t>
            </a:r>
            <a:endParaRPr lang="zh-CN" altLang="en-US" sz="4000" b="1">
              <a:solidFill>
                <a:srgbClr val="0000FF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4">
            <a:hlinkClick action="ppaction://noaction"/>
          </p:cNvPr>
          <p:cNvSpPr txBox="1"/>
          <p:nvPr/>
        </p:nvSpPr>
        <p:spPr>
          <a:xfrm>
            <a:off x="1736725" y="954088"/>
            <a:ext cx="60356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常见题材及其传达的情感</a:t>
            </a:r>
            <a:endParaRPr lang="zh-CN" altLang="en-US" sz="4000" b="1">
              <a:solidFill>
                <a:srgbClr val="0000FF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17411" name="Rectangle 5"/>
          <p:cNvSpPr/>
          <p:nvPr/>
        </p:nvSpPr>
        <p:spPr>
          <a:xfrm>
            <a:off x="0" y="2209800"/>
            <a:ext cx="8763000" cy="15700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羁旅诗：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en-US" altLang="zh-CN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412" name="Rectangle 6"/>
          <p:cNvSpPr/>
          <p:nvPr/>
        </p:nvSpPr>
        <p:spPr>
          <a:xfrm>
            <a:off x="228600" y="4419600"/>
            <a:ext cx="8915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（王湾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次北固山下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、马致远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天净沙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·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秋思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、崔颢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黄鹤楼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、郑谷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鹧鸪</a:t>
            </a:r>
            <a:r>
              <a:rPr lang="en-US" altLang="zh-CN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endParaRPr lang="zh-CN" altLang="en-US" sz="32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413" name="TextBox 6"/>
          <p:cNvSpPr txBox="1"/>
          <p:nvPr/>
        </p:nvSpPr>
        <p:spPr>
          <a:xfrm>
            <a:off x="990600" y="2971800"/>
            <a:ext cx="7239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游子漂泊在外（久戍边关、久宦在外）的孤独寂寞和对家乡、亲人的思念。</a:t>
            </a:r>
            <a:endParaRPr lang="zh-CN" altLang="en-US" sz="320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 Box 2"/>
          <p:cNvSpPr txBox="1"/>
          <p:nvPr/>
        </p:nvSpPr>
        <p:spPr>
          <a:xfrm>
            <a:off x="1752600" y="914400"/>
            <a:ext cx="3429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hlink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总结方法</a:t>
            </a:r>
            <a:endParaRPr lang="zh-CN" altLang="en-US" sz="4400" b="1">
              <a:solidFill>
                <a:schemeClr val="hlink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1219200" y="2017713"/>
            <a:ext cx="5638800" cy="2408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把握诗人情感的方法：</a:t>
            </a:r>
            <a:endParaRPr lang="zh-CN" altLang="en-US" sz="32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</a:rPr>
              <a:t>看诗题    圈注释</a:t>
            </a:r>
            <a:endParaRPr lang="zh-CN" altLang="en-US" sz="4000" b="1">
              <a:latin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</a:rPr>
              <a:t>抓诗眼    品意象 </a:t>
            </a:r>
            <a:endParaRPr lang="en-US" altLang="zh-CN" sz="4000" b="1">
              <a:latin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</a:rPr>
              <a:t>联作者    辨题材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  <p:sp>
        <p:nvSpPr>
          <p:cNvPr id="18436" name="TextBox 7"/>
          <p:cNvSpPr txBox="1"/>
          <p:nvPr/>
        </p:nvSpPr>
        <p:spPr>
          <a:xfrm>
            <a:off x="609600" y="5105400"/>
            <a:ext cx="8153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注意：以上方法，在鉴赏诗歌的过程中应</a:t>
            </a:r>
            <a:r>
              <a:rPr lang="zh-CN" altLang="en-US" sz="36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综合使用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，而不是单一使用。</a:t>
            </a:r>
            <a:endParaRPr lang="zh-CN" altLang="en-US" sz="36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Rectangle 4"/>
          <p:cNvSpPr/>
          <p:nvPr/>
        </p:nvSpPr>
        <p:spPr>
          <a:xfrm>
            <a:off x="0" y="1828800"/>
            <a:ext cx="9144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folHlink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这首诗表现了诗人</a:t>
            </a:r>
            <a:r>
              <a:rPr lang="en-US" altLang="zh-CN" sz="2800" b="1">
                <a:solidFill>
                  <a:schemeClr val="folHlink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r>
              <a:rPr lang="zh-CN" altLang="en-US" sz="2800" b="1">
                <a:solidFill>
                  <a:schemeClr val="folHlink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（诗人的境遇的</a:t>
            </a:r>
            <a:r>
              <a:rPr lang="en-US" altLang="zh-CN" sz="2800" b="1">
                <a:solidFill>
                  <a:schemeClr val="folHlink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r>
              <a:rPr lang="zh-CN" altLang="en-US" sz="2800" b="1">
                <a:solidFill>
                  <a:schemeClr val="folHlink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r>
              <a:rPr lang="en-US" altLang="zh-CN" sz="2800" b="1">
                <a:solidFill>
                  <a:schemeClr val="folHlink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…… </a:t>
            </a:r>
            <a:r>
              <a:rPr lang="zh-CN" altLang="en-US" sz="2800" b="1">
                <a:solidFill>
                  <a:schemeClr val="folHlink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800" b="1">
              <a:solidFill>
                <a:schemeClr val="folHlin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folHlink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（至少写两个含情感术语的短语）</a:t>
            </a:r>
            <a:endParaRPr lang="zh-CN" altLang="en-US" sz="2800" b="1">
              <a:solidFill>
                <a:schemeClr val="folHlink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483" name="Rectangle 5"/>
          <p:cNvSpPr/>
          <p:nvPr/>
        </p:nvSpPr>
        <p:spPr>
          <a:xfrm>
            <a:off x="0" y="5303838"/>
            <a:ext cx="88392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hlink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注意事项</a:t>
            </a:r>
            <a:endParaRPr lang="zh-CN" altLang="en-US" sz="2800" b="1">
              <a:solidFill>
                <a:schemeClr val="hlink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  <a:p>
            <a:r>
              <a:rPr lang="zh-CN" altLang="en-US" sz="2800" b="1">
                <a:latin typeface="Tahoma" panose="020b0604030504040204" pitchFamily="34" charset="0"/>
                <a:ea typeface="黑体" panose="02010600030101010101" pitchFamily="2" charset="-122"/>
              </a:rPr>
              <a:t>    大多数作品的思想感情都不是单一的，有几点的可以排列。</a:t>
            </a:r>
            <a:endParaRPr lang="zh-CN" altLang="en-US" sz="2800" b="1"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1219200" y="838200"/>
            <a:ext cx="7010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chemeClr val="hlink"/>
                </a:solidFill>
                <a:latin typeface="Tahoma" panose="020b0604030504040204" pitchFamily="34" charset="0"/>
              </a:rPr>
              <a:t>注意：答题的规范性</a:t>
            </a:r>
            <a:endParaRPr lang="zh-CN" altLang="en-US" sz="5400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20487" name="文本框 20486"/>
          <p:cNvSpPr txBox="1"/>
          <p:nvPr/>
        </p:nvSpPr>
        <p:spPr>
          <a:xfrm>
            <a:off x="152400" y="2819400"/>
            <a:ext cx="8534400" cy="265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ahoma" panose="020b0604030504040204" pitchFamily="34" charset="0"/>
              </a:rPr>
              <a:t>例如：雨中禁火空斋</a:t>
            </a:r>
            <a:r>
              <a:rPr lang="zh-CN" altLang="en-US" sz="2800" b="1">
                <a:solidFill>
                  <a:srgbClr val="FF0066"/>
                </a:solidFill>
                <a:latin typeface="Tahoma" panose="020b0604030504040204" pitchFamily="34" charset="0"/>
              </a:rPr>
              <a:t>冷</a:t>
            </a:r>
            <a:r>
              <a:rPr lang="zh-CN" altLang="en-US" sz="2800" b="1">
                <a:latin typeface="Tahoma" panose="020b0604030504040204" pitchFamily="34" charset="0"/>
              </a:rPr>
              <a:t>，江上流莺独坐听。</a:t>
            </a:r>
            <a:endParaRPr lang="zh-CN" altLang="en-US" sz="2800" b="1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ahoma" panose="020b0604030504040204" pitchFamily="34" charset="0"/>
              </a:rPr>
              <a:t>                                  </a:t>
            </a:r>
            <a:r>
              <a:rPr lang="zh-CN" altLang="en-US" sz="2800" b="1">
                <a:latin typeface="Tahoma" panose="020b0604030504040204" pitchFamily="34" charset="0"/>
              </a:rPr>
              <a:t>韦应物</a:t>
            </a:r>
            <a:r>
              <a:rPr lang="en-US" altLang="zh-CN" sz="2800" b="1">
                <a:latin typeface="Tahoma" panose="020b0604030504040204" pitchFamily="34" charset="0"/>
              </a:rPr>
              <a:t>《</a:t>
            </a:r>
            <a:r>
              <a:rPr lang="zh-CN" altLang="en-US" sz="2800" b="1">
                <a:latin typeface="Tahoma" panose="020b0604030504040204" pitchFamily="34" charset="0"/>
              </a:rPr>
              <a:t>寒食寄京师诸弟</a:t>
            </a:r>
            <a:r>
              <a:rPr lang="en-US" altLang="zh-CN" sz="2800" b="1">
                <a:latin typeface="Tahoma" panose="020b0604030504040204" pitchFamily="34" charset="0"/>
              </a:rPr>
              <a:t>》</a:t>
            </a:r>
            <a:endParaRPr lang="zh-CN" altLang="en-US" sz="2800" b="1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ahoma" panose="020b0604030504040204" pitchFamily="34" charset="0"/>
              </a:rPr>
              <a:t>答：既写出了因为“禁火空斋”而带来的环境的萧索清冷，又是作者因为</a:t>
            </a:r>
            <a:r>
              <a:rPr lang="zh-CN" altLang="en-US" sz="2800" b="1">
                <a:solidFill>
                  <a:schemeClr val="folHlink"/>
                </a:solidFill>
                <a:latin typeface="Tahoma" panose="020b0604030504040204" pitchFamily="34" charset="0"/>
              </a:rPr>
              <a:t>离家在外、思念亲人</a:t>
            </a:r>
            <a:r>
              <a:rPr lang="zh-CN" altLang="en-US" sz="2800" b="1">
                <a:latin typeface="Tahoma" panose="020b0604030504040204" pitchFamily="34" charset="0"/>
              </a:rPr>
              <a:t>而产生的</a:t>
            </a:r>
            <a:r>
              <a:rPr lang="zh-CN" altLang="en-US" sz="2800" b="1">
                <a:solidFill>
                  <a:schemeClr val="folHlink"/>
                </a:solidFill>
                <a:latin typeface="Tahoma" panose="020b0604030504040204" pitchFamily="34" charset="0"/>
              </a:rPr>
              <a:t>孤独寂寞</a:t>
            </a:r>
            <a:r>
              <a:rPr lang="zh-CN" altLang="en-US" sz="2800" b="1">
                <a:latin typeface="Tahoma" panose="020b0604030504040204" pitchFamily="34" charset="0"/>
              </a:rPr>
              <a:t>之感。</a:t>
            </a:r>
            <a:endParaRPr lang="zh-CN" altLang="en-US" sz="2800" b="1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b" anchorCtr="0"/>
          <a:lstStyle/>
          <a:p>
            <a:r>
              <a:rPr lang="zh-CN" altLang="en-US">
                <a:solidFill>
                  <a:schemeClr val="hlink"/>
                </a:solidFill>
                <a:ea typeface="黑体" panose="02010600030101010101" pitchFamily="2" charset="-122"/>
              </a:rPr>
              <a:t>技巧篇</a:t>
            </a:r>
            <a:endParaRPr lang="zh-CN" altLang="en-US">
              <a:solidFill>
                <a:schemeClr val="hlink"/>
              </a:solidFill>
              <a:ea typeface="黑体" panose="02010600030101010101" pitchFamily="2" charset="-122"/>
            </a:endParaRP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-381000" y="1981200"/>
            <a:ext cx="9296400" cy="4114800"/>
          </a:xfrm>
        </p:spPr>
        <p:txBody>
          <a:bodyPr/>
          <a:lstStyle/>
          <a:p>
            <a:pPr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            </a:t>
            </a:r>
            <a:r>
              <a:rPr lang="zh-CN" altLang="en-US" sz="4400" b="1">
                <a:latin typeface="宋体" panose="02010600030101010101" pitchFamily="2" charset="-122"/>
              </a:rPr>
              <a:t>表达技巧是指作者在塑造形象、创造意境时所采取的特殊的表现手法。</a:t>
            </a:r>
            <a:endParaRPr lang="zh-CN" altLang="en-US" sz="4400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>
                <a:latin typeface="宋体" panose="02010600030101010101" pitchFamily="2" charset="-122"/>
              </a:rPr>
              <a:t>    主要分为</a:t>
            </a:r>
            <a:r>
              <a:rPr lang="zh-CN" altLang="en-US" sz="4400" b="1">
                <a:solidFill>
                  <a:schemeClr val="hlink"/>
                </a:solidFill>
                <a:latin typeface="宋体" panose="02010600030101010101" pitchFamily="2" charset="-122"/>
              </a:rPr>
              <a:t>抒情手法</a:t>
            </a:r>
            <a:r>
              <a:rPr lang="zh-CN" altLang="en-US" sz="4400" b="1">
                <a:latin typeface="宋体" panose="02010600030101010101" pitchFamily="2" charset="-122"/>
              </a:rPr>
              <a:t>、</a:t>
            </a:r>
            <a:r>
              <a:rPr lang="zh-CN" altLang="en-US" sz="4400" b="1">
                <a:solidFill>
                  <a:schemeClr val="hlink"/>
                </a:solidFill>
                <a:latin typeface="宋体" panose="02010600030101010101" pitchFamily="2" charset="-122"/>
              </a:rPr>
              <a:t>描写手法</a:t>
            </a:r>
            <a:r>
              <a:rPr lang="zh-CN" altLang="en-US" sz="4400" b="1">
                <a:latin typeface="宋体" panose="02010600030101010101" pitchFamily="2" charset="-122"/>
              </a:rPr>
              <a:t>和</a:t>
            </a:r>
            <a:r>
              <a:rPr lang="zh-CN" altLang="en-US" sz="4400" b="1">
                <a:solidFill>
                  <a:schemeClr val="hlink"/>
                </a:solidFill>
                <a:latin typeface="宋体" panose="02010600030101010101" pitchFamily="2" charset="-122"/>
              </a:rPr>
              <a:t>修辞手法</a:t>
            </a:r>
            <a:r>
              <a:rPr lang="zh-CN" altLang="en-US" sz="4400" b="1">
                <a:latin typeface="宋体" panose="02010600030101010101" pitchFamily="2" charset="-122"/>
              </a:rPr>
              <a:t>三大类。</a:t>
            </a:r>
            <a:endParaRPr lang="zh-CN" altLang="en-US" sz="4400" b="1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4400" b="1">
              <a:latin typeface="宋体" panose="02010600030101010101" pitchFamily="2" charset="-122"/>
            </a:endParaRPr>
          </a:p>
          <a:p>
            <a:pPr>
              <a:buNone/>
            </a:pPr>
            <a:endParaRPr lang="zh-CN" altLang="en-US" sz="4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标题 43009"/>
          <p:cNvSpPr>
            <a:spLocks noGrp="1"/>
          </p:cNvSpPr>
          <p:nvPr>
            <p:ph type="title"/>
          </p:nvPr>
        </p:nvSpPr>
        <p:spPr/>
        <p:txBody>
          <a:bodyPr anchor="b" anchorCtr="0"/>
          <a:lstStyle/>
          <a:p>
            <a:r>
              <a:rPr lang="zh-CN" altLang="en-US">
                <a:solidFill>
                  <a:schemeClr val="hlink"/>
                </a:solidFill>
              </a:rPr>
              <a:t>抒情手法</a:t>
            </a:r>
            <a:endParaRPr lang="zh-CN" altLang="en-US">
              <a:solidFill>
                <a:schemeClr val="hlink"/>
              </a:solidFill>
            </a:endParaRPr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xfrm>
            <a:off x="-228600" y="2057400"/>
            <a:ext cx="9640888" cy="4114800"/>
          </a:xfrm>
        </p:spPr>
        <p:txBody>
          <a:bodyPr/>
          <a:lstStyle/>
          <a:p>
            <a:pPr>
              <a:buNone/>
            </a:pPr>
            <a:r>
              <a:rPr lang="zh-CN" altLang="en-US" b="1">
                <a:solidFill>
                  <a:srgbClr val="0000FF"/>
                </a:solidFill>
              </a:rPr>
              <a:t>  </a:t>
            </a:r>
            <a:r>
              <a:rPr lang="zh-CN" altLang="en-US" b="1">
                <a:latin typeface="宋体" panose="02010600030101010101" pitchFamily="2" charset="-122"/>
              </a:rPr>
              <a:t>抒情手法主要有</a:t>
            </a:r>
            <a:r>
              <a:rPr lang="zh-CN" altLang="en-US" b="1">
                <a:solidFill>
                  <a:schemeClr val="folHlink"/>
                </a:solidFill>
                <a:latin typeface="宋体" panose="02010600030101010101" pitchFamily="2" charset="-122"/>
              </a:rPr>
              <a:t>直接抒情</a:t>
            </a:r>
            <a:r>
              <a:rPr lang="zh-CN" altLang="en-US" b="1">
                <a:latin typeface="宋体" panose="02010600030101010101" pitchFamily="2" charset="-122"/>
              </a:rPr>
              <a:t>和</a:t>
            </a:r>
            <a:r>
              <a:rPr lang="zh-CN" altLang="en-US" b="1">
                <a:solidFill>
                  <a:schemeClr val="folHlink"/>
                </a:solidFill>
                <a:latin typeface="宋体" panose="02010600030101010101" pitchFamily="2" charset="-122"/>
              </a:rPr>
              <a:t>间接抒情</a:t>
            </a:r>
            <a:r>
              <a:rPr lang="zh-CN" altLang="en-US" b="1">
                <a:latin typeface="宋体" panose="02010600030101010101" pitchFamily="2" charset="-122"/>
              </a:rPr>
              <a:t>两种。</a:t>
            </a:r>
            <a:endParaRPr lang="zh-CN" altLang="en-US" b="1"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b="1">
                <a:latin typeface="宋体" panose="02010600030101010101" pitchFamily="2" charset="-122"/>
              </a:rPr>
              <a:t>  直接抒情就是直抒胸臆。间接抒情就是借景抒情、寓情于景、托物言志等。</a:t>
            </a: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3012" name="文本框 43011"/>
          <p:cNvSpPr txBox="1"/>
          <p:nvPr/>
        </p:nvSpPr>
        <p:spPr>
          <a:xfrm>
            <a:off x="0" y="3810000"/>
            <a:ext cx="929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ahoma" panose="020b0604030504040204" pitchFamily="34" charset="0"/>
              </a:rPr>
              <a:t>如：</a:t>
            </a:r>
            <a:r>
              <a:rPr lang="zh-CN" altLang="en-US" sz="2400" b="1">
                <a:solidFill>
                  <a:schemeClr val="folHlink"/>
                </a:solidFill>
                <a:latin typeface="Tahoma" panose="020b0604030504040204" pitchFamily="34" charset="0"/>
              </a:rPr>
              <a:t>把酒看花想诸弟</a:t>
            </a:r>
            <a:r>
              <a:rPr lang="zh-CN" altLang="en-US" sz="2400" b="1">
                <a:latin typeface="Tahoma" panose="020b0604030504040204" pitchFamily="34" charset="0"/>
              </a:rPr>
              <a:t>，杜陵寒食草青青。韦应物</a:t>
            </a:r>
            <a:r>
              <a:rPr lang="en-US" altLang="zh-CN" sz="2400" b="1">
                <a:latin typeface="Tahoma" panose="020b0604030504040204" pitchFamily="34" charset="0"/>
              </a:rPr>
              <a:t>《</a:t>
            </a:r>
            <a:r>
              <a:rPr lang="zh-CN" altLang="en-US" sz="2400" b="1">
                <a:latin typeface="Tahoma" panose="020b0604030504040204" pitchFamily="34" charset="0"/>
              </a:rPr>
              <a:t>寒食寄京师诸弟</a:t>
            </a:r>
            <a:r>
              <a:rPr lang="en-US" altLang="zh-CN" sz="2400" b="1">
                <a:latin typeface="Tahoma" panose="020b0604030504040204" pitchFamily="34" charset="0"/>
              </a:rPr>
              <a:t>》</a:t>
            </a:r>
            <a:endParaRPr lang="en-US" altLang="zh-CN" sz="2400" b="1">
              <a:latin typeface="Tahoma" panose="020b0604030504040204" pitchFamily="34" charset="0"/>
            </a:endParaRPr>
          </a:p>
        </p:txBody>
      </p:sp>
      <p:sp>
        <p:nvSpPr>
          <p:cNvPr id="43014" name="文本框 43013"/>
          <p:cNvSpPr txBox="1"/>
          <p:nvPr/>
        </p:nvSpPr>
        <p:spPr>
          <a:xfrm>
            <a:off x="228600" y="5105400"/>
            <a:ext cx="4267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43015" name="文本框 43014"/>
          <p:cNvSpPr txBox="1"/>
          <p:nvPr/>
        </p:nvSpPr>
        <p:spPr>
          <a:xfrm>
            <a:off x="0" y="4495800"/>
            <a:ext cx="8763000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ahoma" panose="020b0604030504040204" pitchFamily="34" charset="0"/>
              </a:rPr>
              <a:t>如：芳草垂杨荫碧流，雪衣公子立芳洲。</a:t>
            </a:r>
            <a:r>
              <a:rPr lang="en-US" altLang="zh-CN" sz="2400" b="1">
                <a:latin typeface="Tahoma" panose="020b0604030504040204" pitchFamily="34" charset="0"/>
              </a:rPr>
              <a:t> </a:t>
            </a:r>
            <a:endParaRPr lang="en-US" altLang="zh-CN" sz="2400" b="1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ahoma" panose="020b0604030504040204" pitchFamily="34" charset="0"/>
              </a:rPr>
              <a:t>        </a:t>
            </a:r>
            <a:r>
              <a:rPr lang="zh-CN" altLang="en-US" sz="2400" b="1">
                <a:solidFill>
                  <a:schemeClr val="tx2"/>
                </a:solidFill>
                <a:latin typeface="Tahoma" panose="020b0604030504040204" pitchFamily="34" charset="0"/>
              </a:rPr>
              <a:t>一生清意无人识，独向斜阳叹白头。</a:t>
            </a:r>
            <a:r>
              <a:rPr lang="zh-CN" altLang="en-US" sz="2400" b="1">
                <a:latin typeface="Tahoma" panose="020b0604030504040204" pitchFamily="34" charset="0"/>
              </a:rPr>
              <a:t> 刘羽</a:t>
            </a:r>
            <a:r>
              <a:rPr lang="en-US" altLang="zh-CN" sz="2400" b="1">
                <a:latin typeface="Tahoma" panose="020b0604030504040204" pitchFamily="34" charset="0"/>
              </a:rPr>
              <a:t>《</a:t>
            </a:r>
            <a:r>
              <a:rPr lang="zh-CN" altLang="en-US" sz="2400" b="1">
                <a:latin typeface="Tahoma" panose="020b0604030504040204" pitchFamily="34" charset="0"/>
              </a:rPr>
              <a:t>一鹭图</a:t>
            </a:r>
            <a:r>
              <a:rPr lang="en-US" altLang="zh-CN" sz="2400" b="1">
                <a:latin typeface="Tahoma" panose="020b0604030504040204" pitchFamily="34" charset="0"/>
              </a:rPr>
              <a:t>》</a:t>
            </a:r>
            <a:endParaRPr lang="en-US" altLang="zh-CN" sz="2400" b="1"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ahoma" panose="020b0604030504040204" pitchFamily="34" charset="0"/>
              </a:rPr>
              <a:t>答：</a:t>
            </a:r>
            <a:r>
              <a:rPr lang="zh-CN" altLang="en-US" sz="2400" b="1">
                <a:solidFill>
                  <a:schemeClr val="folHlink"/>
                </a:solidFill>
                <a:latin typeface="Tahoma" panose="020b0604030504040204" pitchFamily="34" charset="0"/>
              </a:rPr>
              <a:t>托物言志</a:t>
            </a:r>
            <a:r>
              <a:rPr lang="zh-CN" altLang="en-US" sz="2400" b="1">
                <a:latin typeface="Tahoma" panose="020b0604030504040204" pitchFamily="34" charset="0"/>
              </a:rPr>
              <a:t>的手法，借白鹭“一生清意无人识”来</a:t>
            </a:r>
            <a:r>
              <a:rPr lang="zh-CN" altLang="en-US" sz="2400" b="1">
                <a:solidFill>
                  <a:schemeClr val="folHlink"/>
                </a:solidFill>
                <a:latin typeface="Tahoma" panose="020b0604030504040204" pitchFamily="34" charset="0"/>
              </a:rPr>
              <a:t>表达自己志向高洁，却不被人理解的孤独愁苦</a:t>
            </a:r>
            <a:r>
              <a:rPr lang="zh-CN" altLang="en-US" sz="2400" b="1">
                <a:latin typeface="Tahoma" panose="020b0604030504040204" pitchFamily="34" charset="0"/>
              </a:rPr>
              <a:t>之情。</a:t>
            </a:r>
            <a:endParaRPr lang="zh-CN" altLang="en-US" sz="2400" b="1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30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30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30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文本框 35841"/>
          <p:cNvSpPr txBox="1"/>
          <p:nvPr/>
        </p:nvSpPr>
        <p:spPr>
          <a:xfrm>
            <a:off x="1066800" y="533400"/>
            <a:ext cx="9448800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诗歌鉴赏</a:t>
            </a:r>
            <a:r>
              <a:rPr lang="zh-CN" altLang="en-US" sz="6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要求</a:t>
            </a:r>
            <a:r>
              <a:rPr lang="zh-CN" altLang="en-US" sz="6000" b="1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</a:t>
            </a:r>
            <a:endParaRPr lang="zh-CN" altLang="en-US" sz="60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6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sz="3600" b="1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228600" y="2133600"/>
            <a:ext cx="9753600" cy="411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0000CC"/>
                </a:solidFill>
                <a:latin typeface="Tahoma" panose="020b0604030504040204" pitchFamily="34" charset="0"/>
              </a:rPr>
              <a:t>①</a:t>
            </a:r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</a:rPr>
              <a:t>鉴赏</a:t>
            </a:r>
            <a:r>
              <a:rPr lang="zh-CN" altLang="en-US" sz="4800" b="1">
                <a:solidFill>
                  <a:srgbClr val="0000CC"/>
                </a:solidFill>
                <a:latin typeface="Tahoma" panose="020b0604030504040204" pitchFamily="34" charset="0"/>
              </a:rPr>
              <a:t>诗歌的</a:t>
            </a:r>
            <a:r>
              <a:rPr lang="zh-CN" altLang="en-US" sz="4800" b="1">
                <a:solidFill>
                  <a:schemeClr val="hlink"/>
                </a:solidFill>
                <a:latin typeface="Tahoma" panose="020b0604030504040204" pitchFamily="34" charset="0"/>
              </a:rPr>
              <a:t>语言、形象和</a:t>
            </a:r>
            <a:endParaRPr lang="zh-CN" altLang="en-US" sz="4800" b="1">
              <a:solidFill>
                <a:schemeClr val="hlink"/>
              </a:solidFill>
              <a:latin typeface="Tahoma" panose="020b0604030504040204" pitchFamily="34" charset="0"/>
            </a:endParaRPr>
          </a:p>
          <a:p>
            <a:r>
              <a:rPr lang="zh-CN" altLang="en-US" sz="4800" b="1">
                <a:solidFill>
                  <a:schemeClr val="hlink"/>
                </a:solidFill>
                <a:latin typeface="Tahoma" panose="020b0604030504040204" pitchFamily="34" charset="0"/>
              </a:rPr>
              <a:t>   </a:t>
            </a:r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</a:rPr>
              <a:t>表达技巧。</a:t>
            </a:r>
            <a:endParaRPr lang="zh-CN" altLang="en-US" sz="4800" b="1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r>
              <a:rPr lang="zh-CN" altLang="en-US" sz="4800" b="1">
                <a:solidFill>
                  <a:srgbClr val="0000CC"/>
                </a:solidFill>
                <a:latin typeface="Tahoma" panose="020b0604030504040204" pitchFamily="34" charset="0"/>
              </a:rPr>
              <a:t>②</a:t>
            </a:r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</a:rPr>
              <a:t>评价</a:t>
            </a:r>
            <a:r>
              <a:rPr lang="zh-CN" altLang="en-US" sz="4800" b="1">
                <a:solidFill>
                  <a:srgbClr val="0000CC"/>
                </a:solidFill>
                <a:latin typeface="Tahoma" panose="020b0604030504040204" pitchFamily="34" charset="0"/>
              </a:rPr>
              <a:t>诗歌的</a:t>
            </a:r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</a:rPr>
              <a:t>思想内容和</a:t>
            </a:r>
            <a:endParaRPr lang="zh-CN" altLang="en-US" sz="4800" b="1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r>
              <a:rPr lang="zh-CN" altLang="en-US" sz="4800" b="1">
                <a:solidFill>
                  <a:srgbClr val="FF0000"/>
                </a:solidFill>
                <a:latin typeface="Tahoma" panose="020b0604030504040204" pitchFamily="34" charset="0"/>
              </a:rPr>
              <a:t>   作者的观点态度。</a:t>
            </a:r>
            <a:endParaRPr lang="zh-CN" altLang="en-US" sz="4800" b="1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480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标题 39937"/>
          <p:cNvSpPr>
            <a:spLocks noGrp="1"/>
          </p:cNvSpPr>
          <p:nvPr>
            <p:ph type="title"/>
          </p:nvPr>
        </p:nvSpPr>
        <p:spPr/>
        <p:txBody>
          <a:bodyPr anchor="b" anchorCtr="0"/>
          <a:lstStyle/>
          <a:p>
            <a:r>
              <a:rPr lang="zh-CN" altLang="en-US">
                <a:solidFill>
                  <a:schemeClr val="hlink"/>
                </a:solidFill>
              </a:rPr>
              <a:t>描写手法</a:t>
            </a:r>
            <a:endParaRPr lang="zh-CN" altLang="en-US">
              <a:solidFill>
                <a:schemeClr val="hlink"/>
              </a:solidFill>
            </a:endParaRPr>
          </a:p>
        </p:txBody>
      </p:sp>
      <p:sp>
        <p:nvSpPr>
          <p:cNvPr id="39939" name="文本占位符 39938"/>
          <p:cNvSpPr>
            <a:spLocks noGrp="1"/>
          </p:cNvSpPr>
          <p:nvPr>
            <p:ph type="body" idx="1"/>
          </p:nvPr>
        </p:nvSpPr>
        <p:spPr>
          <a:xfrm>
            <a:off x="0" y="2286000"/>
            <a:ext cx="9640888" cy="4114800"/>
          </a:xfrm>
        </p:spPr>
        <p:txBody>
          <a:bodyPr/>
          <a:lstStyle/>
          <a:p>
            <a:pPr>
              <a:buNone/>
            </a:pPr>
            <a:r>
              <a:rPr lang="zh-CN" altLang="en-US" b="1">
                <a:solidFill>
                  <a:srgbClr val="0000FF"/>
                </a:solidFill>
              </a:rPr>
              <a:t>  </a:t>
            </a:r>
            <a:endParaRPr lang="zh-CN" altLang="en-US"/>
          </a:p>
        </p:txBody>
      </p:sp>
      <p:sp>
        <p:nvSpPr>
          <p:cNvPr id="39940" name="文本框 39939"/>
          <p:cNvSpPr txBox="1"/>
          <p:nvPr/>
        </p:nvSpPr>
        <p:spPr>
          <a:xfrm>
            <a:off x="228600" y="2057400"/>
            <a:ext cx="85344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Tahoma" panose="020b0604030504040204" pitchFamily="34" charset="0"/>
              </a:rPr>
              <a:t>描写手法主要有：</a:t>
            </a:r>
            <a:endParaRPr lang="zh-CN" altLang="en-US" sz="3600" b="1">
              <a:solidFill>
                <a:srgbClr val="0000FF"/>
              </a:solidFill>
              <a:latin typeface="Tahoma" panose="020b0604030504040204" pitchFamily="34" charset="0"/>
            </a:endParaRPr>
          </a:p>
          <a:p>
            <a:r>
              <a:rPr lang="en-US" altLang="zh-CN" sz="3600" b="1">
                <a:latin typeface="Tahoma" panose="020b0604030504040204" pitchFamily="34" charset="0"/>
              </a:rPr>
              <a:t>(1)</a:t>
            </a:r>
            <a:r>
              <a:rPr lang="zh-CN" altLang="en-US" sz="3600" b="1">
                <a:latin typeface="Tahoma" panose="020b0604030504040204" pitchFamily="34" charset="0"/>
              </a:rPr>
              <a:t>衬托</a:t>
            </a:r>
            <a:r>
              <a:rPr lang="en-US" altLang="zh-CN" sz="3600" b="1">
                <a:latin typeface="Tahoma" panose="020b0604030504040204" pitchFamily="34" charset="0"/>
              </a:rPr>
              <a:t>:  ①</a:t>
            </a:r>
            <a:r>
              <a:rPr lang="zh-CN" altLang="en-US" sz="3600" b="1">
                <a:latin typeface="Tahoma" panose="020b0604030504040204" pitchFamily="34" charset="0"/>
              </a:rPr>
              <a:t>正衬 ②反衬 </a:t>
            </a:r>
            <a:endParaRPr lang="zh-CN" altLang="en-US" sz="3600" b="1">
              <a:latin typeface="Tahoma" panose="020b0604030504040204" pitchFamily="34" charset="0"/>
            </a:endParaRPr>
          </a:p>
          <a:p>
            <a:r>
              <a:rPr lang="en-US" altLang="zh-CN" sz="3600" b="1">
                <a:latin typeface="Tahoma" panose="020b0604030504040204" pitchFamily="34" charset="0"/>
              </a:rPr>
              <a:t>(</a:t>
            </a:r>
            <a:r>
              <a:rPr lang="zh-CN" altLang="en-US" sz="3600" b="1">
                <a:solidFill>
                  <a:schemeClr val="tx2"/>
                </a:solidFill>
                <a:latin typeface="Tahoma" panose="020b0604030504040204" pitchFamily="34" charset="0"/>
              </a:rPr>
              <a:t>以动衬静、以声衬静、以乐景衬哀情</a:t>
            </a:r>
            <a:r>
              <a:rPr lang="en-US" altLang="zh-CN" sz="3600" b="1">
                <a:latin typeface="Tahoma" panose="020b0604030504040204" pitchFamily="34" charset="0"/>
              </a:rPr>
              <a:t>) </a:t>
            </a:r>
            <a:endParaRPr lang="en-US" altLang="zh-CN" sz="3600" b="1">
              <a:latin typeface="Tahoma" panose="020b0604030504040204" pitchFamily="34" charset="0"/>
            </a:endParaRPr>
          </a:p>
          <a:p>
            <a:r>
              <a:rPr lang="en-US" altLang="zh-CN" sz="3600" b="1">
                <a:latin typeface="Tahoma" panose="020b0604030504040204" pitchFamily="34" charset="0"/>
              </a:rPr>
              <a:t>(2)</a:t>
            </a:r>
            <a:r>
              <a:rPr lang="zh-CN" altLang="en-US" sz="3600" b="1">
                <a:latin typeface="Tahoma" panose="020b0604030504040204" pitchFamily="34" charset="0"/>
              </a:rPr>
              <a:t>对比         </a:t>
            </a:r>
            <a:r>
              <a:rPr lang="en-US" altLang="zh-CN" sz="3600" b="1">
                <a:latin typeface="Tahoma" panose="020b0604030504040204" pitchFamily="34" charset="0"/>
              </a:rPr>
              <a:t>(3)</a:t>
            </a:r>
            <a:r>
              <a:rPr lang="zh-CN" altLang="en-US" sz="3600" b="1">
                <a:latin typeface="Tahoma" panose="020b0604030504040204" pitchFamily="34" charset="0"/>
              </a:rPr>
              <a:t>联想和想像（虚实结合）</a:t>
            </a:r>
            <a:endParaRPr lang="zh-CN" altLang="en-US" sz="3600" b="1">
              <a:latin typeface="Tahoma" panose="020b0604030504040204" pitchFamily="34" charset="0"/>
            </a:endParaRPr>
          </a:p>
          <a:p>
            <a:r>
              <a:rPr lang="en-US" altLang="zh-CN" sz="3600" b="1">
                <a:latin typeface="Tahoma" panose="020b0604030504040204" pitchFamily="34" charset="0"/>
              </a:rPr>
              <a:t>(4)</a:t>
            </a:r>
            <a:r>
              <a:rPr lang="zh-CN" altLang="en-US" sz="3600" b="1">
                <a:latin typeface="Tahoma" panose="020b0604030504040204" pitchFamily="34" charset="0"/>
              </a:rPr>
              <a:t>动静结合  </a:t>
            </a:r>
            <a:r>
              <a:rPr lang="en-US" altLang="zh-CN" sz="3600" b="1">
                <a:latin typeface="Tahoma" panose="020b0604030504040204" pitchFamily="34" charset="0"/>
              </a:rPr>
              <a:t>(5)</a:t>
            </a:r>
            <a:r>
              <a:rPr lang="zh-CN" altLang="en-US" sz="3600" b="1">
                <a:latin typeface="Tahoma" panose="020b0604030504040204" pitchFamily="34" charset="0"/>
              </a:rPr>
              <a:t>化静为动 </a:t>
            </a:r>
            <a:endParaRPr lang="zh-CN" altLang="en-US" sz="3600" b="1">
              <a:latin typeface="Tahoma" panose="020b0604030504040204" pitchFamily="34" charset="0"/>
            </a:endParaRPr>
          </a:p>
          <a:p>
            <a:r>
              <a:rPr lang="en-US" altLang="zh-CN" sz="3600" b="1">
                <a:latin typeface="Tahoma" panose="020b0604030504040204" pitchFamily="34" charset="0"/>
              </a:rPr>
              <a:t>(6)</a:t>
            </a:r>
            <a:r>
              <a:rPr lang="zh-CN" altLang="en-US" sz="3600" b="1">
                <a:latin typeface="Tahoma" panose="020b0604030504040204" pitchFamily="34" charset="0"/>
              </a:rPr>
              <a:t>化抽象为具体、化虚为实、化无形</a:t>
            </a:r>
            <a:endParaRPr lang="zh-CN" altLang="en-US" sz="3600" b="1">
              <a:latin typeface="Tahoma" panose="020b0604030504040204" pitchFamily="34" charset="0"/>
            </a:endParaRPr>
          </a:p>
          <a:p>
            <a:r>
              <a:rPr lang="zh-CN" altLang="en-US" sz="3600" b="1">
                <a:latin typeface="Tahoma" panose="020b0604030504040204" pitchFamily="34" charset="0"/>
              </a:rPr>
              <a:t>    为有形。</a:t>
            </a:r>
            <a:endParaRPr lang="zh-CN" altLang="en-US" sz="3600" b="1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标题 55297"/>
          <p:cNvSpPr>
            <a:spLocks noGrp="1"/>
          </p:cNvSpPr>
          <p:nvPr>
            <p:ph type="title"/>
          </p:nvPr>
        </p:nvSpPr>
        <p:spPr>
          <a:xfrm>
            <a:off x="762000" y="214313"/>
            <a:ext cx="8181975" cy="1462087"/>
          </a:xfrm>
        </p:spPr>
        <p:txBody>
          <a:bodyPr anchor="b" anchorCtr="0"/>
          <a:lstStyle/>
          <a:p>
            <a:r>
              <a:rPr lang="zh-CN" altLang="en-US" sz="2400" b="1">
                <a:solidFill>
                  <a:schemeClr val="tx1"/>
                </a:solidFill>
              </a:rPr>
              <a:t>如：前两句诗写出春景什么特点？联系全诗有什么作用？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0" y="1981200"/>
            <a:ext cx="9372600" cy="3048000"/>
          </a:xfrm>
        </p:spPr>
        <p:txBody>
          <a:bodyPr/>
          <a:lstStyle/>
          <a:p>
            <a:pPr>
              <a:buNone/>
            </a:pPr>
            <a:r>
              <a:rPr lang="zh-CN" altLang="en-US"/>
              <a:t>    </a:t>
            </a:r>
            <a:r>
              <a:rPr lang="zh-CN" altLang="en-US" b="1">
                <a:solidFill>
                  <a:schemeClr val="folHlink"/>
                </a:solidFill>
              </a:rPr>
              <a:t>草色青青柳色黄，桃花历乱</a:t>
            </a:r>
            <a:r>
              <a:rPr lang="zh-CN" altLang="en-US" b="1"/>
              <a:t>①</a:t>
            </a:r>
            <a:r>
              <a:rPr lang="zh-CN" altLang="en-US" b="1">
                <a:solidFill>
                  <a:schemeClr val="folHlink"/>
                </a:solidFill>
              </a:rPr>
              <a:t>李花香。</a:t>
            </a:r>
            <a:endParaRPr lang="zh-CN" altLang="en-US" b="1">
              <a:solidFill>
                <a:schemeClr val="folHlink"/>
              </a:solidFill>
            </a:endParaRPr>
          </a:p>
          <a:p>
            <a:pPr>
              <a:buNone/>
            </a:pPr>
            <a:r>
              <a:rPr lang="zh-CN" altLang="en-US" b="1"/>
              <a:t>    东风不为吹愁云，春日偏能惹恨长。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                                              </a:t>
            </a:r>
            <a:r>
              <a:rPr lang="zh-CN" altLang="en-US" sz="2800" b="1"/>
              <a:t>贾至</a:t>
            </a:r>
            <a:r>
              <a:rPr lang="en-US" altLang="zh-CN" sz="2800" b="1"/>
              <a:t>②《</a:t>
            </a:r>
            <a:r>
              <a:rPr lang="zh-CN" altLang="en-US" sz="2800" b="1"/>
              <a:t>春思</a:t>
            </a:r>
            <a:r>
              <a:rPr lang="en-US" altLang="zh-CN" sz="2800" b="1"/>
              <a:t>》</a:t>
            </a:r>
            <a:endParaRPr lang="en-US" altLang="zh-CN" sz="2800" b="1"/>
          </a:p>
          <a:p>
            <a:pPr>
              <a:buNone/>
            </a:pPr>
            <a:r>
              <a:rPr lang="zh-CN" altLang="en-US" sz="2400" b="1"/>
              <a:t>注释① ：花开茂盛。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注释②：在唐肃宗时因事贬为岳州司马。</a:t>
            </a:r>
            <a:endParaRPr lang="zh-CN" altLang="en-US" sz="2400" b="1"/>
          </a:p>
          <a:p>
            <a:pPr>
              <a:buNone/>
            </a:pPr>
            <a:endParaRPr lang="en-US" altLang="zh-CN" sz="2400" b="1"/>
          </a:p>
        </p:txBody>
      </p:sp>
      <p:sp>
        <p:nvSpPr>
          <p:cNvPr id="55300" name="文本框 55299"/>
          <p:cNvSpPr txBox="1"/>
          <p:nvPr/>
        </p:nvSpPr>
        <p:spPr>
          <a:xfrm>
            <a:off x="152400" y="5105400"/>
            <a:ext cx="8991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ahoma" panose="020b0604030504040204" pitchFamily="34" charset="0"/>
              </a:rPr>
              <a:t>答：写出了春景的明媚动人，</a:t>
            </a:r>
            <a:r>
              <a:rPr lang="zh-CN" altLang="en-US" sz="2800" b="1">
                <a:solidFill>
                  <a:schemeClr val="folHlink"/>
                </a:solidFill>
                <a:latin typeface="Tahoma" panose="020b0604030504040204" pitchFamily="34" charset="0"/>
              </a:rPr>
              <a:t>生机盎然</a:t>
            </a:r>
            <a:r>
              <a:rPr lang="zh-CN" altLang="en-US" sz="2800" b="1">
                <a:latin typeface="Tahoma" panose="020b0604030504040204" pitchFamily="34" charset="0"/>
              </a:rPr>
              <a:t>。前后两句形成对比，</a:t>
            </a:r>
            <a:r>
              <a:rPr lang="zh-CN" altLang="en-US" sz="2800" b="1">
                <a:solidFill>
                  <a:schemeClr val="folHlink"/>
                </a:solidFill>
                <a:latin typeface="Tahoma" panose="020b0604030504040204" pitchFamily="34" charset="0"/>
              </a:rPr>
              <a:t>以乐景衬哀情</a:t>
            </a:r>
            <a:r>
              <a:rPr lang="zh-CN" altLang="en-US" sz="2800" b="1">
                <a:latin typeface="Tahoma" panose="020b0604030504040204" pitchFamily="34" charset="0"/>
              </a:rPr>
              <a:t>，反衬作者因</a:t>
            </a:r>
            <a:r>
              <a:rPr lang="zh-CN" altLang="en-US" sz="2800" b="1">
                <a:solidFill>
                  <a:schemeClr val="folHlink"/>
                </a:solidFill>
                <a:latin typeface="Tahoma" panose="020b0604030504040204" pitchFamily="34" charset="0"/>
              </a:rPr>
              <a:t>被贬官不得志的愁苦</a:t>
            </a:r>
            <a:r>
              <a:rPr lang="zh-CN" altLang="en-US" sz="2800" b="1">
                <a:latin typeface="Tahoma" panose="020b0604030504040204" pitchFamily="34" charset="0"/>
              </a:rPr>
              <a:t>。</a:t>
            </a:r>
            <a:endParaRPr lang="zh-CN" altLang="en-US" sz="2800" b="1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b="1">
                <a:solidFill>
                  <a:srgbClr val="0000FF"/>
                </a:solidFill>
              </a:rPr>
              <a:t>主要的修辞手法：</a:t>
            </a:r>
            <a:endParaRPr lang="zh-CN" altLang="en-US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sz="3600" b="1"/>
              <a:t>(1)</a:t>
            </a:r>
            <a:r>
              <a:rPr lang="zh-CN" altLang="en-US" sz="3600" b="1"/>
              <a:t>对偶  </a:t>
            </a:r>
            <a:r>
              <a:rPr lang="en-US" altLang="zh-CN" sz="3600" b="1"/>
              <a:t>(2)</a:t>
            </a:r>
            <a:r>
              <a:rPr lang="zh-CN" altLang="en-US" sz="3600" b="1"/>
              <a:t>比喻  </a:t>
            </a:r>
            <a:r>
              <a:rPr lang="en-US" altLang="zh-CN" sz="3600" b="1"/>
              <a:t>(3)</a:t>
            </a:r>
            <a:r>
              <a:rPr lang="zh-CN" altLang="en-US" sz="3600" b="1"/>
              <a:t>拟人  </a:t>
            </a:r>
            <a:r>
              <a:rPr lang="en-US" altLang="zh-CN" sz="3600" b="1"/>
              <a:t>(4)</a:t>
            </a:r>
            <a:r>
              <a:rPr lang="zh-CN" altLang="en-US" sz="3600" b="1"/>
              <a:t>夸张</a:t>
            </a:r>
            <a:endParaRPr lang="zh-CN" altLang="en-US" sz="3600" b="1"/>
          </a:p>
          <a:p>
            <a:pPr>
              <a:buNone/>
            </a:pPr>
            <a:r>
              <a:rPr lang="en-US" altLang="zh-CN" sz="3600" b="1"/>
              <a:t>(5)</a:t>
            </a:r>
            <a:r>
              <a:rPr lang="zh-CN" altLang="en-US" sz="3600" b="1"/>
              <a:t>双关  </a:t>
            </a:r>
            <a:r>
              <a:rPr lang="en-US" altLang="zh-CN" sz="3600" b="1"/>
              <a:t>(6)</a:t>
            </a:r>
            <a:r>
              <a:rPr lang="zh-CN" altLang="en-US" sz="3600" b="1"/>
              <a:t>用典  </a:t>
            </a:r>
            <a:r>
              <a:rPr lang="en-US" altLang="zh-CN" sz="3600" b="1"/>
              <a:t>(7)</a:t>
            </a:r>
            <a:r>
              <a:rPr lang="zh-CN" altLang="en-US" sz="3600" b="1"/>
              <a:t>设问  </a:t>
            </a:r>
            <a:r>
              <a:rPr lang="en-US" altLang="zh-CN" sz="3600" b="1"/>
              <a:t>(8)</a:t>
            </a:r>
            <a:r>
              <a:rPr lang="zh-CN" altLang="en-US" sz="3600" b="1"/>
              <a:t>反问</a:t>
            </a:r>
            <a:endParaRPr lang="zh-CN" altLang="en-US" sz="3600" b="1"/>
          </a:p>
          <a:p>
            <a:pPr>
              <a:buNone/>
            </a:pPr>
            <a:r>
              <a:rPr lang="en-US" altLang="zh-CN" sz="3600" b="1"/>
              <a:t>(9)</a:t>
            </a:r>
            <a:r>
              <a:rPr lang="zh-CN" altLang="en-US" sz="3600" b="1"/>
              <a:t>反语 </a:t>
            </a:r>
            <a:r>
              <a:rPr lang="en-US" altLang="zh-CN" sz="3600" b="1"/>
              <a:t>(10)</a:t>
            </a:r>
            <a:r>
              <a:rPr lang="zh-CN" altLang="en-US" sz="3600" b="1"/>
              <a:t>借代 </a:t>
            </a:r>
            <a:r>
              <a:rPr lang="en-US" altLang="zh-CN" sz="3600" b="1"/>
              <a:t>(11)</a:t>
            </a:r>
            <a:r>
              <a:rPr lang="zh-CN" altLang="en-US" sz="3600" b="1"/>
              <a:t>反复等。  </a:t>
            </a:r>
            <a:br>
              <a:rPr lang="zh-CN" altLang="en-US" sz="3600" b="1"/>
            </a:br>
            <a:endParaRPr lang="zh-CN" altLang="en-US" sz="3600" b="1"/>
          </a:p>
        </p:txBody>
      </p:sp>
      <p:sp>
        <p:nvSpPr>
          <p:cNvPr id="41988" name="标题 41987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793038" cy="1462088"/>
          </a:xfrm>
        </p:spPr>
        <p:txBody>
          <a:bodyPr vert="horz" wrap="square" lIns="91440" tIns="45720" rIns="91440" bIns="45720" anchor="b" anchorCtr="0"/>
          <a:lstStyle/>
          <a:p>
            <a:r>
              <a:rPr lang="zh-CN" altLang="en-US">
                <a:solidFill>
                  <a:schemeClr val="hlink"/>
                </a:solidFill>
              </a:rPr>
              <a:t>修辞手法</a:t>
            </a:r>
            <a:endParaRPr lang="zh-CN" altLang="en-US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标题 57345"/>
          <p:cNvSpPr>
            <a:spLocks noGrp="1"/>
          </p:cNvSpPr>
          <p:nvPr>
            <p:ph type="title"/>
          </p:nvPr>
        </p:nvSpPr>
        <p:spPr>
          <a:xfrm>
            <a:off x="762000" y="214313"/>
            <a:ext cx="8181975" cy="1462087"/>
          </a:xfrm>
        </p:spPr>
        <p:txBody>
          <a:bodyPr anchor="b" anchorCtr="0"/>
          <a:lstStyle/>
          <a:p>
            <a:r>
              <a:rPr lang="zh-CN" altLang="en-US" sz="2400" b="1">
                <a:solidFill>
                  <a:schemeClr val="tx1"/>
                </a:solidFill>
              </a:rPr>
              <a:t>如：三、四句中的“惹”字，有什么表达效果？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>
          <a:xfrm>
            <a:off x="0" y="1981200"/>
            <a:ext cx="9372600" cy="3048000"/>
          </a:xfrm>
        </p:spPr>
        <p:txBody>
          <a:bodyPr/>
          <a:lstStyle/>
          <a:p>
            <a:pPr>
              <a:buNone/>
            </a:pPr>
            <a:r>
              <a:rPr lang="zh-CN" altLang="en-US"/>
              <a:t>    </a:t>
            </a:r>
            <a:r>
              <a:rPr lang="zh-CN" altLang="en-US" b="1"/>
              <a:t>草色青青柳色黄，桃花历乱①李花香。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东风不为吹愁云，春日偏能</a:t>
            </a:r>
            <a:r>
              <a:rPr lang="zh-CN" altLang="en-US" b="1">
                <a:solidFill>
                  <a:schemeClr val="hlink"/>
                </a:solidFill>
              </a:rPr>
              <a:t>惹</a:t>
            </a:r>
            <a:r>
              <a:rPr lang="zh-CN" altLang="en-US" b="1"/>
              <a:t>恨长。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                                              </a:t>
            </a:r>
            <a:r>
              <a:rPr lang="zh-CN" altLang="en-US" sz="2800" b="1"/>
              <a:t>贾至</a:t>
            </a:r>
            <a:r>
              <a:rPr lang="en-US" altLang="zh-CN" sz="2800" b="1"/>
              <a:t>②《</a:t>
            </a:r>
            <a:r>
              <a:rPr lang="zh-CN" altLang="en-US" sz="2800" b="1"/>
              <a:t>春思</a:t>
            </a:r>
            <a:r>
              <a:rPr lang="en-US" altLang="zh-CN" sz="2800" b="1"/>
              <a:t>》</a:t>
            </a:r>
            <a:endParaRPr lang="en-US" altLang="zh-CN" sz="2800" b="1"/>
          </a:p>
          <a:p>
            <a:pPr>
              <a:buNone/>
            </a:pPr>
            <a:r>
              <a:rPr lang="zh-CN" altLang="en-US" sz="2400" b="1"/>
              <a:t>注释① ：花开茂盛。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注释②：在唐肃宗时因事贬为岳州司马。</a:t>
            </a:r>
            <a:endParaRPr lang="zh-CN" altLang="en-US" sz="2400" b="1"/>
          </a:p>
          <a:p>
            <a:pPr>
              <a:buNone/>
            </a:pPr>
            <a:endParaRPr lang="en-US" altLang="zh-CN" sz="2400" b="1"/>
          </a:p>
        </p:txBody>
      </p:sp>
      <p:sp>
        <p:nvSpPr>
          <p:cNvPr id="57348" name="文本框 57347"/>
          <p:cNvSpPr txBox="1"/>
          <p:nvPr/>
        </p:nvSpPr>
        <p:spPr>
          <a:xfrm>
            <a:off x="0" y="4876800"/>
            <a:ext cx="89916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ahoma" panose="020b0604030504040204" pitchFamily="34" charset="0"/>
              </a:rPr>
              <a:t>答：</a:t>
            </a:r>
            <a:r>
              <a:rPr lang="zh-CN" altLang="en-US" sz="2800" b="1">
                <a:solidFill>
                  <a:schemeClr val="folHlink"/>
                </a:solidFill>
                <a:latin typeface="Tahoma" panose="020b0604030504040204" pitchFamily="34" charset="0"/>
              </a:rPr>
              <a:t>拟人</a:t>
            </a:r>
            <a:r>
              <a:rPr lang="zh-CN" altLang="en-US" sz="2800" b="1">
                <a:latin typeface="Tahoma" panose="020b0604030504040204" pitchFamily="34" charset="0"/>
              </a:rPr>
              <a:t>的修辞，生动形象地写出了春天日子一天天变长，</a:t>
            </a:r>
            <a:r>
              <a:rPr lang="zh-CN" altLang="en-US" sz="2800" b="1">
                <a:solidFill>
                  <a:schemeClr val="folHlink"/>
                </a:solidFill>
                <a:latin typeface="Tahoma" panose="020b0604030504040204" pitchFamily="34" charset="0"/>
              </a:rPr>
              <a:t>作者因为忧愁度日如年</a:t>
            </a:r>
            <a:r>
              <a:rPr lang="zh-CN" altLang="en-US" sz="2800" b="1">
                <a:latin typeface="Tahoma" panose="020b0604030504040204" pitchFamily="34" charset="0"/>
              </a:rPr>
              <a:t>，因此责怪春风没有吹走我的愁云，</a:t>
            </a:r>
            <a:r>
              <a:rPr lang="zh-CN" altLang="en-US" sz="2800" b="1">
                <a:solidFill>
                  <a:schemeClr val="folHlink"/>
                </a:solidFill>
                <a:latin typeface="Tahoma" panose="020b0604030504040204" pitchFamily="34" charset="0"/>
              </a:rPr>
              <a:t>春天把我的愁恨拉长</a:t>
            </a:r>
            <a:r>
              <a:rPr lang="zh-CN" altLang="en-US" sz="2800" b="1">
                <a:latin typeface="Tahoma" panose="020b0604030504040204" pitchFamily="34" charset="0"/>
              </a:rPr>
              <a:t>，表达作者</a:t>
            </a:r>
            <a:r>
              <a:rPr lang="zh-CN" altLang="en-US" sz="2800" b="1">
                <a:solidFill>
                  <a:schemeClr val="folHlink"/>
                </a:solidFill>
                <a:latin typeface="Tahoma" panose="020b0604030504040204" pitchFamily="34" charset="0"/>
              </a:rPr>
              <a:t>被贬官的忧伤哀愁。</a:t>
            </a:r>
            <a:endParaRPr lang="zh-CN" altLang="en-US" sz="2800" b="1">
              <a:solidFill>
                <a:schemeClr val="folHlink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Text Box 5"/>
          <p:cNvSpPr txBox="1"/>
          <p:nvPr/>
        </p:nvSpPr>
        <p:spPr>
          <a:xfrm>
            <a:off x="1295400" y="914400"/>
            <a:ext cx="297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hlink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炼词篇</a:t>
            </a:r>
            <a:endParaRPr lang="zh-CN" altLang="en-US" sz="4400" b="1">
              <a:solidFill>
                <a:schemeClr val="hlink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44035" name="Rectangle 6"/>
          <p:cNvSpPr/>
          <p:nvPr/>
        </p:nvSpPr>
        <p:spPr>
          <a:xfrm>
            <a:off x="304800" y="2536825"/>
            <a:ext cx="8686800" cy="21955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</a:rPr>
              <a:t>      许多诗中都有一些特别值得重视的词，通常使全诗增色不少甚至成为</a:t>
            </a:r>
            <a:r>
              <a:rPr lang="zh-CN" altLang="en-US" sz="4000" b="1">
                <a:solidFill>
                  <a:srgbClr val="FF0000"/>
                </a:solidFill>
                <a:latin typeface="Tahoma" panose="020b0604030504040204" pitchFamily="34" charset="0"/>
              </a:rPr>
              <a:t>诗眼</a:t>
            </a:r>
            <a:r>
              <a:rPr lang="zh-CN" altLang="en-US" sz="4000" b="1">
                <a:solidFill>
                  <a:srgbClr val="0000CC"/>
                </a:solidFill>
                <a:latin typeface="Tahoma" panose="020b0604030504040204" pitchFamily="34" charset="0"/>
              </a:rPr>
              <a:t>。</a:t>
            </a:r>
            <a:endParaRPr lang="zh-CN" altLang="en-US" sz="4000" b="1">
              <a:solidFill>
                <a:srgbClr val="0000CC"/>
              </a:solidFill>
              <a:latin typeface="Tahoma" panose="020b0604030504040204" pitchFamily="34" charset="0"/>
            </a:endParaRPr>
          </a:p>
          <a:p>
            <a:r>
              <a:rPr lang="en-US" altLang="zh-CN">
                <a:latin typeface="Tahoma" panose="020b0604030504040204" pitchFamily="34" charset="0"/>
              </a:rPr>
              <a:t>           </a:t>
            </a:r>
            <a:endParaRPr lang="zh-CN" altLang="en-US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标题 48129"/>
          <p:cNvSpPr>
            <a:spLocks noGrp="1"/>
          </p:cNvSpPr>
          <p:nvPr>
            <p:ph type="title"/>
          </p:nvPr>
        </p:nvSpPr>
        <p:spPr/>
        <p:txBody>
          <a:bodyPr anchor="b" anchorCtr="0"/>
          <a:lstStyle/>
          <a:p>
            <a:r>
              <a:rPr lang="zh-CN" altLang="en-US">
                <a:solidFill>
                  <a:schemeClr val="hlink"/>
                </a:solidFill>
              </a:rPr>
              <a:t>解题模式：</a:t>
            </a:r>
            <a:endParaRPr lang="zh-CN" altLang="en-US">
              <a:solidFill>
                <a:schemeClr val="hlink"/>
              </a:solidFill>
            </a:endParaRPr>
          </a:p>
        </p:txBody>
      </p:sp>
      <p:sp>
        <p:nvSpPr>
          <p:cNvPr id="48131" name="文本占位符 48130"/>
          <p:cNvSpPr>
            <a:spLocks noGrp="1"/>
          </p:cNvSpPr>
          <p:nvPr>
            <p:ph type="body" idx="1"/>
          </p:nvPr>
        </p:nvSpPr>
        <p:spPr>
          <a:xfrm>
            <a:off x="0" y="1828800"/>
            <a:ext cx="9067800" cy="4267200"/>
          </a:xfrm>
        </p:spPr>
        <p:txBody>
          <a:bodyPr/>
          <a:lstStyle/>
          <a:p>
            <a:pPr>
              <a:buNone/>
            </a:pPr>
            <a:r>
              <a:rPr lang="en-US" altLang="zh-CN" b="1"/>
              <a:t>(1)</a:t>
            </a:r>
            <a:r>
              <a:rPr lang="zh-CN" altLang="en-US" b="1"/>
              <a:t>解释该字在句中的含义。</a:t>
            </a:r>
            <a:endParaRPr lang="zh-CN" altLang="en-US" b="1"/>
          </a:p>
          <a:p>
            <a:pPr>
              <a:buNone/>
            </a:pPr>
            <a:r>
              <a:rPr lang="en-US" altLang="zh-CN" b="1"/>
              <a:t>(2)</a:t>
            </a:r>
            <a:r>
              <a:rPr lang="zh-CN" altLang="en-US" b="1"/>
              <a:t>重点看动词、形容词，往往带有双重含义。</a:t>
            </a:r>
            <a:endParaRPr lang="zh-CN" altLang="en-US" b="1"/>
          </a:p>
          <a:p>
            <a:pPr>
              <a:buNone/>
            </a:pPr>
            <a:r>
              <a:rPr lang="en-US" altLang="zh-CN" b="1"/>
              <a:t>(3)</a:t>
            </a:r>
            <a:r>
              <a:rPr lang="zh-CN" altLang="en-US" b="1"/>
              <a:t>点出运用何种手法，尤其是修辞手法（ 拟人  居多）。</a:t>
            </a:r>
            <a:endParaRPr lang="zh-CN" altLang="en-US" b="1"/>
          </a:p>
          <a:p>
            <a:pPr>
              <a:buNone/>
            </a:pPr>
            <a:r>
              <a:rPr lang="en-US" altLang="zh-CN" b="1"/>
              <a:t>(4)</a:t>
            </a:r>
            <a:r>
              <a:rPr lang="zh-CN" altLang="en-US" b="1"/>
              <a:t>展开联想把该字放入原句中描述景象及特点。</a:t>
            </a:r>
            <a:endParaRPr lang="zh-CN" altLang="en-US" b="1"/>
          </a:p>
          <a:p>
            <a:pPr>
              <a:buNone/>
            </a:pPr>
            <a:r>
              <a:rPr lang="en-US" altLang="zh-CN" b="1"/>
              <a:t>(5)</a:t>
            </a:r>
            <a:r>
              <a:rPr lang="zh-CN" altLang="en-US" b="1"/>
              <a:t>点出该字烘托了怎样的意境，或表达了作者怎样的感情。 </a:t>
            </a:r>
            <a:endParaRPr lang="zh-CN" altLang="en-US" b="1"/>
          </a:p>
          <a:p>
            <a:pPr>
              <a:buNone/>
            </a:pPr>
            <a:r>
              <a:rPr lang="zh-CN" altLang="en-US" b="1">
                <a:solidFill>
                  <a:schemeClr val="hlink"/>
                </a:solidFill>
              </a:rPr>
              <a:t>注意叠词：</a:t>
            </a:r>
            <a:r>
              <a:rPr lang="zh-CN" altLang="en-US" b="1">
                <a:solidFill>
                  <a:srgbClr val="0000CC"/>
                </a:solidFill>
              </a:rPr>
              <a:t>叠词作用不外两种：</a:t>
            </a:r>
            <a:r>
              <a:rPr lang="zh-CN" altLang="en-US" b="1">
                <a:solidFill>
                  <a:srgbClr val="FF0000"/>
                </a:solidFill>
              </a:rPr>
              <a:t>增强语言的韵律感或是起强调作用。 </a:t>
            </a:r>
            <a:endParaRPr lang="zh-CN" altLang="en-US" b="1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xfrm>
            <a:off x="838200" y="304800"/>
            <a:ext cx="7793038" cy="1462088"/>
          </a:xfrm>
        </p:spPr>
        <p:txBody>
          <a:bodyPr anchor="b" anchorCtr="0"/>
          <a:lstStyle/>
          <a:p>
            <a:r>
              <a:rPr lang="zh-CN" altLang="en-US" sz="2400" b="1">
                <a:solidFill>
                  <a:schemeClr val="tx1"/>
                </a:solidFill>
              </a:rPr>
              <a:t>如：简要分析前两句中“萧萧”“淅淅”的表达效果。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50181" name="文本占位符 50180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772400" cy="4114800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lang="zh-CN" altLang="en-US"/>
              <a:t>               </a:t>
            </a:r>
            <a:r>
              <a:rPr lang="zh-CN" altLang="en-US" b="1"/>
              <a:t>秋浦①途中   </a:t>
            </a:r>
            <a:r>
              <a:rPr lang="en-US" altLang="zh-CN" b="1"/>
              <a:t>(</a:t>
            </a:r>
            <a:r>
              <a:rPr lang="zh-CN" altLang="en-US" b="1"/>
              <a:t>唐</a:t>
            </a:r>
            <a:r>
              <a:rPr lang="en-US" altLang="zh-CN" b="1"/>
              <a:t>)</a:t>
            </a:r>
            <a:r>
              <a:rPr lang="zh-CN" altLang="en-US" b="1"/>
              <a:t>杜牧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萧萧山路穷秋雨，淅淅溪风一岸蒲。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为问寒沙新到雁，来时还下杜陵②无？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</a:t>
            </a:r>
            <a:r>
              <a:rPr lang="zh-CN" altLang="en-US" sz="2400" b="1"/>
              <a:t>（注释① ）秋浦，诗人被贬官外放时途经此地。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（注释② ）杜陵，在长安西南，诗人家乡所在地。</a:t>
            </a:r>
            <a:endParaRPr lang="zh-CN" altLang="en-US" sz="2400" b="1"/>
          </a:p>
          <a:p>
            <a:pPr>
              <a:buNone/>
            </a:pPr>
            <a:endParaRPr lang="zh-CN" altLang="en-US" sz="2800" b="1"/>
          </a:p>
        </p:txBody>
      </p:sp>
      <p:sp>
        <p:nvSpPr>
          <p:cNvPr id="50182" name="文本框 50181"/>
          <p:cNvSpPr txBox="1"/>
          <p:nvPr/>
        </p:nvSpPr>
        <p:spPr>
          <a:xfrm>
            <a:off x="0" y="4724400"/>
            <a:ext cx="91440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ahoma" panose="020b0604030504040204" pitchFamily="34" charset="0"/>
              </a:rPr>
              <a:t>答：</a:t>
            </a:r>
            <a:r>
              <a:rPr lang="zh-CN" altLang="en-US" sz="2400" b="1">
                <a:solidFill>
                  <a:schemeClr val="folHlink"/>
                </a:solidFill>
                <a:latin typeface="Tahoma" panose="020b0604030504040204" pitchFamily="34" charset="0"/>
              </a:rPr>
              <a:t>叠词</a:t>
            </a:r>
            <a:r>
              <a:rPr lang="zh-CN" altLang="en-US" sz="2400" b="1">
                <a:latin typeface="Tahoma" panose="020b0604030504040204" pitchFamily="34" charset="0"/>
              </a:rPr>
              <a:t>，模拟风雨的声音，</a:t>
            </a:r>
            <a:r>
              <a:rPr lang="zh-CN" altLang="en-US" sz="2400" b="1">
                <a:solidFill>
                  <a:schemeClr val="folHlink"/>
                </a:solidFill>
                <a:latin typeface="Tahoma" panose="020b0604030504040204" pitchFamily="34" charset="0"/>
              </a:rPr>
              <a:t>富有音韵美</a:t>
            </a:r>
            <a:r>
              <a:rPr lang="zh-CN" altLang="en-US" sz="2400" b="1">
                <a:latin typeface="Tahoma" panose="020b0604030504040204" pitchFamily="34" charset="0"/>
              </a:rPr>
              <a:t>。描绘了一幅</a:t>
            </a:r>
            <a:r>
              <a:rPr lang="zh-CN" altLang="en-US" sz="2400" b="1">
                <a:solidFill>
                  <a:schemeClr val="folHlink"/>
                </a:solidFill>
                <a:latin typeface="Tahoma" panose="020b0604030504040204" pitchFamily="34" charset="0"/>
              </a:rPr>
              <a:t>风雨凄迷的景象</a:t>
            </a:r>
            <a:r>
              <a:rPr lang="zh-CN" altLang="en-US" sz="2400" b="1">
                <a:latin typeface="Tahoma" panose="020b0604030504040204" pitchFamily="34" charset="0"/>
              </a:rPr>
              <a:t>，营造了萧瑟凄</a:t>
            </a:r>
            <a:r>
              <a:rPr lang="zh-CN" altLang="en-US" sz="2400" b="1">
                <a:solidFill>
                  <a:schemeClr val="folHlink"/>
                </a:solidFill>
                <a:latin typeface="Tahoma" panose="020b0604030504040204" pitchFamily="34" charset="0"/>
              </a:rPr>
              <a:t>凉的意境</a:t>
            </a:r>
            <a:r>
              <a:rPr lang="zh-CN" altLang="en-US" sz="2400" b="1">
                <a:latin typeface="Tahoma" panose="020b0604030504040204" pitchFamily="34" charset="0"/>
              </a:rPr>
              <a:t>，衬托了作者</a:t>
            </a:r>
            <a:r>
              <a:rPr lang="zh-CN" altLang="en-US" sz="2400" b="1">
                <a:solidFill>
                  <a:schemeClr val="folHlink"/>
                </a:solidFill>
                <a:latin typeface="Tahoma" panose="020b0604030504040204" pitchFamily="34" charset="0"/>
              </a:rPr>
              <a:t>被贬官不得志的孤寂悲凉</a:t>
            </a:r>
            <a:r>
              <a:rPr lang="zh-CN" altLang="en-US" sz="2400" b="1">
                <a:latin typeface="Tahoma" panose="020b0604030504040204" pitchFamily="34" charset="0"/>
              </a:rPr>
              <a:t>。</a:t>
            </a:r>
            <a:endParaRPr lang="zh-CN" altLang="en-US" sz="2400" b="1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文本框 54273"/>
          <p:cNvSpPr txBox="1"/>
          <p:nvPr/>
        </p:nvSpPr>
        <p:spPr>
          <a:xfrm>
            <a:off x="304800" y="2133600"/>
            <a:ext cx="7924800" cy="131127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folHlink"/>
                </a:solidFill>
                <a:latin typeface="经典粗宋简" pitchFamily="49" charset="-122"/>
                <a:ea typeface="经典粗宋简" pitchFamily="49" charset="-122"/>
              </a:rPr>
              <a:t>懂审题</a:t>
            </a:r>
            <a:endParaRPr lang="en-US" altLang="zh-CN" sz="2800" b="1">
              <a:solidFill>
                <a:schemeClr val="folHlink"/>
              </a:solidFill>
              <a:latin typeface="经典粗宋简" pitchFamily="49" charset="-122"/>
              <a:ea typeface="经典粗宋简" pitchFamily="49" charset="-122"/>
            </a:endParaRPr>
          </a:p>
          <a:p>
            <a:r>
              <a:rPr lang="en-US" altLang="zh-CN" sz="4000" b="1">
                <a:latin typeface="经典粗宋简" pitchFamily="49" charset="-122"/>
                <a:ea typeface="经典粗宋简" pitchFamily="49" charset="-122"/>
              </a:rPr>
              <a:t>                    </a:t>
            </a:r>
            <a:endParaRPr lang="en-US" altLang="zh-CN" sz="4000" b="1">
              <a:latin typeface="经典粗宋简" pitchFamily="49" charset="-122"/>
              <a:ea typeface="经典粗宋简" pitchFamily="49" charset="-122"/>
            </a:endParaRPr>
          </a:p>
        </p:txBody>
      </p:sp>
      <p:sp>
        <p:nvSpPr>
          <p:cNvPr id="54275" name="文本框 54274"/>
          <p:cNvSpPr txBox="1"/>
          <p:nvPr/>
        </p:nvSpPr>
        <p:spPr>
          <a:xfrm>
            <a:off x="228600" y="4572000"/>
            <a:ext cx="79406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folHlink"/>
                </a:solidFill>
                <a:latin typeface="Arial" panose="020b0604020202020204" pitchFamily="34" charset="0"/>
              </a:rPr>
              <a:t>懂表述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4000" b="1">
                <a:latin typeface="Arial" panose="020b0604020202020204" pitchFamily="34" charset="0"/>
              </a:rPr>
              <a:t>切入准确、答题规范</a:t>
            </a:r>
            <a:endParaRPr lang="zh-CN" altLang="en-US" sz="4000" b="1">
              <a:latin typeface="Arial" panose="020b0604020202020204" pitchFamily="34" charset="0"/>
            </a:endParaRPr>
          </a:p>
          <a:p>
            <a:r>
              <a:rPr lang="zh-CN" altLang="en-US" sz="4000" b="1">
                <a:latin typeface="Arial" panose="020b0604020202020204" pitchFamily="34" charset="0"/>
              </a:rPr>
              <a:t>              抓点准确、无一遗漏</a:t>
            </a:r>
            <a:endParaRPr lang="zh-CN" altLang="en-US" sz="4000" b="1">
              <a:latin typeface="Arial" panose="020b0604020202020204" pitchFamily="34" charset="0"/>
            </a:endParaRPr>
          </a:p>
          <a:p>
            <a:r>
              <a:rPr lang="zh-CN" altLang="en-US" sz="4000" b="1">
                <a:latin typeface="Arial" panose="020b0604020202020204" pitchFamily="34" charset="0"/>
              </a:rPr>
              <a:t>              分层清晰、一目了然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1981200" y="2209800"/>
            <a:ext cx="67056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ahoma" panose="020b0604030504040204" pitchFamily="34" charset="0"/>
              </a:rPr>
              <a:t>是什么</a:t>
            </a:r>
            <a:r>
              <a:rPr lang="en-US" altLang="zh-CN" sz="4000" b="1">
                <a:latin typeface="Tahoma" panose="020b0604030504040204" pitchFamily="34" charset="0"/>
              </a:rPr>
              <a:t>(</a:t>
            </a:r>
            <a:r>
              <a:rPr lang="zh-CN" altLang="en-US" sz="4000" b="1">
                <a:latin typeface="Tahoma" panose="020b0604030504040204" pitchFamily="34" charset="0"/>
              </a:rPr>
              <a:t>描述内容、意象等</a:t>
            </a:r>
            <a:r>
              <a:rPr lang="en-US" altLang="zh-CN" sz="4000" b="1">
                <a:latin typeface="Tahoma" panose="020b0604030504040204" pitchFamily="34" charset="0"/>
              </a:rPr>
              <a:t>)</a:t>
            </a:r>
            <a:endParaRPr lang="en-US" altLang="zh-CN" sz="4000" b="1">
              <a:latin typeface="Tahoma" panose="020b0604030504040204" pitchFamily="34" charset="0"/>
            </a:endParaRPr>
          </a:p>
          <a:p>
            <a:r>
              <a:rPr lang="zh-CN" altLang="en-US" sz="4000" b="1">
                <a:latin typeface="Tahoma" panose="020b0604030504040204" pitchFamily="34" charset="0"/>
              </a:rPr>
              <a:t>怎么样</a:t>
            </a:r>
            <a:r>
              <a:rPr lang="en-US" altLang="zh-CN" sz="4000" b="1">
                <a:latin typeface="Tahoma" panose="020b0604030504040204" pitchFamily="34" charset="0"/>
              </a:rPr>
              <a:t>(</a:t>
            </a:r>
            <a:r>
              <a:rPr lang="zh-CN" altLang="en-US" sz="4000" b="1">
                <a:latin typeface="Tahoma" panose="020b0604030504040204" pitchFamily="34" charset="0"/>
              </a:rPr>
              <a:t>技巧手法的使用</a:t>
            </a:r>
            <a:r>
              <a:rPr lang="en-US" altLang="zh-CN" sz="4000" b="1">
                <a:latin typeface="Tahoma" panose="020b0604030504040204" pitchFamily="34" charset="0"/>
              </a:rPr>
              <a:t>)</a:t>
            </a:r>
            <a:endParaRPr lang="en-US" altLang="zh-CN" sz="4000" b="1">
              <a:latin typeface="Tahoma" panose="020b0604030504040204" pitchFamily="34" charset="0"/>
            </a:endParaRPr>
          </a:p>
          <a:p>
            <a:r>
              <a:rPr lang="zh-CN" altLang="en-US" sz="4000" b="1">
                <a:latin typeface="Tahoma" panose="020b0604030504040204" pitchFamily="34" charset="0"/>
              </a:rPr>
              <a:t>为什么</a:t>
            </a:r>
            <a:r>
              <a:rPr lang="en-US" altLang="zh-CN" sz="4000" b="1">
                <a:latin typeface="Tahoma" panose="020b0604030504040204" pitchFamily="34" charset="0"/>
              </a:rPr>
              <a:t>(</a:t>
            </a:r>
            <a:r>
              <a:rPr lang="zh-CN" altLang="en-US" sz="4000" b="1">
                <a:latin typeface="Tahoma" panose="020b0604030504040204" pitchFamily="34" charset="0"/>
              </a:rPr>
              <a:t>分析原因、情感等</a:t>
            </a:r>
            <a:r>
              <a:rPr lang="en-US" altLang="zh-CN" sz="4000" b="1">
                <a:latin typeface="Tahoma" panose="020b0604030504040204" pitchFamily="34" charset="0"/>
              </a:rPr>
              <a:t>)</a:t>
            </a:r>
            <a:endParaRPr lang="zh-CN" altLang="en-US" sz="4000" b="1">
              <a:latin typeface="Tahoma" panose="020b0604030504040204" pitchFamily="34" charset="0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1143000" y="990600"/>
            <a:ext cx="2362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hlink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小结：</a:t>
            </a:r>
            <a:endParaRPr lang="zh-CN" altLang="en-US" sz="4400">
              <a:solidFill>
                <a:schemeClr val="hlink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12" name="矩形 21511"/>
          <p:cNvSpPr/>
          <p:nvPr/>
        </p:nvSpPr>
        <p:spPr>
          <a:xfrm>
            <a:off x="1219200" y="1828800"/>
            <a:ext cx="4495800" cy="152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8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8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1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28500" y="12560300"/>
            <a:ext cx="330200" cy="254000"/>
          </a:xfrm>
          <a:prstGeom prst="cube">
            <a:avLst/>
          </a:prstGeom>
        </p:spPr>
      </p:pic>
      <p:pic>
        <p:nvPicPr>
          <p:cNvPr id="2151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57000" y="10998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8" name="文本占位符 36867"/>
          <p:cNvSpPr txBox="1"/>
          <p:nvPr>
            <p:ph type="body" idx="1"/>
          </p:nvPr>
        </p:nvSpPr>
        <p:spPr>
          <a:xfrm>
            <a:off x="1371600" y="914400"/>
            <a:ext cx="7772400" cy="4114800"/>
          </a:xfrm>
        </p:spPr>
        <p:txBody>
          <a:bodyPr vert="horz" wrap="square" lIns="91440" tIns="45720" rIns="91440" bIns="45720" anchor="t" anchorCtr="0"/>
          <a:lstStyle/>
          <a:p>
            <a:pPr>
              <a:buNone/>
            </a:pPr>
            <a:r>
              <a:rPr lang="zh-CN" altLang="en-US" sz="4400" b="1">
                <a:solidFill>
                  <a:schemeClr val="hlink"/>
                </a:solidFill>
                <a:ea typeface="黑体" panose="02010600030101010101" pitchFamily="2" charset="-122"/>
              </a:rPr>
              <a:t>教学目标：</a:t>
            </a:r>
            <a:endParaRPr lang="zh-CN" altLang="en-US" sz="4400" b="1">
              <a:solidFill>
                <a:schemeClr val="hlink"/>
              </a:solidFill>
              <a:ea typeface="黑体" panose="02010600030101010101" pitchFamily="2" charset="-122"/>
            </a:endParaRPr>
          </a:p>
          <a:p>
            <a:endParaRPr lang="en-US" altLang="zh-CN" sz="4400" b="1">
              <a:solidFill>
                <a:srgbClr val="FF0066"/>
              </a:solidFill>
            </a:endParaRPr>
          </a:p>
          <a:p>
            <a:endParaRPr lang="zh-CN" altLang="en-US" b="1"/>
          </a:p>
        </p:txBody>
      </p:sp>
      <p:sp>
        <p:nvSpPr>
          <p:cNvPr id="36869" name="文本框 36868"/>
          <p:cNvSpPr txBox="1"/>
          <p:nvPr/>
        </p:nvSpPr>
        <p:spPr>
          <a:xfrm>
            <a:off x="0" y="2362200"/>
            <a:ext cx="9296400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</a:rPr>
              <a:t>1</a:t>
            </a:r>
            <a:r>
              <a:rPr lang="zh-CN" altLang="en-US" sz="4400" b="1">
                <a:latin typeface="宋体" panose="02010600030101010101" pitchFamily="2" charset="-122"/>
              </a:rPr>
              <a:t>、明确要求，做到答题规范。</a:t>
            </a:r>
            <a:endParaRPr lang="en-US" altLang="zh-CN" sz="4400" b="1">
              <a:latin typeface="宋体" panose="02010600030101010101" pitchFamily="2" charset="-122"/>
            </a:endParaRPr>
          </a:p>
          <a:p>
            <a:r>
              <a:rPr lang="en-US" altLang="zh-CN" sz="4400" b="1">
                <a:latin typeface="宋体" panose="02010600030101010101" pitchFamily="2" charset="-122"/>
              </a:rPr>
              <a:t>2</a:t>
            </a:r>
            <a:r>
              <a:rPr lang="zh-CN" altLang="en-US" sz="4400" b="1">
                <a:latin typeface="宋体" panose="02010600030101010101" pitchFamily="2" charset="-122"/>
              </a:rPr>
              <a:t>、鉴赏诗歌的</a:t>
            </a:r>
            <a:r>
              <a:rPr lang="zh-CN" altLang="en-US" sz="4400" b="1">
                <a:solidFill>
                  <a:schemeClr val="hlink"/>
                </a:solidFill>
                <a:latin typeface="宋体" panose="02010600030101010101" pitchFamily="2" charset="-122"/>
              </a:rPr>
              <a:t>思想情感</a:t>
            </a:r>
            <a:r>
              <a:rPr lang="zh-CN" altLang="en-US" sz="4400" b="1">
                <a:latin typeface="宋体" panose="02010600030101010101" pitchFamily="2" charset="-122"/>
              </a:rPr>
              <a:t>、</a:t>
            </a:r>
            <a:r>
              <a:rPr lang="zh-CN" altLang="en-US" sz="4400" b="1">
                <a:solidFill>
                  <a:schemeClr val="hlink"/>
                </a:solidFill>
                <a:latin typeface="宋体" panose="02010600030101010101" pitchFamily="2" charset="-122"/>
              </a:rPr>
              <a:t>表达技巧</a:t>
            </a:r>
            <a:r>
              <a:rPr lang="zh-CN" altLang="en-US" sz="4400" b="1">
                <a:latin typeface="Tahoma" panose="020b0604030504040204" pitchFamily="34" charset="0"/>
              </a:rPr>
              <a:t>、</a:t>
            </a:r>
            <a:endParaRPr lang="zh-CN" altLang="en-US" sz="4400" b="1">
              <a:latin typeface="Tahoma" panose="020b0604030504040204" pitchFamily="34" charset="0"/>
            </a:endParaRPr>
          </a:p>
          <a:p>
            <a:r>
              <a:rPr lang="zh-CN" altLang="en-US" sz="4400" b="1">
                <a:latin typeface="Tahoma" panose="020b0604030504040204" pitchFamily="34" charset="0"/>
              </a:rPr>
              <a:t>     </a:t>
            </a:r>
            <a:r>
              <a:rPr lang="zh-CN" altLang="en-US" sz="4400" b="1">
                <a:solidFill>
                  <a:schemeClr val="hlink"/>
                </a:solidFill>
                <a:latin typeface="Tahoma" panose="020b0604030504040204" pitchFamily="34" charset="0"/>
              </a:rPr>
              <a:t>炼词之妙</a:t>
            </a:r>
            <a:r>
              <a:rPr lang="zh-CN" altLang="en-US" sz="4400" b="1">
                <a:latin typeface="宋体" panose="02010600030101010101" pitchFamily="2" charset="-122"/>
              </a:rPr>
              <a:t>。</a:t>
            </a:r>
            <a:endParaRPr lang="zh-CN" altLang="en-US" sz="440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5"/>
          <p:cNvSpPr txBox="1"/>
          <p:nvPr/>
        </p:nvSpPr>
        <p:spPr>
          <a:xfrm>
            <a:off x="1752600" y="914400"/>
            <a:ext cx="297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chemeClr val="hlink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情感篇</a:t>
            </a:r>
            <a:endParaRPr lang="zh-CN" altLang="en-US" sz="4400" b="1">
              <a:solidFill>
                <a:schemeClr val="hlink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4099" name="Rectangle 6"/>
          <p:cNvSpPr/>
          <p:nvPr/>
        </p:nvSpPr>
        <p:spPr>
          <a:xfrm>
            <a:off x="304800" y="2500313"/>
            <a:ext cx="86868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>
                <a:latin typeface="Tahoma" panose="020b0604030504040204" pitchFamily="34" charset="0"/>
              </a:rPr>
              <a:t>            </a:t>
            </a:r>
            <a:r>
              <a:rPr lang="zh-CN" altLang="en-US" sz="4800" b="1">
                <a:latin typeface="Tahoma" panose="020b0604030504040204" pitchFamily="34" charset="0"/>
                <a:ea typeface="黑体" panose="02010600030101010101" pitchFamily="2" charset="-122"/>
              </a:rPr>
              <a:t>诗言志，诗缘情。</a:t>
            </a:r>
            <a:endParaRPr lang="zh-CN" altLang="en-US" sz="4800" b="1">
              <a:latin typeface="Tahoma" panose="020b0604030504040204" pitchFamily="34" charset="0"/>
              <a:ea typeface="黑体" panose="02010600030101010101" pitchFamily="2" charset="-122"/>
            </a:endParaRPr>
          </a:p>
          <a:p>
            <a:r>
              <a:rPr lang="zh-CN" altLang="en-US" sz="4800" b="1">
                <a:latin typeface="Tahoma" panose="020b0604030504040204" pitchFamily="34" charset="0"/>
                <a:ea typeface="黑体" panose="02010600030101010101" pitchFamily="2" charset="-122"/>
              </a:rPr>
              <a:t>     情感是诗歌的灵魂。</a:t>
            </a:r>
            <a:r>
              <a:rPr lang="zh-CN" altLang="en-US" sz="3600">
                <a:latin typeface="Tahoma" panose="020b0604030504040204" pitchFamily="34" charset="0"/>
              </a:rPr>
              <a:t> </a:t>
            </a:r>
            <a:endParaRPr lang="zh-CN" altLang="en-US" sz="360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标题 37889"/>
          <p:cNvSpPr>
            <a:spLocks noGrp="1"/>
          </p:cNvSpPr>
          <p:nvPr>
            <p:ph type="title"/>
          </p:nvPr>
        </p:nvSpPr>
        <p:spPr/>
        <p:txBody>
          <a:bodyPr anchor="b" anchorCtr="0"/>
          <a:lstStyle/>
          <a:p>
            <a:r>
              <a:rPr lang="zh-CN" altLang="en-US" b="1"/>
              <a:t>你从哪些密码来体会作者情感</a:t>
            </a:r>
            <a:r>
              <a:rPr lang="en-US" altLang="zh-CN" b="1"/>
              <a:t>?</a:t>
            </a:r>
            <a:endParaRPr lang="en-US" altLang="zh-CN" b="1"/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-381000" y="1828800"/>
            <a:ext cx="9525000" cy="5029200"/>
          </a:xfrm>
        </p:spPr>
        <p:txBody>
          <a:bodyPr/>
          <a:lstStyle/>
          <a:p>
            <a:pPr>
              <a:buNone/>
            </a:pPr>
            <a:r>
              <a:rPr lang="zh-CN" altLang="en-US" sz="2800"/>
              <a:t>                         </a:t>
            </a:r>
            <a:r>
              <a:rPr lang="zh-CN" altLang="en-US" sz="4000" b="1"/>
              <a:t>秋浦</a:t>
            </a:r>
            <a:r>
              <a:rPr lang="zh-CN" altLang="en-US" sz="2800" b="1"/>
              <a:t>①</a:t>
            </a:r>
            <a:r>
              <a:rPr lang="zh-CN" altLang="en-US" sz="4000" b="1"/>
              <a:t>途中</a:t>
            </a:r>
            <a:endParaRPr lang="zh-CN" altLang="en-US" sz="4000" b="1"/>
          </a:p>
          <a:p>
            <a:pPr>
              <a:buNone/>
            </a:pPr>
            <a:r>
              <a:rPr lang="zh-CN" altLang="en-US" sz="4000" b="1"/>
              <a:t>                             </a:t>
            </a:r>
            <a:r>
              <a:rPr lang="en-US" altLang="zh-CN" sz="4000" b="1"/>
              <a:t>(</a:t>
            </a:r>
            <a:r>
              <a:rPr lang="zh-CN" altLang="en-US" sz="4000" b="1"/>
              <a:t>唐</a:t>
            </a:r>
            <a:r>
              <a:rPr lang="en-US" altLang="zh-CN" sz="4000" b="1"/>
              <a:t>)</a:t>
            </a:r>
            <a:r>
              <a:rPr lang="zh-CN" altLang="en-US" sz="4000" b="1"/>
              <a:t>杜牧</a:t>
            </a:r>
            <a:endParaRPr lang="zh-CN" altLang="en-US" sz="4000" b="1"/>
          </a:p>
          <a:p>
            <a:pPr>
              <a:buNone/>
            </a:pPr>
            <a:r>
              <a:rPr lang="zh-CN" altLang="en-US" sz="4000" b="1"/>
              <a:t>     萧萧山路穷秋雨，淅淅溪风一岸蒲。</a:t>
            </a:r>
            <a:endParaRPr lang="zh-CN" altLang="en-US" sz="4000" b="1"/>
          </a:p>
          <a:p>
            <a:pPr>
              <a:buNone/>
            </a:pPr>
            <a:r>
              <a:rPr lang="zh-CN" altLang="en-US" sz="4000" b="1"/>
              <a:t>     为问寒沙新到雁，来时还下杜陵</a:t>
            </a:r>
            <a:r>
              <a:rPr lang="zh-CN" altLang="en-US" sz="2800" b="1"/>
              <a:t>②</a:t>
            </a:r>
            <a:r>
              <a:rPr lang="zh-CN" altLang="en-US" sz="4000" b="1"/>
              <a:t>无？</a:t>
            </a:r>
            <a:endParaRPr lang="zh-CN" altLang="en-US" sz="4000" b="1"/>
          </a:p>
          <a:p>
            <a:pPr>
              <a:buNone/>
            </a:pPr>
            <a:r>
              <a:rPr lang="zh-CN" altLang="en-US" sz="2400" b="1"/>
              <a:t>        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      （注释① ）秋浦，诗人被贬官外放时途经此地。</a:t>
            </a:r>
            <a:endParaRPr lang="zh-CN" altLang="en-US" sz="2400" b="1"/>
          </a:p>
          <a:p>
            <a:pPr>
              <a:buNone/>
            </a:pPr>
            <a:r>
              <a:rPr lang="zh-CN" altLang="en-US" sz="2400" b="1"/>
              <a:t>        （注释② ）杜陵，在长安西南，诗人家乡所在地。</a:t>
            </a:r>
            <a:endParaRPr lang="zh-CN" altLang="en-US" sz="2400" b="1"/>
          </a:p>
          <a:p>
            <a:pPr>
              <a:buNone/>
            </a:pPr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0" name="标题 53249"/>
          <p:cNvSpPr>
            <a:spLocks noGrp="1"/>
          </p:cNvSpPr>
          <p:nvPr>
            <p:ph type="title"/>
          </p:nvPr>
        </p:nvSpPr>
        <p:spPr>
          <a:xfrm>
            <a:off x="1524000" y="304800"/>
            <a:ext cx="7793038" cy="1462088"/>
          </a:xfrm>
        </p:spPr>
        <p:txBody>
          <a:bodyPr anchor="b" anchorCtr="0"/>
          <a:lstStyle/>
          <a:p>
            <a:r>
              <a:rPr lang="zh-CN" altLang="en-US">
                <a:solidFill>
                  <a:schemeClr val="hlink"/>
                </a:solidFill>
                <a:ea typeface="黑体" panose="02010600030101010101" pitchFamily="2" charset="-122"/>
              </a:rPr>
              <a:t>意象</a:t>
            </a:r>
            <a:endParaRPr lang="zh-CN" altLang="en-US">
              <a:solidFill>
                <a:schemeClr val="hlink"/>
              </a:solidFill>
              <a:ea typeface="黑体" panose="02010600030101010101" pitchFamily="2" charset="-122"/>
            </a:endParaRPr>
          </a:p>
        </p:txBody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xfrm>
            <a:off x="-76200" y="2209800"/>
            <a:ext cx="9220200" cy="4383088"/>
          </a:xfrm>
        </p:spPr>
        <p:txBody>
          <a:bodyPr/>
          <a:lstStyle/>
          <a:p>
            <a:pPr>
              <a:buNone/>
            </a:pPr>
            <a:r>
              <a:rPr lang="zh-CN" altLang="en-US" b="1"/>
              <a:t>         古典诗词中，意象数量繁多，如大漠孤烟、长河落日、春光秋露、鸟啼蝉鸣、柳絮榆荚、清霜白露、冷雨寒窗、银烛青灯、晨钟暮鼓、古寺幽径、橙黄桔绿、小荷残菊、鹧鸪杜鹃、山水月风，包罗万象。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         </a:t>
            </a:r>
            <a:r>
              <a:rPr lang="zh-CN" altLang="en-US" b="1">
                <a:solidFill>
                  <a:srgbClr val="0000FF"/>
                </a:solidFill>
              </a:rPr>
              <a:t>意象不仅数量多，而且形象最生动、意蕴最丰富、使用最灵活、表现力最强。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Text Box 4"/>
          <p:cNvSpPr txBox="1"/>
          <p:nvPr/>
        </p:nvSpPr>
        <p:spPr>
          <a:xfrm>
            <a:off x="1600200" y="685800"/>
            <a:ext cx="54260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常见意象及其象征意义</a:t>
            </a:r>
            <a:endParaRPr lang="zh-CN" altLang="en-US" sz="4000" b="1">
              <a:solidFill>
                <a:srgbClr val="0000FF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7171" name="Rectangle 5"/>
          <p:cNvSpPr/>
          <p:nvPr/>
        </p:nvSpPr>
        <p:spPr>
          <a:xfrm>
            <a:off x="762000" y="1273175"/>
            <a:ext cx="8610600" cy="5584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．月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思乡，怀人。</a:t>
            </a:r>
            <a:endParaRPr lang="en-US" altLang="zh-CN" sz="3600" b="1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（我寄愁心与明月，随风直到夜郎西。    但愿人长久，千里共婵娟。）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．菊花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隐逸的风度，坚强的品格，      清高的气质 。</a:t>
            </a:r>
            <a:endParaRPr lang="zh-CN" altLang="en-US" sz="3600" b="1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（菊，花之隐逸者也。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    采菊东篱下，悠然见南山。）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．梅花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高洁的品格。 </a:t>
            </a:r>
            <a:endParaRPr lang="zh-CN" altLang="en-US" sz="3600" b="1">
              <a:solidFill>
                <a:srgbClr val="FF0066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（遥知不是雪，为有暗香来。                零落成泥碾作尘，只有香如故。） 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4"/>
          <p:cNvSpPr txBox="1"/>
          <p:nvPr/>
        </p:nvSpPr>
        <p:spPr>
          <a:xfrm>
            <a:off x="1736725" y="954088"/>
            <a:ext cx="56546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常见意象及其象征意义</a:t>
            </a:r>
            <a:endParaRPr lang="zh-CN" altLang="en-US" sz="4000" b="1">
              <a:solidFill>
                <a:srgbClr val="0000FF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8195" name="Rectangle 5"/>
          <p:cNvSpPr/>
          <p:nvPr/>
        </p:nvSpPr>
        <p:spPr>
          <a:xfrm>
            <a:off x="152400" y="2693988"/>
            <a:ext cx="8991600" cy="3387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．梧桐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凄凉悲伤。</a:t>
            </a:r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                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（ 寂寞梧桐深院锁清秋。）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．杜鹃鸟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凄怨哀伤，乡愁乡思。</a:t>
            </a:r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（杨花落尽子规啼，闻道龙标过五溪。）      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．秋蝉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高洁。</a:t>
            </a:r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           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（居高声自远，非是藉秋风。） 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Text Box 4"/>
          <p:cNvSpPr txBox="1"/>
          <p:nvPr/>
        </p:nvSpPr>
        <p:spPr>
          <a:xfrm>
            <a:off x="1676400" y="1066800"/>
            <a:ext cx="5334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ahoma" panose="020b0604030504040204" pitchFamily="34" charset="0"/>
                <a:ea typeface="黑体" panose="02010600030101010101" pitchFamily="2" charset="-122"/>
              </a:rPr>
              <a:t>常见意象及其象征意义</a:t>
            </a:r>
            <a:endParaRPr lang="zh-CN" altLang="en-US" sz="4000" b="1">
              <a:solidFill>
                <a:srgbClr val="0000FF"/>
              </a:solidFill>
              <a:latin typeface="Tahoma" panose="020b0604030504040204" pitchFamily="34" charset="0"/>
              <a:ea typeface="黑体" panose="02010600030101010101" pitchFamily="2" charset="-122"/>
            </a:endParaRPr>
          </a:p>
        </p:txBody>
      </p:sp>
      <p:sp>
        <p:nvSpPr>
          <p:cNvPr id="9219" name="Rectangle 5"/>
          <p:cNvSpPr/>
          <p:nvPr/>
        </p:nvSpPr>
        <p:spPr>
          <a:xfrm>
            <a:off x="304800" y="2225675"/>
            <a:ext cx="8839200" cy="3937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．鸿雁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思乡怀亲，羁旅之悲。</a:t>
            </a:r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          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（乡书何处达？归雁洛阳边。）</a:t>
            </a:r>
            <a:r>
              <a:rPr lang="zh-CN" altLang="en-US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6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8. 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柳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离情依依 。</a:t>
            </a:r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                      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（渭城朝雨浥轻尘，客舍青青柳色新。）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．羌笛</a:t>
            </a:r>
            <a:r>
              <a:rPr lang="en-US" altLang="zh-CN" sz="3600" b="1">
                <a:solidFill>
                  <a:srgbClr val="FF0066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3600" b="1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凄切之声。</a:t>
            </a:r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                  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（羌管悠悠霜满地，人不寐，将军白发</a:t>
            </a:r>
            <a:endParaRPr lang="en-US" altLang="zh-CN" sz="36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3600" b="1"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3600" b="1">
                <a:latin typeface="黑体" panose="02010600030101010101" pitchFamily="2" charset="-122"/>
                <a:ea typeface="黑体" panose="02010600030101010101" pitchFamily="2" charset="-122"/>
              </a:rPr>
              <a:t>征夫泪。）</a:t>
            </a:r>
            <a:endParaRPr lang="zh-CN" altLang="en-US" sz="36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154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7">
      <vt:lpstr>Arial</vt:lpstr>
      <vt:lpstr>Tahoma</vt:lpstr>
      <vt:lpstr>宋体</vt:lpstr>
      <vt:lpstr>Wingdings</vt:lpstr>
      <vt:lpstr>Calibri Light</vt:lpstr>
      <vt:lpstr>Calibri</vt:lpstr>
      <vt:lpstr>黑体</vt:lpstr>
      <vt:lpstr>经典粗宋简</vt:lpstr>
      <vt:lpstr>Blends</vt:lpstr>
      <vt:lpstr>PowerPoint Presentation</vt:lpstr>
      <vt:lpstr>PowerPoint Presentation</vt:lpstr>
      <vt:lpstr>PowerPoint Presentation</vt:lpstr>
      <vt:lpstr>PowerPoint Presentation</vt:lpstr>
      <vt:lpstr>你从哪些密码来体会作者情感?</vt:lpstr>
      <vt:lpstr>意象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技巧篇</vt:lpstr>
      <vt:lpstr>抒情手法</vt:lpstr>
      <vt:lpstr>描写手法</vt:lpstr>
      <vt:lpstr>如：前两句诗写出春景什么特点？联系全诗有什么作用？</vt:lpstr>
      <vt:lpstr>修辞手法</vt:lpstr>
      <vt:lpstr>如：三、四句中的“惹”字，有什么表达效果？</vt:lpstr>
      <vt:lpstr>PowerPoint Presentation</vt:lpstr>
      <vt:lpstr>解题模式：</vt:lpstr>
      <vt:lpstr>如：简要分析前两句中“萧萧”“淅淅”的表达效果。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2022-05-11T22:56:11.240</cp:lastPrinted>
  <dcterms:created xsi:type="dcterms:W3CDTF">2022-05-11T22:56:11Z</dcterms:created>
  <dcterms:modified xsi:type="dcterms:W3CDTF">2022-05-11T14:56:11Z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