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0" r:id="rId6"/>
    <p:sldId id="268" r:id="rId7"/>
    <p:sldId id="274" r:id="rId8"/>
    <p:sldId id="275" r:id="rId9"/>
    <p:sldId id="276" r:id="rId10"/>
    <p:sldId id="279" r:id="rId11"/>
    <p:sldId id="281" r:id="rId12"/>
    <p:sldId id="282" r:id="rId13"/>
    <p:sldId id="278" r:id="rId14"/>
    <p:sldId id="269" r:id="rId15"/>
    <p:sldId id="283" r:id="rId16"/>
    <p:sldId id="339" r:id="rId17"/>
    <p:sldId id="344" r:id="rId18"/>
    <p:sldId id="340" r:id="rId19"/>
    <p:sldId id="302" r:id="rId20"/>
    <p:sldId id="342" r:id="rId21"/>
    <p:sldId id="308" r:id="rId22"/>
    <p:sldId id="343" r:id="rId23"/>
    <p:sldId id="331" r:id="rId24"/>
    <p:sldId id="309" r:id="rId25"/>
    <p:sldId id="345" r:id="rId26"/>
    <p:sldId id="346" r:id="rId27"/>
    <p:sldId id="347" r:id="rId28"/>
    <p:sldId id="314" r:id="rId29"/>
    <p:sldId id="315" r:id="rId30"/>
    <p:sldId id="316" r:id="rId31"/>
    <p:sldId id="317" r:id="rId32"/>
    <p:sldId id="322" r:id="rId33"/>
    <p:sldId id="353" r:id="rId34"/>
    <p:sldId id="354" r:id="rId35"/>
    <p:sldId id="348" r:id="rId36"/>
    <p:sldId id="349" r:id="rId37"/>
    <p:sldId id="350" r:id="rId38"/>
    <p:sldId id="351" r:id="rId39"/>
    <p:sldId id="352" r:id="rId40"/>
    <p:sldId id="355" r:id="rId4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5" d="100"/>
          <a:sy n="65" d="100"/>
        </p:scale>
        <p:origin x="834"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B445B35-B063-4DFA-A9AB-E61D3D5AE245}" type="datetimeFigureOut">
              <a:rPr lang="zh-CN" altLang="en-US" smtClean="0"/>
              <a:t>2020/4/19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EB65FDA-5BE1-41D8-9A16-77218A166F0D}" type="slidenum">
              <a:rPr lang="zh-CN" altLang="en-US" smtClean="0"/>
              <a:t>‹#›</a:t>
            </a:fld>
            <a:endParaRPr lang="zh-CN" altLang="en-US"/>
          </a:p>
        </p:txBody>
      </p:sp>
    </p:spTree>
    <p:extLst>
      <p:ext uri="{BB962C8B-B14F-4D97-AF65-F5344CB8AC3E}">
        <p14:creationId xmlns:p14="http://schemas.microsoft.com/office/powerpoint/2010/main" val="7539042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B445B35-B063-4DFA-A9AB-E61D3D5AE245}" type="datetimeFigureOut">
              <a:rPr lang="zh-CN" altLang="en-US" smtClean="0"/>
              <a:t>2020/4/19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EB65FDA-5BE1-41D8-9A16-77218A166F0D}" type="slidenum">
              <a:rPr lang="zh-CN" altLang="en-US" smtClean="0"/>
              <a:t>‹#›</a:t>
            </a:fld>
            <a:endParaRPr lang="zh-CN" altLang="en-US"/>
          </a:p>
        </p:txBody>
      </p:sp>
    </p:spTree>
    <p:extLst>
      <p:ext uri="{BB962C8B-B14F-4D97-AF65-F5344CB8AC3E}">
        <p14:creationId xmlns:p14="http://schemas.microsoft.com/office/powerpoint/2010/main" val="26667957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B445B35-B063-4DFA-A9AB-E61D3D5AE245}" type="datetimeFigureOut">
              <a:rPr lang="zh-CN" altLang="en-US" smtClean="0"/>
              <a:t>2020/4/19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EB65FDA-5BE1-41D8-9A16-77218A166F0D}" type="slidenum">
              <a:rPr lang="zh-CN" altLang="en-US" smtClean="0"/>
              <a:t>‹#›</a:t>
            </a:fld>
            <a:endParaRPr lang="zh-CN" alt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4826254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B445B35-B063-4DFA-A9AB-E61D3D5AE245}" type="datetimeFigureOut">
              <a:rPr lang="zh-CN" altLang="en-US" smtClean="0"/>
              <a:t>2020/4/19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EB65FDA-5BE1-41D8-9A16-77218A166F0D}" type="slidenum">
              <a:rPr lang="zh-CN" altLang="en-US" smtClean="0"/>
              <a:t>‹#›</a:t>
            </a:fld>
            <a:endParaRPr lang="zh-CN" altLang="en-US"/>
          </a:p>
        </p:txBody>
      </p:sp>
    </p:spTree>
    <p:extLst>
      <p:ext uri="{BB962C8B-B14F-4D97-AF65-F5344CB8AC3E}">
        <p14:creationId xmlns:p14="http://schemas.microsoft.com/office/powerpoint/2010/main" val="13128565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B445B35-B063-4DFA-A9AB-E61D3D5AE245}" type="datetimeFigureOut">
              <a:rPr lang="zh-CN" altLang="en-US" smtClean="0"/>
              <a:t>2020/4/19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EB65FDA-5BE1-41D8-9A16-77218A166F0D}" type="slidenum">
              <a:rPr lang="zh-CN" altLang="en-US" smtClean="0"/>
              <a:t>‹#›</a:t>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0773071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B445B35-B063-4DFA-A9AB-E61D3D5AE245}" type="datetimeFigureOut">
              <a:rPr lang="zh-CN" altLang="en-US" smtClean="0"/>
              <a:t>2020/4/19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EB65FDA-5BE1-41D8-9A16-77218A166F0D}" type="slidenum">
              <a:rPr lang="zh-CN" altLang="en-US" smtClean="0"/>
              <a:t>‹#›</a:t>
            </a:fld>
            <a:endParaRPr lang="zh-CN" altLang="en-US"/>
          </a:p>
        </p:txBody>
      </p:sp>
    </p:spTree>
    <p:extLst>
      <p:ext uri="{BB962C8B-B14F-4D97-AF65-F5344CB8AC3E}">
        <p14:creationId xmlns:p14="http://schemas.microsoft.com/office/powerpoint/2010/main" val="23373845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B445B35-B063-4DFA-A9AB-E61D3D5AE245}" type="datetimeFigureOut">
              <a:rPr lang="zh-CN" altLang="en-US" smtClean="0"/>
              <a:t>2020/4/19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EB65FDA-5BE1-41D8-9A16-77218A166F0D}" type="slidenum">
              <a:rPr lang="zh-CN" altLang="en-US" smtClean="0"/>
              <a:t>‹#›</a:t>
            </a:fld>
            <a:endParaRPr lang="zh-CN" altLang="en-US"/>
          </a:p>
        </p:txBody>
      </p:sp>
    </p:spTree>
    <p:extLst>
      <p:ext uri="{BB962C8B-B14F-4D97-AF65-F5344CB8AC3E}">
        <p14:creationId xmlns:p14="http://schemas.microsoft.com/office/powerpoint/2010/main" val="17419149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B445B35-B063-4DFA-A9AB-E61D3D5AE245}" type="datetimeFigureOut">
              <a:rPr lang="zh-CN" altLang="en-US" smtClean="0"/>
              <a:t>2020/4/19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EB65FDA-5BE1-41D8-9A16-77218A166F0D}" type="slidenum">
              <a:rPr lang="zh-CN" altLang="en-US" smtClean="0"/>
              <a:t>‹#›</a:t>
            </a:fld>
            <a:endParaRPr lang="zh-CN" altLang="en-US"/>
          </a:p>
        </p:txBody>
      </p:sp>
    </p:spTree>
    <p:extLst>
      <p:ext uri="{BB962C8B-B14F-4D97-AF65-F5344CB8AC3E}">
        <p14:creationId xmlns:p14="http://schemas.microsoft.com/office/powerpoint/2010/main" val="15171052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AB445B35-B063-4DFA-A9AB-E61D3D5AE245}" type="datetimeFigureOut">
              <a:rPr lang="zh-CN" altLang="en-US" smtClean="0"/>
              <a:t>2020/4/19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EB65FDA-5BE1-41D8-9A16-77218A166F0D}" type="slidenum">
              <a:rPr lang="zh-CN" altLang="en-US" smtClean="0"/>
              <a:t>‹#›</a:t>
            </a:fld>
            <a:endParaRPr lang="zh-CN" altLang="en-US"/>
          </a:p>
        </p:txBody>
      </p:sp>
    </p:spTree>
    <p:extLst>
      <p:ext uri="{BB962C8B-B14F-4D97-AF65-F5344CB8AC3E}">
        <p14:creationId xmlns:p14="http://schemas.microsoft.com/office/powerpoint/2010/main" val="904212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B445B35-B063-4DFA-A9AB-E61D3D5AE245}" type="datetimeFigureOut">
              <a:rPr lang="zh-CN" altLang="en-US" smtClean="0"/>
              <a:t>2020/4/19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EB65FDA-5BE1-41D8-9A16-77218A166F0D}" type="slidenum">
              <a:rPr lang="zh-CN" altLang="en-US" smtClean="0"/>
              <a:t>‹#›</a:t>
            </a:fld>
            <a:endParaRPr lang="zh-CN" altLang="en-US"/>
          </a:p>
        </p:txBody>
      </p:sp>
    </p:spTree>
    <p:extLst>
      <p:ext uri="{BB962C8B-B14F-4D97-AF65-F5344CB8AC3E}">
        <p14:creationId xmlns:p14="http://schemas.microsoft.com/office/powerpoint/2010/main" val="3551022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AB445B35-B063-4DFA-A9AB-E61D3D5AE245}" type="datetimeFigureOut">
              <a:rPr lang="zh-CN" altLang="en-US" smtClean="0"/>
              <a:t>2020/4/19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EB65FDA-5BE1-41D8-9A16-77218A166F0D}" type="slidenum">
              <a:rPr lang="zh-CN" altLang="en-US" smtClean="0"/>
              <a:t>‹#›</a:t>
            </a:fld>
            <a:endParaRPr lang="zh-CN" altLang="en-US"/>
          </a:p>
        </p:txBody>
      </p:sp>
    </p:spTree>
    <p:extLst>
      <p:ext uri="{BB962C8B-B14F-4D97-AF65-F5344CB8AC3E}">
        <p14:creationId xmlns:p14="http://schemas.microsoft.com/office/powerpoint/2010/main" val="1270517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AB445B35-B063-4DFA-A9AB-E61D3D5AE245}" type="datetimeFigureOut">
              <a:rPr lang="zh-CN" altLang="en-US" smtClean="0"/>
              <a:t>2020/4/19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EB65FDA-5BE1-41D8-9A16-77218A166F0D}" type="slidenum">
              <a:rPr lang="zh-CN" altLang="en-US" smtClean="0"/>
              <a:t>‹#›</a:t>
            </a:fld>
            <a:endParaRPr lang="zh-CN" altLang="en-US"/>
          </a:p>
        </p:txBody>
      </p:sp>
    </p:spTree>
    <p:extLst>
      <p:ext uri="{BB962C8B-B14F-4D97-AF65-F5344CB8AC3E}">
        <p14:creationId xmlns:p14="http://schemas.microsoft.com/office/powerpoint/2010/main" val="1960503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B445B35-B063-4DFA-A9AB-E61D3D5AE245}" type="datetimeFigureOut">
              <a:rPr lang="zh-CN" altLang="en-US" smtClean="0"/>
              <a:t>2020/4/19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EB65FDA-5BE1-41D8-9A16-77218A166F0D}" type="slidenum">
              <a:rPr lang="zh-CN" altLang="en-US" smtClean="0"/>
              <a:t>‹#›</a:t>
            </a:fld>
            <a:endParaRPr lang="zh-CN" altLang="en-US"/>
          </a:p>
        </p:txBody>
      </p:sp>
    </p:spTree>
    <p:extLst>
      <p:ext uri="{BB962C8B-B14F-4D97-AF65-F5344CB8AC3E}">
        <p14:creationId xmlns:p14="http://schemas.microsoft.com/office/powerpoint/2010/main" val="4453955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445B35-B063-4DFA-A9AB-E61D3D5AE245}" type="datetimeFigureOut">
              <a:rPr lang="zh-CN" altLang="en-US" smtClean="0"/>
              <a:t>2020/4/19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EB65FDA-5BE1-41D8-9A16-77218A166F0D}" type="slidenum">
              <a:rPr lang="zh-CN" altLang="en-US" smtClean="0"/>
              <a:t>‹#›</a:t>
            </a:fld>
            <a:endParaRPr lang="zh-CN" altLang="en-US"/>
          </a:p>
        </p:txBody>
      </p:sp>
    </p:spTree>
    <p:extLst>
      <p:ext uri="{BB962C8B-B14F-4D97-AF65-F5344CB8AC3E}">
        <p14:creationId xmlns:p14="http://schemas.microsoft.com/office/powerpoint/2010/main" val="3775055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B445B35-B063-4DFA-A9AB-E61D3D5AE245}" type="datetimeFigureOut">
              <a:rPr lang="zh-CN" altLang="en-US" smtClean="0"/>
              <a:t>2020/4/19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EB65FDA-5BE1-41D8-9A16-77218A166F0D}" type="slidenum">
              <a:rPr lang="zh-CN" altLang="en-US" smtClean="0"/>
              <a:t>‹#›</a:t>
            </a:fld>
            <a:endParaRPr lang="zh-CN" altLang="en-US"/>
          </a:p>
        </p:txBody>
      </p:sp>
    </p:spTree>
    <p:extLst>
      <p:ext uri="{BB962C8B-B14F-4D97-AF65-F5344CB8AC3E}">
        <p14:creationId xmlns:p14="http://schemas.microsoft.com/office/powerpoint/2010/main" val="2113134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B445B35-B063-4DFA-A9AB-E61D3D5AE245}" type="datetimeFigureOut">
              <a:rPr lang="zh-CN" altLang="en-US" smtClean="0"/>
              <a:t>2020/4/19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EB65FDA-5BE1-41D8-9A16-77218A166F0D}" type="slidenum">
              <a:rPr lang="zh-CN" altLang="en-US" smtClean="0"/>
              <a:t>‹#›</a:t>
            </a:fld>
            <a:endParaRPr lang="zh-CN" altLang="en-US"/>
          </a:p>
        </p:txBody>
      </p:sp>
    </p:spTree>
    <p:extLst>
      <p:ext uri="{BB962C8B-B14F-4D97-AF65-F5344CB8AC3E}">
        <p14:creationId xmlns:p14="http://schemas.microsoft.com/office/powerpoint/2010/main" val="3985391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B445B35-B063-4DFA-A9AB-E61D3D5AE245}" type="datetimeFigureOut">
              <a:rPr lang="zh-CN" altLang="en-US" smtClean="0"/>
              <a:t>2020/4/19</a:t>
            </a:fld>
            <a:endParaRPr lang="zh-CN"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2EB65FDA-5BE1-41D8-9A16-77218A166F0D}" type="slidenum">
              <a:rPr lang="zh-CN" altLang="en-US" smtClean="0"/>
              <a:t>‹#›</a:t>
            </a:fld>
            <a:endParaRPr lang="zh-CN" altLang="en-US"/>
          </a:p>
        </p:txBody>
      </p:sp>
    </p:spTree>
    <p:extLst>
      <p:ext uri="{BB962C8B-B14F-4D97-AF65-F5344CB8AC3E}">
        <p14:creationId xmlns:p14="http://schemas.microsoft.com/office/powerpoint/2010/main" val="6075221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A540D20-490A-480B-80A9-DF2149A06030}"/>
              </a:ext>
            </a:extLst>
          </p:cNvPr>
          <p:cNvSpPr txBox="1"/>
          <p:nvPr/>
        </p:nvSpPr>
        <p:spPr>
          <a:xfrm>
            <a:off x="1061883" y="2448233"/>
            <a:ext cx="8672051" cy="769441"/>
          </a:xfrm>
          <a:prstGeom prst="rect">
            <a:avLst/>
          </a:prstGeom>
          <a:noFill/>
        </p:spPr>
        <p:txBody>
          <a:bodyPr wrap="square" rtlCol="0">
            <a:spAutoFit/>
          </a:bodyPr>
          <a:lstStyle/>
          <a:p>
            <a:r>
              <a:rPr lang="en-US" altLang="zh-CN" sz="4400" b="1" dirty="0">
                <a:solidFill>
                  <a:srgbClr val="FF0000"/>
                </a:solidFill>
                <a:latin typeface="黑体" panose="02010609060101010101" pitchFamily="49" charset="-122"/>
                <a:ea typeface="黑体" panose="02010609060101010101" pitchFamily="49" charset="-122"/>
              </a:rPr>
              <a:t>2020</a:t>
            </a:r>
            <a:r>
              <a:rPr lang="zh-CN" altLang="en-US" sz="4400" b="1" dirty="0">
                <a:solidFill>
                  <a:srgbClr val="FF0000"/>
                </a:solidFill>
                <a:latin typeface="黑体" panose="02010609060101010101" pitchFamily="49" charset="-122"/>
                <a:ea typeface="黑体" panose="02010609060101010101" pitchFamily="49" charset="-122"/>
              </a:rPr>
              <a:t>高考压缩语段题型满分攻略</a:t>
            </a:r>
          </a:p>
        </p:txBody>
      </p:sp>
      <p:sp>
        <p:nvSpPr>
          <p:cNvPr id="2" name="文本框 1">
            <a:extLst>
              <a:ext uri="{FF2B5EF4-FFF2-40B4-BE49-F238E27FC236}">
                <a16:creationId xmlns:a16="http://schemas.microsoft.com/office/drawing/2014/main" id="{98A9094F-E614-458F-B6A1-227A2B44F644}"/>
              </a:ext>
            </a:extLst>
          </p:cNvPr>
          <p:cNvSpPr txBox="1"/>
          <p:nvPr/>
        </p:nvSpPr>
        <p:spPr>
          <a:xfrm>
            <a:off x="6651522" y="3640327"/>
            <a:ext cx="2669458" cy="646331"/>
          </a:xfrm>
          <a:prstGeom prst="rect">
            <a:avLst/>
          </a:prstGeom>
          <a:noFill/>
        </p:spPr>
        <p:txBody>
          <a:bodyPr wrap="square" rtlCol="0">
            <a:spAutoFit/>
          </a:bodyPr>
          <a:lstStyle/>
          <a:p>
            <a:r>
              <a:rPr lang="en-US" altLang="zh-CN" sz="3600" b="1" dirty="0">
                <a:latin typeface="+mn-ea"/>
              </a:rPr>
              <a:t>——</a:t>
            </a:r>
            <a:r>
              <a:rPr lang="zh-CN" altLang="en-US" sz="3600" b="1" dirty="0">
                <a:latin typeface="+mn-ea"/>
              </a:rPr>
              <a:t>语文热</a:t>
            </a:r>
          </a:p>
        </p:txBody>
      </p:sp>
    </p:spTree>
    <p:extLst>
      <p:ext uri="{BB962C8B-B14F-4D97-AF65-F5344CB8AC3E}">
        <p14:creationId xmlns:p14="http://schemas.microsoft.com/office/powerpoint/2010/main" val="28719575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Text Box 2">
            <a:extLst>
              <a:ext uri="{FF2B5EF4-FFF2-40B4-BE49-F238E27FC236}">
                <a16:creationId xmlns:a16="http://schemas.microsoft.com/office/drawing/2014/main" id="{597E2BBF-E149-48A1-8AAE-9891031E7E71}"/>
              </a:ext>
            </a:extLst>
          </p:cNvPr>
          <p:cNvSpPr txBox="1">
            <a:spLocks noChangeArrowheads="1"/>
          </p:cNvSpPr>
          <p:nvPr/>
        </p:nvSpPr>
        <p:spPr bwMode="auto">
          <a:xfrm>
            <a:off x="343514" y="505748"/>
            <a:ext cx="11381454" cy="2952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spcBef>
                <a:spcPct val="50000"/>
              </a:spcBef>
            </a:pPr>
            <a:r>
              <a:rPr lang="zh-CN" altLang="en-US" sz="3200" b="1" dirty="0">
                <a:solidFill>
                  <a:srgbClr val="0000FF"/>
                </a:solidFill>
                <a:ea typeface="黑体" panose="02010609060101010101" pitchFamily="49" charset="-122"/>
              </a:rPr>
              <a:t>试一试：</a:t>
            </a:r>
            <a:r>
              <a:rPr lang="zh-CN" altLang="en-US" sz="3200" b="1" dirty="0">
                <a:latin typeface="黑体" panose="02010609060101010101" pitchFamily="49" charset="-122"/>
                <a:ea typeface="黑体" panose="02010609060101010101" pitchFamily="49" charset="-122"/>
              </a:rPr>
              <a:t>为下面这则消息拟一个标题，限</a:t>
            </a:r>
            <a:r>
              <a:rPr lang="en-US" altLang="zh-CN" sz="3200" b="1" dirty="0">
                <a:latin typeface="黑体" panose="02010609060101010101" pitchFamily="49" charset="-122"/>
                <a:ea typeface="黑体" panose="02010609060101010101" pitchFamily="49" charset="-122"/>
              </a:rPr>
              <a:t>14</a:t>
            </a:r>
            <a:r>
              <a:rPr lang="zh-CN" altLang="en-US" sz="3200" b="1" dirty="0">
                <a:latin typeface="黑体" panose="02010609060101010101" pitchFamily="49" charset="-122"/>
                <a:ea typeface="黑体" panose="02010609060101010101" pitchFamily="49" charset="-122"/>
              </a:rPr>
              <a:t>字内。</a:t>
            </a:r>
            <a:br>
              <a:rPr lang="zh-CN" altLang="en-US" sz="3200" b="1" dirty="0">
                <a:latin typeface="黑体" panose="02010609060101010101" pitchFamily="49" charset="-122"/>
                <a:ea typeface="黑体" panose="02010609060101010101" pitchFamily="49" charset="-122"/>
              </a:rPr>
            </a:br>
            <a:r>
              <a:rPr lang="zh-CN" altLang="en-US" sz="3200" b="1" dirty="0">
                <a:latin typeface="黑体" panose="02010609060101010101" pitchFamily="49" charset="-122"/>
                <a:ea typeface="黑体" panose="02010609060101010101" pitchFamily="49" charset="-122"/>
              </a:rPr>
              <a:t>　　</a:t>
            </a:r>
            <a:r>
              <a:rPr lang="en-US" altLang="zh-CN" sz="3200" b="1" dirty="0">
                <a:latin typeface="黑体" panose="02010609060101010101" pitchFamily="49" charset="-122"/>
                <a:ea typeface="黑体" panose="02010609060101010101" pitchFamily="49" charset="-122"/>
              </a:rPr>
              <a:t>3</a:t>
            </a:r>
            <a:r>
              <a:rPr lang="zh-CN" altLang="en-US" sz="3200" b="1" dirty="0">
                <a:latin typeface="黑体" panose="02010609060101010101" pitchFamily="49" charset="-122"/>
                <a:ea typeface="黑体" panose="02010609060101010101" pitchFamily="49" charset="-122"/>
              </a:rPr>
              <a:t>月</a:t>
            </a:r>
            <a:r>
              <a:rPr lang="en-US" altLang="zh-CN" sz="3200" b="1" dirty="0">
                <a:latin typeface="黑体" panose="02010609060101010101" pitchFamily="49" charset="-122"/>
                <a:ea typeface="黑体" panose="02010609060101010101" pitchFamily="49" charset="-122"/>
              </a:rPr>
              <a:t>3</a:t>
            </a:r>
            <a:r>
              <a:rPr lang="zh-CN" altLang="en-US" sz="3200" b="1" dirty="0">
                <a:latin typeface="黑体" panose="02010609060101010101" pitchFamily="49" charset="-122"/>
                <a:ea typeface="黑体" panose="02010609060101010101" pitchFamily="49" charset="-122"/>
              </a:rPr>
              <a:t>日下午，澳门经济司、财政司和水警稽查队联合行动，公开销毁了在最近两年中缉获并已完成了行政或司法检控程序的盗版光盘约</a:t>
            </a:r>
            <a:r>
              <a:rPr lang="en-US" altLang="zh-CN" sz="3200" b="1" dirty="0">
                <a:latin typeface="黑体" panose="02010609060101010101" pitchFamily="49" charset="-122"/>
                <a:ea typeface="黑体" panose="02010609060101010101" pitchFamily="49" charset="-122"/>
              </a:rPr>
              <a:t>100</a:t>
            </a:r>
            <a:r>
              <a:rPr lang="zh-CN" altLang="en-US" sz="3200" b="1" dirty="0">
                <a:latin typeface="黑体" panose="02010609060101010101" pitchFamily="49" charset="-122"/>
                <a:ea typeface="黑体" panose="02010609060101010101" pitchFamily="49" charset="-122"/>
              </a:rPr>
              <a:t>万张。这是澳门官方首次采取这种行动。</a:t>
            </a:r>
            <a:r>
              <a:rPr lang="zh-CN" altLang="en-US" sz="3200" b="1" dirty="0">
                <a:latin typeface="Times New Roman" panose="02020603050405020304" pitchFamily="18" charset="0"/>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 </a:t>
            </a:r>
            <a:br>
              <a:rPr lang="zh-CN" altLang="en-US" sz="2800" dirty="0">
                <a:latin typeface="黑体" panose="02010609060101010101" pitchFamily="49" charset="-122"/>
                <a:ea typeface="黑体" panose="02010609060101010101" pitchFamily="49" charset="-122"/>
              </a:rPr>
            </a:br>
            <a:endParaRPr lang="zh-CN" altLang="en-US" sz="2400" dirty="0">
              <a:latin typeface="黑体" panose="02010609060101010101" pitchFamily="49" charset="-122"/>
              <a:ea typeface="黑体" panose="02010609060101010101" pitchFamily="49" charset="-122"/>
            </a:endParaRPr>
          </a:p>
        </p:txBody>
      </p:sp>
      <p:sp>
        <p:nvSpPr>
          <p:cNvPr id="12291" name="Text Box 3">
            <a:extLst>
              <a:ext uri="{FF2B5EF4-FFF2-40B4-BE49-F238E27FC236}">
                <a16:creationId xmlns:a16="http://schemas.microsoft.com/office/drawing/2014/main" id="{4AD4D230-C02B-4AD6-BDAC-3790ABC803F1}"/>
              </a:ext>
            </a:extLst>
          </p:cNvPr>
          <p:cNvSpPr txBox="1">
            <a:spLocks noChangeArrowheads="1"/>
          </p:cNvSpPr>
          <p:nvPr/>
        </p:nvSpPr>
        <p:spPr bwMode="auto">
          <a:xfrm>
            <a:off x="945179" y="3187906"/>
            <a:ext cx="10632305" cy="240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400" b="1" dirty="0">
                <a:solidFill>
                  <a:srgbClr val="FF0000"/>
                </a:solidFill>
                <a:latin typeface="宋体" panose="02010600030101010101" pitchFamily="2" charset="-122"/>
                <a:ea typeface="黑体" panose="02010609060101010101" pitchFamily="49" charset="-122"/>
              </a:rPr>
              <a:t>答案：</a:t>
            </a:r>
            <a:endParaRPr lang="en-US" altLang="zh-CN" sz="4400" b="1" dirty="0">
              <a:solidFill>
                <a:srgbClr val="FF0000"/>
              </a:solidFill>
              <a:latin typeface="宋体" panose="02010600030101010101" pitchFamily="2" charset="-122"/>
              <a:ea typeface="黑体" panose="02010609060101010101" pitchFamily="49" charset="-122"/>
            </a:endParaRPr>
          </a:p>
          <a:p>
            <a:pPr eaLnBrk="1" hangingPunct="1">
              <a:spcBef>
                <a:spcPct val="50000"/>
              </a:spcBef>
            </a:pPr>
            <a:r>
              <a:rPr lang="zh-CN" altLang="en-US" sz="4400" b="1" dirty="0">
                <a:solidFill>
                  <a:srgbClr val="FF0000"/>
                </a:solidFill>
                <a:latin typeface="宋体" panose="02010600030101010101" pitchFamily="2" charset="-122"/>
                <a:ea typeface="黑体" panose="02010609060101010101" pitchFamily="49" charset="-122"/>
              </a:rPr>
              <a:t>澳门官方首次公开销毁盗版光盘。</a:t>
            </a:r>
            <a:br>
              <a:rPr lang="zh-CN" altLang="en-US" sz="4000" dirty="0">
                <a:solidFill>
                  <a:srgbClr val="FF0000"/>
                </a:solidFill>
                <a:latin typeface="" charset="0"/>
                <a:ea typeface="黑体" panose="02010609060101010101" pitchFamily="49" charset="-122"/>
              </a:rPr>
            </a:br>
            <a:endParaRPr lang="zh-CN" altLang="en-US" sz="4000" dirty="0">
              <a:solidFill>
                <a:srgbClr val="FF0000"/>
              </a:solidFill>
              <a:latin typeface=""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500" fill="hold"/>
                                        <p:tgtEl>
                                          <p:spTgt spid="12291"/>
                                        </p:tgtEl>
                                        <p:attrNameLst>
                                          <p:attrName>ppt_x</p:attrName>
                                        </p:attrNameLst>
                                      </p:cBhvr>
                                      <p:tavLst>
                                        <p:tav tm="0">
                                          <p:val>
                                            <p:strVal val="#ppt_x"/>
                                          </p:val>
                                        </p:tav>
                                        <p:tav tm="100000">
                                          <p:val>
                                            <p:strVal val="#ppt_x"/>
                                          </p:val>
                                        </p:tav>
                                      </p:tavLst>
                                    </p:anim>
                                    <p:anim calcmode="lin" valueType="num">
                                      <p:cBhvr additive="base">
                                        <p:cTn id="8"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a:extLst>
              <a:ext uri="{FF2B5EF4-FFF2-40B4-BE49-F238E27FC236}">
                <a16:creationId xmlns:a16="http://schemas.microsoft.com/office/drawing/2014/main" id="{FC1D88B4-375B-4FF0-9215-824E49E98467}"/>
              </a:ext>
            </a:extLst>
          </p:cNvPr>
          <p:cNvSpPr>
            <a:spLocks noGrp="1" noChangeArrowheads="1"/>
          </p:cNvSpPr>
          <p:nvPr>
            <p:ph type="body" idx="4294967295"/>
          </p:nvPr>
        </p:nvSpPr>
        <p:spPr>
          <a:xfrm>
            <a:off x="403121" y="1291763"/>
            <a:ext cx="11454581" cy="6126675"/>
          </a:xfrm>
        </p:spPr>
        <p:txBody>
          <a:bodyPr>
            <a:normAutofit fontScale="77500" lnSpcReduction="20000"/>
          </a:bodyPr>
          <a:lstStyle/>
          <a:p>
            <a:pPr eaLnBrk="1" hangingPunct="1">
              <a:lnSpc>
                <a:spcPct val="145000"/>
              </a:lnSpc>
            </a:pPr>
            <a:r>
              <a:rPr lang="zh-CN" altLang="en-US" sz="3600" b="1" dirty="0">
                <a:solidFill>
                  <a:schemeClr val="tx1"/>
                </a:solidFill>
                <a:latin typeface="黑体" panose="02010609060101010101" pitchFamily="49" charset="-122"/>
                <a:ea typeface="黑体" panose="02010609060101010101" pitchFamily="49" charset="-122"/>
              </a:rPr>
              <a:t>要把消息中</a:t>
            </a:r>
            <a:r>
              <a:rPr lang="zh-CN" altLang="en-US" sz="3600" b="1" dirty="0">
                <a:solidFill>
                  <a:srgbClr val="FF0000"/>
                </a:solidFill>
                <a:latin typeface="黑体" panose="02010609060101010101" pitchFamily="49" charset="-122"/>
                <a:ea typeface="黑体" panose="02010609060101010101" pitchFamily="49" charset="-122"/>
              </a:rPr>
              <a:t>最基本、最核心</a:t>
            </a:r>
            <a:r>
              <a:rPr lang="zh-CN" altLang="en-US" sz="3600" b="1" dirty="0">
                <a:solidFill>
                  <a:schemeClr val="tx1"/>
                </a:solidFill>
                <a:latin typeface="黑体" panose="02010609060101010101" pitchFamily="49" charset="-122"/>
                <a:ea typeface="黑体" panose="02010609060101010101" pitchFamily="49" charset="-122"/>
              </a:rPr>
              <a:t>的内容用</a:t>
            </a:r>
            <a:r>
              <a:rPr lang="zh-CN" altLang="en-US" sz="3600" b="1" dirty="0">
                <a:solidFill>
                  <a:srgbClr val="FF0000"/>
                </a:solidFill>
                <a:latin typeface="黑体" panose="02010609060101010101" pitchFamily="49" charset="-122"/>
                <a:ea typeface="黑体" panose="02010609060101010101" pitchFamily="49" charset="-122"/>
              </a:rPr>
              <a:t>最简明</a:t>
            </a:r>
            <a:r>
              <a:rPr lang="zh-CN" altLang="en-US" sz="3600" b="1" dirty="0">
                <a:solidFill>
                  <a:schemeClr val="tx1"/>
                </a:solidFill>
                <a:latin typeface="黑体" panose="02010609060101010101" pitchFamily="49" charset="-122"/>
                <a:ea typeface="黑体" panose="02010609060101010101" pitchFamily="49" charset="-122"/>
              </a:rPr>
              <a:t>的话在开头一段中加以表述，它是为了让读者一目了然地了解整个消息的情况与结局，这是新闻的特殊格式。</a:t>
            </a:r>
            <a:endParaRPr lang="en-US" altLang="zh-CN" sz="3600" b="1" dirty="0">
              <a:solidFill>
                <a:schemeClr val="tx1"/>
              </a:solidFill>
              <a:latin typeface="黑体" panose="02010609060101010101" pitchFamily="49" charset="-122"/>
              <a:ea typeface="黑体" panose="02010609060101010101" pitchFamily="49" charset="-122"/>
            </a:endParaRPr>
          </a:p>
          <a:p>
            <a:pPr eaLnBrk="1" hangingPunct="1">
              <a:lnSpc>
                <a:spcPct val="145000"/>
              </a:lnSpc>
            </a:pPr>
            <a:r>
              <a:rPr lang="zh-CN" altLang="en-US" sz="3600" b="1" dirty="0">
                <a:solidFill>
                  <a:schemeClr val="tx1"/>
                </a:solidFill>
                <a:latin typeface="黑体" panose="02010609060101010101" pitchFamily="49" charset="-122"/>
                <a:ea typeface="黑体" panose="02010609060101010101" pitchFamily="49" charset="-122"/>
              </a:rPr>
              <a:t> 标准新闻导语主要包括：</a:t>
            </a:r>
            <a:endParaRPr lang="en-US" altLang="zh-CN" sz="3600" b="1" dirty="0">
              <a:solidFill>
                <a:schemeClr val="tx1"/>
              </a:solidFill>
              <a:latin typeface="黑体" panose="02010609060101010101" pitchFamily="49" charset="-122"/>
              <a:ea typeface="黑体" panose="02010609060101010101" pitchFamily="49" charset="-122"/>
            </a:endParaRPr>
          </a:p>
          <a:p>
            <a:pPr>
              <a:lnSpc>
                <a:spcPct val="145000"/>
              </a:lnSpc>
            </a:pPr>
            <a:r>
              <a:rPr lang="zh-CN" altLang="en-US" sz="3600" b="1" dirty="0">
                <a:solidFill>
                  <a:schemeClr val="tx1"/>
                </a:solidFill>
                <a:latin typeface="黑体" panose="02010609060101010101" pitchFamily="49" charset="-122"/>
                <a:ea typeface="黑体" panose="02010609060101010101" pitchFamily="49" charset="-122"/>
              </a:rPr>
              <a:t>①为消息写导语，在</a:t>
            </a:r>
            <a:r>
              <a:rPr lang="zh-CN" altLang="en-US" sz="3600" b="1" dirty="0">
                <a:solidFill>
                  <a:srgbClr val="FF0000"/>
                </a:solidFill>
                <a:latin typeface="黑体" panose="02010609060101010101" pitchFamily="49" charset="-122"/>
                <a:ea typeface="黑体" panose="02010609060101010101" pitchFamily="49" charset="-122"/>
              </a:rPr>
              <a:t>量上</a:t>
            </a:r>
            <a:r>
              <a:rPr lang="zh-CN" altLang="en-US" sz="3600" b="1" dirty="0">
                <a:solidFill>
                  <a:schemeClr val="tx1"/>
                </a:solidFill>
                <a:latin typeface="黑体" panose="02010609060101010101" pitchFamily="49" charset="-122"/>
                <a:ea typeface="黑体" panose="02010609060101010101" pitchFamily="49" charset="-122"/>
              </a:rPr>
              <a:t>最好是一句话；在</a:t>
            </a:r>
            <a:r>
              <a:rPr lang="zh-CN" altLang="en-US" sz="3600" b="1" dirty="0">
                <a:solidFill>
                  <a:srgbClr val="FF0000"/>
                </a:solidFill>
                <a:latin typeface="黑体" panose="02010609060101010101" pitchFamily="49" charset="-122"/>
                <a:ea typeface="黑体" panose="02010609060101010101" pitchFamily="49" charset="-122"/>
              </a:rPr>
              <a:t>质上</a:t>
            </a:r>
            <a:r>
              <a:rPr lang="zh-CN" altLang="en-US" sz="3600" b="1" dirty="0">
                <a:solidFill>
                  <a:schemeClr val="tx1"/>
                </a:solidFill>
                <a:latin typeface="黑体" panose="02010609060101010101" pitchFamily="49" charset="-122"/>
                <a:ea typeface="黑体" panose="02010609060101010101" pitchFamily="49" charset="-122"/>
              </a:rPr>
              <a:t>应尽量包含时间、地点、主体、事件特征、原因、结果等。</a:t>
            </a:r>
            <a:br>
              <a:rPr lang="zh-CN" altLang="en-US" sz="3600" b="1" dirty="0">
                <a:solidFill>
                  <a:schemeClr val="tx1"/>
                </a:solidFill>
                <a:latin typeface="黑体" panose="02010609060101010101" pitchFamily="49" charset="-122"/>
                <a:ea typeface="黑体" panose="02010609060101010101" pitchFamily="49" charset="-122"/>
              </a:rPr>
            </a:br>
            <a:r>
              <a:rPr lang="zh-CN" altLang="en-US" sz="3600" b="1" dirty="0">
                <a:solidFill>
                  <a:schemeClr val="tx1"/>
                </a:solidFill>
                <a:latin typeface="黑体" panose="02010609060101010101" pitchFamily="49" charset="-122"/>
                <a:ea typeface="黑体" panose="02010609060101010101" pitchFamily="49" charset="-122"/>
              </a:rPr>
              <a:t>②按</a:t>
            </a:r>
            <a:r>
              <a:rPr lang="zh-CN" altLang="en-US" sz="3600" b="1" dirty="0">
                <a:solidFill>
                  <a:schemeClr val="tx1"/>
                </a:solidFill>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时间+地点+主体+主体特征+目的及意义</a:t>
            </a:r>
            <a:r>
              <a:rPr lang="zh-CN" altLang="en-US" sz="3600" b="1" dirty="0">
                <a:solidFill>
                  <a:schemeClr val="tx1"/>
                </a:solidFill>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的顺序连词成句。 </a:t>
            </a:r>
          </a:p>
          <a:p>
            <a:pPr marL="0" indent="0" eaLnBrk="1" hangingPunct="1">
              <a:lnSpc>
                <a:spcPct val="90000"/>
              </a:lnSpc>
              <a:buNone/>
            </a:pPr>
            <a:br>
              <a:rPr lang="zh-CN" altLang="en-US" sz="3600" b="1" dirty="0">
                <a:latin typeface="黑体" panose="02010609060101010101" pitchFamily="49" charset="-122"/>
                <a:ea typeface="黑体" panose="02010609060101010101" pitchFamily="49" charset="-122"/>
              </a:rPr>
            </a:br>
            <a:br>
              <a:rPr lang="zh-CN" altLang="en-US" sz="3600" b="1" dirty="0">
                <a:solidFill>
                  <a:srgbClr val="FF0000"/>
                </a:solidFill>
                <a:latin typeface="黑体" panose="02010609060101010101" pitchFamily="49" charset="-122"/>
                <a:ea typeface="黑体" panose="02010609060101010101" pitchFamily="49" charset="-122"/>
              </a:rPr>
            </a:br>
            <a:endParaRPr lang="zh-CN" altLang="en-US" sz="3600" b="1" dirty="0">
              <a:latin typeface="黑体" panose="02010609060101010101" pitchFamily="49" charset="-122"/>
              <a:ea typeface="黑体" panose="02010609060101010101" pitchFamily="49" charset="-122"/>
            </a:endParaRPr>
          </a:p>
        </p:txBody>
      </p:sp>
      <p:sp>
        <p:nvSpPr>
          <p:cNvPr id="13315" name="Rectangle 4">
            <a:extLst>
              <a:ext uri="{FF2B5EF4-FFF2-40B4-BE49-F238E27FC236}">
                <a16:creationId xmlns:a16="http://schemas.microsoft.com/office/drawing/2014/main" id="{62E4065D-E9E0-4CB6-BD65-D70AAF118935}"/>
              </a:ext>
            </a:extLst>
          </p:cNvPr>
          <p:cNvSpPr>
            <a:spLocks noGrp="1" noChangeArrowheads="1"/>
          </p:cNvSpPr>
          <p:nvPr>
            <p:ph type="title" idx="4294967295"/>
          </p:nvPr>
        </p:nvSpPr>
        <p:spPr>
          <a:xfrm>
            <a:off x="580103" y="419101"/>
            <a:ext cx="8686800" cy="633412"/>
          </a:xfrm>
          <a:noFill/>
        </p:spPr>
        <p:txBody>
          <a:bodyPr>
            <a:normAutofit fontScale="90000"/>
          </a:bodyPr>
          <a:lstStyle/>
          <a:p>
            <a:pPr algn="l" eaLnBrk="1" hangingPunct="1"/>
            <a:r>
              <a:rPr lang="zh-CN" altLang="zh-CN" sz="3200" b="1" dirty="0">
                <a:solidFill>
                  <a:srgbClr val="FF0000"/>
                </a:solidFill>
                <a:ea typeface="黑体" panose="02010609060101010101" pitchFamily="49" charset="-122"/>
              </a:rPr>
              <a:t>（三）拟写导语</a:t>
            </a:r>
            <a:br>
              <a:rPr lang="zh-CN" altLang="zh-CN" sz="3200" b="1" dirty="0">
                <a:ea typeface="黑体" panose="02010609060101010101" pitchFamily="49" charset="-122"/>
              </a:rPr>
            </a:br>
            <a:endParaRPr lang="zh-CN" altLang="zh-CN" sz="3200" b="1" dirty="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additive="base">
                                        <p:cTn id="7"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4">
                                            <p:txEl>
                                              <p:pRg st="1" end="1"/>
                                            </p:txEl>
                                          </p:spTgt>
                                        </p:tgtEl>
                                        <p:attrNameLst>
                                          <p:attrName>style.visibility</p:attrName>
                                        </p:attrNameLst>
                                      </p:cBhvr>
                                      <p:to>
                                        <p:strVal val="visible"/>
                                      </p:to>
                                    </p:set>
                                    <p:anim calcmode="lin" valueType="num">
                                      <p:cBhvr additive="base">
                                        <p:cTn id="13"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14">
                                            <p:txEl>
                                              <p:pRg st="2" end="2"/>
                                            </p:txEl>
                                          </p:spTgt>
                                        </p:tgtEl>
                                        <p:attrNameLst>
                                          <p:attrName>style.visibility</p:attrName>
                                        </p:attrNameLst>
                                      </p:cBhvr>
                                      <p:to>
                                        <p:strVal val="visible"/>
                                      </p:to>
                                    </p:set>
                                    <p:anim calcmode="lin" valueType="num">
                                      <p:cBhvr additive="base">
                                        <p:cTn id="19" dur="500" fill="hold"/>
                                        <p:tgtEl>
                                          <p:spTgt spid="1331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314">
                                            <p:txEl>
                                              <p:pRg st="3" end="3"/>
                                            </p:txEl>
                                          </p:spTgt>
                                        </p:tgtEl>
                                        <p:attrNameLst>
                                          <p:attrName>style.visibility</p:attrName>
                                        </p:attrNameLst>
                                      </p:cBhvr>
                                      <p:to>
                                        <p:strVal val="visible"/>
                                      </p:to>
                                    </p:set>
                                    <p:anim calcmode="lin" valueType="num">
                                      <p:cBhvr additive="base">
                                        <p:cTn id="25" dur="500" fill="hold"/>
                                        <p:tgtEl>
                                          <p:spTgt spid="1331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31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a:extLst>
              <a:ext uri="{FF2B5EF4-FFF2-40B4-BE49-F238E27FC236}">
                <a16:creationId xmlns:a16="http://schemas.microsoft.com/office/drawing/2014/main" id="{CAA1041B-A971-4FE6-A246-1A385824C2D7}"/>
              </a:ext>
            </a:extLst>
          </p:cNvPr>
          <p:cNvSpPr>
            <a:spLocks noGrp="1" noChangeArrowheads="1"/>
          </p:cNvSpPr>
          <p:nvPr>
            <p:ph type="body" idx="4294967295"/>
          </p:nvPr>
        </p:nvSpPr>
        <p:spPr>
          <a:xfrm>
            <a:off x="0" y="0"/>
            <a:ext cx="12191999" cy="6597650"/>
          </a:xfrm>
        </p:spPr>
        <p:txBody>
          <a:bodyPr/>
          <a:lstStyle/>
          <a:p>
            <a:pPr eaLnBrk="1" hangingPunct="1">
              <a:lnSpc>
                <a:spcPct val="125000"/>
              </a:lnSpc>
            </a:pPr>
            <a:r>
              <a:rPr lang="zh-CN" altLang="en-US" sz="2800" b="1" dirty="0">
                <a:solidFill>
                  <a:schemeClr val="tx1"/>
                </a:solidFill>
                <a:latin typeface="黑体" panose="02010609060101010101" pitchFamily="49" charset="-122"/>
                <a:ea typeface="黑体" panose="02010609060101010101" pitchFamily="49" charset="-122"/>
              </a:rPr>
              <a:t>高考例题：</a:t>
            </a:r>
            <a:r>
              <a:rPr lang="zh-CN" altLang="en-US" sz="2400" b="1" dirty="0">
                <a:solidFill>
                  <a:schemeClr val="tx1"/>
                </a:solidFill>
                <a:latin typeface="黑体" panose="02010609060101010101" pitchFamily="49" charset="-122"/>
                <a:ea typeface="黑体" panose="02010609060101010101" pitchFamily="49" charset="-122"/>
              </a:rPr>
              <a:t>为下面这则消息拟一条导语，不超过</a:t>
            </a:r>
            <a:r>
              <a:rPr lang="en-US" altLang="zh-CN" sz="2400" b="1" dirty="0">
                <a:solidFill>
                  <a:schemeClr val="tx1"/>
                </a:solidFill>
                <a:latin typeface="黑体" panose="02010609060101010101" pitchFamily="49" charset="-122"/>
                <a:ea typeface="黑体" panose="02010609060101010101" pitchFamily="49" charset="-122"/>
              </a:rPr>
              <a:t>30</a:t>
            </a:r>
            <a:r>
              <a:rPr lang="zh-CN" altLang="en-US" sz="2400" b="1" dirty="0">
                <a:solidFill>
                  <a:schemeClr val="tx1"/>
                </a:solidFill>
                <a:latin typeface="黑体" panose="02010609060101010101" pitchFamily="49" charset="-122"/>
                <a:ea typeface="黑体" panose="02010609060101010101" pitchFamily="49" charset="-122"/>
              </a:rPr>
              <a:t>个字。</a:t>
            </a:r>
          </a:p>
          <a:p>
            <a:pPr eaLnBrk="1" hangingPunct="1">
              <a:lnSpc>
                <a:spcPct val="125000"/>
              </a:lnSpc>
            </a:pPr>
            <a:r>
              <a:rPr lang="zh-CN" altLang="en-US" sz="2800" b="1" dirty="0">
                <a:solidFill>
                  <a:schemeClr val="tx1"/>
                </a:solidFill>
                <a:latin typeface="黑体" panose="02010609060101010101" pitchFamily="49" charset="-122"/>
                <a:ea typeface="黑体" panose="02010609060101010101" pitchFamily="49" charset="-122"/>
              </a:rPr>
              <a:t>    今年</a:t>
            </a:r>
            <a:r>
              <a:rPr lang="en-US" altLang="zh-CN" sz="2800" b="1" dirty="0">
                <a:solidFill>
                  <a:schemeClr val="tx1"/>
                </a:solidFill>
                <a:latin typeface="黑体" panose="02010609060101010101" pitchFamily="49" charset="-122"/>
                <a:ea typeface="黑体" panose="02010609060101010101" pitchFamily="49" charset="-122"/>
              </a:rPr>
              <a:t>3</a:t>
            </a:r>
            <a:r>
              <a:rPr lang="zh-CN" altLang="en-US" sz="2800" b="1" dirty="0">
                <a:solidFill>
                  <a:schemeClr val="tx1"/>
                </a:solidFill>
                <a:latin typeface="黑体" panose="02010609060101010101" pitchFamily="49" charset="-122"/>
                <a:ea typeface="黑体" panose="02010609060101010101" pitchFamily="49" charset="-122"/>
              </a:rPr>
              <a:t>月，南海市明湖公园采取公园与职工个人共同筹资的方法购买了一台</a:t>
            </a:r>
            <a:r>
              <a:rPr lang="zh-CN" altLang="en-US" sz="2800" b="1" dirty="0">
                <a:solidFill>
                  <a:schemeClr val="tx1"/>
                </a:solidFill>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挑战者号</a:t>
            </a:r>
            <a:r>
              <a:rPr lang="zh-CN" altLang="en-US" sz="2800" b="1" dirty="0">
                <a:solidFill>
                  <a:schemeClr val="tx1"/>
                </a:solidFill>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型时空穿梭机。时空穿梭机又名娱乐仿真模拟器，是仿真科技与多媒体技术结合的产物。三维立体图像、震撼人心的音响效果和高度仿真运动，使人惊心动魄，会产生超越时空的感觉。这台时空穿梭机开始营业以来，三个月的营业收入就达到</a:t>
            </a:r>
            <a:r>
              <a:rPr lang="en-US" altLang="zh-CN" sz="2800" b="1" dirty="0">
                <a:solidFill>
                  <a:schemeClr val="tx1"/>
                </a:solidFill>
                <a:latin typeface="黑体" panose="02010609060101010101" pitchFamily="49" charset="-122"/>
                <a:ea typeface="黑体" panose="02010609060101010101" pitchFamily="49" charset="-122"/>
              </a:rPr>
              <a:t>40</a:t>
            </a:r>
            <a:r>
              <a:rPr lang="zh-CN" altLang="en-US" sz="2800" b="1" dirty="0">
                <a:solidFill>
                  <a:schemeClr val="tx1"/>
                </a:solidFill>
                <a:latin typeface="黑体" panose="02010609060101010101" pitchFamily="49" charset="-122"/>
                <a:ea typeface="黑体" panose="02010609060101010101" pitchFamily="49" charset="-122"/>
              </a:rPr>
              <a:t>万元人民币，其中仅</a:t>
            </a:r>
            <a:r>
              <a:rPr lang="zh-CN" altLang="en-US" sz="2800" b="1" dirty="0">
                <a:solidFill>
                  <a:schemeClr val="tx1"/>
                </a:solidFill>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五一</a:t>
            </a:r>
            <a:r>
              <a:rPr lang="zh-CN" altLang="en-US" sz="2800" b="1" dirty="0">
                <a:solidFill>
                  <a:schemeClr val="tx1"/>
                </a:solidFill>
                <a:ea typeface="黑体" panose="02010609060101010101" pitchFamily="49" charset="-122"/>
              </a:rPr>
              <a:t>”</a:t>
            </a:r>
            <a:r>
              <a:rPr lang="zh-CN" altLang="en-US" sz="2800" b="1" dirty="0">
                <a:solidFill>
                  <a:schemeClr val="tx1"/>
                </a:solidFill>
                <a:latin typeface="黑体" panose="02010609060101010101" pitchFamily="49" charset="-122"/>
                <a:ea typeface="黑体" panose="02010609060101010101" pitchFamily="49" charset="-122"/>
              </a:rPr>
              <a:t>节一天的收入就超过了公园</a:t>
            </a:r>
            <a:r>
              <a:rPr lang="en-US" altLang="zh-CN" sz="2800" b="1" dirty="0">
                <a:solidFill>
                  <a:schemeClr val="tx1"/>
                </a:solidFill>
                <a:latin typeface="黑体" panose="02010609060101010101" pitchFamily="49" charset="-122"/>
                <a:ea typeface="黑体" panose="02010609060101010101" pitchFamily="49" charset="-122"/>
              </a:rPr>
              <a:t>300</a:t>
            </a:r>
            <a:r>
              <a:rPr lang="zh-CN" altLang="en-US" sz="2800" b="1" dirty="0">
                <a:solidFill>
                  <a:schemeClr val="tx1"/>
                </a:solidFill>
                <a:latin typeface="黑体" panose="02010609060101010101" pitchFamily="49" charset="-122"/>
                <a:ea typeface="黑体" panose="02010609060101010101" pitchFamily="49" charset="-122"/>
              </a:rPr>
              <a:t>条游船的总收入。在近两年来许多公园经济效益不景气的情况下，明湖公园这台时空穿梭机所带来的如此大的收益，使全园职工倍受鼓舞。据说，娱乐仿真模拟器已经成了国外许多公园、游乐园的换代的标志性设备，无论是好莱坞还是日本海洋公园，仿真模拟器都是当地的盈利明星。</a:t>
            </a:r>
          </a:p>
        </p:txBody>
      </p:sp>
      <p:sp>
        <p:nvSpPr>
          <p:cNvPr id="14339" name="Text Box 5">
            <a:extLst>
              <a:ext uri="{FF2B5EF4-FFF2-40B4-BE49-F238E27FC236}">
                <a16:creationId xmlns:a16="http://schemas.microsoft.com/office/drawing/2014/main" id="{88FD597B-65D4-4F8A-A31E-FC5F9DD4C8E5}"/>
              </a:ext>
            </a:extLst>
          </p:cNvPr>
          <p:cNvSpPr txBox="1">
            <a:spLocks noChangeArrowheads="1"/>
          </p:cNvSpPr>
          <p:nvPr/>
        </p:nvSpPr>
        <p:spPr bwMode="auto">
          <a:xfrm>
            <a:off x="138026" y="6031520"/>
            <a:ext cx="1191594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黑体" panose="02010609060101010101" pitchFamily="49" charset="-122"/>
                <a:ea typeface="黑体" panose="02010609060101010101" pitchFamily="49" charset="-122"/>
              </a:rPr>
              <a:t>南海市</a:t>
            </a:r>
            <a:r>
              <a:rPr lang="en-US" altLang="zh-CN" sz="2400" b="1" dirty="0">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黑体" panose="02010609060101010101" pitchFamily="49" charset="-122"/>
                <a:ea typeface="黑体" panose="02010609060101010101" pitchFamily="49" charset="-122"/>
              </a:rPr>
              <a:t>明湖公园利用筹资购置的娱乐仿真模拟器</a:t>
            </a:r>
            <a:r>
              <a:rPr lang="en-US" altLang="zh-CN" sz="2400" b="1" dirty="0">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黑体" panose="02010609060101010101" pitchFamily="49" charset="-122"/>
                <a:ea typeface="黑体" panose="02010609060101010101" pitchFamily="49" charset="-122"/>
              </a:rPr>
              <a:t>时空穿梭机</a:t>
            </a:r>
            <a:r>
              <a:rPr lang="en-US" altLang="zh-CN" sz="2400" b="1" dirty="0">
                <a:solidFill>
                  <a:srgbClr val="FF0000"/>
                </a:solidFill>
                <a:latin typeface="黑体" panose="02010609060101010101" pitchFamily="49" charset="-122"/>
                <a:ea typeface="黑体" panose="02010609060101010101" pitchFamily="49" charset="-122"/>
              </a:rPr>
              <a:t>)</a:t>
            </a:r>
            <a:r>
              <a:rPr lang="zh-CN" altLang="en-US" sz="2400" b="1" dirty="0">
                <a:solidFill>
                  <a:srgbClr val="FF0000"/>
                </a:solidFill>
                <a:latin typeface="黑体" panose="02010609060101010101" pitchFamily="49" charset="-122"/>
                <a:ea typeface="黑体" panose="02010609060101010101" pitchFamily="49" charset="-122"/>
              </a:rPr>
              <a:t>，获得可观的经济收益。</a:t>
            </a:r>
          </a:p>
          <a:p>
            <a:pPr eaLnBrk="1" hangingPunct="1"/>
            <a:r>
              <a:rPr lang="zh-CN" altLang="en-US" sz="2400" b="1" dirty="0">
                <a:solidFill>
                  <a:srgbClr val="FF0000"/>
                </a:solidFill>
                <a:latin typeface="黑体" panose="02010609060101010101" pitchFamily="49" charset="-122"/>
                <a:ea typeface="黑体" panose="02010609060101010101" pitchFamily="49" charset="-122"/>
              </a:rPr>
              <a:t> </a:t>
            </a:r>
          </a:p>
          <a:p>
            <a:pPr eaLnBrk="1" hangingPunct="1">
              <a:spcBef>
                <a:spcPct val="50000"/>
              </a:spcBef>
            </a:pPr>
            <a:endParaRPr lang="en-US" altLang="zh-CN" sz="2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4338">
                                            <p:txEl>
                                              <p:pRg st="1" end="1"/>
                                            </p:txEl>
                                          </p:spTgt>
                                        </p:tgtEl>
                                        <p:attrNameLst>
                                          <p:attrName>style.visibility</p:attrName>
                                        </p:attrNameLst>
                                      </p:cBhvr>
                                      <p:to>
                                        <p:strVal val="visible"/>
                                      </p:to>
                                    </p:set>
                                    <p:animEffect transition="in" filter="box(in)">
                                      <p:cBhvr>
                                        <p:cTn id="7" dur="500"/>
                                        <p:tgtEl>
                                          <p:spTgt spid="14338">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339"/>
                                        </p:tgtEl>
                                        <p:attrNameLst>
                                          <p:attrName>style.visibility</p:attrName>
                                        </p:attrNameLst>
                                      </p:cBhvr>
                                      <p:to>
                                        <p:strVal val="visible"/>
                                      </p:to>
                                    </p:set>
                                    <p:anim calcmode="lin" valueType="num">
                                      <p:cBhvr additive="base">
                                        <p:cTn id="12" dur="500" fill="hold"/>
                                        <p:tgtEl>
                                          <p:spTgt spid="14339"/>
                                        </p:tgtEl>
                                        <p:attrNameLst>
                                          <p:attrName>ppt_x</p:attrName>
                                        </p:attrNameLst>
                                      </p:cBhvr>
                                      <p:tavLst>
                                        <p:tav tm="0">
                                          <p:val>
                                            <p:strVal val="#ppt_x"/>
                                          </p:val>
                                        </p:tav>
                                        <p:tav tm="100000">
                                          <p:val>
                                            <p:strVal val="#ppt_x"/>
                                          </p:val>
                                        </p:tav>
                                      </p:tavLst>
                                    </p:anim>
                                    <p:anim calcmode="lin" valueType="num">
                                      <p:cBhvr additive="base">
                                        <p:cTn id="13"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a:extLst>
              <a:ext uri="{FF2B5EF4-FFF2-40B4-BE49-F238E27FC236}">
                <a16:creationId xmlns:a16="http://schemas.microsoft.com/office/drawing/2014/main" id="{48214631-03F6-492A-9230-130F76D85DDB}"/>
              </a:ext>
            </a:extLst>
          </p:cNvPr>
          <p:cNvSpPr txBox="1">
            <a:spLocks noChangeArrowheads="1"/>
          </p:cNvSpPr>
          <p:nvPr/>
        </p:nvSpPr>
        <p:spPr bwMode="auto">
          <a:xfrm>
            <a:off x="339214" y="294481"/>
            <a:ext cx="11459496" cy="4830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0000FF"/>
                </a:solidFill>
                <a:latin typeface="黑体" panose="02010609060101010101" pitchFamily="49" charset="-122"/>
                <a:ea typeface="黑体" panose="02010609060101010101" pitchFamily="49" charset="-122"/>
              </a:rPr>
              <a:t>试一试：</a:t>
            </a:r>
            <a:r>
              <a:rPr lang="zh-CN" altLang="en-US" sz="2800" b="1" dirty="0">
                <a:latin typeface="黑体" panose="02010609060101010101" pitchFamily="49" charset="-122"/>
                <a:ea typeface="黑体" panose="02010609060101010101" pitchFamily="49" charset="-122"/>
              </a:rPr>
              <a:t>根据下列材料，概括出新闻导语。（不超过</a:t>
            </a:r>
            <a:r>
              <a:rPr lang="en-US" altLang="zh-CN" sz="2800" b="1" dirty="0">
                <a:latin typeface="黑体" panose="02010609060101010101" pitchFamily="49" charset="-122"/>
                <a:ea typeface="黑体" panose="02010609060101010101" pitchFamily="49" charset="-122"/>
              </a:rPr>
              <a:t>40</a:t>
            </a:r>
            <a:r>
              <a:rPr lang="zh-CN" altLang="en-US" sz="2800" b="1" dirty="0">
                <a:latin typeface="黑体" panose="02010609060101010101" pitchFamily="49" charset="-122"/>
                <a:ea typeface="黑体" panose="02010609060101010101" pitchFamily="49" charset="-122"/>
              </a:rPr>
              <a:t>字）　　</a:t>
            </a:r>
          </a:p>
          <a:p>
            <a:pPr eaLnBrk="1" hangingPunct="1">
              <a:lnSpc>
                <a:spcPct val="125000"/>
              </a:lnSpc>
              <a:spcBef>
                <a:spcPct val="50000"/>
              </a:spcBef>
            </a:pPr>
            <a:r>
              <a:rPr lang="zh-CN" altLang="en-US" sz="2800" b="1" dirty="0">
                <a:latin typeface="黑体" panose="02010609060101010101" pitchFamily="49" charset="-122"/>
                <a:ea typeface="黑体" panose="02010609060101010101" pitchFamily="49" charset="-122"/>
              </a:rPr>
              <a:t>   </a:t>
            </a:r>
            <a:r>
              <a:rPr lang="zh-CN" altLang="en-US" sz="2800" b="1" dirty="0">
                <a:latin typeface="" charset="0"/>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耀华号</a:t>
            </a:r>
            <a:r>
              <a:rPr lang="zh-CN" altLang="en-US" sz="2800" b="1" dirty="0">
                <a:latin typeface="" charset="0"/>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7</a:t>
            </a:r>
            <a:r>
              <a:rPr lang="zh-CN" altLang="en-US" sz="2800" b="1" dirty="0">
                <a:latin typeface="黑体" panose="02010609060101010101" pitchFamily="49" charset="-122"/>
                <a:ea typeface="黑体" panose="02010609060101010101" pitchFamily="49" charset="-122"/>
              </a:rPr>
              <a:t>月</a:t>
            </a:r>
            <a:r>
              <a:rPr lang="en-US" altLang="zh-CN" sz="2800" b="1" dirty="0">
                <a:latin typeface="黑体" panose="02010609060101010101" pitchFamily="49" charset="-122"/>
                <a:ea typeface="黑体" panose="02010609060101010101" pitchFamily="49" charset="-122"/>
              </a:rPr>
              <a:t>31</a:t>
            </a:r>
            <a:r>
              <a:rPr lang="zh-CN" altLang="en-US" sz="2800" b="1" dirty="0">
                <a:latin typeface="黑体" panose="02010609060101010101" pitchFamily="49" charset="-122"/>
                <a:ea typeface="黑体" panose="02010609060101010101" pitchFamily="49" charset="-122"/>
              </a:rPr>
              <a:t>日从重庆港开出，本月</a:t>
            </a:r>
            <a:r>
              <a:rPr lang="en-US" altLang="zh-CN" sz="2800" b="1" dirty="0">
                <a:latin typeface="黑体" panose="02010609060101010101" pitchFamily="49" charset="-122"/>
                <a:ea typeface="黑体" panose="02010609060101010101" pitchFamily="49" charset="-122"/>
              </a:rPr>
              <a:t>3</a:t>
            </a:r>
            <a:r>
              <a:rPr lang="zh-CN" altLang="en-US" sz="2800" b="1" dirty="0">
                <a:latin typeface="黑体" panose="02010609060101010101" pitchFamily="49" charset="-122"/>
                <a:ea typeface="黑体" panose="02010609060101010101" pitchFamily="49" charset="-122"/>
              </a:rPr>
              <a:t>日</a:t>
            </a:r>
            <a:r>
              <a:rPr lang="en-US" altLang="zh-CN" sz="2800" b="1" dirty="0">
                <a:latin typeface="黑体" panose="02010609060101010101" pitchFamily="49" charset="-122"/>
                <a:ea typeface="黑体" panose="02010609060101010101" pitchFamily="49" charset="-122"/>
              </a:rPr>
              <a:t>6</a:t>
            </a:r>
            <a:r>
              <a:rPr lang="zh-CN" altLang="en-US" sz="2800" b="1" dirty="0">
                <a:latin typeface="黑体" panose="02010609060101010101" pitchFamily="49" charset="-122"/>
                <a:ea typeface="黑体" panose="02010609060101010101" pitchFamily="49" charset="-122"/>
              </a:rPr>
              <a:t>点</a:t>
            </a:r>
            <a:r>
              <a:rPr lang="en-US" altLang="zh-CN" sz="2800" b="1" dirty="0">
                <a:latin typeface="黑体" panose="02010609060101010101" pitchFamily="49" charset="-122"/>
                <a:ea typeface="黑体" panose="02010609060101010101" pitchFamily="49" charset="-122"/>
              </a:rPr>
              <a:t>50</a:t>
            </a:r>
            <a:r>
              <a:rPr lang="zh-CN" altLang="en-US" sz="2800" b="1" dirty="0">
                <a:latin typeface="黑体" panose="02010609060101010101" pitchFamily="49" charset="-122"/>
                <a:ea typeface="黑体" panose="02010609060101010101" pitchFamily="49" charset="-122"/>
              </a:rPr>
              <a:t>分在右行至牌县航段，船舵突然失控，船体搁浅，并且严重倾斜。长江港务监督局迅速组织救援，但因水位只有</a:t>
            </a:r>
            <a:r>
              <a:rPr lang="en-US" altLang="zh-CN" sz="2800" b="1" dirty="0">
                <a:latin typeface="黑体" panose="02010609060101010101" pitchFamily="49" charset="-122"/>
                <a:ea typeface="黑体" panose="02010609060101010101" pitchFamily="49" charset="-122"/>
              </a:rPr>
              <a:t>1.7</a:t>
            </a:r>
            <a:r>
              <a:rPr lang="zh-CN" altLang="en-US" sz="2800" b="1" dirty="0">
                <a:latin typeface="黑体" panose="02010609060101010101" pitchFamily="49" charset="-122"/>
                <a:ea typeface="黑体" panose="02010609060101010101" pitchFamily="49" charset="-122"/>
              </a:rPr>
              <a:t>米，客轮的吃水线是</a:t>
            </a:r>
            <a:r>
              <a:rPr lang="en-US" altLang="zh-CN" sz="2800" b="1" dirty="0">
                <a:latin typeface="黑体" panose="02010609060101010101" pitchFamily="49" charset="-122"/>
                <a:ea typeface="黑体" panose="02010609060101010101" pitchFamily="49" charset="-122"/>
              </a:rPr>
              <a:t>2.4</a:t>
            </a:r>
            <a:r>
              <a:rPr lang="zh-CN" altLang="en-US" sz="2800" b="1" dirty="0">
                <a:latin typeface="黑体" panose="02010609060101010101" pitchFamily="49" charset="-122"/>
                <a:ea typeface="黑体" panose="02010609060101010101" pitchFamily="49" charset="-122"/>
              </a:rPr>
              <a:t>米，再加上近期长江退水速度较快，因此</a:t>
            </a:r>
            <a:r>
              <a:rPr lang="en-US" altLang="zh-CN" sz="2800" b="1" dirty="0">
                <a:latin typeface="黑体" panose="02010609060101010101" pitchFamily="49" charset="-122"/>
                <a:ea typeface="黑体" panose="02010609060101010101" pitchFamily="49" charset="-122"/>
              </a:rPr>
              <a:t>4</a:t>
            </a:r>
            <a:r>
              <a:rPr lang="zh-CN" altLang="en-US" sz="2800" b="1" dirty="0">
                <a:latin typeface="黑体" panose="02010609060101010101" pitchFamily="49" charset="-122"/>
                <a:ea typeface="黑体" panose="02010609060101010101" pitchFamily="49" charset="-122"/>
              </a:rPr>
              <a:t>次救援全部失败。</a:t>
            </a:r>
            <a:br>
              <a:rPr lang="zh-CN" altLang="en-US" sz="2800" b="1" dirty="0">
                <a:latin typeface="黑体" panose="02010609060101010101" pitchFamily="49" charset="-122"/>
                <a:ea typeface="黑体" panose="02010609060101010101" pitchFamily="49" charset="-122"/>
              </a:rPr>
            </a:br>
            <a:r>
              <a:rPr lang="zh-CN" altLang="en-US" sz="2800" b="1" dirty="0">
                <a:latin typeface="黑体" panose="02010609060101010101" pitchFamily="49" charset="-122"/>
                <a:ea typeface="黑体" panose="02010609060101010101" pitchFamily="49" charset="-122"/>
              </a:rPr>
              <a:t>　　船上</a:t>
            </a:r>
            <a:r>
              <a:rPr lang="en-US" altLang="zh-CN" sz="2800" b="1" dirty="0">
                <a:latin typeface="黑体" panose="02010609060101010101" pitchFamily="49" charset="-122"/>
                <a:ea typeface="黑体" panose="02010609060101010101" pitchFamily="49" charset="-122"/>
              </a:rPr>
              <a:t>243</a:t>
            </a:r>
            <a:r>
              <a:rPr lang="zh-CN" altLang="en-US" sz="2800" b="1" dirty="0">
                <a:latin typeface="黑体" panose="02010609060101010101" pitchFamily="49" charset="-122"/>
                <a:ea typeface="黑体" panose="02010609060101010101" pitchFamily="49" charset="-122"/>
              </a:rPr>
              <a:t>名旅客被困</a:t>
            </a:r>
            <a:r>
              <a:rPr lang="en-US" altLang="zh-CN" sz="2800" b="1" dirty="0">
                <a:latin typeface="黑体" panose="02010609060101010101" pitchFamily="49" charset="-122"/>
                <a:ea typeface="黑体" panose="02010609060101010101" pitchFamily="49" charset="-122"/>
              </a:rPr>
              <a:t>12</a:t>
            </a:r>
            <a:r>
              <a:rPr lang="zh-CN" altLang="en-US" sz="2800" b="1" dirty="0">
                <a:latin typeface="黑体" panose="02010609060101010101" pitchFamily="49" charset="-122"/>
                <a:ea typeface="黑体" panose="02010609060101010101" pitchFamily="49" charset="-122"/>
              </a:rPr>
              <a:t>小时后，在有关部门组织下安全抵达武汉。</a:t>
            </a:r>
            <a:br>
              <a:rPr lang="zh-CN" altLang="en-US" sz="2800" b="1" dirty="0">
                <a:latin typeface="黑体" panose="02010609060101010101" pitchFamily="49" charset="-122"/>
                <a:ea typeface="黑体" panose="02010609060101010101" pitchFamily="49" charset="-122"/>
              </a:rPr>
            </a:br>
            <a:r>
              <a:rPr lang="zh-CN" altLang="en-US" sz="2800" b="1" dirty="0">
                <a:latin typeface="黑体" panose="02010609060101010101" pitchFamily="49" charset="-122"/>
                <a:ea typeface="黑体" panose="02010609060101010101" pitchFamily="49" charset="-122"/>
              </a:rPr>
              <a:t>　　</a:t>
            </a:r>
            <a:br>
              <a:rPr lang="zh-CN" altLang="en-US" sz="2800" b="1" dirty="0">
                <a:latin typeface="黑体" panose="02010609060101010101" pitchFamily="49" charset="-122"/>
                <a:ea typeface="黑体" panose="02010609060101010101" pitchFamily="49" charset="-122"/>
              </a:rPr>
            </a:br>
            <a:br>
              <a:rPr lang="zh-CN" altLang="en-US" sz="2400" dirty="0">
                <a:latin typeface="黑体" panose="02010609060101010101" pitchFamily="49" charset="-122"/>
                <a:ea typeface="黑体" panose="02010609060101010101" pitchFamily="49" charset="-122"/>
              </a:rPr>
            </a:br>
            <a:endParaRPr lang="zh-CN" altLang="en-US" sz="2400" dirty="0">
              <a:latin typeface="黑体" panose="02010609060101010101" pitchFamily="49" charset="-122"/>
              <a:ea typeface="黑体" panose="02010609060101010101" pitchFamily="49" charset="-122"/>
            </a:endParaRPr>
          </a:p>
        </p:txBody>
      </p:sp>
      <p:sp>
        <p:nvSpPr>
          <p:cNvPr id="15363" name="Text Box 3">
            <a:extLst>
              <a:ext uri="{FF2B5EF4-FFF2-40B4-BE49-F238E27FC236}">
                <a16:creationId xmlns:a16="http://schemas.microsoft.com/office/drawing/2014/main" id="{7750CF21-4BE8-496A-BC13-09672964CCE2}"/>
              </a:ext>
            </a:extLst>
          </p:cNvPr>
          <p:cNvSpPr txBox="1">
            <a:spLocks noChangeArrowheads="1"/>
          </p:cNvSpPr>
          <p:nvPr/>
        </p:nvSpPr>
        <p:spPr bwMode="auto">
          <a:xfrm>
            <a:off x="581280" y="4311445"/>
            <a:ext cx="1062749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答案：</a:t>
            </a:r>
            <a:r>
              <a:rPr lang="en-US" altLang="zh-CN" sz="2800" b="1" dirty="0">
                <a:solidFill>
                  <a:srgbClr val="FF0000"/>
                </a:solidFill>
                <a:latin typeface="黑体" panose="02010609060101010101" pitchFamily="49" charset="-122"/>
                <a:ea typeface="黑体" panose="02010609060101010101" pitchFamily="49" charset="-122"/>
              </a:rPr>
              <a:t>3</a:t>
            </a:r>
            <a:r>
              <a:rPr lang="zh-CN" altLang="en-US" sz="2800" b="1" dirty="0">
                <a:solidFill>
                  <a:srgbClr val="FF0000"/>
                </a:solidFill>
                <a:latin typeface="黑体" panose="02010609060101010101" pitchFamily="49" charset="-122"/>
                <a:ea typeface="黑体" panose="02010609060101010101" pitchFamily="49" charset="-122"/>
              </a:rPr>
              <a:t>日晚</a:t>
            </a:r>
            <a:r>
              <a:rPr lang="zh-CN" altLang="en-US" sz="2800" b="1" dirty="0">
                <a:solidFill>
                  <a:srgbClr val="FF0000"/>
                </a:solidFill>
                <a:latin typeface="" charset="0"/>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耀华号</a:t>
            </a:r>
            <a:r>
              <a:rPr lang="zh-CN" altLang="en-US" sz="2800" b="1" dirty="0">
                <a:solidFill>
                  <a:srgbClr val="FF0000"/>
                </a:solidFill>
                <a:latin typeface="" charset="0"/>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在牌县搁浅，有关方面救援四次失败后终于使二百多乘客安全转移。</a:t>
            </a:r>
            <a:r>
              <a:rPr lang="en-US" altLang="zh-CN" sz="2800" b="1" dirty="0">
                <a:solidFill>
                  <a:srgbClr val="FF0000"/>
                </a:solidFill>
                <a:latin typeface="黑体" panose="02010609060101010101" pitchFamily="49" charset="-122"/>
                <a:ea typeface="黑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ppt_x"/>
                                          </p:val>
                                        </p:tav>
                                        <p:tav tm="100000">
                                          <p:val>
                                            <p:strVal val="#ppt_x"/>
                                          </p:val>
                                        </p:tav>
                                      </p:tavLst>
                                    </p:anim>
                                    <p:anim calcmode="lin" valueType="num">
                                      <p:cBhvr additive="base">
                                        <p:cTn id="8"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a:extLst>
              <a:ext uri="{FF2B5EF4-FFF2-40B4-BE49-F238E27FC236}">
                <a16:creationId xmlns:a16="http://schemas.microsoft.com/office/drawing/2014/main" id="{59F112E2-70E2-4793-8889-23DE5DC755D1}"/>
              </a:ext>
            </a:extLst>
          </p:cNvPr>
          <p:cNvSpPr>
            <a:spLocks noGrp="1" noChangeArrowheads="1"/>
          </p:cNvSpPr>
          <p:nvPr>
            <p:ph type="body" idx="4294967295"/>
          </p:nvPr>
        </p:nvSpPr>
        <p:spPr>
          <a:xfrm>
            <a:off x="980718" y="1130300"/>
            <a:ext cx="10567269" cy="4597400"/>
          </a:xfrm>
        </p:spPr>
        <p:txBody>
          <a:bodyPr>
            <a:noAutofit/>
          </a:bodyPr>
          <a:lstStyle/>
          <a:p>
            <a:pPr eaLnBrk="1" hangingPunct="1"/>
            <a:r>
              <a:rPr lang="zh-CN" altLang="en-US" sz="4000" b="1" dirty="0">
                <a:solidFill>
                  <a:schemeClr val="tx1"/>
                </a:solidFill>
                <a:latin typeface="黑体" panose="02010609060101010101" pitchFamily="49" charset="-122"/>
                <a:ea typeface="黑体" panose="02010609060101010101" pitchFamily="49" charset="-122"/>
              </a:rPr>
              <a:t>新闻类语段压缩一定要注意以下几点</a:t>
            </a:r>
            <a:endParaRPr lang="en-US" altLang="zh-CN" sz="4000" b="1" dirty="0">
              <a:solidFill>
                <a:schemeClr val="tx1"/>
              </a:solidFill>
              <a:latin typeface="黑体" panose="02010609060101010101" pitchFamily="49" charset="-122"/>
              <a:ea typeface="黑体" panose="02010609060101010101" pitchFamily="49" charset="-122"/>
            </a:endParaRPr>
          </a:p>
          <a:p>
            <a:pPr marL="0" indent="0" eaLnBrk="1" hangingPunct="1">
              <a:buNone/>
            </a:pPr>
            <a:r>
              <a:rPr lang="zh-CN" altLang="en-US" sz="4000" b="1" dirty="0">
                <a:solidFill>
                  <a:srgbClr val="FF0000"/>
                </a:solidFill>
                <a:latin typeface="黑体" panose="02010609060101010101" pitchFamily="49" charset="-122"/>
                <a:ea typeface="黑体" panose="02010609060101010101" pitchFamily="49" charset="-122"/>
              </a:rPr>
              <a:t>１</a:t>
            </a:r>
            <a:r>
              <a:rPr lang="en-US" altLang="zh-CN" sz="4000" b="1" dirty="0">
                <a:solidFill>
                  <a:srgbClr val="FF0000"/>
                </a:solidFill>
                <a:latin typeface="黑体" panose="02010609060101010101" pitchFamily="49" charset="-122"/>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句子一般采用主谓句。</a:t>
            </a:r>
            <a:br>
              <a:rPr lang="zh-CN" altLang="en-US" sz="4000" b="1" dirty="0">
                <a:solidFill>
                  <a:srgbClr val="FF0000"/>
                </a:solidFill>
                <a:latin typeface="黑体" panose="02010609060101010101" pitchFamily="49" charset="-122"/>
                <a:ea typeface="黑体" panose="02010609060101010101" pitchFamily="49" charset="-122"/>
              </a:rPr>
            </a:br>
            <a:r>
              <a:rPr lang="zh-CN" altLang="en-US" sz="4000" b="1" dirty="0">
                <a:solidFill>
                  <a:srgbClr val="FF0000"/>
                </a:solidFill>
                <a:latin typeface="黑体" panose="02010609060101010101" pitchFamily="49" charset="-122"/>
                <a:ea typeface="黑体" panose="02010609060101010101" pitchFamily="49" charset="-122"/>
              </a:rPr>
              <a:t> </a:t>
            </a:r>
            <a:r>
              <a:rPr lang="en-US" altLang="zh-CN" sz="4000" b="1" dirty="0">
                <a:solidFill>
                  <a:srgbClr val="FF0000"/>
                </a:solidFill>
                <a:latin typeface="黑体" panose="02010609060101010101" pitchFamily="49" charset="-122"/>
                <a:ea typeface="黑体" panose="02010609060101010101" pitchFamily="49" charset="-122"/>
              </a:rPr>
              <a:t>2</a:t>
            </a:r>
            <a:r>
              <a:rPr lang="zh-CN" altLang="en-US" sz="4000" b="1" dirty="0">
                <a:solidFill>
                  <a:srgbClr val="FF0000"/>
                </a:solidFill>
                <a:latin typeface="黑体" panose="02010609060101010101" pitchFamily="49" charset="-122"/>
                <a:ea typeface="黑体" panose="02010609060101010101" pitchFamily="49" charset="-122"/>
              </a:rPr>
              <a:t>．一定要概括出最主要的信息（指事件、行为）。</a:t>
            </a:r>
            <a:br>
              <a:rPr lang="zh-CN" altLang="en-US" sz="4000" b="1" dirty="0">
                <a:solidFill>
                  <a:srgbClr val="FF0000"/>
                </a:solidFill>
                <a:latin typeface="黑体" panose="02010609060101010101" pitchFamily="49" charset="-122"/>
                <a:ea typeface="黑体" panose="02010609060101010101" pitchFamily="49" charset="-122"/>
              </a:rPr>
            </a:br>
            <a:r>
              <a:rPr lang="zh-CN" altLang="en-US" sz="4000" b="1" dirty="0">
                <a:solidFill>
                  <a:srgbClr val="FF0000"/>
                </a:solidFill>
                <a:latin typeface="黑体" panose="02010609060101010101" pitchFamily="49" charset="-122"/>
                <a:ea typeface="黑体" panose="02010609060101010101" pitchFamily="49" charset="-122"/>
              </a:rPr>
              <a:t> </a:t>
            </a:r>
            <a:r>
              <a:rPr lang="en-US" altLang="zh-CN" sz="4000" b="1" dirty="0">
                <a:solidFill>
                  <a:srgbClr val="FF0000"/>
                </a:solidFill>
                <a:latin typeface="黑体" panose="02010609060101010101" pitchFamily="49" charset="-122"/>
                <a:ea typeface="黑体" panose="02010609060101010101" pitchFamily="49" charset="-122"/>
              </a:rPr>
              <a:t>3</a:t>
            </a:r>
            <a:r>
              <a:rPr lang="zh-CN" altLang="en-US" sz="4000" b="1" dirty="0">
                <a:solidFill>
                  <a:srgbClr val="FF0000"/>
                </a:solidFill>
                <a:latin typeface="黑体" panose="02010609060101010101" pitchFamily="49" charset="-122"/>
                <a:ea typeface="黑体" panose="02010609060101010101" pitchFamily="49" charset="-122"/>
              </a:rPr>
              <a:t>．在字数允许的情况下，尽量多负载信息。</a:t>
            </a:r>
            <a:br>
              <a:rPr lang="zh-CN" altLang="en-US" sz="4000" b="1" dirty="0">
                <a:solidFill>
                  <a:srgbClr val="FF0000"/>
                </a:solidFill>
                <a:latin typeface="黑体" panose="02010609060101010101" pitchFamily="49" charset="-122"/>
                <a:ea typeface="黑体" panose="02010609060101010101" pitchFamily="49" charset="-122"/>
              </a:rPr>
            </a:br>
            <a:r>
              <a:rPr lang="zh-CN" altLang="en-US" sz="4000" b="1" dirty="0">
                <a:solidFill>
                  <a:srgbClr val="FF0000"/>
                </a:solidFill>
                <a:latin typeface="黑体" panose="02010609060101010101" pitchFamily="49" charset="-122"/>
                <a:ea typeface="黑体" panose="02010609060101010101" pitchFamily="49" charset="-122"/>
              </a:rPr>
              <a:t> </a:t>
            </a:r>
            <a:r>
              <a:rPr lang="en-US" altLang="zh-CN" sz="4000" b="1" dirty="0">
                <a:solidFill>
                  <a:srgbClr val="FF0000"/>
                </a:solidFill>
                <a:latin typeface="黑体" panose="02010609060101010101" pitchFamily="49" charset="-122"/>
                <a:ea typeface="黑体" panose="02010609060101010101" pitchFamily="49" charset="-122"/>
              </a:rPr>
              <a:t>4</a:t>
            </a:r>
            <a:r>
              <a:rPr lang="zh-CN" altLang="en-US" sz="4000" b="1" dirty="0">
                <a:solidFill>
                  <a:srgbClr val="FF0000"/>
                </a:solidFill>
                <a:latin typeface="黑体" panose="02010609060101010101" pitchFamily="49" charset="-122"/>
                <a:ea typeface="黑体" panose="02010609060101010101" pitchFamily="49" charset="-122"/>
              </a:rPr>
              <a:t>．连同标点在内，千万不可超字数。</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a:extLst>
              <a:ext uri="{FF2B5EF4-FFF2-40B4-BE49-F238E27FC236}">
                <a16:creationId xmlns:a16="http://schemas.microsoft.com/office/drawing/2014/main" id="{A3C6AF29-04F6-470A-A92E-05DE5B240277}"/>
              </a:ext>
            </a:extLst>
          </p:cNvPr>
          <p:cNvSpPr>
            <a:spLocks noGrp="1" noChangeArrowheads="1"/>
          </p:cNvSpPr>
          <p:nvPr>
            <p:ph type="body" idx="4294967295"/>
          </p:nvPr>
        </p:nvSpPr>
        <p:spPr>
          <a:xfrm>
            <a:off x="574880" y="517473"/>
            <a:ext cx="11042240" cy="5616575"/>
          </a:xfrm>
        </p:spPr>
        <p:txBody>
          <a:bodyPr>
            <a:normAutofit fontScale="92500"/>
          </a:bodyPr>
          <a:lstStyle/>
          <a:p>
            <a:pPr eaLnBrk="1" hangingPunct="1">
              <a:lnSpc>
                <a:spcPct val="125000"/>
              </a:lnSpc>
            </a:pPr>
            <a:r>
              <a:rPr lang="zh-CN" altLang="en-US" sz="3600" b="1" dirty="0">
                <a:solidFill>
                  <a:srgbClr val="FF0000"/>
                </a:solidFill>
                <a:latin typeface="黑体" panose="02010609060101010101" pitchFamily="49" charset="-122"/>
                <a:ea typeface="黑体" panose="02010609060101010101" pitchFamily="49" charset="-122"/>
              </a:rPr>
              <a:t>题型二：根据材料给某一概念下定义</a:t>
            </a:r>
            <a:r>
              <a:rPr lang="zh-CN" altLang="en-US" sz="4400" dirty="0">
                <a:latin typeface="黑体" panose="02010609060101010101" pitchFamily="49" charset="-122"/>
                <a:ea typeface="黑体" panose="02010609060101010101" pitchFamily="49" charset="-122"/>
              </a:rPr>
              <a:t>　</a:t>
            </a:r>
          </a:p>
          <a:p>
            <a:pPr marL="0" indent="0" eaLnBrk="1" hangingPunct="1">
              <a:lnSpc>
                <a:spcPct val="125000"/>
              </a:lnSpc>
              <a:buNone/>
            </a:pPr>
            <a:r>
              <a:rPr lang="zh-CN" altLang="en-US" dirty="0">
                <a:latin typeface="黑体" panose="02010609060101010101" pitchFamily="49" charset="-122"/>
                <a:ea typeface="黑体" panose="02010609060101010101" pitchFamily="49" charset="-122"/>
              </a:rPr>
              <a:t>　     </a:t>
            </a:r>
            <a:r>
              <a:rPr lang="zh-CN" altLang="en-US" sz="3600" b="1" dirty="0">
                <a:solidFill>
                  <a:schemeClr val="tx1"/>
                </a:solidFill>
                <a:latin typeface="黑体" panose="02010609060101010101" pitchFamily="49" charset="-122"/>
                <a:ea typeface="黑体" panose="02010609060101010101" pitchFamily="49" charset="-122"/>
              </a:rPr>
              <a:t>答题格式为：</a:t>
            </a:r>
            <a:r>
              <a:rPr lang="en-US" altLang="zh-CN" sz="3600" b="1" dirty="0">
                <a:solidFill>
                  <a:schemeClr val="tx1"/>
                </a:solidFill>
                <a:latin typeface="黑体" panose="02010609060101010101" pitchFamily="49" charset="-122"/>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是</a:t>
            </a:r>
            <a:r>
              <a:rPr lang="en-US" altLang="zh-CN" sz="3600" b="1" dirty="0">
                <a:solidFill>
                  <a:schemeClr val="tx1"/>
                </a:solidFill>
                <a:latin typeface="黑体" panose="02010609060101010101" pitchFamily="49" charset="-122"/>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。可以套用如下公式来回答：</a:t>
            </a:r>
          </a:p>
          <a:p>
            <a:pPr marL="0" indent="0" eaLnBrk="1" hangingPunct="1">
              <a:lnSpc>
                <a:spcPct val="125000"/>
              </a:lnSpc>
              <a:buNone/>
            </a:pPr>
            <a:r>
              <a:rPr lang="zh-CN" altLang="en-US" sz="3600" b="1" dirty="0">
                <a:solidFill>
                  <a:schemeClr val="tx1"/>
                </a:solidFill>
                <a:latin typeface="黑体" panose="02010609060101010101" pitchFamily="49" charset="-122"/>
                <a:ea typeface="黑体" panose="02010609060101010101" pitchFamily="49" charset="-122"/>
              </a:rPr>
              <a:t>被定义的概念（种概念）</a:t>
            </a:r>
            <a:r>
              <a:rPr lang="en-US" altLang="zh-CN" sz="3600" b="1" dirty="0">
                <a:solidFill>
                  <a:schemeClr val="tx1"/>
                </a:solidFill>
                <a:latin typeface="黑体" panose="02010609060101010101" pitchFamily="49" charset="-122"/>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对其本质特征进行描述（种差）</a:t>
            </a:r>
            <a:r>
              <a:rPr lang="en-US" altLang="zh-CN" sz="3600" b="1" dirty="0">
                <a:solidFill>
                  <a:schemeClr val="tx1"/>
                </a:solidFill>
                <a:latin typeface="黑体" panose="02010609060101010101" pitchFamily="49" charset="-122"/>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大概念（属概念）。 </a:t>
            </a:r>
          </a:p>
          <a:p>
            <a:pPr marL="0" indent="0" eaLnBrk="1" hangingPunct="1">
              <a:lnSpc>
                <a:spcPct val="125000"/>
              </a:lnSpc>
              <a:buNone/>
            </a:pPr>
            <a:r>
              <a:rPr lang="zh-CN" altLang="en-US" sz="3600" b="1" dirty="0">
                <a:latin typeface="黑体" panose="02010609060101010101" pitchFamily="49" charset="-122"/>
                <a:ea typeface="黑体" panose="02010609060101010101" pitchFamily="49" charset="-122"/>
              </a:rPr>
              <a:t>　　</a:t>
            </a:r>
            <a:r>
              <a:rPr lang="zh-CN" altLang="en-US" sz="3600" b="1" dirty="0">
                <a:solidFill>
                  <a:srgbClr val="FF0000"/>
                </a:solidFill>
                <a:latin typeface="黑体" panose="02010609060101010101" pitchFamily="49" charset="-122"/>
                <a:ea typeface="黑体" panose="02010609060101010101" pitchFamily="49" charset="-122"/>
              </a:rPr>
              <a:t>生产关系</a:t>
            </a:r>
            <a:r>
              <a:rPr lang="zh-CN" altLang="en-US" sz="3600" b="1" dirty="0">
                <a:solidFill>
                  <a:srgbClr val="0000FF"/>
                </a:solidFill>
                <a:latin typeface="黑体" panose="02010609060101010101" pitchFamily="49" charset="-122"/>
                <a:ea typeface="黑体" panose="02010609060101010101" pitchFamily="49" charset="-122"/>
              </a:rPr>
              <a:t>是</a:t>
            </a:r>
            <a:r>
              <a:rPr lang="zh-CN" altLang="en-US" sz="3600" b="1" dirty="0">
                <a:solidFill>
                  <a:schemeClr val="tx1"/>
                </a:solidFill>
                <a:latin typeface="黑体" panose="02010609060101010101" pitchFamily="49" charset="-122"/>
                <a:ea typeface="黑体" panose="02010609060101010101" pitchFamily="49" charset="-122"/>
              </a:rPr>
              <a:t>人们在生产过程中所发生（有别于他物特征）的</a:t>
            </a:r>
            <a:r>
              <a:rPr lang="zh-CN" altLang="en-US" sz="3600" b="1" dirty="0">
                <a:solidFill>
                  <a:srgbClr val="FF0000"/>
                </a:solidFill>
                <a:latin typeface="黑体" panose="02010609060101010101" pitchFamily="49" charset="-122"/>
                <a:ea typeface="黑体" panose="02010609060101010101" pitchFamily="49" charset="-122"/>
              </a:rPr>
              <a:t>社会关系</a:t>
            </a:r>
            <a:r>
              <a:rPr lang="zh-CN" altLang="en-US" sz="3600" b="1" dirty="0">
                <a:solidFill>
                  <a:schemeClr val="tx1"/>
                </a:solidFill>
                <a:latin typeface="黑体" panose="02010609060101010101" pitchFamily="49" charset="-122"/>
                <a:ea typeface="黑体" panose="02010609060101010101" pitchFamily="49" charset="-122"/>
              </a:rPr>
              <a:t>（隶属概念）。 </a:t>
            </a:r>
          </a:p>
          <a:p>
            <a:pPr marL="0" indent="0" eaLnBrk="1" hangingPunct="1">
              <a:buNone/>
            </a:pPr>
            <a:r>
              <a:rPr lang="zh-CN" altLang="en-US" sz="3600" b="1" dirty="0">
                <a:latin typeface="黑体" panose="02010609060101010101" pitchFamily="49" charset="-122"/>
                <a:ea typeface="黑体" panose="02010609060101010101" pitchFamily="49" charset="-122"/>
              </a:rPr>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5F7BCCC7-E090-4E46-A966-3E008C910049}"/>
              </a:ext>
            </a:extLst>
          </p:cNvPr>
          <p:cNvSpPr>
            <a:spLocks noChangeArrowheads="1"/>
          </p:cNvSpPr>
          <p:nvPr/>
        </p:nvSpPr>
        <p:spPr bwMode="auto">
          <a:xfrm>
            <a:off x="724670" y="981075"/>
            <a:ext cx="92170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黑体" panose="02010609060101010101" pitchFamily="49" charset="-122"/>
                <a:ea typeface="黑体" panose="02010609060101010101" pitchFamily="49" charset="-122"/>
              </a:rPr>
              <a:t>格式：</a:t>
            </a:r>
            <a:r>
              <a:rPr lang="zh-CN" altLang="en-US" sz="3200" b="1" dirty="0">
                <a:solidFill>
                  <a:srgbClr val="FF0000"/>
                </a:solidFill>
                <a:latin typeface="黑体" panose="02010609060101010101" pitchFamily="49" charset="-122"/>
                <a:ea typeface="黑体" panose="02010609060101010101" pitchFamily="49" charset="-122"/>
              </a:rPr>
              <a:t>被定义概念=种差（事物本质特征）+属概念</a:t>
            </a:r>
          </a:p>
        </p:txBody>
      </p:sp>
      <p:sp>
        <p:nvSpPr>
          <p:cNvPr id="18435" name="Rectangle 3">
            <a:extLst>
              <a:ext uri="{FF2B5EF4-FFF2-40B4-BE49-F238E27FC236}">
                <a16:creationId xmlns:a16="http://schemas.microsoft.com/office/drawing/2014/main" id="{362FEAC6-DBAF-44AF-BB4C-750C42F3603F}"/>
              </a:ext>
            </a:extLst>
          </p:cNvPr>
          <p:cNvSpPr>
            <a:spLocks noChangeArrowheads="1"/>
          </p:cNvSpPr>
          <p:nvPr/>
        </p:nvSpPr>
        <p:spPr bwMode="auto">
          <a:xfrm>
            <a:off x="724670" y="333375"/>
            <a:ext cx="30368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Times New Roman" panose="02020603050405020304" pitchFamily="18" charset="0"/>
                <a:ea typeface="黑体" panose="02010609060101010101" pitchFamily="49" charset="-122"/>
              </a:rPr>
              <a:t>二、下定义</a:t>
            </a:r>
            <a:r>
              <a:rPr lang="zh-CN" altLang="en-US" sz="3200" b="1" dirty="0">
                <a:ea typeface="黑体" panose="02010609060101010101" pitchFamily="49" charset="-122"/>
              </a:rPr>
              <a:t>——</a:t>
            </a:r>
            <a:endParaRPr lang="zh-CN" altLang="en-US" sz="3200" b="1" dirty="0">
              <a:latin typeface="Times New Roman" panose="02020603050405020304" pitchFamily="18" charset="0"/>
              <a:ea typeface="黑体" panose="02010609060101010101" pitchFamily="49" charset="-122"/>
            </a:endParaRPr>
          </a:p>
        </p:txBody>
      </p:sp>
      <p:sp>
        <p:nvSpPr>
          <p:cNvPr id="18436" name="Text Box 4">
            <a:extLst>
              <a:ext uri="{FF2B5EF4-FFF2-40B4-BE49-F238E27FC236}">
                <a16:creationId xmlns:a16="http://schemas.microsoft.com/office/drawing/2014/main" id="{AE110263-0C09-4E40-B3C1-530113879EE3}"/>
              </a:ext>
            </a:extLst>
          </p:cNvPr>
          <p:cNvSpPr txBox="1">
            <a:spLocks noChangeArrowheads="1"/>
          </p:cNvSpPr>
          <p:nvPr/>
        </p:nvSpPr>
        <p:spPr bwMode="auto">
          <a:xfrm>
            <a:off x="581102" y="1767965"/>
            <a:ext cx="11497827" cy="4316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3200" b="1" dirty="0">
                <a:solidFill>
                  <a:srgbClr val="FF0000"/>
                </a:solidFill>
                <a:latin typeface="黑体" panose="02010609060101010101" pitchFamily="49" charset="-122"/>
                <a:ea typeface="黑体" panose="02010609060101010101" pitchFamily="49" charset="-122"/>
              </a:rPr>
              <a:t>①审题干</a:t>
            </a:r>
            <a:r>
              <a:rPr lang="zh-CN" altLang="en-US" sz="3200" b="1" dirty="0">
                <a:latin typeface="黑体" panose="02010609060101010101" pitchFamily="49" charset="-122"/>
                <a:ea typeface="黑体" panose="02010609060101010101" pitchFamily="49" charset="-122"/>
              </a:rPr>
              <a:t>，明确所给语句或语段的本质特征及字数等要求。</a:t>
            </a:r>
          </a:p>
          <a:p>
            <a:pPr eaLnBrk="1" hangingPunct="1">
              <a:lnSpc>
                <a:spcPct val="125000"/>
              </a:lnSpc>
            </a:pPr>
            <a:r>
              <a:rPr lang="zh-CN" altLang="en-US" sz="3200" b="1" dirty="0">
                <a:latin typeface="黑体" panose="02010609060101010101" pitchFamily="49" charset="-122"/>
                <a:ea typeface="黑体" panose="02010609060101010101" pitchFamily="49" charset="-122"/>
              </a:rPr>
              <a:t>②分析所给语段，</a:t>
            </a:r>
            <a:r>
              <a:rPr lang="zh-CN" altLang="en-US" sz="3200" b="1" dirty="0">
                <a:solidFill>
                  <a:srgbClr val="FF0000"/>
                </a:solidFill>
                <a:latin typeface="黑体" panose="02010609060101010101" pitchFamily="49" charset="-122"/>
                <a:ea typeface="黑体" panose="02010609060101010101" pitchFamily="49" charset="-122"/>
              </a:rPr>
              <a:t>删除无用信息</a:t>
            </a:r>
            <a:r>
              <a:rPr lang="zh-CN" altLang="en-US" sz="3200" b="1" dirty="0">
                <a:latin typeface="黑体" panose="02010609060101010101" pitchFamily="49" charset="-122"/>
                <a:ea typeface="黑体" panose="02010609060101010101" pitchFamily="49" charset="-122"/>
              </a:rPr>
              <a:t>，确定哪些是主要信息，</a:t>
            </a:r>
            <a:r>
              <a:rPr lang="zh-CN" altLang="en-US" sz="3200" b="1" dirty="0">
                <a:solidFill>
                  <a:srgbClr val="FF0000"/>
                </a:solidFill>
                <a:latin typeface="黑体" panose="02010609060101010101" pitchFamily="49" charset="-122"/>
                <a:ea typeface="黑体" panose="02010609060101010101" pitchFamily="49" charset="-122"/>
              </a:rPr>
              <a:t>哪些是本质特征</a:t>
            </a:r>
            <a:r>
              <a:rPr lang="zh-CN" altLang="en-US" sz="3200" b="1" dirty="0">
                <a:latin typeface="黑体" panose="02010609060101010101" pitchFamily="49" charset="-122"/>
                <a:ea typeface="黑体" panose="02010609060101010101" pitchFamily="49" charset="-122"/>
              </a:rPr>
              <a:t>。</a:t>
            </a:r>
            <a:endParaRPr lang="en-US" altLang="zh-CN" sz="3200" b="1" dirty="0">
              <a:latin typeface="黑体" panose="02010609060101010101" pitchFamily="49" charset="-122"/>
              <a:ea typeface="黑体" panose="02010609060101010101" pitchFamily="49" charset="-122"/>
            </a:endParaRPr>
          </a:p>
          <a:p>
            <a:pPr eaLnBrk="1" hangingPunct="1">
              <a:lnSpc>
                <a:spcPct val="125000"/>
              </a:lnSpc>
            </a:pPr>
            <a:r>
              <a:rPr lang="zh-CN" altLang="en-US" sz="3200" b="1" dirty="0">
                <a:latin typeface="黑体" panose="02010609060101010101" pitchFamily="49" charset="-122"/>
                <a:ea typeface="黑体" panose="02010609060101010101" pitchFamily="49" charset="-122"/>
              </a:rPr>
              <a:t>注：下定义需要剔除的信息：</a:t>
            </a:r>
            <a:br>
              <a:rPr lang="zh-CN" altLang="en-US" sz="3200" b="1" dirty="0">
                <a:latin typeface="黑体" panose="02010609060101010101" pitchFamily="49" charset="-122"/>
                <a:ea typeface="黑体" panose="02010609060101010101" pitchFamily="49" charset="-122"/>
              </a:rPr>
            </a:br>
            <a:r>
              <a:rPr lang="zh-CN" altLang="en-US" sz="3200" b="1" dirty="0">
                <a:solidFill>
                  <a:srgbClr val="0070C0"/>
                </a:solidFill>
                <a:latin typeface="黑体" panose="02010609060101010101" pitchFamily="49" charset="-122"/>
                <a:ea typeface="黑体" panose="02010609060101010101" pitchFamily="49" charset="-122"/>
              </a:rPr>
              <a:t>a,重复信息；b，比较信息；c，原因、背景信息；d，描写信息；e，影响、意义、作用信息；f，举例信息</a:t>
            </a:r>
          </a:p>
          <a:p>
            <a:pPr eaLnBrk="1" hangingPunct="1">
              <a:lnSpc>
                <a:spcPct val="125000"/>
              </a:lnSpc>
            </a:pPr>
            <a:r>
              <a:rPr lang="zh-CN" altLang="en-US" sz="3200" b="1" dirty="0">
                <a:latin typeface="黑体" panose="02010609060101010101" pitchFamily="49" charset="-122"/>
                <a:ea typeface="黑体" panose="02010609060101010101" pitchFamily="49" charset="-122"/>
              </a:rPr>
              <a:t>③按照格式，将重要信息</a:t>
            </a:r>
            <a:r>
              <a:rPr lang="zh-CN" altLang="en-US" sz="3200" b="1" dirty="0">
                <a:solidFill>
                  <a:srgbClr val="FF0000"/>
                </a:solidFill>
                <a:latin typeface="黑体" panose="02010609060101010101" pitchFamily="49" charset="-122"/>
                <a:ea typeface="黑体" panose="02010609060101010101" pitchFamily="49" charset="-122"/>
              </a:rPr>
              <a:t>连词成句</a:t>
            </a:r>
            <a:r>
              <a:rPr lang="zh-CN" altLang="en-US" sz="3200" b="1" dirty="0">
                <a:latin typeface="黑体" panose="02010609060101010101" pitchFamily="49" charset="-122"/>
                <a:ea typeface="黑体" panose="02010609060101010101" pitchFamily="49" charset="-122"/>
              </a:rPr>
              <a:t>，调整字数。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wheel(4)">
                                      <p:cBhvr>
                                        <p:cTn id="7" dur="2000"/>
                                        <p:tgtEl>
                                          <p:spTgt spid="184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8434"/>
                                        </p:tgtEl>
                                        <p:attrNameLst>
                                          <p:attrName>style.visibility</p:attrName>
                                        </p:attrNameLst>
                                      </p:cBhvr>
                                      <p:to>
                                        <p:strVal val="visible"/>
                                      </p:to>
                                    </p:set>
                                    <p:animEffect transition="in" filter="checkerboard(across)">
                                      <p:cBhvr>
                                        <p:cTn id="12" dur="500"/>
                                        <p:tgtEl>
                                          <p:spTgt spid="1843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8436"/>
                                        </p:tgtEl>
                                        <p:attrNameLst>
                                          <p:attrName>style.visibility</p:attrName>
                                        </p:attrNameLst>
                                      </p:cBhvr>
                                      <p:to>
                                        <p:strVal val="visible"/>
                                      </p:to>
                                    </p:set>
                                    <p:animEffect transition="in" filter="barn(inHorizontal)">
                                      <p:cBhvr>
                                        <p:cTn id="17"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utoUpdateAnimBg="0"/>
      <p:bldP spid="1843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DC20CD4-44E5-4862-BAC2-709075C9CAA8}"/>
              </a:ext>
            </a:extLst>
          </p:cNvPr>
          <p:cNvSpPr/>
          <p:nvPr/>
        </p:nvSpPr>
        <p:spPr>
          <a:xfrm>
            <a:off x="265471" y="181957"/>
            <a:ext cx="11547987" cy="6494085"/>
          </a:xfrm>
          <a:prstGeom prst="rect">
            <a:avLst/>
          </a:prstGeom>
        </p:spPr>
        <p:txBody>
          <a:bodyPr wrap="square">
            <a:spAutoFit/>
          </a:bodyPr>
          <a:lstStyle/>
          <a:p>
            <a:r>
              <a:rPr lang="en-US" altLang="zh-CN" sz="2400" b="1" dirty="0">
                <a:solidFill>
                  <a:srgbClr val="0070C0"/>
                </a:solidFill>
                <a:latin typeface="黑体" panose="02010609060101010101" pitchFamily="49" charset="-122"/>
                <a:ea typeface="黑体" panose="02010609060101010101" pitchFamily="49" charset="-122"/>
              </a:rPr>
              <a:t>[</a:t>
            </a:r>
            <a:r>
              <a:rPr lang="zh-CN" altLang="en-US" sz="2400" b="1" dirty="0">
                <a:solidFill>
                  <a:srgbClr val="0070C0"/>
                </a:solidFill>
                <a:latin typeface="黑体" panose="02010609060101010101" pitchFamily="49" charset="-122"/>
                <a:ea typeface="黑体" panose="02010609060101010101" pitchFamily="49" charset="-122"/>
              </a:rPr>
              <a:t>例题解析</a:t>
            </a:r>
            <a:r>
              <a:rPr lang="en-US" altLang="zh-CN" sz="2400" b="1" dirty="0">
                <a:solidFill>
                  <a:srgbClr val="0070C0"/>
                </a:solidFill>
                <a:latin typeface="黑体" panose="02010609060101010101" pitchFamily="49" charset="-122"/>
                <a:ea typeface="黑体" panose="02010609060101010101" pitchFamily="49" charset="-122"/>
              </a:rPr>
              <a:t>]</a:t>
            </a:r>
          </a:p>
          <a:p>
            <a:r>
              <a:rPr lang="en-US" altLang="zh-CN" sz="2400" dirty="0">
                <a:solidFill>
                  <a:srgbClr val="FF0000"/>
                </a:solidFill>
                <a:latin typeface="黑体" panose="02010609060101010101" pitchFamily="49" charset="-122"/>
                <a:ea typeface="黑体" panose="02010609060101010101" pitchFamily="49" charset="-122"/>
              </a:rPr>
              <a:t>    </a:t>
            </a:r>
            <a:r>
              <a:rPr lang="zh-CN" altLang="en-US" sz="2800" b="1" dirty="0">
                <a:solidFill>
                  <a:srgbClr val="FF0000"/>
                </a:solidFill>
                <a:latin typeface="黑体" panose="02010609060101010101" pitchFamily="49" charset="-122"/>
                <a:ea typeface="黑体" panose="02010609060101010101" pitchFamily="49" charset="-122"/>
              </a:rPr>
              <a:t>筛选整合下面文字中的主要意思，给“巾舞”下定义。要求写成单句，语言简明，条理清楚，不超过</a:t>
            </a:r>
            <a:r>
              <a:rPr lang="en-US" altLang="zh-CN" sz="2800" b="1" dirty="0">
                <a:solidFill>
                  <a:srgbClr val="FF0000"/>
                </a:solidFill>
                <a:latin typeface="黑体" panose="02010609060101010101" pitchFamily="49" charset="-122"/>
                <a:ea typeface="黑体" panose="02010609060101010101" pitchFamily="49" charset="-122"/>
              </a:rPr>
              <a:t>80</a:t>
            </a:r>
            <a:r>
              <a:rPr lang="zh-CN" altLang="en-US" sz="2800" b="1" dirty="0">
                <a:solidFill>
                  <a:srgbClr val="FF0000"/>
                </a:solidFill>
                <a:latin typeface="黑体" panose="02010609060101010101" pitchFamily="49" charset="-122"/>
                <a:ea typeface="黑体" panose="02010609060101010101" pitchFamily="49" charset="-122"/>
              </a:rPr>
              <a:t>字。</a:t>
            </a:r>
          </a:p>
          <a:p>
            <a:r>
              <a:rPr lang="zh-CN" altLang="en-US" sz="2800" dirty="0">
                <a:latin typeface="黑体" panose="02010609060101010101" pitchFamily="49" charset="-122"/>
                <a:ea typeface="黑体" panose="02010609060101010101" pitchFamily="49" charset="-122"/>
              </a:rPr>
              <a:t>    巾舞，是汉代开始形成的比较典型长巾舞蹈，在宫廷、豪强大族的宴饮和各种祭祀活动中广为流行。舞者手持长巾，长巾的端点有一根短棍。舞蹈者在表演的时候，充分地运用手臂、手腕力量的大小变化，以及速度的快慢变化、运动方向的上下左右变化等等，带动长巾在空中飞舞，以达到舞蹈者仅用双臂或双袖所无法达到的艺术效果。从考古事物看，巾舞以单人舞为主。</a:t>
            </a:r>
          </a:p>
          <a:p>
            <a:r>
              <a:rPr lang="zh-CN" altLang="en-US" sz="2800" b="1" dirty="0">
                <a:solidFill>
                  <a:srgbClr val="0070C0"/>
                </a:solidFill>
                <a:latin typeface="黑体" panose="02010609060101010101" pitchFamily="49" charset="-122"/>
                <a:ea typeface="黑体" panose="02010609060101010101" pitchFamily="49" charset="-122"/>
              </a:rPr>
              <a:t>解析：</a:t>
            </a:r>
            <a:r>
              <a:rPr lang="zh-CN" altLang="en-US" sz="2800" dirty="0">
                <a:latin typeface="黑体" panose="02010609060101010101" pitchFamily="49" charset="-122"/>
                <a:ea typeface="黑体" panose="02010609060101010101" pitchFamily="49" charset="-122"/>
              </a:rPr>
              <a:t>本题考查压缩语段的能力。首先从材料中找到邻近的属概念“长袖舞蹈”。然后从“形成时间”“流行区域”“舞蹈技巧”“舞蹈人数”等方面概括其特点。</a:t>
            </a:r>
          </a:p>
          <a:p>
            <a:r>
              <a:rPr lang="zh-CN" altLang="en-US" sz="2800" dirty="0">
                <a:solidFill>
                  <a:srgbClr val="FF0000"/>
                </a:solidFill>
                <a:latin typeface="黑体" panose="02010609060101010101" pitchFamily="49" charset="-122"/>
                <a:ea typeface="黑体" panose="02010609060101010101" pitchFamily="49" charset="-122"/>
              </a:rPr>
              <a:t>    答案：巾舞是汉代形成并流行于宴饮祭祀中的以舞者手持端点有一根短棍的长巾靠手的力量、速度、运动方向的改变带动长巾飞舞来达到艺术效果的一种单人长袖舞蹈。</a:t>
            </a:r>
          </a:p>
        </p:txBody>
      </p:sp>
    </p:spTree>
    <p:extLst>
      <p:ext uri="{BB962C8B-B14F-4D97-AF65-F5344CB8AC3E}">
        <p14:creationId xmlns:p14="http://schemas.microsoft.com/office/powerpoint/2010/main" val="32080289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a:extLst>
              <a:ext uri="{FF2B5EF4-FFF2-40B4-BE49-F238E27FC236}">
                <a16:creationId xmlns:a16="http://schemas.microsoft.com/office/drawing/2014/main" id="{8FEBFBAE-A23A-4CE7-BC23-0F7631C4C642}"/>
              </a:ext>
            </a:extLst>
          </p:cNvPr>
          <p:cNvSpPr>
            <a:spLocks noGrp="1" noChangeArrowheads="1"/>
          </p:cNvSpPr>
          <p:nvPr>
            <p:ph type="subTitle" idx="4294967295"/>
          </p:nvPr>
        </p:nvSpPr>
        <p:spPr>
          <a:xfrm>
            <a:off x="413006" y="356752"/>
            <a:ext cx="11365988" cy="7105932"/>
          </a:xfrm>
        </p:spPr>
        <p:txBody>
          <a:bodyPr>
            <a:normAutofit fontScale="70000" lnSpcReduction="20000"/>
          </a:bodyPr>
          <a:lstStyle/>
          <a:p>
            <a:pPr marL="0" indent="0">
              <a:lnSpc>
                <a:spcPct val="145000"/>
              </a:lnSpc>
              <a:buNone/>
            </a:pPr>
            <a:r>
              <a:rPr lang="zh-CN" altLang="en-US" sz="4600" b="1" dirty="0">
                <a:solidFill>
                  <a:srgbClr val="FF0000"/>
                </a:solidFill>
                <a:latin typeface="黑体" panose="02010609060101010101" pitchFamily="49" charset="-122"/>
                <a:ea typeface="黑体" panose="02010609060101010101" pitchFamily="49" charset="-122"/>
              </a:rPr>
              <a:t>题型三：保留主要信息式压缩 </a:t>
            </a:r>
          </a:p>
          <a:p>
            <a:pPr marL="0" indent="0">
              <a:lnSpc>
                <a:spcPct val="145000"/>
              </a:lnSpc>
              <a:buNone/>
            </a:pPr>
            <a:r>
              <a:rPr lang="zh-CN" altLang="en-US" sz="3200" b="1" dirty="0">
                <a:solidFill>
                  <a:srgbClr val="FF0000"/>
                </a:solidFill>
                <a:latin typeface="黑体" panose="02010609060101010101" pitchFamily="49" charset="-122"/>
                <a:ea typeface="黑体" panose="02010609060101010101" pitchFamily="49" charset="-122"/>
              </a:rPr>
              <a:t>　</a:t>
            </a:r>
            <a:r>
              <a:rPr lang="zh-CN" altLang="en-US" sz="3400" b="1" dirty="0">
                <a:latin typeface="黑体" panose="02010609060101010101" pitchFamily="49" charset="-122"/>
                <a:ea typeface="黑体" panose="02010609060101010101" pitchFamily="49" charset="-122"/>
              </a:rPr>
              <a:t>［</a:t>
            </a:r>
            <a:r>
              <a:rPr lang="zh-CN" altLang="en-US" sz="3400" b="1" dirty="0">
                <a:solidFill>
                  <a:srgbClr val="0000FF"/>
                </a:solidFill>
                <a:latin typeface="黑体" panose="02010609060101010101" pitchFamily="49" charset="-122"/>
                <a:ea typeface="黑体" panose="02010609060101010101" pitchFamily="49" charset="-122"/>
              </a:rPr>
              <a:t>高考例题</a:t>
            </a:r>
            <a:r>
              <a:rPr lang="en-US" altLang="zh-CN" sz="3400" b="1" dirty="0">
                <a:solidFill>
                  <a:srgbClr val="0000FF"/>
                </a:solidFill>
                <a:latin typeface="黑体" panose="02010609060101010101" pitchFamily="49" charset="-122"/>
                <a:ea typeface="黑体" panose="02010609060101010101" pitchFamily="49" charset="-122"/>
              </a:rPr>
              <a:t>1</a:t>
            </a:r>
            <a:r>
              <a:rPr lang="zh-CN" altLang="en-US" sz="3400" b="1" dirty="0">
                <a:latin typeface="黑体" panose="02010609060101010101" pitchFamily="49" charset="-122"/>
                <a:ea typeface="黑体" panose="02010609060101010101" pitchFamily="49" charset="-122"/>
              </a:rPr>
              <a:t>］</a:t>
            </a:r>
            <a:r>
              <a:rPr lang="zh-CN" altLang="en-US" sz="3400" b="1" dirty="0">
                <a:solidFill>
                  <a:schemeClr val="tx1"/>
                </a:solidFill>
                <a:latin typeface="黑体" panose="02010609060101010101" pitchFamily="49" charset="-122"/>
                <a:ea typeface="黑体" panose="02010609060101010101" pitchFamily="49" charset="-122"/>
              </a:rPr>
              <a:t>下面的材料从四个方面对二胡作了介绍，请筛选信息，保留各方面的主要内容，压缩成一段文字，不超过</a:t>
            </a:r>
            <a:r>
              <a:rPr lang="en-US" altLang="zh-CN" sz="3400" b="1" dirty="0">
                <a:solidFill>
                  <a:schemeClr val="tx1"/>
                </a:solidFill>
                <a:latin typeface="黑体" panose="02010609060101010101" pitchFamily="49" charset="-122"/>
                <a:ea typeface="黑体" panose="02010609060101010101" pitchFamily="49" charset="-122"/>
              </a:rPr>
              <a:t>60</a:t>
            </a:r>
            <a:r>
              <a:rPr lang="zh-CN" altLang="en-US" sz="3400" b="1" dirty="0">
                <a:solidFill>
                  <a:schemeClr val="tx1"/>
                </a:solidFill>
                <a:latin typeface="黑体" panose="02010609060101010101" pitchFamily="49" charset="-122"/>
                <a:ea typeface="黑体" panose="02010609060101010101" pitchFamily="49" charset="-122"/>
              </a:rPr>
              <a:t>个字。</a:t>
            </a:r>
            <a:endParaRPr lang="en-US" altLang="zh-CN" sz="3400" b="1" dirty="0">
              <a:solidFill>
                <a:schemeClr val="tx1"/>
              </a:solidFill>
              <a:latin typeface="黑体" panose="02010609060101010101" pitchFamily="49" charset="-122"/>
              <a:ea typeface="黑体" panose="02010609060101010101" pitchFamily="49" charset="-122"/>
            </a:endParaRPr>
          </a:p>
          <a:p>
            <a:pPr marL="0" indent="0">
              <a:lnSpc>
                <a:spcPct val="145000"/>
              </a:lnSpc>
              <a:buNone/>
            </a:pPr>
            <a:r>
              <a:rPr lang="zh-CN" altLang="en-US" sz="3400" b="1" dirty="0">
                <a:latin typeface="黑体" panose="02010609060101010101" pitchFamily="49" charset="-122"/>
                <a:ea typeface="黑体" panose="02010609060101010101" pitchFamily="49" charset="-122"/>
              </a:rPr>
              <a:t>　　</a:t>
            </a:r>
            <a:r>
              <a:rPr lang="zh-CN" altLang="en-US" sz="3400" b="1" dirty="0">
                <a:solidFill>
                  <a:srgbClr val="FF0000"/>
                </a:solidFill>
                <a:latin typeface="黑体" panose="02010609060101010101" pitchFamily="49" charset="-122"/>
                <a:ea typeface="黑体" panose="02010609060101010101" pitchFamily="49" charset="-122"/>
              </a:rPr>
              <a:t>二胡</a:t>
            </a:r>
            <a:r>
              <a:rPr lang="zh-CN" altLang="en-US" sz="3400" b="1" dirty="0">
                <a:solidFill>
                  <a:srgbClr val="0000FF"/>
                </a:solidFill>
                <a:latin typeface="黑体" panose="02010609060101010101" pitchFamily="49" charset="-122"/>
                <a:ea typeface="黑体" panose="02010609060101010101" pitchFamily="49" charset="-122"/>
              </a:rPr>
              <a:t>是中国的一种很奇妙的乐器，是胡琴的一种，比京胡大，也叫南胡。</a:t>
            </a:r>
            <a:r>
              <a:rPr lang="zh-CN" altLang="en-US" sz="3400" b="1" dirty="0">
                <a:solidFill>
                  <a:schemeClr val="tx1"/>
                </a:solidFill>
                <a:latin typeface="黑体" panose="02010609060101010101" pitchFamily="49" charset="-122"/>
                <a:ea typeface="黑体" panose="02010609060101010101" pitchFamily="49" charset="-122"/>
              </a:rPr>
              <a:t>二胡的构造很简单：由一根长约</a:t>
            </a:r>
            <a:r>
              <a:rPr lang="en-US" altLang="zh-CN" sz="3400" b="1" dirty="0">
                <a:solidFill>
                  <a:schemeClr val="tx1"/>
                </a:solidFill>
                <a:latin typeface="黑体" panose="02010609060101010101" pitchFamily="49" charset="-122"/>
                <a:ea typeface="黑体" panose="02010609060101010101" pitchFamily="49" charset="-122"/>
              </a:rPr>
              <a:t>80</a:t>
            </a:r>
            <a:r>
              <a:rPr lang="zh-CN" altLang="en-US" sz="3400" b="1" dirty="0">
                <a:solidFill>
                  <a:schemeClr val="tx1"/>
                </a:solidFill>
                <a:latin typeface="黑体" panose="02010609060101010101" pitchFamily="49" charset="-122"/>
                <a:ea typeface="黑体" panose="02010609060101010101" pitchFamily="49" charset="-122"/>
              </a:rPr>
              <a:t>厘米的细细的木制琴杆、内外两根琴弦、琴杆下端的蒙着蟒皮或蛇皮的琴筒构成，琴筒呈茶杯形，用木或竹制成，蟒皮或蛇皮是制作二胡的重要材料；用马尾做的琴弓演奏，这与小提琴同样用马尾做琴弓是一样的。</a:t>
            </a:r>
            <a:r>
              <a:rPr lang="zh-CN" altLang="en-US" sz="3400" b="1" dirty="0">
                <a:solidFill>
                  <a:srgbClr val="0000FF"/>
                </a:solidFill>
                <a:latin typeface="黑体" panose="02010609060101010101" pitchFamily="49" charset="-122"/>
                <a:ea typeface="黑体" panose="02010609060101010101" pitchFamily="49" charset="-122"/>
              </a:rPr>
              <a:t>二胡声音低沉圆润，听起来略带忧伤，常用来表达比较深沉的情感。</a:t>
            </a:r>
            <a:r>
              <a:rPr lang="zh-CN" altLang="en-US" sz="3400" b="1" dirty="0">
                <a:solidFill>
                  <a:schemeClr val="tx1"/>
                </a:solidFill>
                <a:latin typeface="黑体" panose="02010609060101010101" pitchFamily="49" charset="-122"/>
                <a:ea typeface="黑体" panose="02010609060101010101" pitchFamily="49" charset="-122"/>
              </a:rPr>
              <a:t>二胡产生的历史悠久，又比较容易学习，因此是深受中华民族喜爱的乐器，是中国民间普及率比较高的乐器。</a:t>
            </a:r>
          </a:p>
          <a:p>
            <a:pPr marL="0" indent="0">
              <a:lnSpc>
                <a:spcPct val="145000"/>
              </a:lnSpc>
              <a:buNone/>
            </a:pPr>
            <a:r>
              <a:rPr lang="zh-CN" altLang="en-US" sz="3400" b="1" dirty="0">
                <a:solidFill>
                  <a:srgbClr val="FF0000"/>
                </a:solidFill>
                <a:latin typeface="黑体" panose="02010609060101010101" pitchFamily="49" charset="-122"/>
                <a:ea typeface="黑体" panose="02010609060101010101" pitchFamily="49" charset="-122"/>
              </a:rPr>
              <a:t>    二胡是胡琴的一种，由琴杆、琴弦和蒙着蟒皮（蛇皮）的琴筒构成，用马尾琴弓演奏，声音低沉圆润，是深受中华民族喜爱的乐器。 </a:t>
            </a:r>
          </a:p>
          <a:p>
            <a:pPr marL="0" indent="0">
              <a:lnSpc>
                <a:spcPct val="80000"/>
              </a:lnSpc>
              <a:buNone/>
            </a:pPr>
            <a:r>
              <a:rPr lang="zh-CN" altLang="en-US" sz="3400" b="1" dirty="0">
                <a:solidFill>
                  <a:srgbClr val="FF0000"/>
                </a:solidFill>
                <a:latin typeface="黑体" panose="02010609060101010101" pitchFamily="49" charset="-122"/>
                <a:ea typeface="黑体" panose="02010609060101010101" pitchFamily="49" charset="-122"/>
              </a:rPr>
              <a:t>　　</a:t>
            </a:r>
          </a:p>
          <a:p>
            <a:pPr marL="0" indent="0">
              <a:lnSpc>
                <a:spcPct val="80000"/>
              </a:lnSpc>
              <a:buNone/>
            </a:pPr>
            <a:r>
              <a:rPr lang="zh-CN" altLang="en-US" sz="3400" b="1" dirty="0">
                <a:solidFill>
                  <a:srgbClr val="FF0000"/>
                </a:solidFill>
                <a:latin typeface="黑体" panose="02010609060101010101" pitchFamily="49" charset="-122"/>
                <a:ea typeface="黑体" panose="02010609060101010101"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8">
                                            <p:txEl>
                                              <p:pRg st="3" end="3"/>
                                            </p:txEl>
                                          </p:spTgt>
                                        </p:tgtEl>
                                        <p:attrNameLst>
                                          <p:attrName>style.visibility</p:attrName>
                                        </p:attrNameLst>
                                      </p:cBhvr>
                                      <p:to>
                                        <p:strVal val="visible"/>
                                      </p:to>
                                    </p:set>
                                    <p:anim calcmode="lin" valueType="num">
                                      <p:cBhvr additive="base">
                                        <p:cTn id="7" dur="500" fill="hold"/>
                                        <p:tgtEl>
                                          <p:spTgt spid="19458">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8">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458">
                                            <p:txEl>
                                              <p:pRg st="4" end="4"/>
                                            </p:txEl>
                                          </p:spTgt>
                                        </p:tgtEl>
                                        <p:attrNameLst>
                                          <p:attrName>style.visibility</p:attrName>
                                        </p:attrNameLst>
                                      </p:cBhvr>
                                      <p:to>
                                        <p:strVal val="visible"/>
                                      </p:to>
                                    </p:set>
                                    <p:anim calcmode="lin" valueType="num">
                                      <p:cBhvr additive="base">
                                        <p:cTn id="11" dur="500" fill="hold"/>
                                        <p:tgtEl>
                                          <p:spTgt spid="19458">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45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a:extLst>
              <a:ext uri="{FF2B5EF4-FFF2-40B4-BE49-F238E27FC236}">
                <a16:creationId xmlns:a16="http://schemas.microsoft.com/office/drawing/2014/main" id="{BDDCB579-EFB2-4D18-AC7B-EC4E036E7D67}"/>
              </a:ext>
            </a:extLst>
          </p:cNvPr>
          <p:cNvSpPr>
            <a:spLocks noGrp="1" noChangeArrowheads="1"/>
          </p:cNvSpPr>
          <p:nvPr>
            <p:ph type="body" idx="4294967295"/>
          </p:nvPr>
        </p:nvSpPr>
        <p:spPr>
          <a:xfrm>
            <a:off x="331532" y="716832"/>
            <a:ext cx="11528936" cy="5100638"/>
          </a:xfrm>
        </p:spPr>
        <p:txBody>
          <a:bodyPr>
            <a:noAutofit/>
          </a:bodyPr>
          <a:lstStyle/>
          <a:p>
            <a:pPr marL="0" indent="0" eaLnBrk="1" hangingPunct="1">
              <a:buNone/>
            </a:pPr>
            <a:r>
              <a:rPr lang="zh-CN" altLang="en-US" sz="3600" b="1" dirty="0">
                <a:latin typeface="黑体" panose="02010609060101010101" pitchFamily="49" charset="-122"/>
                <a:ea typeface="黑体" panose="02010609060101010101" pitchFamily="49" charset="-122"/>
              </a:rPr>
              <a:t>［</a:t>
            </a:r>
            <a:r>
              <a:rPr lang="zh-CN" altLang="en-US" sz="3600" b="1" dirty="0">
                <a:solidFill>
                  <a:srgbClr val="0000FF"/>
                </a:solidFill>
                <a:latin typeface="黑体" panose="02010609060101010101" pitchFamily="49" charset="-122"/>
                <a:ea typeface="黑体" panose="02010609060101010101" pitchFamily="49" charset="-122"/>
              </a:rPr>
              <a:t>高考例题</a:t>
            </a:r>
            <a:r>
              <a:rPr lang="en-US" altLang="zh-CN" sz="3600" b="1" dirty="0">
                <a:solidFill>
                  <a:srgbClr val="0000FF"/>
                </a:solidFill>
                <a:latin typeface="黑体" panose="02010609060101010101" pitchFamily="49" charset="-122"/>
                <a:ea typeface="黑体" panose="02010609060101010101" pitchFamily="49" charset="-122"/>
              </a:rPr>
              <a:t>2</a:t>
            </a:r>
            <a:r>
              <a:rPr lang="zh-CN" altLang="en-US" sz="3600" b="1" dirty="0">
                <a:latin typeface="黑体" panose="02010609060101010101" pitchFamily="49" charset="-122"/>
                <a:ea typeface="黑体" panose="02010609060101010101" pitchFamily="49" charset="-122"/>
              </a:rPr>
              <a:t>］</a:t>
            </a:r>
            <a:r>
              <a:rPr lang="zh-CN" altLang="en-US" sz="3600" b="1" dirty="0"/>
              <a:t> </a:t>
            </a:r>
            <a:endParaRPr lang="zh-CN" altLang="en-US" sz="3600" dirty="0"/>
          </a:p>
          <a:p>
            <a:pPr marL="0" indent="0" eaLnBrk="1" hangingPunct="1">
              <a:buNone/>
            </a:pPr>
            <a:r>
              <a:rPr lang="zh-CN" altLang="en-US" sz="3600" b="1" dirty="0">
                <a:solidFill>
                  <a:schemeClr val="tx1"/>
                </a:solidFill>
                <a:latin typeface="黑体" panose="02010609060101010101" pitchFamily="49" charset="-122"/>
                <a:ea typeface="黑体" panose="02010609060101010101" pitchFamily="49" charset="-122"/>
              </a:rPr>
              <a:t>    请在保留主要信息的基础上，将下面一则手机短信压缩到</a:t>
            </a:r>
            <a:r>
              <a:rPr lang="en-US" altLang="zh-CN" sz="3600" b="1" dirty="0">
                <a:solidFill>
                  <a:schemeClr val="tx1"/>
                </a:solidFill>
                <a:latin typeface="黑体" panose="02010609060101010101" pitchFamily="49" charset="-122"/>
                <a:ea typeface="黑体" panose="02010609060101010101" pitchFamily="49" charset="-122"/>
              </a:rPr>
              <a:t>15</a:t>
            </a:r>
            <a:r>
              <a:rPr lang="zh-CN" altLang="en-US" sz="3600" b="1" dirty="0">
                <a:solidFill>
                  <a:schemeClr val="tx1"/>
                </a:solidFill>
                <a:latin typeface="黑体" panose="02010609060101010101" pitchFamily="49" charset="-122"/>
                <a:ea typeface="黑体" panose="02010609060101010101" pitchFamily="49" charset="-122"/>
              </a:rPr>
              <a:t>字以内。（</a:t>
            </a:r>
            <a:r>
              <a:rPr lang="en-US" altLang="zh-CN" sz="3600" b="1" dirty="0">
                <a:solidFill>
                  <a:schemeClr val="tx1"/>
                </a:solidFill>
                <a:latin typeface="黑体" panose="02010609060101010101" pitchFamily="49" charset="-122"/>
                <a:ea typeface="黑体" panose="02010609060101010101" pitchFamily="49" charset="-122"/>
              </a:rPr>
              <a:t>3</a:t>
            </a:r>
            <a:r>
              <a:rPr lang="zh-CN" altLang="en-US" sz="3600" b="1" dirty="0">
                <a:solidFill>
                  <a:schemeClr val="tx1"/>
                </a:solidFill>
                <a:latin typeface="黑体" panose="02010609060101010101" pitchFamily="49" charset="-122"/>
                <a:ea typeface="黑体" panose="02010609060101010101" pitchFamily="49" charset="-122"/>
              </a:rPr>
              <a:t>分） </a:t>
            </a:r>
            <a:endParaRPr lang="en-US" altLang="zh-CN" sz="3600" b="1" dirty="0">
              <a:solidFill>
                <a:schemeClr val="tx1"/>
              </a:solidFill>
              <a:latin typeface="黑体" panose="02010609060101010101" pitchFamily="49" charset="-122"/>
              <a:ea typeface="黑体" panose="02010609060101010101" pitchFamily="49" charset="-122"/>
            </a:endParaRPr>
          </a:p>
          <a:p>
            <a:pPr marL="0" indent="0" eaLnBrk="1" hangingPunct="1">
              <a:buNone/>
            </a:pPr>
            <a:r>
              <a:rPr lang="en-US" altLang="zh-CN" sz="3600" b="1" dirty="0">
                <a:solidFill>
                  <a:schemeClr val="tx1"/>
                </a:solidFill>
                <a:latin typeface="黑体" panose="02010609060101010101" pitchFamily="49" charset="-122"/>
                <a:ea typeface="黑体" panose="02010609060101010101" pitchFamily="49" charset="-122"/>
              </a:rPr>
              <a:t>    </a:t>
            </a:r>
            <a:r>
              <a:rPr lang="zh-CN" altLang="en-US" sz="3600" b="1" dirty="0">
                <a:solidFill>
                  <a:schemeClr val="tx1"/>
                </a:solidFill>
                <a:latin typeface="黑体" panose="02010609060101010101" pitchFamily="49" charset="-122"/>
                <a:ea typeface="黑体" panose="02010609060101010101" pitchFamily="49" charset="-122"/>
              </a:rPr>
              <a:t>我正在车上，环境嘈杂，通话不方便。</a:t>
            </a:r>
            <a:r>
              <a:rPr lang="en-US" altLang="zh-CN" sz="3600" b="1" dirty="0">
                <a:solidFill>
                  <a:schemeClr val="tx1"/>
                </a:solidFill>
                <a:latin typeface="黑体" panose="02010609060101010101" pitchFamily="49" charset="-122"/>
                <a:ea typeface="黑体" panose="02010609060101010101" pitchFamily="49" charset="-122"/>
              </a:rPr>
              <a:t>9</a:t>
            </a:r>
            <a:r>
              <a:rPr lang="zh-CN" altLang="en-US" sz="3600" b="1" dirty="0">
                <a:solidFill>
                  <a:schemeClr val="tx1"/>
                </a:solidFill>
                <a:latin typeface="黑体" panose="02010609060101010101" pitchFamily="49" charset="-122"/>
                <a:ea typeface="黑体" panose="02010609060101010101" pitchFamily="49" charset="-122"/>
              </a:rPr>
              <a:t>点到达目的地。等我到了目的地，会给你打电话，你也可以给我打电话。</a:t>
            </a:r>
            <a:endParaRPr lang="en-US" altLang="zh-CN" sz="3600" b="1" dirty="0">
              <a:solidFill>
                <a:schemeClr val="tx1"/>
              </a:solidFill>
              <a:latin typeface="黑体" panose="02010609060101010101" pitchFamily="49" charset="-122"/>
              <a:ea typeface="黑体" panose="02010609060101010101" pitchFamily="49" charset="-122"/>
            </a:endParaRPr>
          </a:p>
          <a:p>
            <a:pPr marL="0" indent="0" eaLnBrk="1" hangingPunct="1">
              <a:buNone/>
            </a:pPr>
            <a:r>
              <a:rPr lang="zh-CN" altLang="en-US" sz="3600" b="1" dirty="0">
                <a:latin typeface="黑体" panose="02010609060101010101" pitchFamily="49" charset="-122"/>
                <a:ea typeface="黑体" panose="02010609060101010101" pitchFamily="49" charset="-122"/>
              </a:rPr>
              <a:t>   </a:t>
            </a: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答案</a:t>
            </a: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示例：车上不便通话，</a:t>
            </a:r>
            <a:r>
              <a:rPr lang="en-US" altLang="zh-CN" sz="3600" b="1" dirty="0">
                <a:solidFill>
                  <a:srgbClr val="FF0000"/>
                </a:solidFill>
                <a:latin typeface="黑体" panose="02010609060101010101" pitchFamily="49" charset="-122"/>
                <a:ea typeface="黑体" panose="02010609060101010101" pitchFamily="49" charset="-122"/>
              </a:rPr>
              <a:t>9</a:t>
            </a:r>
            <a:r>
              <a:rPr lang="zh-CN" altLang="en-US" sz="3600" b="1" dirty="0">
                <a:solidFill>
                  <a:srgbClr val="FF0000"/>
                </a:solidFill>
                <a:latin typeface="黑体" panose="02010609060101010101" pitchFamily="49" charset="-122"/>
                <a:ea typeface="黑体" panose="02010609060101010101" pitchFamily="49" charset="-122"/>
              </a:rPr>
              <a:t>点后联系。（符合要求即可）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2">
                                            <p:txEl>
                                              <p:pRg st="3" end="3"/>
                                            </p:txEl>
                                          </p:spTgt>
                                        </p:tgtEl>
                                        <p:attrNameLst>
                                          <p:attrName>style.visibility</p:attrName>
                                        </p:attrNameLst>
                                      </p:cBhvr>
                                      <p:to>
                                        <p:strVal val="visible"/>
                                      </p:to>
                                    </p:set>
                                    <p:anim calcmode="lin" valueType="num">
                                      <p:cBhvr additive="base">
                                        <p:cTn id="7" dur="500" fill="hold"/>
                                        <p:tgtEl>
                                          <p:spTgt spid="2048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id="{7C6D85F4-D9F4-43E1-ACB9-C229D7CBCB2A}"/>
              </a:ext>
            </a:extLst>
          </p:cNvPr>
          <p:cNvSpPr/>
          <p:nvPr/>
        </p:nvSpPr>
        <p:spPr>
          <a:xfrm>
            <a:off x="4717023" y="619432"/>
            <a:ext cx="2374491" cy="648929"/>
          </a:xfrm>
          <a:prstGeom prst="roundRect">
            <a:avLst>
              <a:gd name="adj" fmla="val 1894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A1A2E572-1FB6-409A-A783-4D5104F25837}"/>
              </a:ext>
            </a:extLst>
          </p:cNvPr>
          <p:cNvSpPr/>
          <p:nvPr/>
        </p:nvSpPr>
        <p:spPr>
          <a:xfrm>
            <a:off x="1028699" y="1311610"/>
            <a:ext cx="9886336" cy="2997744"/>
          </a:xfrm>
          <a:prstGeom prst="rect">
            <a:avLst/>
          </a:prstGeom>
        </p:spPr>
        <p:txBody>
          <a:bodyPr wrap="square">
            <a:spAutoFit/>
          </a:bodyPr>
          <a:lstStyle/>
          <a:p>
            <a:pPr>
              <a:lnSpc>
                <a:spcPct val="125000"/>
              </a:lnSpc>
            </a:pPr>
            <a:r>
              <a:rPr lang="zh-CN" altLang="en-US" sz="3200" b="1" dirty="0">
                <a:ea typeface="黑体" panose="02010609060101010101" pitchFamily="49" charset="-122"/>
              </a:rPr>
              <a:t>      </a:t>
            </a:r>
            <a:r>
              <a:rPr lang="zh-CN" altLang="en-US" sz="3200" b="1" dirty="0">
                <a:solidFill>
                  <a:srgbClr val="FF0000"/>
                </a:solidFill>
                <a:ea typeface="黑体" panose="02010609060101010101" pitchFamily="49" charset="-122"/>
              </a:rPr>
              <a:t>压缩语段</a:t>
            </a:r>
            <a:r>
              <a:rPr lang="zh-CN" altLang="en-US" sz="3200" b="1" dirty="0">
                <a:ea typeface="黑体" panose="02010609060101010101" pitchFamily="49" charset="-122"/>
              </a:rPr>
              <a:t>是通过对一个句群或几个自然段的信息作筛选、提炼、整合，以达到概括信息的目的。“压缩语段”的题目，特别体现思维的外化，主要考查三个方面的能力：</a:t>
            </a:r>
          </a:p>
          <a:p>
            <a:pPr>
              <a:lnSpc>
                <a:spcPct val="90000"/>
              </a:lnSpc>
            </a:pPr>
            <a:r>
              <a:rPr lang="zh-CN" altLang="en-US" sz="3200" b="1" dirty="0">
                <a:ea typeface="黑体" panose="02010609060101010101" pitchFamily="49" charset="-122"/>
              </a:rPr>
              <a:t>      </a:t>
            </a:r>
          </a:p>
        </p:txBody>
      </p:sp>
      <p:sp>
        <p:nvSpPr>
          <p:cNvPr id="7" name="矩形 6">
            <a:extLst>
              <a:ext uri="{FF2B5EF4-FFF2-40B4-BE49-F238E27FC236}">
                <a16:creationId xmlns:a16="http://schemas.microsoft.com/office/drawing/2014/main" id="{3E7DC1CD-9DD6-4D53-B27A-4637DE445DFC}"/>
              </a:ext>
            </a:extLst>
          </p:cNvPr>
          <p:cNvSpPr/>
          <p:nvPr/>
        </p:nvSpPr>
        <p:spPr>
          <a:xfrm>
            <a:off x="3048000" y="4054540"/>
            <a:ext cx="6096000" cy="1874809"/>
          </a:xfrm>
          <a:prstGeom prst="rect">
            <a:avLst/>
          </a:prstGeom>
        </p:spPr>
        <p:txBody>
          <a:bodyPr>
            <a:spAutoFit/>
          </a:bodyPr>
          <a:lstStyle/>
          <a:p>
            <a:pPr lvl="0">
              <a:lnSpc>
                <a:spcPct val="125000"/>
              </a:lnSpc>
            </a:pPr>
            <a:r>
              <a:rPr lang="zh-CN" altLang="en-US" sz="3200" b="1" dirty="0">
                <a:solidFill>
                  <a:prstClr val="black"/>
                </a:solidFill>
                <a:ea typeface="黑体" panose="02010609060101010101" pitchFamily="49" charset="-122"/>
              </a:rPr>
              <a:t>①</a:t>
            </a:r>
            <a:r>
              <a:rPr lang="zh-CN" altLang="en-US" sz="3200" b="1" dirty="0">
                <a:solidFill>
                  <a:srgbClr val="FF0000"/>
                </a:solidFill>
                <a:ea typeface="黑体" panose="02010609060101010101" pitchFamily="49" charset="-122"/>
              </a:rPr>
              <a:t>理解材料</a:t>
            </a:r>
            <a:r>
              <a:rPr lang="zh-CN" altLang="en-US" sz="3200" b="1" dirty="0">
                <a:solidFill>
                  <a:prstClr val="black"/>
                </a:solidFill>
                <a:ea typeface="黑体" panose="02010609060101010101" pitchFamily="49" charset="-122"/>
              </a:rPr>
              <a:t>的能力；</a:t>
            </a:r>
            <a:endParaRPr lang="en-US" altLang="zh-CN" sz="3200" b="1" dirty="0">
              <a:solidFill>
                <a:prstClr val="black"/>
              </a:solidFill>
              <a:ea typeface="黑体" panose="02010609060101010101" pitchFamily="49" charset="-122"/>
            </a:endParaRPr>
          </a:p>
          <a:p>
            <a:pPr lvl="0">
              <a:lnSpc>
                <a:spcPct val="125000"/>
              </a:lnSpc>
            </a:pPr>
            <a:r>
              <a:rPr lang="zh-CN" altLang="en-US" sz="3200" b="1" dirty="0">
                <a:solidFill>
                  <a:prstClr val="black"/>
                </a:solidFill>
                <a:ea typeface="黑体" panose="02010609060101010101" pitchFamily="49" charset="-122"/>
              </a:rPr>
              <a:t>②</a:t>
            </a:r>
            <a:r>
              <a:rPr lang="zh-CN" altLang="en-US" sz="3200" b="1" dirty="0">
                <a:solidFill>
                  <a:srgbClr val="FF0000"/>
                </a:solidFill>
                <a:ea typeface="黑体" panose="02010609060101010101" pitchFamily="49" charset="-122"/>
              </a:rPr>
              <a:t>筛选信息</a:t>
            </a:r>
            <a:r>
              <a:rPr lang="zh-CN" altLang="en-US" sz="3200" b="1" dirty="0">
                <a:solidFill>
                  <a:prstClr val="black"/>
                </a:solidFill>
                <a:ea typeface="黑体" panose="02010609060101010101" pitchFamily="49" charset="-122"/>
              </a:rPr>
              <a:t>的能力；</a:t>
            </a:r>
            <a:endParaRPr lang="en-US" altLang="zh-CN" sz="3200" b="1" dirty="0">
              <a:solidFill>
                <a:prstClr val="black"/>
              </a:solidFill>
              <a:ea typeface="黑体" panose="02010609060101010101" pitchFamily="49" charset="-122"/>
            </a:endParaRPr>
          </a:p>
          <a:p>
            <a:pPr lvl="0">
              <a:lnSpc>
                <a:spcPct val="125000"/>
              </a:lnSpc>
            </a:pPr>
            <a:r>
              <a:rPr lang="zh-CN" altLang="en-US" sz="3200" b="1" dirty="0">
                <a:solidFill>
                  <a:prstClr val="black"/>
                </a:solidFill>
                <a:ea typeface="黑体" panose="02010609060101010101" pitchFamily="49" charset="-122"/>
              </a:rPr>
              <a:t>③</a:t>
            </a:r>
            <a:r>
              <a:rPr lang="zh-CN" altLang="en-US" sz="3200" b="1" dirty="0">
                <a:solidFill>
                  <a:srgbClr val="FF0000"/>
                </a:solidFill>
                <a:ea typeface="黑体" panose="02010609060101010101" pitchFamily="49" charset="-122"/>
              </a:rPr>
              <a:t>整合信息</a:t>
            </a:r>
            <a:r>
              <a:rPr lang="zh-CN" altLang="en-US" sz="3200" b="1" dirty="0">
                <a:solidFill>
                  <a:prstClr val="black"/>
                </a:solidFill>
                <a:ea typeface="黑体" panose="02010609060101010101" pitchFamily="49" charset="-122"/>
              </a:rPr>
              <a:t>的能力。</a:t>
            </a:r>
          </a:p>
        </p:txBody>
      </p:sp>
      <p:sp>
        <p:nvSpPr>
          <p:cNvPr id="8" name="文本框 7">
            <a:extLst>
              <a:ext uri="{FF2B5EF4-FFF2-40B4-BE49-F238E27FC236}">
                <a16:creationId xmlns:a16="http://schemas.microsoft.com/office/drawing/2014/main" id="{8729C73E-A0C2-4745-A2D6-B985336CD2FB}"/>
              </a:ext>
            </a:extLst>
          </p:cNvPr>
          <p:cNvSpPr txBox="1"/>
          <p:nvPr/>
        </p:nvSpPr>
        <p:spPr>
          <a:xfrm>
            <a:off x="4954228" y="619432"/>
            <a:ext cx="2035277" cy="584775"/>
          </a:xfrm>
          <a:prstGeom prst="rect">
            <a:avLst/>
          </a:prstGeom>
          <a:noFill/>
        </p:spPr>
        <p:txBody>
          <a:bodyPr wrap="square" rtlCol="0">
            <a:spAutoFit/>
          </a:bodyPr>
          <a:lstStyle/>
          <a:p>
            <a:r>
              <a:rPr lang="zh-CN" altLang="en-US" sz="3200" b="1" dirty="0">
                <a:ea typeface="黑体" panose="02010609060101010101" pitchFamily="49" charset="-122"/>
              </a:rPr>
              <a:t>考点解读</a:t>
            </a:r>
          </a:p>
        </p:txBody>
      </p:sp>
    </p:spTree>
    <p:extLst>
      <p:ext uri="{BB962C8B-B14F-4D97-AF65-F5344CB8AC3E}">
        <p14:creationId xmlns:p14="http://schemas.microsoft.com/office/powerpoint/2010/main" val="30106974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a:extLst>
              <a:ext uri="{FF2B5EF4-FFF2-40B4-BE49-F238E27FC236}">
                <a16:creationId xmlns:a16="http://schemas.microsoft.com/office/drawing/2014/main" id="{D746EC18-2EAD-4AB2-AAFF-6A5E5B0F089E}"/>
              </a:ext>
            </a:extLst>
          </p:cNvPr>
          <p:cNvSpPr>
            <a:spLocks noGrp="1" noChangeArrowheads="1"/>
          </p:cNvSpPr>
          <p:nvPr>
            <p:ph type="body" idx="4294967295"/>
          </p:nvPr>
        </p:nvSpPr>
        <p:spPr>
          <a:xfrm>
            <a:off x="270490" y="224631"/>
            <a:ext cx="11439730" cy="6408737"/>
          </a:xfrm>
        </p:spPr>
        <p:txBody>
          <a:bodyPr/>
          <a:lstStyle/>
          <a:p>
            <a:pPr eaLnBrk="1" hangingPunct="1">
              <a:lnSpc>
                <a:spcPct val="125000"/>
              </a:lnSpc>
            </a:pPr>
            <a:r>
              <a:rPr lang="zh-CN" altLang="en-US" sz="3200" b="1" dirty="0">
                <a:solidFill>
                  <a:srgbClr val="FF0000"/>
                </a:solidFill>
                <a:latin typeface="黑体" panose="02010609060101010101" pitchFamily="49" charset="-122"/>
                <a:ea typeface="黑体" panose="02010609060101010101" pitchFamily="49" charset="-122"/>
              </a:rPr>
              <a:t>题型四：根据内容写结论式压缩 </a:t>
            </a:r>
          </a:p>
          <a:p>
            <a:pPr eaLnBrk="1" hangingPunct="1">
              <a:lnSpc>
                <a:spcPct val="125000"/>
              </a:lnSpc>
              <a:buFontTx/>
              <a:buNone/>
            </a:pPr>
            <a:r>
              <a:rPr lang="zh-CN" altLang="en-US" sz="3200" b="1" dirty="0">
                <a:latin typeface="黑体" panose="02010609060101010101" pitchFamily="49" charset="-122"/>
                <a:ea typeface="黑体" panose="02010609060101010101" pitchFamily="49" charset="-122"/>
              </a:rPr>
              <a:t>［</a:t>
            </a:r>
            <a:r>
              <a:rPr lang="zh-CN" altLang="en-US" sz="3200" b="1" dirty="0">
                <a:solidFill>
                  <a:srgbClr val="0000FF"/>
                </a:solidFill>
                <a:latin typeface="黑体" panose="02010609060101010101" pitchFamily="49" charset="-122"/>
                <a:ea typeface="黑体" panose="02010609060101010101" pitchFamily="49" charset="-122"/>
              </a:rPr>
              <a:t>高考例题</a:t>
            </a:r>
            <a:r>
              <a:rPr lang="zh-CN" altLang="en-US" sz="3200" b="1" dirty="0">
                <a:latin typeface="黑体" panose="02010609060101010101" pitchFamily="49" charset="-122"/>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概括下面一项研究的结论。</a:t>
            </a:r>
            <a:r>
              <a:rPr lang="en-US" altLang="zh-CN" sz="3200" b="1" dirty="0">
                <a:solidFill>
                  <a:schemeClr val="tx1"/>
                </a:solidFill>
                <a:latin typeface="黑体" panose="02010609060101010101" pitchFamily="49" charset="-122"/>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不超过</a:t>
            </a:r>
            <a:r>
              <a:rPr lang="en-US" altLang="zh-CN" sz="3200" b="1" dirty="0">
                <a:solidFill>
                  <a:schemeClr val="tx1"/>
                </a:solidFill>
                <a:latin typeface="黑体" panose="02010609060101010101" pitchFamily="49" charset="-122"/>
                <a:ea typeface="黑体" panose="02010609060101010101" pitchFamily="49" charset="-122"/>
              </a:rPr>
              <a:t>35</a:t>
            </a:r>
            <a:r>
              <a:rPr lang="zh-CN" altLang="en-US" sz="3200" b="1" dirty="0">
                <a:solidFill>
                  <a:schemeClr val="tx1"/>
                </a:solidFill>
                <a:latin typeface="黑体" panose="02010609060101010101" pitchFamily="49" charset="-122"/>
                <a:ea typeface="黑体" panose="02010609060101010101" pitchFamily="49" charset="-122"/>
              </a:rPr>
              <a:t>个字</a:t>
            </a:r>
            <a:r>
              <a:rPr lang="en-US" altLang="zh-CN" sz="3200" b="1" dirty="0">
                <a:solidFill>
                  <a:schemeClr val="tx1"/>
                </a:solidFill>
                <a:latin typeface="黑体" panose="02010609060101010101" pitchFamily="49" charset="-122"/>
                <a:ea typeface="黑体" panose="02010609060101010101" pitchFamily="49" charset="-122"/>
              </a:rPr>
              <a:t>)</a:t>
            </a:r>
            <a:endParaRPr lang="zh-CN" altLang="en-US" sz="3200" b="1" dirty="0">
              <a:solidFill>
                <a:schemeClr val="tx1"/>
              </a:solidFill>
              <a:latin typeface="黑体" panose="02010609060101010101" pitchFamily="49" charset="-122"/>
              <a:ea typeface="黑体" panose="02010609060101010101" pitchFamily="49" charset="-122"/>
            </a:endParaRPr>
          </a:p>
          <a:p>
            <a:pPr marL="0" indent="0" eaLnBrk="1" hangingPunct="1">
              <a:lnSpc>
                <a:spcPct val="125000"/>
              </a:lnSpc>
              <a:buNone/>
            </a:pPr>
            <a:r>
              <a:rPr lang="zh-CN" altLang="en-US" sz="3200" b="1" dirty="0">
                <a:solidFill>
                  <a:schemeClr val="tx1"/>
                </a:solidFill>
                <a:latin typeface="黑体" panose="02010609060101010101" pitchFamily="49" charset="-122"/>
                <a:ea typeface="黑体" panose="02010609060101010101" pitchFamily="49" charset="-122"/>
              </a:rPr>
              <a:t>    对哥斯达黎加</a:t>
            </a:r>
            <a:r>
              <a:rPr lang="en-US" altLang="zh-CN" sz="3200" b="1" dirty="0">
                <a:solidFill>
                  <a:schemeClr val="tx1"/>
                </a:solidFill>
                <a:latin typeface="黑体" panose="02010609060101010101" pitchFamily="49" charset="-122"/>
                <a:ea typeface="黑体" panose="02010609060101010101" pitchFamily="49" charset="-122"/>
              </a:rPr>
              <a:t>4000</a:t>
            </a:r>
            <a:r>
              <a:rPr lang="zh-CN" altLang="en-US" sz="3200" b="1" dirty="0">
                <a:solidFill>
                  <a:schemeClr val="tx1"/>
                </a:solidFill>
                <a:latin typeface="黑体" panose="02010609060101010101" pitchFamily="49" charset="-122"/>
                <a:ea typeface="黑体" panose="02010609060101010101" pitchFamily="49" charset="-122"/>
              </a:rPr>
              <a:t>余人的一项研究发现，大约一半人具有让</a:t>
            </a:r>
            <a:r>
              <a:rPr lang="zh-CN" altLang="en-US" sz="3200" b="1" dirty="0">
                <a:solidFill>
                  <a:schemeClr val="tx1"/>
                </a:solidFill>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咖啡因</a:t>
            </a:r>
            <a:r>
              <a:rPr lang="zh-CN" altLang="en-US" sz="3200" b="1" dirty="0">
                <a:solidFill>
                  <a:schemeClr val="tx1"/>
                </a:solidFill>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在体内停留的遗传特点；被认为是</a:t>
            </a:r>
            <a:r>
              <a:rPr lang="zh-CN" altLang="en-US" sz="3200" b="1" dirty="0">
                <a:solidFill>
                  <a:schemeClr val="tx1"/>
                </a:solidFill>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咖啡因</a:t>
            </a:r>
            <a:r>
              <a:rPr lang="zh-CN" altLang="en-US" sz="3200" b="1" dirty="0">
                <a:solidFill>
                  <a:schemeClr val="tx1"/>
                </a:solidFill>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代谢缓慢者</a:t>
            </a:r>
            <a:r>
              <a:rPr lang="zh-CN" altLang="en-US" sz="3200" b="1" dirty="0">
                <a:solidFill>
                  <a:schemeClr val="tx1"/>
                </a:solidFill>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。这些人喝咖啡容易导致心脏病的发作。另一半人则有相反的遗传特点，这种特点使他们的身体能迅速对</a:t>
            </a:r>
            <a:r>
              <a:rPr lang="zh-CN" altLang="en-US" sz="3200" b="1" dirty="0">
                <a:solidFill>
                  <a:schemeClr val="tx1"/>
                </a:solidFill>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咖啡因</a:t>
            </a:r>
            <a:r>
              <a:rPr lang="zh-CN" altLang="en-US" sz="3200" b="1" dirty="0">
                <a:solidFill>
                  <a:schemeClr val="tx1"/>
                </a:solidFill>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进行代谢，喝咖啡反倒能帮助他们降低心脏病发作的危险。一位参与研究的人说，此项发现能解释为什么早先那些检验</a:t>
            </a:r>
            <a:r>
              <a:rPr lang="zh-CN" altLang="en-US" sz="3200" b="1" dirty="0">
                <a:solidFill>
                  <a:schemeClr val="tx1"/>
                </a:solidFill>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咖啡因</a:t>
            </a:r>
            <a:r>
              <a:rPr lang="zh-CN" altLang="en-US" sz="3200" b="1" dirty="0">
                <a:solidFill>
                  <a:schemeClr val="tx1"/>
                </a:solidFill>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对心血管系统影响的研究会出现不同的结果。</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a:extLst>
              <a:ext uri="{FF2B5EF4-FFF2-40B4-BE49-F238E27FC236}">
                <a16:creationId xmlns:a16="http://schemas.microsoft.com/office/drawing/2014/main" id="{FD6BF171-272C-4AD0-9D02-3594755F8598}"/>
              </a:ext>
            </a:extLst>
          </p:cNvPr>
          <p:cNvSpPr>
            <a:spLocks noGrp="1" noChangeArrowheads="1"/>
          </p:cNvSpPr>
          <p:nvPr>
            <p:ph type="body" idx="4294967295"/>
          </p:nvPr>
        </p:nvSpPr>
        <p:spPr>
          <a:xfrm>
            <a:off x="812442" y="875533"/>
            <a:ext cx="10706048" cy="5805486"/>
          </a:xfrm>
        </p:spPr>
        <p:txBody>
          <a:bodyPr>
            <a:normAutofit/>
          </a:bodyPr>
          <a:lstStyle/>
          <a:p>
            <a:pPr marL="0" indent="0" eaLnBrk="1" hangingPunct="1">
              <a:buNone/>
            </a:pPr>
            <a:r>
              <a:rPr lang="zh-CN" altLang="en-US" sz="3600" dirty="0"/>
              <a:t>　</a:t>
            </a:r>
            <a:r>
              <a:rPr lang="en-US" altLang="zh-CN" sz="3600" b="1" dirty="0">
                <a:solidFill>
                  <a:schemeClr val="tx1"/>
                </a:solidFill>
                <a:latin typeface="黑体" panose="02010609060101010101" pitchFamily="49" charset="-122"/>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分析</a:t>
            </a:r>
            <a:r>
              <a:rPr lang="en-US" altLang="zh-CN" sz="3600" b="1" dirty="0">
                <a:solidFill>
                  <a:schemeClr val="tx1"/>
                </a:solidFill>
                <a:latin typeface="黑体" panose="02010609060101010101" pitchFamily="49" charset="-122"/>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这段文字介绍了一项研究发现的两个方面：一是</a:t>
            </a:r>
            <a:r>
              <a:rPr lang="zh-CN" altLang="en-US" sz="3600" b="1" dirty="0">
                <a:solidFill>
                  <a:schemeClr val="tx1"/>
                </a:solidFill>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咖啡因</a:t>
            </a:r>
            <a:r>
              <a:rPr lang="zh-CN" altLang="en-US" sz="3600" b="1" dirty="0">
                <a:solidFill>
                  <a:schemeClr val="tx1"/>
                </a:solidFill>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会导致一些人心脏病发作的危险，二是</a:t>
            </a:r>
            <a:r>
              <a:rPr lang="zh-CN" altLang="en-US" sz="3600" b="1" dirty="0">
                <a:solidFill>
                  <a:schemeClr val="tx1"/>
                </a:solidFill>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咖啡因</a:t>
            </a:r>
            <a:r>
              <a:rPr lang="zh-CN" altLang="en-US" sz="3600" b="1" dirty="0">
                <a:solidFill>
                  <a:schemeClr val="tx1"/>
                </a:solidFill>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能降低一部分人心脏病发作的危险。出现这两种不同结果的原因都是</a:t>
            </a:r>
            <a:r>
              <a:rPr lang="zh-CN" altLang="en-US" sz="3600" b="1" dirty="0">
                <a:solidFill>
                  <a:schemeClr val="tx1"/>
                </a:solidFill>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遗传</a:t>
            </a:r>
            <a:r>
              <a:rPr lang="zh-CN" altLang="en-US" sz="3600" b="1" dirty="0">
                <a:solidFill>
                  <a:schemeClr val="tx1"/>
                </a:solidFill>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作用。据此归纳，得出结论：</a:t>
            </a:r>
            <a:r>
              <a:rPr lang="zh-CN" altLang="en-US" sz="3600" b="1" dirty="0">
                <a:solidFill>
                  <a:schemeClr val="tx1"/>
                </a:solidFill>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咖啡因</a:t>
            </a:r>
            <a:r>
              <a:rPr lang="zh-CN" altLang="en-US" sz="3600" b="1" dirty="0">
                <a:solidFill>
                  <a:schemeClr val="tx1"/>
                </a:solidFill>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导致或降低心脏病发作的危险，取决于两种相反的遗传特点。 </a:t>
            </a:r>
          </a:p>
          <a:p>
            <a:pPr marL="0" indent="0" eaLnBrk="1" hangingPunct="1">
              <a:lnSpc>
                <a:spcPct val="80000"/>
              </a:lnSpc>
              <a:buNone/>
            </a:pPr>
            <a:r>
              <a:rPr lang="zh-CN" altLang="en-US" sz="3600" b="1" dirty="0">
                <a:solidFill>
                  <a:srgbClr val="FF0000"/>
                </a:solidFill>
                <a:latin typeface="黑体" panose="02010609060101010101" pitchFamily="49" charset="-122"/>
                <a:ea typeface="黑体" panose="02010609060101010101" pitchFamily="49" charset="-122"/>
              </a:rPr>
              <a:t>答案：</a:t>
            </a:r>
            <a:endParaRPr lang="en-US" altLang="zh-CN" sz="3600" b="1" dirty="0">
              <a:solidFill>
                <a:srgbClr val="FF0000"/>
              </a:solidFill>
              <a:latin typeface="黑体" panose="02010609060101010101" pitchFamily="49" charset="-122"/>
              <a:ea typeface="黑体" panose="02010609060101010101" pitchFamily="49" charset="-122"/>
            </a:endParaRPr>
          </a:p>
          <a:p>
            <a:pPr marL="0" indent="0" eaLnBrk="1" hangingPunct="1">
              <a:lnSpc>
                <a:spcPct val="80000"/>
              </a:lnSpc>
              <a:buNone/>
            </a:pPr>
            <a:r>
              <a:rPr lang="zh-CN" altLang="en-US" sz="3600" b="1" dirty="0">
                <a:solidFill>
                  <a:srgbClr val="FF0000"/>
                </a:solidFill>
                <a:ea typeface="黑体" panose="02010609060101010101" pitchFamily="49" charset="-122"/>
              </a:rPr>
              <a:t>   “</a:t>
            </a:r>
            <a:r>
              <a:rPr lang="zh-CN" altLang="en-US" sz="3600" b="1" dirty="0">
                <a:solidFill>
                  <a:srgbClr val="FF0000"/>
                </a:solidFill>
                <a:latin typeface="黑体" panose="02010609060101010101" pitchFamily="49" charset="-122"/>
                <a:ea typeface="黑体" panose="02010609060101010101" pitchFamily="49" charset="-122"/>
              </a:rPr>
              <a:t>咖啡因</a:t>
            </a:r>
            <a:r>
              <a:rPr lang="zh-CN" altLang="en-US" sz="3600" b="1" dirty="0">
                <a:solidFill>
                  <a:srgbClr val="FF0000"/>
                </a:solidFill>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导致或降低心脏病发作的危险，取决于两种相反的遗传特点。</a:t>
            </a:r>
          </a:p>
          <a:p>
            <a:pPr marL="0" indent="0" eaLnBrk="1" hangingPunct="1">
              <a:lnSpc>
                <a:spcPct val="80000"/>
              </a:lnSpc>
              <a:buNone/>
            </a:pPr>
            <a:endParaRPr lang="zh-CN" altLang="en-US" sz="40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a:extLst>
              <a:ext uri="{FF2B5EF4-FFF2-40B4-BE49-F238E27FC236}">
                <a16:creationId xmlns:a16="http://schemas.microsoft.com/office/drawing/2014/main" id="{8F71374D-6742-434B-AA23-613B407C28E5}"/>
              </a:ext>
            </a:extLst>
          </p:cNvPr>
          <p:cNvSpPr>
            <a:spLocks noGrp="1" noChangeArrowheads="1"/>
          </p:cNvSpPr>
          <p:nvPr>
            <p:ph type="body" idx="4294967295"/>
          </p:nvPr>
        </p:nvSpPr>
        <p:spPr>
          <a:xfrm>
            <a:off x="494122" y="496093"/>
            <a:ext cx="11203755" cy="5865813"/>
          </a:xfrm>
        </p:spPr>
        <p:txBody>
          <a:bodyPr>
            <a:normAutofit fontScale="92500" lnSpcReduction="20000"/>
          </a:bodyPr>
          <a:lstStyle/>
          <a:p>
            <a:pPr eaLnBrk="1" hangingPunct="1">
              <a:lnSpc>
                <a:spcPct val="80000"/>
              </a:lnSpc>
            </a:pPr>
            <a:r>
              <a:rPr lang="zh-CN" altLang="en-US" sz="3200" b="1" dirty="0">
                <a:solidFill>
                  <a:srgbClr val="FF0000"/>
                </a:solidFill>
                <a:latin typeface="黑体" panose="02010609060101010101" pitchFamily="49" charset="-122"/>
                <a:ea typeface="黑体" panose="02010609060101010101" pitchFamily="49" charset="-122"/>
              </a:rPr>
              <a:t>题型五：提取关键词式压缩 </a:t>
            </a:r>
          </a:p>
          <a:p>
            <a:pPr marL="0" indent="0" eaLnBrk="1" hangingPunct="1">
              <a:lnSpc>
                <a:spcPct val="125000"/>
              </a:lnSpc>
              <a:buNone/>
            </a:pPr>
            <a:r>
              <a:rPr lang="zh-CN" altLang="en-US" sz="3200" b="1" dirty="0">
                <a:latin typeface="黑体" panose="02010609060101010101" pitchFamily="49" charset="-122"/>
                <a:ea typeface="黑体" panose="02010609060101010101" pitchFamily="49" charset="-122"/>
              </a:rPr>
              <a:t>　</a:t>
            </a:r>
            <a:r>
              <a:rPr lang="zh-CN" altLang="en-US" sz="3200" b="1" dirty="0">
                <a:solidFill>
                  <a:schemeClr val="tx1"/>
                </a:solidFill>
                <a:latin typeface="黑体" panose="02010609060101010101" pitchFamily="49" charset="-122"/>
                <a:ea typeface="黑体" panose="02010609060101010101" pitchFamily="49" charset="-122"/>
              </a:rPr>
              <a:t>要求在主要信息的基础上，提取</a:t>
            </a:r>
            <a:r>
              <a:rPr lang="zh-CN" altLang="en-US" sz="3200" b="1" dirty="0">
                <a:solidFill>
                  <a:srgbClr val="FF0000"/>
                </a:solidFill>
                <a:latin typeface="黑体" panose="02010609060101010101" pitchFamily="49" charset="-122"/>
                <a:ea typeface="黑体" panose="02010609060101010101" pitchFamily="49" charset="-122"/>
              </a:rPr>
              <a:t>最能表现内容的关键词语。 </a:t>
            </a:r>
          </a:p>
          <a:p>
            <a:pPr marL="0" indent="0" eaLnBrk="1" hangingPunct="1">
              <a:lnSpc>
                <a:spcPct val="125000"/>
              </a:lnSpc>
              <a:buNone/>
            </a:pPr>
            <a:r>
              <a:rPr lang="zh-CN" altLang="en-US" sz="3200" b="1" dirty="0">
                <a:latin typeface="黑体" panose="02010609060101010101" pitchFamily="49" charset="-122"/>
                <a:ea typeface="黑体" panose="02010609060101010101" pitchFamily="49" charset="-122"/>
              </a:rPr>
              <a:t> ［</a:t>
            </a:r>
            <a:r>
              <a:rPr lang="zh-CN" altLang="en-US" sz="3200" b="1" dirty="0">
                <a:solidFill>
                  <a:srgbClr val="0000FF"/>
                </a:solidFill>
                <a:latin typeface="黑体" panose="02010609060101010101" pitchFamily="49" charset="-122"/>
                <a:ea typeface="黑体" panose="02010609060101010101" pitchFamily="49" charset="-122"/>
              </a:rPr>
              <a:t>高考例题</a:t>
            </a:r>
            <a:r>
              <a:rPr lang="zh-CN" altLang="en-US" sz="3200" b="1" dirty="0">
                <a:latin typeface="黑体" panose="02010609060101010101" pitchFamily="49" charset="-122"/>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请根据下列文字概括我国自主研发磁浮列车的优点。不超出</a:t>
            </a:r>
            <a:r>
              <a:rPr lang="en-US" altLang="zh-CN" sz="3200" b="1" dirty="0">
                <a:solidFill>
                  <a:schemeClr val="tx1"/>
                </a:solidFill>
                <a:latin typeface="黑体" panose="02010609060101010101" pitchFamily="49" charset="-122"/>
                <a:ea typeface="黑体" panose="02010609060101010101" pitchFamily="49" charset="-122"/>
              </a:rPr>
              <a:t>20</a:t>
            </a:r>
            <a:r>
              <a:rPr lang="zh-CN" altLang="en-US" sz="3200" b="1" dirty="0">
                <a:solidFill>
                  <a:schemeClr val="tx1"/>
                </a:solidFill>
                <a:latin typeface="黑体" panose="02010609060101010101" pitchFamily="49" charset="-122"/>
                <a:ea typeface="黑体" panose="02010609060101010101" pitchFamily="49" charset="-122"/>
              </a:rPr>
              <a:t>字。</a:t>
            </a:r>
          </a:p>
          <a:p>
            <a:pPr marL="0" indent="0" eaLnBrk="1" hangingPunct="1">
              <a:lnSpc>
                <a:spcPct val="125000"/>
              </a:lnSpc>
              <a:buNone/>
            </a:pPr>
            <a:r>
              <a:rPr lang="zh-CN" altLang="en-US" sz="3200" b="1" dirty="0">
                <a:solidFill>
                  <a:schemeClr val="tx1"/>
                </a:solidFill>
                <a:latin typeface="黑体" panose="02010609060101010101" pitchFamily="49" charset="-122"/>
                <a:ea typeface="黑体" panose="02010609060101010101" pitchFamily="49" charset="-122"/>
              </a:rPr>
              <a:t>　　最近，我国自主研发的第一辆具有自主知识产权的磁浮列车成功通过了室外实地运行联合试验。列车采用的是常导电磁吸引力控制悬浮原理，运行中列车悬浮</a:t>
            </a:r>
            <a:r>
              <a:rPr lang="en-US" altLang="zh-CN" sz="3200" b="1" dirty="0">
                <a:solidFill>
                  <a:schemeClr val="tx1"/>
                </a:solidFill>
                <a:latin typeface="黑体" panose="02010609060101010101" pitchFamily="49" charset="-122"/>
                <a:ea typeface="黑体" panose="02010609060101010101" pitchFamily="49" charset="-122"/>
              </a:rPr>
              <a:t>80—160</a:t>
            </a:r>
            <a:r>
              <a:rPr lang="zh-CN" altLang="en-US" sz="3200" b="1" dirty="0">
                <a:solidFill>
                  <a:schemeClr val="tx1"/>
                </a:solidFill>
                <a:latin typeface="黑体" panose="02010609060101010101" pitchFamily="49" charset="-122"/>
                <a:ea typeface="黑体" panose="02010609060101010101" pitchFamily="49" charset="-122"/>
              </a:rPr>
              <a:t>公里之间。由于磁浮列车是在路轨上悬浮行驶，没有轨轮的机械磨损，因此列车运行平稳而安静。据了解，与时速可达</a:t>
            </a:r>
            <a:r>
              <a:rPr lang="en-US" altLang="zh-CN" sz="3200" b="1" dirty="0">
                <a:solidFill>
                  <a:schemeClr val="tx1"/>
                </a:solidFill>
                <a:latin typeface="黑体" panose="02010609060101010101" pitchFamily="49" charset="-122"/>
                <a:ea typeface="黑体" panose="02010609060101010101" pitchFamily="49" charset="-122"/>
              </a:rPr>
              <a:t>500</a:t>
            </a:r>
            <a:r>
              <a:rPr lang="zh-CN" altLang="en-US" sz="3200" b="1" dirty="0">
                <a:solidFill>
                  <a:schemeClr val="tx1"/>
                </a:solidFill>
                <a:latin typeface="黑体" panose="02010609060101010101" pitchFamily="49" charset="-122"/>
                <a:ea typeface="黑体" panose="02010609060101010101" pitchFamily="49" charset="-122"/>
              </a:rPr>
              <a:t>公里左右的高速磁浮列车相比，这种中低速磁浮列车成本低，适合城市内部和市郊卫星城之间的快速运输。</a:t>
            </a:r>
          </a:p>
          <a:p>
            <a:pPr eaLnBrk="1" hangingPunct="1">
              <a:lnSpc>
                <a:spcPct val="80000"/>
              </a:lnSpc>
            </a:pPr>
            <a:endParaRPr lang="zh-CN" altLang="en-US" sz="2800" b="1" dirty="0">
              <a:latin typeface="黑体" panose="02010609060101010101" pitchFamily="49" charset="-122"/>
              <a:ea typeface="黑体" panose="02010609060101010101" pitchFamily="49"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a:extLst>
              <a:ext uri="{FF2B5EF4-FFF2-40B4-BE49-F238E27FC236}">
                <a16:creationId xmlns:a16="http://schemas.microsoft.com/office/drawing/2014/main" id="{EDEAE4C8-4C74-4010-B74E-07D091924664}"/>
              </a:ext>
            </a:extLst>
          </p:cNvPr>
          <p:cNvSpPr txBox="1">
            <a:spLocks noChangeArrowheads="1"/>
          </p:cNvSpPr>
          <p:nvPr/>
        </p:nvSpPr>
        <p:spPr bwMode="auto">
          <a:xfrm>
            <a:off x="528742" y="347387"/>
            <a:ext cx="11328961" cy="554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zh-CN" sz="3200" b="1" dirty="0">
                <a:solidFill>
                  <a:srgbClr val="FF0000"/>
                </a:solidFill>
                <a:latin typeface="黑体" panose="02010609060101010101" pitchFamily="49" charset="-122"/>
                <a:ea typeface="黑体" panose="02010609060101010101" pitchFamily="49" charset="-122"/>
              </a:rPr>
              <a:t>提取关键词</a:t>
            </a:r>
            <a:br>
              <a:rPr lang="zh-CN" altLang="zh-CN" sz="3200" b="1" dirty="0">
                <a:solidFill>
                  <a:srgbClr val="FF0000"/>
                </a:solidFill>
                <a:latin typeface="黑体" panose="02010609060101010101" pitchFamily="49" charset="-122"/>
                <a:ea typeface="黑体" panose="02010609060101010101" pitchFamily="49" charset="-122"/>
              </a:rPr>
            </a:br>
            <a:r>
              <a:rPr lang="zh-CN" altLang="zh-CN" sz="3200" b="1" dirty="0">
                <a:solidFill>
                  <a:srgbClr val="FF0000"/>
                </a:solidFill>
                <a:latin typeface="黑体" panose="02010609060101010101" pitchFamily="49" charset="-122"/>
                <a:ea typeface="黑体" panose="02010609060101010101" pitchFamily="49" charset="-122"/>
              </a:rPr>
              <a:t>技法一：三步解题法</a:t>
            </a:r>
            <a:br>
              <a:rPr lang="zh-CN" altLang="zh-CN" sz="3200" b="1" dirty="0">
                <a:solidFill>
                  <a:srgbClr val="FFFF00"/>
                </a:solidFill>
                <a:latin typeface="黑体" panose="02010609060101010101" pitchFamily="49" charset="-122"/>
                <a:ea typeface="黑体" panose="02010609060101010101" pitchFamily="49" charset="-122"/>
              </a:rPr>
            </a:br>
            <a:r>
              <a:rPr lang="zh-CN" altLang="zh-CN" sz="3200" b="1" dirty="0">
                <a:latin typeface="黑体" panose="02010609060101010101" pitchFamily="49" charset="-122"/>
                <a:ea typeface="黑体" panose="02010609060101010101" pitchFamily="49" charset="-122"/>
              </a:rPr>
              <a:t>①明确陈述的对象或主要事件或议论的中心观点。</a:t>
            </a:r>
            <a:br>
              <a:rPr lang="zh-CN" altLang="zh-CN" sz="3200" b="1" dirty="0">
                <a:latin typeface="黑体" panose="02010609060101010101" pitchFamily="49" charset="-122"/>
                <a:ea typeface="黑体" panose="02010609060101010101" pitchFamily="49" charset="-122"/>
              </a:rPr>
            </a:br>
            <a:r>
              <a:rPr lang="zh-CN" altLang="zh-CN" sz="3200" b="1" dirty="0">
                <a:latin typeface="黑体" panose="02010609060101010101" pitchFamily="49" charset="-122"/>
                <a:ea typeface="黑体" panose="02010609060101010101" pitchFamily="49" charset="-122"/>
              </a:rPr>
              <a:t>②明确与主概念相对应的谓语动词或总结性的词语。</a:t>
            </a:r>
            <a:br>
              <a:rPr lang="zh-CN" altLang="zh-CN" sz="3200" b="1" dirty="0">
                <a:latin typeface="黑体" panose="02010609060101010101" pitchFamily="49" charset="-122"/>
                <a:ea typeface="黑体" panose="02010609060101010101" pitchFamily="49" charset="-122"/>
              </a:rPr>
            </a:br>
            <a:r>
              <a:rPr lang="zh-CN" altLang="zh-CN" sz="3200" b="1" dirty="0">
                <a:latin typeface="黑体" panose="02010609060101010101" pitchFamily="49" charset="-122"/>
                <a:ea typeface="黑体" panose="02010609060101010101" pitchFamily="49" charset="-122"/>
              </a:rPr>
              <a:t>③选定后，可将几个词语稍稍连缀，如能大体表达出文段的主要内容，即可敲定。</a:t>
            </a:r>
          </a:p>
          <a:p>
            <a:pPr eaLnBrk="1" hangingPunct="1">
              <a:lnSpc>
                <a:spcPct val="125000"/>
              </a:lnSpc>
            </a:pPr>
            <a:r>
              <a:rPr lang="zh-CN" altLang="zh-CN" sz="3200" b="1" dirty="0">
                <a:solidFill>
                  <a:srgbClr val="FF0000"/>
                </a:solidFill>
                <a:latin typeface="黑体" panose="02010609060101010101" pitchFamily="49" charset="-122"/>
                <a:ea typeface="黑体" panose="02010609060101010101" pitchFamily="49" charset="-122"/>
              </a:rPr>
              <a:t>技法二：先概括再提取</a:t>
            </a:r>
            <a:br>
              <a:rPr lang="zh-CN" altLang="zh-CN" sz="3200" b="1" dirty="0">
                <a:solidFill>
                  <a:srgbClr val="FFFF00"/>
                </a:solidFill>
                <a:latin typeface="黑体" panose="02010609060101010101" pitchFamily="49" charset="-122"/>
                <a:ea typeface="黑体" panose="02010609060101010101" pitchFamily="49" charset="-122"/>
              </a:rPr>
            </a:br>
            <a:r>
              <a:rPr lang="zh-CN" altLang="zh-CN" sz="3200" b="1" dirty="0">
                <a:latin typeface="黑体" panose="02010609060101010101" pitchFamily="49" charset="-122"/>
                <a:ea typeface="黑体" panose="02010609060101010101" pitchFamily="49" charset="-122"/>
              </a:rPr>
              <a:t>提取关键词之前，先概括语段内容，在进行提取，抓住主要信息就能找出关键词 </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a:extLst>
              <a:ext uri="{FF2B5EF4-FFF2-40B4-BE49-F238E27FC236}">
                <a16:creationId xmlns:a16="http://schemas.microsoft.com/office/drawing/2014/main" id="{94D94F98-328F-4DA0-9F15-D473D05A8388}"/>
              </a:ext>
            </a:extLst>
          </p:cNvPr>
          <p:cNvSpPr>
            <a:spLocks noGrp="1" noChangeArrowheads="1"/>
          </p:cNvSpPr>
          <p:nvPr>
            <p:ph type="body" idx="4294967295"/>
          </p:nvPr>
        </p:nvSpPr>
        <p:spPr>
          <a:xfrm>
            <a:off x="396388" y="276149"/>
            <a:ext cx="11399223" cy="6305702"/>
          </a:xfrm>
        </p:spPr>
        <p:txBody>
          <a:bodyPr>
            <a:normAutofit fontScale="92500"/>
          </a:bodyPr>
          <a:lstStyle/>
          <a:p>
            <a:pPr marL="0" indent="0" eaLnBrk="1" hangingPunct="1">
              <a:lnSpc>
                <a:spcPct val="135000"/>
              </a:lnSpc>
              <a:buNone/>
            </a:pPr>
            <a:r>
              <a:rPr lang="en-US" altLang="zh-CN" sz="3500" b="1" dirty="0">
                <a:solidFill>
                  <a:schemeClr val="tx1"/>
                </a:solidFill>
                <a:latin typeface="黑体" panose="02010609060101010101" pitchFamily="49" charset="-122"/>
                <a:ea typeface="黑体" panose="02010609060101010101" pitchFamily="49" charset="-122"/>
              </a:rPr>
              <a:t>[</a:t>
            </a:r>
            <a:r>
              <a:rPr lang="zh-CN" altLang="en-US" sz="3500" b="1" dirty="0">
                <a:solidFill>
                  <a:schemeClr val="tx1"/>
                </a:solidFill>
                <a:latin typeface="黑体" panose="02010609060101010101" pitchFamily="49" charset="-122"/>
                <a:ea typeface="黑体" panose="02010609060101010101" pitchFamily="49" charset="-122"/>
              </a:rPr>
              <a:t>分析</a:t>
            </a:r>
            <a:r>
              <a:rPr lang="en-US" altLang="zh-CN" sz="3500" b="1" dirty="0">
                <a:solidFill>
                  <a:schemeClr val="tx1"/>
                </a:solidFill>
                <a:latin typeface="黑体" panose="02010609060101010101" pitchFamily="49" charset="-122"/>
                <a:ea typeface="黑体" panose="02010609060101010101" pitchFamily="49" charset="-122"/>
              </a:rPr>
              <a:t>]</a:t>
            </a:r>
            <a:r>
              <a:rPr lang="zh-CN" altLang="en-US" sz="3500" b="1" dirty="0">
                <a:solidFill>
                  <a:schemeClr val="tx1"/>
                </a:solidFill>
                <a:latin typeface="黑体" panose="02010609060101010101" pitchFamily="49" charset="-122"/>
                <a:ea typeface="黑体" panose="02010609060101010101" pitchFamily="49" charset="-122"/>
              </a:rPr>
              <a:t>这种题型，要求我们能抓住体现核心内容的要点并直接进行提取。这段文字，说明磁浮列车优点的句子，主要集中在后两句。为此，我们就要从后两句话中去提取最能展示磁浮列车优点的关键词。参考答案如下：运行平稳安静，成本低，适合短途（城郊）快速运输。</a:t>
            </a:r>
            <a:endParaRPr lang="en-US" altLang="zh-CN" sz="3500" b="1" dirty="0">
              <a:solidFill>
                <a:schemeClr val="tx1"/>
              </a:solidFill>
              <a:latin typeface="黑体" panose="02010609060101010101" pitchFamily="49" charset="-122"/>
              <a:ea typeface="黑体" panose="02010609060101010101" pitchFamily="49" charset="-122"/>
            </a:endParaRPr>
          </a:p>
          <a:p>
            <a:pPr marL="0" indent="0" eaLnBrk="1" hangingPunct="1">
              <a:lnSpc>
                <a:spcPct val="135000"/>
              </a:lnSpc>
              <a:buNone/>
            </a:pPr>
            <a:r>
              <a:rPr lang="en-US" altLang="zh-CN" sz="3500" b="1" dirty="0">
                <a:solidFill>
                  <a:schemeClr val="tx1"/>
                </a:solidFill>
                <a:latin typeface="黑体" panose="02010609060101010101" pitchFamily="49" charset="-122"/>
                <a:ea typeface="黑体" panose="02010609060101010101" pitchFamily="49" charset="-122"/>
              </a:rPr>
              <a:t>[</a:t>
            </a:r>
            <a:r>
              <a:rPr lang="zh-CN" altLang="en-US" sz="3500" b="1" dirty="0">
                <a:solidFill>
                  <a:schemeClr val="tx1"/>
                </a:solidFill>
                <a:latin typeface="黑体" panose="02010609060101010101" pitchFamily="49" charset="-122"/>
                <a:ea typeface="黑体" panose="02010609060101010101" pitchFamily="49" charset="-122"/>
              </a:rPr>
              <a:t>解析</a:t>
            </a:r>
            <a:r>
              <a:rPr lang="en-US" altLang="zh-CN" sz="3500" b="1" dirty="0">
                <a:solidFill>
                  <a:schemeClr val="tx1"/>
                </a:solidFill>
                <a:latin typeface="黑体" panose="02010609060101010101" pitchFamily="49" charset="-122"/>
                <a:ea typeface="黑体" panose="02010609060101010101" pitchFamily="49" charset="-122"/>
              </a:rPr>
              <a:t>]</a:t>
            </a:r>
            <a:r>
              <a:rPr lang="zh-CN" altLang="en-US" sz="3500" b="1" dirty="0">
                <a:solidFill>
                  <a:schemeClr val="tx1"/>
                </a:solidFill>
                <a:latin typeface="黑体" panose="02010609060101010101" pitchFamily="49" charset="-122"/>
                <a:ea typeface="黑体" panose="02010609060101010101" pitchFamily="49" charset="-122"/>
              </a:rPr>
              <a:t>这道题是对</a:t>
            </a:r>
            <a:r>
              <a:rPr lang="zh-CN" altLang="en-US" sz="3500" b="1" dirty="0">
                <a:solidFill>
                  <a:schemeClr val="tx1"/>
                </a:solidFill>
                <a:ea typeface="黑体" panose="02010609060101010101" pitchFamily="49" charset="-122"/>
              </a:rPr>
              <a:t>“</a:t>
            </a:r>
            <a:r>
              <a:rPr lang="zh-CN" altLang="en-US" sz="3500" b="1" dirty="0">
                <a:solidFill>
                  <a:schemeClr val="tx1"/>
                </a:solidFill>
                <a:latin typeface="黑体" panose="02010609060101010101" pitchFamily="49" charset="-122"/>
                <a:ea typeface="黑体" panose="02010609060101010101" pitchFamily="49" charset="-122"/>
              </a:rPr>
              <a:t>磁浮列车的优点</a:t>
            </a:r>
            <a:r>
              <a:rPr lang="zh-CN" altLang="en-US" sz="3500" b="1" dirty="0">
                <a:solidFill>
                  <a:schemeClr val="tx1"/>
                </a:solidFill>
                <a:ea typeface="黑体" panose="02010609060101010101" pitchFamily="49" charset="-122"/>
              </a:rPr>
              <a:t>”</a:t>
            </a:r>
            <a:r>
              <a:rPr lang="zh-CN" altLang="en-US" sz="3500" b="1" dirty="0">
                <a:solidFill>
                  <a:schemeClr val="tx1"/>
                </a:solidFill>
                <a:latin typeface="黑体" panose="02010609060101010101" pitchFamily="49" charset="-122"/>
                <a:ea typeface="黑体" panose="02010609060101010101" pitchFamily="49" charset="-122"/>
              </a:rPr>
              <a:t>的筛选和整合，真正的有用信息在</a:t>
            </a:r>
            <a:r>
              <a:rPr lang="zh-CN" altLang="en-US" sz="3500" b="1" dirty="0">
                <a:solidFill>
                  <a:schemeClr val="tx1"/>
                </a:solidFill>
                <a:ea typeface="黑体" panose="02010609060101010101" pitchFamily="49" charset="-122"/>
              </a:rPr>
              <a:t>“</a:t>
            </a:r>
            <a:r>
              <a:rPr lang="zh-CN" altLang="en-US" sz="3500" b="1" dirty="0">
                <a:solidFill>
                  <a:schemeClr val="tx1"/>
                </a:solidFill>
                <a:latin typeface="黑体" panose="02010609060101010101" pitchFamily="49" charset="-122"/>
                <a:ea typeface="黑体" panose="02010609060101010101" pitchFamily="49" charset="-122"/>
              </a:rPr>
              <a:t>因此</a:t>
            </a:r>
            <a:r>
              <a:rPr lang="zh-CN" altLang="en-US" sz="3500" b="1" dirty="0">
                <a:solidFill>
                  <a:schemeClr val="tx1"/>
                </a:solidFill>
                <a:ea typeface="黑体" panose="02010609060101010101" pitchFamily="49" charset="-122"/>
              </a:rPr>
              <a:t>”</a:t>
            </a:r>
            <a:r>
              <a:rPr lang="zh-CN" altLang="en-US" sz="3500" b="1" dirty="0">
                <a:solidFill>
                  <a:schemeClr val="tx1"/>
                </a:solidFill>
                <a:latin typeface="黑体" panose="02010609060101010101" pitchFamily="49" charset="-122"/>
                <a:ea typeface="黑体" panose="02010609060101010101" pitchFamily="49" charset="-122"/>
              </a:rPr>
              <a:t>之后。</a:t>
            </a:r>
          </a:p>
          <a:p>
            <a:pPr marL="0" indent="0" eaLnBrk="1" hangingPunct="1">
              <a:lnSpc>
                <a:spcPct val="135000"/>
              </a:lnSpc>
              <a:buNone/>
            </a:pPr>
            <a:r>
              <a:rPr lang="en-US" altLang="zh-CN" sz="3500" b="1" dirty="0">
                <a:solidFill>
                  <a:schemeClr val="tx1"/>
                </a:solidFill>
                <a:latin typeface="黑体" panose="02010609060101010101" pitchFamily="49" charset="-122"/>
                <a:ea typeface="黑体" panose="02010609060101010101" pitchFamily="49" charset="-122"/>
              </a:rPr>
              <a:t>【</a:t>
            </a:r>
            <a:r>
              <a:rPr lang="zh-CN" altLang="en-US" sz="3500" b="1" dirty="0">
                <a:solidFill>
                  <a:schemeClr val="tx1"/>
                </a:solidFill>
                <a:latin typeface="黑体" panose="02010609060101010101" pitchFamily="49" charset="-122"/>
                <a:ea typeface="黑体" panose="02010609060101010101" pitchFamily="49" charset="-122"/>
              </a:rPr>
              <a:t>答案</a:t>
            </a:r>
            <a:r>
              <a:rPr lang="en-US" altLang="zh-CN" sz="3500" b="1" dirty="0">
                <a:solidFill>
                  <a:schemeClr val="tx1"/>
                </a:solidFill>
                <a:latin typeface="黑体" panose="02010609060101010101" pitchFamily="49" charset="-122"/>
                <a:ea typeface="黑体" panose="02010609060101010101" pitchFamily="49" charset="-122"/>
              </a:rPr>
              <a:t>】 </a:t>
            </a:r>
          </a:p>
          <a:p>
            <a:pPr marL="0" indent="0" eaLnBrk="1" hangingPunct="1">
              <a:lnSpc>
                <a:spcPct val="135000"/>
              </a:lnSpc>
              <a:buNone/>
            </a:pPr>
            <a:r>
              <a:rPr lang="zh-CN" altLang="en-US" sz="3500" b="1" dirty="0">
                <a:solidFill>
                  <a:srgbClr val="FF0000"/>
                </a:solidFill>
                <a:latin typeface="黑体" panose="02010609060101010101" pitchFamily="49" charset="-122"/>
                <a:ea typeface="黑体" panose="02010609060101010101" pitchFamily="49" charset="-122"/>
              </a:rPr>
              <a:t>运行平稳安静，成本低，适合短途快速运输。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 calcmode="lin" valueType="num">
                                      <p:cBhvr>
                                        <p:cTn id="7" dur="1000" fill="hold"/>
                                        <p:tgtEl>
                                          <p:spTgt spid="2560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560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5602">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25602">
                                            <p:txEl>
                                              <p:pRg st="1" end="1"/>
                                            </p:txEl>
                                          </p:spTgt>
                                        </p:tgtEl>
                                        <p:attrNameLst>
                                          <p:attrName>style.visibility</p:attrName>
                                        </p:attrNameLst>
                                      </p:cBhvr>
                                      <p:to>
                                        <p:strVal val="visible"/>
                                      </p:to>
                                    </p:set>
                                    <p:anim calcmode="lin" valueType="num">
                                      <p:cBhvr>
                                        <p:cTn id="14" dur="1000" fill="hold"/>
                                        <p:tgtEl>
                                          <p:spTgt spid="25602">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25602">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5602">
                                            <p:txEl>
                                              <p:pRg st="1" end="1"/>
                                            </p:txEl>
                                          </p:spTgt>
                                        </p:tgtEl>
                                      </p:cBhvr>
                                    </p:animEffect>
                                  </p:childTnLst>
                                </p:cTn>
                              </p:par>
                              <p:par>
                                <p:cTn id="17" presetID="55" presetClass="entr" presetSubtype="0" fill="hold" nodeType="withEffect">
                                  <p:stCondLst>
                                    <p:cond delay="0"/>
                                  </p:stCondLst>
                                  <p:childTnLst>
                                    <p:set>
                                      <p:cBhvr>
                                        <p:cTn id="18" dur="1" fill="hold">
                                          <p:stCondLst>
                                            <p:cond delay="0"/>
                                          </p:stCondLst>
                                        </p:cTn>
                                        <p:tgtEl>
                                          <p:spTgt spid="25602">
                                            <p:txEl>
                                              <p:pRg st="2" end="2"/>
                                            </p:txEl>
                                          </p:spTgt>
                                        </p:tgtEl>
                                        <p:attrNameLst>
                                          <p:attrName>style.visibility</p:attrName>
                                        </p:attrNameLst>
                                      </p:cBhvr>
                                      <p:to>
                                        <p:strVal val="visible"/>
                                      </p:to>
                                    </p:set>
                                    <p:anim calcmode="lin" valueType="num">
                                      <p:cBhvr>
                                        <p:cTn id="19" dur="1000" fill="hold"/>
                                        <p:tgtEl>
                                          <p:spTgt spid="25602">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25602">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25602">
                                            <p:txEl>
                                              <p:pRg st="2" end="2"/>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1" presetClass="entr" presetSubtype="4" fill="hold" nodeType="clickEffect">
                                  <p:stCondLst>
                                    <p:cond delay="0"/>
                                  </p:stCondLst>
                                  <p:childTnLst>
                                    <p:set>
                                      <p:cBhvr>
                                        <p:cTn id="25" dur="1" fill="hold">
                                          <p:stCondLst>
                                            <p:cond delay="0"/>
                                          </p:stCondLst>
                                        </p:cTn>
                                        <p:tgtEl>
                                          <p:spTgt spid="25602">
                                            <p:txEl>
                                              <p:pRg st="3" end="3"/>
                                            </p:txEl>
                                          </p:spTgt>
                                        </p:tgtEl>
                                        <p:attrNameLst>
                                          <p:attrName>style.visibility</p:attrName>
                                        </p:attrNameLst>
                                      </p:cBhvr>
                                      <p:to>
                                        <p:strVal val="visible"/>
                                      </p:to>
                                    </p:set>
                                    <p:animEffect transition="in" filter="wheel(4)">
                                      <p:cBhvr>
                                        <p:cTn id="26" dur="2000"/>
                                        <p:tgtEl>
                                          <p:spTgt spid="2560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95A9C2C-40ED-47CE-84DF-0E625236680C}"/>
              </a:ext>
            </a:extLst>
          </p:cNvPr>
          <p:cNvSpPr/>
          <p:nvPr/>
        </p:nvSpPr>
        <p:spPr>
          <a:xfrm>
            <a:off x="231058" y="0"/>
            <a:ext cx="11287431" cy="6664710"/>
          </a:xfrm>
          <a:prstGeom prst="rect">
            <a:avLst/>
          </a:prstGeom>
        </p:spPr>
        <p:txBody>
          <a:bodyPr wrap="square">
            <a:spAutoFit/>
          </a:bodyPr>
          <a:lstStyle/>
          <a:p>
            <a:pPr algn="just">
              <a:lnSpc>
                <a:spcPct val="155000"/>
              </a:lnSpc>
              <a:spcAft>
                <a:spcPts val="0"/>
              </a:spcAft>
            </a:pPr>
            <a:r>
              <a:rPr lang="zh-CN" altLang="zh-CN" sz="2800" b="1" kern="100" dirty="0">
                <a:solidFill>
                  <a:srgbClr val="FF0000"/>
                </a:solidFill>
                <a:latin typeface="黑体" panose="02010609060101010101" pitchFamily="49" charset="-122"/>
                <a:ea typeface="黑体" panose="02010609060101010101" pitchFamily="49" charset="-122"/>
              </a:rPr>
              <a:t>【</a:t>
            </a:r>
            <a:r>
              <a:rPr lang="en-US" altLang="zh-CN" sz="2800" b="1" kern="100" dirty="0">
                <a:solidFill>
                  <a:srgbClr val="FF0000"/>
                </a:solidFill>
                <a:latin typeface="黑体" panose="02010609060101010101" pitchFamily="49" charset="-122"/>
                <a:ea typeface="黑体" panose="02010609060101010101" pitchFamily="49" charset="-122"/>
              </a:rPr>
              <a:t>2019</a:t>
            </a:r>
            <a:r>
              <a:rPr lang="zh-CN" altLang="zh-CN" sz="2800" b="1" kern="100" dirty="0">
                <a:solidFill>
                  <a:srgbClr val="FF0000"/>
                </a:solidFill>
                <a:latin typeface="黑体" panose="02010609060101010101" pitchFamily="49" charset="-122"/>
                <a:ea typeface="黑体" panose="02010609060101010101" pitchFamily="49" charset="-122"/>
              </a:rPr>
              <a:t>年高考新课标</a:t>
            </a:r>
            <a:r>
              <a:rPr lang="en-US" altLang="zh-CN" sz="2800" b="1" kern="100" dirty="0">
                <a:solidFill>
                  <a:srgbClr val="FF0000"/>
                </a:solidFill>
                <a:latin typeface="黑体" panose="02010609060101010101" pitchFamily="49" charset="-122"/>
                <a:ea typeface="黑体" panose="02010609060101010101" pitchFamily="49" charset="-122"/>
              </a:rPr>
              <a:t>Ⅰ</a:t>
            </a:r>
            <a:r>
              <a:rPr lang="zh-CN" altLang="zh-CN" sz="2800" b="1" kern="100" dirty="0">
                <a:solidFill>
                  <a:srgbClr val="FF0000"/>
                </a:solidFill>
                <a:latin typeface="黑体" panose="02010609060101010101" pitchFamily="49" charset="-122"/>
                <a:ea typeface="黑体" panose="02010609060101010101" pitchFamily="49" charset="-122"/>
              </a:rPr>
              <a:t>卷】</a:t>
            </a:r>
            <a:r>
              <a:rPr lang="zh-CN" altLang="zh-CN" sz="2800" b="1" kern="100" dirty="0">
                <a:latin typeface="黑体" panose="02010609060101010101" pitchFamily="49" charset="-122"/>
                <a:ea typeface="黑体" panose="02010609060101010101" pitchFamily="49" charset="-122"/>
              </a:rPr>
              <a:t>把下面一段话的主要意思压缩成一段话，不超过</a:t>
            </a:r>
            <a:r>
              <a:rPr lang="en-US" altLang="zh-CN" sz="2800" b="1" kern="100" dirty="0">
                <a:latin typeface="黑体" panose="02010609060101010101" pitchFamily="49" charset="-122"/>
                <a:ea typeface="黑体" panose="02010609060101010101" pitchFamily="49" charset="-122"/>
              </a:rPr>
              <a:t>50</a:t>
            </a:r>
            <a:r>
              <a:rPr lang="zh-CN" altLang="zh-CN" sz="2800" b="1" kern="100" dirty="0">
                <a:latin typeface="黑体" panose="02010609060101010101" pitchFamily="49" charset="-122"/>
                <a:ea typeface="黑体" panose="02010609060101010101" pitchFamily="49" charset="-122"/>
              </a:rPr>
              <a:t>个字。（</a:t>
            </a:r>
            <a:r>
              <a:rPr lang="en-US" altLang="zh-CN" sz="2800" b="1" kern="100" dirty="0">
                <a:latin typeface="黑体" panose="02010609060101010101" pitchFamily="49" charset="-122"/>
                <a:ea typeface="黑体" panose="02010609060101010101" pitchFamily="49" charset="-122"/>
              </a:rPr>
              <a:t>5</a:t>
            </a:r>
            <a:r>
              <a:rPr lang="zh-CN" altLang="zh-CN" sz="2800" b="1" kern="100" dirty="0">
                <a:latin typeface="黑体" panose="02010609060101010101" pitchFamily="49" charset="-122"/>
                <a:ea typeface="黑体" panose="02010609060101010101" pitchFamily="49" charset="-122"/>
              </a:rPr>
              <a:t>分）</a:t>
            </a:r>
          </a:p>
          <a:p>
            <a:pPr indent="355600" algn="just">
              <a:lnSpc>
                <a:spcPct val="155000"/>
              </a:lnSpc>
              <a:spcAft>
                <a:spcPts val="0"/>
              </a:spcAft>
            </a:pPr>
            <a:r>
              <a:rPr lang="zh-CN" altLang="zh-CN" sz="2800" b="1" kern="100" dirty="0">
                <a:latin typeface="黑体" panose="02010609060101010101" pitchFamily="49" charset="-122"/>
                <a:ea typeface="黑体" panose="02010609060101010101" pitchFamily="49" charset="-122"/>
              </a:rPr>
              <a:t>传统观点认为，中国和欧洲的陶瓷贸易始于明代。近日，英国杜伦大学证实，该校考古系与中国故宫博物馆考古所，联合整理研究了在西班牙萨拉戈萨等地出土的十余种中国唐代至宋代早期的陶瓷器残片，表明这些陶瓷是当时随阿拉伯商人经印度洋与红海贸易到达地中海地区的。这就将中欧陶瓷贸易的起始时间大大向前推进了，证明了“海上丝绸之路”早在唐代就已延伸至西欧。</a:t>
            </a:r>
          </a:p>
          <a:p>
            <a:pPr algn="just">
              <a:lnSpc>
                <a:spcPct val="155000"/>
              </a:lnSpc>
              <a:spcAft>
                <a:spcPts val="0"/>
              </a:spcAft>
            </a:pPr>
            <a:r>
              <a:rPr lang="zh-CN" altLang="zh-CN" sz="2800" b="1" kern="100" dirty="0">
                <a:solidFill>
                  <a:srgbClr val="FF0000"/>
                </a:solidFill>
                <a:latin typeface="黑体" panose="02010609060101010101" pitchFamily="49" charset="-122"/>
                <a:ea typeface="黑体" panose="02010609060101010101" pitchFamily="49" charset="-122"/>
              </a:rPr>
              <a:t>【答案】关键信息：①中英联合考古研究；②中欧陶瓷贸易起始时间不晚于唐代；③“海上丝绸之路”在唐代已廷伸至西欧。</a:t>
            </a:r>
            <a:endParaRPr lang="zh-CN" altLang="zh-CN" sz="2800" b="1" kern="100" dirty="0">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2729060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D4D1039-6EBB-4AAC-8FD7-1C2A818EA4DA}"/>
              </a:ext>
            </a:extLst>
          </p:cNvPr>
          <p:cNvSpPr/>
          <p:nvPr/>
        </p:nvSpPr>
        <p:spPr>
          <a:xfrm>
            <a:off x="142567" y="231556"/>
            <a:ext cx="11479161" cy="6103209"/>
          </a:xfrm>
          <a:prstGeom prst="rect">
            <a:avLst/>
          </a:prstGeom>
        </p:spPr>
        <p:txBody>
          <a:bodyPr wrap="square">
            <a:spAutoFit/>
          </a:bodyPr>
          <a:lstStyle/>
          <a:p>
            <a:pPr marL="359410" indent="-359410" algn="just">
              <a:lnSpc>
                <a:spcPct val="155000"/>
              </a:lnSpc>
              <a:spcAft>
                <a:spcPts val="0"/>
              </a:spcAft>
            </a:pPr>
            <a:r>
              <a:rPr lang="zh-CN" altLang="zh-CN" sz="2800" b="1" kern="100" dirty="0">
                <a:solidFill>
                  <a:srgbClr val="FF0000"/>
                </a:solidFill>
                <a:latin typeface="黑体" panose="02010609060101010101" pitchFamily="49" charset="-122"/>
                <a:ea typeface="黑体" panose="02010609060101010101" pitchFamily="49" charset="-122"/>
              </a:rPr>
              <a:t>【</a:t>
            </a:r>
            <a:r>
              <a:rPr lang="en-US" altLang="zh-CN" sz="2800" b="1" kern="100" dirty="0">
                <a:solidFill>
                  <a:srgbClr val="FF0000"/>
                </a:solidFill>
                <a:latin typeface="黑体" panose="02010609060101010101" pitchFamily="49" charset="-122"/>
                <a:ea typeface="黑体" panose="02010609060101010101" pitchFamily="49" charset="-122"/>
              </a:rPr>
              <a:t>2019</a:t>
            </a:r>
            <a:r>
              <a:rPr lang="zh-CN" altLang="zh-CN" sz="2800" b="1" kern="100" dirty="0">
                <a:solidFill>
                  <a:srgbClr val="FF0000"/>
                </a:solidFill>
                <a:latin typeface="黑体" panose="02010609060101010101" pitchFamily="49" charset="-122"/>
                <a:ea typeface="黑体" panose="02010609060101010101" pitchFamily="49" charset="-122"/>
              </a:rPr>
              <a:t>年高考新课标</a:t>
            </a:r>
            <a:r>
              <a:rPr lang="en-US" altLang="zh-CN" sz="2800" b="1" kern="100" dirty="0">
                <a:solidFill>
                  <a:srgbClr val="FF0000"/>
                </a:solidFill>
                <a:latin typeface="黑体" panose="02010609060101010101" pitchFamily="49" charset="-122"/>
                <a:ea typeface="黑体" panose="02010609060101010101" pitchFamily="49" charset="-122"/>
              </a:rPr>
              <a:t>Ⅱ</a:t>
            </a:r>
            <a:r>
              <a:rPr lang="zh-CN" altLang="zh-CN" sz="2800" b="1" kern="100" dirty="0">
                <a:solidFill>
                  <a:srgbClr val="FF0000"/>
                </a:solidFill>
                <a:latin typeface="黑体" panose="02010609060101010101" pitchFamily="49" charset="-122"/>
                <a:ea typeface="黑体" panose="02010609060101010101" pitchFamily="49" charset="-122"/>
              </a:rPr>
              <a:t>卷】</a:t>
            </a:r>
            <a:r>
              <a:rPr lang="zh-CN" altLang="zh-CN" sz="2800" b="1" kern="100" dirty="0">
                <a:latin typeface="黑体" panose="02010609060101010101" pitchFamily="49" charset="-122"/>
                <a:ea typeface="黑体" panose="02010609060101010101" pitchFamily="49" charset="-122"/>
              </a:rPr>
              <a:t>请对下面这段新闻报道的文字进行压缩。要求保留关键信息，句子简洁流畅，不超过</a:t>
            </a:r>
            <a:r>
              <a:rPr lang="en-US" altLang="zh-CN" sz="2800" b="1" kern="100" dirty="0">
                <a:latin typeface="黑体" panose="02010609060101010101" pitchFamily="49" charset="-122"/>
                <a:ea typeface="黑体" panose="02010609060101010101" pitchFamily="49" charset="-122"/>
              </a:rPr>
              <a:t>60</a:t>
            </a:r>
            <a:r>
              <a:rPr lang="zh-CN" altLang="zh-CN" sz="2800" b="1" kern="100" dirty="0">
                <a:latin typeface="黑体" panose="02010609060101010101" pitchFamily="49" charset="-122"/>
                <a:ea typeface="黑体" panose="02010609060101010101" pitchFamily="49" charset="-122"/>
              </a:rPr>
              <a:t>个字。（</a:t>
            </a:r>
            <a:r>
              <a:rPr lang="en-US" altLang="zh-CN" sz="2800" b="1" kern="100" dirty="0">
                <a:latin typeface="黑体" panose="02010609060101010101" pitchFamily="49" charset="-122"/>
                <a:ea typeface="黑体" panose="02010609060101010101" pitchFamily="49" charset="-122"/>
              </a:rPr>
              <a:t>5</a:t>
            </a:r>
            <a:r>
              <a:rPr lang="zh-CN" altLang="zh-CN" sz="2800" b="1" kern="100" dirty="0">
                <a:latin typeface="黑体" panose="02010609060101010101" pitchFamily="49" charset="-122"/>
                <a:ea typeface="黑体" panose="02010609060101010101" pitchFamily="49" charset="-122"/>
              </a:rPr>
              <a:t>分）</a:t>
            </a:r>
          </a:p>
          <a:p>
            <a:pPr indent="355600" algn="just">
              <a:lnSpc>
                <a:spcPct val="155000"/>
              </a:lnSpc>
              <a:spcAft>
                <a:spcPts val="0"/>
              </a:spcAft>
            </a:pPr>
            <a:r>
              <a:rPr lang="en-US" altLang="zh-CN" sz="2800" b="1" kern="100" dirty="0">
                <a:latin typeface="黑体" panose="02010609060101010101" pitchFamily="49" charset="-122"/>
                <a:ea typeface="黑体" panose="02010609060101010101" pitchFamily="49" charset="-122"/>
              </a:rPr>
              <a:t>2019</a:t>
            </a:r>
            <a:r>
              <a:rPr lang="zh-CN" altLang="zh-CN" sz="2800" b="1" kern="100" dirty="0">
                <a:latin typeface="黑体" panose="02010609060101010101" pitchFamily="49" charset="-122"/>
                <a:ea typeface="黑体" panose="02010609060101010101" pitchFamily="49" charset="-122"/>
              </a:rPr>
              <a:t>年的永定河补水工程于</a:t>
            </a:r>
            <a:r>
              <a:rPr lang="en-US" altLang="zh-CN" sz="2800" b="1" kern="100" dirty="0">
                <a:latin typeface="黑体" panose="02010609060101010101" pitchFamily="49" charset="-122"/>
                <a:ea typeface="黑体" panose="02010609060101010101" pitchFamily="49" charset="-122"/>
              </a:rPr>
              <a:t>3</a:t>
            </a:r>
            <a:r>
              <a:rPr lang="zh-CN" altLang="zh-CN" sz="2800" b="1" kern="100" dirty="0">
                <a:latin typeface="黑体" panose="02010609060101010101" pitchFamily="49" charset="-122"/>
                <a:ea typeface="黑体" panose="02010609060101010101" pitchFamily="49" charset="-122"/>
              </a:rPr>
              <a:t>月</a:t>
            </a:r>
            <a:r>
              <a:rPr lang="en-US" altLang="zh-CN" sz="2800" b="1" kern="100" dirty="0">
                <a:latin typeface="黑体" panose="02010609060101010101" pitchFamily="49" charset="-122"/>
                <a:ea typeface="黑体" panose="02010609060101010101" pitchFamily="49" charset="-122"/>
              </a:rPr>
              <a:t>13</a:t>
            </a:r>
            <a:r>
              <a:rPr lang="zh-CN" altLang="zh-CN" sz="2800" b="1" kern="100" dirty="0">
                <a:latin typeface="黑体" panose="02010609060101010101" pitchFamily="49" charset="-122"/>
                <a:ea typeface="黑体" panose="02010609060101010101" pitchFamily="49" charset="-122"/>
              </a:rPr>
              <a:t>日启动。本次补水工程加大了补水力度，到</a:t>
            </a:r>
            <a:r>
              <a:rPr lang="en-US" altLang="zh-CN" sz="2800" b="1" kern="100" dirty="0">
                <a:latin typeface="黑体" panose="02010609060101010101" pitchFamily="49" charset="-122"/>
                <a:ea typeface="黑体" panose="02010609060101010101" pitchFamily="49" charset="-122"/>
              </a:rPr>
              <a:t>4</a:t>
            </a:r>
            <a:r>
              <a:rPr lang="zh-CN" altLang="zh-CN" sz="2800" b="1" kern="100" dirty="0">
                <a:latin typeface="黑体" panose="02010609060101010101" pitchFamily="49" charset="-122"/>
                <a:ea typeface="黑体" panose="02010609060101010101" pitchFamily="49" charset="-122"/>
              </a:rPr>
              <a:t>月</a:t>
            </a:r>
            <a:r>
              <a:rPr lang="en-US" altLang="zh-CN" sz="2800" b="1" kern="100" dirty="0">
                <a:latin typeface="黑体" panose="02010609060101010101" pitchFamily="49" charset="-122"/>
                <a:ea typeface="黑体" panose="02010609060101010101" pitchFamily="49" charset="-122"/>
              </a:rPr>
              <a:t>2</a:t>
            </a:r>
            <a:r>
              <a:rPr lang="zh-CN" altLang="zh-CN" sz="2800" b="1" kern="100" dirty="0">
                <a:latin typeface="黑体" panose="02010609060101010101" pitchFamily="49" charset="-122"/>
                <a:ea typeface="黑体" panose="02010609060101010101" pitchFamily="49" charset="-122"/>
              </a:rPr>
              <a:t>日，已累计输水</a:t>
            </a:r>
            <a:r>
              <a:rPr lang="en-US" altLang="zh-CN" sz="2800" b="1" kern="100" dirty="0">
                <a:latin typeface="黑体" panose="02010609060101010101" pitchFamily="49" charset="-122"/>
                <a:ea typeface="黑体" panose="02010609060101010101" pitchFamily="49" charset="-122"/>
              </a:rPr>
              <a:t>3 100</a:t>
            </a:r>
            <a:r>
              <a:rPr lang="zh-CN" altLang="zh-CN" sz="2800" b="1" kern="100" dirty="0">
                <a:latin typeface="黑体" panose="02010609060101010101" pitchFamily="49" charset="-122"/>
                <a:ea typeface="黑体" panose="02010609060101010101" pitchFamily="49" charset="-122"/>
              </a:rPr>
              <a:t>万立方米。另外，拦截在河道上的官厅水库发电站、珠窝水库下马岭发电站、落坡岭水库的下苇甸发电站全都停用，以保证补水全部灌入河道。目前，门头沟区城内</a:t>
            </a:r>
            <a:r>
              <a:rPr lang="en-US" altLang="zh-CN" sz="2800" b="1" kern="100" dirty="0">
                <a:latin typeface="黑体" panose="02010609060101010101" pitchFamily="49" charset="-122"/>
                <a:ea typeface="黑体" panose="02010609060101010101" pitchFamily="49" charset="-122"/>
              </a:rPr>
              <a:t>102</a:t>
            </a:r>
            <a:r>
              <a:rPr lang="zh-CN" altLang="zh-CN" sz="2800" b="1" kern="100" dirty="0">
                <a:latin typeface="黑体" panose="02010609060101010101" pitchFamily="49" charset="-122"/>
                <a:ea typeface="黑体" panose="02010609060101010101" pitchFamily="49" charset="-122"/>
              </a:rPr>
              <a:t>公里的永定河山峡段，近</a:t>
            </a:r>
            <a:r>
              <a:rPr lang="en-US" altLang="zh-CN" sz="2800" b="1" kern="100" dirty="0">
                <a:latin typeface="黑体" panose="02010609060101010101" pitchFamily="49" charset="-122"/>
                <a:ea typeface="黑体" panose="02010609060101010101" pitchFamily="49" charset="-122"/>
              </a:rPr>
              <a:t>40</a:t>
            </a:r>
            <a:r>
              <a:rPr lang="zh-CN" altLang="zh-CN" sz="2800" b="1" kern="100" dirty="0">
                <a:latin typeface="黑体" panose="02010609060101010101" pitchFamily="49" charset="-122"/>
                <a:ea typeface="黑体" panose="02010609060101010101" pitchFamily="49" charset="-122"/>
              </a:rPr>
              <a:t>年来首次实现全级通水。</a:t>
            </a:r>
          </a:p>
          <a:p>
            <a:pPr fontAlgn="ctr">
              <a:lnSpc>
                <a:spcPct val="155000"/>
              </a:lnSpc>
            </a:pPr>
            <a:r>
              <a:rPr lang="zh-CN" altLang="zh-CN" sz="2800" b="1" kern="100" dirty="0">
                <a:solidFill>
                  <a:srgbClr val="FF0000"/>
                </a:solidFill>
                <a:latin typeface="黑体" panose="02010609060101010101" pitchFamily="49" charset="-122"/>
                <a:ea typeface="黑体" panose="02010609060101010101" pitchFamily="49" charset="-122"/>
              </a:rPr>
              <a:t>【答案】关键信息：</a:t>
            </a:r>
            <a:r>
              <a:rPr lang="zh-CN"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①</a:t>
            </a:r>
            <a:r>
              <a:rPr lang="en-US" altLang="zh-CN" sz="2800" b="1" kern="100" dirty="0">
                <a:solidFill>
                  <a:srgbClr val="FF0000"/>
                </a:solidFill>
                <a:latin typeface="黑体" panose="02010609060101010101" pitchFamily="49" charset="-122"/>
                <a:ea typeface="黑体" panose="02010609060101010101" pitchFamily="49" charset="-122"/>
              </a:rPr>
              <a:t>2019</a:t>
            </a:r>
            <a:r>
              <a:rPr lang="zh-CN" altLang="zh-CN" sz="2800" b="1" kern="100" dirty="0">
                <a:solidFill>
                  <a:srgbClr val="FF0000"/>
                </a:solidFill>
                <a:latin typeface="黑体" panose="02010609060101010101" pitchFamily="49" charset="-122"/>
                <a:ea typeface="黑体" panose="02010609060101010101" pitchFamily="49" charset="-122"/>
              </a:rPr>
              <a:t>年</a:t>
            </a:r>
            <a:r>
              <a:rPr lang="en-US" altLang="zh-CN" sz="2800" b="1" kern="100" dirty="0">
                <a:solidFill>
                  <a:srgbClr val="FF0000"/>
                </a:solidFill>
                <a:latin typeface="黑体" panose="02010609060101010101" pitchFamily="49" charset="-122"/>
                <a:ea typeface="黑体" panose="02010609060101010101" pitchFamily="49" charset="-122"/>
              </a:rPr>
              <a:t>3</a:t>
            </a:r>
            <a:r>
              <a:rPr lang="zh-CN" altLang="zh-CN" sz="2800" b="1" kern="100" dirty="0">
                <a:solidFill>
                  <a:srgbClr val="FF0000"/>
                </a:solidFill>
                <a:latin typeface="黑体" panose="02010609060101010101" pitchFamily="49" charset="-122"/>
                <a:ea typeface="黑体" panose="02010609060101010101" pitchFamily="49" charset="-122"/>
              </a:rPr>
              <a:t>月</a:t>
            </a:r>
            <a:r>
              <a:rPr lang="en-US" altLang="zh-CN" sz="2800" b="1" kern="100" dirty="0">
                <a:solidFill>
                  <a:srgbClr val="FF0000"/>
                </a:solidFill>
                <a:latin typeface="黑体" panose="02010609060101010101" pitchFamily="49" charset="-122"/>
                <a:ea typeface="黑体" panose="02010609060101010101" pitchFamily="49" charset="-122"/>
              </a:rPr>
              <a:t>13</a:t>
            </a:r>
            <a:r>
              <a:rPr lang="zh-CN" altLang="zh-CN" sz="2800" b="1" kern="100" dirty="0">
                <a:solidFill>
                  <a:srgbClr val="FF0000"/>
                </a:solidFill>
                <a:latin typeface="黑体" panose="02010609060101010101" pitchFamily="49" charset="-122"/>
                <a:ea typeface="黑体" panose="02010609060101010101" pitchFamily="49" charset="-122"/>
              </a:rPr>
              <a:t>日；</a:t>
            </a:r>
            <a:r>
              <a:rPr lang="zh-CN"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②</a:t>
            </a:r>
            <a:r>
              <a:rPr lang="zh-CN" altLang="zh-CN" sz="2800" b="1" kern="100" dirty="0">
                <a:solidFill>
                  <a:srgbClr val="FF0000"/>
                </a:solidFill>
                <a:latin typeface="黑体" panose="02010609060101010101" pitchFamily="49" charset="-122"/>
                <a:ea typeface="黑体" panose="02010609060101010101" pitchFamily="49" charset="-122"/>
              </a:rPr>
              <a:t>永定河补水工程启动；</a:t>
            </a:r>
            <a:r>
              <a:rPr lang="zh-CN"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③</a:t>
            </a:r>
            <a:r>
              <a:rPr lang="zh-CN" altLang="zh-CN" sz="2800" b="1" kern="100" dirty="0">
                <a:solidFill>
                  <a:srgbClr val="FF0000"/>
                </a:solidFill>
                <a:latin typeface="黑体" panose="02010609060101010101" pitchFamily="49" charset="-122"/>
                <a:ea typeface="黑体" panose="02010609060101010101" pitchFamily="49" charset="-122"/>
              </a:rPr>
              <a:t>加大补水力度，停用发电站；</a:t>
            </a:r>
            <a:r>
              <a:rPr lang="zh-CN"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④</a:t>
            </a:r>
            <a:r>
              <a:rPr lang="zh-CN" altLang="zh-CN" sz="2800" b="1" kern="100" dirty="0">
                <a:solidFill>
                  <a:srgbClr val="FF0000"/>
                </a:solidFill>
                <a:latin typeface="黑体" panose="02010609060101010101" pitchFamily="49" charset="-122"/>
                <a:ea typeface="黑体" panose="02010609060101010101" pitchFamily="49" charset="-122"/>
              </a:rPr>
              <a:t>永定河山峡段近</a:t>
            </a:r>
            <a:r>
              <a:rPr lang="en-US" altLang="zh-CN" sz="2800" b="1" kern="100" dirty="0">
                <a:solidFill>
                  <a:srgbClr val="FF0000"/>
                </a:solidFill>
                <a:latin typeface="黑体" panose="02010609060101010101" pitchFamily="49" charset="-122"/>
                <a:ea typeface="黑体" panose="02010609060101010101" pitchFamily="49" charset="-122"/>
              </a:rPr>
              <a:t>40</a:t>
            </a:r>
            <a:r>
              <a:rPr lang="zh-CN" altLang="zh-CN" sz="2800" b="1" kern="100" dirty="0">
                <a:solidFill>
                  <a:srgbClr val="FF0000"/>
                </a:solidFill>
                <a:latin typeface="黑体" panose="02010609060101010101" pitchFamily="49" charset="-122"/>
                <a:ea typeface="黑体" panose="02010609060101010101" pitchFamily="49" charset="-122"/>
              </a:rPr>
              <a:t>年来首次全线通水。</a:t>
            </a:r>
            <a:endParaRPr lang="zh-CN" altLang="zh-CN" sz="2800" b="1" kern="100" dirty="0">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6047909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2586BD6-6148-421E-86BF-A585ECEC4C6E}"/>
              </a:ext>
            </a:extLst>
          </p:cNvPr>
          <p:cNvSpPr/>
          <p:nvPr/>
        </p:nvSpPr>
        <p:spPr>
          <a:xfrm>
            <a:off x="196645" y="383458"/>
            <a:ext cx="11798710" cy="5734903"/>
          </a:xfrm>
          <a:prstGeom prst="rect">
            <a:avLst/>
          </a:prstGeom>
        </p:spPr>
        <p:txBody>
          <a:bodyPr wrap="square">
            <a:spAutoFit/>
          </a:bodyPr>
          <a:lstStyle/>
          <a:p>
            <a:pPr marL="359410" indent="-359410" algn="just">
              <a:lnSpc>
                <a:spcPts val="4000"/>
              </a:lnSpc>
              <a:spcAft>
                <a:spcPts val="0"/>
              </a:spcAft>
            </a:pPr>
            <a:r>
              <a:rPr lang="zh-CN" altLang="zh-CN" sz="2800" b="1" kern="100" dirty="0">
                <a:solidFill>
                  <a:srgbClr val="FF0000"/>
                </a:solidFill>
                <a:latin typeface="黑体" panose="02010609060101010101" pitchFamily="49" charset="-122"/>
                <a:ea typeface="黑体" panose="02010609060101010101" pitchFamily="49" charset="-122"/>
              </a:rPr>
              <a:t>【</a:t>
            </a:r>
            <a:r>
              <a:rPr lang="en-US" altLang="zh-CN" sz="2800" b="1" kern="100" dirty="0">
                <a:solidFill>
                  <a:srgbClr val="FF0000"/>
                </a:solidFill>
                <a:latin typeface="黑体" panose="02010609060101010101" pitchFamily="49" charset="-122"/>
                <a:ea typeface="黑体" panose="02010609060101010101" pitchFamily="49" charset="-122"/>
              </a:rPr>
              <a:t>2019</a:t>
            </a:r>
            <a:r>
              <a:rPr lang="zh-CN" altLang="zh-CN" sz="2800" b="1" kern="100" dirty="0">
                <a:solidFill>
                  <a:srgbClr val="FF0000"/>
                </a:solidFill>
                <a:latin typeface="黑体" panose="02010609060101010101" pitchFamily="49" charset="-122"/>
                <a:ea typeface="黑体" panose="02010609060101010101" pitchFamily="49" charset="-122"/>
              </a:rPr>
              <a:t>年高考新课标</a:t>
            </a:r>
            <a:r>
              <a:rPr lang="en-US" altLang="zh-CN" sz="2800" b="1" kern="100" dirty="0">
                <a:solidFill>
                  <a:srgbClr val="FF0000"/>
                </a:solidFill>
                <a:latin typeface="黑体" panose="02010609060101010101" pitchFamily="49" charset="-122"/>
                <a:ea typeface="黑体" panose="02010609060101010101" pitchFamily="49" charset="-122"/>
              </a:rPr>
              <a:t>Ⅲ</a:t>
            </a:r>
            <a:r>
              <a:rPr lang="zh-CN" altLang="zh-CN" sz="2800" b="1" kern="100" dirty="0">
                <a:solidFill>
                  <a:srgbClr val="FF0000"/>
                </a:solidFill>
                <a:latin typeface="黑体" panose="02010609060101010101" pitchFamily="49" charset="-122"/>
                <a:ea typeface="黑体" panose="02010609060101010101" pitchFamily="49" charset="-122"/>
              </a:rPr>
              <a:t>卷】</a:t>
            </a:r>
            <a:r>
              <a:rPr lang="zh-CN" altLang="zh-CN" sz="2800" b="1" kern="100" dirty="0">
                <a:latin typeface="黑体" panose="02010609060101010101" pitchFamily="49" charset="-122"/>
                <a:ea typeface="黑体" panose="02010609060101010101" pitchFamily="49" charset="-122"/>
              </a:rPr>
              <a:t>请对下面这段新闻报道的文字进行压缩。要求保留关键信息，句子简洁流畅，不超过</a:t>
            </a:r>
            <a:r>
              <a:rPr lang="en-US" altLang="zh-CN" sz="2800" b="1" kern="100" dirty="0">
                <a:latin typeface="黑体" panose="02010609060101010101" pitchFamily="49" charset="-122"/>
                <a:ea typeface="黑体" panose="02010609060101010101" pitchFamily="49" charset="-122"/>
              </a:rPr>
              <a:t>65</a:t>
            </a:r>
            <a:r>
              <a:rPr lang="zh-CN" altLang="zh-CN" sz="2800" b="1" kern="100" dirty="0">
                <a:latin typeface="黑体" panose="02010609060101010101" pitchFamily="49" charset="-122"/>
                <a:ea typeface="黑体" panose="02010609060101010101" pitchFamily="49" charset="-122"/>
              </a:rPr>
              <a:t>个字。（</a:t>
            </a:r>
            <a:r>
              <a:rPr lang="en-US" altLang="zh-CN" sz="2800" b="1" kern="100" dirty="0">
                <a:latin typeface="黑体" panose="02010609060101010101" pitchFamily="49" charset="-122"/>
                <a:ea typeface="黑体" panose="02010609060101010101" pitchFamily="49" charset="-122"/>
              </a:rPr>
              <a:t>5</a:t>
            </a:r>
            <a:r>
              <a:rPr lang="zh-CN" altLang="zh-CN" sz="2800" b="1" kern="100" dirty="0">
                <a:latin typeface="黑体" panose="02010609060101010101" pitchFamily="49" charset="-122"/>
                <a:ea typeface="黑体" panose="02010609060101010101" pitchFamily="49" charset="-122"/>
              </a:rPr>
              <a:t>分）</a:t>
            </a:r>
          </a:p>
          <a:p>
            <a:pPr indent="355600" algn="just">
              <a:lnSpc>
                <a:spcPts val="4000"/>
              </a:lnSpc>
              <a:spcAft>
                <a:spcPts val="0"/>
              </a:spcAft>
            </a:pPr>
            <a:r>
              <a:rPr lang="en-US" altLang="zh-CN" sz="2800" b="1" kern="100" dirty="0">
                <a:latin typeface="黑体" panose="02010609060101010101" pitchFamily="49" charset="-122"/>
                <a:ea typeface="黑体" panose="02010609060101010101" pitchFamily="49" charset="-122"/>
              </a:rPr>
              <a:t>  2019</a:t>
            </a:r>
            <a:r>
              <a:rPr lang="zh-CN" altLang="zh-CN" sz="2800" b="1" kern="100" dirty="0">
                <a:latin typeface="黑体" panose="02010609060101010101" pitchFamily="49" charset="-122"/>
                <a:ea typeface="黑体" panose="02010609060101010101" pitchFamily="49" charset="-122"/>
              </a:rPr>
              <a:t>年</a:t>
            </a:r>
            <a:r>
              <a:rPr lang="en-US" altLang="zh-CN" sz="2800" b="1" kern="100" dirty="0">
                <a:latin typeface="黑体" panose="02010609060101010101" pitchFamily="49" charset="-122"/>
                <a:ea typeface="黑体" panose="02010609060101010101" pitchFamily="49" charset="-122"/>
              </a:rPr>
              <a:t>4</a:t>
            </a:r>
            <a:r>
              <a:rPr lang="zh-CN" altLang="zh-CN" sz="2800" b="1" kern="100" dirty="0">
                <a:latin typeface="黑体" panose="02010609060101010101" pitchFamily="49" charset="-122"/>
                <a:ea typeface="黑体" panose="02010609060101010101" pitchFamily="49" charset="-122"/>
              </a:rPr>
              <a:t>月</a:t>
            </a:r>
            <a:r>
              <a:rPr lang="en-US" altLang="zh-CN" sz="2800" b="1" kern="100" dirty="0">
                <a:latin typeface="黑体" panose="02010609060101010101" pitchFamily="49" charset="-122"/>
                <a:ea typeface="黑体" panose="02010609060101010101" pitchFamily="49" charset="-122"/>
              </a:rPr>
              <a:t>21~28</a:t>
            </a:r>
            <a:r>
              <a:rPr lang="zh-CN" altLang="zh-CN" sz="2800" b="1" kern="100" dirty="0">
                <a:latin typeface="黑体" panose="02010609060101010101" pitchFamily="49" charset="-122"/>
                <a:ea typeface="黑体" panose="02010609060101010101" pitchFamily="49" charset="-122"/>
              </a:rPr>
              <a:t>日，国际乒联第</a:t>
            </a:r>
            <a:r>
              <a:rPr lang="en-US" altLang="zh-CN" sz="2800" b="1" kern="100" dirty="0">
                <a:latin typeface="黑体" panose="02010609060101010101" pitchFamily="49" charset="-122"/>
                <a:ea typeface="黑体" panose="02010609060101010101" pitchFamily="49" charset="-122"/>
              </a:rPr>
              <a:t>55</a:t>
            </a:r>
            <a:r>
              <a:rPr lang="zh-CN" altLang="zh-CN" sz="2800" b="1" kern="100" dirty="0">
                <a:latin typeface="黑体" panose="02010609060101010101" pitchFamily="49" charset="-122"/>
                <a:ea typeface="黑体" panose="02010609060101010101" pitchFamily="49" charset="-122"/>
              </a:rPr>
              <a:t>届世界乒乓球锦标赛单项赛在匈牙利首都布达佩斯举行。中国队的许昕</a:t>
            </a:r>
            <a:r>
              <a:rPr lang="en-US" altLang="zh-CN" sz="2800" b="1" kern="100" dirty="0">
                <a:latin typeface="黑体" panose="02010609060101010101" pitchFamily="49" charset="-122"/>
                <a:ea typeface="黑体" panose="02010609060101010101" pitchFamily="49" charset="-122"/>
              </a:rPr>
              <a:t>/</a:t>
            </a:r>
            <a:r>
              <a:rPr lang="zh-CN" altLang="zh-CN" sz="2800" b="1" kern="100" dirty="0">
                <a:latin typeface="黑体" panose="02010609060101010101" pitchFamily="49" charset="-122"/>
                <a:ea typeface="黑体" panose="02010609060101010101" pitchFamily="49" charset="-122"/>
              </a:rPr>
              <a:t>刘诗雯在混双决赛中夺得首金，马龙</a:t>
            </a:r>
            <a:r>
              <a:rPr lang="en-US" altLang="zh-CN" sz="2800" b="1" kern="100" dirty="0">
                <a:latin typeface="黑体" panose="02010609060101010101" pitchFamily="49" charset="-122"/>
                <a:ea typeface="黑体" panose="02010609060101010101" pitchFamily="49" charset="-122"/>
              </a:rPr>
              <a:t>/</a:t>
            </a:r>
            <a:r>
              <a:rPr lang="zh-CN" altLang="zh-CN" sz="2800" b="1" kern="100" dirty="0">
                <a:latin typeface="黑体" panose="02010609060101010101" pitchFamily="49" charset="-122"/>
                <a:ea typeface="黑体" panose="02010609060101010101" pitchFamily="49" charset="-122"/>
              </a:rPr>
              <a:t>王楚钦夺得男双冠军，刘诗雯夺得女单冠军，马龙夺得男单冠军，王曼昱</a:t>
            </a:r>
            <a:r>
              <a:rPr lang="en-US" altLang="zh-CN" sz="2800" b="1" kern="100" dirty="0">
                <a:latin typeface="黑体" panose="02010609060101010101" pitchFamily="49" charset="-122"/>
                <a:ea typeface="黑体" panose="02010609060101010101" pitchFamily="49" charset="-122"/>
              </a:rPr>
              <a:t>/</a:t>
            </a:r>
            <a:r>
              <a:rPr lang="zh-CN" altLang="zh-CN" sz="2800" b="1" kern="100" dirty="0">
                <a:latin typeface="黑体" panose="02010609060101010101" pitchFamily="49" charset="-122"/>
                <a:ea typeface="黑体" panose="02010609060101010101" pitchFamily="49" charset="-122"/>
              </a:rPr>
              <a:t>孙颖莎夺得女双冠军。中国队包揽了本届世乒赛的全部</a:t>
            </a:r>
            <a:r>
              <a:rPr lang="en-US" altLang="zh-CN" sz="2800" b="1" kern="100" dirty="0">
                <a:latin typeface="黑体" panose="02010609060101010101" pitchFamily="49" charset="-122"/>
                <a:ea typeface="黑体" panose="02010609060101010101" pitchFamily="49" charset="-122"/>
              </a:rPr>
              <a:t>5</a:t>
            </a:r>
            <a:r>
              <a:rPr lang="zh-CN" altLang="zh-CN" sz="2800" b="1" kern="100" dirty="0">
                <a:latin typeface="黑体" panose="02010609060101010101" pitchFamily="49" charset="-122"/>
                <a:ea typeface="黑体" panose="02010609060101010101" pitchFamily="49" charset="-122"/>
              </a:rPr>
              <a:t>枚金牌，取得全面胜利。其中的男单决赛，马龙以</a:t>
            </a:r>
            <a:r>
              <a:rPr lang="en-US" altLang="zh-CN" sz="2800" b="1" kern="100" dirty="0">
                <a:latin typeface="黑体" panose="02010609060101010101" pitchFamily="49" charset="-122"/>
                <a:ea typeface="黑体" panose="02010609060101010101" pitchFamily="49" charset="-122"/>
              </a:rPr>
              <a:t>4</a:t>
            </a:r>
            <a:r>
              <a:rPr lang="zh-CN" altLang="zh-CN" sz="2800" b="1" kern="100" dirty="0">
                <a:latin typeface="黑体" panose="02010609060101010101" pitchFamily="49" charset="-122"/>
                <a:ea typeface="黑体" panose="02010609060101010101" pitchFamily="49" charset="-122"/>
              </a:rPr>
              <a:t>比</a:t>
            </a:r>
            <a:r>
              <a:rPr lang="en-US" altLang="zh-CN" sz="2800" b="1" kern="100" dirty="0">
                <a:latin typeface="黑体" panose="02010609060101010101" pitchFamily="49" charset="-122"/>
                <a:ea typeface="黑体" panose="02010609060101010101" pitchFamily="49" charset="-122"/>
              </a:rPr>
              <a:t>1</a:t>
            </a:r>
            <a:r>
              <a:rPr lang="zh-CN" altLang="zh-CN" sz="2800" b="1" kern="100" dirty="0">
                <a:latin typeface="黑体" panose="02010609060101010101" pitchFamily="49" charset="-122"/>
                <a:ea typeface="黑体" panose="02010609060101010101" pitchFamily="49" charset="-122"/>
              </a:rPr>
              <a:t>的比分战胜瑞典球员法尔克，实现了世乒赛男单三连冠的伟业，成为继庄则栋之后</a:t>
            </a:r>
            <a:r>
              <a:rPr lang="en-US" altLang="zh-CN" sz="2800" b="1" kern="100" dirty="0">
                <a:latin typeface="黑体" panose="02010609060101010101" pitchFamily="49" charset="-122"/>
                <a:ea typeface="黑体" panose="02010609060101010101" pitchFamily="49" charset="-122"/>
              </a:rPr>
              <a:t>50</a:t>
            </a:r>
            <a:r>
              <a:rPr lang="zh-CN" altLang="zh-CN" sz="2800" b="1" kern="100" dirty="0">
                <a:latin typeface="黑体" panose="02010609060101010101" pitchFamily="49" charset="-122"/>
                <a:ea typeface="黑体" panose="02010609060101010101" pitchFamily="49" charset="-122"/>
              </a:rPr>
              <a:t>多年来首位在世乒赛实现男单三连冠的选手。</a:t>
            </a:r>
          </a:p>
          <a:p>
            <a:pPr fontAlgn="ctr">
              <a:lnSpc>
                <a:spcPts val="4000"/>
              </a:lnSpc>
            </a:pPr>
            <a:r>
              <a:rPr lang="zh-CN" altLang="zh-CN" sz="2800" b="1" kern="100" dirty="0">
                <a:solidFill>
                  <a:srgbClr val="FF0000"/>
                </a:solidFill>
                <a:latin typeface="黑体" panose="02010609060101010101" pitchFamily="49" charset="-122"/>
                <a:ea typeface="黑体" panose="02010609060101010101" pitchFamily="49" charset="-122"/>
              </a:rPr>
              <a:t>【答案】</a:t>
            </a:r>
            <a:r>
              <a:rPr lang="en-US"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①</a:t>
            </a:r>
            <a:r>
              <a:rPr lang="en-US" altLang="zh-CN" sz="2800" b="1" kern="100" dirty="0">
                <a:solidFill>
                  <a:srgbClr val="FF0000"/>
                </a:solidFill>
                <a:latin typeface="黑体" panose="02010609060101010101" pitchFamily="49" charset="-122"/>
                <a:ea typeface="黑体" panose="02010609060101010101" pitchFamily="49" charset="-122"/>
                <a:cs typeface="Times New Romance"/>
              </a:rPr>
              <a:t>2019</a:t>
            </a:r>
            <a:r>
              <a:rPr lang="zh-CN"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年</a:t>
            </a:r>
            <a:r>
              <a:rPr lang="en-US" altLang="zh-CN" sz="2800" b="1" kern="100" dirty="0">
                <a:solidFill>
                  <a:srgbClr val="FF0000"/>
                </a:solidFill>
                <a:latin typeface="黑体" panose="02010609060101010101" pitchFamily="49" charset="-122"/>
                <a:ea typeface="黑体" panose="02010609060101010101" pitchFamily="49" charset="-122"/>
                <a:cs typeface="Times New Romance"/>
              </a:rPr>
              <a:t>4</a:t>
            </a:r>
            <a:r>
              <a:rPr lang="zh-CN"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月</a:t>
            </a:r>
            <a:r>
              <a:rPr lang="en-US" altLang="zh-CN" sz="2800" b="1" kern="100" dirty="0">
                <a:solidFill>
                  <a:srgbClr val="FF0000"/>
                </a:solidFill>
                <a:latin typeface="黑体" panose="02010609060101010101" pitchFamily="49" charset="-122"/>
                <a:ea typeface="黑体" panose="02010609060101010101" pitchFamily="49" charset="-122"/>
                <a:cs typeface="Times New Romance"/>
              </a:rPr>
              <a:t>21-28</a:t>
            </a:r>
            <a:r>
              <a:rPr lang="zh-CN"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日；</a:t>
            </a:r>
            <a:r>
              <a:rPr lang="en-US"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②</a:t>
            </a:r>
            <a:r>
              <a:rPr lang="zh-CN"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第</a:t>
            </a:r>
            <a:r>
              <a:rPr lang="en-US" altLang="zh-CN" sz="2800" b="1" kern="100" dirty="0">
                <a:solidFill>
                  <a:srgbClr val="FF0000"/>
                </a:solidFill>
                <a:latin typeface="黑体" panose="02010609060101010101" pitchFamily="49" charset="-122"/>
                <a:ea typeface="黑体" panose="02010609060101010101" pitchFamily="49" charset="-122"/>
                <a:cs typeface="Times New Romance"/>
              </a:rPr>
              <a:t>55</a:t>
            </a:r>
            <a:r>
              <a:rPr lang="zh-CN"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届世乒赛单项赛在布达佩斯举行；</a:t>
            </a:r>
            <a:r>
              <a:rPr lang="en-US"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③</a:t>
            </a:r>
            <a:r>
              <a:rPr lang="zh-CN"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中国队包揽</a:t>
            </a:r>
            <a:r>
              <a:rPr lang="en-US" altLang="zh-CN" sz="2800" b="1" kern="100" dirty="0">
                <a:solidFill>
                  <a:srgbClr val="FF0000"/>
                </a:solidFill>
                <a:latin typeface="黑体" panose="02010609060101010101" pitchFamily="49" charset="-122"/>
                <a:ea typeface="黑体" panose="02010609060101010101" pitchFamily="49" charset="-122"/>
                <a:cs typeface="Times New Romance"/>
              </a:rPr>
              <a:t>5</a:t>
            </a:r>
            <a:r>
              <a:rPr lang="zh-CN"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枚金牌；</a:t>
            </a:r>
            <a:r>
              <a:rPr lang="en-US"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④</a:t>
            </a:r>
            <a:r>
              <a:rPr lang="zh-CN"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马龙成为</a:t>
            </a:r>
            <a:r>
              <a:rPr lang="en-US" altLang="zh-CN" sz="2800" b="1" kern="100" dirty="0">
                <a:solidFill>
                  <a:srgbClr val="FF0000"/>
                </a:solidFill>
                <a:latin typeface="黑体" panose="02010609060101010101" pitchFamily="49" charset="-122"/>
                <a:ea typeface="黑体" panose="02010609060101010101" pitchFamily="49" charset="-122"/>
                <a:cs typeface="Times New Romance"/>
              </a:rPr>
              <a:t>50</a:t>
            </a:r>
            <a:r>
              <a:rPr lang="zh-CN"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多年来首位实现男单三连冠的选手。</a:t>
            </a:r>
            <a:endParaRPr lang="zh-CN" altLang="zh-CN" sz="2800" b="1" kern="100" dirty="0">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6120427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a:extLst>
              <a:ext uri="{FF2B5EF4-FFF2-40B4-BE49-F238E27FC236}">
                <a16:creationId xmlns:a16="http://schemas.microsoft.com/office/drawing/2014/main" id="{10F8DD78-267C-4C1A-848E-05C278D0CE63}"/>
              </a:ext>
            </a:extLst>
          </p:cNvPr>
          <p:cNvSpPr txBox="1">
            <a:spLocks noChangeArrowheads="1"/>
          </p:cNvSpPr>
          <p:nvPr/>
        </p:nvSpPr>
        <p:spPr bwMode="auto">
          <a:xfrm>
            <a:off x="892175" y="399489"/>
            <a:ext cx="52038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黑体" panose="02010609060101010101" pitchFamily="49" charset="-122"/>
                <a:ea typeface="黑体" panose="02010609060101010101" pitchFamily="49" charset="-122"/>
              </a:rPr>
              <a:t>题型六</a:t>
            </a:r>
            <a:r>
              <a:rPr lang="en-US" altLang="zh-CN" sz="3200" b="1" dirty="0">
                <a:solidFill>
                  <a:srgbClr val="FF0000"/>
                </a:solidFill>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语段要点概括 </a:t>
            </a:r>
          </a:p>
        </p:txBody>
      </p:sp>
      <p:sp>
        <p:nvSpPr>
          <p:cNvPr id="30723" name="Text Box 3">
            <a:extLst>
              <a:ext uri="{FF2B5EF4-FFF2-40B4-BE49-F238E27FC236}">
                <a16:creationId xmlns:a16="http://schemas.microsoft.com/office/drawing/2014/main" id="{DAE28E95-3386-455F-80FC-4D215DFD2F39}"/>
              </a:ext>
            </a:extLst>
          </p:cNvPr>
          <p:cNvSpPr txBox="1">
            <a:spLocks noChangeArrowheads="1"/>
          </p:cNvSpPr>
          <p:nvPr/>
        </p:nvSpPr>
        <p:spPr bwMode="auto">
          <a:xfrm>
            <a:off x="665470" y="1296767"/>
            <a:ext cx="736441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latin typeface="Times New Roman" panose="02020603050405020304" pitchFamily="18" charset="0"/>
              </a:rPr>
              <a:t>①说明类语段</a:t>
            </a:r>
            <a:r>
              <a:rPr lang="zh-CN" altLang="en-US" sz="3200" b="1" dirty="0"/>
              <a:t>——</a:t>
            </a:r>
            <a:r>
              <a:rPr lang="zh-CN" altLang="en-US" sz="3200" b="1" dirty="0">
                <a:latin typeface="Times New Roman" panose="02020603050405020304" pitchFamily="18" charset="0"/>
              </a:rPr>
              <a:t>层次切分法</a:t>
            </a:r>
          </a:p>
        </p:txBody>
      </p:sp>
      <p:sp>
        <p:nvSpPr>
          <p:cNvPr id="30724" name="Text Box 4">
            <a:extLst>
              <a:ext uri="{FF2B5EF4-FFF2-40B4-BE49-F238E27FC236}">
                <a16:creationId xmlns:a16="http://schemas.microsoft.com/office/drawing/2014/main" id="{AE7BBB7E-6FB7-4FAF-822D-AABAC00D10CE}"/>
              </a:ext>
            </a:extLst>
          </p:cNvPr>
          <p:cNvSpPr txBox="1">
            <a:spLocks noChangeArrowheads="1"/>
          </p:cNvSpPr>
          <p:nvPr/>
        </p:nvSpPr>
        <p:spPr bwMode="auto">
          <a:xfrm>
            <a:off x="665470" y="2194045"/>
            <a:ext cx="10853020" cy="2469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3200" b="1" dirty="0">
                <a:latin typeface="黑体" panose="02010609060101010101" pitchFamily="49" charset="-122"/>
                <a:ea typeface="黑体" panose="02010609060101010101" pitchFamily="49" charset="-122"/>
              </a:rPr>
              <a:t>说明类语段往往层次清晰，结构分明。因此，在压缩语段时为确保全面，不遗漏要点，要运用“层次切分法”。</a:t>
            </a:r>
          </a:p>
          <a:p>
            <a:pPr eaLnBrk="1" hangingPunct="1">
              <a:lnSpc>
                <a:spcPct val="125000"/>
              </a:lnSpc>
            </a:pPr>
            <a:r>
              <a:rPr lang="zh-CN" altLang="en-US" sz="3200" b="1" dirty="0">
                <a:solidFill>
                  <a:srgbClr val="FF0000"/>
                </a:solidFill>
                <a:latin typeface="黑体" panose="02010609060101010101" pitchFamily="49" charset="-122"/>
                <a:ea typeface="黑体" panose="02010609060101010101" pitchFamily="49" charset="-122"/>
              </a:rPr>
              <a:t>语段的层次划清后——提炼各层次的要点，</a:t>
            </a:r>
            <a:r>
              <a:rPr lang="zh-CN" altLang="en-US" sz="3200" b="1" dirty="0">
                <a:latin typeface="黑体" panose="02010609060101010101" pitchFamily="49" charset="-122"/>
                <a:ea typeface="黑体" panose="02010609060101010101" pitchFamily="49" charset="-122"/>
              </a:rPr>
              <a:t>然后</a:t>
            </a:r>
            <a:r>
              <a:rPr lang="zh-CN" altLang="en-US" sz="3200" b="1" dirty="0">
                <a:solidFill>
                  <a:srgbClr val="FF0000"/>
                </a:solidFill>
                <a:latin typeface="黑体" panose="02010609060101010101" pitchFamily="49" charset="-122"/>
                <a:ea typeface="黑体" panose="02010609060101010101" pitchFamily="49" charset="-122"/>
              </a:rPr>
              <a:t>各要点相加</a:t>
            </a:r>
            <a:r>
              <a:rPr lang="zh-CN" altLang="en-US" sz="3200" b="1" dirty="0">
                <a:latin typeface="黑体" panose="02010609060101010101" pitchFamily="49" charset="-122"/>
                <a:ea typeface="黑体" panose="02010609060101010101" pitchFamily="49" charset="-122"/>
              </a:rPr>
              <a:t>——最后进行</a:t>
            </a:r>
            <a:r>
              <a:rPr lang="zh-CN" altLang="en-US" sz="3200" b="1" dirty="0">
                <a:solidFill>
                  <a:srgbClr val="FF0000"/>
                </a:solidFill>
                <a:latin typeface="黑体" panose="02010609060101010101" pitchFamily="49" charset="-122"/>
                <a:ea typeface="黑体" panose="02010609060101010101" pitchFamily="49" charset="-122"/>
              </a:rPr>
              <a:t>比较整理</a:t>
            </a:r>
            <a:r>
              <a:rPr lang="zh-CN" altLang="en-US" sz="3200" b="1" dirty="0">
                <a:latin typeface="黑体" panose="02010609060101010101" pitchFamily="49" charset="-122"/>
                <a:ea typeface="黑体" panose="02010609060101010101" pitchFamily="49" charset="-122"/>
              </a:rPr>
              <a:t>，使之符合题干的要求即可 。</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7CC773AD-A11E-4E6E-BEF0-6682A78FA87E}"/>
              </a:ext>
            </a:extLst>
          </p:cNvPr>
          <p:cNvSpPr>
            <a:spLocks noChangeArrowheads="1"/>
          </p:cNvSpPr>
          <p:nvPr/>
        </p:nvSpPr>
        <p:spPr bwMode="auto">
          <a:xfrm>
            <a:off x="1719213" y="1424987"/>
            <a:ext cx="7130478"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dirty="0">
                <a:latin typeface="Times New Roman" panose="02020603050405020304" pitchFamily="18" charset="0"/>
                <a:ea typeface="黑体" panose="02010609060101010101" pitchFamily="49" charset="-122"/>
              </a:rPr>
              <a:t>②议论性语段</a:t>
            </a:r>
            <a:r>
              <a:rPr lang="zh-CN" altLang="en-US" sz="3600" b="1" dirty="0">
                <a:ea typeface="黑体" panose="02010609060101010101" pitchFamily="49" charset="-122"/>
              </a:rPr>
              <a:t>——</a:t>
            </a:r>
            <a:r>
              <a:rPr lang="zh-CN" altLang="en-US" sz="3600" b="1" dirty="0">
                <a:latin typeface="Times New Roman" panose="02020603050405020304" pitchFamily="18" charset="0"/>
                <a:ea typeface="黑体" panose="02010609060101010101" pitchFamily="49" charset="-122"/>
              </a:rPr>
              <a:t>关键语句突破法</a:t>
            </a:r>
            <a:br>
              <a:rPr lang="zh-CN" altLang="en-US" sz="3600" b="1" dirty="0">
                <a:latin typeface="Times New Roman" panose="02020603050405020304" pitchFamily="18" charset="0"/>
                <a:ea typeface="黑体" panose="02010609060101010101" pitchFamily="49" charset="-122"/>
              </a:rPr>
            </a:br>
            <a:br>
              <a:rPr lang="zh-CN" altLang="en-US" sz="3200" b="1" dirty="0">
                <a:latin typeface="Times New Roman" panose="02020603050405020304" pitchFamily="18" charset="0"/>
                <a:ea typeface="黑体" panose="02010609060101010101" pitchFamily="49" charset="-122"/>
              </a:rPr>
            </a:br>
            <a:endParaRPr lang="zh-CN" altLang="en-US" sz="3200" b="1" dirty="0">
              <a:latin typeface="Times New Roman" panose="02020603050405020304" pitchFamily="18" charset="0"/>
              <a:ea typeface="黑体" panose="02010609060101010101" pitchFamily="49" charset="-122"/>
            </a:endParaRPr>
          </a:p>
        </p:txBody>
      </p:sp>
      <p:sp>
        <p:nvSpPr>
          <p:cNvPr id="31747" name="Rectangle 3">
            <a:extLst>
              <a:ext uri="{FF2B5EF4-FFF2-40B4-BE49-F238E27FC236}">
                <a16:creationId xmlns:a16="http://schemas.microsoft.com/office/drawing/2014/main" id="{15908CEE-55E5-496F-A356-573617BA2755}"/>
              </a:ext>
            </a:extLst>
          </p:cNvPr>
          <p:cNvSpPr>
            <a:spLocks noChangeArrowheads="1"/>
          </p:cNvSpPr>
          <p:nvPr/>
        </p:nvSpPr>
        <p:spPr bwMode="auto">
          <a:xfrm>
            <a:off x="929557" y="2240595"/>
            <a:ext cx="10546121" cy="207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zh-CN" sz="3200" b="1" dirty="0">
                <a:latin typeface="黑体" panose="02010609060101010101" pitchFamily="49" charset="-122"/>
                <a:ea typeface="黑体" panose="02010609060101010101" pitchFamily="49" charset="-122"/>
              </a:rPr>
              <a:t>　　</a:t>
            </a:r>
            <a:r>
              <a:rPr lang="zh-CN" altLang="zh-CN" sz="3600" b="1" dirty="0">
                <a:latin typeface="黑体" panose="02010609060101010101" pitchFamily="49" charset="-122"/>
                <a:ea typeface="黑体" panose="02010609060101010101" pitchFamily="49" charset="-122"/>
              </a:rPr>
              <a:t>如有</a:t>
            </a:r>
            <a:r>
              <a:rPr lang="zh-CN" altLang="zh-CN" sz="3600" b="1" dirty="0">
                <a:solidFill>
                  <a:srgbClr val="FF0000"/>
                </a:solidFill>
                <a:latin typeface="黑体" panose="02010609060101010101" pitchFamily="49" charset="-122"/>
                <a:ea typeface="黑体" panose="02010609060101010101" pitchFamily="49" charset="-122"/>
              </a:rPr>
              <a:t>中心句</a:t>
            </a:r>
            <a:r>
              <a:rPr lang="zh-CN" altLang="zh-CN" sz="3600" b="1" dirty="0">
                <a:latin typeface="黑体" panose="02010609060101010101" pitchFamily="49" charset="-122"/>
                <a:ea typeface="黑体" panose="02010609060101010101" pitchFamily="49" charset="-122"/>
              </a:rPr>
              <a:t>即是语段的主要内容；如果没有中心句，就必须</a:t>
            </a:r>
            <a:r>
              <a:rPr lang="zh-CN" altLang="zh-CN" sz="3600" b="1" dirty="0">
                <a:solidFill>
                  <a:srgbClr val="FF0000"/>
                </a:solidFill>
                <a:latin typeface="黑体" panose="02010609060101010101" pitchFamily="49" charset="-122"/>
                <a:ea typeface="黑体" panose="02010609060101010101" pitchFamily="49" charset="-122"/>
              </a:rPr>
              <a:t>找出对语段内容起概括作用的关键句，</a:t>
            </a:r>
            <a:r>
              <a:rPr lang="zh-CN" altLang="zh-CN" sz="3600" b="1" dirty="0">
                <a:latin typeface="黑体" panose="02010609060101010101" pitchFamily="49" charset="-122"/>
                <a:ea typeface="黑体" panose="02010609060101010101" pitchFamily="49" charset="-122"/>
              </a:rPr>
              <a:t>再进行</a:t>
            </a:r>
            <a:r>
              <a:rPr lang="zh-CN" altLang="zh-CN" sz="3600" b="1" dirty="0">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翻新改造</a:t>
            </a:r>
            <a:r>
              <a:rPr lang="zh-CN" altLang="zh-CN" sz="3600" b="1" dirty="0">
                <a:ea typeface="黑体" panose="02010609060101010101" pitchFamily="49" charset="-122"/>
              </a:rPr>
              <a:t>”</a:t>
            </a:r>
            <a:r>
              <a:rPr lang="zh-CN" altLang="zh-CN" sz="3600" b="1" dirty="0">
                <a:latin typeface="黑体" panose="02010609060101010101" pitchFamily="49" charset="-122"/>
                <a:ea typeface="黑体" panose="02010609060101010101" pitchFamily="49" charset="-122"/>
              </a:rPr>
              <a:t>就可以了。 </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A6EE8EB-C9AD-43C0-8DE9-E49863EF0136}"/>
              </a:ext>
            </a:extLst>
          </p:cNvPr>
          <p:cNvSpPr/>
          <p:nvPr/>
        </p:nvSpPr>
        <p:spPr>
          <a:xfrm>
            <a:off x="374908" y="685072"/>
            <a:ext cx="11442184" cy="6183680"/>
          </a:xfrm>
          <a:prstGeom prst="rect">
            <a:avLst/>
          </a:prstGeom>
        </p:spPr>
        <p:txBody>
          <a:bodyPr wrap="square">
            <a:spAutoFit/>
          </a:bodyPr>
          <a:lstStyle/>
          <a:p>
            <a:pPr>
              <a:lnSpc>
                <a:spcPct val="125000"/>
              </a:lnSpc>
            </a:pPr>
            <a:r>
              <a:rPr lang="zh-CN" altLang="en-US"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新闻是一种以记叙为主的文体，必须具备时间、地点、人物、事件、原因（包括经过、结果）等五个要素。新闻的结构一般包括</a:t>
            </a:r>
            <a:r>
              <a:rPr lang="zh-CN" altLang="en-US" sz="3200" b="1" dirty="0">
                <a:solidFill>
                  <a:srgbClr val="FF0000"/>
                </a:solidFill>
                <a:latin typeface="黑体" panose="02010609060101010101" pitchFamily="49" charset="-122"/>
                <a:ea typeface="黑体" panose="02010609060101010101" pitchFamily="49" charset="-122"/>
              </a:rPr>
              <a:t>标题、导语、主体、结尾</a:t>
            </a:r>
            <a:r>
              <a:rPr lang="zh-CN" altLang="en-US" sz="3200" b="1" dirty="0">
                <a:latin typeface="黑体" panose="02010609060101010101" pitchFamily="49" charset="-122"/>
                <a:ea typeface="黑体" panose="02010609060101010101" pitchFamily="49" charset="-122"/>
              </a:rPr>
              <a:t>四部分。</a:t>
            </a:r>
          </a:p>
          <a:p>
            <a:pPr>
              <a:lnSpc>
                <a:spcPct val="125000"/>
              </a:lnSpc>
            </a:pPr>
            <a:r>
              <a:rPr lang="zh-CN" altLang="en-US" sz="3200" b="1" dirty="0">
                <a:latin typeface="黑体" panose="02010609060101010101" pitchFamily="49" charset="-122"/>
                <a:ea typeface="黑体" panose="02010609060101010101" pitchFamily="49" charset="-122"/>
              </a:rPr>
              <a:t> </a:t>
            </a:r>
            <a:r>
              <a:rPr lang="en-US" altLang="zh-CN" sz="3200" b="1" dirty="0">
                <a:latin typeface="黑体" panose="02010609060101010101" pitchFamily="49" charset="-122"/>
                <a:ea typeface="黑体" panose="02010609060101010101" pitchFamily="49" charset="-122"/>
              </a:rPr>
              <a:t>1</a:t>
            </a:r>
            <a:r>
              <a:rPr lang="zh-CN" altLang="en-US" sz="3200" b="1" dirty="0">
                <a:latin typeface="黑体" panose="02010609060101010101" pitchFamily="49" charset="-122"/>
                <a:ea typeface="黑体" panose="02010609060101010101" pitchFamily="49" charset="-122"/>
              </a:rPr>
              <a:t>、标题</a:t>
            </a:r>
          </a:p>
          <a:p>
            <a:pPr>
              <a:lnSpc>
                <a:spcPct val="125000"/>
              </a:lnSpc>
            </a:pPr>
            <a:r>
              <a:rPr lang="zh-CN" altLang="en-US" sz="3200" b="1" dirty="0">
                <a:latin typeface="黑体" panose="02010609060101010101" pitchFamily="49" charset="-122"/>
                <a:ea typeface="黑体" panose="02010609060101010101" pitchFamily="49" charset="-122"/>
              </a:rPr>
              <a:t>    标题是新闻的</a:t>
            </a:r>
            <a:r>
              <a:rPr lang="zh-CN" altLang="en-US" sz="3200" b="1" dirty="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眼睛</a:t>
            </a:r>
            <a:r>
              <a:rPr lang="zh-CN" altLang="en-US" sz="3200" b="1" dirty="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，有一行标题和多行标题之分。其主标题旨在揭示消息的主题或重要新闻事实；副标题（又称辅题、子题）用以补充说明情况，或指出内容范围，作出内容提要等。一般说来</a:t>
            </a:r>
            <a:r>
              <a:rPr lang="zh-CN" altLang="en-US" sz="3200" b="1" dirty="0">
                <a:solidFill>
                  <a:srgbClr val="FF0000"/>
                </a:solidFill>
                <a:latin typeface="黑体" panose="02010609060101010101" pitchFamily="49" charset="-122"/>
                <a:ea typeface="黑体" panose="02010609060101010101" pitchFamily="49" charset="-122"/>
              </a:rPr>
              <a:t>标题较标题新闻更简洁，往往不需要时间</a:t>
            </a:r>
            <a:r>
              <a:rPr lang="zh-CN" altLang="en-US" sz="3200" b="1" dirty="0">
                <a:latin typeface="黑体" panose="02010609060101010101" pitchFamily="49" charset="-122"/>
                <a:ea typeface="黑体" panose="02010609060101010101" pitchFamily="49" charset="-122"/>
              </a:rPr>
              <a:t>，只要有</a:t>
            </a:r>
            <a:r>
              <a:rPr lang="zh-CN" altLang="en-US" sz="3200" b="1" dirty="0">
                <a:solidFill>
                  <a:srgbClr val="FF0000"/>
                </a:solidFill>
                <a:latin typeface="黑体" panose="02010609060101010101" pitchFamily="49" charset="-122"/>
                <a:ea typeface="黑体" panose="02010609060101010101" pitchFamily="49" charset="-122"/>
              </a:rPr>
              <a:t>人物和事件两个必备要素，</a:t>
            </a:r>
            <a:r>
              <a:rPr lang="zh-CN" altLang="en-US" sz="3200" b="1" dirty="0">
                <a:latin typeface="黑体" panose="02010609060101010101" pitchFamily="49" charset="-122"/>
                <a:ea typeface="黑体" panose="02010609060101010101" pitchFamily="49" charset="-122"/>
              </a:rPr>
              <a:t>句中通常不停顿，文末不用标点。</a:t>
            </a:r>
            <a:endParaRPr lang="zh-CN" altLang="en-US" sz="3200" dirty="0"/>
          </a:p>
        </p:txBody>
      </p:sp>
      <p:sp>
        <p:nvSpPr>
          <p:cNvPr id="3" name="矩形 2">
            <a:extLst>
              <a:ext uri="{FF2B5EF4-FFF2-40B4-BE49-F238E27FC236}">
                <a16:creationId xmlns:a16="http://schemas.microsoft.com/office/drawing/2014/main" id="{6500D4B5-1F8A-4952-AFDB-4B80948B1424}"/>
              </a:ext>
            </a:extLst>
          </p:cNvPr>
          <p:cNvSpPr/>
          <p:nvPr/>
        </p:nvSpPr>
        <p:spPr>
          <a:xfrm>
            <a:off x="304907" y="198785"/>
            <a:ext cx="3480440" cy="486287"/>
          </a:xfrm>
          <a:prstGeom prst="rect">
            <a:avLst/>
          </a:prstGeom>
        </p:spPr>
        <p:txBody>
          <a:bodyPr wrap="none">
            <a:spAutoFit/>
          </a:bodyPr>
          <a:lstStyle/>
          <a:p>
            <a:pPr>
              <a:lnSpc>
                <a:spcPct val="80000"/>
              </a:lnSpc>
            </a:pPr>
            <a:r>
              <a:rPr lang="zh-CN" altLang="en-US" sz="3200" b="1" dirty="0">
                <a:solidFill>
                  <a:srgbClr val="FF0000"/>
                </a:solidFill>
                <a:latin typeface="黑体" panose="02010609060101010101" pitchFamily="49" charset="-122"/>
                <a:ea typeface="黑体" panose="02010609060101010101" pitchFamily="49" charset="-122"/>
              </a:rPr>
              <a:t>题型一：新闻概写</a:t>
            </a:r>
          </a:p>
        </p:txBody>
      </p:sp>
    </p:spTree>
    <p:extLst>
      <p:ext uri="{BB962C8B-B14F-4D97-AF65-F5344CB8AC3E}">
        <p14:creationId xmlns:p14="http://schemas.microsoft.com/office/powerpoint/2010/main" val="34525132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664FA60D-5D4C-469C-AC8D-C8CE02C616BA}"/>
              </a:ext>
            </a:extLst>
          </p:cNvPr>
          <p:cNvSpPr>
            <a:spLocks noChangeArrowheads="1"/>
          </p:cNvSpPr>
          <p:nvPr/>
        </p:nvSpPr>
        <p:spPr bwMode="auto">
          <a:xfrm>
            <a:off x="1448415" y="1010571"/>
            <a:ext cx="55864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latin typeface="Times New Roman" panose="02020603050405020304" pitchFamily="18" charset="0"/>
                <a:ea typeface="黑体" panose="02010609060101010101" pitchFamily="49" charset="-122"/>
              </a:rPr>
              <a:t>③描写类压缩</a:t>
            </a:r>
            <a:r>
              <a:rPr lang="zh-CN" altLang="en-US" sz="3200" b="1">
                <a:ea typeface="黑体" panose="02010609060101010101" pitchFamily="49" charset="-122"/>
              </a:rPr>
              <a:t>——</a:t>
            </a:r>
            <a:r>
              <a:rPr lang="zh-CN" altLang="en-US" sz="3200" b="1">
                <a:solidFill>
                  <a:srgbClr val="FF0000"/>
                </a:solidFill>
                <a:latin typeface="Times New Roman" panose="02020603050405020304" pitchFamily="18" charset="0"/>
                <a:ea typeface="黑体" panose="02010609060101010101" pitchFamily="49" charset="-122"/>
              </a:rPr>
              <a:t>舍偏取正法</a:t>
            </a:r>
            <a:r>
              <a:rPr lang="zh-CN" altLang="en-US" sz="3200" b="1">
                <a:solidFill>
                  <a:srgbClr val="FF0000"/>
                </a:solidFill>
                <a:latin typeface="Times New Roman" panose="02020603050405020304" pitchFamily="18" charset="0"/>
              </a:rPr>
              <a:t> </a:t>
            </a:r>
          </a:p>
        </p:txBody>
      </p:sp>
      <p:sp>
        <p:nvSpPr>
          <p:cNvPr id="32771" name="Rectangle 3">
            <a:extLst>
              <a:ext uri="{FF2B5EF4-FFF2-40B4-BE49-F238E27FC236}">
                <a16:creationId xmlns:a16="http://schemas.microsoft.com/office/drawing/2014/main" id="{997CDE07-6EFF-49D9-8303-B3CEAB8F1805}"/>
              </a:ext>
            </a:extLst>
          </p:cNvPr>
          <p:cNvSpPr>
            <a:spLocks noChangeArrowheads="1"/>
          </p:cNvSpPr>
          <p:nvPr/>
        </p:nvSpPr>
        <p:spPr bwMode="auto">
          <a:xfrm>
            <a:off x="723951" y="1726471"/>
            <a:ext cx="11133752" cy="4932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zh-CN" sz="3200" b="1" dirty="0">
                <a:latin typeface="黑体" panose="02010609060101010101" pitchFamily="49" charset="-122"/>
                <a:ea typeface="黑体" panose="02010609060101010101" pitchFamily="49" charset="-122"/>
              </a:rPr>
              <a:t>　　对于描写类语段压缩，首先要弄清描写的对象，然后运用</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舍偏取正法</a:t>
            </a:r>
            <a:r>
              <a:rPr lang="zh-CN" altLang="zh-CN" sz="3200" b="1" dirty="0">
                <a:ea typeface="黑体" panose="02010609060101010101" pitchFamily="49" charset="-122"/>
              </a:rPr>
              <a:t>”</a:t>
            </a:r>
            <a:r>
              <a:rPr lang="zh-CN" altLang="zh-CN" sz="3200" b="1" dirty="0">
                <a:latin typeface="黑体" panose="02010609060101010101" pitchFamily="49" charset="-122"/>
                <a:ea typeface="黑体" panose="02010609060101010101" pitchFamily="49" charset="-122"/>
              </a:rPr>
              <a:t>从句法和语法两个角度对语段进行分析，</a:t>
            </a:r>
            <a:r>
              <a:rPr lang="zh-CN" altLang="zh-CN" sz="3200" b="1" dirty="0">
                <a:solidFill>
                  <a:srgbClr val="FF0000"/>
                </a:solidFill>
                <a:latin typeface="黑体" panose="02010609060101010101" pitchFamily="49" charset="-122"/>
                <a:ea typeface="黑体" panose="02010609060101010101" pitchFamily="49" charset="-122"/>
              </a:rPr>
              <a:t>保留一些关键性的句子或词语，舍弃一些修饰、限制或补充性的句子或词语。</a:t>
            </a:r>
          </a:p>
          <a:p>
            <a:pPr eaLnBrk="1" hangingPunct="1">
              <a:lnSpc>
                <a:spcPct val="125000"/>
              </a:lnSpc>
            </a:pPr>
            <a:r>
              <a:rPr lang="zh-CN" altLang="zh-CN" sz="3200" b="1" dirty="0">
                <a:latin typeface="黑体" panose="02010609060101010101" pitchFamily="49" charset="-122"/>
                <a:ea typeface="黑体" panose="02010609060101010101" pitchFamily="49" charset="-122"/>
              </a:rPr>
              <a:t>　　对于写景的语段来说，一些时令（间）、地点、方位等状语和对事物本身描绘性的定语都属于舍弃的东西</a:t>
            </a:r>
            <a:r>
              <a:rPr lang="zh-CN" altLang="en-US" sz="3200" b="1" dirty="0">
                <a:latin typeface="黑体" panose="02010609060101010101" pitchFamily="49" charset="-122"/>
                <a:ea typeface="黑体" panose="02010609060101010101" pitchFamily="49" charset="-122"/>
              </a:rPr>
              <a:t>。</a:t>
            </a:r>
            <a:br>
              <a:rPr lang="zh-CN" altLang="zh-CN" sz="3200" b="1" dirty="0">
                <a:latin typeface="黑体" panose="02010609060101010101" pitchFamily="49" charset="-122"/>
                <a:ea typeface="黑体" panose="02010609060101010101" pitchFamily="49" charset="-122"/>
              </a:rPr>
            </a:br>
            <a:br>
              <a:rPr lang="zh-CN" altLang="zh-CN" sz="3200" b="1" dirty="0">
                <a:latin typeface="黑体" panose="02010609060101010101" pitchFamily="49" charset="-122"/>
                <a:ea typeface="黑体" panose="02010609060101010101" pitchFamily="49" charset="-122"/>
              </a:rPr>
            </a:br>
            <a:endParaRPr lang="zh-CN" altLang="zh-CN" sz="3200" b="1" dirty="0">
              <a:latin typeface="黑体" panose="02010609060101010101" pitchFamily="49" charset="-122"/>
              <a:ea typeface="黑体" panose="02010609060101010101" pitchFamily="49" charset="-122"/>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a:extLst>
              <a:ext uri="{FF2B5EF4-FFF2-40B4-BE49-F238E27FC236}">
                <a16:creationId xmlns:a16="http://schemas.microsoft.com/office/drawing/2014/main" id="{E7ABEB94-CA18-4C37-9814-1C1761BA57AB}"/>
              </a:ext>
            </a:extLst>
          </p:cNvPr>
          <p:cNvSpPr txBox="1">
            <a:spLocks noChangeArrowheads="1"/>
          </p:cNvSpPr>
          <p:nvPr/>
        </p:nvSpPr>
        <p:spPr bwMode="auto">
          <a:xfrm>
            <a:off x="1190573" y="1493172"/>
            <a:ext cx="1044590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dirty="0">
                <a:latin typeface="黑体" panose="02010609060101010101" pitchFamily="49" charset="-122"/>
                <a:ea typeface="黑体" panose="02010609060101010101" pitchFamily="49" charset="-122"/>
              </a:rPr>
              <a:t>④定向压缩</a:t>
            </a:r>
          </a:p>
          <a:p>
            <a:pPr eaLnBrk="1" hangingPunct="1"/>
            <a:r>
              <a:rPr lang="zh-CN" altLang="en-US" sz="3600" b="1" dirty="0">
                <a:latin typeface="黑体" panose="02010609060101010101" pitchFamily="49" charset="-122"/>
                <a:ea typeface="黑体" panose="02010609060101010101" pitchFamily="49" charset="-122"/>
              </a:rPr>
              <a:t>　　</a:t>
            </a:r>
            <a:r>
              <a:rPr lang="zh-CN" altLang="en-US" sz="3600" b="1" dirty="0">
                <a:solidFill>
                  <a:srgbClr val="FF0000"/>
                </a:solidFill>
                <a:latin typeface="黑体" panose="02010609060101010101" pitchFamily="49" charset="-122"/>
                <a:ea typeface="黑体" panose="02010609060101010101" pitchFamily="49" charset="-122"/>
              </a:rPr>
              <a:t>紧扣要求，与要求有关的</a:t>
            </a:r>
            <a:r>
              <a:rPr lang="zh-CN" altLang="en-US" sz="3600" b="1" dirty="0">
                <a:latin typeface="黑体" panose="02010609060101010101" pitchFamily="49" charset="-122"/>
                <a:ea typeface="黑体" panose="02010609060101010101" pitchFamily="49" charset="-122"/>
              </a:rPr>
              <a:t>才是主要信息。这样压缩的要点和原段的要点没有必然联系。这样题目正受到命题者的青睐。</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a:extLst>
              <a:ext uri="{FF2B5EF4-FFF2-40B4-BE49-F238E27FC236}">
                <a16:creationId xmlns:a16="http://schemas.microsoft.com/office/drawing/2014/main" id="{EAB13D24-435D-491A-ACDD-D5CE68DAC344}"/>
              </a:ext>
            </a:extLst>
          </p:cNvPr>
          <p:cNvSpPr txBox="1">
            <a:spLocks noChangeArrowheads="1"/>
          </p:cNvSpPr>
          <p:nvPr/>
        </p:nvSpPr>
        <p:spPr bwMode="auto">
          <a:xfrm>
            <a:off x="577184" y="491000"/>
            <a:ext cx="11000299" cy="4316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3200" b="1" dirty="0">
                <a:latin typeface="黑体" panose="02010609060101010101" pitchFamily="49" charset="-122"/>
                <a:ea typeface="黑体" panose="02010609060101010101" pitchFamily="49" charset="-122"/>
              </a:rPr>
              <a:t>阅读下列材料，</a:t>
            </a:r>
            <a:r>
              <a:rPr lang="zh-CN" altLang="en-US" sz="3200" b="1" dirty="0">
                <a:solidFill>
                  <a:srgbClr val="FF0000"/>
                </a:solidFill>
                <a:latin typeface="黑体" panose="02010609060101010101" pitchFamily="49" charset="-122"/>
                <a:ea typeface="黑体" panose="02010609060101010101" pitchFamily="49" charset="-122"/>
              </a:rPr>
              <a:t>概括其主要信息</a:t>
            </a:r>
            <a:r>
              <a:rPr lang="zh-CN" altLang="en-US" sz="3200" b="1" dirty="0">
                <a:latin typeface="黑体" panose="02010609060101010101" pitchFamily="49" charset="-122"/>
                <a:ea typeface="黑体" panose="02010609060101010101" pitchFamily="49" charset="-122"/>
              </a:rPr>
              <a:t>（不得超过50字）。</a:t>
            </a:r>
          </a:p>
          <a:p>
            <a:pPr eaLnBrk="1" hangingPunct="1">
              <a:lnSpc>
                <a:spcPct val="125000"/>
              </a:lnSpc>
            </a:pPr>
            <a:r>
              <a:rPr lang="zh-CN" altLang="en-US" sz="3200" b="1" dirty="0">
                <a:latin typeface="黑体" panose="02010609060101010101" pitchFamily="49" charset="-122"/>
                <a:ea typeface="黑体" panose="02010609060101010101" pitchFamily="49" charset="-122"/>
              </a:rPr>
              <a:t>　　毕业于中央美院的王林，热爱自己的美术教育事业。他在某省矿务局一中任教期间，利用业余时间，注重培养和训练对绘画有兴趣的学生。经他精心辅导3年的该校高中美术小组的9名学生，在今年高校艺术类的考试中专业成绩全部过线，其中有5名考入省艺术高校，3名被中国矿业大学美术专业录取。</a:t>
            </a:r>
          </a:p>
        </p:txBody>
      </p:sp>
      <p:sp>
        <p:nvSpPr>
          <p:cNvPr id="34819" name="Text Box 3">
            <a:extLst>
              <a:ext uri="{FF2B5EF4-FFF2-40B4-BE49-F238E27FC236}">
                <a16:creationId xmlns:a16="http://schemas.microsoft.com/office/drawing/2014/main" id="{DA1F58AF-EAA2-4D21-8C0D-354A5BFF2358}"/>
              </a:ext>
            </a:extLst>
          </p:cNvPr>
          <p:cNvSpPr txBox="1">
            <a:spLocks noChangeArrowheads="1"/>
          </p:cNvSpPr>
          <p:nvPr/>
        </p:nvSpPr>
        <p:spPr bwMode="auto">
          <a:xfrm>
            <a:off x="577184" y="5098053"/>
            <a:ext cx="11000299" cy="1238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2800" b="1" dirty="0">
                <a:solidFill>
                  <a:srgbClr val="FFFF00"/>
                </a:solidFill>
                <a:latin typeface="黑体" panose="02010609060101010101" pitchFamily="49" charset="-122"/>
                <a:ea typeface="黑体" panose="02010609060101010101" pitchFamily="49" charset="-122"/>
              </a:rPr>
              <a:t>　　</a:t>
            </a:r>
            <a:r>
              <a:rPr lang="zh-CN" altLang="en-US" sz="3200" b="1" dirty="0">
                <a:solidFill>
                  <a:srgbClr val="FF0000"/>
                </a:solidFill>
                <a:latin typeface="黑体" panose="02010609060101010101" pitchFamily="49" charset="-122"/>
                <a:ea typeface="黑体" panose="02010609060101010101" pitchFamily="49" charset="-122"/>
              </a:rPr>
              <a:t>某省矿务局一中王林老师业余辅导3年的9名学生，在今年高校艺术类招生考试中均取得优异成绩。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checkerboard(across)">
                                      <p:cBhvr>
                                        <p:cTn id="7" dur="5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ECA1696-7F2D-4D6C-A475-07AFC0BA76C4}"/>
              </a:ext>
            </a:extLst>
          </p:cNvPr>
          <p:cNvSpPr/>
          <p:nvPr/>
        </p:nvSpPr>
        <p:spPr>
          <a:xfrm>
            <a:off x="457200" y="253797"/>
            <a:ext cx="11194026" cy="5404365"/>
          </a:xfrm>
          <a:prstGeom prst="rect">
            <a:avLst/>
          </a:prstGeom>
        </p:spPr>
        <p:txBody>
          <a:bodyPr wrap="square">
            <a:spAutoFit/>
          </a:bodyPr>
          <a:lstStyle/>
          <a:p>
            <a:pPr>
              <a:lnSpc>
                <a:spcPct val="125000"/>
              </a:lnSpc>
            </a:pPr>
            <a:r>
              <a:rPr lang="zh-CN" altLang="en-US" sz="2800" b="1" dirty="0">
                <a:solidFill>
                  <a:srgbClr val="FF0000"/>
                </a:solidFill>
                <a:latin typeface="黑体" panose="02010609060101010101" pitchFamily="49" charset="-122"/>
                <a:ea typeface="黑体" panose="02010609060101010101" pitchFamily="49" charset="-122"/>
              </a:rPr>
              <a:t>阅读下面一段文字，找出“碳链式反应”过程的三个关键性词语。</a:t>
            </a:r>
          </a:p>
          <a:p>
            <a:pPr>
              <a:lnSpc>
                <a:spcPct val="125000"/>
              </a:lnSpc>
            </a:pPr>
            <a:r>
              <a:rPr lang="zh-CN" altLang="en-US" sz="2800" b="1" dirty="0">
                <a:latin typeface="黑体" panose="02010609060101010101" pitchFamily="49" charset="-122"/>
                <a:ea typeface="黑体" panose="02010609060101010101" pitchFamily="49" charset="-122"/>
              </a:rPr>
              <a:t>    科学家在喀斯特地貌的研究中，发现了一个复杂的碳链式反应。当水流从空气中“大口吮吸”二氧化碳并侵蚀石灰岩时，持续不断的吸碳过程就开始了。接着，在岩石表面自由流淌的酸性水流携带着大量碳酸氢根，随着自然界的水循环辗转奔向江河湖海。此时，浮游植物体内的“食物加工厂”在急切地“找米下锅”，它们惊喜地发现，只要分泌一种叫做“碳酸酐酶”的催化剂，对水中的碳酸氢根“略施魔法”，等待加工的“米”</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二氧化碳，就唾手可得。最终，光合作用将大量随波逐流的碳转化成有机碳，封存于水生生物体内。</a:t>
            </a:r>
          </a:p>
          <a:p>
            <a:pPr>
              <a:lnSpc>
                <a:spcPct val="125000"/>
              </a:lnSpc>
            </a:pPr>
            <a:r>
              <a:rPr lang="zh-CN" altLang="en-US" sz="2800" b="1" dirty="0">
                <a:solidFill>
                  <a:srgbClr val="FF0000"/>
                </a:solidFill>
                <a:latin typeface="黑体" panose="02010609060101010101" pitchFamily="49" charset="-122"/>
                <a:ea typeface="黑体" panose="02010609060101010101" pitchFamily="49" charset="-122"/>
              </a:rPr>
              <a:t>答案：吸碳 “略施魔法” 光合作用</a:t>
            </a:r>
          </a:p>
        </p:txBody>
      </p:sp>
    </p:spTree>
    <p:extLst>
      <p:ext uri="{BB962C8B-B14F-4D97-AF65-F5344CB8AC3E}">
        <p14:creationId xmlns:p14="http://schemas.microsoft.com/office/powerpoint/2010/main" val="4014525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B138DC9-ADCA-4C28-A26A-AB4EFF933D47}"/>
              </a:ext>
            </a:extLst>
          </p:cNvPr>
          <p:cNvSpPr/>
          <p:nvPr/>
        </p:nvSpPr>
        <p:spPr>
          <a:xfrm>
            <a:off x="277761" y="457513"/>
            <a:ext cx="11636478" cy="5942974"/>
          </a:xfrm>
          <a:prstGeom prst="rect">
            <a:avLst/>
          </a:prstGeom>
        </p:spPr>
        <p:txBody>
          <a:bodyPr wrap="square">
            <a:spAutoFit/>
          </a:bodyPr>
          <a:lstStyle/>
          <a:p>
            <a:pPr>
              <a:lnSpc>
                <a:spcPct val="125000"/>
              </a:lnSpc>
            </a:pPr>
            <a:r>
              <a:rPr lang="zh-CN" altLang="en-US" sz="2800" b="1" dirty="0">
                <a:solidFill>
                  <a:srgbClr val="FF0000"/>
                </a:solidFill>
                <a:latin typeface="黑体" panose="02010609060101010101" pitchFamily="49" charset="-122"/>
                <a:ea typeface="黑体" panose="02010609060101010101" pitchFamily="49" charset="-122"/>
              </a:rPr>
              <a:t>阅读下面这段文字，用五个短语概括凤山妈祖石像的主要特点</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每个短语不超过</a:t>
            </a:r>
            <a:r>
              <a:rPr lang="en-US" altLang="zh-CN" sz="2800" b="1" dirty="0">
                <a:solidFill>
                  <a:srgbClr val="FF0000"/>
                </a:solidFill>
                <a:latin typeface="黑体" panose="02010609060101010101" pitchFamily="49" charset="-122"/>
                <a:ea typeface="黑体" panose="02010609060101010101" pitchFamily="49" charset="-122"/>
              </a:rPr>
              <a:t>6</a:t>
            </a:r>
            <a:r>
              <a:rPr lang="zh-CN" altLang="en-US" sz="2800" b="1" dirty="0">
                <a:solidFill>
                  <a:srgbClr val="FF0000"/>
                </a:solidFill>
                <a:latin typeface="黑体" panose="02010609060101010101" pitchFamily="49" charset="-122"/>
                <a:ea typeface="黑体" panose="02010609060101010101" pitchFamily="49" charset="-122"/>
              </a:rPr>
              <a:t>字</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a:t>
            </a:r>
          </a:p>
          <a:p>
            <a:pPr>
              <a:lnSpc>
                <a:spcPct val="125000"/>
              </a:lnSpc>
            </a:pPr>
            <a:r>
              <a:rPr lang="zh-CN" altLang="en-US" sz="2800" b="1" dirty="0">
                <a:latin typeface="黑体" panose="02010609060101010101" pitchFamily="49" charset="-122"/>
                <a:ea typeface="黑体" panose="02010609060101010101" pitchFamily="49" charset="-122"/>
              </a:rPr>
              <a:t>    凤山妈祖石像位于汕尾市区东面品清湖畔的凤山顶上，高 </a:t>
            </a:r>
            <a:r>
              <a:rPr lang="en-US" altLang="zh-CN" sz="2800" b="1" dirty="0">
                <a:latin typeface="黑体" panose="02010609060101010101" pitchFamily="49" charset="-122"/>
                <a:ea typeface="黑体" panose="02010609060101010101" pitchFamily="49" charset="-122"/>
              </a:rPr>
              <a:t>16.83m</a:t>
            </a:r>
            <a:r>
              <a:rPr lang="zh-CN" altLang="en-US" sz="2800" b="1" dirty="0">
                <a:latin typeface="黑体" panose="02010609060101010101" pitchFamily="49" charset="-122"/>
                <a:ea typeface="黑体" panose="02010609060101010101" pitchFamily="49" charset="-122"/>
              </a:rPr>
              <a:t>，重</a:t>
            </a:r>
            <a:r>
              <a:rPr lang="en-US" altLang="zh-CN" sz="2800" b="1" dirty="0">
                <a:latin typeface="黑体" panose="02010609060101010101" pitchFamily="49" charset="-122"/>
                <a:ea typeface="黑体" panose="02010609060101010101" pitchFamily="49" charset="-122"/>
              </a:rPr>
              <a:t>1000t</a:t>
            </a:r>
            <a:r>
              <a:rPr lang="zh-CN" altLang="en-US" sz="2800" b="1" dirty="0">
                <a:latin typeface="黑体" panose="02010609060101010101" pitchFamily="49" charset="-122"/>
                <a:ea typeface="黑体" panose="02010609060101010101" pitchFamily="49" charset="-122"/>
              </a:rPr>
              <a:t>，由 </a:t>
            </a:r>
            <a:r>
              <a:rPr lang="en-US" altLang="zh-CN" sz="2800" b="1" dirty="0">
                <a:latin typeface="黑体" panose="02010609060101010101" pitchFamily="49" charset="-122"/>
                <a:ea typeface="黑体" panose="02010609060101010101" pitchFamily="49" charset="-122"/>
              </a:rPr>
              <a:t>468 </a:t>
            </a:r>
            <a:r>
              <a:rPr lang="zh-CN" altLang="en-US" sz="2800" b="1" dirty="0">
                <a:latin typeface="黑体" panose="02010609060101010101" pitchFamily="49" charset="-122"/>
                <a:ea typeface="黑体" panose="02010609060101010101" pitchFamily="49" charset="-122"/>
              </a:rPr>
              <a:t>块来自妈祖故乡福建莆田的优质花岗岩雕刻而成。旁有石刻“天后圣母”四字，是我国著名文学家冰心女士所题。凤山妈祖石像建于一九九四年，是中国大陆目前最大型的妈祖艺术石雕像之一，由中国现代雕塑大师李维祀设计，它于端庄肃穆中流淌着秀慧妩媚。它的落成，犹如在红海湾畔缀上一颗绚丽璀璨的明珠，成为粤东明珠汕尾市的新标志。登临凤仪台，妈祖石像以晴空祥云为背景，远眺大海，庇佑着渔民的平安归航，给人以自信和安慰。</a:t>
            </a:r>
          </a:p>
          <a:p>
            <a:pPr>
              <a:lnSpc>
                <a:spcPct val="125000"/>
              </a:lnSpc>
            </a:pPr>
            <a:r>
              <a:rPr lang="zh-CN" altLang="en-US" sz="2800" b="1" dirty="0">
                <a:solidFill>
                  <a:srgbClr val="FF0000"/>
                </a:solidFill>
                <a:latin typeface="黑体" panose="02010609060101010101" pitchFamily="49" charset="-122"/>
                <a:ea typeface="黑体" panose="02010609060101010101" pitchFamily="49" charset="-122"/>
              </a:rPr>
              <a:t>答案：石料非凡；被人崇敬；最大型；端庄肃穆；汕尾新标志；庇佑渔民</a:t>
            </a:r>
          </a:p>
        </p:txBody>
      </p:sp>
    </p:spTree>
    <p:extLst>
      <p:ext uri="{BB962C8B-B14F-4D97-AF65-F5344CB8AC3E}">
        <p14:creationId xmlns:p14="http://schemas.microsoft.com/office/powerpoint/2010/main" val="30548845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0852372-17DD-4459-967C-B85256822515}"/>
              </a:ext>
            </a:extLst>
          </p:cNvPr>
          <p:cNvSpPr/>
          <p:nvPr/>
        </p:nvSpPr>
        <p:spPr>
          <a:xfrm>
            <a:off x="312174" y="324464"/>
            <a:ext cx="11567652" cy="5909310"/>
          </a:xfrm>
          <a:prstGeom prst="rect">
            <a:avLst/>
          </a:prstGeom>
        </p:spPr>
        <p:txBody>
          <a:bodyPr wrap="square">
            <a:spAutoFit/>
          </a:bodyPr>
          <a:lstStyle/>
          <a:p>
            <a:pPr fontAlgn="ctr">
              <a:lnSpc>
                <a:spcPct val="150000"/>
              </a:lnSpc>
            </a:pPr>
            <a:r>
              <a:rPr lang="zh-CN" altLang="zh-CN" sz="2800" b="1" kern="100" dirty="0">
                <a:solidFill>
                  <a:srgbClr val="FF0000"/>
                </a:solidFill>
                <a:latin typeface="黑体" panose="02010609060101010101" pitchFamily="49" charset="-122"/>
                <a:ea typeface="黑体" panose="02010609060101010101" pitchFamily="49" charset="-122"/>
              </a:rPr>
              <a:t>【黑龙江省哈尔滨市</a:t>
            </a:r>
            <a:r>
              <a:rPr lang="zh-CN" altLang="en-US" sz="2800" b="1" kern="100" dirty="0">
                <a:solidFill>
                  <a:srgbClr val="FF0000"/>
                </a:solidFill>
                <a:latin typeface="黑体" panose="02010609060101010101" pitchFamily="49" charset="-122"/>
                <a:ea typeface="黑体" panose="02010609060101010101" pitchFamily="49" charset="-122"/>
              </a:rPr>
              <a:t>高三</a:t>
            </a:r>
            <a:r>
              <a:rPr lang="zh-CN" altLang="zh-CN" sz="2800" b="1" kern="100" dirty="0">
                <a:solidFill>
                  <a:srgbClr val="FF0000"/>
                </a:solidFill>
                <a:latin typeface="黑体" panose="02010609060101010101" pitchFamily="49" charset="-122"/>
                <a:ea typeface="黑体" panose="02010609060101010101" pitchFamily="49" charset="-122"/>
              </a:rPr>
              <a:t>模拟</a:t>
            </a:r>
            <a:r>
              <a:rPr lang="zh-CN" altLang="en-US" sz="2800" b="1" kern="100" dirty="0">
                <a:solidFill>
                  <a:srgbClr val="FF0000"/>
                </a:solidFill>
                <a:latin typeface="黑体" panose="02010609060101010101" pitchFamily="49" charset="-122"/>
                <a:ea typeface="黑体" panose="02010609060101010101" pitchFamily="49" charset="-122"/>
              </a:rPr>
              <a:t>题</a:t>
            </a:r>
            <a:r>
              <a:rPr lang="zh-CN" altLang="zh-CN" sz="2800" b="1" kern="100" dirty="0">
                <a:solidFill>
                  <a:srgbClr val="FF0000"/>
                </a:solidFill>
                <a:latin typeface="黑体" panose="02010609060101010101" pitchFamily="49" charset="-122"/>
                <a:ea typeface="黑体" panose="02010609060101010101" pitchFamily="49" charset="-122"/>
              </a:rPr>
              <a:t>】</a:t>
            </a:r>
            <a:r>
              <a:rPr lang="zh-CN" altLang="zh-CN" sz="2800" b="1" kern="100" dirty="0">
                <a:latin typeface="黑体" panose="02010609060101010101" pitchFamily="49" charset="-122"/>
                <a:ea typeface="黑体" panose="02010609060101010101" pitchFamily="49" charset="-122"/>
                <a:cs typeface="宋体" panose="02010600030101010101" pitchFamily="2" charset="-122"/>
              </a:rPr>
              <a:t>请概括下列一段文字的主要内容，不</a:t>
            </a:r>
            <a:r>
              <a:rPr lang="zh-CN" altLang="zh-CN" sz="2800" b="1" kern="100" dirty="0">
                <a:latin typeface="黑体" panose="02010609060101010101" pitchFamily="49" charset="-122"/>
                <a:ea typeface="黑体" panose="02010609060101010101" pitchFamily="49" charset="-122"/>
              </a:rPr>
              <a:t>要超过</a:t>
            </a:r>
            <a:r>
              <a:rPr lang="en-US" altLang="zh-CN" sz="2800" b="1" kern="100" dirty="0">
                <a:latin typeface="黑体" panose="02010609060101010101" pitchFamily="49" charset="-122"/>
                <a:ea typeface="黑体" panose="02010609060101010101" pitchFamily="49" charset="-122"/>
              </a:rPr>
              <a:t>25</a:t>
            </a:r>
            <a:r>
              <a:rPr lang="zh-CN" altLang="zh-CN" sz="2800" b="1" kern="100" dirty="0">
                <a:latin typeface="黑体" panose="02010609060101010101" pitchFamily="49" charset="-122"/>
                <a:ea typeface="黑体" panose="02010609060101010101" pitchFamily="49" charset="-122"/>
              </a:rPr>
              <a:t>个</a:t>
            </a:r>
            <a:r>
              <a:rPr lang="zh-CN" altLang="zh-CN" sz="2800" b="1" kern="100" dirty="0">
                <a:latin typeface="黑体" panose="02010609060101010101" pitchFamily="49" charset="-122"/>
                <a:ea typeface="黑体" panose="02010609060101010101" pitchFamily="49" charset="-122"/>
                <a:cs typeface="宋体" panose="02010600030101010101" pitchFamily="2" charset="-122"/>
              </a:rPr>
              <a:t>字。</a:t>
            </a:r>
            <a:endParaRPr lang="zh-CN" altLang="zh-CN" sz="2800" b="1" kern="100" dirty="0">
              <a:latin typeface="黑体" panose="02010609060101010101" pitchFamily="49" charset="-122"/>
              <a:ea typeface="黑体" panose="02010609060101010101" pitchFamily="49" charset="-122"/>
            </a:endParaRPr>
          </a:p>
          <a:p>
            <a:pPr indent="355600" fontAlgn="ctr">
              <a:lnSpc>
                <a:spcPct val="150000"/>
              </a:lnSpc>
            </a:pPr>
            <a:r>
              <a:rPr lang="zh-CN" altLang="zh-CN" sz="2800" b="1" kern="100" dirty="0">
                <a:latin typeface="黑体" panose="02010609060101010101" pitchFamily="49" charset="-122"/>
                <a:ea typeface="黑体" panose="02010609060101010101" pitchFamily="49" charset="-122"/>
                <a:cs typeface="宋体" panose="02010600030101010101" pitchFamily="2" charset="-122"/>
              </a:rPr>
              <a:t>抽样调查是根据部分实际调查结果来推断总体标志总量的一种统计调查方法。它是按照科学的原理和计算，从若干单位组成的事物总体中抽取部分样本单位来进行调查、观察，用所得到的调查标志的数据以代表总体，推断总体。与其他调查一样，抽样调查也会遇到调查的误差和偏误问题。当然，抽样调查可以通过抽样设计，通过计算并采用一系列科学的方法，把代表性误差控制在允许的范围之内。</a:t>
            </a:r>
            <a:endParaRPr lang="zh-CN" altLang="zh-CN" sz="2800" b="1" kern="100" dirty="0">
              <a:latin typeface="黑体" panose="02010609060101010101" pitchFamily="49" charset="-122"/>
              <a:ea typeface="黑体" panose="02010609060101010101" pitchFamily="49" charset="-122"/>
            </a:endParaRPr>
          </a:p>
          <a:p>
            <a:pPr fontAlgn="ctr">
              <a:lnSpc>
                <a:spcPct val="150000"/>
              </a:lnSpc>
            </a:pPr>
            <a:r>
              <a:rPr lang="zh-CN" altLang="zh-CN" sz="2800" b="1" kern="100" dirty="0">
                <a:solidFill>
                  <a:srgbClr val="FF0000"/>
                </a:solidFill>
                <a:latin typeface="黑体" panose="02010609060101010101" pitchFamily="49" charset="-122"/>
                <a:ea typeface="黑体" panose="02010609060101010101" pitchFamily="49" charset="-122"/>
              </a:rPr>
              <a:t>【答案】</a:t>
            </a:r>
            <a:r>
              <a:rPr lang="zh-CN"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抽样调查的定义、原理、不足及解决办法。</a:t>
            </a:r>
            <a:endParaRPr lang="zh-CN" altLang="zh-CN" sz="2800" b="1" kern="100" dirty="0">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1027619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5517B1D-18A7-4043-B985-DFAA4AA4F9C2}"/>
              </a:ext>
            </a:extLst>
          </p:cNvPr>
          <p:cNvSpPr/>
          <p:nvPr/>
        </p:nvSpPr>
        <p:spPr>
          <a:xfrm>
            <a:off x="120444" y="0"/>
            <a:ext cx="12071556" cy="6370975"/>
          </a:xfrm>
          <a:prstGeom prst="rect">
            <a:avLst/>
          </a:prstGeom>
        </p:spPr>
        <p:txBody>
          <a:bodyPr wrap="square">
            <a:spAutoFit/>
          </a:bodyPr>
          <a:lstStyle/>
          <a:p>
            <a:pPr marL="473075" indent="-473075" fontAlgn="ctr">
              <a:lnSpc>
                <a:spcPct val="150000"/>
              </a:lnSpc>
            </a:pPr>
            <a:r>
              <a:rPr lang="zh-CN" altLang="zh-CN" sz="2400" b="1" kern="100" spc="-10" dirty="0">
                <a:solidFill>
                  <a:srgbClr val="FF0000"/>
                </a:solidFill>
                <a:latin typeface="黑体" panose="02010609060101010101" pitchFamily="49" charset="-122"/>
                <a:ea typeface="黑体" panose="02010609060101010101" pitchFamily="49" charset="-122"/>
              </a:rPr>
              <a:t>【浙江省舟山市舟山中学高三模拟</a:t>
            </a:r>
            <a:r>
              <a:rPr lang="zh-CN" altLang="en-US" sz="2400" b="1" kern="100" spc="-10" dirty="0">
                <a:solidFill>
                  <a:srgbClr val="FF0000"/>
                </a:solidFill>
                <a:latin typeface="黑体" panose="02010609060101010101" pitchFamily="49" charset="-122"/>
                <a:ea typeface="黑体" panose="02010609060101010101" pitchFamily="49" charset="-122"/>
              </a:rPr>
              <a:t>题</a:t>
            </a:r>
            <a:r>
              <a:rPr lang="zh-CN" altLang="zh-CN" sz="2400" b="1" kern="100" spc="-10" dirty="0">
                <a:solidFill>
                  <a:srgbClr val="FF0000"/>
                </a:solidFill>
                <a:latin typeface="黑体" panose="02010609060101010101" pitchFamily="49" charset="-122"/>
                <a:ea typeface="黑体" panose="02010609060101010101" pitchFamily="49" charset="-122"/>
              </a:rPr>
              <a:t>】</a:t>
            </a:r>
            <a:r>
              <a:rPr lang="zh-CN" altLang="zh-CN" sz="2400" b="1" kern="100" spc="-10" dirty="0">
                <a:latin typeface="黑体" panose="02010609060101010101" pitchFamily="49" charset="-122"/>
                <a:ea typeface="黑体" panose="02010609060101010101" pitchFamily="49" charset="-122"/>
              </a:rPr>
              <a:t>根据下面一段话，拟写新闻标题（不超过</a:t>
            </a:r>
            <a:r>
              <a:rPr lang="en-US" altLang="zh-CN" sz="2400" b="1" kern="100" spc="-10" dirty="0">
                <a:latin typeface="黑体" panose="02010609060101010101" pitchFamily="49" charset="-122"/>
                <a:ea typeface="黑体" panose="02010609060101010101" pitchFamily="49" charset="-122"/>
              </a:rPr>
              <a:t>16</a:t>
            </a:r>
            <a:r>
              <a:rPr lang="zh-CN" altLang="zh-CN" sz="2400" b="1" kern="100" spc="-10" dirty="0">
                <a:latin typeface="黑体" panose="02010609060101010101" pitchFamily="49" charset="-122"/>
                <a:ea typeface="黑体" panose="02010609060101010101" pitchFamily="49" charset="-122"/>
              </a:rPr>
              <a:t>字）</a:t>
            </a:r>
            <a:endParaRPr lang="zh-CN" altLang="zh-CN" sz="2400" b="1" kern="100" dirty="0">
              <a:latin typeface="黑体" panose="02010609060101010101" pitchFamily="49" charset="-122"/>
              <a:ea typeface="黑体" panose="02010609060101010101" pitchFamily="49" charset="-122"/>
            </a:endParaRPr>
          </a:p>
          <a:p>
            <a:pPr indent="266700" fontAlgn="ctr">
              <a:lnSpc>
                <a:spcPct val="150000"/>
              </a:lnSpc>
            </a:pPr>
            <a:r>
              <a:rPr lang="en-US" altLang="zh-CN" sz="2400" b="1" kern="100" dirty="0">
                <a:latin typeface="黑体" panose="02010609060101010101" pitchFamily="49" charset="-122"/>
                <a:ea typeface="黑体" panose="02010609060101010101" pitchFamily="49" charset="-122"/>
              </a:rPr>
              <a:t>  </a:t>
            </a:r>
            <a:r>
              <a:rPr lang="zh-CN" altLang="zh-CN" sz="2400" b="1" kern="100" dirty="0">
                <a:latin typeface="黑体" panose="02010609060101010101" pitchFamily="49" charset="-122"/>
                <a:ea typeface="黑体" panose="02010609060101010101" pitchFamily="49" charset="-122"/>
              </a:rPr>
              <a:t>据新华社北京</a:t>
            </a:r>
            <a:r>
              <a:rPr lang="en-US" altLang="zh-CN" sz="2400" b="1" kern="100" dirty="0">
                <a:latin typeface="黑体" panose="02010609060101010101" pitchFamily="49" charset="-122"/>
                <a:ea typeface="黑体" panose="02010609060101010101" pitchFamily="49" charset="-122"/>
              </a:rPr>
              <a:t>9</a:t>
            </a:r>
            <a:r>
              <a:rPr lang="zh-CN" altLang="zh-CN" sz="2400" b="1" kern="100" dirty="0">
                <a:latin typeface="黑体" panose="02010609060101010101" pitchFamily="49" charset="-122"/>
                <a:ea typeface="黑体" panose="02010609060101010101" pitchFamily="49" charset="-122"/>
              </a:rPr>
              <a:t>月</a:t>
            </a:r>
            <a:r>
              <a:rPr lang="en-US" altLang="zh-CN" sz="2400" b="1" kern="100" dirty="0">
                <a:latin typeface="黑体" panose="02010609060101010101" pitchFamily="49" charset="-122"/>
                <a:ea typeface="黑体" panose="02010609060101010101" pitchFamily="49" charset="-122"/>
              </a:rPr>
              <a:t>8</a:t>
            </a:r>
            <a:r>
              <a:rPr lang="zh-CN" altLang="zh-CN" sz="2400" b="1" kern="100" dirty="0">
                <a:latin typeface="黑体" panose="02010609060101010101" pitchFamily="49" charset="-122"/>
                <a:ea typeface="黑体" panose="02010609060101010101" pitchFamily="49" charset="-122"/>
              </a:rPr>
              <a:t>日电</a:t>
            </a:r>
            <a:r>
              <a:rPr lang="en-US" altLang="zh-CN" sz="2400" b="1" kern="100" dirty="0">
                <a:latin typeface="黑体" panose="02010609060101010101" pitchFamily="49" charset="-122"/>
                <a:ea typeface="黑体" panose="02010609060101010101" pitchFamily="49" charset="-122"/>
              </a:rPr>
              <a:t>  8</a:t>
            </a:r>
            <a:r>
              <a:rPr lang="zh-CN" altLang="zh-CN" sz="2400" b="1" kern="100" dirty="0">
                <a:latin typeface="黑体" panose="02010609060101010101" pitchFamily="49" charset="-122"/>
                <a:ea typeface="黑体" panose="02010609060101010101" pitchFamily="49" charset="-122"/>
              </a:rPr>
              <a:t>日在京发布的首份《中国印刷业智能化发展报告》显示，改革开放</a:t>
            </a:r>
            <a:r>
              <a:rPr lang="en-US" altLang="zh-CN" sz="2400" b="1" kern="100" dirty="0">
                <a:latin typeface="黑体" panose="02010609060101010101" pitchFamily="49" charset="-122"/>
                <a:ea typeface="黑体" panose="02010609060101010101" pitchFamily="49" charset="-122"/>
              </a:rPr>
              <a:t>40</a:t>
            </a:r>
            <a:r>
              <a:rPr lang="zh-CN" altLang="zh-CN" sz="2400" b="1" kern="100" dirty="0">
                <a:latin typeface="黑体" panose="02010609060101010101" pitchFamily="49" charset="-122"/>
                <a:ea typeface="黑体" panose="02010609060101010101" pitchFamily="49" charset="-122"/>
              </a:rPr>
              <a:t>年来，我国印刷业的生产能力、覆盖范围、市场运行和产业规模已居世界前列；</a:t>
            </a:r>
            <a:r>
              <a:rPr lang="en-US" altLang="zh-CN" sz="2400" b="1" kern="100" dirty="0">
                <a:latin typeface="黑体" panose="02010609060101010101" pitchFamily="49" charset="-122"/>
                <a:ea typeface="黑体" panose="02010609060101010101" pitchFamily="49" charset="-122"/>
              </a:rPr>
              <a:t>2017</a:t>
            </a:r>
            <a:r>
              <a:rPr lang="zh-CN" altLang="zh-CN" sz="2400" b="1" kern="100" dirty="0">
                <a:latin typeface="黑体" panose="02010609060101010101" pitchFamily="49" charset="-122"/>
                <a:ea typeface="黑体" panose="02010609060101010101" pitchFamily="49" charset="-122"/>
              </a:rPr>
              <a:t>年我国印刷总产值达</a:t>
            </a:r>
            <a:r>
              <a:rPr lang="en-US" altLang="zh-CN" sz="2400" b="1" kern="100" dirty="0">
                <a:latin typeface="黑体" panose="02010609060101010101" pitchFamily="49" charset="-122"/>
                <a:ea typeface="黑体" panose="02010609060101010101" pitchFamily="49" charset="-122"/>
              </a:rPr>
              <a:t>1.2</a:t>
            </a:r>
            <a:r>
              <a:rPr lang="zh-CN" altLang="zh-CN" sz="2400" b="1" kern="100" dirty="0">
                <a:latin typeface="黑体" panose="02010609060101010101" pitchFamily="49" charset="-122"/>
                <a:ea typeface="黑体" panose="02010609060101010101" pitchFamily="49" charset="-122"/>
              </a:rPr>
              <a:t>万亿元，同比增长</a:t>
            </a:r>
            <a:r>
              <a:rPr lang="en-US" altLang="zh-CN" sz="2400" b="1" kern="100" dirty="0">
                <a:latin typeface="黑体" panose="02010609060101010101" pitchFamily="49" charset="-122"/>
                <a:ea typeface="黑体" panose="02010609060101010101" pitchFamily="49" charset="-122"/>
              </a:rPr>
              <a:t>4.6</a:t>
            </a:r>
            <a:r>
              <a:rPr lang="zh-CN" altLang="zh-CN" sz="2400" b="1" kern="100" dirty="0">
                <a:latin typeface="黑体" panose="02010609060101010101" pitchFamily="49" charset="-122"/>
                <a:ea typeface="黑体" panose="02010609060101010101" pitchFamily="49" charset="-122"/>
              </a:rPr>
              <a:t>％。</a:t>
            </a:r>
          </a:p>
          <a:p>
            <a:pPr indent="266700" fontAlgn="ctr">
              <a:lnSpc>
                <a:spcPct val="150000"/>
              </a:lnSpc>
            </a:pPr>
            <a:r>
              <a:rPr lang="en-US" altLang="zh-CN" sz="2400" b="1" kern="100" dirty="0">
                <a:latin typeface="黑体" panose="02010609060101010101" pitchFamily="49" charset="-122"/>
                <a:ea typeface="黑体" panose="02010609060101010101" pitchFamily="49" charset="-122"/>
              </a:rPr>
              <a:t>  </a:t>
            </a:r>
            <a:r>
              <a:rPr lang="zh-CN" altLang="zh-CN" sz="2400" b="1" kern="100" dirty="0">
                <a:latin typeface="黑体" panose="02010609060101010101" pitchFamily="49" charset="-122"/>
                <a:ea typeface="黑体" panose="02010609060101010101" pitchFamily="49" charset="-122"/>
              </a:rPr>
              <a:t>由国家新闻出版署主办的首次中国印刷业创新大会</a:t>
            </a:r>
            <a:r>
              <a:rPr lang="en-US" altLang="zh-CN" sz="2400" b="1" kern="100" dirty="0">
                <a:latin typeface="黑体" panose="02010609060101010101" pitchFamily="49" charset="-122"/>
                <a:ea typeface="黑体" panose="02010609060101010101" pitchFamily="49" charset="-122"/>
              </a:rPr>
              <a:t>8</a:t>
            </a:r>
            <a:r>
              <a:rPr lang="zh-CN" altLang="zh-CN" sz="2400" b="1" kern="100" dirty="0">
                <a:latin typeface="黑体" panose="02010609060101010101" pitchFamily="49" charset="-122"/>
                <a:ea typeface="黑体" panose="02010609060101010101" pitchFamily="49" charset="-122"/>
              </a:rPr>
              <a:t>日在京开幕，大会</a:t>
            </a:r>
            <a:r>
              <a:rPr lang="zh-CN" altLang="zh-CN" sz="2400" b="1" kern="100" dirty="0">
                <a:latin typeface="黑体" panose="02010609060101010101" pitchFamily="49" charset="-122"/>
                <a:ea typeface="黑体" panose="02010609060101010101" pitchFamily="49" charset="-122"/>
                <a:cs typeface="楷体" panose="02010609060101010101" pitchFamily="49" charset="-122"/>
              </a:rPr>
              <a:t>的主题是</a:t>
            </a:r>
            <a:r>
              <a:rPr lang="en-US" altLang="zh-CN" sz="2400" b="1" kern="100" dirty="0">
                <a:latin typeface="黑体" panose="02010609060101010101" pitchFamily="49" charset="-122"/>
                <a:ea typeface="黑体" panose="02010609060101010101" pitchFamily="49" charset="-122"/>
                <a:cs typeface="楷体" panose="02010609060101010101" pitchFamily="49" charset="-122"/>
              </a:rPr>
              <a:t>“</a:t>
            </a:r>
            <a:r>
              <a:rPr lang="zh-CN" altLang="zh-CN" sz="2400" b="1" kern="100" dirty="0">
                <a:latin typeface="黑体" panose="02010609060101010101" pitchFamily="49" charset="-122"/>
                <a:ea typeface="黑体" panose="02010609060101010101" pitchFamily="49" charset="-122"/>
                <a:cs typeface="楷体" panose="02010609060101010101" pitchFamily="49" charset="-122"/>
              </a:rPr>
              <a:t>聚焦智能化</a:t>
            </a:r>
            <a:r>
              <a:rPr lang="en-US" altLang="zh-CN" sz="2400" b="1" kern="100" dirty="0">
                <a:latin typeface="黑体" panose="02010609060101010101" pitchFamily="49" charset="-122"/>
                <a:ea typeface="黑体" panose="02010609060101010101" pitchFamily="49" charset="-122"/>
                <a:cs typeface="楷体" panose="02010609060101010101" pitchFamily="49" charset="-122"/>
              </a:rPr>
              <a:t>”</a:t>
            </a:r>
            <a:r>
              <a:rPr lang="zh-CN" altLang="zh-CN" sz="2400" b="1" kern="100" dirty="0">
                <a:latin typeface="黑体" panose="02010609060101010101" pitchFamily="49" charset="-122"/>
                <a:ea typeface="黑体" panose="02010609060101010101" pitchFamily="49" charset="-122"/>
                <a:cs typeface="楷体" panose="02010609060101010101" pitchFamily="49" charset="-122"/>
              </a:rPr>
              <a:t>，探寻印刷行业智能化升级发展新路径，引领我国印刷业高质量发展。</a:t>
            </a:r>
            <a:endParaRPr lang="zh-CN" altLang="zh-CN" sz="2400" b="1" kern="100" dirty="0">
              <a:latin typeface="黑体" panose="02010609060101010101" pitchFamily="49" charset="-122"/>
              <a:ea typeface="黑体" panose="02010609060101010101" pitchFamily="49" charset="-122"/>
            </a:endParaRPr>
          </a:p>
          <a:p>
            <a:pPr indent="266700" fontAlgn="ctr">
              <a:lnSpc>
                <a:spcPct val="150000"/>
              </a:lnSpc>
            </a:pPr>
            <a:r>
              <a:rPr lang="en-US" altLang="zh-CN" sz="2400" b="1" kern="100" dirty="0">
                <a:latin typeface="黑体" panose="02010609060101010101" pitchFamily="49" charset="-122"/>
                <a:ea typeface="黑体" panose="02010609060101010101" pitchFamily="49" charset="-122"/>
                <a:cs typeface="楷体" panose="02010609060101010101" pitchFamily="49" charset="-122"/>
              </a:rPr>
              <a:t>  </a:t>
            </a:r>
            <a:r>
              <a:rPr lang="zh-CN" altLang="zh-CN" sz="2400" b="1" kern="100" dirty="0">
                <a:latin typeface="黑体" panose="02010609060101010101" pitchFamily="49" charset="-122"/>
                <a:ea typeface="黑体" panose="02010609060101010101" pitchFamily="49" charset="-122"/>
                <a:cs typeface="楷体" panose="02010609060101010101" pitchFamily="49" charset="-122"/>
              </a:rPr>
              <a:t>据介绍，《印刷业</a:t>
            </a:r>
            <a:r>
              <a:rPr lang="en-US" altLang="zh-CN" sz="2400" b="1" kern="100" dirty="0">
                <a:latin typeface="黑体" panose="02010609060101010101" pitchFamily="49" charset="-122"/>
                <a:ea typeface="黑体" panose="02010609060101010101" pitchFamily="49" charset="-122"/>
                <a:cs typeface="楷体" panose="02010609060101010101" pitchFamily="49" charset="-122"/>
              </a:rPr>
              <a:t>“</a:t>
            </a:r>
            <a:r>
              <a:rPr lang="zh-CN" altLang="zh-CN" sz="2400" b="1" kern="100" dirty="0">
                <a:latin typeface="黑体" panose="02010609060101010101" pitchFamily="49" charset="-122"/>
                <a:ea typeface="黑体" panose="02010609060101010101" pitchFamily="49" charset="-122"/>
                <a:cs typeface="楷体" panose="02010609060101010101" pitchFamily="49" charset="-122"/>
              </a:rPr>
              <a:t>十三五</a:t>
            </a:r>
            <a:r>
              <a:rPr lang="en-US" altLang="zh-CN" sz="2400" b="1" kern="100" dirty="0">
                <a:latin typeface="黑体" panose="02010609060101010101" pitchFamily="49" charset="-122"/>
                <a:ea typeface="黑体" panose="02010609060101010101" pitchFamily="49" charset="-122"/>
                <a:cs typeface="楷体" panose="02010609060101010101" pitchFamily="49" charset="-122"/>
              </a:rPr>
              <a:t>”</a:t>
            </a:r>
            <a:r>
              <a:rPr lang="zh-CN" altLang="zh-CN" sz="2400" b="1" kern="100" dirty="0">
                <a:latin typeface="黑体" panose="02010609060101010101" pitchFamily="49" charset="-122"/>
                <a:ea typeface="黑体" panose="02010609060101010101" pitchFamily="49" charset="-122"/>
                <a:cs typeface="楷体" panose="02010609060101010101" pitchFamily="49" charset="-122"/>
              </a:rPr>
              <a:t>时期发展规划》提出了</a:t>
            </a:r>
            <a:r>
              <a:rPr lang="en-US" altLang="zh-CN" sz="2400" b="1" kern="100" dirty="0">
                <a:latin typeface="黑体" panose="02010609060101010101" pitchFamily="49" charset="-122"/>
                <a:ea typeface="黑体" panose="02010609060101010101" pitchFamily="49" charset="-122"/>
                <a:cs typeface="楷体" panose="02010609060101010101" pitchFamily="49" charset="-122"/>
              </a:rPr>
              <a:t>“</a:t>
            </a:r>
            <a:r>
              <a:rPr lang="zh-CN" altLang="zh-CN" sz="2400" b="1" kern="100" dirty="0">
                <a:latin typeface="黑体" panose="02010609060101010101" pitchFamily="49" charset="-122"/>
                <a:ea typeface="黑体" panose="02010609060101010101" pitchFamily="49" charset="-122"/>
                <a:cs typeface="楷体" panose="02010609060101010101" pitchFamily="49" charset="-122"/>
              </a:rPr>
              <a:t>绿色化、数字化、智能化、融合化</a:t>
            </a:r>
            <a:r>
              <a:rPr lang="en-US" altLang="zh-CN" sz="2400" b="1" kern="100" dirty="0">
                <a:latin typeface="黑体" panose="02010609060101010101" pitchFamily="49" charset="-122"/>
                <a:ea typeface="黑体" panose="02010609060101010101" pitchFamily="49" charset="-122"/>
                <a:cs typeface="楷体" panose="02010609060101010101" pitchFamily="49" charset="-122"/>
              </a:rPr>
              <a:t>”</a:t>
            </a:r>
            <a:r>
              <a:rPr lang="zh-CN" altLang="zh-CN" sz="2400" b="1" kern="100" dirty="0">
                <a:latin typeface="黑体" panose="02010609060101010101" pitchFamily="49" charset="-122"/>
                <a:ea typeface="黑体" panose="02010609060101010101" pitchFamily="49" charset="-122"/>
                <a:cs typeface="楷体" panose="02010609060101010101" pitchFamily="49" charset="-122"/>
              </a:rPr>
              <a:t>的发展方向。智能化作为印刷业未来发展的四个重要方向之一，将在推动企业转型升级、行业高质高效发展方面起到重要作用。</a:t>
            </a:r>
            <a:endParaRPr lang="zh-CN" altLang="zh-CN" sz="2400" b="1" kern="100" dirty="0">
              <a:latin typeface="黑体" panose="02010609060101010101" pitchFamily="49" charset="-122"/>
              <a:ea typeface="黑体" panose="02010609060101010101" pitchFamily="49" charset="-122"/>
            </a:endParaRPr>
          </a:p>
          <a:p>
            <a:pPr fontAlgn="ctr">
              <a:lnSpc>
                <a:spcPct val="150000"/>
              </a:lnSpc>
            </a:pPr>
            <a:r>
              <a:rPr lang="en-US" altLang="zh-CN" sz="2400" b="1" kern="100" dirty="0">
                <a:solidFill>
                  <a:srgbClr val="FF0000"/>
                </a:solidFill>
                <a:latin typeface="黑体" panose="02010609060101010101" pitchFamily="49" charset="-122"/>
                <a:ea typeface="黑体" panose="02010609060101010101" pitchFamily="49" charset="-122"/>
              </a:rPr>
              <a:t>    </a:t>
            </a:r>
            <a:r>
              <a:rPr lang="zh-CN" altLang="zh-CN" sz="2800" b="1" kern="100" dirty="0">
                <a:solidFill>
                  <a:srgbClr val="FF0000"/>
                </a:solidFill>
                <a:latin typeface="黑体" panose="02010609060101010101" pitchFamily="49" charset="-122"/>
                <a:ea typeface="黑体" panose="02010609060101010101" pitchFamily="49" charset="-122"/>
              </a:rPr>
              <a:t>【答案】</a:t>
            </a:r>
            <a:r>
              <a:rPr lang="zh-CN"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我国首次举办中国印刷业创新大会或我国首次印刷业创新大会聚焦智能化</a:t>
            </a:r>
            <a:endParaRPr lang="zh-CN" altLang="zh-CN" sz="2800" b="1" kern="100" dirty="0">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468785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79A5F5D-303D-436C-BE87-C4D8B815F46C}"/>
              </a:ext>
            </a:extLst>
          </p:cNvPr>
          <p:cNvSpPr/>
          <p:nvPr/>
        </p:nvSpPr>
        <p:spPr>
          <a:xfrm>
            <a:off x="290051" y="58846"/>
            <a:ext cx="11611897" cy="6740307"/>
          </a:xfrm>
          <a:prstGeom prst="rect">
            <a:avLst/>
          </a:prstGeom>
        </p:spPr>
        <p:txBody>
          <a:bodyPr wrap="square">
            <a:spAutoFit/>
          </a:bodyPr>
          <a:lstStyle/>
          <a:p>
            <a:pPr marL="359410" indent="-359410" fontAlgn="ctr">
              <a:lnSpc>
                <a:spcPct val="150000"/>
              </a:lnSpc>
            </a:pPr>
            <a:r>
              <a:rPr lang="zh-CN" altLang="zh-CN" sz="2400" b="1" kern="100" dirty="0">
                <a:solidFill>
                  <a:srgbClr val="FF0000"/>
                </a:solidFill>
                <a:latin typeface="黑体" panose="02010609060101010101" pitchFamily="49" charset="-122"/>
                <a:ea typeface="黑体" panose="02010609060101010101" pitchFamily="49" charset="-122"/>
              </a:rPr>
              <a:t>【山东省济南市济钢高级中学高三</a:t>
            </a:r>
            <a:r>
              <a:rPr lang="zh-CN" altLang="en-US" sz="2400" b="1" kern="100" dirty="0">
                <a:solidFill>
                  <a:srgbClr val="FF0000"/>
                </a:solidFill>
                <a:latin typeface="黑体" panose="02010609060101010101" pitchFamily="49" charset="-122"/>
                <a:ea typeface="黑体" panose="02010609060101010101" pitchFamily="49" charset="-122"/>
              </a:rPr>
              <a:t>模拟题</a:t>
            </a:r>
            <a:r>
              <a:rPr lang="zh-CN" altLang="zh-CN" sz="2400" b="1" kern="100" dirty="0">
                <a:solidFill>
                  <a:srgbClr val="FF0000"/>
                </a:solidFill>
                <a:latin typeface="黑体" panose="02010609060101010101" pitchFamily="49" charset="-122"/>
                <a:ea typeface="黑体" panose="02010609060101010101" pitchFamily="49" charset="-122"/>
              </a:rPr>
              <a:t>】</a:t>
            </a:r>
            <a:r>
              <a:rPr lang="zh-CN" altLang="zh-CN" sz="2400" b="1" kern="100" dirty="0">
                <a:latin typeface="黑体" panose="02010609060101010101" pitchFamily="49" charset="-122"/>
                <a:ea typeface="黑体" panose="02010609060101010101" pitchFamily="49" charset="-122"/>
              </a:rPr>
              <a:t>阅读下面的文字，逐段概括中国古代木构房屋的特点。每个特点不超过</a:t>
            </a:r>
            <a:r>
              <a:rPr lang="en-US" altLang="zh-CN" sz="2400" b="1" kern="100" dirty="0">
                <a:latin typeface="黑体" panose="02010609060101010101" pitchFamily="49" charset="-122"/>
                <a:ea typeface="黑体" panose="02010609060101010101" pitchFamily="49" charset="-122"/>
              </a:rPr>
              <a:t>10</a:t>
            </a:r>
            <a:r>
              <a:rPr lang="zh-CN" altLang="zh-CN" sz="2400" b="1" kern="100" dirty="0">
                <a:latin typeface="黑体" panose="02010609060101010101" pitchFamily="49" charset="-122"/>
                <a:ea typeface="黑体" panose="02010609060101010101" pitchFamily="49" charset="-122"/>
              </a:rPr>
              <a:t>个字。</a:t>
            </a:r>
          </a:p>
          <a:p>
            <a:pPr indent="355600" fontAlgn="ctr">
              <a:lnSpc>
                <a:spcPct val="150000"/>
              </a:lnSpc>
            </a:pPr>
            <a:r>
              <a:rPr lang="en-US" altLang="zh-CN" sz="2400" b="1" kern="100" dirty="0">
                <a:latin typeface="黑体" panose="02010609060101010101" pitchFamily="49" charset="-122"/>
                <a:ea typeface="黑体" panose="02010609060101010101" pitchFamily="49" charset="-122"/>
                <a:cs typeface="宋体" panose="02010600030101010101" pitchFamily="2" charset="-122"/>
              </a:rPr>
              <a:t>①</a:t>
            </a:r>
            <a:r>
              <a:rPr lang="zh-CN" altLang="zh-CN" sz="2400" b="1" kern="100" dirty="0">
                <a:latin typeface="黑体" panose="02010609060101010101" pitchFamily="49" charset="-122"/>
                <a:ea typeface="黑体" panose="02010609060101010101" pitchFamily="49" charset="-122"/>
                <a:cs typeface="宋体" panose="02010600030101010101" pitchFamily="2" charset="-122"/>
              </a:rPr>
              <a:t>中国古代木构房屋需防潮防雨，故有高出地面的台基和出檐较大的屋顶。</a:t>
            </a:r>
            <a:endParaRPr lang="zh-CN" altLang="zh-CN" sz="2400" b="1" kern="100" dirty="0">
              <a:latin typeface="黑体" panose="02010609060101010101" pitchFamily="49" charset="-122"/>
              <a:ea typeface="黑体" panose="02010609060101010101" pitchFamily="49" charset="-122"/>
            </a:endParaRPr>
          </a:p>
          <a:p>
            <a:pPr indent="355600" fontAlgn="ctr">
              <a:lnSpc>
                <a:spcPct val="150000"/>
              </a:lnSpc>
            </a:pPr>
            <a:r>
              <a:rPr lang="en-US" altLang="zh-CN" sz="2400" b="1" kern="100" dirty="0">
                <a:latin typeface="黑体" panose="02010609060101010101" pitchFamily="49" charset="-122"/>
                <a:ea typeface="黑体" panose="02010609060101010101" pitchFamily="49" charset="-122"/>
                <a:cs typeface="宋体" panose="02010600030101010101" pitchFamily="2" charset="-122"/>
              </a:rPr>
              <a:t>②</a:t>
            </a:r>
            <a:r>
              <a:rPr lang="zh-CN" altLang="zh-CN" sz="2400" b="1" kern="100" dirty="0">
                <a:latin typeface="黑体" panose="02010609060101010101" pitchFamily="49" charset="-122"/>
                <a:ea typeface="黑体" panose="02010609060101010101" pitchFamily="49" charset="-122"/>
                <a:cs typeface="宋体" panose="02010600030101010101" pitchFamily="2" charset="-122"/>
              </a:rPr>
              <a:t>这种房屋内部可以全部打通，也可按需要用木材进行装修分隔，分隔方式可实可虚，实的如屏门、板壁等，虚的如落地罩、太师壁等。</a:t>
            </a:r>
            <a:endParaRPr lang="zh-CN" altLang="zh-CN" sz="2400" b="1" kern="100" dirty="0">
              <a:latin typeface="黑体" panose="02010609060101010101" pitchFamily="49" charset="-122"/>
              <a:ea typeface="黑体" panose="02010609060101010101" pitchFamily="49" charset="-122"/>
            </a:endParaRPr>
          </a:p>
          <a:p>
            <a:pPr indent="355600" fontAlgn="ctr">
              <a:lnSpc>
                <a:spcPct val="150000"/>
              </a:lnSpc>
            </a:pPr>
            <a:r>
              <a:rPr lang="en-US" altLang="zh-CN" sz="2400" b="1" kern="100" dirty="0">
                <a:latin typeface="黑体" panose="02010609060101010101" pitchFamily="49" charset="-122"/>
                <a:ea typeface="黑体" panose="02010609060101010101" pitchFamily="49" charset="-122"/>
                <a:cs typeface="宋体" panose="02010600030101010101" pitchFamily="2" charset="-122"/>
              </a:rPr>
              <a:t>③</a:t>
            </a:r>
            <a:r>
              <a:rPr lang="zh-CN" altLang="zh-CN" sz="2400" b="1" kern="100" dirty="0">
                <a:latin typeface="黑体" panose="02010609060101010101" pitchFamily="49" charset="-122"/>
                <a:ea typeface="黑体" panose="02010609060101010101" pitchFamily="49" charset="-122"/>
                <a:cs typeface="宋体" panose="02010600030101010101" pitchFamily="2" charset="-122"/>
              </a:rPr>
              <a:t>工匠们设计房屋的各种构件（如梁、柱）时，在保有其功能的基础上，往往会对其形状，位置进行艺术加工，使之更漂亮、美观，如把直梁加工成月梁，以给人参差不齐之感。</a:t>
            </a:r>
            <a:endParaRPr lang="zh-CN" altLang="zh-CN" sz="2400" b="1" kern="100" dirty="0">
              <a:latin typeface="黑体" panose="02010609060101010101" pitchFamily="49" charset="-122"/>
              <a:ea typeface="黑体" panose="02010609060101010101" pitchFamily="49" charset="-122"/>
            </a:endParaRPr>
          </a:p>
          <a:p>
            <a:pPr indent="355600" fontAlgn="ctr">
              <a:lnSpc>
                <a:spcPct val="150000"/>
              </a:lnSpc>
            </a:pPr>
            <a:r>
              <a:rPr lang="en-US" altLang="zh-CN" sz="2400" b="1" kern="100" dirty="0">
                <a:latin typeface="黑体" panose="02010609060101010101" pitchFamily="49" charset="-122"/>
                <a:ea typeface="黑体" panose="02010609060101010101" pitchFamily="49" charset="-122"/>
                <a:cs typeface="宋体" panose="02010600030101010101" pitchFamily="2" charset="-122"/>
              </a:rPr>
              <a:t>④</a:t>
            </a:r>
            <a:r>
              <a:rPr lang="zh-CN" altLang="zh-CN" sz="2400" b="1" kern="100" dirty="0">
                <a:latin typeface="黑体" panose="02010609060101010101" pitchFamily="49" charset="-122"/>
                <a:ea typeface="黑体" panose="02010609060101010101" pitchFamily="49" charset="-122"/>
                <a:cs typeface="宋体" panose="02010600030101010101" pitchFamily="2" charset="-122"/>
              </a:rPr>
              <a:t>为防止木材腐烂，工匠们给木构房屋涂上油漆，尤其在木材表面形成坚固的保护层，能起到很好的防护作用。</a:t>
            </a:r>
            <a:endParaRPr lang="zh-CN" altLang="zh-CN" sz="2400" b="1" kern="100" dirty="0">
              <a:latin typeface="黑体" panose="02010609060101010101" pitchFamily="49" charset="-122"/>
              <a:ea typeface="黑体" panose="02010609060101010101" pitchFamily="49" charset="-122"/>
            </a:endParaRPr>
          </a:p>
          <a:p>
            <a:pPr fontAlgn="ctr">
              <a:lnSpc>
                <a:spcPct val="150000"/>
              </a:lnSpc>
            </a:pPr>
            <a:r>
              <a:rPr lang="zh-CN" altLang="zh-CN" sz="2400" b="1" kern="100" dirty="0">
                <a:solidFill>
                  <a:srgbClr val="FF0000"/>
                </a:solidFill>
                <a:latin typeface="黑体" panose="02010609060101010101" pitchFamily="49" charset="-122"/>
                <a:ea typeface="黑体" panose="02010609060101010101" pitchFamily="49" charset="-122"/>
              </a:rPr>
              <a:t>【答案】</a:t>
            </a:r>
            <a:r>
              <a:rPr lang="en-US" altLang="zh-CN" sz="24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①</a:t>
            </a:r>
            <a:r>
              <a:rPr lang="zh-CN" altLang="zh-CN" sz="24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台基高，出檐大；</a:t>
            </a:r>
            <a:r>
              <a:rPr lang="en-US" altLang="zh-CN" sz="24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②</a:t>
            </a:r>
            <a:r>
              <a:rPr lang="zh-CN" altLang="zh-CN" sz="24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分隔方式灵活；</a:t>
            </a:r>
            <a:r>
              <a:rPr lang="en-US" altLang="zh-CN" sz="24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③</a:t>
            </a:r>
            <a:r>
              <a:rPr lang="zh-CN" altLang="zh-CN" sz="24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构件有艺术之美；</a:t>
            </a:r>
            <a:r>
              <a:rPr lang="en-US" altLang="zh-CN" sz="24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④</a:t>
            </a:r>
            <a:r>
              <a:rPr lang="zh-CN" altLang="zh-CN" sz="24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涂漆形成保护层。</a:t>
            </a:r>
            <a:endParaRPr lang="zh-CN" altLang="zh-CN" sz="2400" b="1" kern="100" dirty="0">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9229860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9F7C4B-9FA6-476F-914A-B7ECB3F73BED}"/>
              </a:ext>
            </a:extLst>
          </p:cNvPr>
          <p:cNvSpPr/>
          <p:nvPr/>
        </p:nvSpPr>
        <p:spPr>
          <a:xfrm>
            <a:off x="208935" y="-29497"/>
            <a:ext cx="11869994" cy="6555641"/>
          </a:xfrm>
          <a:prstGeom prst="rect">
            <a:avLst/>
          </a:prstGeom>
        </p:spPr>
        <p:txBody>
          <a:bodyPr wrap="square">
            <a:spAutoFit/>
          </a:bodyPr>
          <a:lstStyle/>
          <a:p>
            <a:pPr marL="359410" indent="-359410" fontAlgn="ctr">
              <a:lnSpc>
                <a:spcPct val="150000"/>
              </a:lnSpc>
            </a:pPr>
            <a:r>
              <a:rPr lang="zh-CN" altLang="zh-CN" sz="2800" b="1" kern="100" dirty="0">
                <a:solidFill>
                  <a:srgbClr val="FF0000"/>
                </a:solidFill>
                <a:latin typeface="黑体" panose="02010609060101010101" pitchFamily="49" charset="-122"/>
                <a:ea typeface="黑体" panose="02010609060101010101" pitchFamily="49" charset="-122"/>
              </a:rPr>
              <a:t>【新疆乌鲁木齐市</a:t>
            </a:r>
            <a:r>
              <a:rPr lang="zh-CN" altLang="en-US" sz="2800" b="1" kern="100" dirty="0">
                <a:solidFill>
                  <a:srgbClr val="FF0000"/>
                </a:solidFill>
                <a:latin typeface="黑体" panose="02010609060101010101" pitchFamily="49" charset="-122"/>
                <a:ea typeface="黑体" panose="02010609060101010101" pitchFamily="49" charset="-122"/>
              </a:rPr>
              <a:t>模拟题</a:t>
            </a:r>
            <a:r>
              <a:rPr lang="zh-CN" altLang="zh-CN" sz="2800" b="1" kern="100" dirty="0">
                <a:solidFill>
                  <a:srgbClr val="FF0000"/>
                </a:solidFill>
                <a:latin typeface="黑体" panose="02010609060101010101" pitchFamily="49" charset="-122"/>
                <a:ea typeface="黑体" panose="02010609060101010101" pitchFamily="49" charset="-122"/>
              </a:rPr>
              <a:t>】</a:t>
            </a:r>
            <a:r>
              <a:rPr lang="zh-CN" altLang="zh-CN" sz="2800" b="1" kern="100" dirty="0">
                <a:latin typeface="黑体" panose="02010609060101010101" pitchFamily="49" charset="-122"/>
                <a:ea typeface="黑体" panose="02010609060101010101" pitchFamily="49" charset="-122"/>
                <a:cs typeface="宋体" panose="02010600030101010101" pitchFamily="2" charset="-122"/>
              </a:rPr>
              <a:t>请用一句概括下面这段文字的核心观点，不超过</a:t>
            </a:r>
            <a:r>
              <a:rPr lang="en-US" altLang="zh-CN" sz="2800" b="1" kern="100" dirty="0">
                <a:latin typeface="黑体" panose="02010609060101010101" pitchFamily="49" charset="-122"/>
                <a:ea typeface="黑体" panose="02010609060101010101" pitchFamily="49" charset="-122"/>
              </a:rPr>
              <a:t>25</a:t>
            </a:r>
            <a:r>
              <a:rPr lang="zh-CN" altLang="zh-CN" sz="2800" b="1" kern="100" dirty="0">
                <a:latin typeface="黑体" panose="02010609060101010101" pitchFamily="49" charset="-122"/>
                <a:ea typeface="黑体" panose="02010609060101010101" pitchFamily="49" charset="-122"/>
                <a:cs typeface="宋体" panose="02010600030101010101" pitchFamily="2" charset="-122"/>
              </a:rPr>
              <a:t>个字。</a:t>
            </a:r>
            <a:endParaRPr lang="zh-CN" altLang="zh-CN" sz="2800" b="1" kern="100" dirty="0">
              <a:latin typeface="黑体" panose="02010609060101010101" pitchFamily="49" charset="-122"/>
              <a:ea typeface="黑体" panose="02010609060101010101" pitchFamily="49" charset="-122"/>
            </a:endParaRPr>
          </a:p>
          <a:p>
            <a:pPr indent="266700" fontAlgn="ctr">
              <a:lnSpc>
                <a:spcPct val="150000"/>
              </a:lnSpc>
            </a:pPr>
            <a:r>
              <a:rPr lang="en-US" altLang="zh-CN" sz="2800" b="1" kern="100" dirty="0">
                <a:latin typeface="黑体" panose="02010609060101010101" pitchFamily="49" charset="-122"/>
                <a:ea typeface="黑体" panose="02010609060101010101" pitchFamily="49" charset="-122"/>
                <a:cs typeface="楷体" panose="02010609060101010101" pitchFamily="49" charset="-122"/>
              </a:rPr>
              <a:t>  </a:t>
            </a:r>
            <a:r>
              <a:rPr lang="zh-CN" altLang="zh-CN" sz="2800" b="1" kern="100" dirty="0">
                <a:latin typeface="黑体" panose="02010609060101010101" pitchFamily="49" charset="-122"/>
                <a:ea typeface="黑体" panose="02010609060101010101" pitchFamily="49" charset="-122"/>
                <a:cs typeface="楷体" panose="02010609060101010101" pitchFamily="49" charset="-122"/>
              </a:rPr>
              <a:t>对经典阅读心向往之，但却有心无力，这才应该是经典阅读危机最为清晰的表达。经典阅读在大学生群体中的尴尬境地，有时代大背景及与现实交织的诸多原因，比如经典教育缺失、社会生活变迁、娱乐文化挤压等。而且这一问题的严峻却无形、繁复又自成生态的特点，决定了化解这一危机是一个长期的、系统性的工程。观念水平的提升并非一日之功，内在动力的生发也是厚积之果，绵绵用力、久久为功可能方是正解。</a:t>
            </a:r>
            <a:endParaRPr lang="zh-CN" altLang="zh-CN" sz="2800" b="1" kern="100" dirty="0">
              <a:latin typeface="黑体" panose="02010609060101010101" pitchFamily="49" charset="-122"/>
              <a:ea typeface="黑体" panose="02010609060101010101" pitchFamily="49" charset="-122"/>
            </a:endParaRPr>
          </a:p>
          <a:p>
            <a:pPr indent="355600" fontAlgn="ctr">
              <a:lnSpc>
                <a:spcPct val="150000"/>
              </a:lnSpc>
            </a:pPr>
            <a:r>
              <a:rPr lang="zh-CN" altLang="zh-CN" sz="2800" b="1" kern="100" dirty="0">
                <a:latin typeface="黑体" panose="02010609060101010101" pitchFamily="49" charset="-122"/>
                <a:ea typeface="黑体" panose="02010609060101010101" pitchFamily="49" charset="-122"/>
                <a:cs typeface="宋体" panose="02010600030101010101" pitchFamily="2" charset="-122"/>
              </a:rPr>
              <a:t>核心观点是：</a:t>
            </a:r>
            <a:r>
              <a:rPr lang="en-US" altLang="zh-CN" sz="2800" b="1" kern="100" dirty="0">
                <a:latin typeface="黑体" panose="02010609060101010101" pitchFamily="49" charset="-122"/>
                <a:ea typeface="黑体" panose="02010609060101010101" pitchFamily="49" charset="-122"/>
              </a:rPr>
              <a:t>______________________________</a:t>
            </a:r>
            <a:r>
              <a:rPr lang="zh-CN" altLang="zh-CN" sz="2800" b="1" kern="100" dirty="0">
                <a:latin typeface="黑体" panose="02010609060101010101" pitchFamily="49" charset="-122"/>
                <a:ea typeface="黑体" panose="02010609060101010101" pitchFamily="49" charset="-122"/>
                <a:cs typeface="宋体" panose="02010600030101010101" pitchFamily="2" charset="-122"/>
              </a:rPr>
              <a:t>。</a:t>
            </a:r>
            <a:endParaRPr lang="zh-CN" altLang="zh-CN" sz="2800" b="1" kern="100" dirty="0">
              <a:latin typeface="黑体" panose="02010609060101010101" pitchFamily="49" charset="-122"/>
              <a:ea typeface="黑体" panose="02010609060101010101" pitchFamily="49" charset="-122"/>
            </a:endParaRPr>
          </a:p>
          <a:p>
            <a:pPr fontAlgn="ctr">
              <a:lnSpc>
                <a:spcPct val="150000"/>
              </a:lnSpc>
            </a:pPr>
            <a:r>
              <a:rPr lang="zh-CN" altLang="zh-CN" sz="2800" b="1" kern="100" dirty="0">
                <a:solidFill>
                  <a:srgbClr val="FF0000"/>
                </a:solidFill>
                <a:latin typeface="黑体" panose="02010609060101010101" pitchFamily="49" charset="-122"/>
                <a:ea typeface="黑体" panose="02010609060101010101" pitchFamily="49" charset="-122"/>
              </a:rPr>
              <a:t>【答案】</a:t>
            </a:r>
            <a:r>
              <a:rPr lang="zh-CN" altLang="zh-CN" sz="2800" b="1" kern="100" dirty="0">
                <a:solidFill>
                  <a:srgbClr val="FF0000"/>
                </a:solidFill>
                <a:latin typeface="黑体" panose="02010609060101010101" pitchFamily="49" charset="-122"/>
                <a:ea typeface="黑体" panose="02010609060101010101" pitchFamily="49" charset="-122"/>
                <a:cs typeface="宋体" panose="02010600030101010101" pitchFamily="2" charset="-122"/>
              </a:rPr>
              <a:t>要长期坚持努力，逐渐化解大学生的经典阅读危机。</a:t>
            </a:r>
            <a:endParaRPr lang="zh-CN" altLang="zh-CN" sz="2800" b="1" kern="100" dirty="0">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8274767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56DC770-9D4A-4A89-B936-A38A2F1BB321}"/>
              </a:ext>
            </a:extLst>
          </p:cNvPr>
          <p:cNvSpPr/>
          <p:nvPr/>
        </p:nvSpPr>
        <p:spPr>
          <a:xfrm>
            <a:off x="393290" y="474345"/>
            <a:ext cx="11493909" cy="5886227"/>
          </a:xfrm>
          <a:prstGeom prst="rect">
            <a:avLst/>
          </a:prstGeom>
        </p:spPr>
        <p:txBody>
          <a:bodyPr wrap="square">
            <a:spAutoFit/>
          </a:bodyPr>
          <a:lstStyle/>
          <a:p>
            <a:pPr>
              <a:lnSpc>
                <a:spcPct val="150000"/>
              </a:lnSpc>
            </a:pPr>
            <a:r>
              <a:rPr lang="en-US" altLang="zh-CN" sz="3200" b="1" dirty="0">
                <a:solidFill>
                  <a:srgbClr val="FF0000"/>
                </a:solidFill>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山东卷</a:t>
            </a:r>
            <a:r>
              <a:rPr lang="en-US" altLang="zh-CN" sz="3200" b="1" dirty="0">
                <a:solidFill>
                  <a:srgbClr val="FF0000"/>
                </a:solidFill>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对下面这段文字提供的信息进行筛选、整合，给“创造”下定义，不超过</a:t>
            </a:r>
            <a:r>
              <a:rPr lang="en-US" altLang="zh-CN" sz="3200" b="1" dirty="0">
                <a:latin typeface="黑体" panose="02010609060101010101" pitchFamily="49" charset="-122"/>
                <a:ea typeface="黑体" panose="02010609060101010101" pitchFamily="49" charset="-122"/>
              </a:rPr>
              <a:t>30</a:t>
            </a:r>
            <a:r>
              <a:rPr lang="zh-CN" altLang="en-US" sz="3200" b="1" dirty="0">
                <a:latin typeface="黑体" panose="02010609060101010101" pitchFamily="49" charset="-122"/>
                <a:ea typeface="黑体" panose="02010609060101010101" pitchFamily="49" charset="-122"/>
              </a:rPr>
              <a:t>字。</a:t>
            </a:r>
          </a:p>
          <a:p>
            <a:pPr>
              <a:lnSpc>
                <a:spcPct val="150000"/>
              </a:lnSpc>
            </a:pPr>
            <a:r>
              <a:rPr lang="zh-CN" altLang="en-US" sz="3200" b="1" dirty="0">
                <a:latin typeface="黑体" panose="02010609060101010101" pitchFamily="49" charset="-122"/>
                <a:ea typeface="黑体" panose="02010609060101010101" pitchFamily="49" charset="-122"/>
              </a:rPr>
              <a:t>    作为人的一种活动，创造包括思维活动和行为活动。创造一定要获得成果。形形色色的创造成果可以分为两种类型：一类是精神性的，即新的认识；另一类是物质性的，即新的事物。这些创造成果不管以何种形式表现出来，都必须具备“首次获得”这个必要条件。</a:t>
            </a:r>
          </a:p>
          <a:p>
            <a:pPr>
              <a:lnSpc>
                <a:spcPct val="150000"/>
              </a:lnSpc>
            </a:pPr>
            <a:r>
              <a:rPr lang="zh-CN" altLang="en-US" sz="3200" b="1" dirty="0">
                <a:solidFill>
                  <a:srgbClr val="FF0000"/>
                </a:solidFill>
                <a:latin typeface="黑体" panose="02010609060101010101" pitchFamily="49" charset="-122"/>
                <a:ea typeface="黑体" panose="02010609060101010101" pitchFamily="49" charset="-122"/>
              </a:rPr>
              <a:t>答案：创造是人首次获得精神或物质成果的思维和行为活动。</a:t>
            </a:r>
          </a:p>
        </p:txBody>
      </p:sp>
    </p:spTree>
    <p:extLst>
      <p:ext uri="{BB962C8B-B14F-4D97-AF65-F5344CB8AC3E}">
        <p14:creationId xmlns:p14="http://schemas.microsoft.com/office/powerpoint/2010/main" val="1641271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2ABF3D0-149C-4E0D-8836-E0D830E1DF5B}"/>
              </a:ext>
            </a:extLst>
          </p:cNvPr>
          <p:cNvSpPr/>
          <p:nvPr/>
        </p:nvSpPr>
        <p:spPr>
          <a:xfrm>
            <a:off x="543232" y="476434"/>
            <a:ext cx="11105536" cy="6801862"/>
          </a:xfrm>
          <a:prstGeom prst="rect">
            <a:avLst/>
          </a:prstGeom>
        </p:spPr>
        <p:txBody>
          <a:bodyPr wrap="square">
            <a:spAutoFit/>
          </a:bodyPr>
          <a:lstStyle/>
          <a:p>
            <a:pPr>
              <a:lnSpc>
                <a:spcPct val="125000"/>
              </a:lnSpc>
            </a:pPr>
            <a:r>
              <a:rPr lang="en-US" altLang="zh-CN" sz="4000" b="1" dirty="0">
                <a:latin typeface="黑体" panose="02010609060101010101" pitchFamily="49" charset="-122"/>
                <a:ea typeface="黑体" panose="02010609060101010101" pitchFamily="49" charset="-122"/>
              </a:rPr>
              <a:t>2</a:t>
            </a:r>
            <a:r>
              <a:rPr lang="zh-CN" altLang="en-US" sz="4000" b="1" dirty="0">
                <a:latin typeface="黑体" panose="02010609060101010101" pitchFamily="49" charset="-122"/>
                <a:ea typeface="黑体" panose="02010609060101010101" pitchFamily="49" charset="-122"/>
              </a:rPr>
              <a:t>、导语</a:t>
            </a:r>
          </a:p>
          <a:p>
            <a:pPr>
              <a:lnSpc>
                <a:spcPct val="125000"/>
              </a:lnSpc>
            </a:pPr>
            <a:r>
              <a:rPr lang="zh-CN" altLang="en-US" sz="4000" b="1" dirty="0">
                <a:latin typeface="黑体" panose="02010609060101010101" pitchFamily="49" charset="-122"/>
                <a:ea typeface="黑体" panose="02010609060101010101" pitchFamily="49" charset="-122"/>
              </a:rPr>
              <a:t>    导语是新闻的纲领和中心所在，读者可以从导语中得到整个新闻的总印象。根据其主体部分拟写导语，要求</a:t>
            </a:r>
            <a:r>
              <a:rPr lang="zh-CN" altLang="en-US" sz="4000" b="1" dirty="0">
                <a:solidFill>
                  <a:srgbClr val="FF0000"/>
                </a:solidFill>
                <a:latin typeface="黑体" panose="02010609060101010101" pitchFamily="49" charset="-122"/>
                <a:ea typeface="黑体" panose="02010609060101010101" pitchFamily="49" charset="-122"/>
              </a:rPr>
              <a:t>简明扼要，重点突出，概括性强</a:t>
            </a:r>
            <a:r>
              <a:rPr lang="zh-CN" altLang="en-US" sz="4000" b="1" dirty="0">
                <a:latin typeface="黑体" panose="02010609060101010101" pitchFamily="49" charset="-122"/>
                <a:ea typeface="黑体" panose="02010609060101010101" pitchFamily="49" charset="-122"/>
              </a:rPr>
              <a:t>。常见的导语写法有</a:t>
            </a:r>
            <a:r>
              <a:rPr lang="zh-CN" altLang="en-US" sz="4000" b="1" dirty="0">
                <a:solidFill>
                  <a:srgbClr val="FF0000"/>
                </a:solidFill>
                <a:latin typeface="黑体" panose="02010609060101010101" pitchFamily="49" charset="-122"/>
                <a:ea typeface="黑体" panose="02010609060101010101" pitchFamily="49" charset="-122"/>
              </a:rPr>
              <a:t>叙述式</a:t>
            </a:r>
            <a:r>
              <a:rPr lang="zh-CN" altLang="en-US" sz="4000" b="1" dirty="0">
                <a:latin typeface="黑体" panose="02010609060101010101" pitchFamily="49" charset="-122"/>
                <a:ea typeface="黑体" panose="02010609060101010101" pitchFamily="49" charset="-122"/>
              </a:rPr>
              <a:t>、</a:t>
            </a:r>
            <a:r>
              <a:rPr lang="zh-CN" altLang="en-US" sz="4000" b="1" dirty="0">
                <a:solidFill>
                  <a:srgbClr val="FF0000"/>
                </a:solidFill>
                <a:latin typeface="黑体" panose="02010609060101010101" pitchFamily="49" charset="-122"/>
                <a:ea typeface="黑体" panose="02010609060101010101" pitchFamily="49" charset="-122"/>
              </a:rPr>
              <a:t>描写式</a:t>
            </a:r>
            <a:r>
              <a:rPr lang="zh-CN" altLang="en-US" sz="4000" b="1" dirty="0">
                <a:latin typeface="黑体" panose="02010609060101010101" pitchFamily="49" charset="-122"/>
                <a:ea typeface="黑体" panose="02010609060101010101" pitchFamily="49" charset="-122"/>
              </a:rPr>
              <a:t>和</a:t>
            </a:r>
            <a:r>
              <a:rPr lang="zh-CN" altLang="en-US" sz="4000" b="1" dirty="0">
                <a:solidFill>
                  <a:srgbClr val="FF0000"/>
                </a:solidFill>
                <a:latin typeface="黑体" panose="02010609060101010101" pitchFamily="49" charset="-122"/>
                <a:ea typeface="黑体" panose="02010609060101010101" pitchFamily="49" charset="-122"/>
              </a:rPr>
              <a:t>结论式</a:t>
            </a:r>
            <a:r>
              <a:rPr lang="zh-CN" altLang="en-US" sz="4000" b="1" dirty="0">
                <a:latin typeface="黑体" panose="02010609060101010101" pitchFamily="49" charset="-122"/>
                <a:ea typeface="黑体" panose="02010609060101010101" pitchFamily="49" charset="-122"/>
              </a:rPr>
              <a:t>等。</a:t>
            </a:r>
          </a:p>
          <a:p>
            <a:pPr>
              <a:lnSpc>
                <a:spcPct val="125000"/>
              </a:lnSpc>
            </a:pPr>
            <a:r>
              <a:rPr lang="zh-CN" altLang="en-US" sz="4000" b="1" dirty="0">
                <a:latin typeface="黑体" panose="02010609060101010101" pitchFamily="49" charset="-122"/>
                <a:ea typeface="黑体" panose="02010609060101010101" pitchFamily="49" charset="-122"/>
              </a:rPr>
              <a:t>    通常情况下，导语部分除时间、地点（报道具体时间具体地点的动态新闻要有时间、地点要素）外，其余要素均应具有。</a:t>
            </a:r>
          </a:p>
          <a:p>
            <a:pPr>
              <a:lnSpc>
                <a:spcPct val="90000"/>
              </a:lnSpc>
            </a:pPr>
            <a:r>
              <a:rPr lang="zh-CN" altLang="en-US" sz="4000" b="1" dirty="0">
                <a:latin typeface="黑体" panose="02010609060101010101" pitchFamily="49" charset="-122"/>
                <a:ea typeface="黑体" panose="02010609060101010101" pitchFamily="49" charset="-122"/>
              </a:rPr>
              <a:t>    </a:t>
            </a:r>
          </a:p>
        </p:txBody>
      </p:sp>
    </p:spTree>
    <p:extLst>
      <p:ext uri="{BB962C8B-B14F-4D97-AF65-F5344CB8AC3E}">
        <p14:creationId xmlns:p14="http://schemas.microsoft.com/office/powerpoint/2010/main" val="39291108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FE4606B-E313-4530-BD65-BE4E6E33EB24}"/>
              </a:ext>
            </a:extLst>
          </p:cNvPr>
          <p:cNvSpPr/>
          <p:nvPr/>
        </p:nvSpPr>
        <p:spPr>
          <a:xfrm>
            <a:off x="162232" y="111264"/>
            <a:ext cx="12029768" cy="6635471"/>
          </a:xfrm>
          <a:prstGeom prst="rect">
            <a:avLst/>
          </a:prstGeom>
        </p:spPr>
        <p:txBody>
          <a:bodyPr wrap="square">
            <a:spAutoFit/>
          </a:bodyPr>
          <a:lstStyle/>
          <a:p>
            <a:pPr>
              <a:lnSpc>
                <a:spcPct val="125000"/>
              </a:lnSpc>
            </a:pPr>
            <a:r>
              <a:rPr lang="zh-CN" altLang="en-US" sz="2400" dirty="0">
                <a:latin typeface="黑体" panose="02010609060101010101" pitchFamily="49" charset="-122"/>
                <a:ea typeface="黑体" panose="02010609060101010101" pitchFamily="49" charset="-122"/>
              </a:rPr>
              <a:t>    </a:t>
            </a:r>
            <a:r>
              <a:rPr lang="zh-CN" altLang="en-US" sz="2400" b="1" dirty="0">
                <a:solidFill>
                  <a:srgbClr val="FF0000"/>
                </a:solidFill>
                <a:latin typeface="黑体" panose="02010609060101010101" pitchFamily="49" charset="-122"/>
                <a:ea typeface="黑体" panose="02010609060101010101" pitchFamily="49" charset="-122"/>
              </a:rPr>
              <a:t>根据所提供语段的意思，在下面的横线处填上一句话，要求能解释“真正的享受”，不超过 </a:t>
            </a:r>
            <a:r>
              <a:rPr lang="en-US" altLang="zh-CN" sz="2400" b="1" dirty="0">
                <a:solidFill>
                  <a:srgbClr val="FF0000"/>
                </a:solidFill>
                <a:latin typeface="黑体" panose="02010609060101010101" pitchFamily="49" charset="-122"/>
                <a:ea typeface="黑体" panose="02010609060101010101" pitchFamily="49" charset="-122"/>
              </a:rPr>
              <a:t>30 </a:t>
            </a:r>
            <a:r>
              <a:rPr lang="zh-CN" altLang="en-US" sz="2400" b="1" dirty="0">
                <a:solidFill>
                  <a:srgbClr val="FF0000"/>
                </a:solidFill>
                <a:latin typeface="黑体" panose="02010609060101010101" pitchFamily="49" charset="-122"/>
                <a:ea typeface="黑体" panose="02010609060101010101" pitchFamily="49" charset="-122"/>
              </a:rPr>
              <a:t>字。</a:t>
            </a:r>
          </a:p>
          <a:p>
            <a:pPr>
              <a:lnSpc>
                <a:spcPct val="125000"/>
              </a:lnSpc>
            </a:pPr>
            <a:r>
              <a:rPr lang="zh-CN" altLang="en-US" sz="2400" b="1" dirty="0">
                <a:latin typeface="黑体" panose="02010609060101010101" pitchFamily="49" charset="-122"/>
                <a:ea typeface="黑体" panose="02010609060101010101" pitchFamily="49" charset="-122"/>
              </a:rPr>
              <a:t>    怎样才算真正享受人生呢？对此就不免见仁见智了。依我看，我们时代的迷误之一是把消费当作享受，而其实两者完全不是一回事。我并不想介入高消费能否促进繁荣的争论，因为那是经济学家的事，和人生哲学无关；我也无意对汽车、别墅、高档家具、五星级饭店、</a:t>
            </a:r>
            <a:r>
              <a:rPr lang="en-US" altLang="zh-CN" sz="2400" b="1" dirty="0">
                <a:latin typeface="黑体" panose="02010609060101010101" pitchFamily="49" charset="-122"/>
                <a:ea typeface="黑体" panose="02010609060101010101" pitchFamily="49" charset="-122"/>
              </a:rPr>
              <a:t>KTV </a:t>
            </a:r>
            <a:r>
              <a:rPr lang="zh-CN" altLang="en-US" sz="2400" b="1" dirty="0">
                <a:latin typeface="黑体" panose="02010609060101010101" pitchFamily="49" charset="-122"/>
                <a:ea typeface="黑体" panose="02010609060101010101" pitchFamily="49" charset="-122"/>
              </a:rPr>
              <a:t>包房等等，只想指出这一切仅属于消费范畴，而奢华的消费并非享</a:t>
            </a:r>
          </a:p>
          <a:p>
            <a:pPr>
              <a:lnSpc>
                <a:spcPct val="125000"/>
              </a:lnSpc>
            </a:pPr>
            <a:r>
              <a:rPr lang="zh-CN" altLang="en-US" sz="2400" b="1" dirty="0">
                <a:latin typeface="黑体" panose="02010609060101010101" pitchFamily="49" charset="-122"/>
                <a:ea typeface="黑体" panose="02010609060101010101" pitchFamily="49" charset="-122"/>
              </a:rPr>
              <a:t>受的必要条件，更非充分条件。当然，消费和享受不是绝对互相排斥的，有时两者会发生重合。但是，它们之间的区别又是显而易见的。走马看花式地游览景点只是旅游消费，陶然于山水之间才是大自然的真享受；用电视、报刊、书籍解闷只是文化消费，启迪心智的读书和艺术欣赏才是文化的真享受。</a:t>
            </a:r>
          </a:p>
          <a:p>
            <a:pPr>
              <a:lnSpc>
                <a:spcPct val="125000"/>
              </a:lnSpc>
            </a:pPr>
            <a:r>
              <a:rPr lang="zh-CN" altLang="en-US" sz="2400" b="1" dirty="0">
                <a:latin typeface="黑体" panose="02010609060101010101" pitchFamily="49" charset="-122"/>
                <a:ea typeface="黑体" panose="02010609060101010101" pitchFamily="49" charset="-122"/>
              </a:rPr>
              <a:t>要言之，真正的享受是</a:t>
            </a:r>
            <a:r>
              <a:rPr lang="en-US" altLang="zh-CN" sz="2400" b="1" dirty="0">
                <a:latin typeface="黑体" panose="02010609060101010101" pitchFamily="49" charset="-122"/>
                <a:ea typeface="黑体" panose="02010609060101010101" pitchFamily="49" charset="-122"/>
              </a:rPr>
              <a:t>_____________________________________________</a:t>
            </a:r>
            <a:r>
              <a:rPr lang="zh-CN" altLang="en-US" sz="2400" b="1" dirty="0">
                <a:latin typeface="黑体" panose="02010609060101010101" pitchFamily="49" charset="-122"/>
                <a:ea typeface="黑体" panose="02010609060101010101" pitchFamily="49" charset="-122"/>
              </a:rPr>
              <a:t>。</a:t>
            </a:r>
            <a:endParaRPr lang="en-US" altLang="zh-CN" sz="2400" b="1" dirty="0">
              <a:latin typeface="黑体" panose="02010609060101010101" pitchFamily="49" charset="-122"/>
              <a:ea typeface="黑体" panose="02010609060101010101" pitchFamily="49" charset="-122"/>
            </a:endParaRPr>
          </a:p>
          <a:p>
            <a:pPr>
              <a:lnSpc>
                <a:spcPct val="125000"/>
              </a:lnSpc>
            </a:pPr>
            <a:endParaRPr lang="en-US" altLang="zh-CN" sz="2400" b="1" dirty="0">
              <a:latin typeface="黑体" panose="02010609060101010101" pitchFamily="49" charset="-122"/>
              <a:ea typeface="黑体" panose="02010609060101010101" pitchFamily="49" charset="-122"/>
            </a:endParaRPr>
          </a:p>
          <a:p>
            <a:pPr>
              <a:lnSpc>
                <a:spcPct val="125000"/>
              </a:lnSpc>
            </a:pPr>
            <a:r>
              <a:rPr lang="en-US" altLang="zh-CN" sz="2400" b="1" dirty="0">
                <a:latin typeface="黑体" panose="02010609060101010101" pitchFamily="49" charset="-122"/>
                <a:ea typeface="黑体" panose="02010609060101010101" pitchFamily="49" charset="-122"/>
              </a:rPr>
              <a:t>  </a:t>
            </a:r>
            <a:r>
              <a:rPr lang="zh-CN" altLang="en-US" sz="2800" b="1" dirty="0">
                <a:solidFill>
                  <a:srgbClr val="FF0000"/>
                </a:solidFill>
                <a:latin typeface="黑体" panose="02010609060101010101" pitchFamily="49" charset="-122"/>
                <a:ea typeface="黑体" panose="02010609060101010101" pitchFamily="49" charset="-122"/>
              </a:rPr>
              <a:t>答案：有心灵参与的，其中必定包含了所谓“灵魂的愉悦和升华”的因素。</a:t>
            </a:r>
          </a:p>
          <a:p>
            <a:pPr>
              <a:lnSpc>
                <a:spcPct val="125000"/>
              </a:lnSpc>
            </a:pPr>
            <a:r>
              <a:rPr lang="zh-CN" altLang="en-US" sz="2800" b="1" dirty="0">
                <a:solidFill>
                  <a:srgbClr val="FF0000"/>
                </a:solidFill>
                <a:latin typeface="黑体" panose="02010609060101010101" pitchFamily="49" charset="-122"/>
                <a:ea typeface="黑体" panose="02010609060101010101" pitchFamily="49" charset="-122"/>
              </a:rPr>
              <a:t>     或：与金钱</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物质</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不成正比，而与审美、启迪心智等心灵活动有关的。</a:t>
            </a:r>
          </a:p>
        </p:txBody>
      </p:sp>
    </p:spTree>
    <p:extLst>
      <p:ext uri="{BB962C8B-B14F-4D97-AF65-F5344CB8AC3E}">
        <p14:creationId xmlns:p14="http://schemas.microsoft.com/office/powerpoint/2010/main" val="2747754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EF43E01-6204-4B26-9E2A-AD3117A5C50F}"/>
              </a:ext>
            </a:extLst>
          </p:cNvPr>
          <p:cNvSpPr/>
          <p:nvPr/>
        </p:nvSpPr>
        <p:spPr>
          <a:xfrm>
            <a:off x="204019" y="79221"/>
            <a:ext cx="11783961" cy="6778779"/>
          </a:xfrm>
          <a:prstGeom prst="rect">
            <a:avLst/>
          </a:prstGeom>
        </p:spPr>
        <p:txBody>
          <a:bodyPr wrap="square">
            <a:spAutoFit/>
          </a:bodyPr>
          <a:lstStyle/>
          <a:p>
            <a:pPr>
              <a:lnSpc>
                <a:spcPct val="125000"/>
              </a:lnSpc>
            </a:pPr>
            <a:r>
              <a:rPr lang="en-US" altLang="zh-CN" sz="3200" b="1" dirty="0">
                <a:latin typeface="黑体" panose="02010609060101010101" pitchFamily="49" charset="-122"/>
                <a:ea typeface="黑体" panose="02010609060101010101" pitchFamily="49" charset="-122"/>
              </a:rPr>
              <a:t>3</a:t>
            </a:r>
            <a:r>
              <a:rPr lang="zh-CN" altLang="en-US" sz="3200" b="1" dirty="0">
                <a:latin typeface="黑体" panose="02010609060101010101" pitchFamily="49" charset="-122"/>
                <a:ea typeface="黑体" panose="02010609060101010101" pitchFamily="49" charset="-122"/>
              </a:rPr>
              <a:t>、主体</a:t>
            </a:r>
          </a:p>
          <a:p>
            <a:pPr>
              <a:lnSpc>
                <a:spcPct val="125000"/>
              </a:lnSpc>
            </a:pPr>
            <a:r>
              <a:rPr lang="zh-CN" altLang="en-US" sz="3200" b="1" dirty="0">
                <a:latin typeface="黑体" panose="02010609060101010101" pitchFamily="49" charset="-122"/>
                <a:ea typeface="黑体" panose="02010609060101010101" pitchFamily="49" charset="-122"/>
              </a:rPr>
              <a:t>    新闻的主体部分自然要有时间、地点、人物、事件（包括经过、结果）、原因五个要素。其在事件的顺叙中，有时还插入有关的背景材料和其他相关内容。</a:t>
            </a:r>
          </a:p>
          <a:p>
            <a:pPr>
              <a:lnSpc>
                <a:spcPct val="125000"/>
              </a:lnSpc>
            </a:pPr>
            <a:r>
              <a:rPr lang="zh-CN" altLang="en-US" sz="3200" b="1" dirty="0">
                <a:latin typeface="黑体" panose="02010609060101010101" pitchFamily="49" charset="-122"/>
                <a:ea typeface="黑体" panose="02010609060101010101" pitchFamily="49" charset="-122"/>
              </a:rPr>
              <a:t>    压缩主体时，自然要</a:t>
            </a:r>
            <a:r>
              <a:rPr lang="zh-CN" altLang="en-US" sz="3200" b="1" dirty="0">
                <a:solidFill>
                  <a:srgbClr val="FF0000"/>
                </a:solidFill>
                <a:latin typeface="黑体" panose="02010609060101010101" pitchFamily="49" charset="-122"/>
                <a:ea typeface="黑体" panose="02010609060101010101" pitchFamily="49" charset="-122"/>
              </a:rPr>
              <a:t>删去</a:t>
            </a:r>
            <a:r>
              <a:rPr lang="zh-CN" altLang="en-US" sz="3200" b="1" dirty="0">
                <a:latin typeface="黑体" panose="02010609060101010101" pitchFamily="49" charset="-122"/>
                <a:ea typeface="黑体" panose="02010609060101010101" pitchFamily="49" charset="-122"/>
              </a:rPr>
              <a:t>那些</a:t>
            </a:r>
            <a:r>
              <a:rPr lang="zh-CN" altLang="en-US" sz="3200" b="1" dirty="0">
                <a:solidFill>
                  <a:srgbClr val="FF0000"/>
                </a:solidFill>
                <a:latin typeface="黑体" panose="02010609060101010101" pitchFamily="49" charset="-122"/>
                <a:ea typeface="黑体" panose="02010609060101010101" pitchFamily="49" charset="-122"/>
              </a:rPr>
              <a:t>插叙</a:t>
            </a:r>
            <a:r>
              <a:rPr lang="zh-CN" altLang="en-US" sz="3200" b="1" dirty="0">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补叙</a:t>
            </a:r>
            <a:r>
              <a:rPr lang="zh-CN" altLang="en-US" sz="3200" b="1" dirty="0">
                <a:latin typeface="黑体" panose="02010609060101010101" pitchFamily="49" charset="-122"/>
                <a:ea typeface="黑体" panose="02010609060101010101" pitchFamily="49" charset="-122"/>
              </a:rPr>
              <a:t>部分的背景材料及其他相关内容。</a:t>
            </a:r>
          </a:p>
          <a:p>
            <a:pPr>
              <a:lnSpc>
                <a:spcPct val="125000"/>
              </a:lnSpc>
            </a:pPr>
            <a:r>
              <a:rPr lang="en-US" altLang="zh-CN" sz="3200" b="1" dirty="0">
                <a:latin typeface="黑体" panose="02010609060101010101" pitchFamily="49" charset="-122"/>
                <a:ea typeface="黑体" panose="02010609060101010101" pitchFamily="49" charset="-122"/>
              </a:rPr>
              <a:t>4</a:t>
            </a:r>
            <a:r>
              <a:rPr lang="zh-CN" altLang="en-US" sz="3200" b="1" dirty="0">
                <a:latin typeface="黑体" panose="02010609060101010101" pitchFamily="49" charset="-122"/>
                <a:ea typeface="黑体" panose="02010609060101010101" pitchFamily="49" charset="-122"/>
              </a:rPr>
              <a:t>、结尾</a:t>
            </a:r>
          </a:p>
          <a:p>
            <a:pPr>
              <a:lnSpc>
                <a:spcPct val="125000"/>
              </a:lnSpc>
            </a:pPr>
            <a:r>
              <a:rPr lang="zh-CN" altLang="en-US" sz="3200" b="1" dirty="0">
                <a:latin typeface="黑体" panose="02010609060101010101" pitchFamily="49" charset="-122"/>
                <a:ea typeface="黑体" panose="02010609060101010101" pitchFamily="49" charset="-122"/>
              </a:rPr>
              <a:t>    结尾（有时可无）是整个消息的结束语，它用于</a:t>
            </a:r>
            <a:r>
              <a:rPr lang="zh-CN" altLang="en-US" sz="3200" b="1" dirty="0">
                <a:solidFill>
                  <a:srgbClr val="FF0000"/>
                </a:solidFill>
                <a:latin typeface="黑体" panose="02010609060101010101" pitchFamily="49" charset="-122"/>
                <a:ea typeface="黑体" panose="02010609060101010101" pitchFamily="49" charset="-122"/>
              </a:rPr>
              <a:t>揭示事实的意义</a:t>
            </a:r>
            <a:r>
              <a:rPr lang="zh-CN" altLang="en-US" sz="3200" b="1" dirty="0">
                <a:latin typeface="黑体" panose="02010609060101010101" pitchFamily="49" charset="-122"/>
                <a:ea typeface="黑体" panose="02010609060101010101" pitchFamily="49" charset="-122"/>
              </a:rPr>
              <a:t>，指出事件发展的趋向，具有</a:t>
            </a:r>
            <a:r>
              <a:rPr lang="zh-CN" altLang="en-US" sz="3200" b="1" dirty="0">
                <a:solidFill>
                  <a:srgbClr val="FF0000"/>
                </a:solidFill>
                <a:latin typeface="黑体" panose="02010609060101010101" pitchFamily="49" charset="-122"/>
                <a:ea typeface="黑体" panose="02010609060101010101" pitchFamily="49" charset="-122"/>
              </a:rPr>
              <a:t>画龙点睛</a:t>
            </a:r>
            <a:r>
              <a:rPr lang="zh-CN" altLang="en-US" sz="3200" b="1" dirty="0">
                <a:latin typeface="黑体" panose="02010609060101010101" pitchFamily="49" charset="-122"/>
                <a:ea typeface="黑体" panose="02010609060101010101" pitchFamily="49" charset="-122"/>
              </a:rPr>
              <a:t>的作用。除基本要素</a:t>
            </a:r>
            <a:r>
              <a:rPr lang="zh-CN" altLang="en-US" sz="3200" b="1" dirty="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人物</a:t>
            </a:r>
            <a:r>
              <a:rPr lang="zh-CN" altLang="en-US" sz="3200" b="1" dirty="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a:t>
            </a:r>
            <a:r>
              <a:rPr lang="zh-CN" altLang="en-US" sz="3200" b="1" dirty="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事件</a:t>
            </a:r>
            <a:r>
              <a:rPr lang="zh-CN" altLang="en-US" sz="3200" b="1" dirty="0">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外，其他要素往往不必出现。形式有</a:t>
            </a:r>
            <a:r>
              <a:rPr lang="zh-CN" altLang="en-US" sz="3200" b="1" dirty="0">
                <a:solidFill>
                  <a:srgbClr val="FF0000"/>
                </a:solidFill>
                <a:latin typeface="黑体" panose="02010609060101010101" pitchFamily="49" charset="-122"/>
                <a:ea typeface="黑体" panose="02010609060101010101" pitchFamily="49" charset="-122"/>
              </a:rPr>
              <a:t>小结式、评论式、希望式</a:t>
            </a:r>
            <a:r>
              <a:rPr lang="zh-CN" altLang="en-US" sz="3200" b="1" dirty="0">
                <a:latin typeface="黑体" panose="02010609060101010101" pitchFamily="49" charset="-122"/>
                <a:ea typeface="黑体" panose="02010609060101010101" pitchFamily="49" charset="-122"/>
              </a:rPr>
              <a:t>等。 </a:t>
            </a:r>
          </a:p>
        </p:txBody>
      </p:sp>
    </p:spTree>
    <p:extLst>
      <p:ext uri="{BB962C8B-B14F-4D97-AF65-F5344CB8AC3E}">
        <p14:creationId xmlns:p14="http://schemas.microsoft.com/office/powerpoint/2010/main" val="3837729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3">
            <a:extLst>
              <a:ext uri="{FF2B5EF4-FFF2-40B4-BE49-F238E27FC236}">
                <a16:creationId xmlns:a16="http://schemas.microsoft.com/office/drawing/2014/main" id="{C94059D8-7DF1-4A1D-AD49-B4EF979B4E33}"/>
              </a:ext>
            </a:extLst>
          </p:cNvPr>
          <p:cNvSpPr>
            <a:spLocks noGrp="1" noChangeArrowheads="1"/>
          </p:cNvSpPr>
          <p:nvPr>
            <p:ph type="body" idx="4294967295"/>
          </p:nvPr>
        </p:nvSpPr>
        <p:spPr>
          <a:xfrm>
            <a:off x="412955" y="1266826"/>
            <a:ext cx="11488993" cy="4786312"/>
          </a:xfrm>
        </p:spPr>
        <p:txBody>
          <a:bodyPr/>
          <a:lstStyle/>
          <a:p>
            <a:pPr eaLnBrk="1" hangingPunct="1">
              <a:lnSpc>
                <a:spcPct val="125000"/>
              </a:lnSpc>
            </a:pPr>
            <a:r>
              <a:rPr lang="zh-CN" altLang="en-US" sz="2800" b="1" dirty="0">
                <a:solidFill>
                  <a:schemeClr val="tx1"/>
                </a:solidFill>
                <a:latin typeface="黑体" panose="02010609060101010101" pitchFamily="49" charset="-122"/>
                <a:ea typeface="黑体" panose="02010609060101010101" pitchFamily="49" charset="-122"/>
              </a:rPr>
              <a:t>要求：整体把握语段语意，从中筛选出关键信息</a:t>
            </a:r>
            <a:r>
              <a:rPr lang="zh-CN" altLang="en-US" sz="2800" b="1" dirty="0">
                <a:solidFill>
                  <a:srgbClr val="FF0000"/>
                </a:solidFill>
                <a:latin typeface="黑体" panose="02010609060101010101" pitchFamily="49" charset="-122"/>
                <a:ea typeface="黑体" panose="02010609060101010101" pitchFamily="49" charset="-122"/>
              </a:rPr>
              <a:t>（读者最关心、最有新闻价值的内容）</a:t>
            </a:r>
            <a:r>
              <a:rPr lang="zh-CN" altLang="en-US" sz="2800" b="1" dirty="0">
                <a:solidFill>
                  <a:schemeClr val="tx1"/>
                </a:solidFill>
                <a:latin typeface="黑体" panose="02010609060101010101" pitchFamily="49" charset="-122"/>
                <a:ea typeface="黑体" panose="02010609060101010101" pitchFamily="49" charset="-122"/>
              </a:rPr>
              <a:t>，然后用简明的语言把它表达出来。</a:t>
            </a:r>
          </a:p>
          <a:p>
            <a:pPr eaLnBrk="1" hangingPunct="1">
              <a:lnSpc>
                <a:spcPct val="80000"/>
              </a:lnSpc>
            </a:pPr>
            <a:endParaRPr lang="en-US" altLang="zh-CN" sz="2800" b="1" dirty="0">
              <a:solidFill>
                <a:srgbClr val="0000FF"/>
              </a:solidFill>
              <a:latin typeface="黑体" panose="02010609060101010101" pitchFamily="49" charset="-122"/>
              <a:ea typeface="黑体" panose="02010609060101010101" pitchFamily="49" charset="-122"/>
            </a:endParaRPr>
          </a:p>
        </p:txBody>
      </p:sp>
      <p:sp>
        <p:nvSpPr>
          <p:cNvPr id="8195" name="Rectangle 4">
            <a:extLst>
              <a:ext uri="{FF2B5EF4-FFF2-40B4-BE49-F238E27FC236}">
                <a16:creationId xmlns:a16="http://schemas.microsoft.com/office/drawing/2014/main" id="{18B99B01-6C50-40BD-8A11-579ED467DC6C}"/>
              </a:ext>
            </a:extLst>
          </p:cNvPr>
          <p:cNvSpPr>
            <a:spLocks noGrp="1" noChangeArrowheads="1"/>
          </p:cNvSpPr>
          <p:nvPr>
            <p:ph type="title" idx="4294967295"/>
          </p:nvPr>
        </p:nvSpPr>
        <p:spPr>
          <a:xfrm>
            <a:off x="412955" y="60714"/>
            <a:ext cx="8002587" cy="633413"/>
          </a:xfrm>
          <a:noFill/>
        </p:spPr>
        <p:txBody>
          <a:bodyPr/>
          <a:lstStyle/>
          <a:p>
            <a:pPr eaLnBrk="1" hangingPunct="1"/>
            <a:r>
              <a:rPr lang="zh-CN" altLang="zh-CN" sz="3200" b="1" dirty="0">
                <a:solidFill>
                  <a:srgbClr val="FF0000"/>
                </a:solidFill>
                <a:ea typeface="黑体" panose="02010609060101010101" pitchFamily="49" charset="-122"/>
              </a:rPr>
              <a:t>新闻概写的</a:t>
            </a:r>
            <a:r>
              <a:rPr lang="zh-CN" altLang="en-US" sz="3200" b="1" dirty="0">
                <a:solidFill>
                  <a:srgbClr val="FF0000"/>
                </a:solidFill>
                <a:ea typeface="黑体" panose="02010609060101010101" pitchFamily="49" charset="-122"/>
              </a:rPr>
              <a:t>题型</a:t>
            </a:r>
            <a:endParaRPr lang="zh-CN" altLang="zh-CN" sz="3200" b="1" dirty="0">
              <a:solidFill>
                <a:srgbClr val="FF0000"/>
              </a:solidFill>
              <a:ea typeface="黑体" panose="02010609060101010101" pitchFamily="49" charset="-122"/>
            </a:endParaRPr>
          </a:p>
        </p:txBody>
      </p:sp>
      <p:sp>
        <p:nvSpPr>
          <p:cNvPr id="8196" name="Rectangle 5">
            <a:extLst>
              <a:ext uri="{FF2B5EF4-FFF2-40B4-BE49-F238E27FC236}">
                <a16:creationId xmlns:a16="http://schemas.microsoft.com/office/drawing/2014/main" id="{FF4B5405-EAEC-4BE5-8D67-76A6B13B3813}"/>
              </a:ext>
            </a:extLst>
          </p:cNvPr>
          <p:cNvSpPr>
            <a:spLocks noChangeArrowheads="1"/>
          </p:cNvSpPr>
          <p:nvPr/>
        </p:nvSpPr>
        <p:spPr bwMode="auto">
          <a:xfrm>
            <a:off x="142364" y="720920"/>
            <a:ext cx="57213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黑体" panose="02010609060101010101" pitchFamily="49" charset="-122"/>
                <a:ea typeface="黑体" panose="02010609060101010101" pitchFamily="49" charset="-122"/>
              </a:rPr>
              <a:t>（一）改写一句话新闻或标题新闻</a:t>
            </a:r>
            <a:r>
              <a:rPr lang="zh-CN" altLang="en-US" sz="2800" b="1" dirty="0">
                <a:latin typeface="黑体" panose="02010609060101010101" pitchFamily="49" charset="-122"/>
                <a:ea typeface="黑体" panose="02010609060101010101" pitchFamily="49" charset="-122"/>
              </a:rPr>
              <a:t> </a:t>
            </a:r>
          </a:p>
        </p:txBody>
      </p:sp>
      <p:sp>
        <p:nvSpPr>
          <p:cNvPr id="8197" name="Rectangle 6">
            <a:extLst>
              <a:ext uri="{FF2B5EF4-FFF2-40B4-BE49-F238E27FC236}">
                <a16:creationId xmlns:a16="http://schemas.microsoft.com/office/drawing/2014/main" id="{912CE99F-0943-42E9-919E-648AE313ED08}"/>
              </a:ext>
            </a:extLst>
          </p:cNvPr>
          <p:cNvSpPr>
            <a:spLocks noChangeArrowheads="1"/>
          </p:cNvSpPr>
          <p:nvPr/>
        </p:nvSpPr>
        <p:spPr bwMode="auto">
          <a:xfrm>
            <a:off x="142364" y="2482631"/>
            <a:ext cx="12165549"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2800" b="1" dirty="0">
                <a:solidFill>
                  <a:srgbClr val="0000FF"/>
                </a:solidFill>
                <a:ea typeface="黑体" panose="02010609060101010101" pitchFamily="49" charset="-122"/>
              </a:rPr>
              <a:t>高考典型例题：</a:t>
            </a:r>
            <a:r>
              <a:rPr lang="zh-CN" altLang="en-US" sz="2800" b="1" dirty="0">
                <a:latin typeface="黑体" panose="02010609060101010101" pitchFamily="49" charset="-122"/>
                <a:ea typeface="黑体" panose="02010609060101010101" pitchFamily="49" charset="-122"/>
              </a:rPr>
              <a:t>用一句话</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不超过</a:t>
            </a:r>
            <a:r>
              <a:rPr lang="en-US" altLang="zh-CN" sz="2800" b="1" dirty="0">
                <a:latin typeface="黑体" panose="02010609060101010101" pitchFamily="49" charset="-122"/>
                <a:ea typeface="黑体" panose="02010609060101010101" pitchFamily="49" charset="-122"/>
              </a:rPr>
              <a:t>30</a:t>
            </a:r>
            <a:r>
              <a:rPr lang="zh-CN" altLang="en-US" sz="2800" b="1" dirty="0">
                <a:latin typeface="黑体" panose="02010609060101010101" pitchFamily="49" charset="-122"/>
                <a:ea typeface="黑体" panose="02010609060101010101" pitchFamily="49" charset="-122"/>
              </a:rPr>
              <a:t>个字</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概括以下一则新闻的要点。</a:t>
            </a:r>
          </a:p>
          <a:p>
            <a:pPr eaLnBrk="1" hangingPunct="1">
              <a:lnSpc>
                <a:spcPct val="125000"/>
              </a:lnSpc>
            </a:pPr>
            <a:r>
              <a:rPr lang="zh-CN" altLang="en-US" sz="2800" b="1" dirty="0">
                <a:latin typeface="黑体" panose="02010609060101010101" pitchFamily="49" charset="-122"/>
                <a:ea typeface="黑体" panose="02010609060101010101" pitchFamily="49" charset="-122"/>
              </a:rPr>
              <a:t>    据英国广播公司报道，德国汉堡大学的天文学家在银河系中发现了一颗已有</a:t>
            </a:r>
            <a:r>
              <a:rPr lang="en-US" altLang="zh-CN" sz="2800" b="1" dirty="0">
                <a:latin typeface="黑体" panose="02010609060101010101" pitchFamily="49" charset="-122"/>
                <a:ea typeface="黑体" panose="02010609060101010101" pitchFamily="49" charset="-122"/>
              </a:rPr>
              <a:t>140</a:t>
            </a:r>
            <a:r>
              <a:rPr lang="zh-CN" altLang="en-US" sz="2800" b="1" dirty="0">
                <a:latin typeface="黑体" panose="02010609060101010101" pitchFamily="49" charset="-122"/>
                <a:ea typeface="黑体" panose="02010609060101010101" pitchFamily="49" charset="-122"/>
              </a:rPr>
              <a:t>亿年历史的恒星，它的形成能够追溯到宇宙形成的初期。这颗恒星被编号为</a:t>
            </a:r>
            <a:r>
              <a:rPr lang="en-US" altLang="zh-CN" sz="2800" b="1" dirty="0">
                <a:latin typeface="黑体" panose="02010609060101010101" pitchFamily="49" charset="-122"/>
                <a:ea typeface="黑体" panose="02010609060101010101" pitchFamily="49" charset="-122"/>
              </a:rPr>
              <a:t>HE0107</a:t>
            </a:r>
            <a:r>
              <a:rPr lang="en-US" altLang="zh-CN" sz="2800" b="1" dirty="0">
                <a:ea typeface="黑体" panose="02010609060101010101" pitchFamily="49" charset="-122"/>
              </a:rPr>
              <a:t>—</a:t>
            </a:r>
            <a:r>
              <a:rPr lang="en-US" altLang="zh-CN" sz="2800" b="1" dirty="0">
                <a:latin typeface="黑体" panose="02010609060101010101" pitchFamily="49" charset="-122"/>
                <a:ea typeface="黑体" panose="02010609060101010101" pitchFamily="49" charset="-122"/>
              </a:rPr>
              <a:t>5240</a:t>
            </a:r>
            <a:r>
              <a:rPr lang="zh-CN" altLang="en-US" sz="2800" b="1" dirty="0">
                <a:latin typeface="黑体" panose="02010609060101010101" pitchFamily="49" charset="-122"/>
                <a:ea typeface="黑体" panose="02010609060101010101" pitchFamily="49" charset="-122"/>
              </a:rPr>
              <a:t>，其罕见之处在于：与其他历史稍短的恒星不同，它完全是由宇宙大爆炸时产生的几种简单元素组成的，是迄今为止发现的第一颗不含金属元素的恒星。</a:t>
            </a:r>
          </a:p>
          <a:p>
            <a:pPr eaLnBrk="1" hangingPunct="1"/>
            <a:r>
              <a:rPr lang="zh-CN" altLang="en-US" sz="2800" b="1" dirty="0">
                <a:solidFill>
                  <a:srgbClr val="0000FF"/>
                </a:solidFill>
                <a:latin typeface="黑体" panose="02010609060101010101" pitchFamily="49" charset="-122"/>
                <a:ea typeface="黑体" panose="02010609060101010101" pitchFamily="49" charset="-122"/>
              </a:rPr>
              <a:t>  </a:t>
            </a:r>
          </a:p>
        </p:txBody>
      </p:sp>
      <p:sp>
        <p:nvSpPr>
          <p:cNvPr id="8198" name="Rectangle 7">
            <a:extLst>
              <a:ext uri="{FF2B5EF4-FFF2-40B4-BE49-F238E27FC236}">
                <a16:creationId xmlns:a16="http://schemas.microsoft.com/office/drawing/2014/main" id="{8BBBBF0F-DF16-4073-B250-3C7D06755B9B}"/>
              </a:ext>
            </a:extLst>
          </p:cNvPr>
          <p:cNvSpPr>
            <a:spLocks noChangeArrowheads="1"/>
          </p:cNvSpPr>
          <p:nvPr/>
        </p:nvSpPr>
        <p:spPr bwMode="auto">
          <a:xfrm>
            <a:off x="1025222" y="6018983"/>
            <a:ext cx="10399831" cy="43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spcBef>
                <a:spcPct val="20000"/>
              </a:spcBef>
            </a:pPr>
            <a:r>
              <a:rPr lang="zh-CN" altLang="en-US" sz="2800" b="1" dirty="0">
                <a:solidFill>
                  <a:srgbClr val="FF0000"/>
                </a:solidFill>
                <a:ea typeface="黑体" panose="02010609060101010101" pitchFamily="49" charset="-122"/>
              </a:rPr>
              <a:t>答案：德国天文学家首次发现银河系中不含金属元素的恒星。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additive="base">
                                        <p:cTn id="7" dur="500" fill="hold"/>
                                        <p:tgtEl>
                                          <p:spTgt spid="8196"/>
                                        </p:tgtEl>
                                        <p:attrNameLst>
                                          <p:attrName>ppt_x</p:attrName>
                                        </p:attrNameLst>
                                      </p:cBhvr>
                                      <p:tavLst>
                                        <p:tav tm="0">
                                          <p:val>
                                            <p:strVal val="#ppt_x"/>
                                          </p:val>
                                        </p:tav>
                                        <p:tav tm="100000">
                                          <p:val>
                                            <p:strVal val="#ppt_x"/>
                                          </p:val>
                                        </p:tav>
                                      </p:tavLst>
                                    </p:anim>
                                    <p:anim calcmode="lin" valueType="num">
                                      <p:cBhvr additive="base">
                                        <p:cTn id="8"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8194">
                                            <p:txEl>
                                              <p:pRg st="0" end="0"/>
                                            </p:txEl>
                                          </p:spTgt>
                                        </p:tgtEl>
                                        <p:attrNameLst>
                                          <p:attrName>style.visibility</p:attrName>
                                        </p:attrNameLst>
                                      </p:cBhvr>
                                      <p:to>
                                        <p:strVal val="visible"/>
                                      </p:to>
                                    </p:set>
                                    <p:animEffect transition="in" filter="checkerboard(across)">
                                      <p:cBhvr>
                                        <p:cTn id="13" dur="500"/>
                                        <p:tgtEl>
                                          <p:spTgt spid="8194">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8197"/>
                                        </p:tgtEl>
                                        <p:attrNameLst>
                                          <p:attrName>style.visibility</p:attrName>
                                        </p:attrNameLst>
                                      </p:cBhvr>
                                      <p:to>
                                        <p:strVal val="visible"/>
                                      </p:to>
                                    </p:set>
                                    <p:animEffect transition="in" filter="checkerboard(across)">
                                      <p:cBhvr>
                                        <p:cTn id="18" dur="500"/>
                                        <p:tgtEl>
                                          <p:spTgt spid="819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198"/>
                                        </p:tgtEl>
                                        <p:attrNameLst>
                                          <p:attrName>style.visibility</p:attrName>
                                        </p:attrNameLst>
                                      </p:cBhvr>
                                      <p:to>
                                        <p:strVal val="visible"/>
                                      </p:to>
                                    </p:set>
                                    <p:anim calcmode="lin" valueType="num">
                                      <p:cBhvr additive="base">
                                        <p:cTn id="23" dur="500" fill="hold"/>
                                        <p:tgtEl>
                                          <p:spTgt spid="8198"/>
                                        </p:tgtEl>
                                        <p:attrNameLst>
                                          <p:attrName>ppt_x</p:attrName>
                                        </p:attrNameLst>
                                      </p:cBhvr>
                                      <p:tavLst>
                                        <p:tav tm="0">
                                          <p:val>
                                            <p:strVal val="#ppt_x"/>
                                          </p:val>
                                        </p:tav>
                                        <p:tav tm="100000">
                                          <p:val>
                                            <p:strVal val="#ppt_x"/>
                                          </p:val>
                                        </p:tav>
                                      </p:tavLst>
                                    </p:anim>
                                    <p:anim calcmode="lin" valueType="num">
                                      <p:cBhvr additive="base">
                                        <p:cTn id="24" dur="500" fill="hold"/>
                                        <p:tgtEl>
                                          <p:spTgt spid="81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utoUpdateAnimBg="0"/>
      <p:bldP spid="8197" grpId="0" autoUpdateAnimBg="0"/>
      <p:bldP spid="8198"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3">
            <a:extLst>
              <a:ext uri="{FF2B5EF4-FFF2-40B4-BE49-F238E27FC236}">
                <a16:creationId xmlns:a16="http://schemas.microsoft.com/office/drawing/2014/main" id="{546BE18F-052C-4FF6-B828-C8DFE662E1AD}"/>
              </a:ext>
            </a:extLst>
          </p:cNvPr>
          <p:cNvSpPr>
            <a:spLocks noGrp="1" noChangeArrowheads="1"/>
          </p:cNvSpPr>
          <p:nvPr>
            <p:ph type="body" idx="4294967295"/>
          </p:nvPr>
        </p:nvSpPr>
        <p:spPr>
          <a:xfrm>
            <a:off x="284136" y="359103"/>
            <a:ext cx="11907864" cy="6139794"/>
          </a:xfrm>
        </p:spPr>
        <p:txBody>
          <a:bodyPr>
            <a:normAutofit fontScale="77500" lnSpcReduction="20000"/>
          </a:bodyPr>
          <a:lstStyle/>
          <a:p>
            <a:pPr marL="0" indent="0" eaLnBrk="1" hangingPunct="1">
              <a:lnSpc>
                <a:spcPct val="135000"/>
              </a:lnSpc>
              <a:buNone/>
            </a:pPr>
            <a:r>
              <a:rPr lang="zh-CN" altLang="en-US" sz="3600" b="1" dirty="0">
                <a:solidFill>
                  <a:srgbClr val="FF0000"/>
                </a:solidFill>
                <a:latin typeface="黑体" panose="02010609060101010101" pitchFamily="49" charset="-122"/>
                <a:ea typeface="黑体" panose="02010609060101010101" pitchFamily="49" charset="-122"/>
              </a:rPr>
              <a:t>试一试：根据下面这则消息的内容，拟写一句话新闻。</a:t>
            </a: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不超过</a:t>
            </a:r>
            <a:r>
              <a:rPr lang="en-US" altLang="zh-CN" sz="3600" b="1" dirty="0">
                <a:solidFill>
                  <a:srgbClr val="FF0000"/>
                </a:solidFill>
                <a:latin typeface="黑体" panose="02010609060101010101" pitchFamily="49" charset="-122"/>
                <a:ea typeface="黑体" panose="02010609060101010101" pitchFamily="49" charset="-122"/>
              </a:rPr>
              <a:t>15</a:t>
            </a:r>
            <a:r>
              <a:rPr lang="zh-CN" altLang="en-US" sz="3600" b="1" dirty="0">
                <a:solidFill>
                  <a:srgbClr val="FF0000"/>
                </a:solidFill>
                <a:latin typeface="黑体" panose="02010609060101010101" pitchFamily="49" charset="-122"/>
                <a:ea typeface="黑体" panose="02010609060101010101" pitchFamily="49" charset="-122"/>
              </a:rPr>
              <a:t>个字</a:t>
            </a:r>
            <a:r>
              <a:rPr lang="en-US" altLang="zh-CN" sz="3600" b="1" dirty="0">
                <a:solidFill>
                  <a:srgbClr val="FF0000"/>
                </a:solidFill>
                <a:latin typeface="黑体" panose="02010609060101010101" pitchFamily="49" charset="-122"/>
                <a:ea typeface="黑体" panose="02010609060101010101" pitchFamily="49" charset="-122"/>
              </a:rPr>
              <a:t>)(4</a:t>
            </a:r>
            <a:r>
              <a:rPr lang="zh-CN" altLang="en-US" sz="3600" b="1" dirty="0">
                <a:solidFill>
                  <a:srgbClr val="FF0000"/>
                </a:solidFill>
                <a:latin typeface="黑体" panose="02010609060101010101" pitchFamily="49" charset="-122"/>
                <a:ea typeface="黑体" panose="02010609060101010101" pitchFamily="49" charset="-122"/>
              </a:rPr>
              <a:t>分</a:t>
            </a:r>
            <a:r>
              <a:rPr lang="en-US" altLang="zh-CN" sz="3600" b="1" dirty="0">
                <a:solidFill>
                  <a:srgbClr val="FF0000"/>
                </a:solidFill>
                <a:latin typeface="黑体" panose="02010609060101010101" pitchFamily="49" charset="-122"/>
                <a:ea typeface="黑体" panose="02010609060101010101" pitchFamily="49" charset="-122"/>
              </a:rPr>
              <a:t>)</a:t>
            </a:r>
          </a:p>
          <a:p>
            <a:pPr marL="0" indent="0" eaLnBrk="1" hangingPunct="1">
              <a:lnSpc>
                <a:spcPct val="135000"/>
              </a:lnSpc>
              <a:buNone/>
            </a:pPr>
            <a:r>
              <a:rPr lang="en-US" altLang="zh-CN" sz="3600" b="1" dirty="0">
                <a:solidFill>
                  <a:schemeClr val="tx1"/>
                </a:solidFill>
                <a:latin typeface="黑体" panose="02010609060101010101" pitchFamily="49" charset="-122"/>
                <a:ea typeface="黑体" panose="02010609060101010101" pitchFamily="49" charset="-122"/>
              </a:rPr>
              <a:t>    </a:t>
            </a:r>
            <a:r>
              <a:rPr lang="zh-CN" altLang="en-US" sz="3600" b="1" dirty="0">
                <a:solidFill>
                  <a:schemeClr val="tx1"/>
                </a:solidFill>
                <a:latin typeface="黑体" panose="02010609060101010101" pitchFamily="49" charset="-122"/>
                <a:ea typeface="黑体" panose="02010609060101010101" pitchFamily="49" charset="-122"/>
              </a:rPr>
              <a:t>从</a:t>
            </a:r>
            <a:r>
              <a:rPr lang="en-US" altLang="zh-CN" sz="3600" b="1" dirty="0">
                <a:solidFill>
                  <a:schemeClr val="tx1"/>
                </a:solidFill>
                <a:latin typeface="黑体" panose="02010609060101010101" pitchFamily="49" charset="-122"/>
                <a:ea typeface="黑体" panose="02010609060101010101" pitchFamily="49" charset="-122"/>
              </a:rPr>
              <a:t>3</a:t>
            </a:r>
            <a:r>
              <a:rPr lang="zh-CN" altLang="en-US" sz="3600" b="1" dirty="0">
                <a:solidFill>
                  <a:schemeClr val="tx1"/>
                </a:solidFill>
                <a:latin typeface="黑体" panose="02010609060101010101" pitchFamily="49" charset="-122"/>
                <a:ea typeface="黑体" panose="02010609060101010101" pitchFamily="49" charset="-122"/>
              </a:rPr>
              <a:t>月</a:t>
            </a:r>
            <a:r>
              <a:rPr lang="en-US" altLang="zh-CN" sz="3600" b="1" dirty="0">
                <a:solidFill>
                  <a:schemeClr val="tx1"/>
                </a:solidFill>
                <a:latin typeface="黑体" panose="02010609060101010101" pitchFamily="49" charset="-122"/>
                <a:ea typeface="黑体" panose="02010609060101010101" pitchFamily="49" charset="-122"/>
              </a:rPr>
              <a:t>1</a:t>
            </a:r>
            <a:r>
              <a:rPr lang="zh-CN" altLang="en-US" sz="3600" b="1" dirty="0">
                <a:solidFill>
                  <a:schemeClr val="tx1"/>
                </a:solidFill>
                <a:latin typeface="黑体" panose="02010609060101010101" pitchFamily="49" charset="-122"/>
                <a:ea typeface="黑体" panose="02010609060101010101" pitchFamily="49" charset="-122"/>
              </a:rPr>
              <a:t>日开始，不断有消息称法国电信设备厂商阿尔卡特很快将把亏损的手机部门出售给一家中国公司，而这家公司就是南京的熊猫电子集团。受此消息刺激，阿尔卡特的股票走势坚挺，日前，当记者向</a:t>
            </a:r>
            <a:r>
              <a:rPr lang="zh-CN" altLang="en-US" sz="3600" b="1" dirty="0">
                <a:solidFill>
                  <a:schemeClr val="tx1"/>
                </a:solidFill>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熊猫</a:t>
            </a:r>
            <a:r>
              <a:rPr lang="zh-CN" altLang="en-US" sz="3600" b="1" dirty="0">
                <a:solidFill>
                  <a:schemeClr val="tx1"/>
                </a:solidFill>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的高层领导以及通讯业务的相关负责人士求证时，对方很坚决地表示：</a:t>
            </a:r>
            <a:r>
              <a:rPr lang="zh-CN" altLang="en-US" sz="3600" b="1" dirty="0">
                <a:solidFill>
                  <a:schemeClr val="tx1"/>
                </a:solidFill>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至少我们不晓得有这件事存在。</a:t>
            </a:r>
            <a:r>
              <a:rPr lang="zh-CN" altLang="en-US" sz="3600" b="1" dirty="0">
                <a:solidFill>
                  <a:schemeClr val="tx1"/>
                </a:solidFill>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我没有从我们内部的任何文件上看到或者从同事那里听到收购阿尔卡特的消息。</a:t>
            </a:r>
            <a:r>
              <a:rPr lang="zh-CN" altLang="en-US" sz="3600" b="1" dirty="0">
                <a:solidFill>
                  <a:schemeClr val="tx1"/>
                </a:solidFill>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熊猫</a:t>
            </a:r>
            <a:r>
              <a:rPr lang="zh-CN" altLang="en-US" sz="3600" b="1" dirty="0">
                <a:solidFill>
                  <a:schemeClr val="tx1"/>
                </a:solidFill>
                <a:ea typeface="黑体" panose="02010609060101010101" pitchFamily="49" charset="-122"/>
              </a:rPr>
              <a:t>”</a:t>
            </a:r>
            <a:r>
              <a:rPr lang="zh-CN" altLang="en-US" sz="3600" b="1" dirty="0">
                <a:solidFill>
                  <a:schemeClr val="tx1"/>
                </a:solidFill>
                <a:latin typeface="黑体" panose="02010609060101010101" pitchFamily="49" charset="-122"/>
                <a:ea typeface="黑体" panose="02010609060101010101" pitchFamily="49" charset="-122"/>
              </a:rPr>
              <a:t>的董事长秘书陈平女士如是说。</a:t>
            </a:r>
          </a:p>
          <a:p>
            <a:pPr marL="0" indent="0" eaLnBrk="1" hangingPunct="1">
              <a:lnSpc>
                <a:spcPct val="135000"/>
              </a:lnSpc>
              <a:buNone/>
            </a:pPr>
            <a:r>
              <a:rPr lang="zh-CN" altLang="en-US" sz="3600" b="1" dirty="0">
                <a:solidFill>
                  <a:schemeClr val="tx1"/>
                </a:solidFill>
                <a:latin typeface="黑体" panose="02010609060101010101" pitchFamily="49" charset="-122"/>
                <a:ea typeface="黑体" panose="02010609060101010101" pitchFamily="49" charset="-122"/>
              </a:rPr>
              <a:t>答案：日前熊猫集团否认收购阿尔卡特</a:t>
            </a:r>
            <a:r>
              <a:rPr lang="zh-CN" altLang="en-US" sz="3600" b="1" dirty="0">
                <a:solidFill>
                  <a:srgbClr val="FF0000"/>
                </a:solidFill>
                <a:latin typeface="黑体" panose="02010609060101010101" pitchFamily="49" charset="-122"/>
                <a:ea typeface="黑体" panose="02010609060101010101" pitchFamily="49" charset="-122"/>
              </a:rPr>
              <a:t>（时间：</a:t>
            </a:r>
            <a:r>
              <a:rPr lang="zh-CN" altLang="en-US" sz="3600" b="1" dirty="0">
                <a:solidFill>
                  <a:srgbClr val="FF0000"/>
                </a:solidFill>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日前</a:t>
            </a:r>
            <a:r>
              <a:rPr lang="zh-CN" altLang="en-US" sz="3600" b="1" dirty="0">
                <a:solidFill>
                  <a:srgbClr val="FF0000"/>
                </a:solidFill>
                <a:ea typeface="黑体" panose="02010609060101010101" pitchFamily="49" charset="-122"/>
              </a:rPr>
              <a:t>”</a:t>
            </a:r>
            <a:r>
              <a:rPr lang="en-US" altLang="zh-CN" sz="3600" b="1" dirty="0">
                <a:solidFill>
                  <a:srgbClr val="FF0000"/>
                </a:solidFill>
                <a:latin typeface="黑体" panose="02010609060101010101" pitchFamily="49" charset="-122"/>
                <a:ea typeface="黑体" panose="02010609060101010101" pitchFamily="49" charset="-122"/>
              </a:rPr>
              <a:t>1</a:t>
            </a:r>
            <a:r>
              <a:rPr lang="zh-CN" altLang="en-US" sz="3600" b="1" dirty="0">
                <a:solidFill>
                  <a:srgbClr val="FF0000"/>
                </a:solidFill>
                <a:latin typeface="黑体" panose="02010609060101010101" pitchFamily="49" charset="-122"/>
                <a:ea typeface="黑体" panose="02010609060101010101" pitchFamily="49" charset="-122"/>
              </a:rPr>
              <a:t>分；对象：</a:t>
            </a:r>
            <a:r>
              <a:rPr lang="zh-CN" altLang="en-US" sz="3600" b="1" dirty="0">
                <a:solidFill>
                  <a:srgbClr val="FF0000"/>
                </a:solidFill>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熊猫集团</a:t>
            </a:r>
            <a:r>
              <a:rPr lang="zh-CN" altLang="en-US" sz="3600" b="1" dirty="0">
                <a:solidFill>
                  <a:srgbClr val="FF0000"/>
                </a:solidFill>
                <a:ea typeface="黑体" panose="02010609060101010101" pitchFamily="49" charset="-122"/>
              </a:rPr>
              <a:t>”</a:t>
            </a:r>
            <a:r>
              <a:rPr lang="en-US" altLang="zh-CN" sz="3600" b="1" dirty="0">
                <a:solidFill>
                  <a:srgbClr val="FF0000"/>
                </a:solidFill>
                <a:latin typeface="黑体" panose="02010609060101010101" pitchFamily="49" charset="-122"/>
                <a:ea typeface="黑体" panose="02010609060101010101" pitchFamily="49" charset="-122"/>
              </a:rPr>
              <a:t>1</a:t>
            </a:r>
            <a:r>
              <a:rPr lang="zh-CN" altLang="en-US" sz="3600" b="1" dirty="0">
                <a:solidFill>
                  <a:srgbClr val="FF0000"/>
                </a:solidFill>
                <a:latin typeface="黑体" panose="02010609060101010101" pitchFamily="49" charset="-122"/>
                <a:ea typeface="黑体" panose="02010609060101010101" pitchFamily="49" charset="-122"/>
              </a:rPr>
              <a:t>分；事件：</a:t>
            </a:r>
            <a:r>
              <a:rPr lang="zh-CN" altLang="en-US" sz="3600" b="1" dirty="0">
                <a:solidFill>
                  <a:srgbClr val="FF0000"/>
                </a:solidFill>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否认收购阿尔卡特</a:t>
            </a:r>
            <a:r>
              <a:rPr lang="zh-CN" altLang="en-US" sz="3600" b="1" dirty="0">
                <a:solidFill>
                  <a:srgbClr val="FF0000"/>
                </a:solidFill>
                <a:ea typeface="黑体" panose="02010609060101010101" pitchFamily="49" charset="-122"/>
              </a:rPr>
              <a:t>”</a:t>
            </a:r>
            <a:r>
              <a:rPr lang="en-US" altLang="zh-CN" sz="3600" b="1" dirty="0">
                <a:solidFill>
                  <a:srgbClr val="FF0000"/>
                </a:solidFill>
                <a:latin typeface="黑体" panose="02010609060101010101" pitchFamily="49" charset="-122"/>
                <a:ea typeface="黑体" panose="02010609060101010101" pitchFamily="49" charset="-122"/>
              </a:rPr>
              <a:t>2</a:t>
            </a:r>
            <a:r>
              <a:rPr lang="zh-CN" altLang="en-US" sz="3600" b="1" dirty="0">
                <a:solidFill>
                  <a:srgbClr val="FF0000"/>
                </a:solidFill>
                <a:latin typeface="黑体" panose="02010609060101010101" pitchFamily="49" charset="-122"/>
                <a:ea typeface="黑体" panose="02010609060101010101" pitchFamily="49" charset="-122"/>
              </a:rPr>
              <a:t>分）</a:t>
            </a:r>
          </a:p>
          <a:p>
            <a:pPr eaLnBrk="1" hangingPunct="1">
              <a:lnSpc>
                <a:spcPct val="90000"/>
              </a:lnSpc>
            </a:pPr>
            <a:endParaRPr lang="en-US" altLang="zh-CN" sz="2800" b="1" dirty="0">
              <a:solidFill>
                <a:srgbClr val="0000FF"/>
              </a:solidFill>
              <a:latin typeface="黑体" panose="02010609060101010101" pitchFamily="49" charset="-122"/>
              <a:ea typeface="黑体" panose="02010609060101010101" pitchFamily="49" charset="-122"/>
            </a:endParaRPr>
          </a:p>
        </p:txBody>
      </p:sp>
      <p:sp>
        <p:nvSpPr>
          <p:cNvPr id="9219" name="Rectangle 4">
            <a:extLst>
              <a:ext uri="{FF2B5EF4-FFF2-40B4-BE49-F238E27FC236}">
                <a16:creationId xmlns:a16="http://schemas.microsoft.com/office/drawing/2014/main" id="{BBBAFDF5-0386-4C57-B8DD-75380CA0C1E3}"/>
              </a:ext>
            </a:extLst>
          </p:cNvPr>
          <p:cNvSpPr>
            <a:spLocks noChangeArrowheads="1"/>
          </p:cNvSpPr>
          <p:nvPr/>
        </p:nvSpPr>
        <p:spPr bwMode="auto">
          <a:xfrm>
            <a:off x="2208214" y="2105303"/>
            <a:ext cx="5277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27622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218">
                                            <p:txEl>
                                              <p:pRg st="2" end="2"/>
                                            </p:txEl>
                                          </p:spTgt>
                                        </p:tgtEl>
                                        <p:attrNameLst>
                                          <p:attrName>style.visibility</p:attrName>
                                        </p:attrNameLst>
                                      </p:cBhvr>
                                      <p:to>
                                        <p:strVal val="visible"/>
                                      </p:to>
                                    </p:set>
                                    <p:anim calcmode="lin" valueType="num">
                                      <p:cBhvr additive="base">
                                        <p:cTn id="7" dur="500" fill="hold"/>
                                        <p:tgtEl>
                                          <p:spTgt spid="921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3">
            <a:extLst>
              <a:ext uri="{FF2B5EF4-FFF2-40B4-BE49-F238E27FC236}">
                <a16:creationId xmlns:a16="http://schemas.microsoft.com/office/drawing/2014/main" id="{714DED0D-3F61-43D8-A7DC-0AE0299C54CD}"/>
              </a:ext>
            </a:extLst>
          </p:cNvPr>
          <p:cNvSpPr>
            <a:spLocks noGrp="1" noChangeArrowheads="1"/>
          </p:cNvSpPr>
          <p:nvPr>
            <p:ph type="body" idx="4294967295"/>
          </p:nvPr>
        </p:nvSpPr>
        <p:spPr>
          <a:xfrm>
            <a:off x="491717" y="1022350"/>
            <a:ext cx="11498722" cy="4813300"/>
          </a:xfrm>
        </p:spPr>
        <p:txBody>
          <a:bodyPr>
            <a:normAutofit/>
          </a:bodyPr>
          <a:lstStyle/>
          <a:p>
            <a:pPr eaLnBrk="1" hangingPunct="1"/>
            <a:r>
              <a:rPr lang="zh-CN" altLang="en-US" sz="3200" b="1" dirty="0">
                <a:solidFill>
                  <a:schemeClr val="tx1"/>
                </a:solidFill>
                <a:latin typeface="黑体" panose="02010609060101010101" pitchFamily="49" charset="-122"/>
                <a:ea typeface="黑体" panose="02010609060101010101" pitchFamily="49" charset="-122"/>
              </a:rPr>
              <a:t>新闻标题提挈全篇、浓缩文意，必须</a:t>
            </a:r>
            <a:r>
              <a:rPr lang="zh-CN" altLang="en-US" sz="3200" b="1" dirty="0">
                <a:solidFill>
                  <a:srgbClr val="FF0000"/>
                </a:solidFill>
                <a:latin typeface="黑体" panose="02010609060101010101" pitchFamily="49" charset="-122"/>
                <a:ea typeface="黑体" panose="02010609060101010101" pitchFamily="49" charset="-122"/>
              </a:rPr>
              <a:t>简洁、确切、醒目</a:t>
            </a:r>
            <a:r>
              <a:rPr lang="zh-CN" altLang="en-US" sz="3200" b="1" dirty="0">
                <a:solidFill>
                  <a:schemeClr val="tx1"/>
                </a:solidFill>
                <a:latin typeface="黑体" panose="02010609060101010101" pitchFamily="49" charset="-122"/>
                <a:ea typeface="黑体" panose="02010609060101010101" pitchFamily="49" charset="-122"/>
              </a:rPr>
              <a:t>，即要用简明的语言概括出所报道的主要内容，点明其意义并要求富有吸引力。</a:t>
            </a:r>
            <a:endParaRPr lang="en-US" altLang="zh-CN" sz="3200" b="1" dirty="0">
              <a:solidFill>
                <a:schemeClr val="tx1"/>
              </a:solidFill>
              <a:latin typeface="黑体" panose="02010609060101010101" pitchFamily="49" charset="-122"/>
              <a:ea typeface="黑体" panose="02010609060101010101" pitchFamily="49" charset="-122"/>
            </a:endParaRPr>
          </a:p>
          <a:p>
            <a:pPr eaLnBrk="1" hangingPunct="1"/>
            <a:r>
              <a:rPr lang="zh-CN" altLang="en-US" sz="3200" b="1" dirty="0">
                <a:solidFill>
                  <a:schemeClr val="tx1"/>
                </a:solidFill>
                <a:latin typeface="黑体" panose="02010609060101010101" pitchFamily="49" charset="-122"/>
                <a:ea typeface="黑体" panose="02010609060101010101" pitchFamily="49" charset="-122"/>
              </a:rPr>
              <a:t>拟写新闻标题，不但要突出主题，内容上也要扣住文段中心，而且还要使标题醒目，引人注意。因此，好的新闻标题，往往用词</a:t>
            </a:r>
            <a:r>
              <a:rPr lang="zh-CN" altLang="en-US" sz="3200" b="1" dirty="0">
                <a:solidFill>
                  <a:srgbClr val="FF0000"/>
                </a:solidFill>
                <a:latin typeface="黑体" panose="02010609060101010101" pitchFamily="49" charset="-122"/>
                <a:ea typeface="黑体" panose="02010609060101010101" pitchFamily="49" charset="-122"/>
              </a:rPr>
              <a:t>别具一格、结构工整，善于使用修辞方法</a:t>
            </a:r>
            <a:r>
              <a:rPr lang="zh-CN" altLang="en-US" sz="3200" b="1" dirty="0">
                <a:solidFill>
                  <a:schemeClr val="tx1"/>
                </a:solidFill>
                <a:latin typeface="黑体" panose="02010609060101010101" pitchFamily="49" charset="-122"/>
                <a:ea typeface="黑体" panose="02010609060101010101" pitchFamily="49" charset="-122"/>
              </a:rPr>
              <a:t>等 。</a:t>
            </a:r>
            <a:endParaRPr lang="en-US" altLang="zh-CN" sz="3200" b="1" dirty="0">
              <a:solidFill>
                <a:schemeClr val="tx1"/>
              </a:solidFill>
              <a:latin typeface="黑体" panose="02010609060101010101" pitchFamily="49" charset="-122"/>
              <a:ea typeface="黑体" panose="02010609060101010101" pitchFamily="49" charset="-122"/>
            </a:endParaRPr>
          </a:p>
          <a:p>
            <a:r>
              <a:rPr lang="zh-CN" altLang="en-US" sz="3200" b="1" dirty="0">
                <a:solidFill>
                  <a:schemeClr val="tx1"/>
                </a:solidFill>
                <a:latin typeface="黑体" panose="02010609060101010101" pitchFamily="49" charset="-122"/>
                <a:ea typeface="黑体" panose="02010609060101010101" pitchFamily="49" charset="-122"/>
              </a:rPr>
              <a:t>对消息标题的写作要求应为一句话，要有极强的</a:t>
            </a:r>
            <a:r>
              <a:rPr lang="zh-CN" altLang="en-US" sz="3200" b="1" dirty="0">
                <a:solidFill>
                  <a:srgbClr val="FF0000"/>
                </a:solidFill>
                <a:latin typeface="黑体" panose="02010609060101010101" pitchFamily="49" charset="-122"/>
                <a:ea typeface="黑体" panose="02010609060101010101" pitchFamily="49" charset="-122"/>
              </a:rPr>
              <a:t>概括性</a:t>
            </a:r>
            <a:r>
              <a:rPr lang="en-US" altLang="zh-CN" sz="3200" b="1" dirty="0">
                <a:solidFill>
                  <a:schemeClr val="tx1"/>
                </a:solidFill>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分析语段</a:t>
            </a:r>
            <a:r>
              <a:rPr lang="zh-CN" altLang="en-US" sz="3200" b="1" dirty="0">
                <a:solidFill>
                  <a:schemeClr val="tx1"/>
                </a:solidFill>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筛选信息</a:t>
            </a:r>
            <a:r>
              <a:rPr lang="en-US" altLang="zh-CN" sz="3200" b="1" dirty="0">
                <a:solidFill>
                  <a:srgbClr val="FF0000"/>
                </a:solidFill>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连词成句，注意不要超过规定字数</a:t>
            </a:r>
            <a:r>
              <a:rPr lang="zh-CN" altLang="en-US" sz="3200" b="1" dirty="0">
                <a:solidFill>
                  <a:schemeClr val="tx1"/>
                </a:solidFill>
                <a:latin typeface="黑体" panose="02010609060101010101" pitchFamily="49" charset="-122"/>
                <a:ea typeface="黑体" panose="02010609060101010101" pitchFamily="49" charset="-122"/>
              </a:rPr>
              <a:t>。 </a:t>
            </a:r>
          </a:p>
          <a:p>
            <a:endParaRPr lang="zh-CN" altLang="en-US" sz="3200" dirty="0">
              <a:latin typeface="黑体" panose="02010609060101010101" pitchFamily="49" charset="-122"/>
              <a:ea typeface="黑体" panose="02010609060101010101" pitchFamily="49" charset="-122"/>
            </a:endParaRPr>
          </a:p>
          <a:p>
            <a:pPr eaLnBrk="1" hangingPunct="1"/>
            <a:endParaRPr lang="zh-CN" altLang="en-US" b="1" dirty="0">
              <a:latin typeface="黑体" panose="02010609060101010101" pitchFamily="49" charset="-122"/>
              <a:ea typeface="黑体" panose="02010609060101010101" pitchFamily="49" charset="-122"/>
            </a:endParaRPr>
          </a:p>
          <a:p>
            <a:pPr eaLnBrk="1" hangingPunct="1"/>
            <a:endParaRPr lang="zh-CN" altLang="en-US" b="1" dirty="0">
              <a:latin typeface="黑体" panose="02010609060101010101" pitchFamily="49" charset="-122"/>
              <a:ea typeface="黑体" panose="02010609060101010101" pitchFamily="49" charset="-122"/>
            </a:endParaRPr>
          </a:p>
        </p:txBody>
      </p:sp>
      <p:sp>
        <p:nvSpPr>
          <p:cNvPr id="10243" name="Rectangle 4">
            <a:extLst>
              <a:ext uri="{FF2B5EF4-FFF2-40B4-BE49-F238E27FC236}">
                <a16:creationId xmlns:a16="http://schemas.microsoft.com/office/drawing/2014/main" id="{9A1C8772-3C81-42DE-91B5-153C7188B762}"/>
              </a:ext>
            </a:extLst>
          </p:cNvPr>
          <p:cNvSpPr>
            <a:spLocks noChangeArrowheads="1"/>
          </p:cNvSpPr>
          <p:nvPr/>
        </p:nvSpPr>
        <p:spPr bwMode="auto">
          <a:xfrm>
            <a:off x="281345" y="319189"/>
            <a:ext cx="43497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黑体" panose="02010609060101010101" pitchFamily="49" charset="-122"/>
                <a:ea typeface="黑体" panose="02010609060101010101" pitchFamily="49" charset="-122"/>
              </a:rPr>
              <a:t>（二）拟写新闻标题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 calcmode="lin" valueType="num">
                                      <p:cBhvr additive="base">
                                        <p:cTn id="7" dur="500" fill="hold"/>
                                        <p:tgtEl>
                                          <p:spTgt spid="102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2">
                                            <p:txEl>
                                              <p:pRg st="1" end="1"/>
                                            </p:txEl>
                                          </p:spTgt>
                                        </p:tgtEl>
                                        <p:attrNameLst>
                                          <p:attrName>style.visibility</p:attrName>
                                        </p:attrNameLst>
                                      </p:cBhvr>
                                      <p:to>
                                        <p:strVal val="visible"/>
                                      </p:to>
                                    </p:set>
                                    <p:anim calcmode="lin" valueType="num">
                                      <p:cBhvr additive="base">
                                        <p:cTn id="13" dur="500" fill="hold"/>
                                        <p:tgtEl>
                                          <p:spTgt spid="1024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2">
                                            <p:txEl>
                                              <p:pRg st="2" end="2"/>
                                            </p:txEl>
                                          </p:spTgt>
                                        </p:tgtEl>
                                        <p:attrNameLst>
                                          <p:attrName>style.visibility</p:attrName>
                                        </p:attrNameLst>
                                      </p:cBhvr>
                                      <p:to>
                                        <p:strVal val="visible"/>
                                      </p:to>
                                    </p:set>
                                    <p:anim calcmode="lin" valueType="num">
                                      <p:cBhvr additive="base">
                                        <p:cTn id="19" dur="500" fill="hold"/>
                                        <p:tgtEl>
                                          <p:spTgt spid="1024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3">
            <a:extLst>
              <a:ext uri="{FF2B5EF4-FFF2-40B4-BE49-F238E27FC236}">
                <a16:creationId xmlns:a16="http://schemas.microsoft.com/office/drawing/2014/main" id="{AC53298E-1C06-418F-87EB-66D0D2340678}"/>
              </a:ext>
            </a:extLst>
          </p:cNvPr>
          <p:cNvSpPr>
            <a:spLocks noGrp="1" noChangeArrowheads="1"/>
          </p:cNvSpPr>
          <p:nvPr>
            <p:ph type="body" idx="4294967295"/>
          </p:nvPr>
        </p:nvSpPr>
        <p:spPr>
          <a:xfrm>
            <a:off x="506360" y="332581"/>
            <a:ext cx="11085871" cy="6192838"/>
          </a:xfrm>
        </p:spPr>
        <p:txBody>
          <a:bodyPr>
            <a:normAutofit fontScale="85000" lnSpcReduction="10000"/>
          </a:bodyPr>
          <a:lstStyle/>
          <a:p>
            <a:pPr eaLnBrk="1" hangingPunct="1">
              <a:lnSpc>
                <a:spcPct val="125000"/>
              </a:lnSpc>
            </a:pPr>
            <a:r>
              <a:rPr lang="zh-CN" altLang="en-US" sz="3200" b="1" dirty="0">
                <a:solidFill>
                  <a:srgbClr val="0000FF"/>
                </a:solidFill>
                <a:latin typeface="黑体" panose="02010609060101010101" pitchFamily="49" charset="-122"/>
                <a:ea typeface="黑体" panose="02010609060101010101" pitchFamily="49" charset="-122"/>
              </a:rPr>
              <a:t>高考典型例题</a:t>
            </a:r>
            <a:r>
              <a:rPr lang="zh-CN" altLang="en-US" sz="3200" b="1" dirty="0">
                <a:latin typeface="黑体" panose="02010609060101010101" pitchFamily="49" charset="-122"/>
                <a:ea typeface="黑体" panose="02010609060101010101" pitchFamily="49" charset="-122"/>
              </a:rPr>
              <a:t>：为下面的报道拟一条标题</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不超过</a:t>
            </a:r>
            <a:r>
              <a:rPr lang="en-US" altLang="zh-CN" sz="3200" b="1" dirty="0">
                <a:latin typeface="黑体" panose="02010609060101010101" pitchFamily="49" charset="-122"/>
                <a:ea typeface="黑体" panose="02010609060101010101" pitchFamily="49" charset="-122"/>
              </a:rPr>
              <a:t>12</a:t>
            </a:r>
            <a:r>
              <a:rPr lang="zh-CN" altLang="en-US" sz="3200" b="1" dirty="0">
                <a:latin typeface="黑体" panose="02010609060101010101" pitchFamily="49" charset="-122"/>
                <a:ea typeface="黑体" panose="02010609060101010101" pitchFamily="49" charset="-122"/>
              </a:rPr>
              <a:t>个字</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a:t>
            </a:r>
          </a:p>
          <a:p>
            <a:pPr eaLnBrk="1" hangingPunct="1">
              <a:lnSpc>
                <a:spcPct val="125000"/>
              </a:lnSpc>
            </a:pPr>
            <a:r>
              <a:rPr lang="zh-CN" altLang="en-US" sz="3200" b="1" dirty="0">
                <a:latin typeface="黑体" panose="02010609060101010101" pitchFamily="49" charset="-122"/>
                <a:ea typeface="黑体" panose="02010609060101010101" pitchFamily="49" charset="-122"/>
              </a:rPr>
              <a:t>    </a:t>
            </a:r>
            <a:r>
              <a:rPr lang="zh-CN" altLang="en-US" sz="3200" b="1" dirty="0">
                <a:solidFill>
                  <a:schemeClr val="tx1"/>
                </a:solidFill>
                <a:latin typeface="黑体" panose="02010609060101010101" pitchFamily="49" charset="-122"/>
                <a:ea typeface="黑体" panose="02010609060101010101" pitchFamily="49" charset="-122"/>
              </a:rPr>
              <a:t>近日，新会市博物馆展出了一件特殊的文物“木美人”。这是画在一副木质门板上的油画，画的是两个与真人一般大小、身着汉式服饰的西洋美女。研究者初步认为，这幅“木美人”是我国最早的油画作品，其艺术性不逊于意大利著名油画家达</a:t>
            </a:r>
            <a:r>
              <a:rPr lang="en-US" altLang="zh-CN" sz="3200" b="1" dirty="0">
                <a:solidFill>
                  <a:schemeClr val="tx1"/>
                </a:solidFill>
                <a:latin typeface="黑体" panose="02010609060101010101" pitchFamily="49" charset="-122"/>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芬奇的杰作</a:t>
            </a:r>
            <a:r>
              <a:rPr lang="en-US" altLang="zh-CN" sz="3200" b="1" dirty="0">
                <a:solidFill>
                  <a:schemeClr val="tx1"/>
                </a:solidFill>
                <a:latin typeface="黑体" panose="02010609060101010101" pitchFamily="49" charset="-122"/>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蒙娜丽莎</a:t>
            </a:r>
            <a:r>
              <a:rPr lang="en-US" altLang="zh-CN" sz="3200" b="1" dirty="0">
                <a:solidFill>
                  <a:schemeClr val="tx1"/>
                </a:solidFill>
                <a:latin typeface="黑体" panose="02010609060101010101" pitchFamily="49" charset="-122"/>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。据传，这副“木美人”门板，是明朝时一位新会籍人士从福建带回来的。木门所属的屋子因失火而烧毁，画有美人的门板是屋子里唯一没有被烧毁的东西，距今至少有</a:t>
            </a:r>
            <a:r>
              <a:rPr lang="en-US" altLang="zh-CN" sz="3200" b="1" dirty="0">
                <a:solidFill>
                  <a:schemeClr val="tx1"/>
                </a:solidFill>
                <a:latin typeface="黑体" panose="02010609060101010101" pitchFamily="49" charset="-122"/>
                <a:ea typeface="黑体" panose="02010609060101010101" pitchFamily="49" charset="-122"/>
              </a:rPr>
              <a:t>500</a:t>
            </a:r>
            <a:r>
              <a:rPr lang="zh-CN" altLang="en-US" sz="3200" b="1" dirty="0">
                <a:solidFill>
                  <a:schemeClr val="tx1"/>
                </a:solidFill>
                <a:latin typeface="黑体" panose="02010609060101010101" pitchFamily="49" charset="-122"/>
                <a:ea typeface="黑体" panose="02010609060101010101" pitchFamily="49" charset="-122"/>
              </a:rPr>
              <a:t>多年历史。这幅画究竟是何人何时所作</a:t>
            </a:r>
            <a:r>
              <a:rPr lang="en-US" altLang="zh-CN" sz="3200" b="1" dirty="0">
                <a:solidFill>
                  <a:schemeClr val="tx1"/>
                </a:solidFill>
                <a:latin typeface="黑体" panose="02010609060101010101" pitchFamily="49" charset="-122"/>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为何画中女子身着汉人服装，面部却有明显的西洋人特征</a:t>
            </a:r>
            <a:r>
              <a:rPr lang="en-US" altLang="zh-CN" sz="3200" b="1" dirty="0">
                <a:solidFill>
                  <a:schemeClr val="tx1"/>
                </a:solidFill>
                <a:latin typeface="黑体" panose="02010609060101010101" pitchFamily="49" charset="-122"/>
                <a:ea typeface="黑体" panose="02010609060101010101" pitchFamily="49" charset="-122"/>
              </a:rPr>
              <a:t>?</a:t>
            </a:r>
            <a:r>
              <a:rPr lang="zh-CN" altLang="en-US" sz="3200" b="1" dirty="0">
                <a:solidFill>
                  <a:schemeClr val="tx1"/>
                </a:solidFill>
                <a:latin typeface="黑体" panose="02010609060101010101" pitchFamily="49" charset="-122"/>
                <a:ea typeface="黑体" panose="02010609060101010101" pitchFamily="49" charset="-122"/>
              </a:rPr>
              <a:t>这些问题至今还不清楚。</a:t>
            </a:r>
          </a:p>
          <a:p>
            <a:pPr eaLnBrk="1" hangingPunct="1">
              <a:lnSpc>
                <a:spcPct val="125000"/>
              </a:lnSpc>
            </a:pPr>
            <a:r>
              <a:rPr lang="zh-CN" altLang="en-US" sz="3200" b="1" dirty="0">
                <a:latin typeface="黑体" panose="02010609060101010101" pitchFamily="49" charset="-122"/>
                <a:ea typeface="黑体" panose="02010609060101010101" pitchFamily="49" charset="-122"/>
              </a:rPr>
              <a:t>     </a:t>
            </a:r>
            <a:r>
              <a:rPr lang="zh-CN" altLang="en-US" sz="3200" b="1" dirty="0">
                <a:solidFill>
                  <a:srgbClr val="0000FF"/>
                </a:solidFill>
                <a:latin typeface="黑体" panose="02010609060101010101" pitchFamily="49" charset="-122"/>
                <a:ea typeface="黑体" panose="02010609060101010101" pitchFamily="49" charset="-122"/>
              </a:rPr>
              <a:t>拟出的标题要能体现新闻的特色。</a:t>
            </a:r>
            <a:endParaRPr lang="en-US" altLang="zh-CN" sz="3200" b="1" dirty="0">
              <a:solidFill>
                <a:srgbClr val="0000FF"/>
              </a:solidFill>
              <a:latin typeface="黑体" panose="02010609060101010101" pitchFamily="49" charset="-122"/>
              <a:ea typeface="黑体" panose="02010609060101010101" pitchFamily="49" charset="-122"/>
            </a:endParaRPr>
          </a:p>
          <a:p>
            <a:pPr eaLnBrk="1" hangingPunct="1">
              <a:lnSpc>
                <a:spcPct val="125000"/>
              </a:lnSpc>
            </a:pPr>
            <a:r>
              <a:rPr lang="zh-CN" altLang="en-US" sz="3200" b="1" dirty="0">
                <a:solidFill>
                  <a:srgbClr val="FF0000"/>
                </a:solidFill>
                <a:latin typeface="黑体" panose="02010609060101010101" pitchFamily="49" charset="-122"/>
                <a:ea typeface="黑体" panose="02010609060101010101" pitchFamily="49" charset="-122"/>
              </a:rPr>
              <a:t>参考答案：中国的“蒙娜丽莎”</a:t>
            </a:r>
            <a:r>
              <a:rPr lang="en-US" altLang="zh-CN" sz="3200" b="1" dirty="0">
                <a:solidFill>
                  <a:srgbClr val="FF0000"/>
                </a:solidFill>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或“木美人”</a:t>
            </a:r>
            <a:r>
              <a:rPr lang="en-US" altLang="zh-CN" sz="3200" b="1" dirty="0">
                <a:solidFill>
                  <a:srgbClr val="FF0000"/>
                </a:solidFill>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之谜。</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266">
                                            <p:txEl>
                                              <p:pRg st="2" end="2"/>
                                            </p:txEl>
                                          </p:spTgt>
                                        </p:tgtEl>
                                        <p:attrNameLst>
                                          <p:attrName>style.visibility</p:attrName>
                                        </p:attrNameLst>
                                      </p:cBhvr>
                                      <p:to>
                                        <p:strVal val="visible"/>
                                      </p:to>
                                    </p:set>
                                    <p:anim calcmode="lin" valueType="num">
                                      <p:cBhvr additive="base">
                                        <p:cTn id="7" dur="500" fill="hold"/>
                                        <p:tgtEl>
                                          <p:spTgt spid="1126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266">
                                            <p:txEl>
                                              <p:pRg st="3" end="3"/>
                                            </p:txEl>
                                          </p:spTgt>
                                        </p:tgtEl>
                                        <p:attrNameLst>
                                          <p:attrName>style.visibility</p:attrName>
                                        </p:attrNameLst>
                                      </p:cBhvr>
                                      <p:to>
                                        <p:strVal val="visible"/>
                                      </p:to>
                                    </p:set>
                                    <p:anim calcmode="lin" valueType="num">
                                      <p:cBhvr additive="base">
                                        <p:cTn id="13" dur="500" fill="hold"/>
                                        <p:tgtEl>
                                          <p:spTgt spid="11266">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Network</Template>
  <TotalTime>223</TotalTime>
  <Words>5491</Words>
  <Application>Microsoft Office PowerPoint</Application>
  <PresentationFormat>宽屏</PresentationFormat>
  <Paragraphs>157</Paragraphs>
  <Slides>40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40</vt:i4>
      </vt:variant>
    </vt:vector>
  </HeadingPairs>
  <TitlesOfParts>
    <vt:vector size="48" baseType="lpstr">
      <vt:lpstr>黑体</vt:lpstr>
      <vt:lpstr>华文新魏</vt:lpstr>
      <vt:lpstr>宋体</vt:lpstr>
      <vt:lpstr>Arial</vt:lpstr>
      <vt:lpstr>Times New Roman</vt:lpstr>
      <vt:lpstr>Trebuchet MS</vt:lpstr>
      <vt:lpstr>Wingdings 3</vt:lpstr>
      <vt:lpstr>平面</vt:lpstr>
      <vt:lpstr>PowerPoint 演示文稿</vt:lpstr>
      <vt:lpstr>PowerPoint 演示文稿</vt:lpstr>
      <vt:lpstr>PowerPoint 演示文稿</vt:lpstr>
      <vt:lpstr>PowerPoint 演示文稿</vt:lpstr>
      <vt:lpstr>PowerPoint 演示文稿</vt:lpstr>
      <vt:lpstr>新闻概写的题型</vt:lpstr>
      <vt:lpstr>PowerPoint 演示文稿</vt:lpstr>
      <vt:lpstr>PowerPoint 演示文稿</vt:lpstr>
      <vt:lpstr>PowerPoint 演示文稿</vt:lpstr>
      <vt:lpstr>PowerPoint 演示文稿</vt:lpstr>
      <vt:lpstr>（三）拟写导语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18</cp:revision>
  <dcterms:created xsi:type="dcterms:W3CDTF">2020-04-18T08:07:50Z</dcterms:created>
  <dcterms:modified xsi:type="dcterms:W3CDTF">2020-04-19T10:35:08Z</dcterms:modified>
</cp:coreProperties>
</file>