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82" r:id="rId2"/>
    <p:sldId id="335" r:id="rId3"/>
    <p:sldId id="349" r:id="rId4"/>
    <p:sldId id="367" r:id="rId5"/>
    <p:sldId id="365" r:id="rId6"/>
    <p:sldId id="259" r:id="rId7"/>
    <p:sldId id="368" r:id="rId8"/>
    <p:sldId id="351" r:id="rId9"/>
    <p:sldId id="352" r:id="rId10"/>
    <p:sldId id="301" r:id="rId11"/>
    <p:sldId id="342" r:id="rId12"/>
    <p:sldId id="340" r:id="rId13"/>
    <p:sldId id="338" r:id="rId14"/>
    <p:sldId id="303" r:id="rId15"/>
    <p:sldId id="355" r:id="rId16"/>
    <p:sldId id="356" r:id="rId17"/>
    <p:sldId id="357" r:id="rId18"/>
    <p:sldId id="363" r:id="rId19"/>
    <p:sldId id="358" r:id="rId20"/>
    <p:sldId id="331" r:id="rId21"/>
    <p:sldId id="359" r:id="rId22"/>
    <p:sldId id="337" r:id="rId23"/>
    <p:sldId id="344" r:id="rId24"/>
    <p:sldId id="360" r:id="rId25"/>
    <p:sldId id="321" r:id="rId26"/>
    <p:sldId id="361" r:id="rId27"/>
    <p:sldId id="284" r:id="rId28"/>
    <p:sldId id="288" r:id="rId29"/>
    <p:sldId id="312" r:id="rId30"/>
    <p:sldId id="309" r:id="rId31"/>
    <p:sldId id="308" r:id="rId32"/>
    <p:sldId id="310" r:id="rId33"/>
    <p:sldId id="313" r:id="rId34"/>
    <p:sldId id="364" r:id="rId35"/>
    <p:sldId id="319"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868"/>
    <p:restoredTop sz="94660"/>
  </p:normalViewPr>
  <p:slideViewPr>
    <p:cSldViewPr snapToGrid="0">
      <p:cViewPr varScale="1">
        <p:scale>
          <a:sx n="61" d="100"/>
          <a:sy n="61" d="100"/>
        </p:scale>
        <p:origin x="248" y="135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279086-B335-4E7C-BAC8-019DD1698590}" type="datetimeFigureOut">
              <a:rPr lang="zh-CN" altLang="en-US" smtClean="0"/>
              <a:t>2019/9/7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196681-EA03-4D90-87BE-3322CB19D31E}" type="slidenum">
              <a:rPr lang="zh-CN" altLang="en-US" smtClean="0"/>
              <a:t>‹#›</a:t>
            </a:fld>
            <a:endParaRPr lang="zh-CN" altLang="en-US"/>
          </a:p>
        </p:txBody>
      </p:sp>
    </p:spTree>
    <p:extLst>
      <p:ext uri="{BB962C8B-B14F-4D97-AF65-F5344CB8AC3E}">
        <p14:creationId xmlns:p14="http://schemas.microsoft.com/office/powerpoint/2010/main" val="1533514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18DCB9E-5BBF-42BC-81F8-A6A361B79D72}" type="datetimeFigureOut">
              <a:rPr lang="zh-CN" altLang="en-US" smtClean="0"/>
              <a:t>2019/9/7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991716-37EB-429A-99CB-1F8389E79F22}" type="slidenum">
              <a:rPr lang="zh-CN" altLang="en-US" smtClean="0"/>
              <a:t>‹#›</a:t>
            </a:fld>
            <a:endParaRPr lang="zh-CN" altLang="en-US"/>
          </a:p>
        </p:txBody>
      </p:sp>
    </p:spTree>
    <p:extLst>
      <p:ext uri="{BB962C8B-B14F-4D97-AF65-F5344CB8AC3E}">
        <p14:creationId xmlns:p14="http://schemas.microsoft.com/office/powerpoint/2010/main" val="4027530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18DCB9E-5BBF-42BC-81F8-A6A361B79D72}" type="datetimeFigureOut">
              <a:rPr lang="zh-CN" altLang="en-US" smtClean="0"/>
              <a:t>2019/9/7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991716-37EB-429A-99CB-1F8389E79F22}" type="slidenum">
              <a:rPr lang="zh-CN" altLang="en-US" smtClean="0"/>
              <a:t>‹#›</a:t>
            </a:fld>
            <a:endParaRPr lang="zh-CN" altLang="en-US"/>
          </a:p>
        </p:txBody>
      </p:sp>
    </p:spTree>
    <p:extLst>
      <p:ext uri="{BB962C8B-B14F-4D97-AF65-F5344CB8AC3E}">
        <p14:creationId xmlns:p14="http://schemas.microsoft.com/office/powerpoint/2010/main" val="3866253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18DCB9E-5BBF-42BC-81F8-A6A361B79D72}" type="datetimeFigureOut">
              <a:rPr lang="zh-CN" altLang="en-US" smtClean="0"/>
              <a:t>2019/9/7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991716-37EB-429A-99CB-1F8389E79F22}" type="slidenum">
              <a:rPr lang="zh-CN" altLang="en-US" smtClean="0"/>
              <a:t>‹#›</a:t>
            </a:fld>
            <a:endParaRPr lang="zh-CN" altLang="en-US"/>
          </a:p>
        </p:txBody>
      </p:sp>
    </p:spTree>
    <p:extLst>
      <p:ext uri="{BB962C8B-B14F-4D97-AF65-F5344CB8AC3E}">
        <p14:creationId xmlns:p14="http://schemas.microsoft.com/office/powerpoint/2010/main" val="811277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18DCB9E-5BBF-42BC-81F8-A6A361B79D72}" type="datetimeFigureOut">
              <a:rPr lang="zh-CN" altLang="en-US" smtClean="0"/>
              <a:t>2019/9/7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991716-37EB-429A-99CB-1F8389E79F22}" type="slidenum">
              <a:rPr lang="zh-CN" altLang="en-US" smtClean="0"/>
              <a:t>‹#›</a:t>
            </a:fld>
            <a:endParaRPr lang="zh-CN" altLang="en-US"/>
          </a:p>
        </p:txBody>
      </p:sp>
    </p:spTree>
    <p:extLst>
      <p:ext uri="{BB962C8B-B14F-4D97-AF65-F5344CB8AC3E}">
        <p14:creationId xmlns:p14="http://schemas.microsoft.com/office/powerpoint/2010/main" val="1818383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18DCB9E-5BBF-42BC-81F8-A6A361B79D72}" type="datetimeFigureOut">
              <a:rPr lang="zh-CN" altLang="en-US" smtClean="0"/>
              <a:t>2019/9/7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991716-37EB-429A-99CB-1F8389E79F22}" type="slidenum">
              <a:rPr lang="zh-CN" altLang="en-US" smtClean="0"/>
              <a:t>‹#›</a:t>
            </a:fld>
            <a:endParaRPr lang="zh-CN" altLang="en-US"/>
          </a:p>
        </p:txBody>
      </p:sp>
    </p:spTree>
    <p:extLst>
      <p:ext uri="{BB962C8B-B14F-4D97-AF65-F5344CB8AC3E}">
        <p14:creationId xmlns:p14="http://schemas.microsoft.com/office/powerpoint/2010/main" val="2865184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18DCB9E-5BBF-42BC-81F8-A6A361B79D72}" type="datetimeFigureOut">
              <a:rPr lang="zh-CN" altLang="en-US" smtClean="0"/>
              <a:t>2019/9/7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991716-37EB-429A-99CB-1F8389E79F22}" type="slidenum">
              <a:rPr lang="zh-CN" altLang="en-US" smtClean="0"/>
              <a:t>‹#›</a:t>
            </a:fld>
            <a:endParaRPr lang="zh-CN" altLang="en-US"/>
          </a:p>
        </p:txBody>
      </p:sp>
    </p:spTree>
    <p:extLst>
      <p:ext uri="{BB962C8B-B14F-4D97-AF65-F5344CB8AC3E}">
        <p14:creationId xmlns:p14="http://schemas.microsoft.com/office/powerpoint/2010/main" val="564541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18DCB9E-5BBF-42BC-81F8-A6A361B79D72}" type="datetimeFigureOut">
              <a:rPr lang="zh-CN" altLang="en-US" smtClean="0"/>
              <a:t>2019/9/7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4991716-37EB-429A-99CB-1F8389E79F22}" type="slidenum">
              <a:rPr lang="zh-CN" altLang="en-US" smtClean="0"/>
              <a:t>‹#›</a:t>
            </a:fld>
            <a:endParaRPr lang="zh-CN" altLang="en-US"/>
          </a:p>
        </p:txBody>
      </p:sp>
    </p:spTree>
    <p:extLst>
      <p:ext uri="{BB962C8B-B14F-4D97-AF65-F5344CB8AC3E}">
        <p14:creationId xmlns:p14="http://schemas.microsoft.com/office/powerpoint/2010/main" val="386724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18DCB9E-5BBF-42BC-81F8-A6A361B79D72}" type="datetimeFigureOut">
              <a:rPr lang="zh-CN" altLang="en-US" smtClean="0"/>
              <a:t>2019/9/7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4991716-37EB-429A-99CB-1F8389E79F22}" type="slidenum">
              <a:rPr lang="zh-CN" altLang="en-US" smtClean="0"/>
              <a:t>‹#›</a:t>
            </a:fld>
            <a:endParaRPr lang="zh-CN" altLang="en-US"/>
          </a:p>
        </p:txBody>
      </p:sp>
    </p:spTree>
    <p:extLst>
      <p:ext uri="{BB962C8B-B14F-4D97-AF65-F5344CB8AC3E}">
        <p14:creationId xmlns:p14="http://schemas.microsoft.com/office/powerpoint/2010/main" val="2443026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8DCB9E-5BBF-42BC-81F8-A6A361B79D72}" type="datetimeFigureOut">
              <a:rPr lang="zh-CN" altLang="en-US" smtClean="0"/>
              <a:t>2019/9/7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4991716-37EB-429A-99CB-1F8389E79F22}" type="slidenum">
              <a:rPr lang="zh-CN" altLang="en-US" smtClean="0"/>
              <a:t>‹#›</a:t>
            </a:fld>
            <a:endParaRPr lang="zh-CN" altLang="en-US"/>
          </a:p>
        </p:txBody>
      </p:sp>
    </p:spTree>
    <p:extLst>
      <p:ext uri="{BB962C8B-B14F-4D97-AF65-F5344CB8AC3E}">
        <p14:creationId xmlns:p14="http://schemas.microsoft.com/office/powerpoint/2010/main" val="2481204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18DCB9E-5BBF-42BC-81F8-A6A361B79D72}" type="datetimeFigureOut">
              <a:rPr lang="zh-CN" altLang="en-US" smtClean="0"/>
              <a:t>2019/9/7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991716-37EB-429A-99CB-1F8389E79F22}" type="slidenum">
              <a:rPr lang="zh-CN" altLang="en-US" smtClean="0"/>
              <a:t>‹#›</a:t>
            </a:fld>
            <a:endParaRPr lang="zh-CN" altLang="en-US"/>
          </a:p>
        </p:txBody>
      </p:sp>
    </p:spTree>
    <p:extLst>
      <p:ext uri="{BB962C8B-B14F-4D97-AF65-F5344CB8AC3E}">
        <p14:creationId xmlns:p14="http://schemas.microsoft.com/office/powerpoint/2010/main" val="34550449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18DCB9E-5BBF-42BC-81F8-A6A361B79D72}" type="datetimeFigureOut">
              <a:rPr lang="zh-CN" altLang="en-US" smtClean="0"/>
              <a:t>2019/9/7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991716-37EB-429A-99CB-1F8389E79F22}" type="slidenum">
              <a:rPr lang="zh-CN" altLang="en-US" smtClean="0"/>
              <a:t>‹#›</a:t>
            </a:fld>
            <a:endParaRPr lang="zh-CN" altLang="en-US"/>
          </a:p>
        </p:txBody>
      </p:sp>
    </p:spTree>
    <p:extLst>
      <p:ext uri="{BB962C8B-B14F-4D97-AF65-F5344CB8AC3E}">
        <p14:creationId xmlns:p14="http://schemas.microsoft.com/office/powerpoint/2010/main" val="2876541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8DCB9E-5BBF-42BC-81F8-A6A361B79D72}" type="datetimeFigureOut">
              <a:rPr lang="zh-CN" altLang="en-US" smtClean="0"/>
              <a:t>2019/9/7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991716-37EB-429A-99CB-1F8389E79F22}" type="slidenum">
              <a:rPr lang="zh-CN" altLang="en-US" smtClean="0"/>
              <a:t>‹#›</a:t>
            </a:fld>
            <a:endParaRPr lang="zh-CN" altLang="en-US"/>
          </a:p>
        </p:txBody>
      </p:sp>
    </p:spTree>
    <p:extLst>
      <p:ext uri="{BB962C8B-B14F-4D97-AF65-F5344CB8AC3E}">
        <p14:creationId xmlns:p14="http://schemas.microsoft.com/office/powerpoint/2010/main" val="2458817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10.emf"/></Relationships>
</file>

<file path=ppt/slides/_rels/slide3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19609" name="Picture 153" descr="hehua_003_zcoo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781727"/>
            <a:ext cx="2571725" cy="2076275"/>
          </a:xfrm>
          <a:prstGeom prst="rect">
            <a:avLst/>
          </a:prstGeom>
          <a:noFill/>
          <a:extLst>
            <a:ext uri="{909E8E84-426E-40DD-AFC4-6F175D3DCCD1}">
              <a14:hiddenFill xmlns:a14="http://schemas.microsoft.com/office/drawing/2010/main">
                <a:solidFill>
                  <a:srgbClr val="FFFFFF"/>
                </a:solidFill>
              </a14:hiddenFill>
            </a:ext>
          </a:extLst>
        </p:spPr>
      </p:pic>
      <p:sp>
        <p:nvSpPr>
          <p:cNvPr id="19617" name="[动画大师]_Oval 3"/>
          <p:cNvSpPr>
            <a:spLocks noChangeArrowheads="1"/>
          </p:cNvSpPr>
          <p:nvPr/>
        </p:nvSpPr>
        <p:spPr bwMode="auto">
          <a:xfrm rot="1800000">
            <a:off x="1684339" y="-329204"/>
            <a:ext cx="17463" cy="1146175"/>
          </a:xfrm>
          <a:prstGeom prst="ellipse">
            <a:avLst/>
          </a:prstGeom>
          <a:gradFill rotWithShape="1">
            <a:gsLst>
              <a:gs pos="0">
                <a:srgbClr val="777777">
                  <a:alpha val="80000"/>
                </a:srgbClr>
              </a:gs>
              <a:gs pos="100000">
                <a:srgbClr val="777777">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5" rIns="91431" bIns="45715" anchor="ctr"/>
          <a:lstStyle/>
          <a:p>
            <a:pPr algn="ctr" eaLnBrk="0" fontAlgn="base" hangingPunct="0">
              <a:spcBef>
                <a:spcPct val="0"/>
              </a:spcBef>
              <a:spcAft>
                <a:spcPct val="0"/>
              </a:spcAft>
            </a:pPr>
            <a:endParaRPr lang="zh-CN" altLang="en-US" sz="2400" b="1">
              <a:solidFill>
                <a:srgbClr val="000000"/>
              </a:solidFill>
            </a:endParaRPr>
          </a:p>
        </p:txBody>
      </p:sp>
      <p:sp>
        <p:nvSpPr>
          <p:cNvPr id="19618" name="[动画大师]_Oval 3"/>
          <p:cNvSpPr>
            <a:spLocks noChangeArrowheads="1"/>
          </p:cNvSpPr>
          <p:nvPr/>
        </p:nvSpPr>
        <p:spPr bwMode="auto">
          <a:xfrm rot="1800000">
            <a:off x="3141014" y="1491142"/>
            <a:ext cx="17463" cy="1146175"/>
          </a:xfrm>
          <a:prstGeom prst="ellipse">
            <a:avLst/>
          </a:prstGeom>
          <a:gradFill rotWithShape="1">
            <a:gsLst>
              <a:gs pos="0">
                <a:srgbClr val="777777">
                  <a:alpha val="80000"/>
                </a:srgbClr>
              </a:gs>
              <a:gs pos="100000">
                <a:srgbClr val="777777">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5" rIns="91431" bIns="45715" anchor="ctr"/>
          <a:lstStyle/>
          <a:p>
            <a:pPr algn="ctr" eaLnBrk="0" fontAlgn="base" hangingPunct="0">
              <a:spcBef>
                <a:spcPct val="0"/>
              </a:spcBef>
              <a:spcAft>
                <a:spcPct val="0"/>
              </a:spcAft>
            </a:pPr>
            <a:endParaRPr lang="zh-CN" altLang="en-US" sz="2400" b="1">
              <a:solidFill>
                <a:srgbClr val="000000"/>
              </a:solidFill>
            </a:endParaRPr>
          </a:p>
        </p:txBody>
      </p:sp>
      <p:sp>
        <p:nvSpPr>
          <p:cNvPr id="19619" name="[动画大师]_Oval 3"/>
          <p:cNvSpPr>
            <a:spLocks noChangeArrowheads="1"/>
          </p:cNvSpPr>
          <p:nvPr/>
        </p:nvSpPr>
        <p:spPr bwMode="auto">
          <a:xfrm rot="1800000">
            <a:off x="5888039" y="2072277"/>
            <a:ext cx="17463" cy="1146175"/>
          </a:xfrm>
          <a:prstGeom prst="ellipse">
            <a:avLst/>
          </a:prstGeom>
          <a:gradFill rotWithShape="1">
            <a:gsLst>
              <a:gs pos="0">
                <a:srgbClr val="777777">
                  <a:alpha val="80000"/>
                </a:srgbClr>
              </a:gs>
              <a:gs pos="100000">
                <a:srgbClr val="777777">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5" rIns="91431" bIns="45715" anchor="ctr"/>
          <a:lstStyle/>
          <a:p>
            <a:pPr algn="ctr" eaLnBrk="0" fontAlgn="base" hangingPunct="0">
              <a:spcBef>
                <a:spcPct val="0"/>
              </a:spcBef>
              <a:spcAft>
                <a:spcPct val="0"/>
              </a:spcAft>
            </a:pPr>
            <a:endParaRPr lang="zh-CN" altLang="en-US" sz="2400" b="1">
              <a:solidFill>
                <a:srgbClr val="000000"/>
              </a:solidFill>
            </a:endParaRPr>
          </a:p>
        </p:txBody>
      </p:sp>
      <p:sp>
        <p:nvSpPr>
          <p:cNvPr id="19620" name="[动画大师]_Oval 3"/>
          <p:cNvSpPr>
            <a:spLocks noChangeArrowheads="1"/>
          </p:cNvSpPr>
          <p:nvPr/>
        </p:nvSpPr>
        <p:spPr bwMode="auto">
          <a:xfrm rot="1800000">
            <a:off x="5106989" y="555038"/>
            <a:ext cx="17463" cy="1146175"/>
          </a:xfrm>
          <a:prstGeom prst="ellipse">
            <a:avLst/>
          </a:prstGeom>
          <a:gradFill rotWithShape="1">
            <a:gsLst>
              <a:gs pos="0">
                <a:srgbClr val="777777">
                  <a:alpha val="60001"/>
                </a:srgbClr>
              </a:gs>
              <a:gs pos="100000">
                <a:srgbClr val="777777">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5" rIns="91431" bIns="45715" anchor="ctr"/>
          <a:lstStyle/>
          <a:p>
            <a:pPr algn="ctr" eaLnBrk="0" fontAlgn="base" hangingPunct="0">
              <a:spcBef>
                <a:spcPct val="0"/>
              </a:spcBef>
              <a:spcAft>
                <a:spcPct val="0"/>
              </a:spcAft>
            </a:pPr>
            <a:endParaRPr lang="zh-CN" altLang="en-US" sz="2400" b="1">
              <a:solidFill>
                <a:srgbClr val="000000"/>
              </a:solidFill>
            </a:endParaRPr>
          </a:p>
        </p:txBody>
      </p:sp>
      <p:sp>
        <p:nvSpPr>
          <p:cNvPr id="19621" name="[动画大师]_Oval 3"/>
          <p:cNvSpPr>
            <a:spLocks noChangeArrowheads="1"/>
          </p:cNvSpPr>
          <p:nvPr/>
        </p:nvSpPr>
        <p:spPr bwMode="auto">
          <a:xfrm rot="1800000">
            <a:off x="8647117" y="-18053"/>
            <a:ext cx="17463" cy="1146175"/>
          </a:xfrm>
          <a:prstGeom prst="ellipse">
            <a:avLst/>
          </a:prstGeom>
          <a:gradFill rotWithShape="1">
            <a:gsLst>
              <a:gs pos="0">
                <a:srgbClr val="777777">
                  <a:alpha val="80000"/>
                </a:srgbClr>
              </a:gs>
              <a:gs pos="100000">
                <a:srgbClr val="777777">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5" rIns="91431" bIns="45715" anchor="ctr"/>
          <a:lstStyle/>
          <a:p>
            <a:pPr algn="ctr" eaLnBrk="0" fontAlgn="base" hangingPunct="0">
              <a:spcBef>
                <a:spcPct val="0"/>
              </a:spcBef>
              <a:spcAft>
                <a:spcPct val="0"/>
              </a:spcAft>
            </a:pPr>
            <a:endParaRPr lang="zh-CN" altLang="en-US" sz="2400" b="1">
              <a:solidFill>
                <a:srgbClr val="000000"/>
              </a:solidFill>
            </a:endParaRPr>
          </a:p>
        </p:txBody>
      </p:sp>
      <p:sp>
        <p:nvSpPr>
          <p:cNvPr id="19622" name="[动画大师]_Oval 3"/>
          <p:cNvSpPr>
            <a:spLocks noChangeArrowheads="1"/>
          </p:cNvSpPr>
          <p:nvPr/>
        </p:nvSpPr>
        <p:spPr bwMode="auto">
          <a:xfrm rot="1800000">
            <a:off x="10458462" y="2944958"/>
            <a:ext cx="17463" cy="1146175"/>
          </a:xfrm>
          <a:prstGeom prst="ellipse">
            <a:avLst/>
          </a:prstGeom>
          <a:gradFill rotWithShape="1">
            <a:gsLst>
              <a:gs pos="0">
                <a:srgbClr val="777777">
                  <a:alpha val="80000"/>
                </a:srgbClr>
              </a:gs>
              <a:gs pos="100000">
                <a:srgbClr val="777777">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5" rIns="91431" bIns="45715" anchor="ctr"/>
          <a:lstStyle/>
          <a:p>
            <a:pPr algn="ctr" eaLnBrk="0" fontAlgn="base" hangingPunct="0">
              <a:spcBef>
                <a:spcPct val="0"/>
              </a:spcBef>
              <a:spcAft>
                <a:spcPct val="0"/>
              </a:spcAft>
            </a:pPr>
            <a:endParaRPr lang="zh-CN" altLang="en-US" sz="2400" b="1">
              <a:solidFill>
                <a:srgbClr val="000000"/>
              </a:solidFill>
            </a:endParaRPr>
          </a:p>
        </p:txBody>
      </p:sp>
      <p:sp>
        <p:nvSpPr>
          <p:cNvPr id="19623" name="[动画大师]_Oval 3"/>
          <p:cNvSpPr>
            <a:spLocks noChangeArrowheads="1"/>
          </p:cNvSpPr>
          <p:nvPr/>
        </p:nvSpPr>
        <p:spPr bwMode="auto">
          <a:xfrm rot="1800000">
            <a:off x="11245861" y="-311744"/>
            <a:ext cx="17463" cy="1146176"/>
          </a:xfrm>
          <a:prstGeom prst="ellipse">
            <a:avLst/>
          </a:prstGeom>
          <a:gradFill rotWithShape="1">
            <a:gsLst>
              <a:gs pos="0">
                <a:srgbClr val="777777">
                  <a:alpha val="80000"/>
                </a:srgbClr>
              </a:gs>
              <a:gs pos="100000">
                <a:srgbClr val="777777">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5" rIns="91431" bIns="45715" anchor="ctr"/>
          <a:lstStyle/>
          <a:p>
            <a:pPr algn="ctr" eaLnBrk="0" fontAlgn="base" hangingPunct="0">
              <a:spcBef>
                <a:spcPct val="0"/>
              </a:spcBef>
              <a:spcAft>
                <a:spcPct val="0"/>
              </a:spcAft>
            </a:pPr>
            <a:endParaRPr lang="zh-CN" altLang="en-US" sz="2400" b="1">
              <a:solidFill>
                <a:srgbClr val="000000"/>
              </a:solidFill>
            </a:endParaRPr>
          </a:p>
        </p:txBody>
      </p:sp>
      <p:sp>
        <p:nvSpPr>
          <p:cNvPr id="19624" name="[动画大师]_Oval 3"/>
          <p:cNvSpPr>
            <a:spLocks noChangeArrowheads="1"/>
          </p:cNvSpPr>
          <p:nvPr/>
        </p:nvSpPr>
        <p:spPr bwMode="auto">
          <a:xfrm rot="1800000">
            <a:off x="2855917" y="3651382"/>
            <a:ext cx="17463" cy="1146175"/>
          </a:xfrm>
          <a:prstGeom prst="ellipse">
            <a:avLst/>
          </a:prstGeom>
          <a:gradFill rotWithShape="1">
            <a:gsLst>
              <a:gs pos="0">
                <a:srgbClr val="777777">
                  <a:alpha val="39999"/>
                </a:srgbClr>
              </a:gs>
              <a:gs pos="100000">
                <a:srgbClr val="777777">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5" rIns="91431" bIns="45715" anchor="ctr"/>
          <a:lstStyle/>
          <a:p>
            <a:pPr algn="ctr" eaLnBrk="0" fontAlgn="base" hangingPunct="0">
              <a:spcBef>
                <a:spcPct val="0"/>
              </a:spcBef>
              <a:spcAft>
                <a:spcPct val="0"/>
              </a:spcAft>
            </a:pPr>
            <a:endParaRPr lang="zh-CN" altLang="en-US" sz="2400" b="1">
              <a:solidFill>
                <a:srgbClr val="000000"/>
              </a:solidFill>
            </a:endParaRPr>
          </a:p>
        </p:txBody>
      </p:sp>
      <p:sp>
        <p:nvSpPr>
          <p:cNvPr id="19625" name="[动画大师]_Oval 3"/>
          <p:cNvSpPr>
            <a:spLocks noChangeArrowheads="1"/>
          </p:cNvSpPr>
          <p:nvPr/>
        </p:nvSpPr>
        <p:spPr bwMode="auto">
          <a:xfrm rot="1800000">
            <a:off x="8929691" y="2944958"/>
            <a:ext cx="17463" cy="1146175"/>
          </a:xfrm>
          <a:prstGeom prst="ellipse">
            <a:avLst/>
          </a:prstGeom>
          <a:gradFill rotWithShape="1">
            <a:gsLst>
              <a:gs pos="0">
                <a:srgbClr val="777777">
                  <a:alpha val="80000"/>
                </a:srgbClr>
              </a:gs>
              <a:gs pos="100000">
                <a:srgbClr val="777777">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5" rIns="91431" bIns="45715" anchor="ctr"/>
          <a:lstStyle/>
          <a:p>
            <a:pPr algn="ctr" eaLnBrk="0" fontAlgn="base" hangingPunct="0">
              <a:spcBef>
                <a:spcPct val="0"/>
              </a:spcBef>
              <a:spcAft>
                <a:spcPct val="0"/>
              </a:spcAft>
            </a:pPr>
            <a:endParaRPr lang="zh-CN" altLang="en-US" sz="2400" b="1">
              <a:solidFill>
                <a:srgbClr val="000000"/>
              </a:solidFill>
            </a:endParaRPr>
          </a:p>
        </p:txBody>
      </p:sp>
      <p:sp>
        <p:nvSpPr>
          <p:cNvPr id="21" name="Rectangle 2"/>
          <p:cNvSpPr txBox="1">
            <a:spLocks noRot="1" noChangeArrowheads="1"/>
          </p:cNvSpPr>
          <p:nvPr/>
        </p:nvSpPr>
        <p:spPr>
          <a:xfrm>
            <a:off x="2081309" y="4518110"/>
            <a:ext cx="9343283" cy="821264"/>
          </a:xfrm>
          <a:prstGeom prst="rect">
            <a:avLst/>
          </a:prstGeom>
        </p:spPr>
        <p:txBody>
          <a:bodyPr/>
          <a:lstStyle/>
          <a:p>
            <a:pPr algn="ctr" defTabSz="1219170" fontAlgn="base">
              <a:spcBef>
                <a:spcPct val="0"/>
              </a:spcBef>
              <a:spcAft>
                <a:spcPct val="0"/>
              </a:spcAft>
              <a:defRPr/>
            </a:pPr>
            <a:r>
              <a:rPr lang="zh-CN" altLang="en-US" sz="3200" b="1" spc="67" dirty="0">
                <a:ln w="11430"/>
                <a:gradFill>
                  <a:gsLst>
                    <a:gs pos="25000">
                      <a:schemeClr val="accent2">
                        <a:satMod val="155000"/>
                      </a:schemeClr>
                    </a:gs>
                    <a:gs pos="100000">
                      <a:schemeClr val="accent2">
                        <a:shade val="45000"/>
                        <a:satMod val="165000"/>
                      </a:schemeClr>
                    </a:gs>
                  </a:gsLst>
                  <a:lin ang="5400000"/>
                </a:gradFill>
                <a:latin typeface="方正隶变简体" pitchFamily="65" charset="-122"/>
                <a:ea typeface="方正隶变简体" pitchFamily="65" charset="-122"/>
              </a:rPr>
              <a:t>重庆市巴蜀中学校    刘红枚</a:t>
            </a:r>
            <a:endParaRPr lang="en-US" altLang="zh-CN" sz="3200" b="1" spc="67" dirty="0">
              <a:ln w="11430"/>
              <a:gradFill>
                <a:gsLst>
                  <a:gs pos="25000">
                    <a:schemeClr val="accent2">
                      <a:satMod val="155000"/>
                    </a:schemeClr>
                  </a:gs>
                  <a:gs pos="100000">
                    <a:schemeClr val="accent2">
                      <a:shade val="45000"/>
                      <a:satMod val="165000"/>
                    </a:schemeClr>
                  </a:gs>
                </a:gsLst>
                <a:lin ang="5400000"/>
              </a:gradFill>
              <a:latin typeface="方正隶变简体" pitchFamily="65" charset="-122"/>
              <a:ea typeface="方正隶变简体" pitchFamily="65" charset="-122"/>
            </a:endParaRPr>
          </a:p>
        </p:txBody>
      </p:sp>
      <p:sp>
        <p:nvSpPr>
          <p:cNvPr id="22" name="Rectangle 3"/>
          <p:cNvSpPr txBox="1">
            <a:spLocks noRot="1" noChangeArrowheads="1"/>
          </p:cNvSpPr>
          <p:nvPr/>
        </p:nvSpPr>
        <p:spPr>
          <a:xfrm>
            <a:off x="1271464" y="1667148"/>
            <a:ext cx="9641717" cy="2337916"/>
          </a:xfrm>
          <a:prstGeom prst="rect">
            <a:avLst/>
          </a:prstGeo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indent="-228572" algn="ctr" defTabSz="3251281" fontAlgn="base">
              <a:lnSpc>
                <a:spcPct val="90000"/>
              </a:lnSpc>
              <a:spcBef>
                <a:spcPct val="30000"/>
              </a:spcBef>
              <a:spcAft>
                <a:spcPct val="0"/>
              </a:spcAft>
              <a:defRPr/>
            </a:pPr>
            <a:endParaRPr lang="zh-CN" altLang="en-US" sz="7200" b="1" spc="50" dirty="0">
              <a:ln w="11430"/>
              <a:solidFill>
                <a:srgbClr val="C00000"/>
              </a:solidFill>
              <a:effectLst>
                <a:outerShdw blurRad="76200" dist="50800" dir="5400000" algn="tl" rotWithShape="0">
                  <a:srgbClr val="000000">
                    <a:alpha val="65000"/>
                  </a:srgbClr>
                </a:outerShdw>
              </a:effectLst>
              <a:latin typeface="方正隶变简体" pitchFamily="65" charset="-122"/>
              <a:ea typeface="方正隶变简体" pitchFamily="65" charset="-122"/>
            </a:endParaRPr>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5070" t="14924" r="7781" b="14112"/>
          <a:stretch/>
        </p:blipFill>
        <p:spPr>
          <a:xfrm>
            <a:off x="10267602" y="383800"/>
            <a:ext cx="1057544" cy="963624"/>
          </a:xfrm>
          <a:prstGeom prst="rect">
            <a:avLst/>
          </a:prstGeom>
        </p:spPr>
      </p:pic>
      <p:sp>
        <p:nvSpPr>
          <p:cNvPr id="15" name="矩形 14"/>
          <p:cNvSpPr/>
          <p:nvPr/>
        </p:nvSpPr>
        <p:spPr>
          <a:xfrm>
            <a:off x="8252364" y="5433826"/>
            <a:ext cx="4176464" cy="746679"/>
          </a:xfrm>
          <a:prstGeom prst="rect">
            <a:avLst/>
          </a:prstGeom>
        </p:spPr>
        <p:txBody>
          <a:bodyPr wrap="square">
            <a:spAutoFit/>
          </a:bodyPr>
          <a:lstStyle/>
          <a:p>
            <a:pPr>
              <a:lnSpc>
                <a:spcPct val="150000"/>
              </a:lnSpc>
            </a:pPr>
            <a:r>
              <a:rPr lang="en-US" altLang="zh-CN" sz="3200" b="1" dirty="0"/>
              <a:t>2019</a:t>
            </a:r>
            <a:r>
              <a:rPr lang="zh-CN" altLang="en-US" sz="3200" b="1" dirty="0"/>
              <a:t>年</a:t>
            </a:r>
            <a:r>
              <a:rPr lang="en-US" altLang="zh-CN" sz="3200" b="1" dirty="0"/>
              <a:t>9</a:t>
            </a:r>
            <a:r>
              <a:rPr lang="zh-CN" altLang="en-US" sz="3200" b="1" dirty="0"/>
              <a:t>月</a:t>
            </a:r>
          </a:p>
        </p:txBody>
      </p:sp>
      <p:sp>
        <p:nvSpPr>
          <p:cNvPr id="2" name="矩形 1">
            <a:extLst>
              <a:ext uri="{FF2B5EF4-FFF2-40B4-BE49-F238E27FC236}">
                <a16:creationId xmlns:a16="http://schemas.microsoft.com/office/drawing/2014/main" id="{0B7E5FEE-49C8-A141-8965-AF70EC6AAD24}"/>
              </a:ext>
            </a:extLst>
          </p:cNvPr>
          <p:cNvSpPr/>
          <p:nvPr/>
        </p:nvSpPr>
        <p:spPr>
          <a:xfrm>
            <a:off x="917832" y="1010122"/>
            <a:ext cx="8784976" cy="2585323"/>
          </a:xfrm>
          <a:prstGeom prst="rect">
            <a:avLst/>
          </a:prstGeom>
        </p:spPr>
        <p:txBody>
          <a:bodyPr wrap="square">
            <a:spAutoFit/>
          </a:bodyPr>
          <a:lstStyle/>
          <a:p>
            <a:pPr algn="ctr"/>
            <a:r>
              <a:rPr lang="en-US" altLang="zh-CN" sz="5400" b="1" dirty="0">
                <a:latin typeface="华文新魏" panose="02010800040101010101" pitchFamily="2" charset="-122"/>
                <a:ea typeface="华文新魏" panose="02010800040101010101" pitchFamily="2" charset="-122"/>
              </a:rPr>
              <a:t>《</a:t>
            </a:r>
            <a:r>
              <a:rPr lang="zh-CN" altLang="en-US" sz="5400" b="1" dirty="0">
                <a:latin typeface="华文新魏" panose="02010800040101010101" pitchFamily="2" charset="-122"/>
                <a:ea typeface="华文新魏" panose="02010800040101010101" pitchFamily="2" charset="-122"/>
              </a:rPr>
              <a:t>乡土中国</a:t>
            </a:r>
            <a:r>
              <a:rPr lang="en-US" altLang="zh-CN" sz="5400" b="1" dirty="0">
                <a:latin typeface="华文新魏" panose="02010800040101010101" pitchFamily="2" charset="-122"/>
                <a:ea typeface="华文新魏" panose="02010800040101010101" pitchFamily="2" charset="-122"/>
              </a:rPr>
              <a:t>》</a:t>
            </a:r>
            <a:r>
              <a:rPr lang="zh-CN" altLang="en-US" sz="5400" b="1" dirty="0">
                <a:latin typeface="华文新魏" panose="02010800040101010101" pitchFamily="2" charset="-122"/>
                <a:ea typeface="华文新魏" panose="02010800040101010101" pitchFamily="2" charset="-122"/>
              </a:rPr>
              <a:t>整本书阅读</a:t>
            </a:r>
            <a:r>
              <a:rPr lang="en-US" altLang="zh-CN" sz="5400" b="1" dirty="0">
                <a:latin typeface="华文新魏" panose="02010800040101010101" pitchFamily="2" charset="-122"/>
                <a:ea typeface="华文新魏" panose="02010800040101010101" pitchFamily="2" charset="-122"/>
              </a:rPr>
              <a:t> </a:t>
            </a:r>
            <a:br>
              <a:rPr lang="en-US" altLang="zh-CN" sz="5400" b="1" dirty="0">
                <a:latin typeface="华文新魏" panose="02010800040101010101" pitchFamily="2" charset="-122"/>
                <a:ea typeface="华文新魏" panose="02010800040101010101" pitchFamily="2" charset="-122"/>
              </a:rPr>
            </a:br>
            <a:br>
              <a:rPr lang="en-US" altLang="zh-CN" sz="5400" b="1" dirty="0">
                <a:latin typeface="华文新魏" panose="02010800040101010101" pitchFamily="2" charset="-122"/>
                <a:ea typeface="华文新魏" panose="02010800040101010101" pitchFamily="2" charset="-122"/>
              </a:rPr>
            </a:br>
            <a:r>
              <a:rPr lang="zh-CN" altLang="en-US" sz="5400" b="1" dirty="0">
                <a:solidFill>
                  <a:srgbClr val="C00000"/>
                </a:solidFill>
                <a:latin typeface="华文新魏" panose="02010800040101010101" pitchFamily="2" charset="-122"/>
                <a:ea typeface="华文新魏" panose="02010800040101010101" pitchFamily="2" charset="-122"/>
              </a:rPr>
              <a:t>研读指导课</a:t>
            </a:r>
            <a:r>
              <a:rPr lang="en-US" altLang="zh-CN" sz="5400" b="1" dirty="0">
                <a:solidFill>
                  <a:srgbClr val="C00000"/>
                </a:solidFill>
                <a:latin typeface="华文新魏" panose="02010800040101010101" pitchFamily="2" charset="-122"/>
                <a:ea typeface="华文新魏" panose="02010800040101010101" pitchFamily="2" charset="-122"/>
              </a:rPr>
              <a:t> 	</a:t>
            </a:r>
            <a:r>
              <a:rPr lang="zh-CN" altLang="en-US" sz="5400" b="1" dirty="0">
                <a:solidFill>
                  <a:srgbClr val="C00000"/>
                </a:solidFill>
                <a:latin typeface="华文新魏" panose="02010800040101010101" pitchFamily="2" charset="-122"/>
                <a:ea typeface="华文新魏" panose="02010800040101010101" pitchFamily="2" charset="-122"/>
              </a:rPr>
              <a:t> 说课</a:t>
            </a:r>
            <a:endParaRPr lang="zh-CN" altLang="en-US" sz="5400" dirty="0"/>
          </a:p>
        </p:txBody>
      </p:sp>
      <p:sp>
        <p:nvSpPr>
          <p:cNvPr id="17" name="矩形 16">
            <a:extLst>
              <a:ext uri="{FF2B5EF4-FFF2-40B4-BE49-F238E27FC236}">
                <a16:creationId xmlns:a16="http://schemas.microsoft.com/office/drawing/2014/main" id="{D9CF7E7C-7CB4-7A46-A6DB-B3F6345CD03F}"/>
              </a:ext>
            </a:extLst>
          </p:cNvPr>
          <p:cNvSpPr/>
          <p:nvPr/>
        </p:nvSpPr>
        <p:spPr>
          <a:xfrm>
            <a:off x="917832" y="986302"/>
            <a:ext cx="8784976" cy="2585323"/>
          </a:xfrm>
          <a:prstGeom prst="rect">
            <a:avLst/>
          </a:prstGeom>
        </p:spPr>
        <p:txBody>
          <a:bodyPr wrap="square">
            <a:spAutoFit/>
          </a:bodyPr>
          <a:lstStyle/>
          <a:p>
            <a:pPr algn="ctr"/>
            <a:r>
              <a:rPr lang="en-US" altLang="zh-CN" sz="5400" b="1" dirty="0">
                <a:latin typeface="华文新魏" panose="02010800040101010101" pitchFamily="2" charset="-122"/>
                <a:ea typeface="华文新魏" panose="02010800040101010101" pitchFamily="2" charset="-122"/>
              </a:rPr>
              <a:t>《</a:t>
            </a:r>
            <a:r>
              <a:rPr lang="zh-CN" altLang="en-US" sz="5400" b="1" dirty="0">
                <a:latin typeface="华文新魏" panose="02010800040101010101" pitchFamily="2" charset="-122"/>
                <a:ea typeface="华文新魏" panose="02010800040101010101" pitchFamily="2" charset="-122"/>
              </a:rPr>
              <a:t>乡土中国</a:t>
            </a:r>
            <a:r>
              <a:rPr lang="en-US" altLang="zh-CN" sz="5400" b="1" dirty="0">
                <a:latin typeface="华文新魏" panose="02010800040101010101" pitchFamily="2" charset="-122"/>
                <a:ea typeface="华文新魏" panose="02010800040101010101" pitchFamily="2" charset="-122"/>
              </a:rPr>
              <a:t>》</a:t>
            </a:r>
            <a:r>
              <a:rPr lang="zh-CN" altLang="en-US" sz="5400" b="1" dirty="0">
                <a:latin typeface="华文新魏" panose="02010800040101010101" pitchFamily="2" charset="-122"/>
                <a:ea typeface="华文新魏" panose="02010800040101010101" pitchFamily="2" charset="-122"/>
              </a:rPr>
              <a:t>整本书阅读</a:t>
            </a:r>
            <a:r>
              <a:rPr lang="en-US" altLang="zh-CN" sz="5400" b="1" dirty="0">
                <a:latin typeface="华文新魏" panose="02010800040101010101" pitchFamily="2" charset="-122"/>
                <a:ea typeface="华文新魏" panose="02010800040101010101" pitchFamily="2" charset="-122"/>
              </a:rPr>
              <a:t> </a:t>
            </a:r>
            <a:br>
              <a:rPr lang="en-US" altLang="zh-CN" sz="5400" b="1" dirty="0">
                <a:latin typeface="华文新魏" panose="02010800040101010101" pitchFamily="2" charset="-122"/>
                <a:ea typeface="华文新魏" panose="02010800040101010101" pitchFamily="2" charset="-122"/>
              </a:rPr>
            </a:br>
            <a:br>
              <a:rPr lang="en-US" altLang="zh-CN" sz="5400" b="1" dirty="0">
                <a:latin typeface="华文新魏" panose="02010800040101010101" pitchFamily="2" charset="-122"/>
                <a:ea typeface="华文新魏" panose="02010800040101010101" pitchFamily="2" charset="-122"/>
              </a:rPr>
            </a:br>
            <a:r>
              <a:rPr lang="zh-CN" altLang="en-US" sz="5400" b="1" dirty="0">
                <a:solidFill>
                  <a:srgbClr val="C00000"/>
                </a:solidFill>
                <a:latin typeface="华文新魏" panose="02010800040101010101" pitchFamily="2" charset="-122"/>
                <a:ea typeface="华文新魏" panose="02010800040101010101" pitchFamily="2" charset="-122"/>
              </a:rPr>
              <a:t>研读指导课</a:t>
            </a:r>
            <a:r>
              <a:rPr lang="en-US" altLang="zh-CN" sz="5400" b="1" dirty="0">
                <a:solidFill>
                  <a:srgbClr val="C00000"/>
                </a:solidFill>
                <a:latin typeface="华文新魏" panose="02010800040101010101" pitchFamily="2" charset="-122"/>
                <a:ea typeface="华文新魏" panose="02010800040101010101" pitchFamily="2" charset="-122"/>
              </a:rPr>
              <a:t> 	</a:t>
            </a:r>
            <a:r>
              <a:rPr lang="zh-CN" altLang="en-US" sz="5400" b="1" dirty="0">
                <a:solidFill>
                  <a:srgbClr val="C00000"/>
                </a:solidFill>
                <a:latin typeface="华文新魏" panose="02010800040101010101" pitchFamily="2" charset="-122"/>
                <a:ea typeface="华文新魏" panose="02010800040101010101" pitchFamily="2" charset="-122"/>
              </a:rPr>
              <a:t> 说课</a:t>
            </a:r>
            <a:endParaRPr lang="zh-CN" altLang="en-US" sz="5400" dirty="0"/>
          </a:p>
        </p:txBody>
      </p:sp>
    </p:spTree>
    <p:extLst>
      <p:ext uri="{BB962C8B-B14F-4D97-AF65-F5344CB8AC3E}">
        <p14:creationId xmlns:p14="http://schemas.microsoft.com/office/powerpoint/2010/main" val="109253590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repeatCount="indefinite" fill="hold" grpId="0" nodeType="withEffect">
                                  <p:stCondLst>
                                    <p:cond delay="0"/>
                                  </p:stCondLst>
                                  <p:childTnLst>
                                    <p:animMotion origin="layout" path="M 0.00013 -3.7037E-6 L -0.12113 0.37593 " pathEditMode="relative" rAng="0" ptsTypes="AA">
                                      <p:cBhvr additive="base" accumulate="none">
                                        <p:cTn id="6" dur="583" repeatDur="0" restart="never" fill="hold">
                                          <p:stCondLst>
                                            <p:cond delay="0"/>
                                          </p:stCondLst>
                                        </p:cTn>
                                        <p:tgtEl>
                                          <p:spTgt spid="19617"/>
                                        </p:tgtEl>
                                        <p:attrNameLst>
                                          <p:attrName>ppt_x</p:attrName>
                                          <p:attrName>ppt_y</p:attrName>
                                        </p:attrNameLst>
                                      </p:cBhvr>
                                      <p:from x="0" y="0"/>
                                      <p:to x="100000" y="100000"/>
                                      <p:rCtr x="-6063" y="18796"/>
                                    </p:animMotion>
                                    <p:animEffect transition="in" filter="fade">
                                      <p:cBhvr additive="base" accumulate="none">
                                        <p:cTn id="7" dur="175" repeatDur="0" restart="never" fill="hold">
                                          <p:stCondLst>
                                            <p:cond delay="0"/>
                                          </p:stCondLst>
                                        </p:cTn>
                                        <p:tgtEl>
                                          <p:spTgt spid="19617"/>
                                        </p:tgtEl>
                                      </p:cBhvr>
                                    </p:animEffect>
                                    <p:animScale>
                                      <p:cBhvr additive="base" accumulate="none">
                                        <p:cTn id="8" dur="292" repeatDur="0" restart="never" fill="hold">
                                          <p:stCondLst>
                                            <p:cond delay="408"/>
                                          </p:stCondLst>
                                        </p:cTn>
                                        <p:tgtEl>
                                          <p:spTgt spid="19617"/>
                                        </p:tgtEl>
                                      </p:cBhvr>
                                      <p:to x="1000" y="1000"/>
                                    </p:animScale>
                                  </p:childTnLst>
                                </p:cTn>
                              </p:par>
                              <p:par>
                                <p:cTn id="9" presetID="0" presetClass="path" presetSubtype="0" repeatCount="indefinite" fill="hold" grpId="0" nodeType="withEffect">
                                  <p:stCondLst>
                                    <p:cond delay="0"/>
                                  </p:stCondLst>
                                  <p:childTnLst>
                                    <p:animMotion origin="layout" path="M 0.00013 -3.7037E-6 L -0.12113 0.37593 " pathEditMode="relative" rAng="0" ptsTypes="AA">
                                      <p:cBhvr additive="base" accumulate="none">
                                        <p:cTn id="10" dur="583" repeatDur="0" restart="never" fill="hold">
                                          <p:stCondLst>
                                            <p:cond delay="200"/>
                                          </p:stCondLst>
                                        </p:cTn>
                                        <p:tgtEl>
                                          <p:spTgt spid="19618"/>
                                        </p:tgtEl>
                                        <p:attrNameLst>
                                          <p:attrName>ppt_x</p:attrName>
                                          <p:attrName>ppt_y</p:attrName>
                                        </p:attrNameLst>
                                      </p:cBhvr>
                                      <p:from x="0" y="0"/>
                                      <p:to x="100000" y="100000"/>
                                      <p:rCtr x="-6063" y="18796"/>
                                    </p:animMotion>
                                    <p:animEffect transition="in" filter="fade">
                                      <p:cBhvr additive="base" accumulate="none">
                                        <p:cTn id="11" dur="500" repeatDur="0" restart="never" fill="hold">
                                          <p:stCondLst>
                                            <p:cond delay="0"/>
                                          </p:stCondLst>
                                        </p:cTn>
                                        <p:tgtEl>
                                          <p:spTgt spid="19618"/>
                                        </p:tgtEl>
                                      </p:cBhvr>
                                    </p:animEffect>
                                    <p:animScale>
                                      <p:cBhvr additive="base" accumulate="none">
                                        <p:cTn id="12" dur="292" repeatDur="0" restart="never" fill="hold">
                                          <p:stCondLst>
                                            <p:cond delay="608"/>
                                          </p:stCondLst>
                                        </p:cTn>
                                        <p:tgtEl>
                                          <p:spTgt spid="19618"/>
                                        </p:tgtEl>
                                      </p:cBhvr>
                                      <p:to x="1000" y="1000"/>
                                    </p:animScale>
                                  </p:childTnLst>
                                </p:cTn>
                              </p:par>
                              <p:par>
                                <p:cTn id="13" presetID="0" presetClass="path" presetSubtype="0" repeatCount="indefinite" fill="hold" grpId="0" nodeType="withEffect">
                                  <p:stCondLst>
                                    <p:cond delay="0"/>
                                  </p:stCondLst>
                                  <p:childTnLst>
                                    <p:animMotion origin="layout" path="M 0.00013 -3.33333E-6 L -0.17409 0.53936 " pathEditMode="relative" rAng="0" ptsTypes="AA">
                                      <p:cBhvr additive="base" accumulate="none">
                                        <p:cTn id="14" dur="583" repeatDur="0" restart="never" fill="hold">
                                          <p:stCondLst>
                                            <p:cond delay="400"/>
                                          </p:stCondLst>
                                        </p:cTn>
                                        <p:tgtEl>
                                          <p:spTgt spid="19619"/>
                                        </p:tgtEl>
                                        <p:attrNameLst>
                                          <p:attrName>ppt_x</p:attrName>
                                          <p:attrName>ppt_y</p:attrName>
                                        </p:attrNameLst>
                                      </p:cBhvr>
                                      <p:from x="0" y="0"/>
                                      <p:to x="100000" y="100000"/>
                                      <p:rCtr x="-8717" y="26968"/>
                                    </p:animMotion>
                                    <p:animEffect transition="in" filter="fade">
                                      <p:cBhvr additive="base" accumulate="none">
                                        <p:cTn id="15" dur="600" repeatDur="0" restart="never" fill="hold">
                                          <p:stCondLst>
                                            <p:cond delay="0"/>
                                          </p:stCondLst>
                                        </p:cTn>
                                        <p:tgtEl>
                                          <p:spTgt spid="19619"/>
                                        </p:tgtEl>
                                      </p:cBhvr>
                                    </p:animEffect>
                                    <p:animScale>
                                      <p:cBhvr additive="base" accumulate="none">
                                        <p:cTn id="16" dur="292" repeatDur="0" restart="never" fill="hold">
                                          <p:stCondLst>
                                            <p:cond delay="808"/>
                                          </p:stCondLst>
                                        </p:cTn>
                                        <p:tgtEl>
                                          <p:spTgt spid="19619"/>
                                        </p:tgtEl>
                                      </p:cBhvr>
                                      <p:to x="1000" y="1000"/>
                                    </p:animScale>
                                  </p:childTnLst>
                                </p:cTn>
                              </p:par>
                              <p:par>
                                <p:cTn id="17" presetID="0" presetClass="path" presetSubtype="0" repeatCount="indefinite" fill="hold" grpId="0" nodeType="withEffect">
                                  <p:stCondLst>
                                    <p:cond delay="0"/>
                                  </p:stCondLst>
                                  <p:childTnLst>
                                    <p:animMotion origin="layout" path="M 0.00013 1.11111E-6 L -0.12113 0.37592 " pathEditMode="relative" rAng="0" ptsTypes="AA">
                                      <p:cBhvr additive="base" accumulate="none">
                                        <p:cTn id="18" dur="583" repeatDur="0" restart="never" fill="hold">
                                          <p:stCondLst>
                                            <p:cond delay="0"/>
                                          </p:stCondLst>
                                        </p:cTn>
                                        <p:tgtEl>
                                          <p:spTgt spid="19620"/>
                                        </p:tgtEl>
                                        <p:attrNameLst>
                                          <p:attrName>ppt_x</p:attrName>
                                          <p:attrName>ppt_y</p:attrName>
                                        </p:attrNameLst>
                                      </p:cBhvr>
                                      <p:from x="0" y="0"/>
                                      <p:to x="100000" y="100000"/>
                                      <p:rCtr x="-6063" y="18796"/>
                                    </p:animMotion>
                                    <p:animEffect transition="in" filter="fade">
                                      <p:cBhvr additive="base" accumulate="none">
                                        <p:cTn id="19" dur="175" repeatDur="0" restart="never" fill="hold">
                                          <p:stCondLst>
                                            <p:cond delay="0"/>
                                          </p:stCondLst>
                                        </p:cTn>
                                        <p:tgtEl>
                                          <p:spTgt spid="19620"/>
                                        </p:tgtEl>
                                      </p:cBhvr>
                                    </p:animEffect>
                                    <p:animScale>
                                      <p:cBhvr additive="base" accumulate="none">
                                        <p:cTn id="20" dur="292" repeatDur="0" restart="never" fill="hold">
                                          <p:stCondLst>
                                            <p:cond delay="408"/>
                                          </p:stCondLst>
                                        </p:cTn>
                                        <p:tgtEl>
                                          <p:spTgt spid="19620"/>
                                        </p:tgtEl>
                                      </p:cBhvr>
                                      <p:to x="1000" y="1000"/>
                                    </p:animScale>
                                  </p:childTnLst>
                                </p:cTn>
                              </p:par>
                              <p:par>
                                <p:cTn id="21" presetID="0" presetClass="path" presetSubtype="0" repeatCount="indefinite" fill="hold" grpId="0" nodeType="withEffect">
                                  <p:stCondLst>
                                    <p:cond delay="0"/>
                                  </p:stCondLst>
                                  <p:childTnLst>
                                    <p:animMotion origin="layout" path="M 0.00013 -4.07407E-6 L -0.21311 0.66112 " pathEditMode="relative" rAng="0" ptsTypes="AA">
                                      <p:cBhvr additive="base" accumulate="none">
                                        <p:cTn id="22" dur="583" repeatDur="0" restart="never" fill="hold">
                                          <p:stCondLst>
                                            <p:cond delay="200"/>
                                          </p:stCondLst>
                                        </p:cTn>
                                        <p:tgtEl>
                                          <p:spTgt spid="19621"/>
                                        </p:tgtEl>
                                        <p:attrNameLst>
                                          <p:attrName>ppt_x</p:attrName>
                                          <p:attrName>ppt_y</p:attrName>
                                        </p:attrNameLst>
                                      </p:cBhvr>
                                      <p:from x="0" y="0"/>
                                      <p:to x="100000" y="100000"/>
                                      <p:rCtr x="-10669" y="33056"/>
                                    </p:animMotion>
                                    <p:animEffect transition="in" filter="fade">
                                      <p:cBhvr additive="base" accumulate="none">
                                        <p:cTn id="23" dur="500" repeatDur="0" restart="never" fill="hold">
                                          <p:stCondLst>
                                            <p:cond delay="0"/>
                                          </p:stCondLst>
                                        </p:cTn>
                                        <p:tgtEl>
                                          <p:spTgt spid="19621"/>
                                        </p:tgtEl>
                                      </p:cBhvr>
                                    </p:animEffect>
                                    <p:animScale>
                                      <p:cBhvr additive="base" accumulate="none">
                                        <p:cTn id="24" dur="292" repeatDur="0" restart="never" fill="hold">
                                          <p:stCondLst>
                                            <p:cond delay="608"/>
                                          </p:stCondLst>
                                        </p:cTn>
                                        <p:tgtEl>
                                          <p:spTgt spid="19621"/>
                                        </p:tgtEl>
                                      </p:cBhvr>
                                      <p:to x="1000" y="1000"/>
                                    </p:animScale>
                                  </p:childTnLst>
                                </p:cTn>
                              </p:par>
                              <p:par>
                                <p:cTn id="25" presetID="0" presetClass="path" presetSubtype="0" repeatCount="indefinite" fill="hold" grpId="0" nodeType="withEffect">
                                  <p:stCondLst>
                                    <p:cond delay="0"/>
                                  </p:stCondLst>
                                  <p:childTnLst>
                                    <p:animMotion origin="layout" path="M 0.00013 -3.33333E-6 L -0.17408 0.53936 " pathEditMode="relative" rAng="0" ptsTypes="AA">
                                      <p:cBhvr additive="base" accumulate="none">
                                        <p:cTn id="26" dur="583" repeatDur="0" restart="never" fill="hold">
                                          <p:stCondLst>
                                            <p:cond delay="400"/>
                                          </p:stCondLst>
                                        </p:cTn>
                                        <p:tgtEl>
                                          <p:spTgt spid="19622"/>
                                        </p:tgtEl>
                                        <p:attrNameLst>
                                          <p:attrName>ppt_x</p:attrName>
                                          <p:attrName>ppt_y</p:attrName>
                                        </p:attrNameLst>
                                      </p:cBhvr>
                                      <p:from x="0" y="0"/>
                                      <p:to x="100000" y="100000"/>
                                      <p:rCtr x="-8717" y="26968"/>
                                    </p:animMotion>
                                    <p:animEffect transition="in" filter="fade">
                                      <p:cBhvr additive="base" accumulate="none">
                                        <p:cTn id="27" dur="600" repeatDur="0" restart="never" fill="hold">
                                          <p:stCondLst>
                                            <p:cond delay="0"/>
                                          </p:stCondLst>
                                        </p:cTn>
                                        <p:tgtEl>
                                          <p:spTgt spid="19622"/>
                                        </p:tgtEl>
                                      </p:cBhvr>
                                    </p:animEffect>
                                    <p:animScale>
                                      <p:cBhvr additive="base" accumulate="none">
                                        <p:cTn id="28" dur="292" repeatDur="0" restart="never" fill="hold">
                                          <p:stCondLst>
                                            <p:cond delay="808"/>
                                          </p:stCondLst>
                                        </p:cTn>
                                        <p:tgtEl>
                                          <p:spTgt spid="19622"/>
                                        </p:tgtEl>
                                      </p:cBhvr>
                                      <p:to x="1000" y="1000"/>
                                    </p:animScale>
                                  </p:childTnLst>
                                </p:cTn>
                              </p:par>
                              <p:par>
                                <p:cTn id="29" presetID="0" presetClass="path" presetSubtype="0" repeatCount="indefinite" fill="hold" grpId="0" nodeType="withEffect">
                                  <p:stCondLst>
                                    <p:cond delay="0"/>
                                  </p:stCondLst>
                                  <p:childTnLst>
                                    <p:animMotion origin="layout" path="M 0.00013 -3.33333E-6 L -0.17408 0.53936 " pathEditMode="relative" rAng="0" ptsTypes="AA">
                                      <p:cBhvr additive="base" accumulate="none">
                                        <p:cTn id="30" dur="583" repeatDur="0" restart="never" fill="hold">
                                          <p:stCondLst>
                                            <p:cond delay="400"/>
                                          </p:stCondLst>
                                        </p:cTn>
                                        <p:tgtEl>
                                          <p:spTgt spid="19623"/>
                                        </p:tgtEl>
                                        <p:attrNameLst>
                                          <p:attrName>ppt_x</p:attrName>
                                          <p:attrName>ppt_y</p:attrName>
                                        </p:attrNameLst>
                                      </p:cBhvr>
                                      <p:from x="0" y="0"/>
                                      <p:to x="100000" y="100000"/>
                                      <p:rCtr x="-8717" y="26968"/>
                                    </p:animMotion>
                                    <p:animEffect transition="in" filter="fade">
                                      <p:cBhvr additive="base" accumulate="none">
                                        <p:cTn id="31" dur="600" repeatDur="0" restart="never" fill="hold">
                                          <p:stCondLst>
                                            <p:cond delay="0"/>
                                          </p:stCondLst>
                                        </p:cTn>
                                        <p:tgtEl>
                                          <p:spTgt spid="19623"/>
                                        </p:tgtEl>
                                      </p:cBhvr>
                                    </p:animEffect>
                                    <p:animScale>
                                      <p:cBhvr additive="base" accumulate="none">
                                        <p:cTn id="32" dur="292" repeatDur="0" restart="never" fill="hold">
                                          <p:stCondLst>
                                            <p:cond delay="808"/>
                                          </p:stCondLst>
                                        </p:cTn>
                                        <p:tgtEl>
                                          <p:spTgt spid="19623"/>
                                        </p:tgtEl>
                                      </p:cBhvr>
                                      <p:to x="1000" y="1000"/>
                                    </p:animScale>
                                  </p:childTnLst>
                                </p:cTn>
                              </p:par>
                              <p:par>
                                <p:cTn id="33" presetID="0" presetClass="path" presetSubtype="0" repeatCount="indefinite" fill="hold" grpId="0" nodeType="withEffect">
                                  <p:stCondLst>
                                    <p:cond delay="0"/>
                                  </p:stCondLst>
                                  <p:childTnLst>
                                    <p:animMotion origin="layout" path="M 0.00013 1.11111E-6 L -0.12113 0.37592 " pathEditMode="relative" rAng="0" ptsTypes="AA">
                                      <p:cBhvr additive="base" accumulate="none">
                                        <p:cTn id="34" dur="583" repeatDur="0" restart="never" fill="hold">
                                          <p:stCondLst>
                                            <p:cond delay="0"/>
                                          </p:stCondLst>
                                        </p:cTn>
                                        <p:tgtEl>
                                          <p:spTgt spid="19624"/>
                                        </p:tgtEl>
                                        <p:attrNameLst>
                                          <p:attrName>ppt_x</p:attrName>
                                          <p:attrName>ppt_y</p:attrName>
                                        </p:attrNameLst>
                                      </p:cBhvr>
                                      <p:from x="0" y="0"/>
                                      <p:to x="100000" y="100000"/>
                                      <p:rCtr x="-6063" y="18796"/>
                                    </p:animMotion>
                                    <p:animEffect transition="in" filter="fade">
                                      <p:cBhvr additive="base" accumulate="none">
                                        <p:cTn id="35" dur="175" repeatDur="0" restart="never" fill="hold">
                                          <p:stCondLst>
                                            <p:cond delay="0"/>
                                          </p:stCondLst>
                                        </p:cTn>
                                        <p:tgtEl>
                                          <p:spTgt spid="19624"/>
                                        </p:tgtEl>
                                      </p:cBhvr>
                                    </p:animEffect>
                                    <p:animScale>
                                      <p:cBhvr additive="base" accumulate="none">
                                        <p:cTn id="36" dur="292" repeatDur="0" restart="never" fill="hold">
                                          <p:stCondLst>
                                            <p:cond delay="408"/>
                                          </p:stCondLst>
                                        </p:cTn>
                                        <p:tgtEl>
                                          <p:spTgt spid="19624"/>
                                        </p:tgtEl>
                                      </p:cBhvr>
                                      <p:to x="1000" y="1000"/>
                                    </p:animScale>
                                  </p:childTnLst>
                                </p:cTn>
                              </p:par>
                              <p:par>
                                <p:cTn id="37" presetID="0" presetClass="path" presetSubtype="0" repeatCount="indefinite" fill="hold" grpId="0" nodeType="withEffect">
                                  <p:stCondLst>
                                    <p:cond delay="0"/>
                                  </p:stCondLst>
                                  <p:childTnLst>
                                    <p:animMotion origin="layout" path="M 0.00013 -3.33333E-6 L -0.13947 0.43311 " pathEditMode="relative" rAng="0" ptsTypes="AA">
                                      <p:cBhvr additive="base" accumulate="none">
                                        <p:cTn id="38" dur="583" repeatDur="0" restart="never" fill="hold">
                                          <p:stCondLst>
                                            <p:cond delay="0"/>
                                          </p:stCondLst>
                                        </p:cTn>
                                        <p:tgtEl>
                                          <p:spTgt spid="19625"/>
                                        </p:tgtEl>
                                        <p:attrNameLst>
                                          <p:attrName>ppt_x</p:attrName>
                                          <p:attrName>ppt_y</p:attrName>
                                        </p:attrNameLst>
                                      </p:cBhvr>
                                      <p:from x="0" y="0"/>
                                      <p:to x="100000" y="100000"/>
                                      <p:rCtr x="-6987" y="21644"/>
                                    </p:animMotion>
                                    <p:animEffect transition="in" filter="fade">
                                      <p:cBhvr additive="base" accumulate="none">
                                        <p:cTn id="39" dur="175" repeatDur="0" restart="never" fill="hold">
                                          <p:stCondLst>
                                            <p:cond delay="0"/>
                                          </p:stCondLst>
                                        </p:cTn>
                                        <p:tgtEl>
                                          <p:spTgt spid="19625"/>
                                        </p:tgtEl>
                                      </p:cBhvr>
                                    </p:animEffect>
                                    <p:animScale>
                                      <p:cBhvr additive="base" accumulate="none">
                                        <p:cTn id="40" dur="292" repeatDur="0" restart="never" fill="hold">
                                          <p:stCondLst>
                                            <p:cond delay="408"/>
                                          </p:stCondLst>
                                        </p:cTn>
                                        <p:tgtEl>
                                          <p:spTgt spid="19625"/>
                                        </p:tgtEl>
                                      </p:cBhvr>
                                      <p:to x="1000" y="1000"/>
                                    </p:animScale>
                                  </p:childTnLst>
                                </p:cTn>
                              </p:par>
                              <p:par>
                                <p:cTn id="41" presetID="10" presetClass="entr" presetSubtype="0" fill="hold" nodeType="withEffect">
                                  <p:stCondLst>
                                    <p:cond delay="0"/>
                                  </p:stCondLst>
                                  <p:childTnLst>
                                    <p:set>
                                      <p:cBhvr>
                                        <p:cTn id="42" dur="1" fill="hold">
                                          <p:stCondLst>
                                            <p:cond delay="0"/>
                                          </p:stCondLst>
                                        </p:cTn>
                                        <p:tgtEl>
                                          <p:spTgt spid="19609"/>
                                        </p:tgtEl>
                                        <p:attrNameLst>
                                          <p:attrName>style.visibility</p:attrName>
                                        </p:attrNameLst>
                                      </p:cBhvr>
                                      <p:to>
                                        <p:strVal val="visible"/>
                                      </p:to>
                                    </p:set>
                                    <p:animEffect transition="in" filter="fade">
                                      <p:cBhvr>
                                        <p:cTn id="43" dur="1000"/>
                                        <p:tgtEl>
                                          <p:spTgt spid="19609"/>
                                        </p:tgtEl>
                                      </p:cBhvr>
                                    </p:animEffect>
                                  </p:childTnLst>
                                </p:cTn>
                              </p:par>
                            </p:childTnLst>
                          </p:cTn>
                        </p:par>
                        <p:par>
                          <p:cTn id="44" fill="hold">
                            <p:stCondLst>
                              <p:cond delay="1100"/>
                            </p:stCondLst>
                            <p:childTnLst>
                              <p:par>
                                <p:cTn id="45" presetID="42"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par>
                          <p:cTn id="50" fill="hold">
                            <p:stCondLst>
                              <p:cond delay="2100"/>
                            </p:stCondLst>
                            <p:childTnLst>
                              <p:par>
                                <p:cTn id="51" presetID="47" presetClass="entr" presetSubtype="0" fill="hold" nodeType="afterEffect" nodePh="1">
                                  <p:stCondLst>
                                    <p:cond delay="0"/>
                                  </p:stCondLst>
                                  <p:endCondLst>
                                    <p:cond evt="begin" delay="0">
                                      <p:tn val="51"/>
                                    </p:cond>
                                  </p:endCondLst>
                                  <p:childTnLst>
                                    <p:set>
                                      <p:cBhvr>
                                        <p:cTn id="52" dur="1" fill="hold">
                                          <p:stCondLst>
                                            <p:cond delay="0"/>
                                          </p:stCondLst>
                                        </p:cTn>
                                        <p:tgtEl>
                                          <p:spTgt spid="22">
                                            <p:txEl>
                                              <p:pRg st="0" end="0"/>
                                            </p:txEl>
                                          </p:spTgt>
                                        </p:tgtEl>
                                        <p:attrNameLst>
                                          <p:attrName>style.visibility</p:attrName>
                                        </p:attrNameLst>
                                      </p:cBhvr>
                                      <p:to>
                                        <p:strVal val="visible"/>
                                      </p:to>
                                    </p:set>
                                    <p:animEffect transition="in" filter="fade">
                                      <p:cBhvr>
                                        <p:cTn id="53" dur="1000"/>
                                        <p:tgtEl>
                                          <p:spTgt spid="22">
                                            <p:txEl>
                                              <p:pRg st="0" end="0"/>
                                            </p:txEl>
                                          </p:spTgt>
                                        </p:tgtEl>
                                      </p:cBhvr>
                                    </p:animEffect>
                                    <p:anim calcmode="lin" valueType="num">
                                      <p:cBhvr>
                                        <p:cTn id="54"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5"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17" grpId="0" animBg="1"/>
      <p:bldP spid="19618" grpId="0" animBg="1"/>
      <p:bldP spid="19619" grpId="0" animBg="1"/>
      <p:bldP spid="19620" grpId="0" animBg="1"/>
      <p:bldP spid="19621" grpId="0" animBg="1"/>
      <p:bldP spid="19622" grpId="0" animBg="1"/>
      <p:bldP spid="19623" grpId="0" animBg="1"/>
      <p:bldP spid="19624" grpId="0" animBg="1"/>
      <p:bldP spid="19625" grpId="0" animBg="1"/>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5" name="内容占位符 4"/>
          <p:cNvSpPr>
            <a:spLocks noGrp="1"/>
          </p:cNvSpPr>
          <p:nvPr>
            <p:ph type="body" sz="half" idx="2"/>
          </p:nvPr>
        </p:nvSpPr>
        <p:spPr>
          <a:xfrm>
            <a:off x="1171050" y="2879987"/>
            <a:ext cx="6559192" cy="3998851"/>
          </a:xfrm>
        </p:spPr>
        <p:txBody>
          <a:bodyPr>
            <a:normAutofit/>
          </a:bodyPr>
          <a:lstStyle/>
          <a:p>
            <a:pPr>
              <a:lnSpc>
                <a:spcPct val="100000"/>
              </a:lnSpc>
              <a:spcBef>
                <a:spcPts val="1800"/>
              </a:spcBef>
            </a:pPr>
            <a:r>
              <a:rPr lang="en-US" altLang="zh-CN" sz="2800" b="1" dirty="0">
                <a:latin typeface="华文新魏" panose="02010800040101010101" pitchFamily="2" charset="-122"/>
                <a:ea typeface="华文新魏" panose="02010800040101010101" pitchFamily="2" charset="-122"/>
              </a:rPr>
              <a:t>1</a:t>
            </a:r>
            <a:r>
              <a:rPr lang="zh-CN" altLang="en-US" sz="2800" b="1" dirty="0">
                <a:latin typeface="华文新魏" panose="02010800040101010101" pitchFamily="2" charset="-122"/>
                <a:ea typeface="华文新魏" panose="02010800040101010101" pitchFamily="2" charset="-122"/>
              </a:rPr>
              <a:t>）	为何中国的道德和法律具有伸缩性</a:t>
            </a:r>
          </a:p>
          <a:p>
            <a:pPr>
              <a:lnSpc>
                <a:spcPct val="100000"/>
              </a:lnSpc>
              <a:spcBef>
                <a:spcPts val="1800"/>
              </a:spcBef>
            </a:pPr>
            <a:r>
              <a:rPr lang="en-US" altLang="zh-CN" sz="2800" b="1" dirty="0">
                <a:latin typeface="华文新魏" panose="02010800040101010101" pitchFamily="2" charset="-122"/>
                <a:ea typeface="华文新魏" panose="02010800040101010101" pitchFamily="2" charset="-122"/>
              </a:rPr>
              <a:t>2</a:t>
            </a:r>
            <a:r>
              <a:rPr lang="zh-CN" altLang="en-US" sz="2800" b="1" dirty="0">
                <a:latin typeface="华文新魏" panose="02010800040101010101" pitchFamily="2" charset="-122"/>
                <a:ea typeface="华文新魏" panose="02010800040101010101" pitchFamily="2" charset="-122"/>
              </a:rPr>
              <a:t>）	乡土中国的地缘与血缘</a:t>
            </a:r>
            <a:endParaRPr lang="en-US" altLang="zh-CN" sz="2800" b="1" dirty="0">
              <a:latin typeface="华文新魏" panose="02010800040101010101" pitchFamily="2" charset="-122"/>
              <a:ea typeface="华文新魏" panose="02010800040101010101" pitchFamily="2" charset="-122"/>
            </a:endParaRPr>
          </a:p>
          <a:p>
            <a:pPr>
              <a:lnSpc>
                <a:spcPct val="100000"/>
              </a:lnSpc>
              <a:spcBef>
                <a:spcPts val="1800"/>
              </a:spcBef>
            </a:pPr>
            <a:r>
              <a:rPr lang="en-US" altLang="zh-CN" sz="2800" b="1" dirty="0">
                <a:latin typeface="华文新魏" panose="02010800040101010101" pitchFamily="2" charset="-122"/>
                <a:ea typeface="华文新魏" panose="02010800040101010101" pitchFamily="2" charset="-122"/>
              </a:rPr>
              <a:t>3</a:t>
            </a:r>
            <a:r>
              <a:rPr lang="zh-CN" altLang="en-US" sz="2800" b="1" dirty="0">
                <a:latin typeface="华文新魏" panose="02010800040101010101" pitchFamily="2" charset="-122"/>
                <a:ea typeface="华文新魏" panose="02010800040101010101" pitchFamily="2" charset="-122"/>
              </a:rPr>
              <a:t>）	</a:t>
            </a:r>
            <a:r>
              <a:rPr lang="zh-CN" altLang="zh-CN" sz="2800" b="1" dirty="0">
                <a:latin typeface="华文新魏" panose="02010800040101010101" pitchFamily="2" charset="-122"/>
                <a:ea typeface="华文新魏" panose="02010800040101010101" pitchFamily="2" charset="-122"/>
              </a:rPr>
              <a:t>中国式父子关系的特征及原因分析 </a:t>
            </a:r>
            <a:endParaRPr lang="en-US" altLang="zh-CN" sz="2800" b="1" dirty="0">
              <a:latin typeface="华文新魏" panose="02010800040101010101" pitchFamily="2" charset="-122"/>
              <a:ea typeface="华文新魏" panose="02010800040101010101" pitchFamily="2" charset="-122"/>
            </a:endParaRPr>
          </a:p>
          <a:p>
            <a:pPr>
              <a:lnSpc>
                <a:spcPct val="100000"/>
              </a:lnSpc>
              <a:spcBef>
                <a:spcPts val="1800"/>
              </a:spcBef>
            </a:pPr>
            <a:r>
              <a:rPr lang="en-US" altLang="zh-CN" sz="2800" b="1" dirty="0">
                <a:latin typeface="华文新魏" panose="02010800040101010101" pitchFamily="2" charset="-122"/>
                <a:ea typeface="华文新魏" panose="02010800040101010101" pitchFamily="2" charset="-122"/>
              </a:rPr>
              <a:t>4</a:t>
            </a:r>
            <a:r>
              <a:rPr lang="zh-CN" altLang="en-US" sz="2800" b="1" dirty="0">
                <a:latin typeface="华文新魏" panose="02010800040101010101" pitchFamily="2" charset="-122"/>
                <a:ea typeface="华文新魏" panose="02010800040101010101" pitchFamily="2" charset="-122"/>
              </a:rPr>
              <a:t>）	乡土社会中的礼治和法治</a:t>
            </a:r>
            <a:endParaRPr lang="en-US" altLang="zh-CN" sz="2800" b="1" dirty="0">
              <a:latin typeface="华文新魏" panose="02010800040101010101" pitchFamily="2" charset="-122"/>
              <a:ea typeface="华文新魏" panose="02010800040101010101" pitchFamily="2" charset="-122"/>
            </a:endParaRPr>
          </a:p>
        </p:txBody>
      </p:sp>
      <p:sp>
        <p:nvSpPr>
          <p:cNvPr id="2" name="矩形 1">
            <a:extLst>
              <a:ext uri="{FF2B5EF4-FFF2-40B4-BE49-F238E27FC236}">
                <a16:creationId xmlns:a16="http://schemas.microsoft.com/office/drawing/2014/main" id="{DDA89A4F-9C3A-9C42-BBF2-D13B156C951E}"/>
              </a:ext>
            </a:extLst>
          </p:cNvPr>
          <p:cNvSpPr/>
          <p:nvPr/>
        </p:nvSpPr>
        <p:spPr>
          <a:xfrm>
            <a:off x="1171050" y="1831806"/>
            <a:ext cx="5221301" cy="584775"/>
          </a:xfrm>
          <a:prstGeom prst="rect">
            <a:avLst/>
          </a:prstGeom>
        </p:spPr>
        <p:txBody>
          <a:bodyPr wrap="none">
            <a:spAutoFit/>
          </a:bodyPr>
          <a:lstStyle/>
          <a:p>
            <a:r>
              <a:rPr lang="zh-CN" altLang="en-US" sz="3200" b="1" dirty="0">
                <a:solidFill>
                  <a:srgbClr val="C00000"/>
                </a:solidFill>
              </a:rPr>
              <a:t>（一）导入， 确定研读题目</a:t>
            </a:r>
          </a:p>
        </p:txBody>
      </p:sp>
      <p:pic>
        <p:nvPicPr>
          <p:cNvPr id="8" name="Picture 5" descr="H:\素材\PPT素材\PNG\花木06.png">
            <a:extLst>
              <a:ext uri="{FF2B5EF4-FFF2-40B4-BE49-F238E27FC236}">
                <a16:creationId xmlns:a16="http://schemas.microsoft.com/office/drawing/2014/main" id="{791774C8-9295-024D-8182-1936B23C514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75720" y="4437111"/>
            <a:ext cx="8086288" cy="2268233"/>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a:extLst>
              <a:ext uri="{FF2B5EF4-FFF2-40B4-BE49-F238E27FC236}">
                <a16:creationId xmlns:a16="http://schemas.microsoft.com/office/drawing/2014/main" id="{2534B667-BCBA-8444-8327-9CAD19191181}"/>
              </a:ext>
            </a:extLst>
          </p:cNvPr>
          <p:cNvSpPr/>
          <p:nvPr/>
        </p:nvSpPr>
        <p:spPr>
          <a:xfrm>
            <a:off x="3584555" y="598959"/>
            <a:ext cx="4145687" cy="769441"/>
          </a:xfrm>
          <a:prstGeom prst="rect">
            <a:avLst/>
          </a:prstGeom>
        </p:spPr>
        <p:txBody>
          <a:bodyPr wrap="none">
            <a:spAutoFit/>
          </a:bodyPr>
          <a:lstStyle/>
          <a:p>
            <a:r>
              <a:rPr lang="zh-CN" altLang="en-US" sz="4400" b="1" dirty="0">
                <a:solidFill>
                  <a:srgbClr val="C00000"/>
                </a:solidFill>
              </a:rPr>
              <a:t>六，说教学过程</a:t>
            </a:r>
          </a:p>
        </p:txBody>
      </p:sp>
      <p:sp>
        <p:nvSpPr>
          <p:cNvPr id="9" name="云形标注 8">
            <a:extLst>
              <a:ext uri="{FF2B5EF4-FFF2-40B4-BE49-F238E27FC236}">
                <a16:creationId xmlns:a16="http://schemas.microsoft.com/office/drawing/2014/main" id="{75E1351C-F0F3-184E-8412-2715CCD4A074}"/>
              </a:ext>
            </a:extLst>
          </p:cNvPr>
          <p:cNvSpPr/>
          <p:nvPr/>
        </p:nvSpPr>
        <p:spPr>
          <a:xfrm>
            <a:off x="7730242" y="1368400"/>
            <a:ext cx="4114428" cy="3068711"/>
          </a:xfrm>
          <a:prstGeom prst="cloudCallout">
            <a:avLst>
              <a:gd name="adj1" fmla="val -48803"/>
              <a:gd name="adj2" fmla="val 5065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t> </a:t>
            </a:r>
            <a:endParaRPr lang="en-US" altLang="zh-CN" sz="2400" dirty="0"/>
          </a:p>
          <a:p>
            <a:r>
              <a:rPr lang="zh-CN" altLang="en-US" sz="2400" dirty="0"/>
              <a:t>设计意图：所列</a:t>
            </a:r>
            <a:r>
              <a:rPr lang="zh-CN" altLang="zh-CN" sz="2400" dirty="0"/>
              <a:t>都是</a:t>
            </a:r>
            <a:r>
              <a:rPr lang="zh-CN" altLang="en-US" sz="2400" dirty="0"/>
              <a:t>学生</a:t>
            </a:r>
            <a:r>
              <a:rPr lang="zh-CN" altLang="zh-CN" sz="2400" dirty="0"/>
              <a:t>源于文本，但需进一步思考的问题</a:t>
            </a:r>
            <a:r>
              <a:rPr lang="zh-CN" altLang="en-US" sz="2400" dirty="0"/>
              <a:t>，</a:t>
            </a:r>
            <a:r>
              <a:rPr lang="zh-CN" altLang="zh-CN" sz="2400" dirty="0"/>
              <a:t>它们具有专题研究的价值。</a:t>
            </a:r>
            <a:r>
              <a:rPr lang="zh-CN" altLang="en-US" sz="2400" dirty="0"/>
              <a:t>选择其一为专题研读做准备</a:t>
            </a:r>
            <a:r>
              <a:rPr lang="zh-CN" altLang="zh-CN" sz="2400" dirty="0"/>
              <a:t>。 </a:t>
            </a:r>
            <a:endParaRPr lang="zh-CN" altLang="en-US" sz="2400" dirty="0"/>
          </a:p>
        </p:txBody>
      </p:sp>
    </p:spTree>
    <p:extLst>
      <p:ext uri="{BB962C8B-B14F-4D97-AF65-F5344CB8AC3E}">
        <p14:creationId xmlns:p14="http://schemas.microsoft.com/office/powerpoint/2010/main" val="2669230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8" presetClass="emph" presetSubtype="0" fill="hold" nodeType="clickEffect">
                                  <p:stCondLst>
                                    <p:cond delay="0"/>
                                  </p:stCondLst>
                                  <p:childTnLst>
                                    <p:animRot by="21600000">
                                      <p:cBhvr>
                                        <p:cTn id="32" dur="2000" fill="hold"/>
                                        <p:tgtEl>
                                          <p:spTgt spid="5">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 grpId="0"/>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5" name="内容占位符 4"/>
          <p:cNvSpPr>
            <a:spLocks noGrp="1"/>
          </p:cNvSpPr>
          <p:nvPr>
            <p:ph type="body" sz="half" idx="2"/>
          </p:nvPr>
        </p:nvSpPr>
        <p:spPr>
          <a:xfrm>
            <a:off x="1146604" y="1873914"/>
            <a:ext cx="6559192" cy="3998851"/>
          </a:xfrm>
        </p:spPr>
        <p:txBody>
          <a:bodyPr>
            <a:normAutofit/>
          </a:bodyPr>
          <a:lstStyle/>
          <a:p>
            <a:pPr>
              <a:lnSpc>
                <a:spcPct val="100000"/>
              </a:lnSpc>
              <a:spcBef>
                <a:spcPts val="1800"/>
              </a:spcBef>
            </a:pPr>
            <a:endParaRPr lang="zh-CN" altLang="en-US" sz="2800" dirty="0"/>
          </a:p>
          <a:p>
            <a:pPr lvl="0"/>
            <a:endParaRPr lang="zh-CN" altLang="en-US" dirty="0"/>
          </a:p>
          <a:p>
            <a:pPr>
              <a:lnSpc>
                <a:spcPct val="100000"/>
              </a:lnSpc>
              <a:spcBef>
                <a:spcPts val="1800"/>
              </a:spcBef>
            </a:pPr>
            <a:endParaRPr lang="zh-CN" altLang="en-US" sz="2800" b="1" dirty="0">
              <a:latin typeface="华文新魏" panose="02010800040101010101" pitchFamily="2" charset="-122"/>
              <a:ea typeface="华文新魏" panose="02010800040101010101" pitchFamily="2" charset="-122"/>
            </a:endParaRPr>
          </a:p>
        </p:txBody>
      </p:sp>
      <p:pic>
        <p:nvPicPr>
          <p:cNvPr id="8" name="图片 7"/>
          <p:cNvPicPr>
            <a:picLocks noChangeAspect="1"/>
          </p:cNvPicPr>
          <p:nvPr/>
        </p:nvPicPr>
        <p:blipFill>
          <a:blip r:embed="rId2"/>
          <a:stretch>
            <a:fillRect/>
          </a:stretch>
        </p:blipFill>
        <p:spPr>
          <a:xfrm>
            <a:off x="301771" y="2498734"/>
            <a:ext cx="7479254" cy="3072493"/>
          </a:xfrm>
          <a:prstGeom prst="rect">
            <a:avLst/>
          </a:prstGeom>
        </p:spPr>
      </p:pic>
      <p:sp>
        <p:nvSpPr>
          <p:cNvPr id="10" name="矩形 9"/>
          <p:cNvSpPr/>
          <p:nvPr/>
        </p:nvSpPr>
        <p:spPr>
          <a:xfrm>
            <a:off x="827120" y="1141914"/>
            <a:ext cx="10895932" cy="584775"/>
          </a:xfrm>
          <a:prstGeom prst="rect">
            <a:avLst/>
          </a:prstGeom>
        </p:spPr>
        <p:txBody>
          <a:bodyPr wrap="none">
            <a:spAutoFit/>
          </a:bodyPr>
          <a:lstStyle/>
          <a:p>
            <a:pPr lvl="0"/>
            <a:r>
              <a:rPr lang="zh-CN" altLang="en-US" sz="3200" b="1" dirty="0">
                <a:solidFill>
                  <a:srgbClr val="C00000"/>
                </a:solidFill>
              </a:rPr>
              <a:t>此处问题：有学生不懂产生研读专题的方法，提不出问题来</a:t>
            </a:r>
          </a:p>
        </p:txBody>
      </p:sp>
      <p:pic>
        <p:nvPicPr>
          <p:cNvPr id="9" name="Picture 5" descr="H:\素材\PPT素材\PNG\花木06.png">
            <a:extLst>
              <a:ext uri="{FF2B5EF4-FFF2-40B4-BE49-F238E27FC236}">
                <a16:creationId xmlns:a16="http://schemas.microsoft.com/office/drawing/2014/main" id="{FC7407CA-3AB3-E44F-9E43-582D6BAB475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5720" y="4437111"/>
            <a:ext cx="8086288" cy="226823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D8C3DEF2-DDC1-D541-A8B9-CE4B83B3C6DA}"/>
              </a:ext>
            </a:extLst>
          </p:cNvPr>
          <p:cNvSpPr/>
          <p:nvPr/>
        </p:nvSpPr>
        <p:spPr>
          <a:xfrm>
            <a:off x="6936191" y="2356581"/>
            <a:ext cx="6096000" cy="1892826"/>
          </a:xfrm>
          <a:prstGeom prst="rect">
            <a:avLst/>
          </a:prstGeom>
        </p:spPr>
        <p:txBody>
          <a:bodyPr>
            <a:spAutoFit/>
          </a:bodyPr>
          <a:lstStyle/>
          <a:p>
            <a:pPr>
              <a:lnSpc>
                <a:spcPct val="100000"/>
              </a:lnSpc>
              <a:spcBef>
                <a:spcPts val="1800"/>
              </a:spcBef>
            </a:pPr>
            <a:r>
              <a:rPr lang="en-US" altLang="zh-CN" b="1" dirty="0">
                <a:latin typeface="华文新魏" panose="02010800040101010101" pitchFamily="2" charset="-122"/>
                <a:ea typeface="华文新魏" panose="02010800040101010101" pitchFamily="2" charset="-122"/>
              </a:rPr>
              <a:t>1</a:t>
            </a:r>
            <a:r>
              <a:rPr lang="zh-CN" altLang="en-US" b="1" dirty="0">
                <a:latin typeface="华文新魏" panose="02010800040101010101" pitchFamily="2" charset="-122"/>
                <a:ea typeface="华文新魏" panose="02010800040101010101" pitchFamily="2" charset="-122"/>
              </a:rPr>
              <a:t>）          为何中国的道德和法律具有伸缩性</a:t>
            </a:r>
          </a:p>
          <a:p>
            <a:pPr>
              <a:lnSpc>
                <a:spcPct val="100000"/>
              </a:lnSpc>
              <a:spcBef>
                <a:spcPts val="1800"/>
              </a:spcBef>
            </a:pPr>
            <a:r>
              <a:rPr lang="en-US" altLang="zh-CN" b="1" dirty="0">
                <a:latin typeface="华文新魏" panose="02010800040101010101" pitchFamily="2" charset="-122"/>
                <a:ea typeface="华文新魏" panose="02010800040101010101" pitchFamily="2" charset="-122"/>
              </a:rPr>
              <a:t>2</a:t>
            </a:r>
            <a:r>
              <a:rPr lang="zh-CN" altLang="en-US" b="1" dirty="0">
                <a:latin typeface="华文新魏" panose="02010800040101010101" pitchFamily="2" charset="-122"/>
                <a:ea typeface="华文新魏" panose="02010800040101010101" pitchFamily="2" charset="-122"/>
              </a:rPr>
              <a:t>）	乡土中国的地缘与血缘</a:t>
            </a:r>
            <a:endParaRPr lang="en-US" altLang="zh-CN" b="1" dirty="0">
              <a:latin typeface="华文新魏" panose="02010800040101010101" pitchFamily="2" charset="-122"/>
              <a:ea typeface="华文新魏" panose="02010800040101010101" pitchFamily="2" charset="-122"/>
            </a:endParaRPr>
          </a:p>
          <a:p>
            <a:pPr>
              <a:lnSpc>
                <a:spcPct val="100000"/>
              </a:lnSpc>
              <a:spcBef>
                <a:spcPts val="1800"/>
              </a:spcBef>
            </a:pPr>
            <a:r>
              <a:rPr lang="en-US" altLang="zh-CN" b="1" dirty="0">
                <a:latin typeface="华文新魏" panose="02010800040101010101" pitchFamily="2" charset="-122"/>
                <a:ea typeface="华文新魏" panose="02010800040101010101" pitchFamily="2" charset="-122"/>
              </a:rPr>
              <a:t>3</a:t>
            </a:r>
            <a:r>
              <a:rPr lang="zh-CN" altLang="en-US" b="1" dirty="0">
                <a:latin typeface="华文新魏" panose="02010800040101010101" pitchFamily="2" charset="-122"/>
                <a:ea typeface="华文新魏" panose="02010800040101010101" pitchFamily="2" charset="-122"/>
              </a:rPr>
              <a:t>）	</a:t>
            </a:r>
            <a:r>
              <a:rPr lang="zh-CN" altLang="zh-CN" b="1" dirty="0">
                <a:latin typeface="华文新魏" panose="02010800040101010101" pitchFamily="2" charset="-122"/>
                <a:ea typeface="华文新魏" panose="02010800040101010101" pitchFamily="2" charset="-122"/>
              </a:rPr>
              <a:t>中国式父子关系的特征及原因分析 </a:t>
            </a:r>
            <a:endParaRPr lang="en-US" altLang="zh-CN" b="1" dirty="0">
              <a:latin typeface="华文新魏" panose="02010800040101010101" pitchFamily="2" charset="-122"/>
              <a:ea typeface="华文新魏" panose="02010800040101010101" pitchFamily="2" charset="-122"/>
            </a:endParaRPr>
          </a:p>
          <a:p>
            <a:pPr>
              <a:lnSpc>
                <a:spcPct val="100000"/>
              </a:lnSpc>
              <a:spcBef>
                <a:spcPts val="1800"/>
              </a:spcBef>
            </a:pPr>
            <a:r>
              <a:rPr lang="en-US" altLang="zh-CN" b="1" dirty="0">
                <a:latin typeface="华文新魏" panose="02010800040101010101" pitchFamily="2" charset="-122"/>
                <a:ea typeface="华文新魏" panose="02010800040101010101" pitchFamily="2" charset="-122"/>
              </a:rPr>
              <a:t>4</a:t>
            </a:r>
            <a:r>
              <a:rPr lang="zh-CN" altLang="en-US" b="1" dirty="0">
                <a:latin typeface="华文新魏" panose="02010800040101010101" pitchFamily="2" charset="-122"/>
                <a:ea typeface="华文新魏" panose="02010800040101010101" pitchFamily="2" charset="-122"/>
              </a:rPr>
              <a:t>）	乡土社会中的礼治和法治</a:t>
            </a:r>
            <a:endParaRPr lang="en-US" altLang="zh-CN"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225564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5" name="内容占位符 4"/>
          <p:cNvSpPr>
            <a:spLocks noGrp="1"/>
          </p:cNvSpPr>
          <p:nvPr>
            <p:ph type="body" sz="half" idx="2"/>
          </p:nvPr>
        </p:nvSpPr>
        <p:spPr>
          <a:xfrm>
            <a:off x="1521395" y="3571801"/>
            <a:ext cx="6696631" cy="3998851"/>
          </a:xfrm>
        </p:spPr>
        <p:txBody>
          <a:bodyPr>
            <a:normAutofit/>
          </a:bodyPr>
          <a:lstStyle/>
          <a:p>
            <a:pPr algn="ctr">
              <a:lnSpc>
                <a:spcPct val="100000"/>
              </a:lnSpc>
              <a:spcBef>
                <a:spcPts val="1800"/>
              </a:spcBef>
            </a:pPr>
            <a:r>
              <a:rPr lang="zh-CN" altLang="en-US" sz="4000" b="1" dirty="0">
                <a:solidFill>
                  <a:srgbClr val="C00000"/>
                </a:solidFill>
                <a:latin typeface="华文新魏" panose="02010800040101010101" pitchFamily="2" charset="-122"/>
                <a:ea typeface="华文新魏" panose="02010800040101010101" pitchFamily="2" charset="-122"/>
              </a:rPr>
              <a:t>从</a:t>
            </a:r>
            <a:r>
              <a:rPr lang="en-US" altLang="zh-CN" sz="4000" b="1" dirty="0">
                <a:solidFill>
                  <a:srgbClr val="C00000"/>
                </a:solidFill>
                <a:latin typeface="华文新魏" panose="02010800040101010101" pitchFamily="2" charset="-122"/>
                <a:ea typeface="华文新魏" panose="02010800040101010101" pitchFamily="2" charset="-122"/>
              </a:rPr>
              <a:t>《</a:t>
            </a:r>
            <a:r>
              <a:rPr lang="zh-CN" altLang="en-US" sz="4000" b="1" dirty="0">
                <a:solidFill>
                  <a:srgbClr val="C00000"/>
                </a:solidFill>
                <a:latin typeface="华文新魏" panose="02010800040101010101" pitchFamily="2" charset="-122"/>
                <a:ea typeface="华文新魏" panose="02010800040101010101" pitchFamily="2" charset="-122"/>
              </a:rPr>
              <a:t>乡土中国</a:t>
            </a:r>
            <a:r>
              <a:rPr lang="en-US" altLang="zh-CN" sz="4000" b="1" dirty="0">
                <a:solidFill>
                  <a:srgbClr val="C00000"/>
                </a:solidFill>
                <a:latin typeface="华文新魏" panose="02010800040101010101" pitchFamily="2" charset="-122"/>
                <a:ea typeface="华文新魏" panose="02010800040101010101" pitchFamily="2" charset="-122"/>
              </a:rPr>
              <a:t>》</a:t>
            </a:r>
            <a:r>
              <a:rPr lang="zh-CN" altLang="en-US" sz="4000" b="1" dirty="0">
                <a:solidFill>
                  <a:srgbClr val="C00000"/>
                </a:solidFill>
                <a:latin typeface="华文新魏" panose="02010800040101010101" pitchFamily="2" charset="-122"/>
                <a:ea typeface="华文新魏" panose="02010800040101010101" pitchFamily="2" charset="-122"/>
              </a:rPr>
              <a:t>看</a:t>
            </a:r>
            <a:endParaRPr lang="en-US" altLang="zh-CN" sz="4000" b="1" dirty="0">
              <a:solidFill>
                <a:srgbClr val="C00000"/>
              </a:solidFill>
              <a:latin typeface="华文新魏" panose="02010800040101010101" pitchFamily="2" charset="-122"/>
              <a:ea typeface="华文新魏" panose="02010800040101010101" pitchFamily="2" charset="-122"/>
            </a:endParaRPr>
          </a:p>
          <a:p>
            <a:pPr algn="ctr">
              <a:lnSpc>
                <a:spcPct val="100000"/>
              </a:lnSpc>
              <a:spcBef>
                <a:spcPts val="1800"/>
              </a:spcBef>
            </a:pPr>
            <a:r>
              <a:rPr lang="zh-CN" altLang="en-US" sz="4000" b="1" dirty="0">
                <a:solidFill>
                  <a:srgbClr val="C00000"/>
                </a:solidFill>
                <a:latin typeface="华文新魏" panose="02010800040101010101" pitchFamily="2" charset="-122"/>
                <a:ea typeface="华文新魏" panose="02010800040101010101" pitchFamily="2" charset="-122"/>
              </a:rPr>
              <a:t>传统社会父子关系的特征</a:t>
            </a:r>
            <a:endParaRPr lang="en-US" altLang="zh-CN" sz="4000" b="1" dirty="0">
              <a:solidFill>
                <a:srgbClr val="C00000"/>
              </a:solidFill>
              <a:latin typeface="华文新魏" panose="02010800040101010101" pitchFamily="2" charset="-122"/>
              <a:ea typeface="华文新魏" panose="02010800040101010101" pitchFamily="2" charset="-122"/>
            </a:endParaRPr>
          </a:p>
          <a:p>
            <a:pPr algn="ctr">
              <a:lnSpc>
                <a:spcPct val="100000"/>
              </a:lnSpc>
              <a:spcBef>
                <a:spcPts val="1800"/>
              </a:spcBef>
            </a:pPr>
            <a:endParaRPr lang="zh-CN" altLang="en-US" sz="4000" b="1" dirty="0">
              <a:solidFill>
                <a:srgbClr val="FF0000"/>
              </a:solidFill>
              <a:latin typeface="华文新魏" panose="02010800040101010101" pitchFamily="2" charset="-122"/>
              <a:ea typeface="华文新魏" panose="02010800040101010101" pitchFamily="2" charset="-122"/>
            </a:endParaRPr>
          </a:p>
        </p:txBody>
      </p:sp>
      <p:pic>
        <p:nvPicPr>
          <p:cNvPr id="6" name="Picture 5" descr="H:\素材\PPT素材\PNG\花木06.png">
            <a:extLst>
              <a:ext uri="{FF2B5EF4-FFF2-40B4-BE49-F238E27FC236}">
                <a16:creationId xmlns:a16="http://schemas.microsoft.com/office/drawing/2014/main" id="{4521ADEC-26FB-8347-B574-2B0E6017B00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75720" y="4437111"/>
            <a:ext cx="8086288" cy="226823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464B6B3F-9299-4543-97BE-2F97D7D3CDDB}"/>
              </a:ext>
            </a:extLst>
          </p:cNvPr>
          <p:cNvSpPr/>
          <p:nvPr/>
        </p:nvSpPr>
        <p:spPr>
          <a:xfrm>
            <a:off x="1607496" y="1067746"/>
            <a:ext cx="7685117" cy="646331"/>
          </a:xfrm>
          <a:prstGeom prst="rect">
            <a:avLst/>
          </a:prstGeom>
        </p:spPr>
        <p:txBody>
          <a:bodyPr wrap="none">
            <a:spAutoFit/>
          </a:bodyPr>
          <a:lstStyle/>
          <a:p>
            <a:r>
              <a:rPr lang="zh-CN" altLang="zh-CN" sz="3600" b="1" dirty="0">
                <a:latin typeface="华文新魏" panose="02010800040101010101" pitchFamily="2" charset="-122"/>
                <a:ea typeface="华文新魏" panose="02010800040101010101" pitchFamily="2" charset="-122"/>
              </a:rPr>
              <a:t>中国式父子关系的特征及原因分析</a:t>
            </a:r>
            <a:r>
              <a:rPr lang="zh-CN" altLang="en-US" sz="3600" b="1" dirty="0">
                <a:latin typeface="华文新魏" panose="02010800040101010101" pitchFamily="2" charset="-122"/>
                <a:ea typeface="华文新魏" panose="02010800040101010101" pitchFamily="2" charset="-122"/>
              </a:rPr>
              <a:t>？</a:t>
            </a:r>
            <a:r>
              <a:rPr lang="zh-CN" altLang="zh-CN" sz="3600" b="1" dirty="0">
                <a:latin typeface="华文新魏" panose="02010800040101010101" pitchFamily="2" charset="-122"/>
                <a:ea typeface="华文新魏" panose="02010800040101010101" pitchFamily="2" charset="-122"/>
              </a:rPr>
              <a:t> </a:t>
            </a:r>
            <a:endParaRPr lang="zh-CN" altLang="en-US" sz="3600" dirty="0"/>
          </a:p>
        </p:txBody>
      </p:sp>
      <p:sp>
        <p:nvSpPr>
          <p:cNvPr id="8" name="下箭头 7">
            <a:extLst>
              <a:ext uri="{FF2B5EF4-FFF2-40B4-BE49-F238E27FC236}">
                <a16:creationId xmlns:a16="http://schemas.microsoft.com/office/drawing/2014/main" id="{0BEE62FC-C036-D147-AAA9-A27A636D7228}"/>
              </a:ext>
            </a:extLst>
          </p:cNvPr>
          <p:cNvSpPr/>
          <p:nvPr/>
        </p:nvSpPr>
        <p:spPr>
          <a:xfrm>
            <a:off x="4869711" y="2062716"/>
            <a:ext cx="255181" cy="12989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云形标注 8">
            <a:extLst>
              <a:ext uri="{FF2B5EF4-FFF2-40B4-BE49-F238E27FC236}">
                <a16:creationId xmlns:a16="http://schemas.microsoft.com/office/drawing/2014/main" id="{F3499715-6996-6848-8976-06F4E40F01F0}"/>
              </a:ext>
            </a:extLst>
          </p:cNvPr>
          <p:cNvSpPr/>
          <p:nvPr/>
        </p:nvSpPr>
        <p:spPr>
          <a:xfrm>
            <a:off x="7974134" y="1292974"/>
            <a:ext cx="3931766" cy="3565241"/>
          </a:xfrm>
          <a:prstGeom prst="cloudCallout">
            <a:avLst>
              <a:gd name="adj1" fmla="val -63947"/>
              <a:gd name="adj2" fmla="val 339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t> </a:t>
            </a:r>
            <a:endParaRPr lang="en-US" altLang="zh-CN" sz="2400" dirty="0"/>
          </a:p>
          <a:p>
            <a:r>
              <a:rPr lang="zh-CN" altLang="en-US" sz="2400" dirty="0"/>
              <a:t>设计意图：</a:t>
            </a:r>
            <a:r>
              <a:rPr lang="zh-CN" altLang="zh-CN" sz="2400" dirty="0"/>
              <a:t>研读题目决定着研读的方向和内容，研读题目要注意表述客观，小处着手，循序渐进</a:t>
            </a:r>
            <a:r>
              <a:rPr lang="zh-CN" altLang="en-US" sz="2400" dirty="0"/>
              <a:t>，限定来源。</a:t>
            </a:r>
            <a:r>
              <a:rPr lang="en-US" altLang="zh-CN" sz="2400" dirty="0"/>
              <a:t>——</a:t>
            </a:r>
            <a:r>
              <a:rPr lang="zh-CN" altLang="en-US" sz="2400" dirty="0"/>
              <a:t>确定任务。</a:t>
            </a:r>
          </a:p>
        </p:txBody>
      </p:sp>
    </p:spTree>
    <p:extLst>
      <p:ext uri="{BB962C8B-B14F-4D97-AF65-F5344CB8AC3E}">
        <p14:creationId xmlns:p14="http://schemas.microsoft.com/office/powerpoint/2010/main" val="3060877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8" name="内容占位符 7"/>
          <p:cNvSpPr>
            <a:spLocks noGrp="1"/>
          </p:cNvSpPr>
          <p:nvPr>
            <p:ph idx="1"/>
          </p:nvPr>
        </p:nvSpPr>
        <p:spPr>
          <a:xfrm>
            <a:off x="1057141" y="1672418"/>
            <a:ext cx="10070206" cy="4351338"/>
          </a:xfrm>
        </p:spPr>
        <p:txBody>
          <a:bodyPr>
            <a:normAutofit/>
          </a:bodyPr>
          <a:lstStyle/>
          <a:p>
            <a:endParaRPr lang="en-US" altLang="zh-CN" sz="3200" dirty="0"/>
          </a:p>
          <a:p>
            <a:pPr marL="0" indent="0">
              <a:buNone/>
            </a:pPr>
            <a:r>
              <a:rPr lang="zh-CN" altLang="en-US" sz="3200" dirty="0">
                <a:latin typeface="华文行楷" panose="02010800040101010101" pitchFamily="2" charset="-122"/>
                <a:ea typeface="华文行楷" panose="02010800040101010101" pitchFamily="2" charset="-122"/>
              </a:rPr>
              <a:t>“意欲少年为学者，每一书皆作数次读之。书富如入海，百货皆有，人之精力，不能兼收尽取，但得其所求者尔。故愿学者每次作一意求之。</a:t>
            </a:r>
            <a:r>
              <a:rPr lang="zh-CN" altLang="zh-CN" sz="3200" dirty="0">
                <a:latin typeface="华文行楷" panose="02010800040101010101" pitchFamily="2" charset="-122"/>
                <a:ea typeface="华文行楷" panose="02010800040101010101" pitchFamily="2" charset="-122"/>
              </a:rPr>
              <a:t>如欲求古人兴亡治乱圣贤作用，但作此意求之，勿生余念。” </a:t>
            </a:r>
            <a:endParaRPr lang="en-US" altLang="zh-CN" sz="3200" dirty="0">
              <a:latin typeface="华文行楷" panose="02010800040101010101" pitchFamily="2" charset="-122"/>
              <a:ea typeface="华文行楷" panose="02010800040101010101" pitchFamily="2" charset="-122"/>
            </a:endParaRPr>
          </a:p>
          <a:p>
            <a:pPr marL="0" indent="0" algn="r">
              <a:buNone/>
            </a:pPr>
            <a:r>
              <a:rPr lang="en-US" altLang="zh-CN" sz="3200" dirty="0">
                <a:latin typeface="华文行楷" panose="02010800040101010101" pitchFamily="2" charset="-122"/>
                <a:ea typeface="华文行楷" panose="02010800040101010101" pitchFamily="2" charset="-122"/>
              </a:rPr>
              <a:t>——</a:t>
            </a:r>
            <a:r>
              <a:rPr lang="zh-CN" altLang="en-US" sz="3200" dirty="0">
                <a:latin typeface="华文行楷" panose="02010800040101010101" pitchFamily="2" charset="-122"/>
                <a:ea typeface="华文行楷" panose="02010800040101010101" pitchFamily="2" charset="-122"/>
              </a:rPr>
              <a:t>苏轼</a:t>
            </a:r>
            <a:endParaRPr lang="en-US" altLang="zh-CN" sz="3200" dirty="0">
              <a:latin typeface="华文行楷" panose="02010800040101010101" pitchFamily="2" charset="-122"/>
              <a:ea typeface="华文行楷" panose="02010800040101010101" pitchFamily="2" charset="-122"/>
            </a:endParaRPr>
          </a:p>
        </p:txBody>
      </p:sp>
      <p:sp>
        <p:nvSpPr>
          <p:cNvPr id="11" name="标题 10"/>
          <p:cNvSpPr>
            <a:spLocks noGrp="1"/>
          </p:cNvSpPr>
          <p:nvPr>
            <p:ph type="title"/>
          </p:nvPr>
        </p:nvSpPr>
        <p:spPr>
          <a:xfrm>
            <a:off x="1057141" y="687097"/>
            <a:ext cx="10515600" cy="1325563"/>
          </a:xfrm>
        </p:spPr>
        <p:txBody>
          <a:bodyPr>
            <a:normAutofit/>
          </a:bodyPr>
          <a:lstStyle/>
          <a:p>
            <a:r>
              <a:rPr lang="zh-CN" altLang="en-US" sz="3600" b="1" dirty="0">
                <a:solidFill>
                  <a:srgbClr val="C00000"/>
                </a:solidFill>
              </a:rPr>
              <a:t>（二）它山之石，可以攻玉：苏轼的研读方法</a:t>
            </a:r>
          </a:p>
        </p:txBody>
      </p:sp>
      <p:sp>
        <p:nvSpPr>
          <p:cNvPr id="4" name="云形标注 3">
            <a:extLst>
              <a:ext uri="{FF2B5EF4-FFF2-40B4-BE49-F238E27FC236}">
                <a16:creationId xmlns:a16="http://schemas.microsoft.com/office/drawing/2014/main" id="{9AFF7BB9-F355-6C4E-B990-74EEEF425695}"/>
              </a:ext>
            </a:extLst>
          </p:cNvPr>
          <p:cNvSpPr/>
          <p:nvPr/>
        </p:nvSpPr>
        <p:spPr>
          <a:xfrm flipH="1">
            <a:off x="2412790" y="4104167"/>
            <a:ext cx="6257076" cy="2753833"/>
          </a:xfrm>
          <a:prstGeom prst="cloudCallout">
            <a:avLst>
              <a:gd name="adj1" fmla="val -63480"/>
              <a:gd name="adj2" fmla="val -5484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t> </a:t>
            </a:r>
            <a:endParaRPr lang="en-US" altLang="zh-CN" sz="2400" dirty="0"/>
          </a:p>
          <a:p>
            <a:r>
              <a:rPr lang="zh-CN" altLang="en-US" sz="2400" dirty="0"/>
              <a:t>设计意图：</a:t>
            </a:r>
            <a:r>
              <a:rPr lang="en-US" altLang="zh-CN" sz="2400" dirty="0"/>
              <a:t> 《</a:t>
            </a:r>
            <a:r>
              <a:rPr lang="zh-CN" altLang="en-US" sz="2400" dirty="0"/>
              <a:t>新课标</a:t>
            </a:r>
            <a:r>
              <a:rPr lang="en-US" altLang="zh-CN" sz="2400" dirty="0"/>
              <a:t>》 </a:t>
            </a:r>
            <a:r>
              <a:rPr lang="zh-CN" altLang="en-US" sz="2400" dirty="0"/>
              <a:t>“</a:t>
            </a:r>
            <a:r>
              <a:rPr lang="zh-CN" altLang="zh-CN" sz="2400" dirty="0"/>
              <a:t>重视学习前人的阅读经验</a:t>
            </a:r>
            <a:r>
              <a:rPr lang="zh-CN" altLang="en-US" sz="2400" dirty="0"/>
              <a:t>”，前人尤其是集大成者的苏轼的成功研读经验，对学生有说服力，引用苏轼原话，学生从中总结提炼方法，渗透文言文概括归纳能力的训练。</a:t>
            </a:r>
          </a:p>
        </p:txBody>
      </p:sp>
    </p:spTree>
    <p:extLst>
      <p:ext uri="{BB962C8B-B14F-4D97-AF65-F5344CB8AC3E}">
        <p14:creationId xmlns:p14="http://schemas.microsoft.com/office/powerpoint/2010/main" val="141827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 calcmode="lin" valueType="num">
                                      <p:cBhvr additive="base">
                                        <p:cTn id="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 calcmode="lin" valueType="num">
                                      <p:cBhvr additive="base">
                                        <p:cTn id="13"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8" name="内容占位符 7"/>
          <p:cNvSpPr>
            <a:spLocks noGrp="1"/>
          </p:cNvSpPr>
          <p:nvPr>
            <p:ph idx="1"/>
          </p:nvPr>
        </p:nvSpPr>
        <p:spPr>
          <a:xfrm>
            <a:off x="889438" y="2682546"/>
            <a:ext cx="6343697" cy="4351338"/>
          </a:xfrm>
        </p:spPr>
        <p:txBody>
          <a:bodyPr>
            <a:normAutofit/>
          </a:bodyPr>
          <a:lstStyle/>
          <a:p>
            <a:pPr marL="0" indent="0">
              <a:buNone/>
            </a:pPr>
            <a:r>
              <a:rPr lang="zh-CN" altLang="en-US" sz="3600" dirty="0">
                <a:latin typeface="华文行楷" panose="02010800040101010101" pitchFamily="2" charset="-122"/>
                <a:ea typeface="华文行楷" panose="02010800040101010101" pitchFamily="2" charset="-122"/>
              </a:rPr>
              <a:t>在书中找出写父子关系的内容</a:t>
            </a:r>
            <a:endParaRPr lang="en-US" altLang="zh-CN" sz="3600" dirty="0">
              <a:latin typeface="华文行楷" panose="02010800040101010101" pitchFamily="2" charset="-122"/>
              <a:ea typeface="华文行楷" panose="02010800040101010101" pitchFamily="2" charset="-122"/>
            </a:endParaRPr>
          </a:p>
          <a:p>
            <a:pPr marL="0" indent="0">
              <a:buNone/>
            </a:pPr>
            <a:endParaRPr lang="en-US" altLang="zh-CN" sz="3600" dirty="0">
              <a:latin typeface="华文行楷" panose="02010800040101010101" pitchFamily="2" charset="-122"/>
              <a:ea typeface="华文行楷" panose="02010800040101010101" pitchFamily="2" charset="-122"/>
            </a:endParaRPr>
          </a:p>
          <a:p>
            <a:pPr marL="0" indent="0">
              <a:buNone/>
            </a:pPr>
            <a:r>
              <a:rPr lang="zh-CN" altLang="en-US" sz="3600" dirty="0">
                <a:latin typeface="华文行楷" panose="02010800040101010101" pitchFamily="2" charset="-122"/>
                <a:ea typeface="华文行楷" panose="02010800040101010101" pitchFamily="2" charset="-122"/>
              </a:rPr>
              <a:t>归纳传统社会父子关系的特征</a:t>
            </a:r>
            <a:endParaRPr lang="en-US" altLang="zh-CN" sz="3600" dirty="0">
              <a:latin typeface="华文行楷" panose="02010800040101010101" pitchFamily="2" charset="-122"/>
              <a:ea typeface="华文行楷" panose="02010800040101010101" pitchFamily="2" charset="-122"/>
            </a:endParaRPr>
          </a:p>
        </p:txBody>
      </p:sp>
      <p:sp>
        <p:nvSpPr>
          <p:cNvPr id="11" name="标题 10"/>
          <p:cNvSpPr>
            <a:spLocks noGrp="1"/>
          </p:cNvSpPr>
          <p:nvPr>
            <p:ph type="title"/>
          </p:nvPr>
        </p:nvSpPr>
        <p:spPr>
          <a:xfrm>
            <a:off x="1048777" y="725733"/>
            <a:ext cx="8940648" cy="1325563"/>
          </a:xfrm>
        </p:spPr>
        <p:txBody>
          <a:bodyPr>
            <a:normAutofit/>
          </a:bodyPr>
          <a:lstStyle/>
          <a:p>
            <a:r>
              <a:rPr lang="zh-CN" altLang="en-US" sz="3600" b="1" dirty="0">
                <a:solidFill>
                  <a:srgbClr val="C00000"/>
                </a:solidFill>
              </a:rPr>
              <a:t>（三）“一意求之”，</a:t>
            </a:r>
            <a:r>
              <a:rPr lang="zh-CN" altLang="zh-CN" sz="3600" b="1" dirty="0">
                <a:solidFill>
                  <a:srgbClr val="C00000"/>
                </a:solidFill>
              </a:rPr>
              <a:t>筛选书中相关信息，归纳传统社会父子关系的特征 </a:t>
            </a:r>
            <a:r>
              <a:rPr lang="zh-CN" altLang="en-US" sz="3600" b="1" dirty="0">
                <a:solidFill>
                  <a:srgbClr val="C00000"/>
                </a:solidFill>
              </a:rPr>
              <a:t>。</a:t>
            </a:r>
          </a:p>
        </p:txBody>
      </p:sp>
      <p:pic>
        <p:nvPicPr>
          <p:cNvPr id="5" name="Picture 5" descr="H:\素材\PPT素材\PNG\花木06.png">
            <a:extLst>
              <a:ext uri="{FF2B5EF4-FFF2-40B4-BE49-F238E27FC236}">
                <a16:creationId xmlns:a16="http://schemas.microsoft.com/office/drawing/2014/main" id="{92D38D5C-9263-FA43-BD16-82BEBFF2C28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75720" y="4437111"/>
            <a:ext cx="8086288" cy="2268233"/>
          </a:xfrm>
          <a:prstGeom prst="rect">
            <a:avLst/>
          </a:prstGeom>
          <a:noFill/>
          <a:extLst>
            <a:ext uri="{909E8E84-426E-40DD-AFC4-6F175D3DCCD1}">
              <a14:hiddenFill xmlns:a14="http://schemas.microsoft.com/office/drawing/2010/main">
                <a:solidFill>
                  <a:srgbClr val="FFFFFF"/>
                </a:solidFill>
              </a14:hiddenFill>
            </a:ext>
          </a:extLst>
        </p:spPr>
      </p:pic>
      <p:sp>
        <p:nvSpPr>
          <p:cNvPr id="6" name="云形标注 5">
            <a:extLst>
              <a:ext uri="{FF2B5EF4-FFF2-40B4-BE49-F238E27FC236}">
                <a16:creationId xmlns:a16="http://schemas.microsoft.com/office/drawing/2014/main" id="{7457E9AC-926D-114F-905B-18E1A7A27155}"/>
              </a:ext>
            </a:extLst>
          </p:cNvPr>
          <p:cNvSpPr/>
          <p:nvPr/>
        </p:nvSpPr>
        <p:spPr>
          <a:xfrm>
            <a:off x="7829895" y="1474315"/>
            <a:ext cx="3657600" cy="3539778"/>
          </a:xfrm>
          <a:prstGeom prst="cloudCallout">
            <a:avLst>
              <a:gd name="adj1" fmla="val -70891"/>
              <a:gd name="adj2" fmla="val 860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t> </a:t>
            </a:r>
            <a:endParaRPr lang="en-US" altLang="zh-CN" sz="2400" dirty="0"/>
          </a:p>
          <a:p>
            <a:r>
              <a:rPr lang="zh-CN" altLang="en-US" sz="2400" dirty="0"/>
              <a:t>设计意图：立足文本，实践“一意求之”</a:t>
            </a:r>
            <a:r>
              <a:rPr lang="zh-CN" altLang="en-US" sz="2400" dirty="0">
                <a:sym typeface="宋体" panose="02010600030101010101" pitchFamily="2" charset="-122"/>
              </a:rPr>
              <a:t> ，感受专题研读聚焦性的特点。同时训练对文本的归纳概括能力。</a:t>
            </a:r>
            <a:r>
              <a:rPr lang="en-US" altLang="zh-CN" sz="2400" dirty="0">
                <a:sym typeface="宋体" panose="02010600030101010101" pitchFamily="2" charset="-122"/>
              </a:rPr>
              <a:t>——</a:t>
            </a:r>
            <a:r>
              <a:rPr lang="zh-CN" altLang="en-US" sz="2400" dirty="0">
                <a:sym typeface="宋体" panose="02010600030101010101" pitchFamily="2" charset="-122"/>
              </a:rPr>
              <a:t>推进任务进行。</a:t>
            </a:r>
            <a:endParaRPr lang="zh-CN" altLang="en-US" sz="2400" dirty="0"/>
          </a:p>
          <a:p>
            <a:endParaRPr lang="zh-CN" altLang="en-US" sz="2400" dirty="0"/>
          </a:p>
        </p:txBody>
      </p:sp>
    </p:spTree>
    <p:extLst>
      <p:ext uri="{BB962C8B-B14F-4D97-AF65-F5344CB8AC3E}">
        <p14:creationId xmlns:p14="http://schemas.microsoft.com/office/powerpoint/2010/main" val="3021589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1" grpId="0"/>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217B0B-847E-3A4C-8E1B-CAE5CC5C09AF}"/>
              </a:ext>
            </a:extLst>
          </p:cNvPr>
          <p:cNvSpPr>
            <a:spLocks noGrp="1"/>
          </p:cNvSpPr>
          <p:nvPr>
            <p:ph type="title"/>
          </p:nvPr>
        </p:nvSpPr>
        <p:spPr/>
        <p:txBody>
          <a:bodyPr/>
          <a:lstStyle/>
          <a:p>
            <a:r>
              <a:rPr kumimoji="1" lang="zh-CN" altLang="en-US" dirty="0"/>
              <a:t>学生可能会找出：</a:t>
            </a:r>
          </a:p>
        </p:txBody>
      </p:sp>
      <p:sp>
        <p:nvSpPr>
          <p:cNvPr id="3" name="内容占位符 2">
            <a:extLst>
              <a:ext uri="{FF2B5EF4-FFF2-40B4-BE49-F238E27FC236}">
                <a16:creationId xmlns:a16="http://schemas.microsoft.com/office/drawing/2014/main" id="{D8FF7CAB-8EEF-404B-8855-B29C15830BE6}"/>
              </a:ext>
            </a:extLst>
          </p:cNvPr>
          <p:cNvSpPr>
            <a:spLocks noGrp="1"/>
          </p:cNvSpPr>
          <p:nvPr>
            <p:ph idx="1"/>
          </p:nvPr>
        </p:nvSpPr>
        <p:spPr/>
        <p:txBody>
          <a:bodyPr/>
          <a:lstStyle/>
          <a:p>
            <a:pPr lvl="0"/>
            <a:r>
              <a:rPr lang="zh-CN" altLang="zh-CN" dirty="0"/>
              <a:t>孝是什么？孔子并没有抽象的加以说明，……最后甚至归结到“心安”两字。做子女的得在日常接触中去摸熟父母的性格，去承他们的欢，做到自己的心安。——</a:t>
            </a:r>
            <a:r>
              <a:rPr lang="en-US" altLang="zh-CN" dirty="0"/>
              <a:t>30</a:t>
            </a:r>
            <a:r>
              <a:rPr lang="zh-CN" altLang="zh-CN" dirty="0"/>
              <a:t>页</a:t>
            </a:r>
          </a:p>
          <a:p>
            <a:pPr lvl="0"/>
            <a:r>
              <a:rPr lang="zh-CN" altLang="zh-CN" dirty="0"/>
              <a:t>我们的家既是个绵续性的事业社群，它的主轴是在父子之间，在婆媳之间，是纵的，不是横的。夫妇成了配轴。配轴虽则和主轴一样并不是临时性的，但是这两轴却都被事业的需要而排斥了普通的感情。——</a:t>
            </a:r>
            <a:r>
              <a:rPr lang="en-US" altLang="zh-CN" dirty="0"/>
              <a:t>76</a:t>
            </a:r>
            <a:r>
              <a:rPr lang="zh-CN" altLang="zh-CN" dirty="0"/>
              <a:t>页</a:t>
            </a:r>
          </a:p>
          <a:p>
            <a:pPr lvl="0"/>
            <a:r>
              <a:rPr lang="zh-CN" altLang="zh-CN" dirty="0"/>
              <a:t>在中国的家庭里有家法</a:t>
            </a:r>
            <a:r>
              <a:rPr lang="en-US" altLang="zh-CN" dirty="0"/>
              <a:t>,</a:t>
            </a:r>
            <a:r>
              <a:rPr lang="zh-CN" altLang="zh-CN" dirty="0"/>
              <a:t>在夫妇间得相敬，女子有着“三从四德”的标准，亲子间讲究负责和服从。这些都是事业社群里的特色。——</a:t>
            </a:r>
            <a:r>
              <a:rPr lang="en-US" altLang="zh-CN" dirty="0"/>
              <a:t>76</a:t>
            </a:r>
            <a:r>
              <a:rPr lang="zh-CN" altLang="zh-CN" dirty="0"/>
              <a:t>页</a:t>
            </a:r>
          </a:p>
          <a:p>
            <a:endParaRPr kumimoji="1" lang="zh-CN" altLang="en-US" dirty="0"/>
          </a:p>
        </p:txBody>
      </p:sp>
    </p:spTree>
    <p:extLst>
      <p:ext uri="{BB962C8B-B14F-4D97-AF65-F5344CB8AC3E}">
        <p14:creationId xmlns:p14="http://schemas.microsoft.com/office/powerpoint/2010/main" val="3834663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526807A-7DCF-7C46-A1DB-9A74CABDAD5E}"/>
              </a:ext>
            </a:extLst>
          </p:cNvPr>
          <p:cNvSpPr>
            <a:spLocks noGrp="1"/>
          </p:cNvSpPr>
          <p:nvPr>
            <p:ph idx="1"/>
          </p:nvPr>
        </p:nvSpPr>
        <p:spPr/>
        <p:txBody>
          <a:bodyPr>
            <a:normAutofit lnSpcReduction="10000"/>
          </a:bodyPr>
          <a:lstStyle/>
          <a:p>
            <a:pPr lvl="0"/>
            <a:r>
              <a:rPr lang="zh-CN" altLang="zh-CN" dirty="0"/>
              <a:t>至少社会有责任要使每个人知礼。所以“子不教”成了“父之过”。这也是乡土社会中通行“连坐”的根据。儿子做了坏事情，父亲得受刑罚，甚至教师也不能辞其咎。教得认真，子弟不会有坏的行为。打官司也成了一种可羞之事，表示教化不够。——</a:t>
            </a:r>
            <a:r>
              <a:rPr lang="en-US" altLang="zh-CN" dirty="0"/>
              <a:t>100</a:t>
            </a:r>
            <a:r>
              <a:rPr lang="zh-CN" altLang="zh-CN" dirty="0"/>
              <a:t>页</a:t>
            </a:r>
          </a:p>
          <a:p>
            <a:pPr lvl="0"/>
            <a:r>
              <a:rPr lang="zh-CN" altLang="zh-CN" dirty="0"/>
              <a:t>从表面上看，“一个孩子在一小时中所受到的干涉，一定会超过成年人一年中所受社会指摘的次数，在最专制的君王手下做老百姓，也不会比一个孩子在最疼他的父母手下过日子为难过。”但是性质上，严父和专制君王究竟是不同的，所不同的就在教化过程是代替社会去淘炼出合于在一定的文化方式中经营群体生活的分子。担负这工作的，一方面可以说是为了社会，一方面可以说是为了被教化者。——</a:t>
            </a:r>
            <a:r>
              <a:rPr lang="en-US" altLang="zh-CN" dirty="0"/>
              <a:t>115</a:t>
            </a:r>
            <a:r>
              <a:rPr lang="zh-CN" altLang="zh-CN" dirty="0"/>
              <a:t>页</a:t>
            </a:r>
          </a:p>
          <a:p>
            <a:endParaRPr kumimoji="1" lang="zh-CN" altLang="en-US" dirty="0"/>
          </a:p>
        </p:txBody>
      </p:sp>
    </p:spTree>
    <p:extLst>
      <p:ext uri="{BB962C8B-B14F-4D97-AF65-F5344CB8AC3E}">
        <p14:creationId xmlns:p14="http://schemas.microsoft.com/office/powerpoint/2010/main" val="15324668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E33A0EBC-6B77-724A-97FA-74EAE86DAB73}"/>
              </a:ext>
            </a:extLst>
          </p:cNvPr>
          <p:cNvSpPr>
            <a:spLocks noGrp="1"/>
          </p:cNvSpPr>
          <p:nvPr>
            <p:ph idx="1"/>
          </p:nvPr>
        </p:nvSpPr>
        <p:spPr>
          <a:xfrm>
            <a:off x="838200" y="1825624"/>
            <a:ext cx="10515600" cy="4826635"/>
          </a:xfrm>
        </p:spPr>
        <p:txBody>
          <a:bodyPr/>
          <a:lstStyle/>
          <a:p>
            <a:r>
              <a:rPr lang="zh-CN" altLang="zh-CN" dirty="0"/>
              <a:t>教化性的权力，在亲子关系里表现得最明显。——</a:t>
            </a:r>
            <a:r>
              <a:rPr lang="en-US" altLang="zh-CN" dirty="0"/>
              <a:t>115</a:t>
            </a:r>
            <a:r>
              <a:rPr lang="zh-CN" altLang="zh-CN" dirty="0"/>
              <a:t>页</a:t>
            </a:r>
          </a:p>
          <a:p>
            <a:pPr lvl="0"/>
            <a:r>
              <a:rPr lang="zh-CN" altLang="zh-CN" dirty="0"/>
              <a:t>在这种情形中，一个孩子用小名来称呼他的父亲，不但不会引起父亲的呵责，反而是一种亲热的表示，同时也给父亲一种没有被挤的安慰。</a:t>
            </a:r>
            <a:r>
              <a:rPr lang="en-US" altLang="zh-CN" dirty="0"/>
              <a:t>  </a:t>
            </a:r>
            <a:r>
              <a:rPr lang="zh-CN" altLang="zh-CN" dirty="0"/>
              <a:t>——</a:t>
            </a:r>
            <a:r>
              <a:rPr lang="en-US" altLang="zh-CN" dirty="0"/>
              <a:t>117</a:t>
            </a:r>
            <a:r>
              <a:rPr lang="zh-CN" altLang="zh-CN" dirty="0"/>
              <a:t>页</a:t>
            </a:r>
          </a:p>
          <a:p>
            <a:pPr lvl="0"/>
            <a:r>
              <a:rPr lang="zh-CN" altLang="zh-CN" dirty="0"/>
              <a:t>父死子继：农人之子恒为农，商人之子恒为商——那是职业的血缘继替；贵人之子依旧贵——那是身份的血缘继替；富人之子依旧富——那是财富的血缘继替。——</a:t>
            </a:r>
            <a:r>
              <a:rPr lang="en-US" altLang="zh-CN" dirty="0"/>
              <a:t>120</a:t>
            </a:r>
            <a:r>
              <a:rPr lang="zh-CN" altLang="zh-CN" dirty="0"/>
              <a:t>页</a:t>
            </a:r>
          </a:p>
          <a:p>
            <a:endParaRPr kumimoji="1" lang="zh-CN" altLang="en-US" dirty="0"/>
          </a:p>
        </p:txBody>
      </p:sp>
    </p:spTree>
    <p:extLst>
      <p:ext uri="{BB962C8B-B14F-4D97-AF65-F5344CB8AC3E}">
        <p14:creationId xmlns:p14="http://schemas.microsoft.com/office/powerpoint/2010/main" val="23145170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B88DDE3-5BF9-F848-81E2-83C49F21CEEA}"/>
              </a:ext>
            </a:extLst>
          </p:cNvPr>
          <p:cNvSpPr>
            <a:spLocks noGrp="1"/>
          </p:cNvSpPr>
          <p:nvPr>
            <p:ph idx="1"/>
          </p:nvPr>
        </p:nvSpPr>
        <p:spPr>
          <a:xfrm>
            <a:off x="757472" y="2100262"/>
            <a:ext cx="6774711" cy="4351338"/>
          </a:xfrm>
        </p:spPr>
        <p:txBody>
          <a:bodyPr>
            <a:normAutofit/>
          </a:bodyPr>
          <a:lstStyle/>
          <a:p>
            <a:r>
              <a:rPr lang="zh-CN" altLang="zh-CN" sz="3200" dirty="0"/>
              <a:t>老师点拨，引导，分析。特别注意方法指导，如：找关键词概括；根据语境联系上下文概括，推论等。找不到的地方，老师要提出来让学生思考。学生弄不懂的地方，需要师生共同探讨。</a:t>
            </a:r>
            <a:endParaRPr kumimoji="1" lang="zh-CN" altLang="en-US" sz="3200" dirty="0"/>
          </a:p>
        </p:txBody>
      </p:sp>
      <p:sp>
        <p:nvSpPr>
          <p:cNvPr id="4" name="云形标注 3">
            <a:extLst>
              <a:ext uri="{FF2B5EF4-FFF2-40B4-BE49-F238E27FC236}">
                <a16:creationId xmlns:a16="http://schemas.microsoft.com/office/drawing/2014/main" id="{67561C3B-39A0-A14C-92E1-702111D167CC}"/>
              </a:ext>
            </a:extLst>
          </p:cNvPr>
          <p:cNvSpPr/>
          <p:nvPr/>
        </p:nvSpPr>
        <p:spPr>
          <a:xfrm>
            <a:off x="7840133" y="643468"/>
            <a:ext cx="4013200" cy="4038864"/>
          </a:xfrm>
          <a:prstGeom prst="cloudCallout">
            <a:avLst>
              <a:gd name="adj1" fmla="val -63947"/>
              <a:gd name="adj2" fmla="val 339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t> </a:t>
            </a:r>
            <a:endParaRPr lang="en-US" altLang="zh-CN" sz="2400" dirty="0"/>
          </a:p>
          <a:p>
            <a:r>
              <a:rPr lang="zh-CN" altLang="en-US" sz="2400" dirty="0"/>
              <a:t>设计意图：在方法指导和交流碰撞中</a:t>
            </a:r>
            <a:r>
              <a:rPr lang="zh-CN" altLang="zh-CN" sz="2400" dirty="0"/>
              <a:t>概括归纳出父子关系的要点</a:t>
            </a:r>
            <a:r>
              <a:rPr lang="zh-CN" altLang="en-US" sz="2400" dirty="0"/>
              <a:t>，体现整本书阅读专题研读具有高度概括性</a:t>
            </a:r>
            <a:r>
              <a:rPr lang="zh-CN" altLang="zh-CN" sz="2400" dirty="0"/>
              <a:t> </a:t>
            </a:r>
            <a:r>
              <a:rPr lang="zh-CN" altLang="en-US" sz="2400" dirty="0"/>
              <a:t>的特点</a:t>
            </a:r>
            <a:r>
              <a:rPr lang="en-US" altLang="zh-CN" sz="2400" dirty="0">
                <a:sym typeface="宋体" panose="02010600030101010101" pitchFamily="2" charset="-122"/>
              </a:rPr>
              <a:t>——</a:t>
            </a:r>
            <a:r>
              <a:rPr lang="zh-CN" altLang="en-US" sz="2400" dirty="0">
                <a:sym typeface="宋体" panose="02010600030101010101" pitchFamily="2" charset="-122"/>
              </a:rPr>
              <a:t>任务解决中。</a:t>
            </a:r>
            <a:endParaRPr lang="zh-CN" altLang="en-US" sz="2400" dirty="0"/>
          </a:p>
          <a:p>
            <a:endParaRPr lang="zh-CN" altLang="en-US" sz="2400" dirty="0"/>
          </a:p>
        </p:txBody>
      </p:sp>
    </p:spTree>
    <p:extLst>
      <p:ext uri="{BB962C8B-B14F-4D97-AF65-F5344CB8AC3E}">
        <p14:creationId xmlns:p14="http://schemas.microsoft.com/office/powerpoint/2010/main" val="1557896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E4C807-0A36-BF4E-81A4-E19290F30BCB}"/>
              </a:ext>
            </a:extLst>
          </p:cNvPr>
          <p:cNvSpPr>
            <a:spLocks noGrp="1"/>
          </p:cNvSpPr>
          <p:nvPr>
            <p:ph type="title"/>
          </p:nvPr>
        </p:nvSpPr>
        <p:spPr>
          <a:xfrm>
            <a:off x="838200" y="863260"/>
            <a:ext cx="11006470" cy="1220721"/>
          </a:xfrm>
        </p:spPr>
        <p:txBody>
          <a:bodyPr/>
          <a:lstStyle/>
          <a:p>
            <a:r>
              <a:rPr kumimoji="1" lang="zh-CN" altLang="en-US" dirty="0"/>
              <a:t>此过程可能会有学生不能解决的难点。比如：</a:t>
            </a:r>
          </a:p>
        </p:txBody>
      </p:sp>
      <p:sp>
        <p:nvSpPr>
          <p:cNvPr id="3" name="内容占位符 2">
            <a:extLst>
              <a:ext uri="{FF2B5EF4-FFF2-40B4-BE49-F238E27FC236}">
                <a16:creationId xmlns:a16="http://schemas.microsoft.com/office/drawing/2014/main" id="{45C0D803-39F5-DB48-8D6E-E51EA1D81248}"/>
              </a:ext>
            </a:extLst>
          </p:cNvPr>
          <p:cNvSpPr>
            <a:spLocks noGrp="1"/>
          </p:cNvSpPr>
          <p:nvPr>
            <p:ph idx="1"/>
          </p:nvPr>
        </p:nvSpPr>
        <p:spPr>
          <a:xfrm>
            <a:off x="838200" y="2506662"/>
            <a:ext cx="10515600" cy="4351338"/>
          </a:xfrm>
        </p:spPr>
        <p:txBody>
          <a:bodyPr/>
          <a:lstStyle/>
          <a:p>
            <a:r>
              <a:rPr lang="zh-CN" altLang="zh-CN" dirty="0"/>
              <a:t>“我们的家既是个绵续性的事业社群，它的主轴是在父子之间，在婆媳之间，是纵的，不是横的。夫妇成了配轴。配轴虽则和主轴一样并不是临时性的，但是这两轴却都被事业的需要而排斥了普通的感情。” </a:t>
            </a:r>
            <a:endParaRPr lang="en-US" altLang="zh-CN" dirty="0"/>
          </a:p>
          <a:p>
            <a:r>
              <a:rPr lang="zh-CN" altLang="zh-CN" dirty="0"/>
              <a:t>“横轴”</a:t>
            </a:r>
            <a:r>
              <a:rPr lang="en-US" altLang="zh-CN" dirty="0"/>
              <a:t>“</a:t>
            </a:r>
            <a:r>
              <a:rPr lang="zh-CN" altLang="zh-CN" dirty="0"/>
              <a:t>纵轴</a:t>
            </a:r>
            <a:r>
              <a:rPr lang="en-US" altLang="zh-CN" dirty="0"/>
              <a:t>”</a:t>
            </a:r>
            <a:r>
              <a:rPr lang="zh-CN" altLang="zh-CN" dirty="0"/>
              <a:t>，横轴为同辈，纵轴为代与代之间。再理解</a:t>
            </a:r>
            <a:r>
              <a:rPr lang="en-US" altLang="zh-CN" dirty="0"/>
              <a:t>“</a:t>
            </a:r>
            <a:r>
              <a:rPr lang="zh-CN" altLang="zh-CN" dirty="0"/>
              <a:t>事业</a:t>
            </a:r>
            <a:r>
              <a:rPr lang="en-US" altLang="zh-CN" dirty="0"/>
              <a:t>”</a:t>
            </a:r>
            <a:r>
              <a:rPr lang="zh-CN" altLang="zh-CN" dirty="0"/>
              <a:t>。</a:t>
            </a:r>
          </a:p>
          <a:p>
            <a:endParaRPr kumimoji="1" lang="zh-CN" altLang="en-US" dirty="0"/>
          </a:p>
        </p:txBody>
      </p:sp>
    </p:spTree>
    <p:extLst>
      <p:ext uri="{BB962C8B-B14F-4D97-AF65-F5344CB8AC3E}">
        <p14:creationId xmlns:p14="http://schemas.microsoft.com/office/powerpoint/2010/main" val="2751489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16" name="标题 15"/>
          <p:cNvSpPr>
            <a:spLocks noGrp="1"/>
          </p:cNvSpPr>
          <p:nvPr>
            <p:ph type="title"/>
          </p:nvPr>
        </p:nvSpPr>
        <p:spPr>
          <a:xfrm>
            <a:off x="681016" y="6034629"/>
            <a:ext cx="11269980" cy="2050960"/>
          </a:xfrm>
        </p:spPr>
        <p:txBody>
          <a:bodyPr>
            <a:noAutofit/>
          </a:bodyPr>
          <a:lstStyle/>
          <a:p>
            <a:pPr>
              <a:lnSpc>
                <a:spcPct val="150000"/>
              </a:lnSpc>
            </a:pPr>
            <a:br>
              <a:rPr lang="en-US" altLang="zh-CN" sz="2400" b="1" dirty="0">
                <a:solidFill>
                  <a:srgbClr val="C00000"/>
                </a:solidFill>
                <a:latin typeface="华文新魏" panose="02010800040101010101" pitchFamily="2" charset="-122"/>
                <a:ea typeface="华文新魏" panose="02010800040101010101" pitchFamily="2" charset="-122"/>
              </a:rPr>
            </a:br>
            <a:br>
              <a:rPr lang="en-US" altLang="zh-CN" sz="2400" b="1" dirty="0">
                <a:solidFill>
                  <a:srgbClr val="C00000"/>
                </a:solidFill>
                <a:latin typeface="华文新魏" panose="02010800040101010101" pitchFamily="2" charset="-122"/>
                <a:ea typeface="华文新魏" panose="02010800040101010101" pitchFamily="2" charset="-122"/>
              </a:rPr>
            </a:br>
            <a:br>
              <a:rPr lang="en-US" altLang="zh-CN" sz="2400" b="1" dirty="0">
                <a:solidFill>
                  <a:srgbClr val="C00000"/>
                </a:solidFill>
                <a:latin typeface="华文新魏" panose="02010800040101010101" pitchFamily="2" charset="-122"/>
                <a:ea typeface="华文新魏" panose="02010800040101010101" pitchFamily="2" charset="-122"/>
              </a:rPr>
            </a:br>
            <a:br>
              <a:rPr lang="zh-CN" altLang="en-US" sz="2400" b="1" dirty="0">
                <a:latin typeface="华文新魏" panose="02010800040101010101" pitchFamily="2" charset="-122"/>
                <a:ea typeface="华文新魏" panose="02010800040101010101" pitchFamily="2" charset="-122"/>
              </a:rPr>
            </a:br>
            <a:br>
              <a:rPr lang="en-US" altLang="zh-CN" sz="2400" b="1" dirty="0">
                <a:latin typeface="华文新魏" panose="02010800040101010101" pitchFamily="2" charset="-122"/>
                <a:ea typeface="华文新魏" panose="02010800040101010101" pitchFamily="2" charset="-122"/>
              </a:rPr>
            </a:br>
            <a:r>
              <a:rPr lang="zh-CN" altLang="zh-CN" dirty="0"/>
              <a:t>《普通高中语文课程标准》（</a:t>
            </a:r>
            <a:r>
              <a:rPr lang="en-US" altLang="zh-CN" dirty="0"/>
              <a:t>2017</a:t>
            </a:r>
            <a:r>
              <a:rPr lang="zh-CN" altLang="zh-CN" dirty="0"/>
              <a:t>年版）</a:t>
            </a:r>
            <a:r>
              <a:rPr lang="zh-CN" altLang="en-US" dirty="0"/>
              <a:t>：</a:t>
            </a:r>
            <a:br>
              <a:rPr lang="en-US" altLang="zh-CN" dirty="0"/>
            </a:br>
            <a:r>
              <a:rPr lang="en-US" altLang="zh-CN" dirty="0"/>
              <a:t>“</a:t>
            </a:r>
            <a:r>
              <a:rPr lang="zh-CN" altLang="zh-CN" dirty="0"/>
              <a:t>本任务群旨在引导学生通过阅读整本书，拓展阅读视野，建构阅读整本书的经验，形成适合自己的读书方法，提升阅读鉴赏能力。</a:t>
            </a:r>
            <a:r>
              <a:rPr lang="en-US" altLang="zh-CN" dirty="0"/>
              <a:t>”</a:t>
            </a:r>
            <a:br>
              <a:rPr lang="en-US" altLang="zh-CN" dirty="0"/>
            </a:br>
            <a:r>
              <a:rPr lang="en-US" altLang="zh-CN" dirty="0"/>
              <a:t>“</a:t>
            </a:r>
            <a:r>
              <a:rPr lang="zh-CN" altLang="zh-CN" dirty="0"/>
              <a:t>重视学习前人的阅读经验……读懂文本，把握文本丰富的内涵和精髓</a:t>
            </a:r>
            <a:r>
              <a:rPr lang="en-US" altLang="zh-CN" dirty="0"/>
              <a:t>” </a:t>
            </a:r>
            <a:br>
              <a:rPr lang="en-US" altLang="zh-CN" dirty="0"/>
            </a:br>
            <a:r>
              <a:rPr lang="zh-CN" altLang="zh-CN" dirty="0"/>
              <a:t>“积累丰厚的文化底蕴，理解文化多样性”。</a:t>
            </a:r>
            <a:br>
              <a:rPr lang="en-US" altLang="zh-CN" dirty="0"/>
            </a:br>
            <a:br>
              <a:rPr lang="en-US" altLang="zh-CN" sz="2400" b="1" dirty="0">
                <a:latin typeface="华文新魏" panose="02010800040101010101" pitchFamily="2" charset="-122"/>
                <a:ea typeface="华文新魏" panose="02010800040101010101" pitchFamily="2" charset="-122"/>
              </a:rPr>
            </a:br>
            <a:br>
              <a:rPr lang="en-US" altLang="zh-CN" sz="2400" b="1" dirty="0">
                <a:solidFill>
                  <a:srgbClr val="C00000"/>
                </a:solidFill>
                <a:latin typeface="华文新魏" panose="02010800040101010101" pitchFamily="2" charset="-122"/>
                <a:ea typeface="华文新魏" panose="02010800040101010101" pitchFamily="2" charset="-122"/>
              </a:rPr>
            </a:br>
            <a:endParaRPr lang="zh-CN" altLang="en-US" sz="2400" b="1" dirty="0">
              <a:solidFill>
                <a:srgbClr val="C00000"/>
              </a:solidFill>
              <a:latin typeface="华文新魏" panose="02010800040101010101" pitchFamily="2" charset="-122"/>
              <a:ea typeface="华文新魏" panose="02010800040101010101" pitchFamily="2" charset="-122"/>
            </a:endParaRPr>
          </a:p>
        </p:txBody>
      </p:sp>
      <p:sp>
        <p:nvSpPr>
          <p:cNvPr id="2" name="矩形 1"/>
          <p:cNvSpPr/>
          <p:nvPr/>
        </p:nvSpPr>
        <p:spPr>
          <a:xfrm>
            <a:off x="3555862" y="489308"/>
            <a:ext cx="2244525" cy="584775"/>
          </a:xfrm>
          <a:prstGeom prst="rect">
            <a:avLst/>
          </a:prstGeom>
        </p:spPr>
        <p:txBody>
          <a:bodyPr wrap="none">
            <a:spAutoFit/>
          </a:bodyPr>
          <a:lstStyle/>
          <a:p>
            <a:r>
              <a:rPr lang="zh-CN" altLang="en-US" sz="3200" b="1" dirty="0">
                <a:solidFill>
                  <a:srgbClr val="C00000"/>
                </a:solidFill>
              </a:rPr>
              <a:t>一，说课标</a:t>
            </a:r>
          </a:p>
        </p:txBody>
      </p:sp>
    </p:spTree>
    <p:extLst>
      <p:ext uri="{BB962C8B-B14F-4D97-AF65-F5344CB8AC3E}">
        <p14:creationId xmlns:p14="http://schemas.microsoft.com/office/powerpoint/2010/main" val="2040975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2"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3"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4"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16" grpId="2"/>
      <p:bldP spid="16" grpId="3"/>
      <p:bldP spid="16" grpId="4"/>
    </p:bld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8" name="内容占位符 7"/>
          <p:cNvSpPr>
            <a:spLocks noGrp="1"/>
          </p:cNvSpPr>
          <p:nvPr>
            <p:ph idx="1"/>
          </p:nvPr>
        </p:nvSpPr>
        <p:spPr>
          <a:xfrm>
            <a:off x="743802" y="607452"/>
            <a:ext cx="6996699" cy="5875361"/>
          </a:xfrm>
        </p:spPr>
        <p:txBody>
          <a:bodyPr>
            <a:normAutofit/>
          </a:bodyPr>
          <a:lstStyle/>
          <a:p>
            <a:pPr marL="0" indent="0">
              <a:buNone/>
            </a:pPr>
            <a:r>
              <a:rPr lang="zh-CN" altLang="en-US" sz="4000" dirty="0">
                <a:solidFill>
                  <a:srgbClr val="C00000"/>
                </a:solidFill>
                <a:latin typeface="隶书" panose="02010509060101010101" pitchFamily="49" charset="-122"/>
                <a:ea typeface="隶书" panose="02010509060101010101" pitchFamily="49" charset="-122"/>
              </a:rPr>
              <a:t>事业</a:t>
            </a:r>
            <a:r>
              <a:rPr lang="en-US" altLang="zh-CN" sz="3600" dirty="0">
                <a:latin typeface="隶书" panose="02010509060101010101" pitchFamily="49" charset="-122"/>
                <a:ea typeface="隶书" panose="02010509060101010101" pitchFamily="49" charset="-122"/>
              </a:rPr>
              <a:t>【</a:t>
            </a:r>
            <a:r>
              <a:rPr lang="zh-CN" altLang="en-US" sz="3600" dirty="0">
                <a:latin typeface="隶书" panose="02010509060101010101" pitchFamily="49" charset="-122"/>
                <a:ea typeface="隶书" panose="02010509060101010101" pitchFamily="49" charset="-122"/>
              </a:rPr>
              <a:t>解释</a:t>
            </a:r>
            <a:r>
              <a:rPr lang="en-US" altLang="zh-CN" sz="3600" dirty="0">
                <a:latin typeface="隶书" panose="02010509060101010101" pitchFamily="49" charset="-122"/>
                <a:ea typeface="隶书" panose="02010509060101010101" pitchFamily="49" charset="-122"/>
              </a:rPr>
              <a:t>】</a:t>
            </a:r>
            <a:endParaRPr lang="en-US" altLang="zh-CN" sz="3600" dirty="0">
              <a:solidFill>
                <a:srgbClr val="C00000"/>
              </a:solidFill>
              <a:latin typeface="隶书" panose="02010509060101010101" pitchFamily="49" charset="-122"/>
              <a:ea typeface="隶书" panose="02010509060101010101" pitchFamily="49" charset="-122"/>
            </a:endParaRPr>
          </a:p>
          <a:p>
            <a:pPr marL="0" indent="0">
              <a:buNone/>
            </a:pPr>
            <a:endParaRPr lang="en-US" altLang="zh-CN" sz="3600" dirty="0">
              <a:latin typeface="隶书" panose="02010509060101010101" pitchFamily="49" charset="-122"/>
              <a:ea typeface="隶书" panose="02010509060101010101" pitchFamily="49" charset="-122"/>
            </a:endParaRPr>
          </a:p>
          <a:p>
            <a:pPr marL="0" indent="0">
              <a:buNone/>
            </a:pPr>
            <a:r>
              <a:rPr lang="zh-CN" altLang="en-US" sz="3600" dirty="0">
                <a:latin typeface="隶书" panose="02010509060101010101" pitchFamily="49" charset="-122"/>
                <a:ea typeface="隶书" panose="02010509060101010101" pitchFamily="49" charset="-122"/>
              </a:rPr>
              <a:t>人们所从事的，具有一定目标、规模和系统的对社会发展有影响的经常活动。（</a:t>
            </a:r>
            <a:r>
              <a:rPr lang="zh-CN" altLang="en-US" sz="3200" dirty="0">
                <a:latin typeface="仿宋" panose="02010609060101010101" pitchFamily="49" charset="-122"/>
                <a:ea typeface="仿宋" panose="02010609060101010101" pitchFamily="49" charset="-122"/>
              </a:rPr>
              <a:t>百度百科）</a:t>
            </a:r>
            <a:endParaRPr lang="en-US" altLang="zh-CN" sz="3200" dirty="0">
              <a:latin typeface="仿宋" panose="02010609060101010101" pitchFamily="49" charset="-122"/>
              <a:ea typeface="仿宋" panose="02010609060101010101" pitchFamily="49" charset="-122"/>
            </a:endParaRPr>
          </a:p>
          <a:p>
            <a:pPr marL="0" indent="0">
              <a:buNone/>
            </a:pPr>
            <a:endParaRPr lang="en-US" altLang="zh-CN" sz="3200" dirty="0">
              <a:latin typeface="仿宋" panose="02010609060101010101" pitchFamily="49" charset="-122"/>
              <a:ea typeface="仿宋" panose="02010609060101010101" pitchFamily="49" charset="-122"/>
            </a:endParaRPr>
          </a:p>
          <a:p>
            <a:pPr marL="0" indent="0">
              <a:buNone/>
            </a:pPr>
            <a:r>
              <a:rPr lang="zh-CN" altLang="en-US" sz="3600" dirty="0">
                <a:latin typeface="隶书" panose="02010509060101010101" pitchFamily="49" charset="-122"/>
                <a:ea typeface="隶书" panose="02010509060101010101" pitchFamily="49" charset="-122"/>
              </a:rPr>
              <a:t>人所从事的，具有一定目标、规模和系统而对社会发展有影响的经常活动。</a:t>
            </a:r>
            <a:r>
              <a:rPr lang="zh-CN" altLang="en-US" sz="3200" dirty="0">
                <a:latin typeface="隶书" panose="02010509060101010101" pitchFamily="49" charset="-122"/>
                <a:ea typeface="隶书" panose="02010509060101010101" pitchFamily="49" charset="-122"/>
              </a:rPr>
              <a:t>（</a:t>
            </a:r>
            <a:r>
              <a:rPr lang="en-US" altLang="zh-CN" sz="3200" dirty="0">
                <a:latin typeface="隶书" panose="02010509060101010101" pitchFamily="49" charset="-122"/>
                <a:ea typeface="隶书" panose="02010509060101010101" pitchFamily="49" charset="-122"/>
              </a:rPr>
              <a:t>《</a:t>
            </a:r>
            <a:r>
              <a:rPr lang="zh-CN" altLang="en-US" sz="3200" dirty="0">
                <a:latin typeface="仿宋" panose="02010609060101010101" pitchFamily="49" charset="-122"/>
                <a:ea typeface="仿宋" panose="02010609060101010101" pitchFamily="49" charset="-122"/>
              </a:rPr>
              <a:t>现代汉语词典</a:t>
            </a:r>
            <a:r>
              <a:rPr lang="en-US" altLang="zh-CN" sz="3200" dirty="0">
                <a:latin typeface="仿宋" panose="02010609060101010101" pitchFamily="49" charset="-122"/>
                <a:ea typeface="仿宋" panose="02010609060101010101" pitchFamily="49" charset="-122"/>
              </a:rPr>
              <a:t>》</a:t>
            </a:r>
            <a:r>
              <a:rPr lang="zh-CN" altLang="en-US" sz="3200" dirty="0">
                <a:latin typeface="隶书" panose="02010509060101010101" pitchFamily="49" charset="-122"/>
                <a:ea typeface="隶书" panose="02010509060101010101" pitchFamily="49" charset="-122"/>
              </a:rPr>
              <a:t>）</a:t>
            </a:r>
            <a:endParaRPr lang="en-US" altLang="zh-CN" sz="3200" dirty="0">
              <a:latin typeface="仿宋" panose="02010609060101010101" pitchFamily="49" charset="-122"/>
              <a:ea typeface="仿宋" panose="02010609060101010101" pitchFamily="49" charset="-122"/>
            </a:endParaRPr>
          </a:p>
          <a:p>
            <a:pPr marL="0" indent="0">
              <a:buNone/>
            </a:pPr>
            <a:endParaRPr lang="zh-CN" altLang="en-US" sz="3200" dirty="0">
              <a:latin typeface="仿宋" panose="02010609060101010101" pitchFamily="49" charset="-122"/>
              <a:ea typeface="仿宋" panose="02010609060101010101" pitchFamily="49" charset="-122"/>
            </a:endParaRPr>
          </a:p>
          <a:p>
            <a:pPr marL="0" indent="0" algn="r">
              <a:buNone/>
            </a:pPr>
            <a:endParaRPr lang="en-US" altLang="zh-CN" sz="3200" dirty="0">
              <a:latin typeface="仿宋" panose="02010609060101010101" pitchFamily="49" charset="-122"/>
              <a:ea typeface="仿宋" panose="02010609060101010101" pitchFamily="49" charset="-122"/>
            </a:endParaRPr>
          </a:p>
        </p:txBody>
      </p:sp>
      <p:sp>
        <p:nvSpPr>
          <p:cNvPr id="3" name="云形标注 2">
            <a:extLst>
              <a:ext uri="{FF2B5EF4-FFF2-40B4-BE49-F238E27FC236}">
                <a16:creationId xmlns:a16="http://schemas.microsoft.com/office/drawing/2014/main" id="{9562462A-D901-7445-944C-99E8A6DC5336}"/>
              </a:ext>
            </a:extLst>
          </p:cNvPr>
          <p:cNvSpPr/>
          <p:nvPr/>
        </p:nvSpPr>
        <p:spPr>
          <a:xfrm>
            <a:off x="8016948" y="1036228"/>
            <a:ext cx="3657600" cy="3646103"/>
          </a:xfrm>
          <a:prstGeom prst="cloudCallout">
            <a:avLst>
              <a:gd name="adj1" fmla="val -63947"/>
              <a:gd name="adj2" fmla="val 339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t> </a:t>
            </a:r>
            <a:endParaRPr lang="en-US" altLang="zh-CN" sz="2400" dirty="0"/>
          </a:p>
          <a:p>
            <a:r>
              <a:rPr lang="zh-CN" altLang="en-US" sz="2400" dirty="0"/>
              <a:t>设计意图：主动探究解决问题的方法，明白学术类研究要严谨，同时传递给学生对待网络知识的态度</a:t>
            </a:r>
            <a:r>
              <a:rPr lang="zh-CN" altLang="en-US" sz="2400" dirty="0">
                <a:sym typeface="宋体" panose="02010600030101010101" pitchFamily="2" charset="-122"/>
              </a:rPr>
              <a:t>。</a:t>
            </a:r>
            <a:endParaRPr lang="zh-CN" altLang="en-US" sz="2400" dirty="0"/>
          </a:p>
          <a:p>
            <a:endParaRPr lang="zh-CN" altLang="en-US" sz="2400" dirty="0"/>
          </a:p>
        </p:txBody>
      </p:sp>
    </p:spTree>
    <p:extLst>
      <p:ext uri="{BB962C8B-B14F-4D97-AF65-F5344CB8AC3E}">
        <p14:creationId xmlns:p14="http://schemas.microsoft.com/office/powerpoint/2010/main" val="3354408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 calcmode="lin" valueType="num">
                                      <p:cBhvr additive="base">
                                        <p:cTn id="13"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81A616-A1CB-5B4A-A6F0-AA03FA195CBF}"/>
              </a:ext>
            </a:extLst>
          </p:cNvPr>
          <p:cNvSpPr>
            <a:spLocks noGrp="1"/>
          </p:cNvSpPr>
          <p:nvPr>
            <p:ph type="title"/>
          </p:nvPr>
        </p:nvSpPr>
        <p:spPr>
          <a:xfrm>
            <a:off x="838200" y="1256665"/>
            <a:ext cx="10515600" cy="1325563"/>
          </a:xfrm>
        </p:spPr>
        <p:txBody>
          <a:bodyPr/>
          <a:lstStyle/>
          <a:p>
            <a:r>
              <a:rPr lang="zh-CN" altLang="zh-CN" dirty="0"/>
              <a:t>师生共同概括出父子关系的特征</a:t>
            </a:r>
            <a:br>
              <a:rPr lang="zh-CN" altLang="zh-CN" dirty="0"/>
            </a:br>
            <a:endParaRPr kumimoji="1" lang="zh-CN" altLang="en-US" dirty="0"/>
          </a:p>
        </p:txBody>
      </p:sp>
      <p:sp>
        <p:nvSpPr>
          <p:cNvPr id="3" name="内容占位符 2">
            <a:extLst>
              <a:ext uri="{FF2B5EF4-FFF2-40B4-BE49-F238E27FC236}">
                <a16:creationId xmlns:a16="http://schemas.microsoft.com/office/drawing/2014/main" id="{F630D0B6-4E49-0441-9890-04E4222D3952}"/>
              </a:ext>
            </a:extLst>
          </p:cNvPr>
          <p:cNvSpPr>
            <a:spLocks noGrp="1"/>
          </p:cNvSpPr>
          <p:nvPr>
            <p:ph idx="1"/>
          </p:nvPr>
        </p:nvSpPr>
        <p:spPr>
          <a:xfrm>
            <a:off x="838200" y="2877185"/>
            <a:ext cx="10515600" cy="4351338"/>
          </a:xfrm>
        </p:spPr>
        <p:txBody>
          <a:bodyPr/>
          <a:lstStyle/>
          <a:p>
            <a:r>
              <a:rPr lang="zh-CN" altLang="zh-CN" dirty="0"/>
              <a:t>父对子：负责 教化 </a:t>
            </a:r>
          </a:p>
          <a:p>
            <a:r>
              <a:rPr lang="zh-CN" altLang="zh-CN" dirty="0"/>
              <a:t>子对父：孝道 服从</a:t>
            </a:r>
          </a:p>
          <a:p>
            <a:r>
              <a:rPr lang="zh-CN" altLang="zh-CN" dirty="0"/>
              <a:t>父子间：血缘继替  事业伙伴</a:t>
            </a:r>
          </a:p>
          <a:p>
            <a:endParaRPr kumimoji="1" lang="zh-CN" altLang="en-US" dirty="0"/>
          </a:p>
        </p:txBody>
      </p:sp>
      <p:sp>
        <p:nvSpPr>
          <p:cNvPr id="4" name="云形标注 3">
            <a:extLst>
              <a:ext uri="{FF2B5EF4-FFF2-40B4-BE49-F238E27FC236}">
                <a16:creationId xmlns:a16="http://schemas.microsoft.com/office/drawing/2014/main" id="{C16CD1A8-7A6F-484B-8093-0576DF6F4791}"/>
              </a:ext>
            </a:extLst>
          </p:cNvPr>
          <p:cNvSpPr/>
          <p:nvPr/>
        </p:nvSpPr>
        <p:spPr>
          <a:xfrm>
            <a:off x="7696200" y="2312136"/>
            <a:ext cx="3657600" cy="3301856"/>
          </a:xfrm>
          <a:prstGeom prst="cloudCallout">
            <a:avLst>
              <a:gd name="adj1" fmla="val -91273"/>
              <a:gd name="adj2" fmla="val -1095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t> </a:t>
            </a:r>
            <a:endParaRPr lang="en-US" altLang="zh-CN" sz="2400" dirty="0"/>
          </a:p>
          <a:p>
            <a:r>
              <a:rPr lang="zh-CN" altLang="en-US" sz="2400" dirty="0"/>
              <a:t>设计意图：在探讨中总结概括</a:t>
            </a:r>
            <a:r>
              <a:rPr lang="en-US" altLang="zh-CN" sz="2400" dirty="0"/>
              <a:t>——</a:t>
            </a:r>
            <a:r>
              <a:rPr lang="zh-CN" altLang="en-US" sz="2400" dirty="0"/>
              <a:t>完成任务。</a:t>
            </a:r>
          </a:p>
          <a:p>
            <a:endParaRPr lang="zh-CN" altLang="en-US" sz="2400" dirty="0"/>
          </a:p>
        </p:txBody>
      </p:sp>
    </p:spTree>
    <p:extLst>
      <p:ext uri="{BB962C8B-B14F-4D97-AF65-F5344CB8AC3E}">
        <p14:creationId xmlns:p14="http://schemas.microsoft.com/office/powerpoint/2010/main" val="430893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8" name="内容占位符 7"/>
          <p:cNvSpPr>
            <a:spLocks noGrp="1"/>
          </p:cNvSpPr>
          <p:nvPr>
            <p:ph idx="1"/>
          </p:nvPr>
        </p:nvSpPr>
        <p:spPr>
          <a:xfrm>
            <a:off x="1048777" y="2712724"/>
            <a:ext cx="6794457" cy="4351338"/>
          </a:xfrm>
        </p:spPr>
        <p:txBody>
          <a:bodyPr>
            <a:normAutofit/>
          </a:bodyPr>
          <a:lstStyle/>
          <a:p>
            <a:pPr marL="742950" indent="-742950">
              <a:buAutoNum type="arabicPeriod"/>
            </a:pPr>
            <a:r>
              <a:rPr lang="zh-CN" altLang="en-US" sz="3600" dirty="0">
                <a:latin typeface="华文行楷" panose="02010800040101010101" pitchFamily="2" charset="-122"/>
                <a:ea typeface="华文行楷" panose="02010800040101010101" pitchFamily="2" charset="-122"/>
              </a:rPr>
              <a:t>你能举出</a:t>
            </a:r>
            <a:r>
              <a:rPr lang="zh-CN" altLang="en-US" sz="3600" dirty="0">
                <a:solidFill>
                  <a:srgbClr val="C00000"/>
                </a:solidFill>
                <a:latin typeface="华文行楷" panose="02010800040101010101" pitchFamily="2" charset="-122"/>
                <a:ea typeface="华文行楷" panose="02010800040101010101" pitchFamily="2" charset="-122"/>
              </a:rPr>
              <a:t>书中</a:t>
            </a:r>
            <a:r>
              <a:rPr lang="zh-CN" altLang="en-US" sz="3600" dirty="0">
                <a:latin typeface="华文行楷" panose="02010800040101010101" pitchFamily="2" charset="-122"/>
                <a:ea typeface="华文行楷" panose="02010800040101010101" pitchFamily="2" charset="-122"/>
              </a:rPr>
              <a:t>事例来验证父子间的关系特征吗？</a:t>
            </a:r>
            <a:endParaRPr lang="en-US" altLang="zh-CN" sz="3600" dirty="0">
              <a:latin typeface="华文行楷" panose="02010800040101010101" pitchFamily="2" charset="-122"/>
              <a:ea typeface="华文行楷" panose="02010800040101010101" pitchFamily="2" charset="-122"/>
            </a:endParaRPr>
          </a:p>
          <a:p>
            <a:pPr marL="742950" indent="-742950">
              <a:buAutoNum type="arabicPeriod"/>
            </a:pPr>
            <a:r>
              <a:rPr lang="zh-CN" altLang="en-US" sz="3600" dirty="0">
                <a:latin typeface="华文行楷" panose="02010800040101010101" pitchFamily="2" charset="-122"/>
                <a:ea typeface="华文行楷" panose="02010800040101010101" pitchFamily="2" charset="-122"/>
              </a:rPr>
              <a:t>你能举出</a:t>
            </a:r>
            <a:r>
              <a:rPr lang="zh-CN" altLang="en-US" sz="3600" dirty="0">
                <a:solidFill>
                  <a:srgbClr val="C00000"/>
                </a:solidFill>
                <a:latin typeface="华文行楷" panose="02010800040101010101" pitchFamily="2" charset="-122"/>
                <a:ea typeface="华文行楷" panose="02010800040101010101" pitchFamily="2" charset="-122"/>
              </a:rPr>
              <a:t>书外</a:t>
            </a:r>
            <a:r>
              <a:rPr lang="zh-CN" altLang="en-US" sz="3600" dirty="0">
                <a:latin typeface="华文行楷" panose="02010800040101010101" pitchFamily="2" charset="-122"/>
                <a:ea typeface="华文行楷" panose="02010800040101010101" pitchFamily="2" charset="-122"/>
              </a:rPr>
              <a:t>事例来验证父子间的关系特征吗？</a:t>
            </a:r>
            <a:endParaRPr lang="en-US" altLang="zh-CN" sz="3600" dirty="0">
              <a:latin typeface="华文行楷" panose="02010800040101010101" pitchFamily="2" charset="-122"/>
              <a:ea typeface="华文行楷" panose="02010800040101010101" pitchFamily="2" charset="-122"/>
            </a:endParaRPr>
          </a:p>
        </p:txBody>
      </p:sp>
      <p:sp>
        <p:nvSpPr>
          <p:cNvPr id="11" name="标题 10"/>
          <p:cNvSpPr>
            <a:spLocks noGrp="1"/>
          </p:cNvSpPr>
          <p:nvPr>
            <p:ph type="title"/>
          </p:nvPr>
        </p:nvSpPr>
        <p:spPr>
          <a:xfrm>
            <a:off x="1048777" y="725733"/>
            <a:ext cx="8940648" cy="1325563"/>
          </a:xfrm>
        </p:spPr>
        <p:txBody>
          <a:bodyPr>
            <a:normAutofit/>
          </a:bodyPr>
          <a:lstStyle/>
          <a:p>
            <a:r>
              <a:rPr lang="zh-CN" altLang="en-US" sz="4000" b="1" dirty="0">
                <a:solidFill>
                  <a:srgbClr val="C00000"/>
                </a:solidFill>
              </a:rPr>
              <a:t>（四）搜寻材料，验证观点</a:t>
            </a:r>
          </a:p>
        </p:txBody>
      </p:sp>
      <p:pic>
        <p:nvPicPr>
          <p:cNvPr id="5" name="Picture 5" descr="H:\素材\PPT素材\PNG\花木06.png">
            <a:extLst>
              <a:ext uri="{FF2B5EF4-FFF2-40B4-BE49-F238E27FC236}">
                <a16:creationId xmlns:a16="http://schemas.microsoft.com/office/drawing/2014/main" id="{DEA873F2-9D66-D747-8FAA-8EEB35FC8E4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75720" y="4437111"/>
            <a:ext cx="8086288" cy="2268233"/>
          </a:xfrm>
          <a:prstGeom prst="rect">
            <a:avLst/>
          </a:prstGeom>
          <a:noFill/>
          <a:extLst>
            <a:ext uri="{909E8E84-426E-40DD-AFC4-6F175D3DCCD1}">
              <a14:hiddenFill xmlns:a14="http://schemas.microsoft.com/office/drawing/2010/main">
                <a:solidFill>
                  <a:srgbClr val="FFFFFF"/>
                </a:solidFill>
              </a14:hiddenFill>
            </a:ext>
          </a:extLst>
        </p:spPr>
      </p:pic>
      <p:sp>
        <p:nvSpPr>
          <p:cNvPr id="6" name="云形标注 5">
            <a:extLst>
              <a:ext uri="{FF2B5EF4-FFF2-40B4-BE49-F238E27FC236}">
                <a16:creationId xmlns:a16="http://schemas.microsoft.com/office/drawing/2014/main" id="{BA02B7EC-1CEB-C44F-958B-93C572CA66C0}"/>
              </a:ext>
            </a:extLst>
          </p:cNvPr>
          <p:cNvSpPr/>
          <p:nvPr/>
        </p:nvSpPr>
        <p:spPr>
          <a:xfrm>
            <a:off x="7992533" y="1828799"/>
            <a:ext cx="3469365" cy="3691468"/>
          </a:xfrm>
          <a:prstGeom prst="cloudCallout">
            <a:avLst>
              <a:gd name="adj1" fmla="val -81035"/>
              <a:gd name="adj2" fmla="val -3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t> </a:t>
            </a:r>
            <a:endParaRPr lang="en-US" altLang="zh-CN" sz="2400" dirty="0"/>
          </a:p>
          <a:p>
            <a:r>
              <a:rPr lang="zh-CN" altLang="en-US" sz="2400" dirty="0"/>
              <a:t>设计意图：论证所归纳的传统社会父子关系特征的适用性，进一步理解书中及生活中父子关系所蕴含的文化现象。</a:t>
            </a:r>
          </a:p>
        </p:txBody>
      </p:sp>
    </p:spTree>
    <p:extLst>
      <p:ext uri="{BB962C8B-B14F-4D97-AF65-F5344CB8AC3E}">
        <p14:creationId xmlns:p14="http://schemas.microsoft.com/office/powerpoint/2010/main" val="3957864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 calcmode="lin" valueType="num">
                                      <p:cBhvr additive="base">
                                        <p:cTn id="1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8" name="内容占位符 7"/>
          <p:cNvSpPr>
            <a:spLocks noGrp="1"/>
          </p:cNvSpPr>
          <p:nvPr>
            <p:ph idx="1"/>
          </p:nvPr>
        </p:nvSpPr>
        <p:spPr>
          <a:xfrm>
            <a:off x="961030" y="2758122"/>
            <a:ext cx="6701900" cy="4351338"/>
          </a:xfrm>
        </p:spPr>
        <p:txBody>
          <a:bodyPr>
            <a:normAutofit/>
          </a:bodyPr>
          <a:lstStyle/>
          <a:p>
            <a:r>
              <a:rPr lang="en-US" altLang="zh-CN" sz="3200" dirty="0"/>
              <a:t>1.</a:t>
            </a:r>
            <a:r>
              <a:rPr lang="zh-CN" altLang="zh-CN" sz="3200" dirty="0"/>
              <a:t>传统的父子关系的特征有怎样的利弊？</a:t>
            </a:r>
          </a:p>
          <a:p>
            <a:r>
              <a:rPr lang="en-US" altLang="zh-CN" sz="3200" dirty="0"/>
              <a:t>2.</a:t>
            </a:r>
            <a:r>
              <a:rPr lang="zh-CN" altLang="zh-CN" sz="3200" dirty="0"/>
              <a:t>当下越来越多的人远离了乡土，是否中国父子关系的特征也发生了改变呢？</a:t>
            </a:r>
            <a:endParaRPr lang="en-US" altLang="zh-CN" sz="3200" dirty="0">
              <a:latin typeface="华文行楷" panose="02010800040101010101" pitchFamily="2" charset="-122"/>
              <a:ea typeface="华文行楷" panose="02010800040101010101" pitchFamily="2" charset="-122"/>
            </a:endParaRPr>
          </a:p>
          <a:p>
            <a:endParaRPr lang="en-US" altLang="zh-CN" sz="3200" dirty="0">
              <a:latin typeface="华文行楷" panose="02010800040101010101" pitchFamily="2" charset="-122"/>
              <a:ea typeface="华文行楷" panose="02010800040101010101" pitchFamily="2" charset="-122"/>
            </a:endParaRPr>
          </a:p>
        </p:txBody>
      </p:sp>
      <p:sp>
        <p:nvSpPr>
          <p:cNvPr id="11" name="标题 10"/>
          <p:cNvSpPr>
            <a:spLocks noGrp="1"/>
          </p:cNvSpPr>
          <p:nvPr>
            <p:ph type="title"/>
          </p:nvPr>
        </p:nvSpPr>
        <p:spPr>
          <a:xfrm>
            <a:off x="1121050" y="1122235"/>
            <a:ext cx="10515600" cy="1325563"/>
          </a:xfrm>
        </p:spPr>
        <p:txBody>
          <a:bodyPr>
            <a:normAutofit/>
          </a:bodyPr>
          <a:lstStyle/>
          <a:p>
            <a:r>
              <a:rPr lang="zh-CN" altLang="en-US" b="1" dirty="0">
                <a:solidFill>
                  <a:srgbClr val="C00000"/>
                </a:solidFill>
              </a:rPr>
              <a:t>（五）</a:t>
            </a:r>
            <a:r>
              <a:rPr lang="zh-CN" altLang="zh-CN" b="1" dirty="0">
                <a:solidFill>
                  <a:srgbClr val="C00000"/>
                </a:solidFill>
              </a:rPr>
              <a:t>文化眼光，辩证看待</a:t>
            </a:r>
            <a:br>
              <a:rPr lang="zh-CN" altLang="zh-CN" sz="4000" dirty="0"/>
            </a:br>
            <a:endParaRPr lang="zh-CN" altLang="en-US" sz="4000" b="1" dirty="0">
              <a:solidFill>
                <a:srgbClr val="C00000"/>
              </a:solidFill>
            </a:endParaRPr>
          </a:p>
        </p:txBody>
      </p:sp>
      <p:pic>
        <p:nvPicPr>
          <p:cNvPr id="5" name="Picture 5" descr="H:\素材\PPT素材\PNG\花木06.png">
            <a:extLst>
              <a:ext uri="{FF2B5EF4-FFF2-40B4-BE49-F238E27FC236}">
                <a16:creationId xmlns:a16="http://schemas.microsoft.com/office/drawing/2014/main" id="{9F86DB11-D9AA-B247-8EF2-0884C10EAB0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75720" y="4437111"/>
            <a:ext cx="8086288" cy="2268233"/>
          </a:xfrm>
          <a:prstGeom prst="rect">
            <a:avLst/>
          </a:prstGeom>
          <a:noFill/>
          <a:extLst>
            <a:ext uri="{909E8E84-426E-40DD-AFC4-6F175D3DCCD1}">
              <a14:hiddenFill xmlns:a14="http://schemas.microsoft.com/office/drawing/2010/main">
                <a:solidFill>
                  <a:srgbClr val="FFFFFF"/>
                </a:solidFill>
              </a14:hiddenFill>
            </a:ext>
          </a:extLst>
        </p:spPr>
      </p:pic>
      <p:sp>
        <p:nvSpPr>
          <p:cNvPr id="7" name="云形标注 6">
            <a:extLst>
              <a:ext uri="{FF2B5EF4-FFF2-40B4-BE49-F238E27FC236}">
                <a16:creationId xmlns:a16="http://schemas.microsoft.com/office/drawing/2014/main" id="{7B840E8F-CD69-C34B-9939-526DDD973E3C}"/>
              </a:ext>
            </a:extLst>
          </p:cNvPr>
          <p:cNvSpPr/>
          <p:nvPr/>
        </p:nvSpPr>
        <p:spPr>
          <a:xfrm>
            <a:off x="8011832" y="1437097"/>
            <a:ext cx="3301273" cy="3066332"/>
          </a:xfrm>
          <a:prstGeom prst="cloudCallout">
            <a:avLst>
              <a:gd name="adj1" fmla="val -69762"/>
              <a:gd name="adj2" fmla="val 2980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t> </a:t>
            </a:r>
            <a:endParaRPr lang="en-US" altLang="zh-CN" sz="2400" dirty="0"/>
          </a:p>
          <a:p>
            <a:r>
              <a:rPr lang="zh-CN" altLang="en-US" sz="2400" dirty="0"/>
              <a:t>设计意图：培养学生的辩证思维和对待传统文化的扬弃态度。</a:t>
            </a:r>
          </a:p>
        </p:txBody>
      </p:sp>
    </p:spTree>
    <p:extLst>
      <p:ext uri="{BB962C8B-B14F-4D97-AF65-F5344CB8AC3E}">
        <p14:creationId xmlns:p14="http://schemas.microsoft.com/office/powerpoint/2010/main" val="2171402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017620-B566-144F-B53F-53F6D077CE15}"/>
              </a:ext>
            </a:extLst>
          </p:cNvPr>
          <p:cNvSpPr>
            <a:spLocks noGrp="1"/>
          </p:cNvSpPr>
          <p:nvPr>
            <p:ph type="title"/>
          </p:nvPr>
        </p:nvSpPr>
        <p:spPr/>
        <p:txBody>
          <a:bodyPr/>
          <a:lstStyle/>
          <a:p>
            <a:r>
              <a:rPr kumimoji="1" lang="zh-CN" altLang="en-US" dirty="0"/>
              <a:t>关于“文化”</a:t>
            </a:r>
          </a:p>
        </p:txBody>
      </p:sp>
      <p:sp>
        <p:nvSpPr>
          <p:cNvPr id="3" name="内容占位符 2">
            <a:extLst>
              <a:ext uri="{FF2B5EF4-FFF2-40B4-BE49-F238E27FC236}">
                <a16:creationId xmlns:a16="http://schemas.microsoft.com/office/drawing/2014/main" id="{C1C4803F-6763-9744-BD09-A4656D5F652D}"/>
              </a:ext>
            </a:extLst>
          </p:cNvPr>
          <p:cNvSpPr>
            <a:spLocks noGrp="1"/>
          </p:cNvSpPr>
          <p:nvPr>
            <p:ph idx="1"/>
          </p:nvPr>
        </p:nvSpPr>
        <p:spPr>
          <a:xfrm>
            <a:off x="838200" y="2171917"/>
            <a:ext cx="10515600" cy="4351338"/>
          </a:xfrm>
        </p:spPr>
        <p:txBody>
          <a:bodyPr/>
          <a:lstStyle/>
          <a:p>
            <a:r>
              <a:rPr lang="en-US" altLang="zh-CN" dirty="0"/>
              <a:t>“</a:t>
            </a:r>
            <a:r>
              <a:rPr lang="zh-CN" altLang="zh-CN" dirty="0"/>
              <a:t>上边所谓那套传下来的办法，就是社会的共同的经验的累积，也就是我们常说的文化。文化是依赖象征体系和个人的记忆而维持着的社会共同经验。这样说来，每个人的当前，不但包括他个人过去的投影，而且是整个民族的过去的投影。</a:t>
            </a:r>
            <a:r>
              <a:rPr lang="en-US" altLang="zh-CN" dirty="0"/>
              <a:t>”</a:t>
            </a:r>
            <a:endParaRPr lang="zh-CN" altLang="zh-CN" dirty="0"/>
          </a:p>
          <a:p>
            <a:pPr algn="r"/>
            <a:r>
              <a:rPr kumimoji="1" lang="en-US" altLang="zh-CN" dirty="0"/>
              <a:t>44</a:t>
            </a:r>
            <a:r>
              <a:rPr kumimoji="1" lang="zh-CN" altLang="en-US" dirty="0"/>
              <a:t>页</a:t>
            </a:r>
            <a:endParaRPr kumimoji="1" lang="en-US" altLang="zh-CN" dirty="0"/>
          </a:p>
          <a:p>
            <a:pPr algn="r"/>
            <a:endParaRPr kumimoji="1" lang="en-US" altLang="zh-CN" dirty="0"/>
          </a:p>
        </p:txBody>
      </p:sp>
      <p:sp>
        <p:nvSpPr>
          <p:cNvPr id="4" name="云形标注 3">
            <a:extLst>
              <a:ext uri="{FF2B5EF4-FFF2-40B4-BE49-F238E27FC236}">
                <a16:creationId xmlns:a16="http://schemas.microsoft.com/office/drawing/2014/main" id="{7A26F6E4-E6E9-0142-B2D8-699F88C8CF31}"/>
              </a:ext>
            </a:extLst>
          </p:cNvPr>
          <p:cNvSpPr/>
          <p:nvPr/>
        </p:nvSpPr>
        <p:spPr>
          <a:xfrm>
            <a:off x="2218267" y="4347587"/>
            <a:ext cx="4354063" cy="2447280"/>
          </a:xfrm>
          <a:prstGeom prst="cloudCallout">
            <a:avLst>
              <a:gd name="adj1" fmla="val 36535"/>
              <a:gd name="adj2" fmla="val -6647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t> </a:t>
            </a:r>
            <a:endParaRPr lang="en-US" altLang="zh-CN" sz="2400" dirty="0"/>
          </a:p>
          <a:p>
            <a:r>
              <a:rPr lang="zh-CN" altLang="en-US" sz="2400" dirty="0"/>
              <a:t>设计意图：加深对文化的理解，更进一步理解父子关系。并理解文化的传承性。</a:t>
            </a:r>
          </a:p>
        </p:txBody>
      </p:sp>
      <p:pic>
        <p:nvPicPr>
          <p:cNvPr id="5" name="Picture 5" descr="H:\素材\PPT素材\PNG\花木06.png">
            <a:extLst>
              <a:ext uri="{FF2B5EF4-FFF2-40B4-BE49-F238E27FC236}">
                <a16:creationId xmlns:a16="http://schemas.microsoft.com/office/drawing/2014/main" id="{92F4A36D-BF4B-3846-B706-B0827ADBE4D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05712" y="3213469"/>
            <a:ext cx="8086288" cy="2268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2724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8" name="内容占位符 7"/>
          <p:cNvSpPr>
            <a:spLocks noGrp="1"/>
          </p:cNvSpPr>
          <p:nvPr>
            <p:ph idx="1"/>
          </p:nvPr>
        </p:nvSpPr>
        <p:spPr>
          <a:xfrm>
            <a:off x="2122968" y="2701772"/>
            <a:ext cx="10515600" cy="4351338"/>
          </a:xfrm>
        </p:spPr>
        <p:txBody>
          <a:bodyPr>
            <a:normAutofit/>
          </a:bodyPr>
          <a:lstStyle/>
          <a:p>
            <a:r>
              <a:rPr lang="zh-CN" altLang="en-US" sz="4400" dirty="0">
                <a:latin typeface="华文行楷" panose="02010800040101010101" pitchFamily="2" charset="-122"/>
                <a:ea typeface="华文行楷" panose="02010800040101010101" pitchFamily="2" charset="-122"/>
              </a:rPr>
              <a:t>先选题，后研读。（</a:t>
            </a:r>
            <a:r>
              <a:rPr lang="zh-CN" altLang="en-US" sz="4400" dirty="0">
                <a:solidFill>
                  <a:srgbClr val="C00000"/>
                </a:solidFill>
                <a:latin typeface="华文行楷" panose="02010800040101010101" pitchFamily="2" charset="-122"/>
                <a:ea typeface="华文行楷" panose="02010800040101010101" pitchFamily="2" charset="-122"/>
              </a:rPr>
              <a:t>明观点</a:t>
            </a:r>
            <a:r>
              <a:rPr lang="zh-CN" altLang="en-US" sz="4400" dirty="0">
                <a:latin typeface="华文行楷" panose="02010800040101010101" pitchFamily="2" charset="-122"/>
                <a:ea typeface="华文行楷" panose="02010800040101010101" pitchFamily="2" charset="-122"/>
              </a:rPr>
              <a:t>）</a:t>
            </a:r>
          </a:p>
          <a:p>
            <a:r>
              <a:rPr lang="zh-CN" altLang="en-US" sz="4400" dirty="0">
                <a:latin typeface="华文行楷" panose="02010800040101010101" pitchFamily="2" charset="-122"/>
                <a:ea typeface="华文行楷" panose="02010800040101010101" pitchFamily="2" charset="-122"/>
              </a:rPr>
              <a:t>一意求，他勿念。（</a:t>
            </a:r>
            <a:r>
              <a:rPr lang="zh-CN" altLang="en-US" sz="4400" dirty="0">
                <a:solidFill>
                  <a:srgbClr val="C00000"/>
                </a:solidFill>
                <a:latin typeface="华文行楷" panose="02010800040101010101" pitchFamily="2" charset="-122"/>
                <a:ea typeface="华文行楷" panose="02010800040101010101" pitchFamily="2" charset="-122"/>
              </a:rPr>
              <a:t>筛信息</a:t>
            </a:r>
            <a:r>
              <a:rPr lang="zh-CN" altLang="en-US" sz="4400" dirty="0">
                <a:latin typeface="华文行楷" panose="02010800040101010101" pitchFamily="2" charset="-122"/>
                <a:ea typeface="华文行楷" panose="02010800040101010101" pitchFamily="2" charset="-122"/>
              </a:rPr>
              <a:t>）</a:t>
            </a:r>
          </a:p>
          <a:p>
            <a:r>
              <a:rPr lang="zh-CN" altLang="en-US" sz="4400" dirty="0">
                <a:latin typeface="华文行楷" panose="02010800040101010101" pitchFamily="2" charset="-122"/>
                <a:ea typeface="华文行楷" panose="02010800040101010101" pitchFamily="2" charset="-122"/>
              </a:rPr>
              <a:t>析关键，材料验。（</a:t>
            </a:r>
            <a:r>
              <a:rPr lang="zh-CN" altLang="en-US" sz="4400" dirty="0">
                <a:solidFill>
                  <a:srgbClr val="C00000"/>
                </a:solidFill>
                <a:latin typeface="华文行楷" panose="02010800040101010101" pitchFamily="2" charset="-122"/>
                <a:ea typeface="华文行楷" panose="02010800040101010101" pitchFamily="2" charset="-122"/>
              </a:rPr>
              <a:t>抓特征</a:t>
            </a:r>
            <a:r>
              <a:rPr lang="zh-CN" altLang="en-US" sz="4400" dirty="0">
                <a:latin typeface="华文行楷" panose="02010800040101010101" pitchFamily="2" charset="-122"/>
                <a:ea typeface="华文行楷" panose="02010800040101010101" pitchFamily="2" charset="-122"/>
              </a:rPr>
              <a:t>）</a:t>
            </a:r>
          </a:p>
          <a:p>
            <a:r>
              <a:rPr lang="zh-CN" altLang="zh-CN" sz="4400" dirty="0">
                <a:latin typeface="华文行楷" panose="02010800040101010101" pitchFamily="2" charset="-122"/>
                <a:ea typeface="华文行楷" panose="02010800040101010101" pitchFamily="2" charset="-122"/>
              </a:rPr>
              <a:t>文化眼，辩证看。</a:t>
            </a:r>
            <a:r>
              <a:rPr lang="zh-CN" altLang="en-US" sz="4400" dirty="0">
                <a:latin typeface="华文行楷" panose="02010800040101010101" pitchFamily="2" charset="-122"/>
                <a:ea typeface="华文行楷" panose="02010800040101010101" pitchFamily="2" charset="-122"/>
              </a:rPr>
              <a:t>（</a:t>
            </a:r>
            <a:r>
              <a:rPr lang="zh-CN" altLang="en-US" sz="4400" dirty="0">
                <a:solidFill>
                  <a:srgbClr val="C00000"/>
                </a:solidFill>
                <a:latin typeface="华文行楷" panose="02010800040101010101" pitchFamily="2" charset="-122"/>
                <a:ea typeface="华文行楷" panose="02010800040101010101" pitchFamily="2" charset="-122"/>
              </a:rPr>
              <a:t>喜收获</a:t>
            </a:r>
            <a:r>
              <a:rPr lang="zh-CN" altLang="en-US" sz="4400" dirty="0">
                <a:latin typeface="华文行楷" panose="02010800040101010101" pitchFamily="2" charset="-122"/>
                <a:ea typeface="华文行楷" panose="02010800040101010101" pitchFamily="2" charset="-122"/>
              </a:rPr>
              <a:t>）</a:t>
            </a:r>
          </a:p>
        </p:txBody>
      </p:sp>
      <p:sp>
        <p:nvSpPr>
          <p:cNvPr id="11" name="标题 10"/>
          <p:cNvSpPr>
            <a:spLocks noGrp="1"/>
          </p:cNvSpPr>
          <p:nvPr>
            <p:ph type="title"/>
          </p:nvPr>
        </p:nvSpPr>
        <p:spPr>
          <a:xfrm>
            <a:off x="961030" y="733615"/>
            <a:ext cx="10515600" cy="1325563"/>
          </a:xfrm>
        </p:spPr>
        <p:txBody>
          <a:bodyPr>
            <a:normAutofit/>
          </a:bodyPr>
          <a:lstStyle/>
          <a:p>
            <a:r>
              <a:rPr lang="zh-CN" altLang="en-US" b="1" dirty="0">
                <a:solidFill>
                  <a:srgbClr val="C00000"/>
                </a:solidFill>
              </a:rPr>
              <a:t>（六）总结研读的步骤方法</a:t>
            </a:r>
          </a:p>
        </p:txBody>
      </p:sp>
    </p:spTree>
    <p:extLst>
      <p:ext uri="{BB962C8B-B14F-4D97-AF65-F5344CB8AC3E}">
        <p14:creationId xmlns:p14="http://schemas.microsoft.com/office/powerpoint/2010/main" val="2041121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1000"/>
                                        <p:tgtEl>
                                          <p:spTgt spid="8">
                                            <p:txEl>
                                              <p:pRg st="0" end="0"/>
                                            </p:txEl>
                                          </p:spTgt>
                                        </p:tgtEl>
                                      </p:cBhvr>
                                    </p:animEffect>
                                    <p:anim calcmode="lin" valueType="num">
                                      <p:cBhvr>
                                        <p:cTn id="14"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8">
                                            <p:txEl>
                                              <p:pRg st="1" end="1"/>
                                            </p:txEl>
                                          </p:spTgt>
                                        </p:tgtEl>
                                        <p:attrNameLst>
                                          <p:attrName>style.visibility</p:attrName>
                                        </p:attrNameLst>
                                      </p:cBhvr>
                                      <p:to>
                                        <p:strVal val="visible"/>
                                      </p:to>
                                    </p:set>
                                    <p:animEffect transition="in" filter="fade">
                                      <p:cBhvr>
                                        <p:cTn id="20" dur="1000"/>
                                        <p:tgtEl>
                                          <p:spTgt spid="8">
                                            <p:txEl>
                                              <p:pRg st="1" end="1"/>
                                            </p:txEl>
                                          </p:spTgt>
                                        </p:tgtEl>
                                      </p:cBhvr>
                                    </p:animEffect>
                                    <p:anim calcmode="lin" valueType="num">
                                      <p:cBhvr>
                                        <p:cTn id="21"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1000"/>
                                        <p:tgtEl>
                                          <p:spTgt spid="8">
                                            <p:txEl>
                                              <p:pRg st="2" end="2"/>
                                            </p:txEl>
                                          </p:spTgt>
                                        </p:tgtEl>
                                      </p:cBhvr>
                                    </p:animEffect>
                                    <p:anim calcmode="lin" valueType="num">
                                      <p:cBhvr>
                                        <p:cTn id="28"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8">
                                            <p:txEl>
                                              <p:pRg st="3" end="3"/>
                                            </p:txEl>
                                          </p:spTgt>
                                        </p:tgtEl>
                                        <p:attrNameLst>
                                          <p:attrName>style.visibility</p:attrName>
                                        </p:attrNameLst>
                                      </p:cBhvr>
                                      <p:to>
                                        <p:strVal val="visible"/>
                                      </p:to>
                                    </p:set>
                                    <p:animEffect transition="in" filter="fade">
                                      <p:cBhvr>
                                        <p:cTn id="34" dur="1000"/>
                                        <p:tgtEl>
                                          <p:spTgt spid="8">
                                            <p:txEl>
                                              <p:pRg st="3" end="3"/>
                                            </p:txEl>
                                          </p:spTgt>
                                        </p:tgtEl>
                                      </p:cBhvr>
                                    </p:animEffect>
                                    <p:anim calcmode="lin" valueType="num">
                                      <p:cBhvr>
                                        <p:cTn id="35"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11" name="标题 10"/>
          <p:cNvSpPr>
            <a:spLocks noGrp="1"/>
          </p:cNvSpPr>
          <p:nvPr>
            <p:ph type="title"/>
          </p:nvPr>
        </p:nvSpPr>
        <p:spPr>
          <a:xfrm>
            <a:off x="1153794" y="1251618"/>
            <a:ext cx="8940648" cy="1325563"/>
          </a:xfrm>
        </p:spPr>
        <p:txBody>
          <a:bodyPr>
            <a:normAutofit/>
          </a:bodyPr>
          <a:lstStyle/>
          <a:p>
            <a:r>
              <a:rPr lang="zh-CN" altLang="en-US" sz="4000" b="1" dirty="0">
                <a:solidFill>
                  <a:srgbClr val="C00000"/>
                </a:solidFill>
              </a:rPr>
              <a:t>（七）研读成果转化成小论文</a:t>
            </a:r>
          </a:p>
        </p:txBody>
      </p:sp>
      <p:pic>
        <p:nvPicPr>
          <p:cNvPr id="4" name="Picture 5" descr="H:\素材\PPT素材\PNG\花木06.png">
            <a:extLst>
              <a:ext uri="{FF2B5EF4-FFF2-40B4-BE49-F238E27FC236}">
                <a16:creationId xmlns:a16="http://schemas.microsoft.com/office/drawing/2014/main" id="{982DEC3C-9E47-654B-8DF5-424EABD043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75720" y="4437111"/>
            <a:ext cx="8086288" cy="2268233"/>
          </a:xfrm>
          <a:prstGeom prst="rect">
            <a:avLst/>
          </a:prstGeom>
          <a:noFill/>
          <a:extLst>
            <a:ext uri="{909E8E84-426E-40DD-AFC4-6F175D3DCCD1}">
              <a14:hiddenFill xmlns:a14="http://schemas.microsoft.com/office/drawing/2010/main">
                <a:solidFill>
                  <a:srgbClr val="FFFFFF"/>
                </a:solidFill>
              </a14:hiddenFill>
            </a:ext>
          </a:extLst>
        </p:spPr>
      </p:pic>
      <p:sp>
        <p:nvSpPr>
          <p:cNvPr id="5" name="云形标注 4">
            <a:extLst>
              <a:ext uri="{FF2B5EF4-FFF2-40B4-BE49-F238E27FC236}">
                <a16:creationId xmlns:a16="http://schemas.microsoft.com/office/drawing/2014/main" id="{B961EBB8-957B-B045-86C9-9D2BEF083C70}"/>
              </a:ext>
            </a:extLst>
          </p:cNvPr>
          <p:cNvSpPr/>
          <p:nvPr/>
        </p:nvSpPr>
        <p:spPr>
          <a:xfrm>
            <a:off x="1722474" y="2977116"/>
            <a:ext cx="6549656" cy="3451781"/>
          </a:xfrm>
          <a:prstGeom prst="cloudCallout">
            <a:avLst>
              <a:gd name="adj1" fmla="val 20997"/>
              <a:gd name="adj2" fmla="val -7215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t> </a:t>
            </a:r>
            <a:endParaRPr lang="en-US" altLang="zh-CN" sz="2400" dirty="0"/>
          </a:p>
          <a:p>
            <a:r>
              <a:rPr lang="zh-CN" altLang="en-US" sz="2400" dirty="0"/>
              <a:t>设计意图：</a:t>
            </a:r>
            <a:r>
              <a:rPr lang="zh-CN" altLang="zh-CN" sz="2400" dirty="0"/>
              <a:t>“研究”大致要经历选题、搜集材料、分析材料、撰写论文等几个环节</a:t>
            </a:r>
            <a:r>
              <a:rPr lang="zh-CN" altLang="en-US" sz="2400" dirty="0"/>
              <a:t>。小论文应是研读的一个环节。它将</a:t>
            </a:r>
            <a:r>
              <a:rPr lang="zh-CN" altLang="zh-CN" sz="2400" dirty="0"/>
              <a:t>为后面研读展示课做准备。</a:t>
            </a:r>
            <a:r>
              <a:rPr lang="zh-CN" altLang="en-US" sz="2400" dirty="0"/>
              <a:t>同时</a:t>
            </a:r>
            <a:r>
              <a:rPr lang="zh-CN" altLang="zh-CN" sz="2400" dirty="0"/>
              <a:t>规范的小论文是学生将来做研究必将接触到的内容，是学生应掌握的技能。</a:t>
            </a:r>
            <a:endParaRPr lang="zh-CN" altLang="en-US" sz="2400" dirty="0"/>
          </a:p>
        </p:txBody>
      </p:sp>
    </p:spTree>
    <p:extLst>
      <p:ext uri="{BB962C8B-B14F-4D97-AF65-F5344CB8AC3E}">
        <p14:creationId xmlns:p14="http://schemas.microsoft.com/office/powerpoint/2010/main" val="3981876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3" name="内容占位符 2"/>
          <p:cNvPicPr>
            <a:picLocks noGrp="1" noChangeAspect="1"/>
          </p:cNvPicPr>
          <p:nvPr>
            <p:ph idx="1"/>
          </p:nvPr>
        </p:nvPicPr>
        <p:blipFill>
          <a:blip r:embed="rId2"/>
          <a:stretch>
            <a:fillRect/>
          </a:stretch>
        </p:blipFill>
        <p:spPr>
          <a:xfrm>
            <a:off x="648400" y="543629"/>
            <a:ext cx="10957445" cy="5989040"/>
          </a:xfrm>
          <a:prstGeom prst="rect">
            <a:avLst/>
          </a:prstGeom>
        </p:spPr>
      </p:pic>
    </p:spTree>
    <p:extLst>
      <p:ext uri="{BB962C8B-B14F-4D97-AF65-F5344CB8AC3E}">
        <p14:creationId xmlns:p14="http://schemas.microsoft.com/office/powerpoint/2010/main" val="29178742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6" name="内容占位符 5"/>
          <p:cNvPicPr>
            <a:picLocks noGrp="1" noChangeAspect="1"/>
          </p:cNvPicPr>
          <p:nvPr>
            <p:ph idx="1"/>
          </p:nvPr>
        </p:nvPicPr>
        <p:blipFill>
          <a:blip r:embed="rId2"/>
          <a:stretch>
            <a:fillRect/>
          </a:stretch>
        </p:blipFill>
        <p:spPr>
          <a:xfrm>
            <a:off x="844061" y="117206"/>
            <a:ext cx="10803988" cy="6740794"/>
          </a:xfrm>
          <a:prstGeom prst="rect">
            <a:avLst/>
          </a:prstGeom>
        </p:spPr>
      </p:pic>
    </p:spTree>
    <p:extLst>
      <p:ext uri="{BB962C8B-B14F-4D97-AF65-F5344CB8AC3E}">
        <p14:creationId xmlns:p14="http://schemas.microsoft.com/office/powerpoint/2010/main" val="4389032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3" name="内容占位符 2"/>
          <p:cNvPicPr>
            <a:picLocks noGrp="1" noChangeAspect="1"/>
          </p:cNvPicPr>
          <p:nvPr>
            <p:ph idx="1"/>
          </p:nvPr>
        </p:nvPicPr>
        <p:blipFill>
          <a:blip r:embed="rId2"/>
          <a:stretch>
            <a:fillRect/>
          </a:stretch>
        </p:blipFill>
        <p:spPr>
          <a:xfrm>
            <a:off x="943762" y="668739"/>
            <a:ext cx="10356583" cy="1569493"/>
          </a:xfrm>
          <a:prstGeom prst="rect">
            <a:avLst/>
          </a:prstGeom>
        </p:spPr>
      </p:pic>
      <p:pic>
        <p:nvPicPr>
          <p:cNvPr id="4" name="Picture 5" descr="H:\素材\PPT素材\PNG\花木06.png">
            <a:extLst>
              <a:ext uri="{FF2B5EF4-FFF2-40B4-BE49-F238E27FC236}">
                <a16:creationId xmlns:a16="http://schemas.microsoft.com/office/drawing/2014/main" id="{E5C0F8C0-BA0D-AA48-8E54-3B8566303B5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5720" y="4437111"/>
            <a:ext cx="8086288" cy="2268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83661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16" name="标题 15"/>
          <p:cNvSpPr>
            <a:spLocks noGrp="1"/>
          </p:cNvSpPr>
          <p:nvPr>
            <p:ph type="title"/>
          </p:nvPr>
        </p:nvSpPr>
        <p:spPr>
          <a:xfrm>
            <a:off x="3527348" y="5524266"/>
            <a:ext cx="6537898" cy="2050960"/>
          </a:xfrm>
        </p:spPr>
        <p:txBody>
          <a:bodyPr>
            <a:noAutofit/>
          </a:bodyPr>
          <a:lstStyle/>
          <a:p>
            <a:pPr>
              <a:lnSpc>
                <a:spcPct val="150000"/>
              </a:lnSpc>
            </a:pPr>
            <a:br>
              <a:rPr lang="en-US" altLang="zh-CN" sz="2400" b="1" dirty="0">
                <a:solidFill>
                  <a:srgbClr val="C00000"/>
                </a:solidFill>
                <a:latin typeface="华文新魏" panose="02010800040101010101" pitchFamily="2" charset="-122"/>
                <a:ea typeface="华文新魏" panose="02010800040101010101" pitchFamily="2" charset="-122"/>
              </a:rPr>
            </a:br>
            <a:br>
              <a:rPr lang="en-US" altLang="zh-CN" sz="2400" b="1" dirty="0">
                <a:solidFill>
                  <a:srgbClr val="C00000"/>
                </a:solidFill>
                <a:latin typeface="华文新魏" panose="02010800040101010101" pitchFamily="2" charset="-122"/>
                <a:ea typeface="华文新魏" panose="02010800040101010101" pitchFamily="2" charset="-122"/>
              </a:rPr>
            </a:br>
            <a:br>
              <a:rPr lang="zh-CN" altLang="en-US" sz="2400" b="1" dirty="0">
                <a:latin typeface="华文新魏" panose="02010800040101010101" pitchFamily="2" charset="-122"/>
                <a:ea typeface="华文新魏" panose="02010800040101010101" pitchFamily="2" charset="-122"/>
              </a:rPr>
            </a:br>
            <a:br>
              <a:rPr lang="en-US" altLang="zh-CN" sz="2400" b="1" dirty="0">
                <a:latin typeface="华文新魏" panose="02010800040101010101" pitchFamily="2" charset="-122"/>
                <a:ea typeface="华文新魏" panose="02010800040101010101" pitchFamily="2" charset="-122"/>
              </a:rPr>
            </a:br>
            <a:br>
              <a:rPr lang="en-US" altLang="zh-CN" sz="2400" b="1" dirty="0">
                <a:latin typeface="华文新魏" panose="02010800040101010101" pitchFamily="2" charset="-122"/>
                <a:ea typeface="华文新魏" panose="02010800040101010101" pitchFamily="2" charset="-122"/>
              </a:rPr>
            </a:br>
            <a:br>
              <a:rPr lang="en-US" altLang="zh-CN" sz="2400" b="1" dirty="0">
                <a:solidFill>
                  <a:srgbClr val="C00000"/>
                </a:solidFill>
                <a:latin typeface="华文新魏" panose="02010800040101010101" pitchFamily="2" charset="-122"/>
                <a:ea typeface="华文新魏" panose="02010800040101010101" pitchFamily="2" charset="-122"/>
              </a:rPr>
            </a:br>
            <a:endParaRPr lang="zh-CN" altLang="en-US" sz="2400" b="1" dirty="0">
              <a:solidFill>
                <a:srgbClr val="C00000"/>
              </a:solidFill>
              <a:latin typeface="华文新魏" panose="02010800040101010101" pitchFamily="2" charset="-122"/>
              <a:ea typeface="华文新魏" panose="02010800040101010101" pitchFamily="2" charset="-122"/>
            </a:endParaRPr>
          </a:p>
        </p:txBody>
      </p:sp>
      <p:sp>
        <p:nvSpPr>
          <p:cNvPr id="2" name="矩形 1"/>
          <p:cNvSpPr/>
          <p:nvPr/>
        </p:nvSpPr>
        <p:spPr>
          <a:xfrm>
            <a:off x="2240615" y="850073"/>
            <a:ext cx="2337499" cy="584775"/>
          </a:xfrm>
          <a:prstGeom prst="rect">
            <a:avLst/>
          </a:prstGeom>
        </p:spPr>
        <p:txBody>
          <a:bodyPr wrap="none">
            <a:spAutoFit/>
          </a:bodyPr>
          <a:lstStyle/>
          <a:p>
            <a:r>
              <a:rPr lang="zh-CN" altLang="en-US" sz="3200" b="1" dirty="0">
                <a:solidFill>
                  <a:srgbClr val="C00000"/>
                </a:solidFill>
              </a:rPr>
              <a:t>二， 说教材</a:t>
            </a:r>
          </a:p>
        </p:txBody>
      </p:sp>
      <p:sp>
        <p:nvSpPr>
          <p:cNvPr id="3" name="矩形 2">
            <a:extLst>
              <a:ext uri="{FF2B5EF4-FFF2-40B4-BE49-F238E27FC236}">
                <a16:creationId xmlns:a16="http://schemas.microsoft.com/office/drawing/2014/main" id="{1AFA5201-59B1-C44C-B795-754727D7A0A9}"/>
              </a:ext>
            </a:extLst>
          </p:cNvPr>
          <p:cNvSpPr/>
          <p:nvPr/>
        </p:nvSpPr>
        <p:spPr>
          <a:xfrm>
            <a:off x="1282445" y="2240017"/>
            <a:ext cx="9860476" cy="4524315"/>
          </a:xfrm>
          <a:prstGeom prst="rect">
            <a:avLst/>
          </a:prstGeom>
        </p:spPr>
        <p:txBody>
          <a:bodyPr wrap="square">
            <a:spAutoFit/>
          </a:bodyPr>
          <a:lstStyle/>
          <a:p>
            <a:r>
              <a:rPr lang="zh-CN" altLang="en-US" sz="3200" dirty="0">
                <a:latin typeface="Calibri" panose="020F0502020204030204" pitchFamily="34" charset="0"/>
                <a:cs typeface="Times New Roman" panose="02020603050405020304" pitchFamily="18" charset="0"/>
              </a:rPr>
              <a:t>（一）说</a:t>
            </a:r>
            <a:r>
              <a:rPr lang="en-US" altLang="zh-CN" sz="3200" dirty="0">
                <a:latin typeface="Calibri" panose="020F0502020204030204" pitchFamily="34" charset="0"/>
                <a:cs typeface="Times New Roman" panose="02020603050405020304" pitchFamily="18" charset="0"/>
              </a:rPr>
              <a:t>《</a:t>
            </a:r>
            <a:r>
              <a:rPr lang="zh-CN" altLang="en-US" sz="3200" dirty="0">
                <a:latin typeface="Calibri" panose="020F0502020204030204" pitchFamily="34" charset="0"/>
                <a:cs typeface="Times New Roman" panose="02020603050405020304" pitchFamily="18" charset="0"/>
              </a:rPr>
              <a:t>乡土中国</a:t>
            </a:r>
            <a:r>
              <a:rPr lang="en-US" altLang="zh-CN" sz="3200" dirty="0">
                <a:latin typeface="Calibri" panose="020F0502020204030204" pitchFamily="34" charset="0"/>
                <a:cs typeface="Times New Roman" panose="02020603050405020304" pitchFamily="18" charset="0"/>
              </a:rPr>
              <a:t>》</a:t>
            </a:r>
            <a:r>
              <a:rPr lang="zh-CN" altLang="en-US" sz="3200" dirty="0">
                <a:latin typeface="Calibri" panose="020F0502020204030204" pitchFamily="34" charset="0"/>
                <a:cs typeface="Times New Roman" panose="02020603050405020304" pitchFamily="18" charset="0"/>
              </a:rPr>
              <a:t>的重要地位</a:t>
            </a:r>
            <a:endParaRPr lang="en-US" altLang="zh-CN" sz="3200" dirty="0">
              <a:latin typeface="Calibri" panose="020F0502020204030204" pitchFamily="34" charset="0"/>
              <a:cs typeface="Times New Roman" panose="02020603050405020304" pitchFamily="18" charset="0"/>
            </a:endParaRPr>
          </a:p>
          <a:p>
            <a:r>
              <a:rPr lang="en-US" altLang="zh-CN" sz="3200" dirty="0">
                <a:latin typeface="Calibri" panose="020F0502020204030204" pitchFamily="34" charset="0"/>
                <a:cs typeface="Times New Roman" panose="02020603050405020304" pitchFamily="18" charset="0"/>
              </a:rPr>
              <a:t>1.</a:t>
            </a:r>
            <a:r>
              <a:rPr lang="zh-CN" altLang="en-US" sz="3200" dirty="0">
                <a:latin typeface="Calibri" panose="020F0502020204030204" pitchFamily="34" charset="0"/>
                <a:cs typeface="Times New Roman" panose="02020603050405020304" pitchFamily="18" charset="0"/>
              </a:rPr>
              <a:t> 被编入新一版高中语文教材。</a:t>
            </a:r>
            <a:endParaRPr lang="en-US" altLang="zh-CN" sz="3200" dirty="0">
              <a:latin typeface="Calibri" panose="020F0502020204030204" pitchFamily="34" charset="0"/>
              <a:cs typeface="Times New Roman" panose="02020603050405020304" pitchFamily="18" charset="0"/>
            </a:endParaRPr>
          </a:p>
          <a:p>
            <a:r>
              <a:rPr lang="en-US" altLang="zh-CN" sz="3200" dirty="0">
                <a:latin typeface="Calibri" panose="020F0502020204030204" pitchFamily="34" charset="0"/>
                <a:cs typeface="Times New Roman" panose="02020603050405020304" pitchFamily="18" charset="0"/>
              </a:rPr>
              <a:t>2.</a:t>
            </a:r>
            <a:r>
              <a:rPr lang="zh-CN" altLang="en-US" sz="3200" dirty="0">
                <a:latin typeface="Calibri" panose="020F0502020204030204" pitchFamily="34" charset="0"/>
                <a:cs typeface="Times New Roman" panose="02020603050405020304" pitchFamily="18" charset="0"/>
              </a:rPr>
              <a:t> </a:t>
            </a:r>
            <a:r>
              <a:rPr lang="zh-CN" altLang="en-US" sz="3200" dirty="0"/>
              <a:t>新课标提出高中生应阅读学术类著作，</a:t>
            </a:r>
            <a:r>
              <a:rPr lang="en-US" altLang="zh-CN" sz="3200" dirty="0"/>
              <a:t>《</a:t>
            </a:r>
            <a:r>
              <a:rPr lang="zh-CN" altLang="en-US" sz="3200" dirty="0"/>
              <a:t>乡土中国</a:t>
            </a:r>
            <a:r>
              <a:rPr lang="en-US" altLang="zh-CN" sz="3200" dirty="0"/>
              <a:t>》</a:t>
            </a:r>
            <a:r>
              <a:rPr lang="zh-CN" altLang="en-US" sz="3200" dirty="0"/>
              <a:t>是学术类著作的典型代表。</a:t>
            </a:r>
            <a:endParaRPr lang="en-US" altLang="zh-CN" sz="3200" dirty="0"/>
          </a:p>
          <a:p>
            <a:r>
              <a:rPr lang="en-US" altLang="zh-CN" sz="3200" dirty="0"/>
              <a:t>3.</a:t>
            </a:r>
            <a:r>
              <a:rPr lang="zh-CN" altLang="en-US" sz="3200" dirty="0"/>
              <a:t> </a:t>
            </a:r>
            <a:r>
              <a:rPr lang="en-US" altLang="zh-CN" sz="3200" dirty="0">
                <a:latin typeface="Calibri" panose="020F0502020204030204" pitchFamily="34" charset="0"/>
                <a:cs typeface="Times New Roman" panose="02020603050405020304" pitchFamily="18" charset="0"/>
              </a:rPr>
              <a:t>《</a:t>
            </a:r>
            <a:r>
              <a:rPr lang="zh-CN" altLang="en-US" sz="3200" dirty="0">
                <a:latin typeface="Calibri" panose="020F0502020204030204" pitchFamily="34" charset="0"/>
                <a:cs typeface="Times New Roman" panose="02020603050405020304" pitchFamily="18" charset="0"/>
              </a:rPr>
              <a:t>乡土中国</a:t>
            </a:r>
            <a:r>
              <a:rPr lang="en-US" altLang="zh-CN" sz="3200" dirty="0">
                <a:latin typeface="Calibri" panose="020F0502020204030204" pitchFamily="34" charset="0"/>
                <a:cs typeface="Times New Roman" panose="02020603050405020304" pitchFamily="18" charset="0"/>
              </a:rPr>
              <a:t>》</a:t>
            </a:r>
            <a:r>
              <a:rPr lang="zh-CN" altLang="en-US" sz="3200" dirty="0">
                <a:latin typeface="Calibri" panose="020F0502020204030204" pitchFamily="34" charset="0"/>
                <a:cs typeface="Times New Roman" panose="02020603050405020304" pitchFamily="18" charset="0"/>
              </a:rPr>
              <a:t>在中国社会学和人类学中具有奠基性的重要地位。</a:t>
            </a:r>
            <a:r>
              <a:rPr lang="zh-CN" altLang="zh-CN" sz="3200" dirty="0">
                <a:latin typeface="Calibri" panose="020F0502020204030204" pitchFamily="34" charset="0"/>
                <a:cs typeface="Times New Roman" panose="02020603050405020304" pitchFamily="18" charset="0"/>
              </a:rPr>
              <a:t>研读该书将让我们更加了解中国传统社会及理解传统社会的诸多</a:t>
            </a:r>
            <a:r>
              <a:rPr lang="zh-CN" altLang="en-US" sz="3200" dirty="0">
                <a:latin typeface="Calibri" panose="020F0502020204030204" pitchFamily="34" charset="0"/>
                <a:cs typeface="Times New Roman" panose="02020603050405020304" pitchFamily="18" charset="0"/>
              </a:rPr>
              <a:t>文化</a:t>
            </a:r>
            <a:r>
              <a:rPr lang="zh-CN" altLang="zh-CN" sz="3200" dirty="0">
                <a:latin typeface="Calibri" panose="020F0502020204030204" pitchFamily="34" charset="0"/>
                <a:cs typeface="Times New Roman" panose="02020603050405020304" pitchFamily="18" charset="0"/>
              </a:rPr>
              <a:t>现象。</a:t>
            </a:r>
            <a:endParaRPr lang="en-US" altLang="zh-CN" sz="3200" dirty="0">
              <a:latin typeface="Calibri" panose="020F0502020204030204" pitchFamily="34" charset="0"/>
              <a:cs typeface="Times New Roman" panose="02020603050405020304" pitchFamily="18" charset="0"/>
            </a:endParaRPr>
          </a:p>
          <a:p>
            <a:endParaRPr lang="en-US" altLang="zh-CN" sz="3200" dirty="0"/>
          </a:p>
          <a:p>
            <a:endParaRPr lang="zh-CN" altLang="en-US" sz="3200" dirty="0"/>
          </a:p>
        </p:txBody>
      </p:sp>
    </p:spTree>
    <p:extLst>
      <p:ext uri="{BB962C8B-B14F-4D97-AF65-F5344CB8AC3E}">
        <p14:creationId xmlns:p14="http://schemas.microsoft.com/office/powerpoint/2010/main" val="1181472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3" name="内容占位符 2"/>
          <p:cNvPicPr>
            <a:picLocks noGrp="1" noChangeAspect="1"/>
          </p:cNvPicPr>
          <p:nvPr>
            <p:ph idx="1"/>
          </p:nvPr>
        </p:nvPicPr>
        <p:blipFill>
          <a:blip r:embed="rId2"/>
          <a:stretch>
            <a:fillRect/>
          </a:stretch>
        </p:blipFill>
        <p:spPr>
          <a:xfrm>
            <a:off x="1282890" y="3960849"/>
            <a:ext cx="9908274" cy="2689554"/>
          </a:xfrm>
          <a:prstGeom prst="rect">
            <a:avLst/>
          </a:prstGeom>
        </p:spPr>
      </p:pic>
      <p:pic>
        <p:nvPicPr>
          <p:cNvPr id="5" name="图片 4"/>
          <p:cNvPicPr>
            <a:picLocks noChangeAspect="1"/>
          </p:cNvPicPr>
          <p:nvPr/>
        </p:nvPicPr>
        <p:blipFill>
          <a:blip r:embed="rId3"/>
          <a:stretch>
            <a:fillRect/>
          </a:stretch>
        </p:blipFill>
        <p:spPr>
          <a:xfrm>
            <a:off x="1271326" y="3523313"/>
            <a:ext cx="9919838" cy="381441"/>
          </a:xfrm>
          <a:prstGeom prst="rect">
            <a:avLst/>
          </a:prstGeom>
        </p:spPr>
      </p:pic>
      <p:pic>
        <p:nvPicPr>
          <p:cNvPr id="7" name="图片 6"/>
          <p:cNvPicPr>
            <a:picLocks noChangeAspect="1"/>
          </p:cNvPicPr>
          <p:nvPr/>
        </p:nvPicPr>
        <p:blipFill>
          <a:blip r:embed="rId4"/>
          <a:stretch>
            <a:fillRect/>
          </a:stretch>
        </p:blipFill>
        <p:spPr>
          <a:xfrm>
            <a:off x="1271326" y="1497518"/>
            <a:ext cx="9867330" cy="1969700"/>
          </a:xfrm>
          <a:prstGeom prst="rect">
            <a:avLst/>
          </a:prstGeom>
        </p:spPr>
      </p:pic>
      <p:pic>
        <p:nvPicPr>
          <p:cNvPr id="8" name="图片 7"/>
          <p:cNvPicPr>
            <a:picLocks noChangeAspect="1"/>
          </p:cNvPicPr>
          <p:nvPr/>
        </p:nvPicPr>
        <p:blipFill>
          <a:blip r:embed="rId5"/>
          <a:stretch>
            <a:fillRect/>
          </a:stretch>
        </p:blipFill>
        <p:spPr>
          <a:xfrm>
            <a:off x="439536" y="517629"/>
            <a:ext cx="10994981" cy="979889"/>
          </a:xfrm>
          <a:prstGeom prst="rect">
            <a:avLst/>
          </a:prstGeom>
        </p:spPr>
      </p:pic>
      <p:sp>
        <p:nvSpPr>
          <p:cNvPr id="2" name="矩形 1"/>
          <p:cNvSpPr/>
          <p:nvPr/>
        </p:nvSpPr>
        <p:spPr>
          <a:xfrm>
            <a:off x="558867" y="1257151"/>
            <a:ext cx="1978272" cy="707886"/>
          </a:xfrm>
          <a:prstGeom prst="rect">
            <a:avLst/>
          </a:prstGeom>
          <a:noFill/>
        </p:spPr>
        <p:txBody>
          <a:bodyPr wrap="square" lIns="91440" tIns="45720" rIns="91440" bIns="45720">
            <a:spAutoFit/>
          </a:bodyPr>
          <a:lstStyle/>
          <a:p>
            <a:pPr algn="ctr"/>
            <a:r>
              <a:rPr lang="zh-CN" altLang="en-US" sz="4000" b="0" cap="none" spc="0" dirty="0">
                <a:ln w="0"/>
                <a:solidFill>
                  <a:schemeClr val="tx1"/>
                </a:solidFill>
                <a:effectLst>
                  <a:outerShdw blurRad="38100" dist="19050" dir="2700000" algn="tl" rotWithShape="0">
                    <a:schemeClr val="dk1">
                      <a:alpha val="40000"/>
                    </a:schemeClr>
                  </a:outerShdw>
                </a:effectLst>
              </a:rPr>
              <a:t>摘要</a:t>
            </a:r>
          </a:p>
        </p:txBody>
      </p:sp>
      <p:sp>
        <p:nvSpPr>
          <p:cNvPr id="4" name="矩形 3"/>
          <p:cNvSpPr/>
          <p:nvPr/>
        </p:nvSpPr>
        <p:spPr>
          <a:xfrm>
            <a:off x="874399" y="3411123"/>
            <a:ext cx="1759330" cy="707886"/>
          </a:xfrm>
          <a:prstGeom prst="rect">
            <a:avLst/>
          </a:prstGeom>
          <a:noFill/>
        </p:spPr>
        <p:txBody>
          <a:bodyPr wrap="square" lIns="91440" tIns="45720" rIns="91440" bIns="45720">
            <a:spAutoFit/>
          </a:bodyPr>
          <a:lstStyle/>
          <a:p>
            <a:pPr algn="ctr"/>
            <a:r>
              <a:rPr lang="zh-CN" altLang="en-US" sz="4000" b="0" cap="none" spc="0" dirty="0">
                <a:ln w="0"/>
                <a:solidFill>
                  <a:schemeClr val="tx1"/>
                </a:solidFill>
                <a:effectLst>
                  <a:outerShdw blurRad="38100" dist="19050" dir="2700000" algn="tl" rotWithShape="0">
                    <a:schemeClr val="dk1">
                      <a:alpha val="40000"/>
                    </a:schemeClr>
                  </a:outerShdw>
                </a:effectLst>
              </a:rPr>
              <a:t>关键词</a:t>
            </a:r>
          </a:p>
        </p:txBody>
      </p:sp>
    </p:spTree>
    <p:extLst>
      <p:ext uri="{BB962C8B-B14F-4D97-AF65-F5344CB8AC3E}">
        <p14:creationId xmlns:p14="http://schemas.microsoft.com/office/powerpoint/2010/main" val="4254305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3" name="内容占位符 2"/>
          <p:cNvPicPr>
            <a:picLocks noGrp="1" noChangeAspect="1"/>
          </p:cNvPicPr>
          <p:nvPr>
            <p:ph idx="1"/>
          </p:nvPr>
        </p:nvPicPr>
        <p:blipFill>
          <a:blip r:embed="rId2"/>
          <a:stretch>
            <a:fillRect/>
          </a:stretch>
        </p:blipFill>
        <p:spPr>
          <a:xfrm>
            <a:off x="1228859" y="232011"/>
            <a:ext cx="9702999" cy="6359857"/>
          </a:xfrm>
          <a:prstGeom prst="rect">
            <a:avLst/>
          </a:prstGeom>
        </p:spPr>
      </p:pic>
    </p:spTree>
    <p:extLst>
      <p:ext uri="{BB962C8B-B14F-4D97-AF65-F5344CB8AC3E}">
        <p14:creationId xmlns:p14="http://schemas.microsoft.com/office/powerpoint/2010/main" val="2114702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stretch>
            <a:fillRect/>
          </a:stretch>
        </p:blipFill>
        <p:spPr>
          <a:xfrm>
            <a:off x="1036600" y="996285"/>
            <a:ext cx="10400224" cy="1332409"/>
          </a:xfrm>
          <a:prstGeom prst="rect">
            <a:avLst/>
          </a:prstGeom>
        </p:spPr>
      </p:pic>
      <p:pic>
        <p:nvPicPr>
          <p:cNvPr id="5" name="图片 4"/>
          <p:cNvPicPr>
            <a:picLocks noChangeAspect="1"/>
          </p:cNvPicPr>
          <p:nvPr/>
        </p:nvPicPr>
        <p:blipFill>
          <a:blip r:embed="rId3"/>
          <a:stretch>
            <a:fillRect/>
          </a:stretch>
        </p:blipFill>
        <p:spPr>
          <a:xfrm>
            <a:off x="1036599" y="2565779"/>
            <a:ext cx="10563997" cy="2183642"/>
          </a:xfrm>
          <a:prstGeom prst="rect">
            <a:avLst/>
          </a:prstGeom>
        </p:spPr>
      </p:pic>
      <p:sp>
        <p:nvSpPr>
          <p:cNvPr id="2" name="矩形 1"/>
          <p:cNvSpPr/>
          <p:nvPr/>
        </p:nvSpPr>
        <p:spPr>
          <a:xfrm>
            <a:off x="598927" y="2565779"/>
            <a:ext cx="2236510" cy="707886"/>
          </a:xfrm>
          <a:prstGeom prst="rect">
            <a:avLst/>
          </a:prstGeom>
          <a:noFill/>
        </p:spPr>
        <p:txBody>
          <a:bodyPr wrap="none" lIns="91440" tIns="45720" rIns="91440" bIns="45720">
            <a:spAutoFit/>
          </a:bodyPr>
          <a:lstStyle/>
          <a:p>
            <a:pPr algn="ctr"/>
            <a:r>
              <a:rPr lang="zh-CN" altLang="en-US" sz="4000" b="0" cap="none" spc="0" dirty="0">
                <a:ln w="0"/>
                <a:solidFill>
                  <a:schemeClr val="tx1"/>
                </a:solidFill>
                <a:effectLst>
                  <a:outerShdw blurRad="38100" dist="19050" dir="2700000" algn="tl" rotWithShape="0">
                    <a:schemeClr val="dk1">
                      <a:alpha val="40000"/>
                    </a:schemeClr>
                  </a:outerShdw>
                </a:effectLst>
              </a:rPr>
              <a:t>参考文献</a:t>
            </a:r>
          </a:p>
        </p:txBody>
      </p:sp>
      <p:pic>
        <p:nvPicPr>
          <p:cNvPr id="6" name="Picture 5" descr="H:\素材\PPT素材\PNG\花木06.png">
            <a:extLst>
              <a:ext uri="{FF2B5EF4-FFF2-40B4-BE49-F238E27FC236}">
                <a16:creationId xmlns:a16="http://schemas.microsoft.com/office/drawing/2014/main" id="{087322AA-47BF-BB41-92FA-7F7804EBD08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75720" y="4437111"/>
            <a:ext cx="8086288" cy="2268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461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标题 2"/>
          <p:cNvSpPr>
            <a:spLocks noGrp="1"/>
          </p:cNvSpPr>
          <p:nvPr>
            <p:ph type="title"/>
          </p:nvPr>
        </p:nvSpPr>
        <p:spPr>
          <a:xfrm>
            <a:off x="838200" y="499967"/>
            <a:ext cx="10515600" cy="1325563"/>
          </a:xfrm>
        </p:spPr>
        <p:txBody>
          <a:bodyPr/>
          <a:lstStyle/>
          <a:p>
            <a:r>
              <a:rPr lang="zh-CN" altLang="en-US" b="1" dirty="0">
                <a:solidFill>
                  <a:srgbClr val="C00000"/>
                </a:solidFill>
              </a:rPr>
              <a:t>研究性小论文的格式：</a:t>
            </a:r>
          </a:p>
        </p:txBody>
      </p:sp>
      <p:sp>
        <p:nvSpPr>
          <p:cNvPr id="2" name="内容占位符 1"/>
          <p:cNvSpPr>
            <a:spLocks noGrp="1"/>
          </p:cNvSpPr>
          <p:nvPr>
            <p:ph idx="1"/>
          </p:nvPr>
        </p:nvSpPr>
        <p:spPr>
          <a:xfrm>
            <a:off x="1935786" y="2306179"/>
            <a:ext cx="10515600" cy="4351338"/>
          </a:xfrm>
        </p:spPr>
        <p:txBody>
          <a:bodyPr>
            <a:normAutofit/>
          </a:bodyPr>
          <a:lstStyle/>
          <a:p>
            <a:r>
              <a:rPr lang="zh-CN" altLang="en-US" sz="4000" dirty="0">
                <a:latin typeface="华文新魏" panose="02010800040101010101" pitchFamily="2" charset="-122"/>
                <a:ea typeface="华文新魏" panose="02010800040101010101" pitchFamily="2" charset="-122"/>
              </a:rPr>
              <a:t>题目</a:t>
            </a:r>
            <a:endParaRPr lang="en-US" altLang="zh-CN" sz="4000" dirty="0">
              <a:latin typeface="华文新魏" panose="02010800040101010101" pitchFamily="2" charset="-122"/>
              <a:ea typeface="华文新魏" panose="02010800040101010101" pitchFamily="2" charset="-122"/>
            </a:endParaRPr>
          </a:p>
          <a:p>
            <a:r>
              <a:rPr lang="zh-CN" altLang="en-US" sz="4000" dirty="0">
                <a:latin typeface="华文新魏" panose="02010800040101010101" pitchFamily="2" charset="-122"/>
                <a:ea typeface="华文新魏" panose="02010800040101010101" pitchFamily="2" charset="-122"/>
              </a:rPr>
              <a:t>摘要</a:t>
            </a:r>
            <a:endParaRPr lang="en-US" altLang="zh-CN" sz="4000" dirty="0">
              <a:latin typeface="华文新魏" panose="02010800040101010101" pitchFamily="2" charset="-122"/>
              <a:ea typeface="华文新魏" panose="02010800040101010101" pitchFamily="2" charset="-122"/>
            </a:endParaRPr>
          </a:p>
          <a:p>
            <a:r>
              <a:rPr lang="zh-CN" altLang="en-US" sz="4000" dirty="0">
                <a:latin typeface="华文新魏" panose="02010800040101010101" pitchFamily="2" charset="-122"/>
                <a:ea typeface="华文新魏" panose="02010800040101010101" pitchFamily="2" charset="-122"/>
              </a:rPr>
              <a:t>关键词</a:t>
            </a:r>
            <a:endParaRPr lang="en-US" altLang="zh-CN" sz="4000" dirty="0">
              <a:latin typeface="华文新魏" panose="02010800040101010101" pitchFamily="2" charset="-122"/>
              <a:ea typeface="华文新魏" panose="02010800040101010101" pitchFamily="2" charset="-122"/>
            </a:endParaRPr>
          </a:p>
          <a:p>
            <a:r>
              <a:rPr lang="zh-CN" altLang="en-US" sz="4000" dirty="0">
                <a:latin typeface="华文新魏" panose="02010800040101010101" pitchFamily="2" charset="-122"/>
                <a:ea typeface="华文新魏" panose="02010800040101010101" pitchFamily="2" charset="-122"/>
              </a:rPr>
              <a:t>正文</a:t>
            </a:r>
            <a:endParaRPr lang="en-US" altLang="zh-CN" sz="4000" dirty="0">
              <a:latin typeface="华文新魏" panose="02010800040101010101" pitchFamily="2" charset="-122"/>
              <a:ea typeface="华文新魏" panose="02010800040101010101" pitchFamily="2" charset="-122"/>
            </a:endParaRPr>
          </a:p>
          <a:p>
            <a:r>
              <a:rPr lang="zh-CN" altLang="en-US" sz="4000" dirty="0">
                <a:latin typeface="华文新魏" panose="02010800040101010101" pitchFamily="2" charset="-122"/>
                <a:ea typeface="华文新魏" panose="02010800040101010101" pitchFamily="2" charset="-122"/>
              </a:rPr>
              <a:t>参考文献</a:t>
            </a:r>
            <a:endParaRPr lang="en-US" altLang="zh-CN" sz="4000" dirty="0">
              <a:latin typeface="华文新魏" panose="02010800040101010101" pitchFamily="2" charset="-122"/>
              <a:ea typeface="华文新魏" panose="02010800040101010101" pitchFamily="2" charset="-122"/>
            </a:endParaRPr>
          </a:p>
          <a:p>
            <a:endParaRPr lang="zh-CN" altLang="en-US" sz="4000" dirty="0">
              <a:latin typeface="华文新魏" panose="02010800040101010101" pitchFamily="2" charset="-122"/>
              <a:ea typeface="华文新魏" panose="02010800040101010101" pitchFamily="2" charset="-122"/>
            </a:endParaRPr>
          </a:p>
        </p:txBody>
      </p:sp>
      <p:pic>
        <p:nvPicPr>
          <p:cNvPr id="5" name="Picture 5" descr="H:\素材\PPT素材\PNG\花木06.png">
            <a:extLst>
              <a:ext uri="{FF2B5EF4-FFF2-40B4-BE49-F238E27FC236}">
                <a16:creationId xmlns:a16="http://schemas.microsoft.com/office/drawing/2014/main" id="{D8A62B8E-B324-3F48-8526-B97C7FCA009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75720" y="4437111"/>
            <a:ext cx="8086288" cy="2268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67855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83DC7D-5F3C-AC47-A182-0E6796EFF8D7}"/>
              </a:ext>
            </a:extLst>
          </p:cNvPr>
          <p:cNvSpPr>
            <a:spLocks noGrp="1"/>
          </p:cNvSpPr>
          <p:nvPr>
            <p:ph type="title"/>
          </p:nvPr>
        </p:nvSpPr>
        <p:spPr>
          <a:xfrm>
            <a:off x="668079" y="456498"/>
            <a:ext cx="10515600" cy="1325563"/>
          </a:xfrm>
        </p:spPr>
        <p:txBody>
          <a:bodyPr/>
          <a:lstStyle/>
          <a:p>
            <a:r>
              <a:rPr lang="zh-CN" altLang="en-US" b="1" dirty="0">
                <a:solidFill>
                  <a:srgbClr val="C00000"/>
                </a:solidFill>
              </a:rPr>
              <a:t>（八）课后作业（二选一）</a:t>
            </a:r>
            <a:endParaRPr kumimoji="1" lang="zh-CN" altLang="en-US" b="1" dirty="0">
              <a:solidFill>
                <a:srgbClr val="FF0000"/>
              </a:solidFill>
            </a:endParaRPr>
          </a:p>
        </p:txBody>
      </p:sp>
      <p:sp>
        <p:nvSpPr>
          <p:cNvPr id="3" name="内容占位符 2">
            <a:extLst>
              <a:ext uri="{FF2B5EF4-FFF2-40B4-BE49-F238E27FC236}">
                <a16:creationId xmlns:a16="http://schemas.microsoft.com/office/drawing/2014/main" id="{333F5A1D-C401-B243-97EB-5017561DA74F}"/>
              </a:ext>
            </a:extLst>
          </p:cNvPr>
          <p:cNvSpPr>
            <a:spLocks noGrp="1"/>
          </p:cNvSpPr>
          <p:nvPr>
            <p:ph idx="1"/>
          </p:nvPr>
        </p:nvSpPr>
        <p:spPr>
          <a:xfrm>
            <a:off x="901996" y="1975034"/>
            <a:ext cx="6370674" cy="4351338"/>
          </a:xfrm>
        </p:spPr>
        <p:txBody>
          <a:bodyPr>
            <a:normAutofit/>
          </a:bodyPr>
          <a:lstStyle/>
          <a:p>
            <a:pPr marL="0" indent="0">
              <a:buNone/>
            </a:pPr>
            <a:r>
              <a:rPr kumimoji="1" lang="en-US" altLang="zh-CN" b="1" dirty="0"/>
              <a:t>1.</a:t>
            </a:r>
            <a:r>
              <a:rPr kumimoji="1" lang="zh-CN" altLang="en-US" b="1" dirty="0"/>
              <a:t> 立足于</a:t>
            </a:r>
            <a:r>
              <a:rPr kumimoji="1" lang="en-US" altLang="zh-CN" b="1" dirty="0"/>
              <a:t>《</a:t>
            </a:r>
            <a:r>
              <a:rPr kumimoji="1" lang="zh-CN" altLang="en-US" b="1" dirty="0"/>
              <a:t>乡土中国</a:t>
            </a:r>
            <a:r>
              <a:rPr kumimoji="1" lang="en-US" altLang="zh-CN" b="1" dirty="0"/>
              <a:t>》</a:t>
            </a:r>
            <a:r>
              <a:rPr kumimoji="1" lang="zh-CN" altLang="en-US" b="1" dirty="0"/>
              <a:t>，写一篇关于父子关系特征的小论文。</a:t>
            </a:r>
            <a:endParaRPr kumimoji="1" lang="en-US" altLang="zh-CN" b="1" dirty="0"/>
          </a:p>
          <a:p>
            <a:pPr marL="0" indent="0">
              <a:buNone/>
            </a:pPr>
            <a:r>
              <a:rPr lang="en-US" altLang="zh-CN" b="1" dirty="0"/>
              <a:t>2.</a:t>
            </a:r>
            <a:r>
              <a:rPr lang="zh-CN" altLang="en-US" b="1" dirty="0"/>
              <a:t> 自主选题，合作研读，完成小论文：</a:t>
            </a:r>
            <a:endParaRPr lang="en-US" altLang="zh-CN" b="1" dirty="0"/>
          </a:p>
          <a:p>
            <a:r>
              <a:rPr lang="en-US" altLang="zh-CN" dirty="0"/>
              <a:t>1</a:t>
            </a:r>
            <a:r>
              <a:rPr lang="zh-CN" altLang="zh-CN" dirty="0"/>
              <a:t>）</a:t>
            </a:r>
            <a:r>
              <a:rPr lang="en-US" altLang="zh-CN" dirty="0"/>
              <a:t>. </a:t>
            </a:r>
            <a:r>
              <a:rPr lang="zh-CN" altLang="zh-CN" dirty="0"/>
              <a:t>科代表组织小组长与组员商议确定选题。选题可以从《</a:t>
            </a:r>
            <a:r>
              <a:rPr lang="en-US" altLang="zh-CN" dirty="0"/>
              <a:t>&lt;</a:t>
            </a:r>
            <a:r>
              <a:rPr lang="zh-CN" altLang="zh-CN" dirty="0"/>
              <a:t>乡土中国</a:t>
            </a:r>
            <a:r>
              <a:rPr lang="en-US" altLang="zh-CN" dirty="0"/>
              <a:t>&gt;</a:t>
            </a:r>
            <a:r>
              <a:rPr lang="zh-CN" altLang="zh-CN" dirty="0"/>
              <a:t>整本书阅读任务书》的研读题中选择，也可以自定。</a:t>
            </a:r>
          </a:p>
          <a:p>
            <a:r>
              <a:rPr lang="en-US" altLang="zh-CN" dirty="0"/>
              <a:t>2</a:t>
            </a:r>
            <a:r>
              <a:rPr lang="zh-CN" altLang="zh-CN" dirty="0"/>
              <a:t>）</a:t>
            </a:r>
            <a:r>
              <a:rPr lang="en-US" altLang="zh-CN" dirty="0"/>
              <a:t>. </a:t>
            </a:r>
            <a:r>
              <a:rPr lang="zh-CN" altLang="en-US" dirty="0"/>
              <a:t>组内合作完成小论文（选题，查资料，成文）。</a:t>
            </a:r>
            <a:r>
              <a:rPr lang="en-US" altLang="zh-CN" dirty="0"/>
              <a:t>2</a:t>
            </a:r>
            <a:r>
              <a:rPr lang="zh-CN" altLang="en-US" dirty="0"/>
              <a:t>周后交成果</a:t>
            </a:r>
            <a:r>
              <a:rPr lang="zh-CN" altLang="zh-CN" dirty="0"/>
              <a:t>。</a:t>
            </a:r>
          </a:p>
          <a:p>
            <a:pPr marL="0" indent="0">
              <a:buNone/>
            </a:pPr>
            <a:endParaRPr kumimoji="1" lang="zh-CN" altLang="en-US" b="1" dirty="0"/>
          </a:p>
        </p:txBody>
      </p:sp>
      <p:sp>
        <p:nvSpPr>
          <p:cNvPr id="4" name="云形标注 3">
            <a:extLst>
              <a:ext uri="{FF2B5EF4-FFF2-40B4-BE49-F238E27FC236}">
                <a16:creationId xmlns:a16="http://schemas.microsoft.com/office/drawing/2014/main" id="{EB54FFD5-C4B7-F840-9589-56D86C4F1EB7}"/>
              </a:ext>
            </a:extLst>
          </p:cNvPr>
          <p:cNvSpPr/>
          <p:nvPr/>
        </p:nvSpPr>
        <p:spPr>
          <a:xfrm>
            <a:off x="7825840" y="2113808"/>
            <a:ext cx="3976302" cy="3202418"/>
          </a:xfrm>
          <a:prstGeom prst="cloudCallout">
            <a:avLst>
              <a:gd name="adj1" fmla="val -60483"/>
              <a:gd name="adj2" fmla="val 1193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bg1"/>
                </a:solidFill>
                <a:latin typeface="黑体" panose="02010609060101010101" pitchFamily="49" charset="-122"/>
                <a:ea typeface="黑体" panose="02010609060101010101" pitchFamily="49" charset="-122"/>
                <a:sym typeface="宋体" panose="02010600030101010101" pitchFamily="2" charset="-122"/>
              </a:rPr>
              <a:t>设计意图：</a:t>
            </a:r>
            <a:r>
              <a:rPr lang="en-US" altLang="zh-CN" sz="2400"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400" dirty="0">
                <a:solidFill>
                  <a:schemeClr val="bg1"/>
                </a:solidFill>
                <a:latin typeface="黑体" panose="02010609060101010101" pitchFamily="49" charset="-122"/>
                <a:ea typeface="黑体" panose="02010609060101010101" pitchFamily="49" charset="-122"/>
                <a:sym typeface="宋体" panose="02010600030101010101" pitchFamily="2" charset="-122"/>
              </a:rPr>
              <a:t>是巩固本课所学，培养转化成果意识；</a:t>
            </a:r>
            <a:r>
              <a:rPr lang="en-US" altLang="zh-CN" sz="2400"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zh-CN" altLang="en-US" sz="2400" dirty="0">
                <a:solidFill>
                  <a:schemeClr val="bg1"/>
                </a:solidFill>
                <a:latin typeface="黑体" panose="02010609060101010101" pitchFamily="49" charset="-122"/>
                <a:ea typeface="黑体" panose="02010609060101010101" pitchFamily="49" charset="-122"/>
                <a:sym typeface="宋体" panose="02010600030101010101" pitchFamily="2" charset="-122"/>
              </a:rPr>
              <a:t>是引导学生学以致用，课外开展自主专题研读活动。</a:t>
            </a:r>
            <a:endParaRPr lang="zh-CN" altLang="en-US"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251194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矩形 3"/>
          <p:cNvSpPr/>
          <p:nvPr/>
        </p:nvSpPr>
        <p:spPr>
          <a:xfrm>
            <a:off x="1559496" y="2131793"/>
            <a:ext cx="9073008" cy="1446550"/>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8800" b="1" spc="50" dirty="0">
                <a:ln w="11430"/>
                <a:solidFill>
                  <a:srgbClr val="C00000"/>
                </a:solidFill>
                <a:effectLst>
                  <a:outerShdw blurRad="76200" dist="50800" dir="5400000" algn="tl" rotWithShape="0">
                    <a:srgbClr val="000000">
                      <a:alpha val="65000"/>
                    </a:srgbClr>
                  </a:outerShdw>
                </a:effectLst>
                <a:latin typeface="方正隶变简体" pitchFamily="65" charset="-122"/>
                <a:ea typeface="方正隶变简体" pitchFamily="65" charset="-122"/>
              </a:rPr>
              <a:t>谢谢大家！</a:t>
            </a:r>
          </a:p>
        </p:txBody>
      </p:sp>
      <p:sp>
        <p:nvSpPr>
          <p:cNvPr id="5" name="矩形 4"/>
          <p:cNvSpPr/>
          <p:nvPr/>
        </p:nvSpPr>
        <p:spPr bwMode="auto">
          <a:xfrm>
            <a:off x="0" y="4231758"/>
            <a:ext cx="12192000" cy="2626241"/>
          </a:xfrm>
          <a:prstGeom prst="rect">
            <a:avLst/>
          </a:prstGeom>
          <a:solidFill>
            <a:schemeClr val="accent2"/>
          </a:solidFill>
          <a:ln>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Calibri" pitchFamily="34" charset="0"/>
              <a:ea typeface="宋体" pitchFamily="2" charset="-122"/>
            </a:endParaRPr>
          </a:p>
        </p:txBody>
      </p:sp>
      <p:sp>
        <p:nvSpPr>
          <p:cNvPr id="7" name="矩形 6"/>
          <p:cNvSpPr/>
          <p:nvPr/>
        </p:nvSpPr>
        <p:spPr>
          <a:xfrm>
            <a:off x="911424" y="4401878"/>
            <a:ext cx="10513168" cy="2015552"/>
          </a:xfrm>
          <a:prstGeom prst="rect">
            <a:avLst/>
          </a:prstGeom>
        </p:spPr>
        <p:txBody>
          <a:bodyPr wrap="square">
            <a:spAutoFit/>
          </a:bodyPr>
          <a:lstStyle/>
          <a:p>
            <a:pPr algn="ctr">
              <a:lnSpc>
                <a:spcPct val="150000"/>
              </a:lnSpc>
            </a:pPr>
            <a:r>
              <a:rPr lang="zh-CN" altLang="en-US" sz="4400" b="1" dirty="0">
                <a:solidFill>
                  <a:schemeClr val="bg1"/>
                </a:solidFill>
                <a:effectLst>
                  <a:outerShdw blurRad="38100" dist="38100" dir="2700000" algn="tl">
                    <a:srgbClr val="000000">
                      <a:alpha val="43137"/>
                    </a:srgbClr>
                  </a:outerShdw>
                </a:effectLst>
                <a:latin typeface="方正隶变简体" pitchFamily="65" charset="-122"/>
                <a:ea typeface="方正隶变简体" pitchFamily="65" charset="-122"/>
                <a:cs typeface="隶书"/>
              </a:rPr>
              <a:t>重庆市巴蜀中学校    刘红枚</a:t>
            </a:r>
            <a:endParaRPr lang="en-US" altLang="zh-CN" sz="4400" b="1" dirty="0">
              <a:solidFill>
                <a:schemeClr val="bg1"/>
              </a:solidFill>
              <a:effectLst>
                <a:outerShdw blurRad="38100" dist="38100" dir="2700000" algn="tl">
                  <a:srgbClr val="000000">
                    <a:alpha val="43137"/>
                  </a:srgbClr>
                </a:outerShdw>
              </a:effectLst>
              <a:latin typeface="方正隶变简体" pitchFamily="65" charset="-122"/>
              <a:ea typeface="方正隶变简体" pitchFamily="65" charset="-122"/>
              <a:cs typeface="隶书"/>
            </a:endParaRPr>
          </a:p>
          <a:p>
            <a:pPr algn="ctr">
              <a:lnSpc>
                <a:spcPct val="150000"/>
              </a:lnSpc>
            </a:pPr>
            <a:r>
              <a:rPr lang="zh-CN" altLang="en-US" sz="4400" b="1" dirty="0">
                <a:solidFill>
                  <a:schemeClr val="bg1"/>
                </a:solidFill>
                <a:effectLst>
                  <a:outerShdw blurRad="38100" dist="38100" dir="2700000" algn="tl">
                    <a:srgbClr val="000000">
                      <a:alpha val="43137"/>
                    </a:srgbClr>
                  </a:outerShdw>
                </a:effectLst>
                <a:latin typeface="方正隶变简体" pitchFamily="65" charset="-122"/>
                <a:ea typeface="方正隶变简体" pitchFamily="65" charset="-122"/>
                <a:cs typeface="隶书"/>
              </a:rPr>
              <a:t>邮箱：</a:t>
            </a:r>
            <a:r>
              <a:rPr lang="en-US" altLang="zh-CN" sz="4400" b="1" dirty="0">
                <a:solidFill>
                  <a:schemeClr val="bg1"/>
                </a:solidFill>
                <a:effectLst>
                  <a:outerShdw blurRad="38100" dist="38100" dir="2700000" algn="tl">
                    <a:srgbClr val="000000">
                      <a:alpha val="43137"/>
                    </a:srgbClr>
                  </a:outerShdw>
                </a:effectLst>
                <a:latin typeface="方正隶变简体" pitchFamily="65" charset="-122"/>
                <a:ea typeface="方正隶变简体" pitchFamily="65" charset="-122"/>
                <a:cs typeface="隶书"/>
              </a:rPr>
              <a:t>16401777@qq.com   </a:t>
            </a:r>
          </a:p>
        </p:txBody>
      </p:sp>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l="5070" t="14924" r="7781" b="14112"/>
          <a:stretch/>
        </p:blipFill>
        <p:spPr>
          <a:xfrm>
            <a:off x="9984432" y="4971732"/>
            <a:ext cx="1744592" cy="1589656"/>
          </a:xfrm>
          <a:prstGeom prst="rect">
            <a:avLst/>
          </a:prstGeom>
        </p:spPr>
      </p:pic>
      <p:sp>
        <p:nvSpPr>
          <p:cNvPr id="9" name="标题 3073">
            <a:extLst>
              <a:ext uri="{FF2B5EF4-FFF2-40B4-BE49-F238E27FC236}">
                <a16:creationId xmlns:a16="http://schemas.microsoft.com/office/drawing/2014/main" id="{A8C9D5A0-BA0E-914E-98BF-742B4BE6AF01}"/>
              </a:ext>
            </a:extLst>
          </p:cNvPr>
          <p:cNvSpPr txBox="1">
            <a:spLocks/>
          </p:cNvSpPr>
          <p:nvPr/>
        </p:nvSpPr>
        <p:spPr>
          <a:xfrm>
            <a:off x="1559496" y="491648"/>
            <a:ext cx="9562159" cy="1470025"/>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  </a:t>
            </a:r>
            <a:r>
              <a:rPr lang="zh-CN" altLang="en-US" sz="3200"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好书不厌千番读！让我们引导孩子好好读书！</a:t>
            </a:r>
            <a:r>
              <a:rPr lang="zh-CN" altLang="en-US"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 </a:t>
            </a:r>
            <a:r>
              <a:rPr lang="zh-CN" altLang="en-US" dirty="0">
                <a:effectLst>
                  <a:outerShdw blurRad="38100" dist="38100" dir="2700000" algn="tl">
                    <a:srgbClr val="C0C0C0"/>
                  </a:outerShdw>
                </a:effectLst>
                <a:latin typeface="黑体" panose="02010609060101010101" pitchFamily="49" charset="-122"/>
                <a:ea typeface="黑体" panose="02010609060101010101" pitchFamily="49" charset="-122"/>
              </a:rPr>
              <a:t> </a:t>
            </a:r>
            <a:endParaRPr lang="zh-CN" altLang="en-US" sz="3200" dirty="0">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20228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16" name="标题 15"/>
          <p:cNvSpPr>
            <a:spLocks noGrp="1"/>
          </p:cNvSpPr>
          <p:nvPr>
            <p:ph type="title"/>
          </p:nvPr>
        </p:nvSpPr>
        <p:spPr>
          <a:xfrm>
            <a:off x="3527348" y="5524266"/>
            <a:ext cx="6537898" cy="2050960"/>
          </a:xfrm>
        </p:spPr>
        <p:txBody>
          <a:bodyPr>
            <a:noAutofit/>
          </a:bodyPr>
          <a:lstStyle/>
          <a:p>
            <a:pPr>
              <a:lnSpc>
                <a:spcPct val="150000"/>
              </a:lnSpc>
            </a:pPr>
            <a:br>
              <a:rPr lang="en-US" altLang="zh-CN" sz="2400" b="1" dirty="0">
                <a:solidFill>
                  <a:srgbClr val="C00000"/>
                </a:solidFill>
                <a:latin typeface="华文新魏" panose="02010800040101010101" pitchFamily="2" charset="-122"/>
                <a:ea typeface="华文新魏" panose="02010800040101010101" pitchFamily="2" charset="-122"/>
              </a:rPr>
            </a:br>
            <a:br>
              <a:rPr lang="en-US" altLang="zh-CN" sz="2400" b="1" dirty="0">
                <a:solidFill>
                  <a:srgbClr val="C00000"/>
                </a:solidFill>
                <a:latin typeface="华文新魏" panose="02010800040101010101" pitchFamily="2" charset="-122"/>
                <a:ea typeface="华文新魏" panose="02010800040101010101" pitchFamily="2" charset="-122"/>
              </a:rPr>
            </a:br>
            <a:br>
              <a:rPr lang="zh-CN" altLang="en-US" sz="2400" b="1" dirty="0">
                <a:latin typeface="华文新魏" panose="02010800040101010101" pitchFamily="2" charset="-122"/>
                <a:ea typeface="华文新魏" panose="02010800040101010101" pitchFamily="2" charset="-122"/>
              </a:rPr>
            </a:br>
            <a:br>
              <a:rPr lang="en-US" altLang="zh-CN" sz="2400" b="1" dirty="0">
                <a:latin typeface="华文新魏" panose="02010800040101010101" pitchFamily="2" charset="-122"/>
                <a:ea typeface="华文新魏" panose="02010800040101010101" pitchFamily="2" charset="-122"/>
              </a:rPr>
            </a:br>
            <a:br>
              <a:rPr lang="en-US" altLang="zh-CN" sz="2400" b="1" dirty="0">
                <a:latin typeface="华文新魏" panose="02010800040101010101" pitchFamily="2" charset="-122"/>
                <a:ea typeface="华文新魏" panose="02010800040101010101" pitchFamily="2" charset="-122"/>
              </a:rPr>
            </a:br>
            <a:br>
              <a:rPr lang="en-US" altLang="zh-CN" sz="2400" b="1" dirty="0">
                <a:solidFill>
                  <a:srgbClr val="C00000"/>
                </a:solidFill>
                <a:latin typeface="华文新魏" panose="02010800040101010101" pitchFamily="2" charset="-122"/>
                <a:ea typeface="华文新魏" panose="02010800040101010101" pitchFamily="2" charset="-122"/>
              </a:rPr>
            </a:br>
            <a:endParaRPr lang="zh-CN" altLang="en-US" sz="2400" b="1" dirty="0">
              <a:solidFill>
                <a:srgbClr val="C00000"/>
              </a:solidFill>
              <a:latin typeface="华文新魏" panose="02010800040101010101" pitchFamily="2" charset="-122"/>
              <a:ea typeface="华文新魏" panose="02010800040101010101" pitchFamily="2" charset="-122"/>
            </a:endParaRPr>
          </a:p>
        </p:txBody>
      </p:sp>
      <p:sp>
        <p:nvSpPr>
          <p:cNvPr id="3" name="矩形 2">
            <a:extLst>
              <a:ext uri="{FF2B5EF4-FFF2-40B4-BE49-F238E27FC236}">
                <a16:creationId xmlns:a16="http://schemas.microsoft.com/office/drawing/2014/main" id="{1AFA5201-59B1-C44C-B795-754727D7A0A9}"/>
              </a:ext>
            </a:extLst>
          </p:cNvPr>
          <p:cNvSpPr/>
          <p:nvPr/>
        </p:nvSpPr>
        <p:spPr>
          <a:xfrm>
            <a:off x="1282445" y="1532988"/>
            <a:ext cx="9860476" cy="5016758"/>
          </a:xfrm>
          <a:prstGeom prst="rect">
            <a:avLst/>
          </a:prstGeom>
        </p:spPr>
        <p:txBody>
          <a:bodyPr wrap="square">
            <a:spAutoFit/>
          </a:bodyPr>
          <a:lstStyle/>
          <a:p>
            <a:r>
              <a:rPr lang="zh-CN" altLang="en-US" sz="3200" dirty="0">
                <a:latin typeface="Calibri" panose="020F0502020204030204" pitchFamily="34" charset="0"/>
                <a:cs typeface="Times New Roman" panose="02020603050405020304" pitchFamily="18" charset="0"/>
              </a:rPr>
              <a:t>（二）说专题研读课在</a:t>
            </a:r>
            <a:r>
              <a:rPr lang="en-US" altLang="zh-CN" sz="3200" dirty="0">
                <a:latin typeface="Calibri" panose="020F0502020204030204" pitchFamily="34" charset="0"/>
                <a:cs typeface="Times New Roman" panose="02020603050405020304" pitchFamily="18" charset="0"/>
              </a:rPr>
              <a:t>《</a:t>
            </a:r>
            <a:r>
              <a:rPr lang="zh-CN" altLang="en-US" sz="3200" dirty="0">
                <a:latin typeface="Calibri" panose="020F0502020204030204" pitchFamily="34" charset="0"/>
                <a:cs typeface="Times New Roman" panose="02020603050405020304" pitchFamily="18" charset="0"/>
              </a:rPr>
              <a:t>乡土中国</a:t>
            </a:r>
            <a:r>
              <a:rPr lang="en-US" altLang="zh-CN" sz="3200" dirty="0">
                <a:latin typeface="Calibri" panose="020F0502020204030204" pitchFamily="34" charset="0"/>
                <a:cs typeface="Times New Roman" panose="02020603050405020304" pitchFamily="18" charset="0"/>
              </a:rPr>
              <a:t>》</a:t>
            </a:r>
            <a:r>
              <a:rPr lang="zh-CN" altLang="en-US" sz="3200" dirty="0">
                <a:latin typeface="Calibri" panose="020F0502020204030204" pitchFamily="34" charset="0"/>
                <a:cs typeface="Times New Roman" panose="02020603050405020304" pitchFamily="18" charset="0"/>
              </a:rPr>
              <a:t>整本书阅读活动中的地位</a:t>
            </a:r>
            <a:endParaRPr lang="en-US" altLang="zh-CN" sz="3200" dirty="0">
              <a:latin typeface="Calibri" panose="020F0502020204030204" pitchFamily="34" charset="0"/>
              <a:cs typeface="Times New Roman" panose="02020603050405020304" pitchFamily="18" charset="0"/>
            </a:endParaRPr>
          </a:p>
          <a:p>
            <a:endParaRPr lang="en-US" altLang="zh-CN" sz="3200" dirty="0">
              <a:latin typeface="Calibri" panose="020F0502020204030204" pitchFamily="34" charset="0"/>
              <a:cs typeface="Times New Roman" panose="02020603050405020304" pitchFamily="18" charset="0"/>
            </a:endParaRPr>
          </a:p>
          <a:p>
            <a:r>
              <a:rPr lang="en-US" altLang="zh-CN" sz="3200" dirty="0">
                <a:latin typeface="Calibri" panose="020F0502020204030204" pitchFamily="34" charset="0"/>
                <a:cs typeface="Times New Roman" panose="02020603050405020304" pitchFamily="18" charset="0"/>
              </a:rPr>
              <a:t>1.</a:t>
            </a:r>
            <a:r>
              <a:rPr lang="zh-CN" altLang="en-US" sz="3200" dirty="0">
                <a:latin typeface="Calibri" panose="020F0502020204030204" pitchFamily="34" charset="0"/>
                <a:cs typeface="Times New Roman" panose="02020603050405020304" pitchFamily="18" charset="0"/>
              </a:rPr>
              <a:t> 是前期导读激趣、批注阅读得法的基础之上的深入探究；</a:t>
            </a:r>
          </a:p>
          <a:p>
            <a:r>
              <a:rPr lang="en-US" altLang="zh-CN" sz="3200" dirty="0">
                <a:latin typeface="Calibri" panose="020F0502020204030204" pitchFamily="34" charset="0"/>
                <a:cs typeface="Times New Roman" panose="02020603050405020304" pitchFamily="18" charset="0"/>
              </a:rPr>
              <a:t>2.</a:t>
            </a:r>
            <a:r>
              <a:rPr lang="zh-CN" altLang="en-US" sz="3200" dirty="0">
                <a:latin typeface="Calibri" panose="020F0502020204030204" pitchFamily="34" charset="0"/>
                <a:cs typeface="Times New Roman" panose="02020603050405020304" pitchFamily="18" charset="0"/>
              </a:rPr>
              <a:t> 是中期专题研读活动的方法指导、交流分享的筹备环节；</a:t>
            </a:r>
          </a:p>
          <a:p>
            <a:r>
              <a:rPr lang="en-US" altLang="zh-CN" sz="3200" dirty="0">
                <a:latin typeface="Calibri" panose="020F0502020204030204" pitchFamily="34" charset="0"/>
                <a:cs typeface="Times New Roman" panose="02020603050405020304" pitchFamily="18" charset="0"/>
              </a:rPr>
              <a:t>3.</a:t>
            </a:r>
            <a:r>
              <a:rPr lang="zh-CN" altLang="en-US" sz="3200" dirty="0">
                <a:latin typeface="Calibri" panose="020F0502020204030204" pitchFamily="34" charset="0"/>
                <a:cs typeface="Times New Roman" panose="02020603050405020304" pitchFamily="18" charset="0"/>
              </a:rPr>
              <a:t> 是后期成果分享及测评的知识与能力的积累环节。</a:t>
            </a:r>
          </a:p>
          <a:p>
            <a:endParaRPr lang="en-US" altLang="zh-CN" sz="3200" dirty="0"/>
          </a:p>
          <a:p>
            <a:endParaRPr lang="zh-CN" altLang="en-US" sz="3200" dirty="0"/>
          </a:p>
        </p:txBody>
      </p:sp>
    </p:spTree>
    <p:extLst>
      <p:ext uri="{BB962C8B-B14F-4D97-AF65-F5344CB8AC3E}">
        <p14:creationId xmlns:p14="http://schemas.microsoft.com/office/powerpoint/2010/main" val="4153523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16" name="标题 15"/>
          <p:cNvSpPr>
            <a:spLocks noGrp="1"/>
          </p:cNvSpPr>
          <p:nvPr>
            <p:ph type="title"/>
          </p:nvPr>
        </p:nvSpPr>
        <p:spPr>
          <a:xfrm>
            <a:off x="3527348" y="5524266"/>
            <a:ext cx="6537898" cy="2050960"/>
          </a:xfrm>
        </p:spPr>
        <p:txBody>
          <a:bodyPr>
            <a:noAutofit/>
          </a:bodyPr>
          <a:lstStyle/>
          <a:p>
            <a:pPr>
              <a:lnSpc>
                <a:spcPct val="150000"/>
              </a:lnSpc>
            </a:pPr>
            <a:br>
              <a:rPr lang="en-US" altLang="zh-CN" sz="2400" b="1" dirty="0">
                <a:solidFill>
                  <a:srgbClr val="C00000"/>
                </a:solidFill>
                <a:latin typeface="华文新魏" panose="02010800040101010101" pitchFamily="2" charset="-122"/>
                <a:ea typeface="华文新魏" panose="02010800040101010101" pitchFamily="2" charset="-122"/>
              </a:rPr>
            </a:br>
            <a:br>
              <a:rPr lang="en-US" altLang="zh-CN" sz="2400" b="1" dirty="0">
                <a:solidFill>
                  <a:srgbClr val="C00000"/>
                </a:solidFill>
                <a:latin typeface="华文新魏" panose="02010800040101010101" pitchFamily="2" charset="-122"/>
                <a:ea typeface="华文新魏" panose="02010800040101010101" pitchFamily="2" charset="-122"/>
              </a:rPr>
            </a:br>
            <a:br>
              <a:rPr lang="zh-CN" altLang="en-US" sz="2400" b="1" dirty="0">
                <a:latin typeface="华文新魏" panose="02010800040101010101" pitchFamily="2" charset="-122"/>
                <a:ea typeface="华文新魏" panose="02010800040101010101" pitchFamily="2" charset="-122"/>
              </a:rPr>
            </a:br>
            <a:br>
              <a:rPr lang="en-US" altLang="zh-CN" sz="2400" b="1" dirty="0">
                <a:latin typeface="华文新魏" panose="02010800040101010101" pitchFamily="2" charset="-122"/>
                <a:ea typeface="华文新魏" panose="02010800040101010101" pitchFamily="2" charset="-122"/>
              </a:rPr>
            </a:br>
            <a:br>
              <a:rPr lang="en-US" altLang="zh-CN" sz="2400" b="1" dirty="0">
                <a:latin typeface="华文新魏" panose="02010800040101010101" pitchFamily="2" charset="-122"/>
                <a:ea typeface="华文新魏" panose="02010800040101010101" pitchFamily="2" charset="-122"/>
              </a:rPr>
            </a:br>
            <a:br>
              <a:rPr lang="en-US" altLang="zh-CN" sz="2400" b="1" dirty="0">
                <a:solidFill>
                  <a:srgbClr val="C00000"/>
                </a:solidFill>
                <a:latin typeface="华文新魏" panose="02010800040101010101" pitchFamily="2" charset="-122"/>
                <a:ea typeface="华文新魏" panose="02010800040101010101" pitchFamily="2" charset="-122"/>
              </a:rPr>
            </a:br>
            <a:endParaRPr lang="zh-CN" altLang="en-US" sz="2400" b="1" dirty="0">
              <a:solidFill>
                <a:srgbClr val="C00000"/>
              </a:solidFill>
              <a:latin typeface="华文新魏" panose="02010800040101010101" pitchFamily="2" charset="-122"/>
              <a:ea typeface="华文新魏" panose="02010800040101010101" pitchFamily="2" charset="-122"/>
            </a:endParaRPr>
          </a:p>
        </p:txBody>
      </p:sp>
      <p:sp>
        <p:nvSpPr>
          <p:cNvPr id="2" name="矩形 1"/>
          <p:cNvSpPr/>
          <p:nvPr/>
        </p:nvSpPr>
        <p:spPr>
          <a:xfrm>
            <a:off x="3750438" y="878993"/>
            <a:ext cx="2337499" cy="584775"/>
          </a:xfrm>
          <a:prstGeom prst="rect">
            <a:avLst/>
          </a:prstGeom>
        </p:spPr>
        <p:txBody>
          <a:bodyPr wrap="none">
            <a:spAutoFit/>
          </a:bodyPr>
          <a:lstStyle/>
          <a:p>
            <a:r>
              <a:rPr lang="zh-CN" altLang="en-US" sz="3200" b="1" dirty="0">
                <a:solidFill>
                  <a:srgbClr val="C00000"/>
                </a:solidFill>
              </a:rPr>
              <a:t>三， 说学情</a:t>
            </a:r>
          </a:p>
        </p:txBody>
      </p:sp>
      <p:sp>
        <p:nvSpPr>
          <p:cNvPr id="3" name="矩形 2">
            <a:extLst>
              <a:ext uri="{FF2B5EF4-FFF2-40B4-BE49-F238E27FC236}">
                <a16:creationId xmlns:a16="http://schemas.microsoft.com/office/drawing/2014/main" id="{1AFA5201-59B1-C44C-B795-754727D7A0A9}"/>
              </a:ext>
            </a:extLst>
          </p:cNvPr>
          <p:cNvSpPr/>
          <p:nvPr/>
        </p:nvSpPr>
        <p:spPr>
          <a:xfrm>
            <a:off x="1110594" y="1992063"/>
            <a:ext cx="10767060" cy="4031873"/>
          </a:xfrm>
          <a:prstGeom prst="rect">
            <a:avLst/>
          </a:prstGeom>
        </p:spPr>
        <p:txBody>
          <a:bodyPr wrap="square">
            <a:spAutoFit/>
          </a:bodyPr>
          <a:lstStyle/>
          <a:p>
            <a:pPr indent="745200"/>
            <a:r>
              <a:rPr lang="zh-CN" altLang="en-US" sz="3200" dirty="0"/>
              <a:t>学生已完成第一轮阅读，对全书内容有一定了解。</a:t>
            </a:r>
            <a:endParaRPr lang="en-US" altLang="zh-CN" sz="3200" dirty="0"/>
          </a:p>
          <a:p>
            <a:pPr indent="745200"/>
            <a:r>
              <a:rPr lang="zh-CN" altLang="en-US" sz="3200" dirty="0"/>
              <a:t>在阅读过程中实践了</a:t>
            </a:r>
            <a:r>
              <a:rPr lang="zh-CN" altLang="zh-CN" sz="3200" dirty="0"/>
              <a:t>圈点勾画、批注等</a:t>
            </a:r>
            <a:r>
              <a:rPr lang="zh-CN" altLang="en-US" sz="3200" dirty="0"/>
              <a:t>阅读</a:t>
            </a:r>
            <a:r>
              <a:rPr lang="zh-CN" altLang="zh-CN" sz="3200" dirty="0"/>
              <a:t>方法</a:t>
            </a:r>
            <a:r>
              <a:rPr lang="zh-CN" altLang="en-US" sz="3200" dirty="0"/>
              <a:t>。</a:t>
            </a:r>
            <a:endParaRPr lang="en-US" altLang="zh-CN" sz="3200" dirty="0"/>
          </a:p>
          <a:p>
            <a:pPr indent="745200"/>
            <a:r>
              <a:rPr lang="zh-CN" altLang="en-US" sz="3200" dirty="0"/>
              <a:t>然而学生只是大体了解书中内容，</a:t>
            </a:r>
            <a:r>
              <a:rPr lang="zh-CN" altLang="zh-CN" sz="3200" dirty="0"/>
              <a:t>加上</a:t>
            </a:r>
            <a:r>
              <a:rPr lang="en-US" altLang="zh-CN" sz="3200" dirty="0"/>
              <a:t>《</a:t>
            </a:r>
            <a:r>
              <a:rPr lang="zh-CN" altLang="en-US" sz="3200" dirty="0"/>
              <a:t>乡土中国</a:t>
            </a:r>
            <a:r>
              <a:rPr lang="en-US" altLang="zh-CN" sz="3200" dirty="0"/>
              <a:t>》</a:t>
            </a:r>
            <a:r>
              <a:rPr lang="zh-CN" altLang="zh-CN" sz="3200" dirty="0"/>
              <a:t>具有</a:t>
            </a:r>
            <a:r>
              <a:rPr lang="zh-CN" altLang="en-US" sz="3200" dirty="0"/>
              <a:t>一定的学术性，学生此前接触的多是小说类书籍，因此大多数学生阅读本书过程中对内容理解较浅，若不进行引导，阅读将仅停留于表面，本书难以发挥其重要作用。</a:t>
            </a:r>
            <a:endParaRPr lang="en-US" altLang="zh-CN" sz="3200" dirty="0"/>
          </a:p>
          <a:p>
            <a:pPr indent="745200"/>
            <a:r>
              <a:rPr lang="zh-CN" altLang="en-US" sz="3200" dirty="0"/>
              <a:t>学生对学术类著作缺乏专题探究经验，学术类著作</a:t>
            </a:r>
            <a:r>
              <a:rPr lang="zh-CN" altLang="zh-CN" sz="3200" dirty="0"/>
              <a:t>专题阅读的方法</a:t>
            </a:r>
            <a:r>
              <a:rPr lang="zh-CN" altLang="en-US" sz="3200" dirty="0"/>
              <a:t>指导迫在眉睫</a:t>
            </a:r>
            <a:r>
              <a:rPr lang="zh-CN" altLang="zh-CN" sz="3200" dirty="0"/>
              <a:t>。</a:t>
            </a:r>
            <a:endParaRPr lang="zh-CN" altLang="en-US" sz="3200" dirty="0"/>
          </a:p>
        </p:txBody>
      </p:sp>
    </p:spTree>
    <p:extLst>
      <p:ext uri="{BB962C8B-B14F-4D97-AF65-F5344CB8AC3E}">
        <p14:creationId xmlns:p14="http://schemas.microsoft.com/office/powerpoint/2010/main" val="3834450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7" name="圆角矩形 6">
            <a:extLst>
              <a:ext uri="{FF2B5EF4-FFF2-40B4-BE49-F238E27FC236}">
                <a16:creationId xmlns:a16="http://schemas.microsoft.com/office/drawing/2014/main" id="{79FB6FB1-D607-2D47-8632-BC93F6D06E4C}"/>
              </a:ext>
            </a:extLst>
          </p:cNvPr>
          <p:cNvSpPr/>
          <p:nvPr/>
        </p:nvSpPr>
        <p:spPr>
          <a:xfrm>
            <a:off x="2357991" y="2201138"/>
            <a:ext cx="2120900" cy="1282700"/>
          </a:xfrm>
          <a:prstGeom prst="roundRect">
            <a:avLst/>
          </a:prstGeom>
          <a:gradFill>
            <a:gsLst>
              <a:gs pos="0">
                <a:srgbClr val="FECF40"/>
              </a:gs>
              <a:gs pos="100000">
                <a:srgbClr val="846C21"/>
              </a:gs>
            </a:gsLst>
            <a:lin ang="5400000" scaled="0"/>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400" dirty="0">
                <a:solidFill>
                  <a:srgbClr val="0D11C3"/>
                </a:solidFill>
                <a:effectLst>
                  <a:outerShdw blurRad="38100" dist="38100" dir="2700000" algn="tl">
                    <a:srgbClr val="000000"/>
                  </a:outerShdw>
                </a:effectLst>
                <a:latin typeface="黑体" panose="02010609060101010101" pitchFamily="49" charset="-122"/>
                <a:ea typeface="黑体" panose="02010609060101010101" pitchFamily="49" charset="-122"/>
              </a:rPr>
              <a:t>专题研读课</a:t>
            </a:r>
          </a:p>
        </p:txBody>
      </p:sp>
      <p:sp>
        <p:nvSpPr>
          <p:cNvPr id="3" name="左大括号 2">
            <a:extLst>
              <a:ext uri="{FF2B5EF4-FFF2-40B4-BE49-F238E27FC236}">
                <a16:creationId xmlns:a16="http://schemas.microsoft.com/office/drawing/2014/main" id="{E949ACF2-AB4E-B141-BB88-D8CCAE168356}"/>
              </a:ext>
            </a:extLst>
          </p:cNvPr>
          <p:cNvSpPr/>
          <p:nvPr/>
        </p:nvSpPr>
        <p:spPr>
          <a:xfrm>
            <a:off x="7039234" y="1690688"/>
            <a:ext cx="288925" cy="4208463"/>
          </a:xfrm>
          <a:prstGeom prst="leftBrace">
            <a:avLst>
              <a:gd name="adj1" fmla="val 73127"/>
              <a:gd name="adj2" fmla="val 50000"/>
            </a:avLst>
          </a:prstGeom>
          <a:ln w="25400">
            <a:solidFill>
              <a:srgbClr val="0D11C3"/>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lang="zh-CN" altLang="en-US" noProof="1"/>
          </a:p>
        </p:txBody>
      </p:sp>
      <p:sp>
        <p:nvSpPr>
          <p:cNvPr id="5" name="圆角矩形 4">
            <a:extLst>
              <a:ext uri="{FF2B5EF4-FFF2-40B4-BE49-F238E27FC236}">
                <a16:creationId xmlns:a16="http://schemas.microsoft.com/office/drawing/2014/main" id="{6CF7FA8D-2A2B-6A46-AB9C-A1409065ECA4}"/>
              </a:ext>
            </a:extLst>
          </p:cNvPr>
          <p:cNvSpPr/>
          <p:nvPr/>
        </p:nvSpPr>
        <p:spPr>
          <a:xfrm>
            <a:off x="7464426" y="1514476"/>
            <a:ext cx="2232025" cy="835025"/>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400" noProof="1"/>
              <a:t>？？？</a:t>
            </a:r>
          </a:p>
        </p:txBody>
      </p:sp>
      <p:sp>
        <p:nvSpPr>
          <p:cNvPr id="11" name="圆角矩形 10">
            <a:extLst>
              <a:ext uri="{FF2B5EF4-FFF2-40B4-BE49-F238E27FC236}">
                <a16:creationId xmlns:a16="http://schemas.microsoft.com/office/drawing/2014/main" id="{BF9A1C95-C386-EC4D-BF4F-A6EDB83BE2CB}"/>
              </a:ext>
            </a:extLst>
          </p:cNvPr>
          <p:cNvSpPr/>
          <p:nvPr/>
        </p:nvSpPr>
        <p:spPr>
          <a:xfrm>
            <a:off x="7442200" y="2476668"/>
            <a:ext cx="2232025" cy="835025"/>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400" dirty="0">
                <a:solidFill>
                  <a:srgbClr val="FFFFFF"/>
                </a:solidFill>
                <a:sym typeface="宋体" panose="02010600030101010101" pitchFamily="2" charset="-122"/>
              </a:rPr>
              <a:t>调查方法</a:t>
            </a:r>
            <a:endParaRPr lang="zh-CN" altLang="en-US" sz="2400" dirty="0">
              <a:solidFill>
                <a:srgbClr val="FFFFFF"/>
              </a:solidFill>
            </a:endParaRPr>
          </a:p>
          <a:p>
            <a:pPr algn="ctr"/>
            <a:endParaRPr lang="zh-CN" altLang="en-US" sz="2400" noProof="1"/>
          </a:p>
        </p:txBody>
      </p:sp>
      <p:sp>
        <p:nvSpPr>
          <p:cNvPr id="12" name="圆角矩形 11">
            <a:extLst>
              <a:ext uri="{FF2B5EF4-FFF2-40B4-BE49-F238E27FC236}">
                <a16:creationId xmlns:a16="http://schemas.microsoft.com/office/drawing/2014/main" id="{4F58760B-264B-214A-A299-C1A2B1384E44}"/>
              </a:ext>
            </a:extLst>
          </p:cNvPr>
          <p:cNvSpPr/>
          <p:nvPr/>
        </p:nvSpPr>
        <p:spPr>
          <a:xfrm>
            <a:off x="7464426" y="3438860"/>
            <a:ext cx="2232025" cy="835025"/>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400" noProof="1"/>
              <a:t>差序格局</a:t>
            </a:r>
            <a:endParaRPr lang="zh-CN" altLang="en-US" sz="2400" dirty="0">
              <a:solidFill>
                <a:srgbClr val="FFFFFF"/>
              </a:solidFill>
            </a:endParaRPr>
          </a:p>
        </p:txBody>
      </p:sp>
      <p:sp>
        <p:nvSpPr>
          <p:cNvPr id="13" name="圆角矩形 12">
            <a:extLst>
              <a:ext uri="{FF2B5EF4-FFF2-40B4-BE49-F238E27FC236}">
                <a16:creationId xmlns:a16="http://schemas.microsoft.com/office/drawing/2014/main" id="{43ED9350-79EA-4B47-9F0D-0A17BC6EBB1A}"/>
              </a:ext>
            </a:extLst>
          </p:cNvPr>
          <p:cNvSpPr/>
          <p:nvPr/>
        </p:nvSpPr>
        <p:spPr>
          <a:xfrm>
            <a:off x="7464426" y="4467226"/>
            <a:ext cx="2232025" cy="835025"/>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400" dirty="0">
                <a:solidFill>
                  <a:srgbClr val="FFFFFF"/>
                </a:solidFill>
              </a:rPr>
              <a:t>礼治与法治</a:t>
            </a:r>
          </a:p>
        </p:txBody>
      </p:sp>
      <p:sp>
        <p:nvSpPr>
          <p:cNvPr id="14" name="文本框 13">
            <a:extLst>
              <a:ext uri="{FF2B5EF4-FFF2-40B4-BE49-F238E27FC236}">
                <a16:creationId xmlns:a16="http://schemas.microsoft.com/office/drawing/2014/main" id="{22EFB641-8589-5A4A-8154-745F8BA31CCB}"/>
              </a:ext>
            </a:extLst>
          </p:cNvPr>
          <p:cNvSpPr txBox="1">
            <a:spLocks noChangeArrowheads="1"/>
          </p:cNvSpPr>
          <p:nvPr/>
        </p:nvSpPr>
        <p:spPr bwMode="auto">
          <a:xfrm>
            <a:off x="7442200" y="5486401"/>
            <a:ext cx="2254250"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rgbClr val="0D11C3"/>
                </a:solidFill>
              </a:rPr>
              <a:t>……</a:t>
            </a:r>
          </a:p>
        </p:txBody>
      </p:sp>
      <p:sp>
        <p:nvSpPr>
          <p:cNvPr id="6" name="文本框 5">
            <a:extLst>
              <a:ext uri="{FF2B5EF4-FFF2-40B4-BE49-F238E27FC236}">
                <a16:creationId xmlns:a16="http://schemas.microsoft.com/office/drawing/2014/main" id="{5F91E795-65D9-6542-A174-B0D174555DB6}"/>
              </a:ext>
            </a:extLst>
          </p:cNvPr>
          <p:cNvSpPr txBox="1">
            <a:spLocks noChangeArrowheads="1"/>
          </p:cNvSpPr>
          <p:nvPr/>
        </p:nvSpPr>
        <p:spPr bwMode="auto">
          <a:xfrm>
            <a:off x="305593" y="4148089"/>
            <a:ext cx="622569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dirty="0"/>
              <a:t>       </a:t>
            </a:r>
            <a:r>
              <a:rPr lang="zh-CN" altLang="en-US" sz="2400" dirty="0"/>
              <a:t>专题研读是一个广阔的天地，一整本书读下来有很多角度值得学生去做探究，可以产生很多专题，我们不能一一带领学生获取，只能通过在课堂上探讨其一，总结出一种研读方法，让</a:t>
            </a:r>
            <a:r>
              <a:rPr lang="zh-CN" altLang="zh-CN" sz="2400" dirty="0"/>
              <a:t>学生</a:t>
            </a:r>
            <a:r>
              <a:rPr lang="zh-CN" altLang="en-US" sz="2400" dirty="0"/>
              <a:t>再举一反三、</a:t>
            </a:r>
            <a:r>
              <a:rPr lang="zh-CN" altLang="zh-CN" sz="2400" dirty="0"/>
              <a:t>学以致用。</a:t>
            </a:r>
          </a:p>
        </p:txBody>
      </p:sp>
      <p:sp>
        <p:nvSpPr>
          <p:cNvPr id="15" name="矩形 14">
            <a:extLst>
              <a:ext uri="{FF2B5EF4-FFF2-40B4-BE49-F238E27FC236}">
                <a16:creationId xmlns:a16="http://schemas.microsoft.com/office/drawing/2014/main" id="{0EE9254E-C91A-204D-8C24-5F095967CF3F}"/>
              </a:ext>
            </a:extLst>
          </p:cNvPr>
          <p:cNvSpPr/>
          <p:nvPr/>
        </p:nvSpPr>
        <p:spPr>
          <a:xfrm>
            <a:off x="1317448" y="929701"/>
            <a:ext cx="3161443" cy="584775"/>
          </a:xfrm>
          <a:prstGeom prst="rect">
            <a:avLst/>
          </a:prstGeom>
        </p:spPr>
        <p:txBody>
          <a:bodyPr wrap="none">
            <a:spAutoFit/>
          </a:bodyPr>
          <a:lstStyle/>
          <a:p>
            <a:r>
              <a:rPr lang="zh-CN" altLang="en-US" sz="3200" b="1" dirty="0">
                <a:solidFill>
                  <a:srgbClr val="C00000"/>
                </a:solidFill>
              </a:rPr>
              <a:t>四， 说教学目标</a:t>
            </a:r>
          </a:p>
        </p:txBody>
      </p:sp>
      <p:sp>
        <p:nvSpPr>
          <p:cNvPr id="16" name="圆角矩形 15">
            <a:extLst>
              <a:ext uri="{FF2B5EF4-FFF2-40B4-BE49-F238E27FC236}">
                <a16:creationId xmlns:a16="http://schemas.microsoft.com/office/drawing/2014/main" id="{FA388224-74AF-BE48-8351-D2C97FF29E30}"/>
              </a:ext>
            </a:extLst>
          </p:cNvPr>
          <p:cNvSpPr/>
          <p:nvPr/>
        </p:nvSpPr>
        <p:spPr>
          <a:xfrm>
            <a:off x="4986835" y="3483838"/>
            <a:ext cx="1916131" cy="693041"/>
          </a:xfrm>
          <a:prstGeom prst="roundRect">
            <a:avLst/>
          </a:prstGeom>
          <a:gradFill>
            <a:gsLst>
              <a:gs pos="0">
                <a:srgbClr val="FECF40"/>
              </a:gs>
              <a:gs pos="100000">
                <a:srgbClr val="846C21"/>
              </a:gs>
            </a:gsLst>
            <a:lin ang="5400000" scaled="0"/>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400" dirty="0">
                <a:solidFill>
                  <a:srgbClr val="0D11C3"/>
                </a:solidFill>
                <a:effectLst>
                  <a:outerShdw blurRad="38100" dist="38100" dir="2700000" algn="tl">
                    <a:srgbClr val="000000"/>
                  </a:outerShdw>
                </a:effectLst>
                <a:latin typeface="黑体" panose="02010609060101010101" pitchFamily="49" charset="-122"/>
                <a:ea typeface="黑体" panose="02010609060101010101" pitchFamily="49" charset="-122"/>
              </a:rPr>
              <a:t>《</a:t>
            </a:r>
            <a:r>
              <a:rPr lang="zh-CN" altLang="en-US" sz="2400" dirty="0">
                <a:solidFill>
                  <a:srgbClr val="0D11C3"/>
                </a:solidFill>
                <a:effectLst>
                  <a:outerShdw blurRad="38100" dist="38100" dir="2700000" algn="tl">
                    <a:srgbClr val="000000"/>
                  </a:outerShdw>
                </a:effectLst>
                <a:latin typeface="黑体" panose="02010609060101010101" pitchFamily="49" charset="-122"/>
                <a:ea typeface="黑体" panose="02010609060101010101" pitchFamily="49" charset="-122"/>
              </a:rPr>
              <a:t>乡土中国</a:t>
            </a:r>
            <a:r>
              <a:rPr lang="en-US" altLang="zh-CN" sz="2400" dirty="0">
                <a:solidFill>
                  <a:srgbClr val="0D11C3"/>
                </a:solidFill>
                <a:effectLst>
                  <a:outerShdw blurRad="38100" dist="38100" dir="2700000" algn="tl">
                    <a:srgbClr val="000000"/>
                  </a:outerShdw>
                </a:effectLst>
                <a:latin typeface="黑体" panose="02010609060101010101" pitchFamily="49" charset="-122"/>
                <a:ea typeface="黑体" panose="02010609060101010101" pitchFamily="49" charset="-122"/>
              </a:rPr>
              <a:t>》</a:t>
            </a:r>
            <a:endParaRPr lang="zh-CN" altLang="en-US" sz="2400" dirty="0">
              <a:solidFill>
                <a:srgbClr val="0D11C3"/>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870095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par>
                          <p:cTn id="12" fill="hold" nodeType="afterGroup">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par>
                                <p:cTn id="16" presetID="22" presetClass="entr" presetSubtype="1" fill="hold" grpId="0" nodeType="withEffect">
                                  <p:stCondLst>
                                    <p:cond delay="0"/>
                                  </p:stCondLst>
                                  <p:childTnLst>
                                    <p:set>
                                      <p:cBhvr>
                                        <p:cTn id="17" dur="2000" fill="hold">
                                          <p:stCondLst>
                                            <p:cond delay="0"/>
                                          </p:stCondLst>
                                        </p:cTn>
                                        <p:tgtEl>
                                          <p:spTgt spid="6"/>
                                        </p:tgtEl>
                                        <p:attrNameLst>
                                          <p:attrName>style.visibility</p:attrName>
                                        </p:attrNameLst>
                                      </p:cBhvr>
                                      <p:to>
                                        <p:strVal val="visible"/>
                                      </p:to>
                                    </p:set>
                                    <p:animEffect transition="in" filter="wipe(up)">
                                      <p:cBhvr>
                                        <p:cTn id="18" dur="2000"/>
                                        <p:tgtEl>
                                          <p:spTgt spid="6"/>
                                        </p:tgtEl>
                                      </p:cBhvr>
                                    </p:animEffect>
                                  </p:childTnLst>
                                </p:cTn>
                              </p:par>
                            </p:childTnLst>
                          </p:cTn>
                        </p:par>
                        <p:par>
                          <p:cTn id="19" fill="hold" nodeType="afterGroup">
                            <p:stCondLst>
                              <p:cond delay="3000"/>
                            </p:stCondLst>
                            <p:childTnLst>
                              <p:par>
                                <p:cTn id="20" presetID="3" presetClass="entr" presetSubtype="1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par>
                          <p:cTn id="23" fill="hold" nodeType="afterGroup">
                            <p:stCondLst>
                              <p:cond delay="3500"/>
                            </p:stCondLst>
                            <p:childTnLst>
                              <p:par>
                                <p:cTn id="24" presetID="3"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linds(horizontal)">
                                      <p:cBhvr>
                                        <p:cTn id="26" dur="500"/>
                                        <p:tgtEl>
                                          <p:spTgt spid="13"/>
                                        </p:tgtEl>
                                      </p:cBhvr>
                                    </p:animEffect>
                                  </p:childTnLst>
                                </p:cTn>
                              </p:par>
                            </p:childTnLst>
                          </p:cTn>
                        </p:par>
                        <p:par>
                          <p:cTn id="27" fill="hold" nodeType="afterGroup">
                            <p:stCondLst>
                              <p:cond delay="4000"/>
                            </p:stCondLst>
                            <p:childTnLst>
                              <p:par>
                                <p:cTn id="28" presetID="3" presetClass="entr" presetSubtype="1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linds(horizontal)">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1" grpId="0" animBg="1"/>
      <p:bldP spid="12" grpId="0" animBg="1"/>
      <p:bldP spid="13" grpId="0" animBg="1"/>
      <p:bldP spid="14" grpId="0"/>
      <p:bldP spid="6" grpId="0"/>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1DFC27C-F471-8F45-949F-385152612CCF}"/>
              </a:ext>
            </a:extLst>
          </p:cNvPr>
          <p:cNvSpPr>
            <a:spLocks noGrp="1"/>
          </p:cNvSpPr>
          <p:nvPr>
            <p:ph idx="1"/>
          </p:nvPr>
        </p:nvSpPr>
        <p:spPr>
          <a:xfrm>
            <a:off x="1532861" y="1856341"/>
            <a:ext cx="9880206" cy="4351338"/>
          </a:xfrm>
        </p:spPr>
        <p:txBody>
          <a:bodyPr/>
          <a:lstStyle/>
          <a:p>
            <a:r>
              <a:rPr lang="zh-CN" altLang="zh-CN" dirty="0"/>
              <a:t>因此，我们的教学目标为</a:t>
            </a:r>
            <a:r>
              <a:rPr lang="en-US" altLang="zh-CN" dirty="0"/>
              <a:t>:</a:t>
            </a:r>
            <a:r>
              <a:rPr lang="zh-CN" altLang="zh-CN" dirty="0"/>
              <a:t>拿其中一个专题作为范例，引导学生进行探索发现，让学生体验过程，收获专题研读的实践经验，由此才能助推他们在课外有效开展专题研读活动。</a:t>
            </a:r>
          </a:p>
          <a:p>
            <a:endParaRPr kumimoji="1" lang="zh-CN" altLang="en-US" dirty="0"/>
          </a:p>
        </p:txBody>
      </p:sp>
      <p:pic>
        <p:nvPicPr>
          <p:cNvPr id="4" name="Picture 5" descr="H:\素材\PPT素材\PNG\花木06.png">
            <a:extLst>
              <a:ext uri="{FF2B5EF4-FFF2-40B4-BE49-F238E27FC236}">
                <a16:creationId xmlns:a16="http://schemas.microsoft.com/office/drawing/2014/main" id="{E092F141-C2BE-4C41-A79D-B027B85856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75720" y="4437111"/>
            <a:ext cx="8086288" cy="2268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08774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16" name="标题 15"/>
          <p:cNvSpPr>
            <a:spLocks noGrp="1"/>
          </p:cNvSpPr>
          <p:nvPr>
            <p:ph type="title"/>
          </p:nvPr>
        </p:nvSpPr>
        <p:spPr>
          <a:xfrm>
            <a:off x="1324977" y="7999939"/>
            <a:ext cx="10148340" cy="2050960"/>
          </a:xfrm>
        </p:spPr>
        <p:txBody>
          <a:bodyPr>
            <a:noAutofit/>
          </a:bodyPr>
          <a:lstStyle/>
          <a:p>
            <a:pPr>
              <a:lnSpc>
                <a:spcPct val="150000"/>
              </a:lnSpc>
            </a:pPr>
            <a:r>
              <a:rPr lang="en-US" altLang="zh-CN" dirty="0"/>
              <a:t>1.</a:t>
            </a:r>
            <a:r>
              <a:rPr lang="zh-CN" altLang="en-US" dirty="0"/>
              <a:t> 学生能在教师引导下经历一次专题研读的过程，把握</a:t>
            </a:r>
            <a:r>
              <a:rPr lang="zh-CN" altLang="zh-CN" dirty="0"/>
              <a:t>传统文化类学术著作专题研读的</a:t>
            </a:r>
            <a:r>
              <a:rPr lang="zh-CN" altLang="en-US" dirty="0"/>
              <a:t>基本思路和方法。</a:t>
            </a:r>
            <a:br>
              <a:rPr lang="en-US" altLang="zh-CN" dirty="0"/>
            </a:br>
            <a:r>
              <a:rPr lang="en-US" altLang="zh-CN" dirty="0"/>
              <a:t>2.</a:t>
            </a:r>
            <a:r>
              <a:rPr lang="zh-CN" altLang="en-US" dirty="0"/>
              <a:t> 以课堂上总结归纳的方法</a:t>
            </a:r>
            <a:r>
              <a:rPr lang="zh-CN" altLang="zh-CN" dirty="0"/>
              <a:t>在课外有效开展专题研读活动</a:t>
            </a:r>
            <a:r>
              <a:rPr lang="zh-CN" altLang="en-US" dirty="0"/>
              <a:t>。</a:t>
            </a:r>
            <a:br>
              <a:rPr lang="en-US" altLang="zh-CN" dirty="0"/>
            </a:br>
            <a:r>
              <a:rPr lang="en-US" altLang="zh-CN" dirty="0"/>
              <a:t>3.</a:t>
            </a:r>
            <a:r>
              <a:rPr lang="zh-CN" altLang="en-US" dirty="0"/>
              <a:t>理解文化的传承性。</a:t>
            </a:r>
            <a:br>
              <a:rPr lang="en-US" altLang="zh-CN" dirty="0"/>
            </a:br>
            <a:br>
              <a:rPr lang="zh-CN" altLang="en-US" dirty="0"/>
            </a:br>
            <a:br>
              <a:rPr lang="en-US" altLang="zh-CN" dirty="0"/>
            </a:br>
            <a:br>
              <a:rPr lang="zh-CN" altLang="en-US" dirty="0"/>
            </a:br>
            <a:br>
              <a:rPr lang="en-US" altLang="zh-CN" sz="2400" b="1" dirty="0">
                <a:solidFill>
                  <a:srgbClr val="C00000"/>
                </a:solidFill>
                <a:latin typeface="华文新魏" panose="02010800040101010101" pitchFamily="2" charset="-122"/>
                <a:ea typeface="华文新魏" panose="02010800040101010101" pitchFamily="2" charset="-122"/>
              </a:rPr>
            </a:br>
            <a:br>
              <a:rPr lang="en-US" altLang="zh-CN" sz="2400" b="1" dirty="0">
                <a:latin typeface="华文新魏" panose="02010800040101010101" pitchFamily="2" charset="-122"/>
                <a:ea typeface="华文新魏" panose="02010800040101010101" pitchFamily="2" charset="-122"/>
              </a:rPr>
            </a:br>
            <a:br>
              <a:rPr lang="en-US" altLang="zh-CN" sz="2400" b="1" dirty="0">
                <a:solidFill>
                  <a:srgbClr val="C00000"/>
                </a:solidFill>
                <a:latin typeface="华文新魏" panose="02010800040101010101" pitchFamily="2" charset="-122"/>
                <a:ea typeface="华文新魏" panose="02010800040101010101" pitchFamily="2" charset="-122"/>
              </a:rPr>
            </a:br>
            <a:endParaRPr lang="zh-CN" altLang="en-US" sz="2400" b="1" dirty="0">
              <a:solidFill>
                <a:srgbClr val="C00000"/>
              </a:solidFill>
              <a:latin typeface="华文新魏" panose="02010800040101010101" pitchFamily="2" charset="-122"/>
              <a:ea typeface="华文新魏" panose="02010800040101010101" pitchFamily="2" charset="-122"/>
            </a:endParaRPr>
          </a:p>
        </p:txBody>
      </p:sp>
      <p:sp>
        <p:nvSpPr>
          <p:cNvPr id="2" name="矩形 1"/>
          <p:cNvSpPr/>
          <p:nvPr/>
        </p:nvSpPr>
        <p:spPr>
          <a:xfrm>
            <a:off x="3929223" y="1220810"/>
            <a:ext cx="1832553" cy="584775"/>
          </a:xfrm>
          <a:prstGeom prst="rect">
            <a:avLst/>
          </a:prstGeom>
        </p:spPr>
        <p:txBody>
          <a:bodyPr wrap="none">
            <a:spAutoFit/>
          </a:bodyPr>
          <a:lstStyle/>
          <a:p>
            <a:r>
              <a:rPr lang="zh-CN" altLang="en-US" sz="3200" b="1" dirty="0">
                <a:solidFill>
                  <a:srgbClr val="C00000"/>
                </a:solidFill>
              </a:rPr>
              <a:t>教学目标</a:t>
            </a:r>
          </a:p>
        </p:txBody>
      </p:sp>
    </p:spTree>
    <p:extLst>
      <p:ext uri="{BB962C8B-B14F-4D97-AF65-F5344CB8AC3E}">
        <p14:creationId xmlns:p14="http://schemas.microsoft.com/office/powerpoint/2010/main" val="4156147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2"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16" grpId="2"/>
    </p:bld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16" name="标题 15"/>
          <p:cNvSpPr>
            <a:spLocks noGrp="1"/>
          </p:cNvSpPr>
          <p:nvPr>
            <p:ph type="title"/>
          </p:nvPr>
        </p:nvSpPr>
        <p:spPr>
          <a:xfrm>
            <a:off x="2818753" y="2386151"/>
            <a:ext cx="6346513" cy="2050960"/>
          </a:xfrm>
        </p:spPr>
        <p:txBody>
          <a:bodyPr>
            <a:noAutofit/>
          </a:bodyPr>
          <a:lstStyle/>
          <a:p>
            <a:pPr>
              <a:lnSpc>
                <a:spcPct val="150000"/>
              </a:lnSpc>
            </a:pPr>
            <a:br>
              <a:rPr lang="en-US" altLang="zh-CN" sz="2400" b="1" dirty="0">
                <a:solidFill>
                  <a:srgbClr val="C00000"/>
                </a:solidFill>
                <a:latin typeface="华文新魏" panose="02010800040101010101" pitchFamily="2" charset="-122"/>
                <a:ea typeface="华文新魏" panose="02010800040101010101" pitchFamily="2" charset="-122"/>
              </a:rPr>
            </a:br>
            <a:br>
              <a:rPr lang="en-US" altLang="zh-CN" sz="2400" b="1" dirty="0">
                <a:solidFill>
                  <a:srgbClr val="C00000"/>
                </a:solidFill>
                <a:latin typeface="华文新魏" panose="02010800040101010101" pitchFamily="2" charset="-122"/>
                <a:ea typeface="华文新魏" panose="02010800040101010101" pitchFamily="2" charset="-122"/>
              </a:rPr>
            </a:br>
            <a:br>
              <a:rPr lang="en-US" altLang="zh-CN" sz="2400" dirty="0">
                <a:solidFill>
                  <a:srgbClr val="C00000"/>
                </a:solidFill>
                <a:latin typeface="华文新魏" panose="02010800040101010101" pitchFamily="2" charset="-122"/>
                <a:ea typeface="华文新魏" panose="02010800040101010101" pitchFamily="2" charset="-122"/>
              </a:rPr>
            </a:br>
            <a:r>
              <a:rPr lang="en-US" altLang="zh-CN" dirty="0"/>
              <a:t>1.</a:t>
            </a:r>
            <a:r>
              <a:rPr lang="zh-CN" altLang="en-US" dirty="0"/>
              <a:t> 自主探究</a:t>
            </a:r>
            <a:r>
              <a:rPr lang="zh-CN" altLang="zh-CN" dirty="0"/>
              <a:t>法</a:t>
            </a:r>
            <a:br>
              <a:rPr lang="en-US" altLang="zh-CN" dirty="0"/>
            </a:br>
            <a:r>
              <a:rPr lang="en-US" altLang="zh-CN" dirty="0"/>
              <a:t>2.</a:t>
            </a:r>
            <a:r>
              <a:rPr lang="zh-CN" altLang="en-US" dirty="0"/>
              <a:t> </a:t>
            </a:r>
            <a:r>
              <a:rPr lang="zh-CN" altLang="zh-CN" dirty="0"/>
              <a:t>任务驱动法 </a:t>
            </a:r>
            <a:br>
              <a:rPr lang="en-US" altLang="zh-CN" dirty="0"/>
            </a:br>
            <a:r>
              <a:rPr lang="en-US" altLang="zh-CN" dirty="0"/>
              <a:t>3.</a:t>
            </a:r>
            <a:r>
              <a:rPr lang="zh-CN" altLang="en-US" dirty="0"/>
              <a:t> 启发对话法</a:t>
            </a:r>
          </a:p>
        </p:txBody>
      </p:sp>
      <p:sp>
        <p:nvSpPr>
          <p:cNvPr id="2" name="矩形 1"/>
          <p:cNvSpPr/>
          <p:nvPr/>
        </p:nvSpPr>
        <p:spPr>
          <a:xfrm>
            <a:off x="3792968" y="925985"/>
            <a:ext cx="4273927" cy="769441"/>
          </a:xfrm>
          <a:prstGeom prst="rect">
            <a:avLst/>
          </a:prstGeom>
        </p:spPr>
        <p:txBody>
          <a:bodyPr wrap="none">
            <a:spAutoFit/>
          </a:bodyPr>
          <a:lstStyle/>
          <a:p>
            <a:r>
              <a:rPr lang="zh-CN" altLang="en-US" sz="4400" b="1" dirty="0">
                <a:solidFill>
                  <a:srgbClr val="C00000"/>
                </a:solidFill>
              </a:rPr>
              <a:t>五， 说教学方法</a:t>
            </a:r>
          </a:p>
        </p:txBody>
      </p:sp>
      <p:sp>
        <p:nvSpPr>
          <p:cNvPr id="6" name="云形标注 5">
            <a:extLst>
              <a:ext uri="{FF2B5EF4-FFF2-40B4-BE49-F238E27FC236}">
                <a16:creationId xmlns:a16="http://schemas.microsoft.com/office/drawing/2014/main" id="{93147A6C-51AC-D940-991A-1DBE73BAA4E5}"/>
              </a:ext>
            </a:extLst>
          </p:cNvPr>
          <p:cNvSpPr/>
          <p:nvPr/>
        </p:nvSpPr>
        <p:spPr>
          <a:xfrm>
            <a:off x="6379535" y="1310705"/>
            <a:ext cx="5812465" cy="4831900"/>
          </a:xfrm>
          <a:prstGeom prst="cloudCallout">
            <a:avLst>
              <a:gd name="adj1" fmla="val -65289"/>
              <a:gd name="adj2" fmla="val -605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t> </a:t>
            </a:r>
            <a:endParaRPr lang="en-US" altLang="zh-CN" sz="2400" dirty="0"/>
          </a:p>
          <a:p>
            <a:r>
              <a:rPr lang="zh-CN" altLang="zh-CN" sz="2400" dirty="0">
                <a:solidFill>
                  <a:schemeClr val="bg1"/>
                </a:solidFill>
                <a:cs typeface="Times New Roman" panose="02020603050405020304" pitchFamily="18" charset="0"/>
              </a:rPr>
              <a:t>在学习的过程中，学生在教师的帮助下，紧紧围绕一个共同的任务活动中心，在强烈的问题动机的驱动下，通过老师的引导以及对学习资源的积极主动应用，进行自主探索和互动协作的学习，并在完成既定任务的同时，引导学生产生一种学习实践活动。</a:t>
            </a:r>
            <a:r>
              <a:rPr lang="zh-CN" altLang="zh-CN" sz="2400" dirty="0">
                <a:solidFill>
                  <a:schemeClr val="bg1"/>
                </a:solidFill>
              </a:rPr>
              <a:t> </a:t>
            </a:r>
            <a:endParaRPr lang="zh-CN" altLang="en-US" sz="2400" dirty="0">
              <a:solidFill>
                <a:schemeClr val="bg1"/>
              </a:solidFill>
            </a:endParaRPr>
          </a:p>
        </p:txBody>
      </p:sp>
    </p:spTree>
    <p:extLst>
      <p:ext uri="{BB962C8B-B14F-4D97-AF65-F5344CB8AC3E}">
        <p14:creationId xmlns:p14="http://schemas.microsoft.com/office/powerpoint/2010/main" val="1773469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6" grpId="1"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3056</TotalTime>
  <Words>2210</Words>
  <Application>Microsoft Macintosh PowerPoint</Application>
  <PresentationFormat>宽屏</PresentationFormat>
  <Paragraphs>141</Paragraphs>
  <Slides>35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35</vt:i4>
      </vt:variant>
    </vt:vector>
  </HeadingPairs>
  <TitlesOfParts>
    <vt:vector size="47" baseType="lpstr">
      <vt:lpstr>方正隶变简体</vt:lpstr>
      <vt:lpstr>仿宋</vt:lpstr>
      <vt:lpstr>黑体</vt:lpstr>
      <vt:lpstr>华文新魏</vt:lpstr>
      <vt:lpstr>华文行楷</vt:lpstr>
      <vt:lpstr>隶书</vt:lpstr>
      <vt:lpstr>宋体</vt:lpstr>
      <vt:lpstr>Arial</vt:lpstr>
      <vt:lpstr>Calibri</vt:lpstr>
      <vt:lpstr>Calibri Light</vt:lpstr>
      <vt:lpstr>Times New Roman</vt:lpstr>
      <vt:lpstr>Office 主题</vt:lpstr>
      <vt:lpstr>PowerPoint 演示文稿</vt:lpstr>
      <vt:lpstr>     《普通高中语文课程标准》（2017年版）： “本任务群旨在引导学生通过阅读整本书，拓展阅读视野，建构阅读整本书的经验，形成适合自己的读书方法，提升阅读鉴赏能力。” “重视学习前人的阅读经验……读懂文本，把握文本丰富的内涵和精髓”  “积累丰厚的文化底蕴，理解文化多样性”。   </vt:lpstr>
      <vt:lpstr>      </vt:lpstr>
      <vt:lpstr>      </vt:lpstr>
      <vt:lpstr>      </vt:lpstr>
      <vt:lpstr>PowerPoint 演示文稿</vt:lpstr>
      <vt:lpstr>PowerPoint 演示文稿</vt:lpstr>
      <vt:lpstr>1. 学生能在教师引导下经历一次专题研读的过程，把握传统文化类学术著作专题研读的基本思路和方法。 2. 以课堂上总结归纳的方法在课外有效开展专题研读活动。 3.理解文化的传承性。       </vt:lpstr>
      <vt:lpstr>   1. 自主探究法 2. 任务驱动法  3. 启发对话法</vt:lpstr>
      <vt:lpstr>PowerPoint 演示文稿</vt:lpstr>
      <vt:lpstr>PowerPoint 演示文稿</vt:lpstr>
      <vt:lpstr>PowerPoint 演示文稿</vt:lpstr>
      <vt:lpstr>（二）它山之石，可以攻玉：苏轼的研读方法</vt:lpstr>
      <vt:lpstr>（三）“一意求之”，筛选书中相关信息，归纳传统社会父子关系的特征 。</vt:lpstr>
      <vt:lpstr>学生可能会找出：</vt:lpstr>
      <vt:lpstr>PowerPoint 演示文稿</vt:lpstr>
      <vt:lpstr>PowerPoint 演示文稿</vt:lpstr>
      <vt:lpstr>PowerPoint 演示文稿</vt:lpstr>
      <vt:lpstr>此过程可能会有学生不能解决的难点。比如：</vt:lpstr>
      <vt:lpstr>PowerPoint 演示文稿</vt:lpstr>
      <vt:lpstr>师生共同概括出父子关系的特征 </vt:lpstr>
      <vt:lpstr>（四）搜寻材料，验证观点</vt:lpstr>
      <vt:lpstr>（五）文化眼光，辩证看待 </vt:lpstr>
      <vt:lpstr>关于“文化”</vt:lpstr>
      <vt:lpstr>（六）总结研读的步骤方法</vt:lpstr>
      <vt:lpstr>（七）研读成果转化成小论文</vt:lpstr>
      <vt:lpstr>PowerPoint 演示文稿</vt:lpstr>
      <vt:lpstr>PowerPoint 演示文稿</vt:lpstr>
      <vt:lpstr>PowerPoint 演示文稿</vt:lpstr>
      <vt:lpstr>PowerPoint 演示文稿</vt:lpstr>
      <vt:lpstr>PowerPoint 演示文稿</vt:lpstr>
      <vt:lpstr>PowerPoint 演示文稿</vt:lpstr>
      <vt:lpstr>研究性小论文的格式：</vt:lpstr>
      <vt:lpstr>（八）课后作业（二选一）</vt:lpstr>
      <vt:lpstr>PowerPoint 演示文稿</vt:lpstr>
    </vt:vector>
  </TitlesOfParts>
  <Company>微软中国</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《乡土中国》整本书阅读系列——研读</dc:title>
  <dc:creator>微软用户</dc:creator>
  <cp:lastModifiedBy>liumei424@qq.com</cp:lastModifiedBy>
  <cp:revision>218</cp:revision>
  <dcterms:created xsi:type="dcterms:W3CDTF">2018-11-20T02:35:52Z</dcterms:created>
  <dcterms:modified xsi:type="dcterms:W3CDTF">2019-09-07T14:11:06Z</dcterms:modified>
</cp:coreProperties>
</file>