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8" r:id="rId2"/>
    <p:sldId id="293" r:id="rId3"/>
    <p:sldId id="260" r:id="rId4"/>
    <p:sldId id="261" r:id="rId5"/>
    <p:sldId id="267" r:id="rId6"/>
    <p:sldId id="289" r:id="rId7"/>
    <p:sldId id="421" r:id="rId8"/>
    <p:sldId id="422" r:id="rId9"/>
    <p:sldId id="420" r:id="rId10"/>
    <p:sldId id="423" r:id="rId11"/>
    <p:sldId id="424" r:id="rId12"/>
    <p:sldId id="425" r:id="rId13"/>
    <p:sldId id="299" r:id="rId14"/>
    <p:sldId id="300" r:id="rId15"/>
    <p:sldId id="343" r:id="rId16"/>
    <p:sldId id="330" r:id="rId17"/>
    <p:sldId id="304" r:id="rId18"/>
    <p:sldId id="305" r:id="rId19"/>
    <p:sldId id="306" r:id="rId20"/>
    <p:sldId id="426" r:id="rId21"/>
    <p:sldId id="427" r:id="rId22"/>
    <p:sldId id="428" r:id="rId23"/>
    <p:sldId id="429" r:id="rId24"/>
    <p:sldId id="430" r:id="rId25"/>
    <p:sldId id="431" r:id="rId26"/>
    <p:sldId id="432" r:id="rId27"/>
    <p:sldId id="433" r:id="rId28"/>
    <p:sldId id="434" r:id="rId29"/>
    <p:sldId id="435" r:id="rId30"/>
    <p:sldId id="442" r:id="rId31"/>
    <p:sldId id="443" r:id="rId32"/>
    <p:sldId id="444" r:id="rId33"/>
    <p:sldId id="312" r:id="rId34"/>
    <p:sldId id="317" r:id="rId35"/>
    <p:sldId id="319" r:id="rId36"/>
    <p:sldId id="436" r:id="rId37"/>
    <p:sldId id="437" r:id="rId38"/>
    <p:sldId id="438" r:id="rId39"/>
    <p:sldId id="439" r:id="rId40"/>
    <p:sldId id="440" r:id="rId41"/>
    <p:sldId id="441" r:id="rId42"/>
  </p:sldIdLst>
  <p:sldSz cx="12192000" cy="6858000"/>
  <p:notesSz cx="7104063" cy="10234613"/>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3312" autoAdjust="0"/>
    <p:restoredTop sz="95298"/>
  </p:normalViewPr>
  <p:slideViewPr>
    <p:cSldViewPr snapToGrid="0">
      <p:cViewPr>
        <p:scale>
          <a:sx n="104" d="100"/>
          <a:sy n="104" d="100"/>
        </p:scale>
        <p:origin x="-72" y="21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1142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2020-9-17</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534071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2020-9-17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nvPicPr>
        <p:blipFill>
          <a:blip r:embed="rId12"/>
          <a:stretch>
            <a:fillRect/>
          </a:stretch>
        </p:blipFill>
        <p:spPr>
          <a:xfrm>
            <a:off x="10447655" y="0"/>
            <a:ext cx="1744345" cy="7099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第二单元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862461" y="3015178"/>
            <a:ext cx="6318911" cy="58356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05</a:t>
            </a:r>
            <a:r>
              <a:rPr lang="zh-CN" altLang="en-US" sz="3200" b="1">
                <a:solidFill>
                  <a:schemeClr val="bg1"/>
                </a:solidFill>
                <a:latin typeface="微软雅黑" panose="020B0503020204020204" pitchFamily="34" charset="-122"/>
                <a:ea typeface="微软雅黑" panose="020B0503020204020204" pitchFamily="34" charset="-122"/>
              </a:rPr>
              <a:t>课  以工匠精神雕琢时代品质</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6222" y="1473509"/>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4778471" y="1196509"/>
            <a:ext cx="6749518"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了解文体</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新闻评论</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特点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）与其他言论一样，由</a:t>
            </a:r>
            <a:r>
              <a:rPr lang="zh-CN" altLang="en-US" sz="2400" b="1">
                <a:solidFill>
                  <a:srgbClr val="C00000"/>
                </a:solidFill>
                <a:latin typeface="微软雅黑" panose="020B0503020204020204" pitchFamily="34" charset="-122"/>
                <a:ea typeface="微软雅黑" panose="020B0503020204020204" pitchFamily="34" charset="-122"/>
              </a:rPr>
              <a:t>论点、论据、论证</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三个要素组成，具有</a:t>
            </a:r>
            <a:r>
              <a:rPr lang="zh-CN" altLang="en-US" sz="2400" b="1">
                <a:solidFill>
                  <a:srgbClr val="C00000"/>
                </a:solidFill>
                <a:latin typeface="微软雅黑" panose="020B0503020204020204" pitchFamily="34" charset="-122"/>
                <a:ea typeface="微软雅黑" panose="020B0503020204020204" pitchFamily="34" charset="-122"/>
              </a:rPr>
              <a:t>政策性、针对性、准确性</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）在有限的篇幅中，主要靠</a:t>
            </a:r>
            <a:r>
              <a:rPr lang="zh-CN" altLang="en-US" sz="2400" b="1">
                <a:solidFill>
                  <a:srgbClr val="C00000"/>
                </a:solidFill>
                <a:latin typeface="微软雅黑" panose="020B0503020204020204" pitchFamily="34" charset="-122"/>
                <a:ea typeface="微软雅黑" panose="020B0503020204020204" pitchFamily="34" charset="-122"/>
              </a:rPr>
              <a:t>独特的见解</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吸引读者而取胜。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立意新颖</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论述精当，文采斐然</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）主要</a:t>
            </a:r>
            <a:r>
              <a:rPr lang="zh-CN" altLang="en-US" sz="2400" b="1">
                <a:solidFill>
                  <a:srgbClr val="C00000"/>
                </a:solidFill>
                <a:latin typeface="微软雅黑" panose="020B0503020204020204" pitchFamily="34" charset="-122"/>
                <a:ea typeface="微软雅黑" panose="020B0503020204020204" pitchFamily="34" charset="-122"/>
              </a:rPr>
              <a:t>面向广大群众</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说话。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6222" y="1473509"/>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4778471" y="1473508"/>
            <a:ext cx="6749518"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了解文体</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新闻评论</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表现方法</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表现方法</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夹叙夹议</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：对一件事发表看法的文章，它既要写事又要写看法，所以，夹叙夹议就成为主要的表现手法。</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亦理亦情</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：论述文体，在对事件作出理性评判和分析时，并不排斥动之以情的作用。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6222" y="1473509"/>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4778471" y="1473508"/>
            <a:ext cx="6749518"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了解文体</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新闻评论</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基本思路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第一步：</a:t>
            </a:r>
            <a:r>
              <a:rPr lang="zh-CN" altLang="en-US" sz="2400" b="1">
                <a:solidFill>
                  <a:srgbClr val="C00000"/>
                </a:solidFill>
                <a:latin typeface="微软雅黑" panose="020B0503020204020204" pitchFamily="34" charset="-122"/>
                <a:ea typeface="微软雅黑" panose="020B0503020204020204" pitchFamily="34" charset="-122"/>
              </a:rPr>
              <a:t>引述材料，摆出现象。</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第二步：</a:t>
            </a:r>
            <a:r>
              <a:rPr lang="zh-CN" altLang="en-US" sz="2400" b="1">
                <a:solidFill>
                  <a:srgbClr val="C00000"/>
                </a:solidFill>
                <a:latin typeface="微软雅黑" panose="020B0503020204020204" pitchFamily="34" charset="-122"/>
                <a:ea typeface="微软雅黑" panose="020B0503020204020204" pitchFamily="34" charset="-122"/>
              </a:rPr>
              <a:t>从现象中提取论述的观点。</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第三步：</a:t>
            </a:r>
            <a:r>
              <a:rPr lang="zh-CN" altLang="en-US" sz="2400" b="1">
                <a:solidFill>
                  <a:srgbClr val="C00000"/>
                </a:solidFill>
                <a:latin typeface="微软雅黑" panose="020B0503020204020204" pitchFamily="34" charset="-122"/>
                <a:ea typeface="微软雅黑" panose="020B0503020204020204" pitchFamily="34" charset="-122"/>
              </a:rPr>
              <a:t>分析论证观点，要联系实际，紧紧围绕论点，运用各种论证方法。</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第四步：</a:t>
            </a:r>
            <a:r>
              <a:rPr lang="zh-CN" altLang="en-US" sz="2400" b="1">
                <a:solidFill>
                  <a:srgbClr val="C00000"/>
                </a:solidFill>
                <a:latin typeface="微软雅黑" panose="020B0503020204020204" pitchFamily="34" charset="-122"/>
                <a:ea typeface="微软雅黑" panose="020B0503020204020204" pitchFamily="34" charset="-122"/>
              </a:rPr>
              <a:t>总结全文，提出倡议。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122059" y="1582961"/>
            <a:ext cx="6790871" cy="3351046"/>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挑</a:t>
            </a:r>
            <a:r>
              <a:rPr lang="zh-CN" altLang="en-US" sz="2400">
                <a:solidFill>
                  <a:srgbClr val="C00000"/>
                </a:solidFill>
                <a:latin typeface="微软雅黑" panose="020B0503020204020204" pitchFamily="34" charset="-122"/>
                <a:ea typeface="微软雅黑" panose="020B0503020204020204" pitchFamily="34" charset="-122"/>
              </a:rPr>
              <a:t>剔</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tī</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精</a:t>
            </a:r>
            <a:r>
              <a:rPr lang="zh-CN" altLang="en-US" sz="2400">
                <a:solidFill>
                  <a:srgbClr val="C00000"/>
                </a:solidFill>
                <a:latin typeface="微软雅黑" panose="020B0503020204020204" pitchFamily="34" charset="-122"/>
                <a:ea typeface="微软雅黑" panose="020B0503020204020204" pitchFamily="34" charset="-122"/>
              </a:rPr>
              <a:t>湛</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zhàn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造</a:t>
            </a:r>
            <a:r>
              <a:rPr lang="zh-CN" altLang="en-US" sz="2400">
                <a:solidFill>
                  <a:srgbClr val="C00000"/>
                </a:solidFill>
                <a:latin typeface="微软雅黑" panose="020B0503020204020204" pitchFamily="34" charset="-122"/>
                <a:ea typeface="微软雅黑" panose="020B0503020204020204" pitchFamily="34" charset="-122"/>
              </a:rPr>
              <a:t>诣</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yì</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锉</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cuò</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雍</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容（</a:t>
            </a:r>
            <a:r>
              <a:rPr lang="en-US" altLang="zh-CN" sz="2400" b="1" err="1">
                <a:solidFill>
                  <a:srgbClr val="C00000"/>
                </a:solidFill>
                <a:latin typeface="微软雅黑" panose="020B0503020204020204" pitchFamily="34" charset="-122"/>
                <a:ea typeface="微软雅黑" panose="020B0503020204020204" pitchFamily="34" charset="-122"/>
              </a:rPr>
              <a:t>yōng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臻</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于</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zhēn</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出类拔</a:t>
            </a:r>
            <a:r>
              <a:rPr lang="zh-CN" altLang="en-US" sz="2400">
                <a:solidFill>
                  <a:srgbClr val="C00000"/>
                </a:solidFill>
                <a:latin typeface="微软雅黑" panose="020B0503020204020204" pitchFamily="34" charset="-122"/>
                <a:ea typeface="微软雅黑" panose="020B0503020204020204" pitchFamily="34" charset="-122"/>
              </a:rPr>
              <a:t>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cuì</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72194" y="793435"/>
            <a:ext cx="11447611"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理解下面词语的意思</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不谋而合：</a:t>
            </a:r>
            <a:r>
              <a:rPr lang="zh-CN" altLang="en-US" sz="2400" b="1">
                <a:solidFill>
                  <a:srgbClr val="C00000"/>
                </a:solidFill>
                <a:latin typeface="微软雅黑" panose="020B0503020204020204" pitchFamily="34" charset="-122"/>
                <a:ea typeface="微软雅黑" panose="020B0503020204020204" pitchFamily="34" charset="-122"/>
              </a:rPr>
              <a:t>事先没有商量过，意见或行动却完全一致。</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离群索居：</a:t>
            </a:r>
            <a:r>
              <a:rPr lang="zh-CN" altLang="en-US" sz="2400" b="1">
                <a:solidFill>
                  <a:srgbClr val="C00000"/>
                </a:solidFill>
                <a:latin typeface="微软雅黑" panose="020B0503020204020204" pitchFamily="34" charset="-122"/>
                <a:ea typeface="微软雅黑" panose="020B0503020204020204" pitchFamily="34" charset="-122"/>
              </a:rPr>
              <a:t>离开集体或群众，过孤独的生活。</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炉火纯青：</a:t>
            </a:r>
            <a:r>
              <a:rPr lang="zh-CN" altLang="en-US" sz="2400" b="1">
                <a:solidFill>
                  <a:srgbClr val="C00000"/>
                </a:solidFill>
                <a:latin typeface="微软雅黑" panose="020B0503020204020204" pitchFamily="34" charset="-122"/>
                <a:ea typeface="微软雅黑" panose="020B0503020204020204" pitchFamily="34" charset="-122"/>
              </a:rPr>
              <a:t>道士炼丹</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认为炼到炉里发出纯青色的火焰就算成功了。后用来比喻功夫达到了纯熟完美的境界。</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废寝忘食：</a:t>
            </a:r>
            <a:r>
              <a:rPr lang="zh-CN" altLang="en-US" sz="2400" b="1">
                <a:solidFill>
                  <a:srgbClr val="C00000"/>
                </a:solidFill>
                <a:latin typeface="微软雅黑" panose="020B0503020204020204" pitchFamily="34" charset="-122"/>
                <a:ea typeface="微软雅黑" panose="020B0503020204020204" pitchFamily="34" charset="-122"/>
              </a:rPr>
              <a:t>顾不得睡觉</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忘记了吃饭。形容专心努力。</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巧夺天工：</a:t>
            </a:r>
            <a:r>
              <a:rPr lang="zh-CN" altLang="en-US" sz="2400" b="1">
                <a:solidFill>
                  <a:srgbClr val="C00000"/>
                </a:solidFill>
                <a:latin typeface="微软雅黑" panose="020B0503020204020204" pitchFamily="34" charset="-122"/>
                <a:ea typeface="微软雅黑" panose="020B0503020204020204" pitchFamily="34" charset="-122"/>
              </a:rPr>
              <a:t>人工的精巧胜过天然。形容技艺十分巧妙。</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出类拔萃：</a:t>
            </a:r>
            <a:r>
              <a:rPr lang="zh-CN" altLang="en-US" sz="2400" b="1">
                <a:solidFill>
                  <a:srgbClr val="C00000"/>
                </a:solidFill>
                <a:latin typeface="微软雅黑" panose="020B0503020204020204" pitchFamily="34" charset="-122"/>
                <a:ea typeface="微软雅黑" panose="020B0503020204020204" pitchFamily="34" charset="-122"/>
              </a:rPr>
              <a:t>超出同类之上</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多指人的品德才能。</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冰心一片：</a:t>
            </a:r>
            <a:r>
              <a:rPr lang="zh-CN" altLang="en-US" sz="2400" b="1">
                <a:solidFill>
                  <a:srgbClr val="C00000"/>
                </a:solidFill>
                <a:latin typeface="微软雅黑" panose="020B0503020204020204" pitchFamily="34" charset="-122"/>
                <a:ea typeface="微软雅黑" panose="020B0503020204020204" pitchFamily="34" charset="-122"/>
              </a:rPr>
              <a:t>形容性情淡泊，不求名利。</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469643" y="1774098"/>
            <a:ext cx="10028449" cy="279704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划分层次，概括内容。</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第一部分（第</a:t>
            </a:r>
            <a:r>
              <a:rPr lang="en-US" altLang="zh-CN" sz="2400">
                <a:solidFill>
                  <a:srgbClr val="C00000"/>
                </a:solidFill>
                <a:latin typeface="微软雅黑" panose="020B0503020204020204" pitchFamily="34" charset="-122"/>
                <a:ea typeface="微软雅黑" panose="020B0503020204020204" pitchFamily="34" charset="-122"/>
              </a:rPr>
              <a:t>1</a:t>
            </a:r>
            <a:r>
              <a:rPr lang="zh-CN" altLang="en-US" sz="2400">
                <a:solidFill>
                  <a:srgbClr val="C00000"/>
                </a:solidFill>
                <a:latin typeface="微软雅黑" panose="020B0503020204020204" pitchFamily="34" charset="-122"/>
                <a:ea typeface="微软雅黑" panose="020B0503020204020204" pitchFamily="34" charset="-122"/>
              </a:rPr>
              <a:t>段），点明时代特性，提倡工匠精神；</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第二部分（第</a:t>
            </a:r>
            <a:r>
              <a:rPr lang="en-US" altLang="zh-CN" sz="2400">
                <a:solidFill>
                  <a:srgbClr val="C00000"/>
                </a:solidFill>
                <a:latin typeface="微软雅黑" panose="020B0503020204020204" pitchFamily="34" charset="-122"/>
                <a:ea typeface="微软雅黑" panose="020B0503020204020204" pitchFamily="34" charset="-122"/>
              </a:rPr>
              <a:t>2</a:t>
            </a:r>
            <a:r>
              <a:rPr lang="zh-CN" altLang="en-US" sz="2400">
                <a:solidFill>
                  <a:srgbClr val="C00000"/>
                </a:solidFill>
                <a:latin typeface="微软雅黑" panose="020B0503020204020204" pitchFamily="34" charset="-122"/>
                <a:ea typeface="微软雅黑" panose="020B0503020204020204" pitchFamily="34" charset="-122"/>
              </a:rPr>
              <a:t>到第</a:t>
            </a:r>
            <a:r>
              <a:rPr lang="en-US" altLang="zh-CN" sz="2400">
                <a:solidFill>
                  <a:srgbClr val="C00000"/>
                </a:solidFill>
                <a:latin typeface="微软雅黑" panose="020B0503020204020204" pitchFamily="34" charset="-122"/>
                <a:ea typeface="微软雅黑" panose="020B0503020204020204" pitchFamily="34" charset="-122"/>
              </a:rPr>
              <a:t>4</a:t>
            </a:r>
            <a:r>
              <a:rPr lang="zh-CN" altLang="en-US" sz="2400">
                <a:solidFill>
                  <a:srgbClr val="C00000"/>
                </a:solidFill>
                <a:latin typeface="微软雅黑" panose="020B0503020204020204" pitchFamily="34" charset="-122"/>
                <a:ea typeface="微软雅黑" panose="020B0503020204020204" pitchFamily="34" charset="-122"/>
              </a:rPr>
              <a:t>段），工匠精神的意义和内涵；</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第三部分（第</a:t>
            </a:r>
            <a:r>
              <a:rPr lang="en-US" altLang="zh-CN" sz="2400">
                <a:solidFill>
                  <a:srgbClr val="C00000"/>
                </a:solidFill>
                <a:latin typeface="微软雅黑" panose="020B0503020204020204" pitchFamily="34" charset="-122"/>
                <a:ea typeface="微软雅黑" panose="020B0503020204020204" pitchFamily="34" charset="-122"/>
              </a:rPr>
              <a:t>5</a:t>
            </a:r>
            <a:r>
              <a:rPr lang="zh-CN" altLang="en-US" sz="2400">
                <a:solidFill>
                  <a:srgbClr val="C00000"/>
                </a:solidFill>
                <a:latin typeface="微软雅黑" panose="020B0503020204020204" pitchFamily="34" charset="-122"/>
                <a:ea typeface="微软雅黑" panose="020B0503020204020204" pitchFamily="34" charset="-122"/>
              </a:rPr>
              <a:t>段），倡导工匠精神，总结全文。</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5172349" y="1196510"/>
            <a:ext cx="6381291"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分析本文的论证思路。 </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本文开宗明义，点出时代需要工匠精神，接着引用</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说文解字</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观点，点出什么是工匠精神，然后寻因溯果，层层深入，从“为什么”“怎么办”的角度，阐明该怎样，不该怎样。最后联系实际，回扣中心，升华主旨。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dissolve">
                                      <p:cBhvr>
                                        <p:cTn id="14"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284810" y="1715424"/>
            <a:ext cx="6239593"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本文在提出话题方面有什么特点？</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本文的中心话题是工匠精神的时代特征，开篇即从时代特点和企业打造金字招牌的角度引出话题，紧扣“时代品质”，具有很强的现实性。</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500849" y="1467331"/>
            <a:ext cx="6473197" cy="4459041"/>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“我是一个粉刷匠，粉刷本领强。我要把那新房子，刷得更漂亮</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小时候的儿歌，用简单的语言，轻快的节奏，稚嫩的声音向我们指明了一条追求美好生活的路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做一个匠人，用勤劳致富。怀揣着从儿歌中得来的对“工匠”的独特体会，今天，让我们一齐走近</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以工匠精神雕琢时代品质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，看一看新时代的“工匠精神”。</a:t>
            </a: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175402" y="1196510"/>
            <a:ext cx="3488199" cy="445904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493435"/>
            <a:ext cx="6531033"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试从文章中找到“工匠精神”的内涵。</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①炉火纯青的技术　②发自肺腑、专心如一的热爱　③臻于至善、超今冠古的追求　④冰心一片、物我两忘的境界　⑤格物致知、正心诚意的生命哲学　⑥技进乎道、超然达观的人生信念</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493435"/>
            <a:ext cx="6531033"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分析语段</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①请简要概括第二段的论述思路。</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首先解释“匠”的含义，接着由作家的话引出人的职业品质、专业精神有不同，最后指出工匠精神对于企业和国家的意义。</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154397"/>
            <a:ext cx="6531033"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分析语段</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倘若没有发自肺腑、专心如一的热爱，怎能有废寝忘食、尽心竭力的付出；没有臻于至善、超今冠古的追求，怎能有出类拔萃、巧夺天工的卓越；没有冰心一片、物我两忘的境界，怎能有雷打不动、脚踏实地的笃实。”请从修辞手法的角度，品读这句话。</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这句话运用了排比的修辞手法，层层深入地论述工匠精神的内涵与意义，增强了语气，使表达更加有力。</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154397"/>
            <a:ext cx="6531033"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分析语段</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③“我们不必人人成为工匠，却可以人人成为工匠精神的践行者。”请结合全文，品读这句话的内涵。</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这句话体现了作者对工匠精神的推崇和倡导，它的内涵是：虽然并非人人都能做到心思巧妙、技术精湛、造诣高深，但是我们都应该追求并实践工匠精神。</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154397"/>
            <a:ext cx="6531033"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这篇新闻评论的“准”“新”“深”体现在哪里？</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准：</a:t>
            </a:r>
            <a:r>
              <a:rPr lang="zh-CN" altLang="en-US" sz="2400" b="1">
                <a:solidFill>
                  <a:srgbClr val="C00000"/>
                </a:solidFill>
                <a:latin typeface="微软雅黑" panose="020B0503020204020204" pitchFamily="34" charset="-122"/>
                <a:ea typeface="微软雅黑" panose="020B0503020204020204" pitchFamily="34" charset="-122"/>
              </a:rPr>
              <a:t>时代的呼唤，一个时代有一个时代的气质。 </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新：</a:t>
            </a:r>
            <a:r>
              <a:rPr lang="zh-CN" altLang="en-US" sz="2400" b="1">
                <a:solidFill>
                  <a:srgbClr val="C00000"/>
                </a:solidFill>
                <a:latin typeface="微软雅黑" panose="020B0503020204020204" pitchFamily="34" charset="-122"/>
                <a:ea typeface="微软雅黑" panose="020B0503020204020204" pitchFamily="34" charset="-122"/>
              </a:rPr>
              <a:t>工匠精神值得我们用新的眼光来观照</a:t>
            </a:r>
            <a:r>
              <a:rPr lang="en-US" altLang="zh-CN" sz="2400" b="1">
                <a:solidFill>
                  <a:srgbClr val="C00000"/>
                </a:solidFill>
                <a:latin typeface="微软雅黑" panose="020B0503020204020204" pitchFamily="34" charset="-122"/>
                <a:ea typeface="微软雅黑" panose="020B0503020204020204" pitchFamily="34" charset="-122"/>
              </a:rPr>
              <a:t>——①</a:t>
            </a:r>
            <a:r>
              <a:rPr lang="zh-CN" altLang="en-US" sz="2400" b="1">
                <a:solidFill>
                  <a:srgbClr val="C00000"/>
                </a:solidFill>
                <a:latin typeface="微软雅黑" panose="020B0503020204020204" pitchFamily="34" charset="-122"/>
                <a:ea typeface="微软雅黑" panose="020B0503020204020204" pitchFamily="34" charset="-122"/>
              </a:rPr>
              <a:t>旧眼光：职业的高低贵贱；新眼光：职业品质、专业精神。②旧眼光：雕虫小技；新眼光：改变世界的现实力量。</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深：</a:t>
            </a:r>
            <a:r>
              <a:rPr lang="zh-CN" altLang="en-US" sz="2400" b="1">
                <a:solidFill>
                  <a:srgbClr val="C00000"/>
                </a:solidFill>
                <a:latin typeface="微软雅黑" panose="020B0503020204020204" pitchFamily="34" charset="-122"/>
                <a:ea typeface="微软雅黑" panose="020B0503020204020204" pitchFamily="34" charset="-122"/>
              </a:rPr>
              <a:t>生命哲学、人生信念。</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30628" y="734059"/>
            <a:ext cx="11899076"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分析论证方法</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①引证法：</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文中</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作者多处引用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如引用企业家的话</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写出了工匠精神在当代的意义；引用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说文</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里对“匠”的记载</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写出“匠”古已有之，然后写出其演变；引用鲁迅的话</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是为了在此基础上再深入论证。引用这些内容</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并加以分析论证</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从不同的角度对工匠精神分析论述，可以使文章更有说服力</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使观点更加深入人心。</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②对比论证：</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如“工匠精神从来都不是什么雕虫小技，而是一种改变世界的现实力量”</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边破边立</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写出了工匠精神的作用。</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③类比论证：</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比如第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段“像手工匠人一样</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企业</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将手工匠人和企业进行类比</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写出了企业拥有工匠精神的重要性。</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④假设论证：</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段中“倘若没有</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怎能有</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假设论证</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写出了工匠精神的内涵。</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追问</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作者主要运用了什么方法来论述自己的观点？</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明确   道理论证。作者引用企业家、作家和普通人的话，加以分析论证，论述我们的时代需要工匠精神，它体现出社会的品格和国家的形象。</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542747" y="503226"/>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9" presetClass="entr" presetSubtype="0" fill="hold" nodeType="clickEffect">
                                  <p:stCondLst>
                                    <p:cond delay="0"/>
                                  </p:stCondLst>
                                  <p:childTnLst>
                                    <p:set>
                                      <p:cBhvr>
                                        <p:cTn id="27" dur="1" fill="hold">
                                          <p:stCondLst>
                                            <p:cond delay="0"/>
                                          </p:stCondLst>
                                        </p:cTn>
                                        <p:tgtEl>
                                          <p:spTgt spid="36">
                                            <p:txEl>
                                              <p:pRg st="5" end="5"/>
                                            </p:txEl>
                                          </p:spTgt>
                                        </p:tgtEl>
                                        <p:attrNameLst>
                                          <p:attrName>style.visibility</p:attrName>
                                        </p:attrNameLst>
                                      </p:cBhvr>
                                      <p:to>
                                        <p:strVal val="visible"/>
                                      </p:to>
                                    </p:set>
                                    <p:animEffect transition="in" filter="dissolve">
                                      <p:cBhvr>
                                        <p:cTn id="28" dur="500"/>
                                        <p:tgtEl>
                                          <p:spTgt spid="36">
                                            <p:txEl>
                                              <p:pRg st="5" end="5"/>
                                            </p:txEl>
                                          </p:spTgt>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9" presetClass="entr" presetSubtype="0" fill="hold" nodeType="clickEffect">
                                  <p:stCondLst>
                                    <p:cond delay="0"/>
                                  </p:stCondLst>
                                  <p:childTnLst>
                                    <p:set>
                                      <p:cBhvr>
                                        <p:cTn id="32" dur="1" fill="hold">
                                          <p:stCondLst>
                                            <p:cond delay="0"/>
                                          </p:stCondLst>
                                        </p:cTn>
                                        <p:tgtEl>
                                          <p:spTgt spid="36">
                                            <p:txEl>
                                              <p:pRg st="6" end="6"/>
                                            </p:txEl>
                                          </p:spTgt>
                                        </p:tgtEl>
                                        <p:attrNameLst>
                                          <p:attrName>style.visibility</p:attrName>
                                        </p:attrNameLst>
                                      </p:cBhvr>
                                      <p:to>
                                        <p:strVal val="visible"/>
                                      </p:to>
                                    </p:set>
                                    <p:animEffect transition="in" filter="dissolve">
                                      <p:cBhvr>
                                        <p:cTn id="33"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154397"/>
            <a:ext cx="6531033"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分析语言特色</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400" b="1">
                <a:solidFill>
                  <a:srgbClr val="C00000"/>
                </a:solidFill>
                <a:latin typeface="微软雅黑" panose="020B0503020204020204" pitchFamily="34" charset="-122"/>
                <a:ea typeface="微软雅黑" panose="020B0503020204020204" pitchFamily="34" charset="-122"/>
              </a:rPr>
              <a:t>①在句式上整散结合</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富有节奏美。</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②语言丰富生动</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富有时代性。</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如“高精尖、炫彩酷”等具有时代特点的新词</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再如用“气质雍容、活力涌流”使企业拥有了人的特点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生动地写出了厚植工匠精神对企业的意义。</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③本文运用大量成语</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言简意赅</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掷地有声。</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46518" y="1510648"/>
            <a:ext cx="11698964"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本文论述的是工匠精神</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结合文本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联系实际谈谈工匠精神的具体内涵有哪些。</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①爱岗敬业。</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爱岗敬业是从业者基于对职业的敬畏和热爱而产生的一种全身心投入的认认真真、尽职尽责的职业精神状态。中华民族历来有“敬业乐群”“忠于职守”的传统，敬业是中国人的传统美德，也是当今社会主义核心价值观的基本要求之一。</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②精益求精。</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精益求精就是指已经做得很好了，还要求做得更好。能基业长青的企业，无不是精益求精才获得成功的。</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③专注。</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专注就是内心笃实而着眼于细节的耐心、执着、坚持的精神，这是一切“大国工匠”所必须具备的精神特质。</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④创新。</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“工匠精神”还包括追求突破、追求革新的创新内蕴。古往今来，热衷于创新和发明的工匠们一直是世界科技进步的重要推动力量。</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678934" y="589806"/>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154397"/>
            <a:ext cx="6531033"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你认为“工匠精神”的现实意义是什么？</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观点一：工匠精神在企业家层面，可以认为是企业家精神。具体而言，表现在以下几个方面。第一，创新是企业家精神的内核。第二，敬业是企业家精神的动力。第三，执着是企业家精神的底色。改革开放</a:t>
            </a:r>
            <a:r>
              <a:rPr lang="en-US" altLang="zh-CN" sz="2400">
                <a:solidFill>
                  <a:srgbClr val="C00000"/>
                </a:solidFill>
                <a:latin typeface="微软雅黑" panose="020B0503020204020204" pitchFamily="34" charset="-122"/>
                <a:ea typeface="微软雅黑" panose="020B0503020204020204" pitchFamily="34" charset="-122"/>
              </a:rPr>
              <a:t>40</a:t>
            </a:r>
            <a:r>
              <a:rPr lang="zh-CN" altLang="en-US" sz="2400">
                <a:solidFill>
                  <a:srgbClr val="C00000"/>
                </a:solidFill>
                <a:latin typeface="微软雅黑" panose="020B0503020204020204" pitchFamily="34" charset="-122"/>
                <a:ea typeface="微软雅黑" panose="020B0503020204020204" pitchFamily="34" charset="-122"/>
              </a:rPr>
              <a:t>多年来，我国涌现出大批有胆有识、有工匠精神的企业家，但也有一些企业家缺乏企业家精神</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可以说，企业家精神的下滑，才是经济发展的隐忧所在。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139090" y="1154397"/>
            <a:ext cx="6531033"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你认为“工匠精神”的现实意义是什么？</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观点二</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工匠精神在员工层面，就是一种认真精神、敬业精神。其核心是</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不仅仅把工作当作赚钱养家糊口的工具，而是树立起对职业敬畏、对工作执着、对产品负责的态度，极度注重细节，不断追求完美和极致，给客户无可挑剔的体验。我国制造业存在大而不强、产品档次整体不高、自主创新能力较弱等现象，多少与工匠精神稀缺、“差不多精神”有关。</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622570" y="1154397"/>
            <a:ext cx="11047553"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达到“卓越”应具备哪些品质？请结合材料的事例简要概括。</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冈野信雄，日本神户的小工匠，</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多年来只做一件事：旧书修复。在别人看来，这件事实在枯燥无味，而冈野信雄乐此不疲，最后做出了奇迹：任何污损严重、破烂不堪的旧书，只要经过他的手即光复如新，就像被施了魔法。</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在日本，类似冈野信雄这样的工匠灿若繁星，竹艺、金属网编、蓝染、铁器等，许多行业都存在一批对自己的工作有着近乎神经质般追求的匠人。他们对自己的产品几近苛刻，对自己的工作从无厌倦并永远追求尽善尽美。如果任凭质量不好的产品流通到市面上，这些日本工匠（多称“职人”）会将之看成一种耻辱，与收获多少金钱无关。</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445471" y="41168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拓展与思考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622570" y="1154397"/>
            <a:ext cx="11047553"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达到“卓越”应具备哪些品质？请结合材料的事例简要概括。</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德国制造最值得信赖。他们制定的标准严谨，甚至苛刻，他们对细节的固执早已成为习惯。即使一支铅笔、一把餐勺，也都彰显着细腻的心思、独到的创意和恒久的品质。很多人都梦想成就百年品牌，但百年品牌的打造需要全力以赴：对每一处细节的关注、对目标达成的坚持、对科技创新的执着以及对消费者需求的洞察。众多德国百年品牌，凭借精益品质在各自领域一骑绝尘的同时，更以创新的实践为行业带来深远的影响。这就是工匠精神最完美的诠释，也是基业长青唯一的道路。</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445471" y="41168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拓展与思考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622570" y="1154397"/>
            <a:ext cx="11047553"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达到“卓越”应具备哪些品质？请结合材料的事例简要概括。</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培养工匠精神，是从孩子就开始的。你可以感受到他们快乐的心灵对未来的憧憬，他们的想象力没有被世俗的东西破坏和束缚。孩子从小没有被染上功利心，无论长大成人以后从事的工作是什么，他们都会倾注精力，认真做好，而不会以功利之心去衡量这份工作是让他卑微还是能够在人前炫耀。这不正是培养工匠精神的土壤吗？</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①掌握优秀的工艺技能；②追求尽善尽美；③执着于职人的荣誉；④坚守苛刻的标准；⑤关注细节；⑥坚持达成目标；⑦执着于科技创新。</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445471" y="41168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拓展与思考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367003" y="1585807"/>
            <a:ext cx="11457992" cy="2243050"/>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这篇新闻评论以时代特点为切入点深入阐述了工匠精神的内涵，点明了“工匠精神”的现实价值，在批判的基础上，厘清了对工匠精神的一些误解，深化了对劳动的理解与认知，旨在倡导践行新时代的工匠精神，以彰显生命的尊严，社会的品格，国家的荣耀。</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551373"/>
            <a:ext cx="12192000" cy="3810000"/>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76892" y="419210"/>
            <a:ext cx="677108" cy="5418882"/>
          </a:xfrm>
          <a:prstGeom prst="rect">
            <a:avLst/>
          </a:prstGeom>
          <a:noFill/>
        </p:spPr>
        <p:txBody>
          <a:bodyPr vert="eaVert" wrap="square" rtlCol="0">
            <a:spAutoFit/>
          </a:bodyPr>
          <a:lstStyle/>
          <a:p>
            <a:pPr marL="571500" indent="-571500" algn="ctr">
              <a:buFont typeface="Wingdings" panose="05000000000000000000" pitchFamily="2" charset="2"/>
              <a:buChar char="n"/>
            </a:pPr>
            <a:r>
              <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rPr>
              <a:t>技巧点拨</a:t>
            </a:r>
            <a:r>
              <a:rPr lang="en-US" altLang="zh-CN" sz="3200" b="1">
                <a:solidFill>
                  <a:schemeClr val="bg1">
                    <a:lumMod val="75000"/>
                  </a:schemeClr>
                </a:solidFill>
                <a:latin typeface="微软雅黑" panose="020B0503020204020204" pitchFamily="34" charset="-122"/>
                <a:ea typeface="微软雅黑" panose="020B0503020204020204" pitchFamily="34" charset="-122"/>
                <a:sym typeface="+mn-ea"/>
              </a:rPr>
              <a:t>--</a:t>
            </a:r>
            <a:r>
              <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rPr>
              <a:t>引证法</a:t>
            </a:r>
          </a:p>
        </p:txBody>
      </p:sp>
      <p:sp>
        <p:nvSpPr>
          <p:cNvPr id="7" name="文本框 6"/>
          <p:cNvSpPr txBox="1"/>
          <p:nvPr/>
        </p:nvSpPr>
        <p:spPr>
          <a:xfrm>
            <a:off x="1500263" y="3436550"/>
            <a:ext cx="10246486"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引证法，全称为引用论证法，是通过引用经典语录、约定俗成的市井言论、生活常识等作为论证论据来证明论点的一种论证方法。通过引用权威性的话语，使说理更加深刻、透彻，具有说服力，着力体现理论的力量和文章的思想深度。</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08772" y="941590"/>
            <a:ext cx="7275384"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（一）回归课文</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找出文中的引用部分</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①“我真的是希望工匠精神可以变成我的墓志铭。”不久前，一位生产智能电器的企业家如是感慨。</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说文</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里记载：“匠，木工也。”</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并不是把“拜手工教”推上神坛，也不是鼓励离群索居、“躲进小楼成一统”，而是为了擦亮爱岗敬业、劳动光荣的价值原色</a:t>
            </a:r>
            <a:r>
              <a:rPr lang="en-US" altLang="zh-CN" sz="2400">
                <a:solidFill>
                  <a:srgbClr val="C00000"/>
                </a:solidFill>
                <a:latin typeface="微软雅黑" panose="020B0503020204020204" pitchFamily="34" charset="-122"/>
                <a:ea typeface="微软雅黑" panose="020B0503020204020204"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08772" y="941590"/>
            <a:ext cx="7275384" cy="279704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（二）要注意：</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①所引用的名言警句等针对性要强</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②引用语要适当，不宜过多</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③引证结合</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08772" y="552484"/>
            <a:ext cx="7275384" cy="501239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（三）方法指导：</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①诠释法。</a:t>
            </a:r>
            <a:r>
              <a:rPr lang="zh-CN" altLang="en-US" sz="2400">
                <a:latin typeface="微软雅黑" panose="020B0503020204020204" pitchFamily="34" charset="-122"/>
                <a:ea typeface="微软雅黑" panose="020B0503020204020204" pitchFamily="34" charset="-122"/>
              </a:rPr>
              <a:t>即通过对引文的诠释分析达到证明论点的目的。</a:t>
            </a:r>
          </a:p>
          <a:p>
            <a:pPr>
              <a:lnSpc>
                <a:spcPct val="150000"/>
              </a:lnSpc>
            </a:pPr>
            <a:r>
              <a:rPr lang="zh-CN" altLang="en-US" sz="2400">
                <a:latin typeface="微软雅黑" panose="020B0503020204020204" pitchFamily="34" charset="-122"/>
                <a:ea typeface="微软雅黑" panose="020B0503020204020204" pitchFamily="34" charset="-122"/>
              </a:rPr>
              <a:t>例：友情珍贵，罗曼</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罗兰说过：“智慧，友爱，这是照亮我们的黑夜的唯一光亮。”友情在我们生活中，就像黑暗中的火光，在失意灰心的“黑夜”，格外珍贵</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它让我们看到了希望，看到了光明，才有了继续下去的勇气。可见，友情弥足珍贵。 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dissolve">
                                      <p:cBhvr>
                                        <p:cTn id="1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08772" y="600399"/>
            <a:ext cx="7275384" cy="612103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（三）方法指导：</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②归纳法。</a:t>
            </a:r>
            <a:r>
              <a:rPr lang="zh-CN" altLang="en-US" sz="2400">
                <a:latin typeface="微软雅黑" panose="020B0503020204020204" pitchFamily="34" charset="-122"/>
                <a:ea typeface="微软雅黑" panose="020B0503020204020204" pitchFamily="34" charset="-122"/>
              </a:rPr>
              <a:t>即从不同角度引用，然后对引文加以归纳，证明论点。 </a:t>
            </a:r>
          </a:p>
          <a:p>
            <a:pPr>
              <a:lnSpc>
                <a:spcPct val="150000"/>
              </a:lnSpc>
            </a:pPr>
            <a:r>
              <a:rPr lang="zh-CN" altLang="en-US" sz="2400">
                <a:latin typeface="微软雅黑" panose="020B0503020204020204" pitchFamily="34" charset="-122"/>
                <a:ea typeface="微软雅黑" panose="020B0503020204020204" pitchFamily="34" charset="-122"/>
              </a:rPr>
              <a:t>例：古人说的“书似青山常乱叠，灯如红豆最相思”，写的是沉醉灯影书乡的境界；今人也说“给我一本书，一杯清茶，一壁炉火，吾愿足矣”，表达的是对书的情有独钟；法国女作家玛格丽特还说“只愿我走到香丘尽出的那一天，有人放几本书在我的棺材里，就是下地狱也没有什么了不起”，可见书是她生死相依的伴侣。古今中外，书迷、书虫数不胜数。</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dissolve">
                                      <p:cBhvr>
                                        <p:cTn id="1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08772" y="600399"/>
            <a:ext cx="7275384" cy="4458400"/>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（三）方法指导：</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③反向法。</a:t>
            </a:r>
            <a:r>
              <a:rPr lang="zh-CN" altLang="en-US" sz="2400">
                <a:latin typeface="微软雅黑" panose="020B0503020204020204" pitchFamily="34" charset="-122"/>
                <a:ea typeface="微软雅黑" panose="020B0503020204020204" pitchFamily="34" charset="-122"/>
              </a:rPr>
              <a:t>即从反面引用，间接证明论点。 </a:t>
            </a:r>
          </a:p>
          <a:p>
            <a:pPr>
              <a:lnSpc>
                <a:spcPct val="150000"/>
              </a:lnSpc>
            </a:pPr>
            <a:r>
              <a:rPr lang="zh-CN" altLang="en-US" sz="2400">
                <a:latin typeface="微软雅黑" panose="020B0503020204020204" pitchFamily="34" charset="-122"/>
                <a:ea typeface="微软雅黑" panose="020B0503020204020204" pitchFamily="34" charset="-122"/>
              </a:rPr>
              <a:t>例：常言道：“时间可以医治心灵的伤疤，时间是最好的良药，时间可以抚平一切，时间可以让人忘掉一切。”这是我们对痛苦的自我解脱和对新生活的向往。可是这并非真理。有些事情不会因为时间的流逝而淡化，时间不会使记忆分化。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dissolve">
                                      <p:cBhvr>
                                        <p:cTn id="1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16764" y="1320246"/>
            <a:ext cx="10358471"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对点练习</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运用引证法论证“不走寻常路”，</a:t>
            </a:r>
            <a:r>
              <a:rPr lang="en-US" altLang="zh-CN" sz="2400" b="1">
                <a:latin typeface="微软雅黑" panose="020B0503020204020204" pitchFamily="34" charset="-122"/>
                <a:ea typeface="微软雅黑" panose="020B0503020204020204" pitchFamily="34" charset="-122"/>
              </a:rPr>
              <a:t>200</a:t>
            </a:r>
            <a:r>
              <a:rPr lang="zh-CN" altLang="en-US" sz="2400" b="1">
                <a:latin typeface="微软雅黑" panose="020B0503020204020204" pitchFamily="34" charset="-122"/>
                <a:ea typeface="微软雅黑" panose="020B0503020204020204" pitchFamily="34" charset="-122"/>
              </a:rPr>
              <a:t>字左右。</a:t>
            </a:r>
          </a:p>
          <a:p>
            <a:pPr>
              <a:lnSpc>
                <a:spcPct val="150000"/>
              </a:lnSpc>
            </a:pPr>
            <a:r>
              <a:rPr lang="zh-CN" altLang="en-US" sz="2400" b="1">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示例：我们可以平凡，但不能丧失自我。正如罗曼罗兰所说：“每个人都有他的隐藏的精华，和任何别人的精华不同，也使人具有自己的气味。”由此看来，每个人都有自己存在的价值，都可以成为众人注视的焦点。我们不必看低自己，不必仰望他人，坚信自己的价值。仿效别人，即使再成功，也只不过是别人的影子，无法活出自己的精彩。山寨产品永远无法与正规商品相媲美。因此，不必在意他人，只管走好属于自己的路，一条不同寻常的路。</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330730" y="1179607"/>
            <a:ext cx="6480175" cy="5013039"/>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a:solidFill>
                  <a:srgbClr val="C00000"/>
                </a:solidFill>
                <a:latin typeface="微软雅黑" panose="020B0503020204020204" pitchFamily="34" charset="-122"/>
                <a:ea typeface="微软雅黑" panose="020B0503020204020204" pitchFamily="34" charset="-122"/>
              </a:rPr>
              <a:t>李斌</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人民日报社评论部编辑。</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事迹展示：谈及塞罕坝，人民日报社评论部编辑李斌用“两个震撼”来形容自己的感受。最直接的感受就是震撼。一个是视觉上的，满眼的绿色海洋，绿水青山令人动容；一个是精神上的，采访犹如一次深入灵魂的精神洗礼，让我从中感受到艰苦奋斗精神的伟大和绿色发展信念的坚定。</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943356" y="517118"/>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931" y="1828800"/>
            <a:ext cx="4808000" cy="286900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1984078" y="4838035"/>
            <a:ext cx="2809577" cy="581057"/>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左二为李斌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4480" y="269240"/>
            <a:ext cx="11623040" cy="6300470"/>
            <a:chOff x="448" y="434"/>
            <a:chExt cx="18304" cy="992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3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5145270" y="1556671"/>
            <a:ext cx="6294574" cy="5013039"/>
          </a:xfrm>
          <a:prstGeom prst="rect">
            <a:avLst/>
          </a:prstGeom>
          <a:no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在</a:t>
            </a:r>
            <a:r>
              <a:rPr lang="en-US" altLang="zh-CN" sz="2400">
                <a:latin typeface="微软雅黑" panose="020B0503020204020204" pitchFamily="34" charset="-122"/>
                <a:ea typeface="微软雅黑" panose="020B0503020204020204" pitchFamily="34" charset="-122"/>
                <a:sym typeface="+mn-ea"/>
              </a:rPr>
              <a:t>2016</a:t>
            </a:r>
            <a:r>
              <a:rPr lang="zh-CN" altLang="en-US" sz="2400">
                <a:latin typeface="微软雅黑" panose="020B0503020204020204" pitchFamily="34" charset="-122"/>
                <a:ea typeface="微软雅黑" panose="020B0503020204020204" pitchFamily="34" charset="-122"/>
                <a:sym typeface="+mn-ea"/>
              </a:rPr>
              <a:t>年召开的第十二届全国人民代表大会第四次会议上，国务院总理李克强在政府工作报告中提出“要鼓励企业开展个性化定制、柔性化生产，培育精益求精的工匠精神”。</a:t>
            </a:r>
            <a:r>
              <a:rPr lang="zh-CN" altLang="en-US" sz="2400" b="1">
                <a:solidFill>
                  <a:srgbClr val="C00000"/>
                </a:solidFill>
                <a:latin typeface="微软雅黑" panose="020B0503020204020204" pitchFamily="34" charset="-122"/>
                <a:ea typeface="微软雅黑" panose="020B0503020204020204" pitchFamily="34" charset="-122"/>
                <a:sym typeface="+mn-ea"/>
              </a:rPr>
              <a:t>“工匠精神”一词首次写入了政府工作报告。一时间，“工匠精神”备受社会关注。</a:t>
            </a:r>
            <a:r>
              <a:rPr lang="zh-CN" altLang="en-US" sz="2400">
                <a:latin typeface="微软雅黑" panose="020B0503020204020204" pitchFamily="34" charset="-122"/>
                <a:ea typeface="微软雅黑" panose="020B0503020204020204" pitchFamily="34" charset="-122"/>
                <a:sym typeface="+mn-ea"/>
              </a:rPr>
              <a:t>国家将“工匠精神”写入政府工作报告，一方面表示国家对“工匠精神”的重视，另一方面，也体现出国家鼓励更多企业或个人要有“工匠精神”。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330730" y="1473509"/>
            <a:ext cx="6480175" cy="3905043"/>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a:solidFill>
                  <a:srgbClr val="C00000"/>
                </a:solidFill>
                <a:latin typeface="微软雅黑" panose="020B0503020204020204" pitchFamily="34" charset="-122"/>
                <a:ea typeface="微软雅黑" panose="020B0503020204020204" pitchFamily="34" charset="-122"/>
              </a:rPr>
              <a:t>来源</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工匠精神”一词，最早出自著名企业家、教育家聂圣哲。他曾呼吁：“中国制造”是世界给予中国的最好礼物，要珍惜这个练兵的机会，决不能轻易丢失。“中国制造”熟能生巧了，就可以过渡到“中国精造”。“中国精造”稳定了，不怕没有“中国创造”。</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266687" y="648470"/>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了解“工匠精神”</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931" y="1917063"/>
            <a:ext cx="4808000" cy="269248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330730" y="1473509"/>
            <a:ext cx="6480175" cy="3351046"/>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2400" b="1">
                <a:solidFill>
                  <a:srgbClr val="C00000"/>
                </a:solidFill>
                <a:latin typeface="微软雅黑" panose="020B0503020204020204" pitchFamily="34" charset="-122"/>
                <a:ea typeface="微软雅黑" panose="020B0503020204020204" pitchFamily="34" charset="-122"/>
              </a:rPr>
              <a:t>释义：</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工匠精神，是一种职业精神，它是职业道德、职业能力、职业品质的体现，是从业者的一种职业价值取向和行为表现。</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“工匠精神”的基本内涵包括敬业、精益、专注、创新等方面的内容。</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266687" y="648470"/>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了解“工匠精神”</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931" y="1917063"/>
            <a:ext cx="4808000" cy="269248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6222" y="1473509"/>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4838359" y="645481"/>
            <a:ext cx="6749518"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了解文体</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新闻评论</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a:t>
            </a:r>
            <a:r>
              <a:rPr lang="zh-CN" altLang="en-US" sz="2400" b="1">
                <a:solidFill>
                  <a:srgbClr val="C00000"/>
                </a:solidFill>
                <a:latin typeface="微软雅黑" panose="020B0503020204020204" pitchFamily="34" charset="-122"/>
                <a:ea typeface="微软雅黑" panose="020B0503020204020204" pitchFamily="34" charset="-122"/>
              </a:rPr>
              <a:t>简而言之，新闻评论是就有价值的新闻事实和社会现象发表意见以指导实践的一种文体。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3096</Words>
  <Application>Microsoft Office PowerPoint</Application>
  <PresentationFormat>自定义</PresentationFormat>
  <Paragraphs>162</Paragraphs>
  <Slides>41</Slides>
  <Notes>0</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63</cp:revision>
  <dcterms:created xsi:type="dcterms:W3CDTF">2017-05-26T12:47:00Z</dcterms:created>
  <dcterms:modified xsi:type="dcterms:W3CDTF">2020-09-17T07:08:05Z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