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65" r:id="rId4"/>
    <p:sldId id="266" r:id="rId5"/>
    <p:sldId id="267" r:id="rId6"/>
    <p:sldId id="257" r:id="rId7"/>
    <p:sldId id="256" r:id="rId8"/>
    <p:sldId id="259" r:id="rId9"/>
    <p:sldId id="258" r:id="rId10"/>
    <p:sldId id="261" r:id="rId11"/>
    <p:sldId id="262" r:id="rId12"/>
    <p:sldId id="260" r:id="rId13"/>
    <p:sldId id="263" r:id="rId14"/>
    <p:sldId id="269" r:id="rId15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-66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37640" y="737870"/>
            <a:ext cx="545782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8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将进酒</a:t>
            </a:r>
            <a:endParaRPr lang="zh-CN" altLang="en-US" sz="8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6945" y="3606800"/>
            <a:ext cx="17132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李白</a:t>
            </a:r>
            <a:endParaRPr lang="zh-CN" altLang="en-US" sz="6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348758_W02008091738834485597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3281" y="1117600"/>
            <a:ext cx="1676400" cy="2181543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529840" y="1117600"/>
            <a:ext cx="4714240" cy="2133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子美一首</a:t>
            </a:r>
            <a:r>
              <a:rPr kumimoji="1" lang="en-US" altLang="zh-CN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kumimoji="1" lang="zh-CN" altLang="en-US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饮中醉八仙</a:t>
            </a:r>
            <a:r>
              <a:rPr kumimoji="1" lang="en-US" altLang="zh-CN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》</a:t>
            </a:r>
            <a:endParaRPr kumimoji="1" lang="en-US" altLang="zh-CN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kumimoji="1" lang="zh-CN" altLang="en-US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李白斗酒诗百篇，长安市上酒家眠。</a:t>
            </a:r>
            <a:endParaRPr kumimoji="1" lang="zh-CN" altLang="en-US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kumimoji="1" lang="zh-CN" altLang="en-US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天子呼来不上船，自称臣是酒中仙。</a:t>
            </a:r>
            <a:endParaRPr kumimoji="1" lang="en-US" altLang="zh-CN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kumimoji="1" lang="zh-CN" altLang="en-US" b="1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把我捧上了天，也怪我酒杯不离手。一杯美酒里沉淀着我漂泊漫游的岁月，一杯美酒成了我的故乡，醉眼看世界，世界皆着我之颜色。</a:t>
            </a:r>
            <a:endParaRPr kumimoji="1" lang="zh-CN" altLang="en-US" b="1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kumimoji="1" lang="en-US" altLang="zh-CN" sz="1600" b="1" dirty="0" smtClean="0">
                <a:solidFill>
                  <a:srgbClr val="FF0000"/>
                </a:solidFill>
                <a:ea typeface="华文行楷" panose="02010800040101010101" pitchFamily="2" charset="-122"/>
              </a:rPr>
              <a:t>                              </a:t>
            </a:r>
            <a:endParaRPr kumimoji="1" lang="en-US" altLang="zh-CN" sz="1600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郭沫若生前曾做过统计，说我流传下来的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1500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首诗作中，有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170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首写到饮酒。我爱酒如命，只因我看的太清楚，会让我爱的大唐失去美感，索性用我的浪漫去对抗黑暗。我从小抱有</a:t>
            </a:r>
            <a:r>
              <a:rPr lang="zh-CN" altLang="en-US" b="1" dirty="0" smtClean="0">
                <a:solidFill>
                  <a:schemeClr val="tx1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辅弼天下</a:t>
            </a:r>
            <a:r>
              <a:rPr lang="zh-CN" altLang="en-US" b="1" dirty="0" smtClean="0">
                <a:solidFill>
                  <a:schemeClr val="tx1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的志向，可我郁郁不得志，我把世界想的像我一样简单澄澈。我的张扬，我的不羁，我的洒脱，我的乐观，都是因为我对大唐的挚爱，酒成了我最好的解脱，也成了我在雄心壮志破灭后的最大安慰。</a:t>
            </a:r>
            <a:endParaRPr lang="en-US" altLang="zh-CN" b="1" dirty="0" smtClean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花间一壶酒，独酌无相亲。 举杯邀明月，对影成三人。  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——《</a:t>
            </a: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月下独酌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》</a:t>
            </a:r>
            <a:endParaRPr kumimoji="1" lang="en-US" altLang="zh-CN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兰陵美酒郁金香，玉碗盛来琥珀光。但使主人能醉客，不知何处是他乡。 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——《</a:t>
            </a: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客中作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》</a:t>
            </a:r>
            <a:endParaRPr kumimoji="1" lang="en-US" altLang="zh-CN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抽刀断水水更流，举杯消愁愁更愁。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——《</a:t>
            </a:r>
            <a:r>
              <a:rPr kumimoji="1" lang="zh-CN" altLang="en-US" b="1" dirty="0" smtClean="0">
                <a:solidFill>
                  <a:schemeClr val="tx1"/>
                </a:solidFill>
                <a:latin typeface="+mn-ea"/>
              </a:rPr>
              <a:t>宣州谢朓楼饯别校书叔云</a:t>
            </a:r>
            <a:r>
              <a:rPr kumimoji="1" lang="en-US" altLang="zh-CN" b="1" dirty="0" smtClean="0">
                <a:solidFill>
                  <a:schemeClr val="tx1"/>
                </a:solidFill>
                <a:latin typeface="+mn-ea"/>
              </a:rPr>
              <a:t>》</a:t>
            </a:r>
            <a:endParaRPr kumimoji="1" lang="en-US" altLang="zh-CN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两人对酌山花开，一杯一杯复一杯。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</a:rPr>
              <a:t>——《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山中与幽人对酌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</a:rPr>
              <a:t>》</a:t>
            </a:r>
            <a:endParaRPr lang="en-US" altLang="zh-CN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人们最喜欢我的劝酒歌，当属我的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将进酒</a:t>
            </a:r>
            <a:r>
              <a:rPr lang="en-US" altLang="zh-CN" b="1" dirty="0" smtClean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了。</a:t>
            </a:r>
            <a:endParaRPr lang="en-US" altLang="zh-CN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+mn-ea"/>
              </a:rPr>
              <a:t>                       下一篇我就要写写这首诗了。</a:t>
            </a:r>
            <a:endParaRPr lang="en-US" altLang="zh-CN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14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kumimoji="1" lang="en-US" altLang="zh-CN" sz="1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81680" y="1097102"/>
            <a:ext cx="468376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b="1" dirty="0" smtClean="0">
                <a:latin typeface="Times New Roman" panose="02020603050405020304" pitchFamily="18" charset="0"/>
              </a:rPr>
              <a:t>《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将进酒</a:t>
            </a:r>
            <a:r>
              <a:rPr kumimoji="1" lang="en-US" altLang="zh-CN" b="1" dirty="0" smtClean="0">
                <a:latin typeface="Times New Roman" panose="02020603050405020304" pitchFamily="18" charset="0"/>
              </a:rPr>
              <a:t>》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原是汉乐府短铙歌的曲调，题意为“劝酒歌”。作者这首“填之以申己意”的名篇。由于受到排挤，李白离开长安，开始了以东鲁、梁国为中心的第二次漫游。当时，他与友人岑勋在嵩山另一好友元丹丘的颍阳山居为客。他们登高畅饮，对酒当歌，畅抒满腔不平之情。此作就是他咏酒抒情的佳作。</a:t>
            </a:r>
            <a:endParaRPr lang="zh-CN" altLang="en-US" dirty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751840" y="1087120"/>
          <a:ext cx="252984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图像文档" r:id="rId1" imgW="7515225" imgH="4276725" progId="">
                  <p:embed/>
                </p:oleObj>
              </mc:Choice>
              <mc:Fallback>
                <p:oleObj name="图像文档" r:id="rId1" imgW="7515225" imgH="4276725" progId="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1840" y="1087120"/>
                        <a:ext cx="2529840" cy="2438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44880" y="528320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·  </a:t>
            </a:r>
            <a:r>
              <a:rPr lang="zh-CN" altLang="en-US" dirty="0" smtClean="0"/>
              <a:t>发送完毕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187325"/>
            <a:ext cx="9144000" cy="49561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君不见黄河之水天上来，奔流到海不复回！君不见高堂明镜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</a:rPr>
              <a:t>悲</a:t>
            </a:r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白发，朝如青丝暮成雪！</a:t>
            </a:r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子在川上曰，逝者如斯夫，百川东到海，何时复西归，流年似水碾碎了我的年少轻狂，我的悲伤逆流成河。</a:t>
            </a:r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人生得意须尽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</a:rPr>
              <a:t>欢</a:t>
            </a:r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，莫使金樽空对月。天生我材必有用，千金散尽还复来。自信达观的天性已经融进我的血液里，即便是敲骨吸髓也不能把我改变，我就是锤不扁的铜豌豆。我相信“长风破浪会有时，直挂云帆济沧海”，不如“烹羊宰牛且为乐，会须一饮三百杯”，岑夫子丹丘生，将进酒杯莫停，让我欢歌一曲，给大家助兴为乐。</a:t>
            </a:r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钟鼓馔玉不足贵，但愿长醉不复醒。且放白鹿青崖间，须行即骑访名山，安能摧眉折腰事权贵，使我不得开心颜。一壶浊酒喜相逢，自古圣贤多寂寞，寂寞开无主，零落变成泥。惟有饮者留其名，多少饮者夜深人静饮下一杯杯寂寞。我虽没陈王“才高八斗”，才华也照样熬煎我的心，报国我却又无门。我的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</a:rPr>
              <a:t>愤</a:t>
            </a:r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慨就是一锅烧沸了的水，难以平息。</a:t>
            </a:r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主人何为言少钱</a:t>
            </a:r>
            <a:r>
              <a:rPr kumimoji="1" lang="en-US" altLang="zh-CN" sz="16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径须沽取对君酌。喝他个天昏地暗，人仰马翻。别人笑我狂傲，笑我疯癫，五花马</a:t>
            </a:r>
            <a:r>
              <a:rPr kumimoji="1" lang="en-US" altLang="zh-CN" sz="16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千金裘</a:t>
            </a:r>
            <a:r>
              <a:rPr kumimoji="1" lang="en-US" altLang="zh-CN" sz="16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怎抵过一碗美酒，去吧“呼儿将出换美酒”，且来个一醉方休，不管他沧海桑田。</a:t>
            </a:r>
            <a:endParaRPr kumimoji="1"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一杯一杯复一杯，想“与尔同消万古愁”，</a:t>
            </a:r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一杯敬朝阳，一杯敬月光，一杯敬故乡，一杯敬远方，一杯敬明天，一杯敬过往，一杯敬自由，一杯敬死亡，清醒的人最荒唐，</a:t>
            </a:r>
            <a:r>
              <a:rPr kumimoji="1" lang="zh-CN" altLang="en-US" sz="1600" b="1" dirty="0" smtClean="0">
                <a:solidFill>
                  <a:schemeClr val="tx1"/>
                </a:solidFill>
                <a:latin typeface="+mn-ea"/>
              </a:rPr>
              <a:t>哪成想杯杯入愁肠，我越喝越清醒，</a:t>
            </a:r>
            <a:r>
              <a:rPr lang="zh-CN" altLang="en-US" sz="1600" b="1" dirty="0" smtClean="0">
                <a:solidFill>
                  <a:schemeClr val="tx1"/>
                </a:solidFill>
                <a:latin typeface="+mn-ea"/>
              </a:rPr>
              <a:t>人生苦短怎么还是念念不忘。</a:t>
            </a:r>
            <a:endParaRPr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r>
              <a:rPr kumimoji="1" lang="zh-CN" altLang="en-US" sz="1600" b="1" dirty="0" smtClean="0">
                <a:solidFill>
                  <a:srgbClr val="FF0000"/>
                </a:solidFill>
                <a:latin typeface="+mn-ea"/>
              </a:rPr>
              <a:t>悲伤也好，欢乐也罢，愤慨难平，狂傲不羁，不敌我一世愁肠。</a:t>
            </a:r>
            <a:endParaRPr kumimoji="1" lang="en-US" altLang="zh-CN" sz="1600" b="1" dirty="0" smtClean="0">
              <a:solidFill>
                <a:srgbClr val="FF0000"/>
              </a:solidFill>
              <a:latin typeface="+mn-ea"/>
            </a:endParaRPr>
          </a:p>
          <a:p>
            <a:endParaRPr kumimoji="1"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endParaRPr kumimoji="1" lang="en-US" altLang="zh-CN" sz="1600" b="1" dirty="0" smtClean="0">
              <a:solidFill>
                <a:schemeClr val="tx1"/>
              </a:solidFill>
              <a:latin typeface="+mn-ea"/>
            </a:endParaRPr>
          </a:p>
          <a:p>
            <a:endParaRPr lang="en-US" altLang="zh-CN" sz="1600" b="1" dirty="0" smtClean="0">
              <a:solidFill>
                <a:schemeClr val="tx1"/>
              </a:solidFill>
            </a:endParaRPr>
          </a:p>
          <a:p>
            <a:endParaRPr lang="en-US" altLang="zh-CN" sz="1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 sz="1600" b="1" dirty="0" smtClean="0">
              <a:solidFill>
                <a:schemeClr val="tx1">
                  <a:lumMod val="95000"/>
                  <a:lumOff val="5000"/>
                </a:schemeClr>
              </a:solidFill>
              <a:ea typeface="楷体_GB2312" pitchFamily="49" charset="-122"/>
            </a:endParaRPr>
          </a:p>
          <a:p>
            <a:endParaRPr lang="en-US" altLang="zh-CN" b="1" u="sng" dirty="0" smtClean="0">
              <a:ea typeface="楷体_GB2312" pitchFamily="49" charset="-122"/>
            </a:endParaRPr>
          </a:p>
          <a:p>
            <a:pPr algn="ctr"/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71830" y="1148080"/>
            <a:ext cx="2691130" cy="21336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362960" y="1148080"/>
            <a:ext cx="4592320" cy="20929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chemeClr val="tx1"/>
                </a:solidFill>
              </a:rPr>
              <a:t>我不明白上天给了我倚马可待的才情，却不肯再给我一次为国效力的机会。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你所不知道，我人生的最后两年。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8560" y="56896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·</a:t>
            </a:r>
            <a:r>
              <a:rPr lang="zh-CN" altLang="en-US" dirty="0" smtClean="0"/>
              <a:t>发文完毕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安史之乱给我当头一棒，我暂且隐居庐山，修正一下破碎的心。永王李遴邀我做幕府，我以为是一次难得机会，没成想他要造反，我锒铛入狱，“平生不下泪，于此泣无没勇气赴穷”，“泣尽继以血，心摧两无声”，时遇大灾，大赦天下，天不亡我，我何必赴死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那年我</a:t>
            </a:r>
            <a:r>
              <a:rPr lang="en-US" altLang="zh-CN" b="1" dirty="0" smtClean="0">
                <a:solidFill>
                  <a:schemeClr val="tx1"/>
                </a:solidFill>
              </a:rPr>
              <a:t>61</a:t>
            </a:r>
            <a:r>
              <a:rPr lang="zh-CN" altLang="en-US" b="1" dirty="0" smtClean="0">
                <a:solidFill>
                  <a:schemeClr val="tx1"/>
                </a:solidFill>
              </a:rPr>
              <a:t>岁，花甲之年听闻国难当头，我不顾刚刚的牢狱之灾流放之苦，坚持随李光弼出征，中途疾病缠身，没能走上沙场，就踉跄退回。我不能再任意江湖了，潦倒困顿寄居在族叔李阳冰的府上如今感觉时日不多，把我的手稿交付族叔，等待后世评价吧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我的前半生笑傲江湖，我最后两年却被江湖玩弄于股掌。时运不济，命途多舛，应了贺知章的话，我就是“谪仙人”，现在我做我的“仙人”去了。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179388" y="1706880"/>
            <a:ext cx="8964612" cy="11387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kumimoji="1" lang="en-US" altLang="zh-CN" sz="2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李白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 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天生我材必有用，千金散尽还复来。”这是他人生价值的宣言，也是他作为一位天才诗人高度自信达观豪放的写照。</a:t>
            </a:r>
            <a:endParaRPr kumimoji="1"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79388" y="3180080"/>
            <a:ext cx="896461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FF3300"/>
                </a:solidFill>
                <a:latin typeface="+mn-ea"/>
              </a:rPr>
              <a:t>陆游</a:t>
            </a:r>
            <a:r>
              <a:rPr kumimoji="1" lang="en-US" altLang="zh-CN" sz="2400" b="1" dirty="0">
                <a:solidFill>
                  <a:srgbClr val="FF3300"/>
                </a:solidFill>
                <a:latin typeface="+mn-ea"/>
              </a:rPr>
              <a:t>——</a:t>
            </a:r>
            <a:endParaRPr kumimoji="1" lang="en-US" altLang="zh-CN" sz="2400" b="1" dirty="0">
              <a:solidFill>
                <a:srgbClr val="FF3300"/>
              </a:solidFill>
              <a:latin typeface="+mn-ea"/>
            </a:endParaRPr>
          </a:p>
          <a:p>
            <a:r>
              <a:rPr kumimoji="1" lang="en-US" altLang="zh-CN" sz="2400" b="1" dirty="0">
                <a:solidFill>
                  <a:srgbClr val="FF3300"/>
                </a:solidFill>
                <a:latin typeface="+mn-ea"/>
              </a:rPr>
              <a:t>    “</a:t>
            </a:r>
            <a:r>
              <a:rPr kumimoji="1" lang="zh-CN" altLang="en-US" sz="2400" b="1" dirty="0">
                <a:solidFill>
                  <a:srgbClr val="FF3300"/>
                </a:solidFill>
                <a:latin typeface="+mn-ea"/>
              </a:rPr>
              <a:t>王师北定中原日，家祭无忘告乃翁。”这是他临终的遗嘱，也是他作为一位爱国诗人终生追求的梦想。</a:t>
            </a:r>
            <a:endParaRPr kumimoji="1" lang="zh-CN" altLang="en-US" sz="2400" b="1" dirty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1" y="0"/>
            <a:ext cx="1097279" cy="1754326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  <a:ea typeface="黑体" panose="02010609060101010101" pitchFamily="49" charset="-122"/>
              </a:rPr>
              <a:t>作业</a:t>
            </a:r>
            <a:endParaRPr lang="zh-CN" altLang="en-US" sz="5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097280" y="213360"/>
            <a:ext cx="804672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0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kumimoji="1" lang="zh-CN" altLang="en-US" sz="40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仿</a:t>
            </a:r>
            <a:r>
              <a:rPr kumimoji="1"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照下面的句子，另选两位名人，写一段文字。 </a:t>
            </a:r>
            <a:endParaRPr kumimoji="1"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"/>
            <a:ext cx="9144000" cy="419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3520" y="152400"/>
            <a:ext cx="8717280" cy="474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5520" y="951230"/>
            <a:ext cx="7056755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4612640" cy="5092065"/>
          </a:xfrm>
          <a:prstGeom prst="rect">
            <a:avLst/>
          </a:prstGeom>
        </p:spPr>
      </p:pic>
      <p:pic>
        <p:nvPicPr>
          <p:cNvPr id="3" name="图片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2480" y="0"/>
            <a:ext cx="454152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0130000020132612231155227073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919" y="994252"/>
            <a:ext cx="2195513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134360" y="994410"/>
            <a:ext cx="5615305" cy="24841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/>
              <a:t>我来自偶然像一颗尘土，有谁看出我的脆弱；我来自何方我情归何处</a:t>
            </a:r>
            <a:r>
              <a:rPr lang="en-US" altLang="zh-CN"/>
              <a:t>-----</a:t>
            </a:r>
            <a:r>
              <a:rPr lang="zh-CN" altLang="en-US">
                <a:sym typeface="+mn-ea"/>
              </a:rPr>
              <a:t>众说纷纭难解我的身世之谜</a:t>
            </a:r>
            <a:endParaRPr lang="zh-CN" altLang="en-US"/>
          </a:p>
          <a:p>
            <a:pPr algn="l"/>
            <a:endParaRPr lang="zh-CN" altLang="en-US"/>
          </a:p>
        </p:txBody>
      </p:sp>
      <p:sp>
        <p:nvSpPr>
          <p:cNvPr id="6" name="同侧圆角矩形 5"/>
          <p:cNvSpPr/>
          <p:nvPr/>
        </p:nvSpPr>
        <p:spPr>
          <a:xfrm>
            <a:off x="836930" y="199390"/>
            <a:ext cx="1427480" cy="233680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/>
              <a:t>·   </a:t>
            </a:r>
            <a:r>
              <a:rPr lang="zh-CN" altLang="en-US"/>
              <a:t>发送完毕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"/>
            <a:ext cx="9144000" cy="29565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b="1" dirty="0" smtClean="0"/>
              <a:t>    </a:t>
            </a:r>
            <a:r>
              <a:rPr lang="zh-CN" altLang="en-US" b="1" dirty="0" smtClean="0"/>
              <a:t>     </a:t>
            </a:r>
            <a:r>
              <a:rPr lang="zh-CN" altLang="en-US" sz="2000" b="1" dirty="0" smtClean="0"/>
              <a:t>据</a:t>
            </a:r>
            <a:r>
              <a:rPr lang="zh-CN" altLang="en-US" sz="2000" b="1" dirty="0"/>
              <a:t>说我生于武则天长安元</a:t>
            </a:r>
            <a:r>
              <a:rPr lang="zh-CN" altLang="en-US" sz="2000" b="1" dirty="0" smtClean="0"/>
              <a:t>年（公</a:t>
            </a:r>
            <a:r>
              <a:rPr lang="zh-CN" altLang="en-US" sz="2000" b="1" dirty="0"/>
              <a:t>元701</a:t>
            </a:r>
            <a:r>
              <a:rPr lang="zh-CN" altLang="en-US" sz="2000" b="1" dirty="0" smtClean="0"/>
              <a:t>年），</a:t>
            </a:r>
            <a:r>
              <a:rPr lang="zh-CN" altLang="en-US" sz="2000" b="1" dirty="0"/>
              <a:t>字太白。关于我的来历有几种不同的说法，一种是蜀人；一种说法是陇西人，这是我的族叔李阳冰的说法，还有一种说法说我出身于中亚碎叶，也就是今天的吉尔吉斯斯坦境内，这是范传正的说法。现在学界一般都认为我应该生于中亚碎叶</a:t>
            </a:r>
            <a:r>
              <a:rPr lang="zh-CN" altLang="en-US" sz="2000" b="1" dirty="0" smtClean="0"/>
              <a:t>。据</a:t>
            </a:r>
            <a:r>
              <a:rPr lang="zh-CN" altLang="en-US" sz="2000" b="1" dirty="0"/>
              <a:t>唐代李阳冰《草堂集序》等记载，我是凉武昭王九世孙，我的祖</a:t>
            </a:r>
            <a:r>
              <a:rPr lang="zh-CN" altLang="en-US" sz="2000" b="1" dirty="0" smtClean="0"/>
              <a:t>先在</a:t>
            </a:r>
            <a:r>
              <a:rPr lang="zh-CN" altLang="en-US" sz="2000" b="1" dirty="0"/>
              <a:t>朝廷犯了</a:t>
            </a:r>
            <a:r>
              <a:rPr lang="zh-CN" altLang="en-US" sz="2000" b="1" dirty="0" smtClean="0"/>
              <a:t>事，</a:t>
            </a:r>
            <a:r>
              <a:rPr lang="zh-CN" altLang="en-US" sz="2000" b="1" dirty="0"/>
              <a:t>被</a:t>
            </a:r>
            <a:r>
              <a:rPr lang="zh-CN" altLang="en-US" sz="2000" b="1" dirty="0" smtClean="0"/>
              <a:t>流方到</a:t>
            </a:r>
            <a:r>
              <a:rPr lang="zh-CN" altLang="en-US" sz="2000" b="1" dirty="0"/>
              <a:t>碎叶</a:t>
            </a:r>
            <a:r>
              <a:rPr lang="zh-CN" altLang="en-US" sz="2000" b="1" dirty="0" smtClean="0"/>
              <a:t>，大</a:t>
            </a:r>
            <a:r>
              <a:rPr lang="zh-CN" altLang="en-US" sz="2000" b="1" dirty="0"/>
              <a:t>概是705年，我</a:t>
            </a:r>
            <a:r>
              <a:rPr lang="zh-CN" altLang="en-US" sz="2000" b="1" dirty="0" smtClean="0"/>
              <a:t>随父</a:t>
            </a:r>
            <a:r>
              <a:rPr lang="zh-CN" altLang="en-US" sz="2000" b="1" dirty="0"/>
              <a:t>亲迁居内地，回到了唐代的剑南道绵州昌明县青莲乡</a:t>
            </a:r>
            <a:r>
              <a:rPr lang="zh-CN" altLang="en-US" sz="2000" b="1" dirty="0" smtClean="0"/>
              <a:t>。</a:t>
            </a:r>
            <a:endParaRPr lang="zh-CN" altLang="en-US" sz="1200" b="1" dirty="0"/>
          </a:p>
          <a:p>
            <a:pPr algn="l">
              <a:lnSpc>
                <a:spcPct val="150000"/>
              </a:lnSpc>
            </a:pPr>
            <a:endParaRPr lang="zh-CN" altLang="en-US" sz="1600" b="1" dirty="0"/>
          </a:p>
        </p:txBody>
      </p:sp>
      <p:sp>
        <p:nvSpPr>
          <p:cNvPr id="7" name="矩形 6"/>
          <p:cNvSpPr/>
          <p:nvPr/>
        </p:nvSpPr>
        <p:spPr>
          <a:xfrm>
            <a:off x="0" y="1402080"/>
            <a:ext cx="9144000" cy="2672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据考证，我的父亲可能是一个富商，也可能是一个胡商，因为西域人善于经商。不管我是不是胡人，我的家庭显然具有浓重的西域文化背景，我青少年之前在蜀中度过，同时受到汉西域两种文化的熏陶。史料记载，我是“眸子迥然，哆如饿虎”，我的眼睛很大，炯炯有神，和当时的内地人不一样，带有西域人的比较深的眼窝，比较大的眼睛。哆如饿虎，哆就是张大口，我张大口之后，就像下山的饿虎一样，显得嘴很大，这和当时内地人的相貌明显不同。</a:t>
            </a:r>
            <a:endParaRPr lang="zh-CN" altLang="en-US" b="1" dirty="0" smtClean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428240"/>
            <a:ext cx="9144000" cy="2715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 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我曾经在《与韩荆州书》中说，自己是“长不满七尺，而心雄万夫”，这个七尺是唐代的“尺”，和现在不能相比。如果按现在的说法，长不满七尺，一米三尺，如果按照现在的度量衡算法，那我应该是两米高，其实唐代的六尺，我估计现在顶多也就是一米七几，不会超过一米八。</a:t>
            </a:r>
            <a:endParaRPr lang="zh-CN" altLang="en-US" sz="2000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1"/>
                </a:solidFill>
              </a:rPr>
              <a:t>      身世千古之谜，也耽搁不了我的光芒四射。如今谁还在乎我来自哪里，只关心我的满腹才华。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1685" y="1378585"/>
            <a:ext cx="7580630" cy="1925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8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我出走一生，归来已然两手空空。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r">
              <a:lnSpc>
                <a:spcPct val="180000"/>
              </a:lnSpc>
            </a:pP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李白我不得不说的五段人生经历。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1685" y="1378585"/>
            <a:ext cx="2704465" cy="1924050"/>
          </a:xfrm>
          <a:prstGeom prst="rect">
            <a:avLst/>
          </a:prstGeom>
        </p:spPr>
      </p:pic>
      <p:sp>
        <p:nvSpPr>
          <p:cNvPr id="6" name="同侧圆角矩形 5"/>
          <p:cNvSpPr/>
          <p:nvPr/>
        </p:nvSpPr>
        <p:spPr>
          <a:xfrm>
            <a:off x="702945" y="746125"/>
            <a:ext cx="1427480" cy="233680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/>
              <a:t>·   </a:t>
            </a:r>
            <a:r>
              <a:rPr lang="zh-CN" altLang="en-US"/>
              <a:t>发送完毕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81940"/>
            <a:ext cx="9144000" cy="43630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2800" b="1" dirty="0"/>
              <a:t>一、蜀中求学（</a:t>
            </a:r>
            <a:r>
              <a:rPr lang="en-US" altLang="zh-CN" sz="2800" b="1" dirty="0"/>
              <a:t>5-25</a:t>
            </a:r>
            <a:r>
              <a:rPr lang="zh-CN" altLang="en-US" sz="2800" b="1" dirty="0"/>
              <a:t>岁）</a:t>
            </a:r>
            <a:endParaRPr lang="zh-CN" altLang="en-US" sz="2800" b="1" dirty="0"/>
          </a:p>
          <a:p>
            <a:pPr algn="ctr">
              <a:lnSpc>
                <a:spcPct val="200000"/>
              </a:lnSpc>
            </a:pPr>
            <a:r>
              <a:rPr lang="zh-CN" altLang="en-US" sz="2800" b="1" dirty="0"/>
              <a:t>二、远学求仕（</a:t>
            </a:r>
            <a:r>
              <a:rPr lang="en-US" altLang="zh-CN" sz="2800" b="1" dirty="0"/>
              <a:t>26-42</a:t>
            </a:r>
            <a:r>
              <a:rPr lang="zh-CN" altLang="en-US" sz="2800" b="1" dirty="0"/>
              <a:t>岁）</a:t>
            </a:r>
            <a:endParaRPr lang="zh-CN" altLang="en-US" sz="2800" b="1" dirty="0"/>
          </a:p>
          <a:p>
            <a:pPr algn="ctr">
              <a:lnSpc>
                <a:spcPct val="200000"/>
              </a:lnSpc>
            </a:pPr>
            <a:r>
              <a:rPr lang="zh-CN" altLang="en-US" sz="2800" b="1" dirty="0"/>
              <a:t>三、长安三年（</a:t>
            </a:r>
            <a:r>
              <a:rPr lang="en-US" altLang="zh-CN" sz="2800" b="1" dirty="0"/>
              <a:t>42-44</a:t>
            </a:r>
            <a:r>
              <a:rPr lang="zh-CN" altLang="en-US" sz="2800" b="1" dirty="0"/>
              <a:t>岁）</a:t>
            </a:r>
            <a:endParaRPr lang="zh-CN" altLang="en-US" sz="2800" b="1" dirty="0"/>
          </a:p>
          <a:p>
            <a:pPr algn="ctr">
              <a:lnSpc>
                <a:spcPct val="200000"/>
              </a:lnSpc>
            </a:pPr>
            <a:r>
              <a:rPr lang="zh-CN" altLang="en-US" sz="2800" b="1" dirty="0"/>
              <a:t>四、再次漫游（</a:t>
            </a:r>
            <a:r>
              <a:rPr lang="en-US" altLang="zh-CN" sz="2800" b="1" dirty="0"/>
              <a:t>44-55</a:t>
            </a:r>
            <a:r>
              <a:rPr lang="zh-CN" altLang="en-US" sz="2800" b="1" dirty="0"/>
              <a:t>岁）</a:t>
            </a:r>
            <a:endParaRPr lang="zh-CN" altLang="en-US" sz="2800" b="1" dirty="0"/>
          </a:p>
          <a:p>
            <a:pPr algn="ctr">
              <a:lnSpc>
                <a:spcPct val="200000"/>
              </a:lnSpc>
            </a:pPr>
            <a:r>
              <a:rPr lang="zh-CN" altLang="en-US" sz="2800" b="1" dirty="0"/>
              <a:t>五、身经战乱（</a:t>
            </a:r>
            <a:r>
              <a:rPr lang="en-US" altLang="zh-CN" sz="2800" b="1" dirty="0"/>
              <a:t>55-62</a:t>
            </a:r>
            <a:r>
              <a:rPr lang="zh-CN" altLang="en-US" sz="2800" b="1" dirty="0"/>
              <a:t>岁）</a:t>
            </a:r>
            <a:endParaRPr lang="zh-CN" altLang="en-US" sz="2800" b="1" dirty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s0.baidu.com/6ONWsjip0QIZ8tyhnq/it/u=3100513914,3103547105&amp;fm=5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37335" y="1412557"/>
            <a:ext cx="1152525" cy="1333501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682240" y="1402080"/>
            <a:ext cx="4053840" cy="13614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我的长安三年</a:t>
            </a:r>
            <a:r>
              <a:rPr lang="en-US" altLang="zh-CN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》</a:t>
            </a:r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年少轻狂，不敌日月无情</a:t>
            </a:r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才华满腹，怎奈生不逢时</a:t>
            </a:r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万丈豪情，难吐胸中块垒</a:t>
            </a:r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一生抱负，换来酒入愁肠</a:t>
            </a:r>
            <a:endParaRPr lang="en-US" altLang="zh-CN" dirty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endParaRPr lang="zh-CN" altLang="en-US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3680" y="680720"/>
            <a:ext cx="1409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·</a:t>
            </a:r>
            <a:r>
              <a:rPr lang="zh-CN" altLang="en-US" dirty="0" smtClean="0"/>
              <a:t>发送完毕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我以为上天不会辜负我的心愿，我苦苦盼望的长安的圣音终来了，</a:t>
            </a:r>
            <a:r>
              <a:rPr lang="en-US" altLang="zh-CN" b="1" dirty="0" smtClean="0">
                <a:solidFill>
                  <a:srgbClr val="FF0000"/>
                </a:solidFill>
              </a:rPr>
              <a:t>42</a:t>
            </a:r>
            <a:r>
              <a:rPr lang="zh-CN" altLang="en-US" b="1" dirty="0" smtClean="0">
                <a:solidFill>
                  <a:srgbClr val="FF0000"/>
                </a:solidFill>
              </a:rPr>
              <a:t>岁了又如何，蹉跎半生只为这一声召唤。“仰天大笑出门去，我辈岂是蓬蒿人”。这四十年的光阴就是要将降大任与我的历练，我用双脚丈量祖国的名山大川，我有双眼看祖国的锦绣山河，我用双手写下我诗词歌赋，我用一颗心爱着我的大唐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       我李白还是那个一片赤诚的李白，我李白还是那个一心为社稷黎民的李白。可是皇上您不是那个励精图治的开明圣主了，你把我的满腹才华，践踏成了粉饰太平的段子手。我不是恃才傲物，羞辱达官贵人，博得众人眼球；我是怀才不遇，块垒在胸，不吐不快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      众女嫉余之蛾眉兮，谣诼谓余以善淫。不是长安不能容我，是我不愿再容长安了，我要离开这个是非之地，好一个赐金放还，感谢皇帝的顺水推舟，给了我一个不难看的收场。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        离开长安，我感叹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行路难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金樽清酒斗十千，玉盘珍羞直万钱。停杯投箸不能食，拔剑四顾心茫然。欲渡黄河冰塞川，将登太行雪满山。闲来垂钓碧溪上，忽复乘舟梦日边。行路难，行路难，多歧路，今安在。长风破浪会有时，直挂云帆济沧海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我开始了我人生的第二次漫游。漫无目的，上天却待我不薄，一路走一路朋友与欢歌。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3060</Words>
  <Application>WPS 演示</Application>
  <PresentationFormat>全屏显示(16:9)</PresentationFormat>
  <Paragraphs>131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华文楷体</vt:lpstr>
      <vt:lpstr>华文行楷</vt:lpstr>
      <vt:lpstr>楷体_GB2312</vt:lpstr>
      <vt:lpstr>Arial</vt:lpstr>
      <vt:lpstr>Times New Roman</vt:lpstr>
      <vt:lpstr>黑体</vt:lpstr>
      <vt:lpstr>微软雅黑</vt:lpstr>
      <vt:lpstr>Arial Unicode MS</vt:lpstr>
      <vt:lpstr>Calibri Light</vt:lpstr>
      <vt:lpstr>Calibri</vt:lpstr>
      <vt:lpstr>新宋体</vt:lpstr>
      <vt:lpstr>叶根友毛笔行书2.0版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57</cp:revision>
  <dcterms:created xsi:type="dcterms:W3CDTF">2017-12-12T13:15:00Z</dcterms:created>
  <dcterms:modified xsi:type="dcterms:W3CDTF">2017-12-18T11:39:47Z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