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activeX/activeX1.xml" ContentType="application/vnd.ms-office.activeX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75" r:id="rId4"/>
    <p:sldId id="262" r:id="rId5"/>
    <p:sldId id="268" r:id="rId6"/>
    <p:sldId id="288" r:id="rId7"/>
    <p:sldId id="289" r:id="rId8"/>
    <p:sldId id="283" r:id="rId9"/>
    <p:sldId id="263" r:id="rId10"/>
    <p:sldId id="290" r:id="rId11"/>
    <p:sldId id="272" r:id="rId12"/>
    <p:sldId id="270" r:id="rId13"/>
    <p:sldId id="273" r:id="rId14"/>
    <p:sldId id="278" r:id="rId15"/>
    <p:sldId id="284" r:id="rId16"/>
    <p:sldId id="276" r:id="rId1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600" b="1" kern="1200">
        <a:solidFill>
          <a:srgbClr val="CC0000"/>
        </a:solidFill>
        <a:latin typeface="楷体_GB2312" pitchFamily="49" charset="-122"/>
        <a:ea typeface="楷体_GB2312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b="1" kern="1200">
        <a:solidFill>
          <a:srgbClr val="CC0000"/>
        </a:solidFill>
        <a:latin typeface="楷体_GB2312" pitchFamily="49" charset="-122"/>
        <a:ea typeface="楷体_GB2312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b="1" kern="1200">
        <a:solidFill>
          <a:srgbClr val="CC0000"/>
        </a:solidFill>
        <a:latin typeface="楷体_GB2312" pitchFamily="49" charset="-122"/>
        <a:ea typeface="楷体_GB2312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b="1" kern="1200">
        <a:solidFill>
          <a:srgbClr val="CC0000"/>
        </a:solidFill>
        <a:latin typeface="楷体_GB2312" pitchFamily="49" charset="-122"/>
        <a:ea typeface="楷体_GB2312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b="1" kern="1200">
        <a:solidFill>
          <a:srgbClr val="CC0000"/>
        </a:solidFill>
        <a:latin typeface="楷体_GB2312" pitchFamily="49" charset="-122"/>
        <a:ea typeface="楷体_GB2312" pitchFamily="49" charset="-122"/>
        <a:cs typeface="+mn-cs"/>
      </a:defRPr>
    </a:lvl5pPr>
    <a:lvl6pPr marL="2286000" algn="l" defTabSz="914400" rtl="0" eaLnBrk="1" latinLnBrk="0" hangingPunct="1">
      <a:defRPr sz="3600" b="1" kern="1200">
        <a:solidFill>
          <a:srgbClr val="CC0000"/>
        </a:solidFill>
        <a:latin typeface="楷体_GB2312" pitchFamily="49" charset="-122"/>
        <a:ea typeface="楷体_GB2312" pitchFamily="49" charset="-122"/>
        <a:cs typeface="+mn-cs"/>
      </a:defRPr>
    </a:lvl6pPr>
    <a:lvl7pPr marL="2743200" algn="l" defTabSz="914400" rtl="0" eaLnBrk="1" latinLnBrk="0" hangingPunct="1">
      <a:defRPr sz="3600" b="1" kern="1200">
        <a:solidFill>
          <a:srgbClr val="CC0000"/>
        </a:solidFill>
        <a:latin typeface="楷体_GB2312" pitchFamily="49" charset="-122"/>
        <a:ea typeface="楷体_GB2312" pitchFamily="49" charset="-122"/>
        <a:cs typeface="+mn-cs"/>
      </a:defRPr>
    </a:lvl7pPr>
    <a:lvl8pPr marL="3200400" algn="l" defTabSz="914400" rtl="0" eaLnBrk="1" latinLnBrk="0" hangingPunct="1">
      <a:defRPr sz="3600" b="1" kern="1200">
        <a:solidFill>
          <a:srgbClr val="CC0000"/>
        </a:solidFill>
        <a:latin typeface="楷体_GB2312" pitchFamily="49" charset="-122"/>
        <a:ea typeface="楷体_GB2312" pitchFamily="49" charset="-122"/>
        <a:cs typeface="+mn-cs"/>
      </a:defRPr>
    </a:lvl8pPr>
    <a:lvl9pPr marL="3657600" algn="l" defTabSz="914400" rtl="0" eaLnBrk="1" latinLnBrk="0" hangingPunct="1">
      <a:defRPr sz="3600" b="1" kern="1200">
        <a:solidFill>
          <a:srgbClr val="CC0000"/>
        </a:solidFill>
        <a:latin typeface="楷体_GB2312" pitchFamily="49" charset="-122"/>
        <a:ea typeface="楷体_GB2312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gb2312"/>
  <p:clrMru>
    <a:srgbClr val="99CCFF"/>
    <a:srgbClr val="006666"/>
    <a:srgbClr val="006600"/>
    <a:srgbClr val="0000CC"/>
    <a:srgbClr val="CC0000"/>
    <a:srgbClr val="008080"/>
    <a:srgbClr val="00CC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 autoAdjust="0"/>
    <p:restoredTop sz="94655" autoAdjust="0"/>
  </p:normalViewPr>
  <p:slideViewPr>
    <p:cSldViewPr>
      <p:cViewPr varScale="1">
        <p:scale>
          <a:sx n="49" d="100"/>
          <a:sy n="49" d="100"/>
        </p:scale>
        <p:origin x="-92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25396"/>
  <ax:ocxPr ax:name="_cy" ax:value="18005"/>
  <ax:ocxPr ax:name="FlashVars" ax:value=""/>
  <ax:ocxPr ax:name="Movie" ax:value="1.swf"/>
  <ax:ocxPr ax:name="Src" ax:value="1.swf"/>
  <ax:ocxPr ax:name="WMode" ax:value="Window"/>
  <ax:ocxPr ax:name="Play" ax:value="0"/>
  <ax:ocxPr ax:name="Loop" ax:value="-1"/>
  <ax:ocxPr ax:name="Quality" ax:value="High"/>
  <ax:ocxPr ax:name="SAlign" ax:value=""/>
  <ax:ocxPr ax:name="Menu" ax:value="-1"/>
  <ax:ocxPr ax:name="Base" ax:value=""/>
  <ax:ocxPr ax:name="AllowScriptAccess" ax:value=""/>
  <ax:ocxPr ax:name="Scale" ax:value="ShowAll"/>
  <ax:ocxPr ax:name="DeviceFont" ax:value="0"/>
  <ax:ocxPr ax:name="EmbedMovie" ax:value="-1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B0EE15-3813-40C6-9461-D62571B89E0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C304C4-CE00-485F-8B5B-BE5759E91B5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571DF9-BF73-42EF-B9F7-12250F7E27E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39AB05-5239-4536-B2AF-3C422E924BF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967D5E-8685-4E4A-BDC5-116D2A5BE52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D2F6B6-CE5E-4B02-A20A-5E332D5758A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62FF8-A448-4F1C-BA1B-D3F60C2098F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99B0EC-C641-45C4-8DCB-A342E75C52B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48EE92-B5CD-4D32-B7E0-2CCCF9933B9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F64078-6FB1-474B-9BAA-E9178C68E50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1CE462-191B-4305-989D-AA0C04E5E97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83348229-0D61-485B-BB0D-EE80BB749CB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7" Type="http://schemas.openxmlformats.org/officeDocument/2006/relationships/image" Target="../media/image6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audio" Target="../media/audio1.wav"/><Relationship Id="rId4" Type="http://schemas.openxmlformats.org/officeDocument/2006/relationships/audio" Target="../media/audio8.wav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audio" Target="../media/audio4.wav"/><Relationship Id="rId4" Type="http://schemas.openxmlformats.org/officeDocument/2006/relationships/audio" Target="../media/audio3.wav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audio" Target="../media/audio6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5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4925" y="6597650"/>
            <a:ext cx="9109075" cy="260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  <p:controls>
      <p:control spid="1026" name="ShockwaveFlash1" r:id="rId2" imgW="9142857" imgH="6482285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5148263" y="836613"/>
            <a:ext cx="35274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800" b="0">
                <a:solidFill>
                  <a:schemeClr val="tx1"/>
                </a:solidFill>
                <a:latin typeface="Arial" charset="0"/>
                <a:ea typeface="宋体" pitchFamily="2" charset="-122"/>
              </a:rPr>
              <a:t>(</a:t>
            </a:r>
            <a:endParaRPr lang="zh-CN" altLang="en-US" sz="1800" b="0">
              <a:solidFill>
                <a:schemeClr val="tx1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1258888" y="836613"/>
            <a:ext cx="345757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  <p:sp>
        <p:nvSpPr>
          <p:cNvPr id="11270" name="Oval 6"/>
          <p:cNvSpPr>
            <a:spLocks noChangeArrowheads="1"/>
          </p:cNvSpPr>
          <p:nvPr/>
        </p:nvSpPr>
        <p:spPr bwMode="auto">
          <a:xfrm>
            <a:off x="1547813" y="1125538"/>
            <a:ext cx="936625" cy="358775"/>
          </a:xfrm>
          <a:prstGeom prst="ellipse">
            <a:avLst/>
          </a:prstGeom>
          <a:noFill/>
          <a:ln w="9525" algn="ctr">
            <a:solidFill>
              <a:schemeClr val="accent2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1271" name="Oval 7"/>
          <p:cNvSpPr>
            <a:spLocks noChangeArrowheads="1"/>
          </p:cNvSpPr>
          <p:nvPr/>
        </p:nvSpPr>
        <p:spPr bwMode="auto">
          <a:xfrm>
            <a:off x="1547813" y="2708275"/>
            <a:ext cx="1800225" cy="433388"/>
          </a:xfrm>
          <a:prstGeom prst="ellipse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11272" name="Picture 4" descr="cabg04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520700"/>
            <a:ext cx="9144000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2" name="Text Box 10"/>
          <p:cNvSpPr txBox="1">
            <a:spLocks noChangeArrowheads="1"/>
          </p:cNvSpPr>
          <p:nvPr/>
        </p:nvSpPr>
        <p:spPr bwMode="auto">
          <a:xfrm>
            <a:off x="1331913" y="1412875"/>
            <a:ext cx="8280400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dirty="0"/>
          </a:p>
        </p:txBody>
      </p:sp>
      <p:sp>
        <p:nvSpPr>
          <p:cNvPr id="33803" name="Text Box 11"/>
          <p:cNvSpPr txBox="1">
            <a:spLocks noChangeArrowheads="1"/>
          </p:cNvSpPr>
          <p:nvPr/>
        </p:nvSpPr>
        <p:spPr bwMode="auto">
          <a:xfrm>
            <a:off x="1000100" y="428604"/>
            <a:ext cx="7848600" cy="230832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dirty="0" smtClean="0">
                <a:latin typeface="方正隶二简体" pitchFamily="65" charset="-122"/>
                <a:ea typeface="方正隶二简体" pitchFamily="65" charset="-122"/>
              </a:rPr>
              <a:t>方法小结：</a:t>
            </a:r>
          </a:p>
          <a:p>
            <a:pPr>
              <a:spcBef>
                <a:spcPct val="50000"/>
              </a:spcBef>
            </a:pPr>
            <a:r>
              <a:rPr lang="zh-CN" altLang="en-US" dirty="0" smtClean="0">
                <a:solidFill>
                  <a:srgbClr val="0000CC"/>
                </a:solidFill>
              </a:rPr>
              <a:t>　一　读题目    辨明区间</a:t>
            </a:r>
            <a:endParaRPr lang="zh-CN" altLang="en-US" dirty="0" smtClean="0"/>
          </a:p>
          <a:p>
            <a:pPr>
              <a:spcBef>
                <a:spcPct val="50000"/>
              </a:spcBef>
            </a:pPr>
            <a:r>
              <a:rPr lang="zh-CN" altLang="en-US" dirty="0" smtClean="0">
                <a:solidFill>
                  <a:srgbClr val="0000CC"/>
                </a:solidFill>
              </a:rPr>
              <a:t>  </a:t>
            </a:r>
            <a:endParaRPr lang="zh-CN" altLang="en-US" dirty="0">
              <a:solidFill>
                <a:srgbClr val="0000CC"/>
              </a:solidFill>
            </a:endParaRPr>
          </a:p>
        </p:txBody>
      </p:sp>
      <p:sp>
        <p:nvSpPr>
          <p:cNvPr id="33804" name="Text Box 12"/>
          <p:cNvSpPr txBox="1">
            <a:spLocks noChangeArrowheads="1"/>
          </p:cNvSpPr>
          <p:nvPr/>
        </p:nvSpPr>
        <p:spPr bwMode="auto">
          <a:xfrm>
            <a:off x="1000100" y="2357430"/>
            <a:ext cx="6572296" cy="147732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dirty="0" smtClean="0">
                <a:solidFill>
                  <a:srgbClr val="0000CC"/>
                </a:solidFill>
              </a:rPr>
              <a:t>　二  </a:t>
            </a:r>
            <a:r>
              <a:rPr lang="zh-CN" altLang="en-US" dirty="0">
                <a:solidFill>
                  <a:srgbClr val="0000CC"/>
                </a:solidFill>
              </a:rPr>
              <a:t>找要点   逐句</a:t>
            </a:r>
            <a:r>
              <a:rPr lang="en-US" altLang="zh-CN" dirty="0">
                <a:solidFill>
                  <a:srgbClr val="0000CC"/>
                </a:solidFill>
              </a:rPr>
              <a:t>(</a:t>
            </a:r>
            <a:r>
              <a:rPr lang="zh-CN" altLang="en-US" dirty="0">
                <a:solidFill>
                  <a:srgbClr val="0000CC"/>
                </a:solidFill>
              </a:rPr>
              <a:t>层</a:t>
            </a:r>
            <a:r>
              <a:rPr lang="en-US" altLang="zh-CN" dirty="0">
                <a:solidFill>
                  <a:srgbClr val="0000CC"/>
                </a:solidFill>
              </a:rPr>
              <a:t>)</a:t>
            </a:r>
            <a:r>
              <a:rPr lang="zh-CN" altLang="en-US" dirty="0">
                <a:solidFill>
                  <a:srgbClr val="0000CC"/>
                </a:solidFill>
              </a:rPr>
              <a:t>分析</a:t>
            </a:r>
          </a:p>
          <a:p>
            <a:pPr>
              <a:spcBef>
                <a:spcPct val="50000"/>
              </a:spcBef>
            </a:pPr>
            <a:endParaRPr lang="zh-CN" altLang="en-US" dirty="0">
              <a:solidFill>
                <a:srgbClr val="0000CC"/>
              </a:solidFill>
            </a:endParaRPr>
          </a:p>
        </p:txBody>
      </p:sp>
      <p:sp>
        <p:nvSpPr>
          <p:cNvPr id="33805" name="Text Box 13"/>
          <p:cNvSpPr txBox="1">
            <a:spLocks noChangeArrowheads="1"/>
          </p:cNvSpPr>
          <p:nvPr/>
        </p:nvSpPr>
        <p:spPr bwMode="auto">
          <a:xfrm>
            <a:off x="1428728" y="3429000"/>
            <a:ext cx="547528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dirty="0">
                <a:solidFill>
                  <a:srgbClr val="0000CC"/>
                </a:solidFill>
              </a:rPr>
              <a:t>三  明要点    组织语言</a:t>
            </a:r>
          </a:p>
        </p:txBody>
      </p:sp>
      <p:sp>
        <p:nvSpPr>
          <p:cNvPr id="11277" name="Text Box 14"/>
          <p:cNvSpPr txBox="1">
            <a:spLocks noChangeArrowheads="1"/>
          </p:cNvSpPr>
          <p:nvPr/>
        </p:nvSpPr>
        <p:spPr bwMode="auto">
          <a:xfrm>
            <a:off x="900113" y="4437063"/>
            <a:ext cx="648017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  <p:sp>
        <p:nvSpPr>
          <p:cNvPr id="33807" name="Text Box 15"/>
          <p:cNvSpPr txBox="1">
            <a:spLocks noChangeArrowheads="1"/>
          </p:cNvSpPr>
          <p:nvPr/>
        </p:nvSpPr>
        <p:spPr bwMode="auto">
          <a:xfrm>
            <a:off x="1428728" y="4572008"/>
            <a:ext cx="6410323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dirty="0">
                <a:solidFill>
                  <a:srgbClr val="0000CC"/>
                </a:solidFill>
              </a:rPr>
              <a:t>四  概括准    规范答题</a:t>
            </a:r>
          </a:p>
        </p:txBody>
      </p:sp>
      <p:sp>
        <p:nvSpPr>
          <p:cNvPr id="33808" name="Rectangle 16"/>
          <p:cNvSpPr>
            <a:spLocks noChangeArrowheads="1"/>
          </p:cNvSpPr>
          <p:nvPr/>
        </p:nvSpPr>
        <p:spPr bwMode="auto">
          <a:xfrm>
            <a:off x="1116013" y="1125538"/>
            <a:ext cx="6624637" cy="4608512"/>
          </a:xfrm>
          <a:prstGeom prst="rect">
            <a:avLst/>
          </a:prstGeom>
          <a:noFill/>
          <a:ln w="57150" algn="ctr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3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3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3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33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338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33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338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7" grpId="0" build="allAtOnce"/>
      <p:bldP spid="3380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abg042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>
          <a:xfrm>
            <a:off x="0" y="260350"/>
            <a:ext cx="9144000" cy="6337300"/>
          </a:xfrm>
          <a:solidFill>
            <a:srgbClr val="006666"/>
          </a:solidFill>
        </p:spPr>
      </p:pic>
      <p:sp>
        <p:nvSpPr>
          <p:cNvPr id="20483" name="WordArt 3"/>
          <p:cNvSpPr>
            <a:spLocks noChangeArrowheads="1" noChangeShapeType="1" noTextEdit="1"/>
          </p:cNvSpPr>
          <p:nvPr/>
        </p:nvSpPr>
        <p:spPr bwMode="auto">
          <a:xfrm>
            <a:off x="1524000" y="1676400"/>
            <a:ext cx="5976938" cy="3527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403"/>
              </a:avLst>
            </a:prstTxWarp>
          </a:bodyPr>
          <a:lstStyle/>
          <a:p>
            <a:pPr algn="ctr"/>
            <a:r>
              <a:rPr lang="zh-CN" altLang="en-US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0080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楷体_GB2312"/>
                <a:ea typeface="楷体_GB2312"/>
              </a:rPr>
              <a:t>实战演练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abg042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4">
            <a:lum bright="70000" contrast="-70000"/>
          </a:blip>
          <a:srcRect/>
          <a:stretch>
            <a:fillRect/>
          </a:stretch>
        </p:blipFill>
        <p:spPr>
          <a:xfrm>
            <a:off x="0" y="260350"/>
            <a:ext cx="9144000" cy="6337300"/>
          </a:xfrm>
        </p:spPr>
      </p:pic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79388" y="188913"/>
            <a:ext cx="8964612" cy="629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0" dirty="0">
                <a:solidFill>
                  <a:schemeClr val="tx1"/>
                </a:solidFill>
                <a:latin typeface="隶书" pitchFamily="49" charset="-122"/>
                <a:ea typeface="隶书" pitchFamily="49" charset="-122"/>
              </a:rPr>
              <a:t>阅读下面文章，完成下题。 </a:t>
            </a:r>
          </a:p>
          <a:p>
            <a:r>
              <a:rPr lang="zh-CN" altLang="en-US" sz="2400" dirty="0">
                <a:solidFill>
                  <a:schemeClr val="tx1"/>
                </a:solidFill>
              </a:rPr>
              <a:t>  吴士好夸言。 </a:t>
            </a:r>
            <a:r>
              <a:rPr lang="en-US" altLang="zh-CN" sz="2400" dirty="0">
                <a:solidFill>
                  <a:schemeClr val="tx1"/>
                </a:solidFill>
              </a:rPr>
              <a:t> </a:t>
            </a:r>
            <a:r>
              <a:rPr lang="zh-CN" altLang="en-US" sz="2400" dirty="0">
                <a:solidFill>
                  <a:schemeClr val="tx1"/>
                </a:solidFill>
              </a:rPr>
              <a:t>自高其能，谓举世莫及。尤善谈兵，谈必推孙吴①。  遇元季乱，张士诚称王姑苏，与国朝争雄，兵未决。士谒士诚曰：</a:t>
            </a:r>
            <a:r>
              <a:rPr lang="zh-CN" altLang="en-US" sz="2400" dirty="0">
                <a:solidFill>
                  <a:schemeClr val="tx1"/>
                </a:solidFill>
                <a:latin typeface="Arial" charset="0"/>
              </a:rPr>
              <a:t>“</a:t>
            </a:r>
            <a:r>
              <a:rPr lang="zh-CN" altLang="en-US" sz="2400" dirty="0">
                <a:solidFill>
                  <a:schemeClr val="tx1"/>
                </a:solidFill>
              </a:rPr>
              <a:t>吾观今天下形势莫便于姑苏，粟帛莫富于姑苏，甲兵莫利于姑苏。然而不霸者，将劣也。今大王之将，皆任贱丈夫，战而不知兵，此鼠斗耳。王果能将吾，中原可得，于胜小敌何有！</a:t>
            </a:r>
            <a:r>
              <a:rPr lang="zh-CN" altLang="en-US" sz="2400" dirty="0">
                <a:solidFill>
                  <a:schemeClr val="tx1"/>
                </a:solidFill>
                <a:latin typeface="Arial" charset="0"/>
              </a:rPr>
              <a:t>”</a:t>
            </a:r>
            <a:r>
              <a:rPr lang="zh-CN" altLang="en-US" sz="2400" dirty="0">
                <a:solidFill>
                  <a:schemeClr val="tx1"/>
                </a:solidFill>
              </a:rPr>
              <a:t>士诚以为然，俾为将，听自募兵，戒司粟吏勿与较赢缩。 </a:t>
            </a:r>
          </a:p>
          <a:p>
            <a:r>
              <a:rPr lang="zh-CN" altLang="en-US" sz="2400" dirty="0">
                <a:solidFill>
                  <a:schemeClr val="tx1"/>
                </a:solidFill>
              </a:rPr>
              <a:t>   士尝游钱塘，与无赖懦人交，遂募兵于钱塘。无赖士皆起从之，得官者数十人，月靡粟万计；日相与讲击刺坐作之法，暇则斩牲具酒燕饮</a:t>
            </a:r>
            <a:r>
              <a:rPr lang="en-US" altLang="zh-CN" sz="2400" dirty="0">
                <a:solidFill>
                  <a:schemeClr val="tx1"/>
                </a:solidFill>
              </a:rPr>
              <a:t>,</a:t>
            </a:r>
            <a:r>
              <a:rPr lang="zh-CN" altLang="en-US" sz="2400" dirty="0">
                <a:solidFill>
                  <a:schemeClr val="tx1"/>
                </a:solidFill>
              </a:rPr>
              <a:t>其所募士，未尝能将兵也。 </a:t>
            </a:r>
          </a:p>
          <a:p>
            <a:r>
              <a:rPr lang="zh-CN" altLang="en-US" sz="2400" dirty="0">
                <a:solidFill>
                  <a:schemeClr val="tx1"/>
                </a:solidFill>
              </a:rPr>
              <a:t>   李曹公破钱塘，士及麾下遁去</a:t>
            </a:r>
            <a:r>
              <a:rPr lang="en-US" altLang="zh-CN" sz="2400" dirty="0">
                <a:solidFill>
                  <a:schemeClr val="tx1"/>
                </a:solidFill>
              </a:rPr>
              <a:t>,</a:t>
            </a:r>
            <a:r>
              <a:rPr lang="zh-CN" altLang="en-US" sz="2400" dirty="0">
                <a:solidFill>
                  <a:schemeClr val="tx1"/>
                </a:solidFill>
              </a:rPr>
              <a:t>不敢少格。搜得，缚至辕门诛之。  垂死犹曰：</a:t>
            </a:r>
            <a:r>
              <a:rPr lang="zh-CN" altLang="en-US" sz="2400" dirty="0">
                <a:solidFill>
                  <a:schemeClr val="tx1"/>
                </a:solidFill>
                <a:latin typeface="Arial" charset="0"/>
              </a:rPr>
              <a:t>“</a:t>
            </a:r>
            <a:r>
              <a:rPr lang="zh-CN" altLang="en-US" sz="2400" dirty="0">
                <a:solidFill>
                  <a:schemeClr val="tx1"/>
                </a:solidFill>
              </a:rPr>
              <a:t>吾善孙吴法。</a:t>
            </a:r>
            <a:r>
              <a:rPr lang="zh-CN" altLang="en-US" sz="2400" dirty="0">
                <a:solidFill>
                  <a:schemeClr val="tx1"/>
                </a:solidFill>
                <a:latin typeface="Arial" charset="0"/>
              </a:rPr>
              <a:t>”</a:t>
            </a:r>
            <a:r>
              <a:rPr lang="zh-CN" altLang="en-US" sz="2400" dirty="0">
                <a:solidFill>
                  <a:schemeClr val="tx1"/>
                </a:solidFill>
              </a:rPr>
              <a:t>  </a:t>
            </a:r>
          </a:p>
          <a:p>
            <a:r>
              <a:rPr lang="zh-CN" altLang="en-US" sz="2400" dirty="0">
                <a:solidFill>
                  <a:schemeClr val="tx1"/>
                </a:solidFill>
              </a:rPr>
              <a:t>   余见世人之好诞者死于诞，好夸者死于夸，而终身不自知其非者众矣，其不惑哉！ </a:t>
            </a:r>
          </a:p>
          <a:p>
            <a:r>
              <a:rPr lang="zh-CN" altLang="en-US" sz="2400" dirty="0">
                <a:solidFill>
                  <a:schemeClr val="tx1"/>
                </a:solidFill>
              </a:rPr>
              <a:t>   </a:t>
            </a:r>
            <a:r>
              <a:rPr lang="en-US" altLang="zh-CN" sz="2400" dirty="0">
                <a:solidFill>
                  <a:schemeClr val="tx1"/>
                </a:solidFill>
              </a:rPr>
              <a:t>[</a:t>
            </a:r>
            <a:r>
              <a:rPr lang="zh-CN" altLang="en-US" sz="2400" dirty="0">
                <a:solidFill>
                  <a:schemeClr val="tx1"/>
                </a:solidFill>
              </a:rPr>
              <a:t>注</a:t>
            </a:r>
            <a:r>
              <a:rPr lang="en-US" altLang="zh-CN" sz="2400" dirty="0">
                <a:solidFill>
                  <a:schemeClr val="tx1"/>
                </a:solidFill>
              </a:rPr>
              <a:t>]①</a:t>
            </a:r>
            <a:r>
              <a:rPr lang="zh-CN" altLang="en-US" sz="2400" dirty="0">
                <a:solidFill>
                  <a:schemeClr val="tx1"/>
                </a:solidFill>
              </a:rPr>
              <a:t>孙吴，指孙武和吴起，春秋战国时期著名的军事家。</a:t>
            </a:r>
            <a:r>
              <a:rPr lang="zh-CN" altLang="en-US" sz="2400" b="0" dirty="0">
                <a:solidFill>
                  <a:schemeClr val="tx1"/>
                </a:solidFill>
                <a:latin typeface="Arial" charset="0"/>
                <a:ea typeface="宋体" pitchFamily="2" charset="-122"/>
              </a:rPr>
              <a:t> </a:t>
            </a:r>
          </a:p>
          <a:p>
            <a:r>
              <a:rPr lang="zh-CN" altLang="en-US" sz="2400" dirty="0"/>
              <a:t>思考：文中吴士的</a:t>
            </a:r>
            <a:r>
              <a:rPr lang="zh-CN" altLang="en-US" sz="2400" dirty="0">
                <a:latin typeface="Arial" charset="0"/>
              </a:rPr>
              <a:t>“</a:t>
            </a:r>
            <a:r>
              <a:rPr lang="zh-CN" altLang="en-US" sz="2400" dirty="0"/>
              <a:t>好夸</a:t>
            </a:r>
            <a:r>
              <a:rPr lang="zh-CN" altLang="en-US" sz="2400" dirty="0">
                <a:latin typeface="Arial" charset="0"/>
              </a:rPr>
              <a:t>”</a:t>
            </a:r>
            <a:r>
              <a:rPr lang="zh-CN" altLang="en-US" sz="2400" dirty="0"/>
              <a:t>和</a:t>
            </a:r>
            <a:r>
              <a:rPr lang="zh-CN" altLang="en-US" sz="2400" dirty="0">
                <a:latin typeface="Arial" charset="0"/>
              </a:rPr>
              <a:t>“</a:t>
            </a:r>
            <a:r>
              <a:rPr lang="zh-CN" altLang="en-US" sz="2400" dirty="0"/>
              <a:t>终身不自知其非</a:t>
            </a:r>
            <a:r>
              <a:rPr lang="zh-CN" altLang="en-US" sz="2400" dirty="0">
                <a:latin typeface="Arial" charset="0"/>
              </a:rPr>
              <a:t>”</a:t>
            </a:r>
            <a:r>
              <a:rPr lang="zh-CN" altLang="en-US" sz="2400" dirty="0"/>
              <a:t>具体表现在</a:t>
            </a:r>
            <a:r>
              <a:rPr lang="zh-CN" altLang="en-US" sz="2400" u="sng" dirty="0"/>
              <a:t>                                             </a:t>
            </a:r>
            <a:r>
              <a:rPr lang="zh-CN" altLang="en-US" sz="2400" dirty="0"/>
              <a:t>（用自己的话概括。）</a:t>
            </a:r>
          </a:p>
        </p:txBody>
      </p:sp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928688" y="5705475"/>
            <a:ext cx="7158037" cy="769938"/>
            <a:chOff x="585" y="3594"/>
            <a:chExt cx="4509" cy="485"/>
          </a:xfrm>
        </p:grpSpPr>
        <p:sp>
          <p:nvSpPr>
            <p:cNvPr id="13325" name="矩形 4"/>
            <p:cNvSpPr>
              <a:spLocks noChangeArrowheads="1"/>
            </p:cNvSpPr>
            <p:nvPr/>
          </p:nvSpPr>
          <p:spPr bwMode="auto">
            <a:xfrm>
              <a:off x="2517" y="3594"/>
              <a:ext cx="1406" cy="270"/>
            </a:xfrm>
            <a:prstGeom prst="rect">
              <a:avLst/>
            </a:prstGeom>
            <a:solidFill>
              <a:srgbClr val="FF99CC">
                <a:alpha val="0"/>
              </a:srgbClr>
            </a:solidFill>
            <a:ln w="41275" algn="ctr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1800" b="0">
                <a:solidFill>
                  <a:schemeClr val="tx1"/>
                </a:solidFill>
                <a:latin typeface="Arial" charset="0"/>
                <a:ea typeface="宋体" pitchFamily="2" charset="-122"/>
              </a:endParaRPr>
            </a:p>
          </p:txBody>
        </p:sp>
        <p:grpSp>
          <p:nvGrpSpPr>
            <p:cNvPr id="13326" name="Group 18"/>
            <p:cNvGrpSpPr>
              <a:grpSpLocks/>
            </p:cNvGrpSpPr>
            <p:nvPr/>
          </p:nvGrpSpPr>
          <p:grpSpPr bwMode="auto">
            <a:xfrm>
              <a:off x="585" y="3594"/>
              <a:ext cx="4509" cy="485"/>
              <a:chOff x="585" y="3475"/>
              <a:chExt cx="4509" cy="485"/>
            </a:xfrm>
          </p:grpSpPr>
          <p:sp>
            <p:nvSpPr>
              <p:cNvPr id="13327" name="矩形 3"/>
              <p:cNvSpPr>
                <a:spLocks noChangeArrowheads="1"/>
              </p:cNvSpPr>
              <p:nvPr/>
            </p:nvSpPr>
            <p:spPr bwMode="auto">
              <a:xfrm>
                <a:off x="1746" y="3475"/>
                <a:ext cx="536" cy="270"/>
              </a:xfrm>
              <a:prstGeom prst="rect">
                <a:avLst/>
              </a:prstGeom>
              <a:solidFill>
                <a:srgbClr val="FF99CC">
                  <a:alpha val="0"/>
                </a:srgbClr>
              </a:solidFill>
              <a:ln w="44450" algn="ctr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sz="1800" b="0">
                  <a:solidFill>
                    <a:schemeClr val="tx1"/>
                  </a:solidFill>
                  <a:latin typeface="Arial" charset="0"/>
                  <a:ea typeface="宋体" pitchFamily="2" charset="-122"/>
                </a:endParaRPr>
              </a:p>
            </p:txBody>
          </p:sp>
          <p:sp>
            <p:nvSpPr>
              <p:cNvPr id="13328" name="矩形 5"/>
              <p:cNvSpPr>
                <a:spLocks noChangeArrowheads="1"/>
              </p:cNvSpPr>
              <p:nvPr/>
            </p:nvSpPr>
            <p:spPr bwMode="auto">
              <a:xfrm>
                <a:off x="4059" y="3475"/>
                <a:ext cx="1035" cy="270"/>
              </a:xfrm>
              <a:prstGeom prst="rect">
                <a:avLst/>
              </a:prstGeom>
              <a:solidFill>
                <a:srgbClr val="FF99CC">
                  <a:alpha val="0"/>
                </a:srgbClr>
              </a:solidFill>
              <a:ln w="38100" algn="ctr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sz="1800" b="0">
                  <a:solidFill>
                    <a:schemeClr val="tx1"/>
                  </a:solidFill>
                  <a:latin typeface="Arial" charset="0"/>
                  <a:ea typeface="宋体" pitchFamily="2" charset="-122"/>
                </a:endParaRPr>
              </a:p>
            </p:txBody>
          </p:sp>
          <p:sp>
            <p:nvSpPr>
              <p:cNvPr id="13329" name="矩形 6"/>
              <p:cNvSpPr>
                <a:spLocks noChangeArrowheads="1"/>
              </p:cNvSpPr>
              <p:nvPr/>
            </p:nvSpPr>
            <p:spPr bwMode="auto">
              <a:xfrm>
                <a:off x="585" y="3735"/>
                <a:ext cx="765" cy="225"/>
              </a:xfrm>
              <a:prstGeom prst="rect">
                <a:avLst/>
              </a:prstGeom>
              <a:solidFill>
                <a:srgbClr val="FF99CC">
                  <a:alpha val="0"/>
                </a:srgbClr>
              </a:solidFill>
              <a:ln w="41275" algn="ctr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sz="1800" b="0">
                  <a:solidFill>
                    <a:schemeClr val="tx1"/>
                  </a:solidFill>
                  <a:latin typeface="Arial" charset="0"/>
                  <a:ea typeface="宋体" pitchFamily="2" charset="-122"/>
                </a:endParaRPr>
              </a:p>
            </p:txBody>
          </p:sp>
        </p:grpSp>
      </p:grpSp>
      <p:sp>
        <p:nvSpPr>
          <p:cNvPr id="12312" name="Line 24"/>
          <p:cNvSpPr>
            <a:spLocks noChangeShapeType="1"/>
          </p:cNvSpPr>
          <p:nvPr/>
        </p:nvSpPr>
        <p:spPr bwMode="auto">
          <a:xfrm>
            <a:off x="3635375" y="2420938"/>
            <a:ext cx="4968875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13" name="Line 25"/>
          <p:cNvSpPr>
            <a:spLocks noChangeShapeType="1"/>
          </p:cNvSpPr>
          <p:nvPr/>
        </p:nvSpPr>
        <p:spPr bwMode="auto">
          <a:xfrm>
            <a:off x="4357686" y="3571876"/>
            <a:ext cx="2952750" cy="0"/>
          </a:xfrm>
          <a:prstGeom prst="line">
            <a:avLst/>
          </a:prstGeom>
          <a:noFill/>
          <a:ln w="41275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14" name="Line 26"/>
          <p:cNvSpPr>
            <a:spLocks noChangeShapeType="1"/>
          </p:cNvSpPr>
          <p:nvPr/>
        </p:nvSpPr>
        <p:spPr bwMode="auto">
          <a:xfrm>
            <a:off x="1116013" y="4581525"/>
            <a:ext cx="3311525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15" name="Line 27"/>
          <p:cNvSpPr>
            <a:spLocks noChangeShapeType="1"/>
          </p:cNvSpPr>
          <p:nvPr/>
        </p:nvSpPr>
        <p:spPr bwMode="auto">
          <a:xfrm>
            <a:off x="2771775" y="981075"/>
            <a:ext cx="4608513" cy="0"/>
          </a:xfrm>
          <a:prstGeom prst="line">
            <a:avLst/>
          </a:prstGeom>
          <a:noFill/>
          <a:ln w="41275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17" name="Oval 29"/>
          <p:cNvSpPr>
            <a:spLocks noChangeArrowheads="1"/>
          </p:cNvSpPr>
          <p:nvPr/>
        </p:nvSpPr>
        <p:spPr bwMode="auto">
          <a:xfrm>
            <a:off x="2339975" y="549275"/>
            <a:ext cx="360363" cy="431800"/>
          </a:xfrm>
          <a:prstGeom prst="ellipse">
            <a:avLst/>
          </a:prstGeom>
          <a:solidFill>
            <a:srgbClr val="FF99CC">
              <a:alpha val="0"/>
            </a:srgbClr>
          </a:solidFill>
          <a:ln w="4445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2000" dirty="0">
                <a:latin typeface="Arial" charset="0"/>
                <a:ea typeface="宋体" pitchFamily="2" charset="-122"/>
              </a:rPr>
              <a:t>A</a:t>
            </a:r>
          </a:p>
        </p:txBody>
      </p:sp>
      <p:sp>
        <p:nvSpPr>
          <p:cNvPr id="12318" name="Oval 30"/>
          <p:cNvSpPr>
            <a:spLocks noChangeArrowheads="1"/>
          </p:cNvSpPr>
          <p:nvPr/>
        </p:nvSpPr>
        <p:spPr bwMode="auto">
          <a:xfrm>
            <a:off x="1042988" y="908050"/>
            <a:ext cx="433387" cy="433388"/>
          </a:xfrm>
          <a:prstGeom prst="ellipse">
            <a:avLst/>
          </a:prstGeom>
          <a:solidFill>
            <a:srgbClr val="FF99CC">
              <a:alpha val="0"/>
            </a:srgbClr>
          </a:solidFill>
          <a:ln w="41275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2000" dirty="0">
                <a:latin typeface="Arial" charset="0"/>
                <a:ea typeface="宋体" pitchFamily="2" charset="-122"/>
              </a:rPr>
              <a:t>B</a:t>
            </a:r>
          </a:p>
        </p:txBody>
      </p:sp>
      <p:sp>
        <p:nvSpPr>
          <p:cNvPr id="12319" name="Oval 31"/>
          <p:cNvSpPr>
            <a:spLocks noChangeArrowheads="1"/>
          </p:cNvSpPr>
          <p:nvPr/>
        </p:nvSpPr>
        <p:spPr bwMode="auto">
          <a:xfrm>
            <a:off x="323850" y="2781300"/>
            <a:ext cx="431800" cy="431800"/>
          </a:xfrm>
          <a:prstGeom prst="ellipse">
            <a:avLst/>
          </a:prstGeom>
          <a:solidFill>
            <a:srgbClr val="FF99CC">
              <a:alpha val="0"/>
            </a:srgbClr>
          </a:solidFill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2000" dirty="0">
                <a:latin typeface="Arial" charset="0"/>
                <a:ea typeface="宋体" pitchFamily="2" charset="-122"/>
              </a:rPr>
              <a:t>C</a:t>
            </a:r>
          </a:p>
        </p:txBody>
      </p:sp>
      <p:sp>
        <p:nvSpPr>
          <p:cNvPr id="12320" name="Oval 32"/>
          <p:cNvSpPr>
            <a:spLocks noChangeArrowheads="1"/>
          </p:cNvSpPr>
          <p:nvPr/>
        </p:nvSpPr>
        <p:spPr bwMode="auto">
          <a:xfrm>
            <a:off x="755650" y="4292600"/>
            <a:ext cx="431800" cy="360363"/>
          </a:xfrm>
          <a:prstGeom prst="ellipse">
            <a:avLst/>
          </a:prstGeom>
          <a:solidFill>
            <a:srgbClr val="FF99CC">
              <a:alpha val="0"/>
            </a:srgbClr>
          </a:solidFill>
          <a:ln w="41275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2000" dirty="0">
                <a:latin typeface="Arial" charset="0"/>
                <a:ea typeface="宋体" pitchFamily="2" charset="-122"/>
              </a:rPr>
              <a:t>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2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2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2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12" grpId="0" animBg="1"/>
      <p:bldP spid="12313" grpId="0" animBg="1"/>
      <p:bldP spid="12314" grpId="0" animBg="1"/>
      <p:bldP spid="12315" grpId="0" animBg="1"/>
      <p:bldP spid="12317" grpId="0" animBg="1"/>
      <p:bldP spid="12318" grpId="0" animBg="1"/>
      <p:bldP spid="12319" grpId="0" animBg="1"/>
      <p:bldP spid="123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abg042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6">
            <a:lum bright="70000" contrast="-70000"/>
          </a:blip>
          <a:srcRect/>
          <a:stretch>
            <a:fillRect/>
          </a:stretch>
        </p:blipFill>
        <p:spPr>
          <a:xfrm>
            <a:off x="0" y="260350"/>
            <a:ext cx="9144000" cy="6337300"/>
          </a:xfrm>
        </p:spPr>
      </p:pic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285720" y="1700213"/>
            <a:ext cx="8572559" cy="4524315"/>
          </a:xfrm>
          <a:prstGeom prst="rect">
            <a:avLst/>
          </a:prstGeom>
          <a:noFill/>
          <a:ln w="57150">
            <a:solidFill>
              <a:srgbClr val="00008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3200" b="0" dirty="0">
                <a:solidFill>
                  <a:schemeClr val="tx1"/>
                </a:solidFill>
                <a:latin typeface="方正隶二简体" pitchFamily="65" charset="-122"/>
                <a:ea typeface="方正隶二简体" pitchFamily="65" charset="-122"/>
              </a:rPr>
              <a:t>    </a:t>
            </a:r>
            <a:r>
              <a:rPr lang="zh-CN" altLang="en-US" sz="3200" dirty="0">
                <a:solidFill>
                  <a:schemeClr val="tx1"/>
                </a:solidFill>
                <a:latin typeface="+mn-ea"/>
                <a:ea typeface="+mn-ea"/>
              </a:rPr>
              <a:t>吴士的</a:t>
            </a:r>
            <a:r>
              <a:rPr lang="zh-CN" altLang="en-US" sz="3200" dirty="0">
                <a:solidFill>
                  <a:srgbClr val="0000CC"/>
                </a:solidFill>
                <a:latin typeface="+mn-ea"/>
                <a:ea typeface="+mn-ea"/>
              </a:rPr>
              <a:t>“好夸”</a:t>
            </a:r>
            <a:r>
              <a:rPr lang="zh-CN" altLang="en-US" sz="3200" dirty="0">
                <a:solidFill>
                  <a:schemeClr val="tx1"/>
                </a:solidFill>
                <a:latin typeface="+mn-ea"/>
                <a:ea typeface="+mn-ea"/>
              </a:rPr>
              <a:t>主要表现在：</a:t>
            </a:r>
          </a:p>
          <a:p>
            <a:r>
              <a:rPr lang="zh-CN" altLang="en-US" sz="3200" dirty="0">
                <a:solidFill>
                  <a:schemeClr val="tx1"/>
                </a:solidFill>
                <a:latin typeface="+mn-ea"/>
                <a:ea typeface="+mn-ea"/>
              </a:rPr>
              <a:t>①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喜欢</a:t>
            </a:r>
            <a:r>
              <a:rPr lang="zh-CN" altLang="en-US" sz="2800" dirty="0">
                <a:solidFill>
                  <a:srgbClr val="0000CC"/>
                </a:solidFill>
                <a:latin typeface="+mn-ea"/>
                <a:ea typeface="+mn-ea"/>
              </a:rPr>
              <a:t>谈论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兵法，</a:t>
            </a:r>
            <a:r>
              <a:rPr lang="zh-CN" altLang="en-US" sz="2800" dirty="0">
                <a:solidFill>
                  <a:srgbClr val="0000CC"/>
                </a:solidFill>
                <a:latin typeface="+mn-ea"/>
                <a:ea typeface="+mn-ea"/>
              </a:rPr>
              <a:t>自以为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才能天下无双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;  (1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分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)</a:t>
            </a:r>
            <a:r>
              <a:rPr lang="en-US" altLang="zh-CN" dirty="0">
                <a:latin typeface="+mn-ea"/>
                <a:ea typeface="+mn-ea"/>
              </a:rPr>
              <a:t> </a:t>
            </a:r>
            <a:endParaRPr lang="en-US" altLang="zh-CN" sz="3200" dirty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lang="zh-CN" altLang="en-US" sz="3200" dirty="0">
                <a:solidFill>
                  <a:schemeClr val="tx1"/>
                </a:solidFill>
                <a:latin typeface="+mn-ea"/>
                <a:ea typeface="+mn-ea"/>
              </a:rPr>
              <a:t> </a:t>
            </a:r>
            <a:r>
              <a:rPr lang="zh-CN" altLang="en-US" sz="3200" dirty="0">
                <a:solidFill>
                  <a:srgbClr val="0000CC"/>
                </a:solidFill>
                <a:latin typeface="+mn-ea"/>
                <a:ea typeface="+mn-ea"/>
              </a:rPr>
              <a:t>（摘录法）</a:t>
            </a:r>
          </a:p>
          <a:p>
            <a:r>
              <a:rPr lang="zh-CN" altLang="en-US" sz="3200" dirty="0">
                <a:solidFill>
                  <a:schemeClr val="tx1"/>
                </a:solidFill>
                <a:latin typeface="+mn-ea"/>
                <a:ea typeface="+mn-ea"/>
              </a:rPr>
              <a:t>②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到张士诚处“毛遂自荐”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,</a:t>
            </a:r>
            <a:r>
              <a:rPr lang="zh-CN" altLang="en-US" sz="2800" dirty="0">
                <a:solidFill>
                  <a:srgbClr val="0000CC"/>
                </a:solidFill>
                <a:latin typeface="+mn-ea"/>
                <a:ea typeface="+mn-ea"/>
              </a:rPr>
              <a:t>自称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可以夺取天下</a:t>
            </a:r>
            <a:r>
              <a:rPr lang="en-US" altLang="zh-CN" sz="3200" dirty="0" smtClean="0">
                <a:solidFill>
                  <a:schemeClr val="tx1"/>
                </a:solidFill>
                <a:latin typeface="+mn-ea"/>
                <a:ea typeface="+mn-ea"/>
              </a:rPr>
              <a:t>;</a:t>
            </a:r>
            <a:r>
              <a:rPr lang="zh-CN" altLang="en-US" sz="2800" dirty="0" smtClean="0">
                <a:solidFill>
                  <a:schemeClr val="tx1"/>
                </a:solidFill>
                <a:latin typeface="+mn-ea"/>
                <a:ea typeface="+mn-ea"/>
              </a:rPr>
              <a:t>（</a:t>
            </a:r>
            <a:r>
              <a:rPr lang="en-US" altLang="zh-CN" sz="2800" dirty="0" smtClean="0">
                <a:solidFill>
                  <a:schemeClr val="tx1"/>
                </a:solidFill>
                <a:latin typeface="+mn-ea"/>
                <a:ea typeface="+mn-ea"/>
              </a:rPr>
              <a:t>1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分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)</a:t>
            </a:r>
            <a:r>
              <a:rPr lang="en-US" altLang="zh-CN" sz="3200" dirty="0">
                <a:solidFill>
                  <a:schemeClr val="tx1"/>
                </a:solidFill>
                <a:latin typeface="+mn-ea"/>
                <a:ea typeface="+mn-ea"/>
              </a:rPr>
              <a:t>                 </a:t>
            </a:r>
            <a:r>
              <a:rPr lang="zh-CN" altLang="en-US" sz="3200" dirty="0">
                <a:solidFill>
                  <a:srgbClr val="0000CC"/>
                </a:solidFill>
                <a:latin typeface="+mn-ea"/>
                <a:ea typeface="+mn-ea"/>
              </a:rPr>
              <a:t>                                        </a:t>
            </a:r>
            <a:r>
              <a:rPr lang="zh-CN" altLang="en-US" sz="3200" dirty="0" smtClean="0">
                <a:solidFill>
                  <a:srgbClr val="0000CC"/>
                </a:solidFill>
                <a:latin typeface="+mn-ea"/>
                <a:ea typeface="+mn-ea"/>
              </a:rPr>
              <a:t>　　　　　（</a:t>
            </a:r>
            <a:r>
              <a:rPr lang="zh-CN" altLang="en-US" sz="3200" dirty="0">
                <a:solidFill>
                  <a:srgbClr val="0000CC"/>
                </a:solidFill>
                <a:latin typeface="+mn-ea"/>
                <a:ea typeface="+mn-ea"/>
              </a:rPr>
              <a:t>提 取法）</a:t>
            </a:r>
          </a:p>
          <a:p>
            <a:r>
              <a:rPr lang="zh-CN" altLang="en-US" sz="3200" dirty="0">
                <a:solidFill>
                  <a:schemeClr val="tx1"/>
                </a:solidFill>
                <a:latin typeface="+mn-ea"/>
                <a:ea typeface="+mn-ea"/>
              </a:rPr>
              <a:t>③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和无赖、懦人纸上</a:t>
            </a:r>
            <a:r>
              <a:rPr lang="zh-CN" altLang="en-US" sz="2800" dirty="0">
                <a:solidFill>
                  <a:srgbClr val="0000CC"/>
                </a:solidFill>
                <a:latin typeface="+mn-ea"/>
                <a:ea typeface="+mn-ea"/>
              </a:rPr>
              <a:t>谈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兵。（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1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分</a:t>
            </a:r>
            <a:r>
              <a:rPr lang="zh-CN" altLang="en-US" sz="3200" dirty="0">
                <a:solidFill>
                  <a:srgbClr val="0000CC"/>
                </a:solidFill>
                <a:latin typeface="+mn-ea"/>
                <a:ea typeface="+mn-ea"/>
              </a:rPr>
              <a:t>）（提取法）</a:t>
            </a:r>
          </a:p>
          <a:p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而临死之时还说自己擅长孙吴兵法，则说明他“终身不自知其非”。（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4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分</a:t>
            </a:r>
            <a:r>
              <a:rPr lang="zh-CN" altLang="en-US" sz="3200" dirty="0">
                <a:solidFill>
                  <a:srgbClr val="0000CC"/>
                </a:solidFill>
                <a:latin typeface="+mn-ea"/>
                <a:ea typeface="+mn-ea"/>
              </a:rPr>
              <a:t>）（摘录法）</a:t>
            </a:r>
            <a:r>
              <a:rPr lang="zh-CN" altLang="en-US" sz="2800" dirty="0">
                <a:solidFill>
                  <a:srgbClr val="C00000"/>
                </a:solidFill>
                <a:latin typeface="+mn-ea"/>
                <a:ea typeface="+mn-ea"/>
              </a:rPr>
              <a:t> </a:t>
            </a:r>
          </a:p>
        </p:txBody>
      </p:sp>
      <p:pic>
        <p:nvPicPr>
          <p:cNvPr id="14340" name="Picture 4" descr="C:\Documents and Settings\All Users\Documents\My Pictures\示例图片\0480030069[1]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57938" y="0"/>
            <a:ext cx="2786062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Text Box 7"/>
          <p:cNvSpPr txBox="1">
            <a:spLocks noChangeArrowheads="1"/>
          </p:cNvSpPr>
          <p:nvPr/>
        </p:nvSpPr>
        <p:spPr bwMode="auto">
          <a:xfrm>
            <a:off x="684213" y="981075"/>
            <a:ext cx="3024187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0">
                <a:solidFill>
                  <a:schemeClr val="tx1"/>
                </a:solidFill>
                <a:latin typeface="方正隶二简体" pitchFamily="65" charset="-122"/>
                <a:ea typeface="方正隶二简体" pitchFamily="65" charset="-122"/>
              </a:rPr>
              <a:t>  参考答案：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oi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shreg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7"/>
          <p:cNvSpPr txBox="1">
            <a:spLocks noChangeArrowheads="1"/>
          </p:cNvSpPr>
          <p:nvPr/>
        </p:nvSpPr>
        <p:spPr bwMode="auto">
          <a:xfrm>
            <a:off x="0" y="3143250"/>
            <a:ext cx="42148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altLang="zh-CN" sz="1800"/>
          </a:p>
          <a:p>
            <a:endParaRPr lang="zh-CN" altLang="en-US" sz="1800" b="0">
              <a:solidFill>
                <a:schemeClr val="tx1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15363" name="Text Box 19"/>
          <p:cNvSpPr txBox="1">
            <a:spLocks noChangeArrowheads="1"/>
          </p:cNvSpPr>
          <p:nvPr/>
        </p:nvSpPr>
        <p:spPr bwMode="auto">
          <a:xfrm>
            <a:off x="971550" y="549275"/>
            <a:ext cx="6624638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  <p:sp>
        <p:nvSpPr>
          <p:cNvPr id="14356" name="Rectangle 20"/>
          <p:cNvSpPr>
            <a:spLocks noChangeArrowheads="1"/>
          </p:cNvSpPr>
          <p:nvPr/>
        </p:nvSpPr>
        <p:spPr bwMode="auto">
          <a:xfrm>
            <a:off x="468313" y="692150"/>
            <a:ext cx="8207375" cy="5832475"/>
          </a:xfrm>
          <a:prstGeom prst="rect">
            <a:avLst/>
          </a:prstGeom>
          <a:noFill/>
          <a:ln w="57150" algn="ctr">
            <a:solidFill>
              <a:srgbClr val="00008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14357" name="Text Box 21"/>
          <p:cNvSpPr txBox="1">
            <a:spLocks noChangeArrowheads="1"/>
          </p:cNvSpPr>
          <p:nvPr/>
        </p:nvSpPr>
        <p:spPr bwMode="auto">
          <a:xfrm>
            <a:off x="1547813" y="836613"/>
            <a:ext cx="3671887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/>
              <a:t>方法回顾：</a:t>
            </a:r>
          </a:p>
        </p:txBody>
      </p:sp>
      <p:sp>
        <p:nvSpPr>
          <p:cNvPr id="14358" name="Text Box 22"/>
          <p:cNvSpPr txBox="1">
            <a:spLocks noChangeArrowheads="1"/>
          </p:cNvSpPr>
          <p:nvPr/>
        </p:nvSpPr>
        <p:spPr bwMode="auto">
          <a:xfrm>
            <a:off x="611188" y="2133600"/>
            <a:ext cx="6624637" cy="1798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0000CC"/>
                </a:solidFill>
              </a:rPr>
              <a:t>二  找要点   逐句</a:t>
            </a:r>
            <a:r>
              <a:rPr lang="en-US" altLang="zh-CN" sz="3200">
                <a:solidFill>
                  <a:srgbClr val="0000CC"/>
                </a:solidFill>
              </a:rPr>
              <a:t>(</a:t>
            </a:r>
            <a:r>
              <a:rPr lang="zh-CN" altLang="en-US" sz="3200">
                <a:solidFill>
                  <a:srgbClr val="0000CC"/>
                </a:solidFill>
              </a:rPr>
              <a:t>层</a:t>
            </a:r>
            <a:r>
              <a:rPr lang="en-US" altLang="zh-CN" sz="3200">
                <a:solidFill>
                  <a:srgbClr val="0000CC"/>
                </a:solidFill>
              </a:rPr>
              <a:t>)</a:t>
            </a:r>
            <a:r>
              <a:rPr lang="zh-CN" altLang="en-US" sz="3200">
                <a:solidFill>
                  <a:srgbClr val="0000CC"/>
                </a:solidFill>
              </a:rPr>
              <a:t>分析</a:t>
            </a:r>
          </a:p>
          <a:p>
            <a:endParaRPr lang="zh-CN" altLang="en-US" sz="3200">
              <a:solidFill>
                <a:srgbClr val="0000CC"/>
              </a:solidFill>
            </a:endParaRPr>
          </a:p>
          <a:p>
            <a:pPr>
              <a:spcBef>
                <a:spcPct val="50000"/>
              </a:spcBef>
            </a:pPr>
            <a:endParaRPr lang="zh-CN" altLang="en-US" sz="3200"/>
          </a:p>
        </p:txBody>
      </p:sp>
      <p:sp>
        <p:nvSpPr>
          <p:cNvPr id="14359" name="Text Box 23"/>
          <p:cNvSpPr txBox="1">
            <a:spLocks noChangeArrowheads="1"/>
          </p:cNvSpPr>
          <p:nvPr/>
        </p:nvSpPr>
        <p:spPr bwMode="auto">
          <a:xfrm>
            <a:off x="611188" y="1412875"/>
            <a:ext cx="6337300" cy="1465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>
                <a:solidFill>
                  <a:srgbClr val="0000CC"/>
                </a:solidFill>
              </a:rPr>
              <a:t>一  </a:t>
            </a:r>
            <a:r>
              <a:rPr lang="zh-CN" altLang="en-US" sz="3200">
                <a:solidFill>
                  <a:srgbClr val="0000CC"/>
                </a:solidFill>
              </a:rPr>
              <a:t>读题目    辨明区间</a:t>
            </a:r>
          </a:p>
          <a:p>
            <a:pPr>
              <a:spcBef>
                <a:spcPct val="50000"/>
              </a:spcBef>
            </a:pPr>
            <a:endParaRPr lang="zh-CN" altLang="en-US"/>
          </a:p>
        </p:txBody>
      </p:sp>
      <p:sp>
        <p:nvSpPr>
          <p:cNvPr id="14360" name="Text Box 24"/>
          <p:cNvSpPr txBox="1">
            <a:spLocks noChangeArrowheads="1"/>
          </p:cNvSpPr>
          <p:nvPr/>
        </p:nvSpPr>
        <p:spPr bwMode="auto">
          <a:xfrm>
            <a:off x="611188" y="2852738"/>
            <a:ext cx="7056437" cy="1403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0000CC"/>
                </a:solidFill>
              </a:rPr>
              <a:t>三  明要点    组织语言</a:t>
            </a:r>
          </a:p>
          <a:p>
            <a:pPr>
              <a:spcBef>
                <a:spcPct val="50000"/>
              </a:spcBef>
            </a:pPr>
            <a:endParaRPr lang="zh-CN" altLang="en-US"/>
          </a:p>
        </p:txBody>
      </p:sp>
      <p:grpSp>
        <p:nvGrpSpPr>
          <p:cNvPr id="2" name="Group 47"/>
          <p:cNvGrpSpPr>
            <a:grpSpLocks/>
          </p:cNvGrpSpPr>
          <p:nvPr/>
        </p:nvGrpSpPr>
        <p:grpSpPr bwMode="auto">
          <a:xfrm>
            <a:off x="5076825" y="2133600"/>
            <a:ext cx="3313113" cy="1944688"/>
            <a:chOff x="3198" y="1344"/>
            <a:chExt cx="2087" cy="1225"/>
          </a:xfrm>
        </p:grpSpPr>
        <p:sp>
          <p:nvSpPr>
            <p:cNvPr id="15386" name="Text Box 27"/>
            <p:cNvSpPr txBox="1">
              <a:spLocks noChangeArrowheads="1"/>
            </p:cNvSpPr>
            <p:nvPr/>
          </p:nvSpPr>
          <p:spPr bwMode="auto">
            <a:xfrm>
              <a:off x="4105" y="1389"/>
              <a:ext cx="1089" cy="3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/>
                <a:t>摘录法</a:t>
              </a:r>
            </a:p>
          </p:txBody>
        </p:sp>
        <p:grpSp>
          <p:nvGrpSpPr>
            <p:cNvPr id="15387" name="Group 46"/>
            <p:cNvGrpSpPr>
              <a:grpSpLocks/>
            </p:cNvGrpSpPr>
            <p:nvPr/>
          </p:nvGrpSpPr>
          <p:grpSpPr bwMode="auto">
            <a:xfrm>
              <a:off x="3198" y="1344"/>
              <a:ext cx="2087" cy="1225"/>
              <a:chOff x="3198" y="1344"/>
              <a:chExt cx="2087" cy="1225"/>
            </a:xfrm>
          </p:grpSpPr>
          <p:sp>
            <p:nvSpPr>
              <p:cNvPr id="15388" name="AutoShape 25"/>
              <p:cNvSpPr>
                <a:spLocks/>
              </p:cNvSpPr>
              <p:nvPr/>
            </p:nvSpPr>
            <p:spPr bwMode="auto">
              <a:xfrm>
                <a:off x="3198" y="1525"/>
                <a:ext cx="908" cy="907"/>
              </a:xfrm>
              <a:prstGeom prst="leftBrace">
                <a:avLst>
                  <a:gd name="adj1" fmla="val 14111"/>
                  <a:gd name="adj2" fmla="val 50000"/>
                </a:avLst>
              </a:prstGeom>
              <a:noFill/>
              <a:ln w="1905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5389" name="Rectangle 26"/>
              <p:cNvSpPr>
                <a:spLocks noChangeArrowheads="1"/>
              </p:cNvSpPr>
              <p:nvPr/>
            </p:nvSpPr>
            <p:spPr bwMode="auto">
              <a:xfrm>
                <a:off x="4150" y="1344"/>
                <a:ext cx="1134" cy="454"/>
              </a:xfrm>
              <a:prstGeom prst="rect">
                <a:avLst/>
              </a:prstGeom>
              <a:noFill/>
              <a:ln w="12700" algn="ctr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5390" name="Rectangle 28"/>
              <p:cNvSpPr>
                <a:spLocks noChangeArrowheads="1"/>
              </p:cNvSpPr>
              <p:nvPr/>
            </p:nvSpPr>
            <p:spPr bwMode="auto">
              <a:xfrm>
                <a:off x="4105" y="2115"/>
                <a:ext cx="1180" cy="454"/>
              </a:xfrm>
              <a:prstGeom prst="rect">
                <a:avLst/>
              </a:prstGeom>
              <a:noFill/>
              <a:ln w="15875" algn="ctr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5391" name="Text Box 29"/>
              <p:cNvSpPr txBox="1">
                <a:spLocks noChangeArrowheads="1"/>
              </p:cNvSpPr>
              <p:nvPr/>
            </p:nvSpPr>
            <p:spPr bwMode="auto">
              <a:xfrm>
                <a:off x="4105" y="2115"/>
                <a:ext cx="1089" cy="36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sz="3200"/>
                  <a:t>提取法</a:t>
                </a:r>
              </a:p>
            </p:txBody>
          </p:sp>
        </p:grpSp>
      </p:grpSp>
      <p:sp>
        <p:nvSpPr>
          <p:cNvPr id="14366" name="Text Box 30"/>
          <p:cNvSpPr txBox="1">
            <a:spLocks noChangeArrowheads="1"/>
          </p:cNvSpPr>
          <p:nvPr/>
        </p:nvSpPr>
        <p:spPr bwMode="auto">
          <a:xfrm>
            <a:off x="611188" y="3429000"/>
            <a:ext cx="5040312" cy="1311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0000CC"/>
                </a:solidFill>
              </a:rPr>
              <a:t>四  概括准    规范答题</a:t>
            </a:r>
          </a:p>
          <a:p>
            <a:pPr>
              <a:spcBef>
                <a:spcPct val="50000"/>
              </a:spcBef>
            </a:pPr>
            <a:endParaRPr lang="zh-CN" altLang="en-US" sz="3200"/>
          </a:p>
        </p:txBody>
      </p:sp>
      <p:sp>
        <p:nvSpPr>
          <p:cNvPr id="15371" name="Text Box 32"/>
          <p:cNvSpPr txBox="1">
            <a:spLocks noChangeArrowheads="1"/>
          </p:cNvSpPr>
          <p:nvPr/>
        </p:nvSpPr>
        <p:spPr bwMode="auto">
          <a:xfrm>
            <a:off x="2325688" y="4365625"/>
            <a:ext cx="733425" cy="1943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  <p:sp>
        <p:nvSpPr>
          <p:cNvPr id="15372" name="Text Box 39"/>
          <p:cNvSpPr txBox="1">
            <a:spLocks noChangeArrowheads="1"/>
          </p:cNvSpPr>
          <p:nvPr/>
        </p:nvSpPr>
        <p:spPr bwMode="auto">
          <a:xfrm>
            <a:off x="5567363" y="4292600"/>
            <a:ext cx="733425" cy="19446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  <p:sp>
        <p:nvSpPr>
          <p:cNvPr id="15373" name="Text Box 41"/>
          <p:cNvSpPr txBox="1">
            <a:spLocks noChangeArrowheads="1"/>
          </p:cNvSpPr>
          <p:nvPr/>
        </p:nvSpPr>
        <p:spPr bwMode="auto">
          <a:xfrm>
            <a:off x="1677988" y="4292600"/>
            <a:ext cx="733425" cy="2016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  <p:sp>
        <p:nvSpPr>
          <p:cNvPr id="15374" name="AutoShape 49"/>
          <p:cNvSpPr>
            <a:spLocks/>
          </p:cNvSpPr>
          <p:nvPr/>
        </p:nvSpPr>
        <p:spPr bwMode="auto">
          <a:xfrm>
            <a:off x="5148263" y="4076700"/>
            <a:ext cx="287337" cy="2376488"/>
          </a:xfrm>
          <a:prstGeom prst="leftBrace">
            <a:avLst>
              <a:gd name="adj1" fmla="val 68923"/>
              <a:gd name="adj2" fmla="val 5000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pSp>
        <p:nvGrpSpPr>
          <p:cNvPr id="4" name="Group 51"/>
          <p:cNvGrpSpPr>
            <a:grpSpLocks/>
          </p:cNvGrpSpPr>
          <p:nvPr/>
        </p:nvGrpSpPr>
        <p:grpSpPr bwMode="auto">
          <a:xfrm>
            <a:off x="1476375" y="3933825"/>
            <a:ext cx="4679950" cy="2662238"/>
            <a:chOff x="930" y="2478"/>
            <a:chExt cx="2948" cy="1677"/>
          </a:xfrm>
        </p:grpSpPr>
        <p:grpSp>
          <p:nvGrpSpPr>
            <p:cNvPr id="15376" name="Group 48"/>
            <p:cNvGrpSpPr>
              <a:grpSpLocks/>
            </p:cNvGrpSpPr>
            <p:nvPr/>
          </p:nvGrpSpPr>
          <p:grpSpPr bwMode="auto">
            <a:xfrm>
              <a:off x="930" y="2704"/>
              <a:ext cx="2948" cy="1451"/>
              <a:chOff x="975" y="2704"/>
              <a:chExt cx="2948" cy="1451"/>
            </a:xfrm>
          </p:grpSpPr>
          <p:sp>
            <p:nvSpPr>
              <p:cNvPr id="15378" name="Rectangle 35"/>
              <p:cNvSpPr>
                <a:spLocks noChangeArrowheads="1"/>
              </p:cNvSpPr>
              <p:nvPr/>
            </p:nvSpPr>
            <p:spPr bwMode="auto">
              <a:xfrm>
                <a:off x="1655" y="2704"/>
                <a:ext cx="499" cy="1225"/>
              </a:xfrm>
              <a:prstGeom prst="rect">
                <a:avLst/>
              </a:prstGeom>
              <a:noFill/>
              <a:ln w="9525" algn="ctr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5379" name="Text Box 36"/>
              <p:cNvSpPr txBox="1">
                <a:spLocks noChangeArrowheads="1"/>
              </p:cNvSpPr>
              <p:nvPr/>
            </p:nvSpPr>
            <p:spPr bwMode="auto">
              <a:xfrm>
                <a:off x="1655" y="2795"/>
                <a:ext cx="423" cy="119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vert="eaVert">
                <a:spAutoFit/>
              </a:bodyPr>
              <a:lstStyle/>
              <a:p>
                <a:r>
                  <a:rPr lang="zh-CN" altLang="en-US" sz="3200"/>
                  <a:t>分点作答</a:t>
                </a:r>
              </a:p>
            </p:txBody>
          </p:sp>
          <p:sp>
            <p:nvSpPr>
              <p:cNvPr id="15380" name="Rectangle 37"/>
              <p:cNvSpPr>
                <a:spLocks noChangeArrowheads="1"/>
              </p:cNvSpPr>
              <p:nvPr/>
            </p:nvSpPr>
            <p:spPr bwMode="auto">
              <a:xfrm>
                <a:off x="2562" y="2704"/>
                <a:ext cx="499" cy="1225"/>
              </a:xfrm>
              <a:prstGeom prst="rect">
                <a:avLst/>
              </a:prstGeom>
              <a:noFill/>
              <a:ln w="9525" algn="ctr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5381" name="Text Box 38"/>
              <p:cNvSpPr txBox="1">
                <a:spLocks noChangeArrowheads="1"/>
              </p:cNvSpPr>
              <p:nvPr/>
            </p:nvSpPr>
            <p:spPr bwMode="auto">
              <a:xfrm>
                <a:off x="2608" y="2840"/>
                <a:ext cx="423" cy="118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vert="eaVert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sz="3200"/>
                  <a:t>周详全面</a:t>
                </a:r>
                <a:endParaRPr lang="zh-CN" altLang="en-US"/>
              </a:p>
            </p:txBody>
          </p:sp>
          <p:sp>
            <p:nvSpPr>
              <p:cNvPr id="15382" name="Rectangle 40"/>
              <p:cNvSpPr>
                <a:spLocks noChangeArrowheads="1"/>
              </p:cNvSpPr>
              <p:nvPr/>
            </p:nvSpPr>
            <p:spPr bwMode="auto">
              <a:xfrm>
                <a:off x="3424" y="2704"/>
                <a:ext cx="499" cy="1225"/>
              </a:xfrm>
              <a:prstGeom prst="rect">
                <a:avLst/>
              </a:prstGeom>
              <a:noFill/>
              <a:ln w="9525" algn="ctr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5383" name="Rectangle 42"/>
              <p:cNvSpPr>
                <a:spLocks noChangeArrowheads="1"/>
              </p:cNvSpPr>
              <p:nvPr/>
            </p:nvSpPr>
            <p:spPr bwMode="auto">
              <a:xfrm>
                <a:off x="975" y="2704"/>
                <a:ext cx="499" cy="1225"/>
              </a:xfrm>
              <a:prstGeom prst="rect">
                <a:avLst/>
              </a:prstGeom>
              <a:noFill/>
              <a:ln w="9525" algn="ctr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5384" name="Text Box 43"/>
              <p:cNvSpPr txBox="1">
                <a:spLocks noChangeArrowheads="1"/>
              </p:cNvSpPr>
              <p:nvPr/>
            </p:nvSpPr>
            <p:spPr bwMode="auto">
              <a:xfrm>
                <a:off x="975" y="2795"/>
                <a:ext cx="423" cy="113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vert="eaVert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sz="3200"/>
                  <a:t>看分答题</a:t>
                </a:r>
              </a:p>
            </p:txBody>
          </p:sp>
          <p:sp>
            <p:nvSpPr>
              <p:cNvPr id="15385" name="Text Box 44"/>
              <p:cNvSpPr txBox="1">
                <a:spLocks noChangeArrowheads="1"/>
              </p:cNvSpPr>
              <p:nvPr/>
            </p:nvSpPr>
            <p:spPr bwMode="auto">
              <a:xfrm>
                <a:off x="2915" y="2840"/>
                <a:ext cx="952" cy="1315"/>
              </a:xfrm>
              <a:prstGeom prst="rect">
                <a:avLst/>
              </a:prstGeom>
              <a:noFill/>
              <a:ln w="15875" algn="ctr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vert="eaVert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sz="3200"/>
                  <a:t>善作提炼</a:t>
                </a:r>
              </a:p>
              <a:p>
                <a:pPr>
                  <a:spcBef>
                    <a:spcPct val="50000"/>
                  </a:spcBef>
                </a:pPr>
                <a:endParaRPr lang="zh-CN" altLang="en-US"/>
              </a:p>
            </p:txBody>
          </p:sp>
        </p:grpSp>
        <p:sp>
          <p:nvSpPr>
            <p:cNvPr id="15377" name="AutoShape 50"/>
            <p:cNvSpPr>
              <a:spLocks/>
            </p:cNvSpPr>
            <p:nvPr/>
          </p:nvSpPr>
          <p:spPr bwMode="auto">
            <a:xfrm rot="5400000">
              <a:off x="2426" y="1344"/>
              <a:ext cx="227" cy="2495"/>
            </a:xfrm>
            <a:prstGeom prst="leftBrace">
              <a:avLst>
                <a:gd name="adj1" fmla="val 91593"/>
                <a:gd name="adj2" fmla="val 53019"/>
              </a:avLst>
            </a:prstGeom>
            <a:noFill/>
            <a:ln w="9525">
              <a:solidFill>
                <a:srgbClr val="000080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43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43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43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143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43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2000"/>
                                        <p:tgtEl>
                                          <p:spTgt spid="14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3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 descr="22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3575" y="3141663"/>
            <a:ext cx="36607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1763713" y="260350"/>
            <a:ext cx="5184775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8800" b="0">
                <a:latin typeface="Arial" charset="0"/>
                <a:ea typeface="方正隶二简体" pitchFamily="65" charset="-122"/>
              </a:rPr>
              <a:t>祝你成功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sp>
        <p:nvSpPr>
          <p:cNvPr id="17412" name="Text Box 7"/>
          <p:cNvSpPr txBox="1">
            <a:spLocks noChangeArrowheads="1"/>
          </p:cNvSpPr>
          <p:nvPr/>
        </p:nvSpPr>
        <p:spPr bwMode="auto">
          <a:xfrm>
            <a:off x="5148263" y="836613"/>
            <a:ext cx="35274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800" b="0">
                <a:solidFill>
                  <a:schemeClr val="tx1"/>
                </a:solidFill>
                <a:latin typeface="Arial" charset="0"/>
                <a:ea typeface="宋体" pitchFamily="2" charset="-122"/>
              </a:rPr>
              <a:t>(</a:t>
            </a:r>
            <a:endParaRPr lang="zh-CN" altLang="en-US" sz="1800" b="0">
              <a:solidFill>
                <a:schemeClr val="tx1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17413" name="Text Box 8"/>
          <p:cNvSpPr txBox="1">
            <a:spLocks noChangeArrowheads="1"/>
          </p:cNvSpPr>
          <p:nvPr/>
        </p:nvSpPr>
        <p:spPr bwMode="auto">
          <a:xfrm>
            <a:off x="1258888" y="836613"/>
            <a:ext cx="345757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  <p:sp>
        <p:nvSpPr>
          <p:cNvPr id="17414" name="Oval 9"/>
          <p:cNvSpPr>
            <a:spLocks noChangeArrowheads="1"/>
          </p:cNvSpPr>
          <p:nvPr/>
        </p:nvSpPr>
        <p:spPr bwMode="auto">
          <a:xfrm>
            <a:off x="1547813" y="1125538"/>
            <a:ext cx="936625" cy="358775"/>
          </a:xfrm>
          <a:prstGeom prst="ellipse">
            <a:avLst/>
          </a:prstGeom>
          <a:noFill/>
          <a:ln w="9525" algn="ctr">
            <a:solidFill>
              <a:schemeClr val="accent2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7415" name="Oval 11"/>
          <p:cNvSpPr>
            <a:spLocks noChangeArrowheads="1"/>
          </p:cNvSpPr>
          <p:nvPr/>
        </p:nvSpPr>
        <p:spPr bwMode="auto">
          <a:xfrm>
            <a:off x="1547813" y="2708275"/>
            <a:ext cx="1800225" cy="433388"/>
          </a:xfrm>
          <a:prstGeom prst="ellipse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17416" name="Picture 4" descr="cabg04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520700"/>
            <a:ext cx="9144000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7" name="Text Box 16"/>
          <p:cNvSpPr txBox="1">
            <a:spLocks noChangeArrowheads="1"/>
          </p:cNvSpPr>
          <p:nvPr/>
        </p:nvSpPr>
        <p:spPr bwMode="auto">
          <a:xfrm>
            <a:off x="971550" y="836613"/>
            <a:ext cx="4608513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abg042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>
          <a:xfrm>
            <a:off x="0" y="520700"/>
            <a:ext cx="9144000" cy="6337300"/>
          </a:xfrm>
        </p:spPr>
      </p:pic>
      <p:sp>
        <p:nvSpPr>
          <p:cNvPr id="3077" name="TextBox 4"/>
          <p:cNvSpPr txBox="1">
            <a:spLocks noChangeArrowheads="1"/>
          </p:cNvSpPr>
          <p:nvPr/>
        </p:nvSpPr>
        <p:spPr bwMode="auto">
          <a:xfrm>
            <a:off x="285750" y="5715000"/>
            <a:ext cx="8429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 sz="1800" b="0">
              <a:solidFill>
                <a:schemeClr val="tx1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3078" name="TextBox 8"/>
          <p:cNvSpPr txBox="1">
            <a:spLocks noChangeArrowheads="1"/>
          </p:cNvSpPr>
          <p:nvPr/>
        </p:nvSpPr>
        <p:spPr bwMode="auto">
          <a:xfrm>
            <a:off x="1143000" y="5143500"/>
            <a:ext cx="57864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 sz="1800" b="0">
              <a:solidFill>
                <a:schemeClr val="tx1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684213" y="1052513"/>
            <a:ext cx="8135937" cy="4322762"/>
          </a:xfrm>
          <a:prstGeom prst="rect">
            <a:avLst/>
          </a:prstGeom>
          <a:noFill/>
          <a:ln w="25400">
            <a:solidFill>
              <a:srgbClr val="00808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dirty="0">
                <a:solidFill>
                  <a:schemeClr val="tx1"/>
                </a:solidFill>
                <a:latin typeface="Arial" charset="0"/>
                <a:ea typeface="宋体" pitchFamily="2" charset="-122"/>
              </a:rPr>
              <a:t>1</a:t>
            </a:r>
            <a:r>
              <a:rPr lang="zh-CN" altLang="en-US" sz="3200" dirty="0">
                <a:solidFill>
                  <a:schemeClr val="tx1"/>
                </a:solidFill>
                <a:latin typeface="Arial" charset="0"/>
                <a:ea typeface="宋体" pitchFamily="2" charset="-122"/>
              </a:rPr>
              <a:t>、对重要</a:t>
            </a:r>
            <a:r>
              <a:rPr lang="zh-CN" altLang="en-US" sz="3200" dirty="0" smtClean="0">
                <a:solidFill>
                  <a:schemeClr val="tx1"/>
                </a:solidFill>
                <a:latin typeface="Arial" charset="0"/>
                <a:ea typeface="宋体" pitchFamily="2" charset="-122"/>
              </a:rPr>
              <a:t>词句的理解；</a:t>
            </a:r>
            <a:endParaRPr lang="zh-CN" altLang="en-US" sz="3200" b="0" dirty="0">
              <a:solidFill>
                <a:schemeClr val="tx1"/>
              </a:solidFill>
              <a:latin typeface="Arial" charset="0"/>
              <a:ea typeface="宋体" pitchFamily="2" charset="-122"/>
            </a:endParaRPr>
          </a:p>
          <a:p>
            <a:endParaRPr lang="en-US" altLang="zh-CN" sz="3200" dirty="0">
              <a:solidFill>
                <a:schemeClr val="tx1"/>
              </a:solidFill>
              <a:latin typeface="Arial" charset="0"/>
              <a:ea typeface="宋体" pitchFamily="2" charset="-122"/>
            </a:endParaRPr>
          </a:p>
          <a:p>
            <a:r>
              <a:rPr lang="en-US" altLang="zh-CN" sz="3200" dirty="0">
                <a:solidFill>
                  <a:schemeClr val="tx1"/>
                </a:solidFill>
                <a:latin typeface="Arial" charset="0"/>
                <a:ea typeface="宋体" pitchFamily="2" charset="-122"/>
              </a:rPr>
              <a:t>2</a:t>
            </a:r>
            <a:r>
              <a:rPr lang="zh-CN" altLang="en-US" sz="3200" dirty="0">
                <a:solidFill>
                  <a:schemeClr val="tx1"/>
                </a:solidFill>
                <a:latin typeface="Arial" charset="0"/>
                <a:ea typeface="宋体" pitchFamily="2" charset="-122"/>
              </a:rPr>
              <a:t>、对内容要点的概括：</a:t>
            </a:r>
          </a:p>
          <a:p>
            <a:endParaRPr lang="en-US" altLang="zh-CN" sz="3200" dirty="0">
              <a:solidFill>
                <a:schemeClr val="tx1"/>
              </a:solidFill>
              <a:latin typeface="Arial" charset="0"/>
              <a:ea typeface="宋体" pitchFamily="2" charset="-122"/>
            </a:endParaRPr>
          </a:p>
          <a:p>
            <a:r>
              <a:rPr lang="en-US" altLang="zh-CN" sz="3200" dirty="0">
                <a:solidFill>
                  <a:schemeClr val="tx1"/>
                </a:solidFill>
                <a:latin typeface="Arial" charset="0"/>
                <a:ea typeface="宋体" pitchFamily="2" charset="-122"/>
              </a:rPr>
              <a:t>3</a:t>
            </a:r>
            <a:r>
              <a:rPr lang="zh-CN" altLang="en-US" dirty="0">
                <a:solidFill>
                  <a:schemeClr val="tx1"/>
                </a:solidFill>
              </a:rPr>
              <a:t>、对</a:t>
            </a:r>
            <a:r>
              <a:rPr lang="zh-CN" altLang="en-US" sz="3200" dirty="0">
                <a:solidFill>
                  <a:schemeClr val="tx1"/>
                </a:solidFill>
                <a:latin typeface="Arial" charset="0"/>
                <a:ea typeface="宋体" pitchFamily="2" charset="-122"/>
              </a:rPr>
              <a:t>中心思想的归纳；</a:t>
            </a:r>
            <a:endParaRPr lang="zh-CN" altLang="en-US" sz="3200" b="0" dirty="0">
              <a:solidFill>
                <a:schemeClr val="tx1"/>
              </a:solidFill>
              <a:latin typeface="Arial" charset="0"/>
              <a:ea typeface="宋体" pitchFamily="2" charset="-122"/>
            </a:endParaRPr>
          </a:p>
          <a:p>
            <a:endParaRPr lang="zh-CN" altLang="en-US" sz="3200" b="0" dirty="0">
              <a:solidFill>
                <a:schemeClr val="tx1"/>
              </a:solidFill>
              <a:latin typeface="Arial" charset="0"/>
              <a:ea typeface="宋体" pitchFamily="2" charset="-122"/>
            </a:endParaRPr>
          </a:p>
          <a:p>
            <a:endParaRPr lang="zh-CN" altLang="en-US" sz="3200" b="0" dirty="0">
              <a:solidFill>
                <a:schemeClr val="tx1"/>
              </a:solidFill>
              <a:latin typeface="Arial" charset="0"/>
              <a:ea typeface="宋体" pitchFamily="2" charset="-122"/>
            </a:endParaRPr>
          </a:p>
          <a:p>
            <a:pPr>
              <a:spcBef>
                <a:spcPct val="50000"/>
              </a:spcBef>
            </a:pPr>
            <a:endParaRPr lang="en-US" altLang="zh-CN" sz="3200" b="0" dirty="0">
              <a:solidFill>
                <a:schemeClr val="tx1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785813" y="214313"/>
            <a:ext cx="6911975" cy="196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dirty="0">
                <a:latin typeface="Arial" charset="0"/>
                <a:ea typeface="华文行楷" pitchFamily="2" charset="-122"/>
              </a:rPr>
              <a:t>这道简答题的考查内容会有哪些？</a:t>
            </a:r>
          </a:p>
          <a:p>
            <a:endParaRPr lang="zh-CN" altLang="en-US" sz="3200" b="0" dirty="0">
              <a:solidFill>
                <a:schemeClr val="tx1"/>
              </a:solidFill>
              <a:latin typeface="Arial" charset="0"/>
              <a:ea typeface="华文行楷" pitchFamily="2" charset="-122"/>
            </a:endParaRPr>
          </a:p>
          <a:p>
            <a:endParaRPr lang="zh-CN" altLang="en-US" sz="3200" b="0" dirty="0">
              <a:solidFill>
                <a:schemeClr val="tx1"/>
              </a:solidFill>
              <a:latin typeface="Arial" charset="0"/>
              <a:ea typeface="宋体" pitchFamily="2" charset="-122"/>
            </a:endParaRPr>
          </a:p>
          <a:p>
            <a:pPr>
              <a:spcBef>
                <a:spcPct val="50000"/>
              </a:spcBef>
            </a:pPr>
            <a:endParaRPr lang="en-US" altLang="zh-CN" sz="1800" b="0" dirty="0">
              <a:solidFill>
                <a:schemeClr val="tx1"/>
              </a:solidFill>
              <a:latin typeface="Arial" charset="0"/>
              <a:ea typeface="宋体" pitchFamily="2" charset="-122"/>
            </a:endParaRPr>
          </a:p>
        </p:txBody>
      </p:sp>
      <p:pic>
        <p:nvPicPr>
          <p:cNvPr id="3079" name="Picture 7" descr="D:\My Documents\My Pictures\101_132201_e725efb0cf4faf6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4572000"/>
            <a:ext cx="81724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animBg="1"/>
      <p:bldP spid="410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abg042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6">
            <a:lum bright="70000" contrast="-70000"/>
          </a:blip>
          <a:srcRect/>
          <a:stretch>
            <a:fillRect/>
          </a:stretch>
        </p:blipFill>
        <p:spPr>
          <a:xfrm>
            <a:off x="0" y="188913"/>
            <a:ext cx="9144000" cy="6337300"/>
          </a:xfrm>
        </p:spPr>
      </p:pic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250825" y="1844675"/>
            <a:ext cx="8659813" cy="3867150"/>
          </a:xfrm>
          <a:prstGeom prst="rect">
            <a:avLst/>
          </a:prstGeom>
          <a:noFill/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chemeClr val="tx1"/>
                </a:solidFill>
                <a:latin typeface="隶书" pitchFamily="49" charset="-122"/>
                <a:ea typeface="隶书" pitchFamily="49" charset="-122"/>
              </a:rPr>
              <a:t>1</a:t>
            </a:r>
            <a:r>
              <a:rPr lang="zh-CN" altLang="en-US" sz="3200">
                <a:solidFill>
                  <a:schemeClr val="tx1"/>
                </a:solidFill>
                <a:latin typeface="隶书" pitchFamily="49" charset="-122"/>
                <a:ea typeface="隶书" pitchFamily="49" charset="-122"/>
              </a:rPr>
              <a:t>  说说这个词在文中的具体含义</a:t>
            </a:r>
          </a:p>
          <a:p>
            <a:r>
              <a:rPr lang="en-US" altLang="zh-CN" sz="3200">
                <a:solidFill>
                  <a:schemeClr val="tx1"/>
                </a:solidFill>
                <a:latin typeface="隶书" pitchFamily="49" charset="-122"/>
                <a:ea typeface="隶书" pitchFamily="49" charset="-122"/>
              </a:rPr>
              <a:t>2  </a:t>
            </a:r>
            <a:r>
              <a:rPr lang="zh-CN" altLang="en-US" sz="3200">
                <a:solidFill>
                  <a:schemeClr val="tx1"/>
                </a:solidFill>
                <a:latin typeface="隶书" pitchFamily="49" charset="-122"/>
                <a:ea typeface="隶书" pitchFamily="49" charset="-122"/>
              </a:rPr>
              <a:t>请简要概括本文的中心思想；</a:t>
            </a:r>
          </a:p>
          <a:p>
            <a:r>
              <a:rPr lang="en-US" altLang="zh-CN" sz="3200">
                <a:solidFill>
                  <a:schemeClr val="tx1"/>
                </a:solidFill>
                <a:latin typeface="隶书" pitchFamily="49" charset="-122"/>
                <a:ea typeface="隶书" pitchFamily="49" charset="-122"/>
              </a:rPr>
              <a:t>3  </a:t>
            </a:r>
            <a:r>
              <a:rPr lang="zh-CN" altLang="en-US" sz="3200">
                <a:solidFill>
                  <a:schemeClr val="tx1"/>
                </a:solidFill>
                <a:latin typeface="隶书" pitchFamily="49" charset="-122"/>
                <a:ea typeface="隶书" pitchFamily="49" charset="-122"/>
              </a:rPr>
              <a:t>请简要概括作者写此文的目的；</a:t>
            </a:r>
          </a:p>
          <a:p>
            <a:r>
              <a:rPr lang="en-US" altLang="zh-CN" sz="3200">
                <a:solidFill>
                  <a:schemeClr val="tx1"/>
                </a:solidFill>
                <a:latin typeface="隶书" pitchFamily="49" charset="-122"/>
                <a:ea typeface="隶书" pitchFamily="49" charset="-122"/>
              </a:rPr>
              <a:t>4  </a:t>
            </a:r>
            <a:r>
              <a:rPr lang="zh-CN" altLang="en-US" sz="3200">
                <a:solidFill>
                  <a:schemeClr val="tx1"/>
                </a:solidFill>
                <a:latin typeface="隶书" pitchFamily="49" charset="-122"/>
                <a:ea typeface="隶书" pitchFamily="49" charset="-122"/>
              </a:rPr>
              <a:t>联系全文，请概括文中主人公的</a:t>
            </a:r>
            <a:r>
              <a:rPr lang="zh-CN" altLang="en-US" sz="2800">
                <a:solidFill>
                  <a:schemeClr val="tx1"/>
                </a:solidFill>
                <a:latin typeface="隶书" pitchFamily="49" charset="-122"/>
                <a:ea typeface="隶书" pitchFamily="49" charset="-122"/>
              </a:rPr>
              <a:t>性</a:t>
            </a:r>
            <a:r>
              <a:rPr lang="zh-CN" altLang="en-US" sz="2800">
                <a:solidFill>
                  <a:schemeClr val="tx1"/>
                </a:solidFill>
                <a:ea typeface="隶书" pitchFamily="49" charset="-122"/>
              </a:rPr>
              <a:t>格特点</a:t>
            </a:r>
            <a:r>
              <a:rPr lang="zh-CN" altLang="en-US">
                <a:solidFill>
                  <a:schemeClr val="tx1"/>
                </a:solidFill>
              </a:rPr>
              <a:t>；</a:t>
            </a:r>
            <a:r>
              <a:rPr lang="zh-CN" altLang="en-US" sz="3200">
                <a:solidFill>
                  <a:schemeClr val="tx1"/>
                </a:solidFill>
                <a:latin typeface="隶书" pitchFamily="49" charset="-122"/>
                <a:ea typeface="隶书" pitchFamily="49" charset="-122"/>
              </a:rPr>
              <a:t> </a:t>
            </a:r>
          </a:p>
          <a:p>
            <a:r>
              <a:rPr lang="en-US" altLang="zh-CN" sz="3200">
                <a:solidFill>
                  <a:schemeClr val="tx1"/>
                </a:solidFill>
                <a:latin typeface="隶书" pitchFamily="49" charset="-122"/>
                <a:ea typeface="隶书" pitchFamily="49" charset="-122"/>
              </a:rPr>
              <a:t>5  </a:t>
            </a:r>
            <a:r>
              <a:rPr lang="zh-CN" altLang="en-US" sz="3200">
                <a:solidFill>
                  <a:schemeClr val="tx1"/>
                </a:solidFill>
                <a:latin typeface="隶书" pitchFamily="49" charset="-122"/>
                <a:ea typeface="隶书" pitchFamily="49" charset="-122"/>
              </a:rPr>
              <a:t>根据原文，请简要分析事件产生的原因或这么做产生了什么效果。</a:t>
            </a:r>
          </a:p>
          <a:p>
            <a:pPr>
              <a:spcBef>
                <a:spcPct val="50000"/>
              </a:spcBef>
            </a:pPr>
            <a:endParaRPr lang="en-US" altLang="zh-CN" sz="3200" b="0">
              <a:solidFill>
                <a:schemeClr val="tx1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4100" name="Text Box 5"/>
          <p:cNvSpPr txBox="1">
            <a:spLocks noChangeArrowheads="1"/>
          </p:cNvSpPr>
          <p:nvPr/>
        </p:nvSpPr>
        <p:spPr bwMode="auto">
          <a:xfrm>
            <a:off x="7019925" y="620713"/>
            <a:ext cx="18002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 sz="1800" b="0">
              <a:solidFill>
                <a:schemeClr val="tx1"/>
              </a:solidFill>
              <a:latin typeface="Arial" charset="0"/>
              <a:ea typeface="宋体" pitchFamily="2" charset="-122"/>
            </a:endParaRPr>
          </a:p>
        </p:txBody>
      </p:sp>
      <p:pic>
        <p:nvPicPr>
          <p:cNvPr id="4101" name="Picture 7" descr="D:\My Documents\My Pictures\0480040049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681913" y="0"/>
            <a:ext cx="1343025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Text Box 8"/>
          <p:cNvSpPr txBox="1">
            <a:spLocks noChangeArrowheads="1"/>
          </p:cNvSpPr>
          <p:nvPr/>
        </p:nvSpPr>
        <p:spPr bwMode="auto">
          <a:xfrm>
            <a:off x="539750" y="476250"/>
            <a:ext cx="6480175" cy="1465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dirty="0">
                <a:latin typeface="方正启体简体" pitchFamily="65" charset="-122"/>
                <a:ea typeface="方正启体简体" pitchFamily="65" charset="-122"/>
              </a:rPr>
              <a:t>它通常有这么几种出题方式</a:t>
            </a:r>
            <a:r>
              <a:rPr lang="en-US" altLang="zh-CN" dirty="0">
                <a:latin typeface="方正启体简体" pitchFamily="65" charset="-122"/>
                <a:ea typeface="方正启体简体" pitchFamily="65" charset="-122"/>
              </a:rPr>
              <a:t>:</a:t>
            </a:r>
            <a:endParaRPr lang="en-US" altLang="zh-CN" b="0" dirty="0">
              <a:latin typeface="方正启体简体" pitchFamily="65" charset="-122"/>
              <a:ea typeface="方正启体简体" pitchFamily="65" charset="-122"/>
            </a:endParaRPr>
          </a:p>
          <a:p>
            <a:pPr>
              <a:spcBef>
                <a:spcPct val="50000"/>
              </a:spcBef>
            </a:pPr>
            <a:endParaRPr lang="zh-CN" altLang="en-US" dirty="0">
              <a:latin typeface="方正启体简体" pitchFamily="65" charset="-122"/>
              <a:ea typeface="方正启体简体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3"/>
          <p:cNvSpPr txBox="1">
            <a:spLocks noChangeArrowheads="1"/>
          </p:cNvSpPr>
          <p:nvPr/>
        </p:nvSpPr>
        <p:spPr bwMode="auto">
          <a:xfrm>
            <a:off x="684213" y="476250"/>
            <a:ext cx="73437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 sz="1800" b="0">
              <a:solidFill>
                <a:schemeClr val="tx1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solidFill>
                  <a:schemeClr val="tx1"/>
                </a:solidFill>
                <a:latin typeface="Arial" charset="0"/>
                <a:ea typeface="隶书" pitchFamily="49" charset="-122"/>
              </a:rPr>
              <a:t> </a:t>
            </a:r>
            <a:r>
              <a:rPr lang="zh-CN" altLang="en-US" sz="2800"/>
              <a:t>思考：吴汉被谢丰</a:t>
            </a:r>
            <a:r>
              <a:rPr lang="en-US" altLang="zh-CN" sz="2800"/>
              <a:t>.</a:t>
            </a:r>
            <a:r>
              <a:rPr lang="zh-CN" altLang="en-US" sz="2800"/>
              <a:t>袁吉打败后，他又能反败为胜的原因是什么？（</a:t>
            </a:r>
            <a:r>
              <a:rPr lang="en-US" altLang="zh-CN" sz="2800"/>
              <a:t>4</a:t>
            </a:r>
            <a:r>
              <a:rPr lang="zh-CN" altLang="en-US" sz="2800"/>
              <a:t>分）</a:t>
            </a:r>
          </a:p>
          <a:p>
            <a:pPr>
              <a:spcBef>
                <a:spcPct val="50000"/>
              </a:spcBef>
            </a:pPr>
            <a:endParaRPr lang="zh-CN" altLang="en-US" sz="2800">
              <a:latin typeface="Arial" charset="0"/>
              <a:ea typeface="隶书" pitchFamily="49" charset="-122"/>
            </a:endParaRPr>
          </a:p>
        </p:txBody>
      </p:sp>
      <p:sp>
        <p:nvSpPr>
          <p:cNvPr id="5124" name="Text Box 20"/>
          <p:cNvSpPr txBox="1">
            <a:spLocks noChangeArrowheads="1"/>
          </p:cNvSpPr>
          <p:nvPr/>
        </p:nvSpPr>
        <p:spPr bwMode="auto">
          <a:xfrm>
            <a:off x="0" y="1052513"/>
            <a:ext cx="9144000" cy="5934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dirty="0">
                <a:solidFill>
                  <a:schemeClr val="tx1"/>
                </a:solidFill>
              </a:rPr>
              <a:t>   吴汉，字子颜，南阳宛人也。汉为人质厚少文，及得召见，遂见亲信。建武二年，封汉为广平侯。</a:t>
            </a:r>
          </a:p>
          <a:p>
            <a:r>
              <a:rPr lang="zh-CN" altLang="en-US" sz="2400" dirty="0">
                <a:solidFill>
                  <a:schemeClr val="tx1"/>
                </a:solidFill>
              </a:rPr>
              <a:t>   十二年春．汉乃进军攻广都，拔之。遣轻骑烧成都市桥。帝戒汉曰：</a:t>
            </a:r>
            <a:r>
              <a:rPr lang="zh-CN" altLang="en-US" sz="2400" dirty="0">
                <a:solidFill>
                  <a:schemeClr val="tx1"/>
                </a:solidFill>
                <a:latin typeface="Arial" charset="0"/>
              </a:rPr>
              <a:t>“</a:t>
            </a:r>
            <a:r>
              <a:rPr lang="zh-CN" altLang="en-US" sz="2400" dirty="0">
                <a:solidFill>
                  <a:schemeClr val="tx1"/>
                </a:solidFill>
              </a:rPr>
              <a:t>但坚据广都，待其来攻，勿与争锋。若不敢来。公转营迫之，须其力疲，乃可击也。</a:t>
            </a:r>
            <a:r>
              <a:rPr lang="zh-CN" altLang="en-US" sz="2400" dirty="0">
                <a:solidFill>
                  <a:schemeClr val="tx1"/>
                </a:solidFill>
                <a:latin typeface="Arial" charset="0"/>
              </a:rPr>
              <a:t>”</a:t>
            </a:r>
            <a:r>
              <a:rPr lang="zh-CN" altLang="en-US" sz="2400" dirty="0">
                <a:solidFill>
                  <a:schemeClr val="tx1"/>
                </a:solidFill>
              </a:rPr>
              <a:t>汉乘利进逼成都，阻江北为营，使刘尚将万余人屯于江南。帝闻大惊。让汉曰：</a:t>
            </a:r>
            <a:r>
              <a:rPr lang="zh-CN" altLang="en-US" sz="2400" dirty="0">
                <a:solidFill>
                  <a:schemeClr val="tx1"/>
                </a:solidFill>
                <a:latin typeface="Arial" charset="0"/>
              </a:rPr>
              <a:t>“</a:t>
            </a:r>
            <a:r>
              <a:rPr lang="zh-CN" altLang="en-US" sz="2400" dirty="0">
                <a:solidFill>
                  <a:schemeClr val="tx1"/>
                </a:solidFill>
              </a:rPr>
              <a:t>比敕公千条万端，何意临事悖乱</a:t>
            </a:r>
            <a:r>
              <a:rPr lang="en-US" altLang="zh-CN" sz="2400" dirty="0">
                <a:solidFill>
                  <a:schemeClr val="tx1"/>
                </a:solidFill>
              </a:rPr>
              <a:t>!</a:t>
            </a:r>
            <a:r>
              <a:rPr lang="zh-CN" altLang="en-US" sz="2400" dirty="0">
                <a:solidFill>
                  <a:schemeClr val="tx1"/>
                </a:solidFill>
              </a:rPr>
              <a:t>与尚别营，事有缓急，不复相及。</a:t>
            </a:r>
            <a:r>
              <a:rPr lang="zh-CN" altLang="en-US" sz="2400" dirty="0">
                <a:solidFill>
                  <a:schemeClr val="tx1"/>
                </a:solidFill>
                <a:latin typeface="Arial" charset="0"/>
              </a:rPr>
              <a:t>”</a:t>
            </a:r>
            <a:r>
              <a:rPr lang="zh-CN" altLang="en-US" sz="2400" dirty="0">
                <a:solidFill>
                  <a:schemeClr val="tx1"/>
                </a:solidFill>
              </a:rPr>
              <a:t>诏书未到。谢丰、袁吉将众十许万攻汉，使别将将万余人劫刘尚，令不得相救。 汉与大战一日，兵败，走入壁。 汉乃召诸将厉之曰：</a:t>
            </a:r>
            <a:r>
              <a:rPr lang="zh-CN" altLang="en-US" sz="2400" dirty="0">
                <a:solidFill>
                  <a:schemeClr val="tx1"/>
                </a:solidFill>
                <a:latin typeface="Arial" charset="0"/>
              </a:rPr>
              <a:t>“</a:t>
            </a:r>
            <a:r>
              <a:rPr lang="zh-CN" altLang="en-US" sz="2400" dirty="0">
                <a:solidFill>
                  <a:schemeClr val="tx1"/>
                </a:solidFill>
              </a:rPr>
              <a:t> 欲潜师就尚于江南，并兵御之。成败之机，在此一举。</a:t>
            </a:r>
            <a:r>
              <a:rPr lang="zh-CN" altLang="en-US" sz="2400" dirty="0">
                <a:solidFill>
                  <a:schemeClr val="tx1"/>
                </a:solidFill>
                <a:latin typeface="Arial" charset="0"/>
              </a:rPr>
              <a:t>”</a:t>
            </a:r>
            <a:r>
              <a:rPr lang="zh-CN" altLang="en-US" sz="2400" dirty="0">
                <a:solidFill>
                  <a:schemeClr val="tx1"/>
                </a:solidFill>
              </a:rPr>
              <a:t>于是多树幡旗，使烟火不绝，夜衔枚引兵与刘尚合军，丰等不觉。明日，汉悉兵迎战，遂大破之。 汉从征伐，诸将见战陈不利，或多惶惧，失其常度；汉意气自若，方整厉器械，激扬士吏。汉尝出征，妻子在后买田业。汉还，让之曰：</a:t>
            </a:r>
            <a:r>
              <a:rPr lang="zh-CN" altLang="en-US" sz="2400" dirty="0">
                <a:solidFill>
                  <a:schemeClr val="tx1"/>
                </a:solidFill>
                <a:latin typeface="Arial" charset="0"/>
              </a:rPr>
              <a:t>“</a:t>
            </a:r>
            <a:r>
              <a:rPr lang="zh-CN" altLang="en-US" sz="2400" dirty="0">
                <a:solidFill>
                  <a:schemeClr val="tx1"/>
                </a:solidFill>
              </a:rPr>
              <a:t>军师在外．吏士不足，何多买田宅乎</a:t>
            </a:r>
            <a:r>
              <a:rPr lang="en-US" altLang="zh-CN" sz="2400" dirty="0">
                <a:solidFill>
                  <a:schemeClr val="tx1"/>
                </a:solidFill>
              </a:rPr>
              <a:t>!</a:t>
            </a:r>
            <a:r>
              <a:rPr lang="en-US" altLang="zh-CN" sz="2400" dirty="0">
                <a:solidFill>
                  <a:schemeClr val="tx1"/>
                </a:solidFill>
                <a:latin typeface="Arial" charset="0"/>
              </a:rPr>
              <a:t>”</a:t>
            </a:r>
            <a:r>
              <a:rPr lang="zh-CN" altLang="en-US" sz="2400" dirty="0">
                <a:solidFill>
                  <a:schemeClr val="tx1"/>
                </a:solidFill>
              </a:rPr>
              <a:t>及薨，赐谥日忠侯。 </a:t>
            </a:r>
            <a:r>
              <a:rPr lang="en-US" altLang="zh-CN" sz="2400" dirty="0">
                <a:solidFill>
                  <a:schemeClr val="tx1"/>
                </a:solidFill>
              </a:rPr>
              <a:t>(</a:t>
            </a:r>
            <a:r>
              <a:rPr lang="zh-CN" altLang="en-US" sz="2400" dirty="0">
                <a:solidFill>
                  <a:schemeClr val="tx1"/>
                </a:solidFill>
              </a:rPr>
              <a:t>选自</a:t>
            </a:r>
            <a:r>
              <a:rPr lang="en-US" altLang="zh-CN" sz="2400" dirty="0">
                <a:solidFill>
                  <a:schemeClr val="tx1"/>
                </a:solidFill>
              </a:rPr>
              <a:t>《</a:t>
            </a:r>
            <a:r>
              <a:rPr lang="zh-CN" altLang="en-US" sz="2400" dirty="0">
                <a:solidFill>
                  <a:schemeClr val="tx1"/>
                </a:solidFill>
              </a:rPr>
              <a:t>后汉书</a:t>
            </a:r>
            <a:r>
              <a:rPr lang="en-US" altLang="zh-CN" sz="2400" dirty="0">
                <a:solidFill>
                  <a:schemeClr val="tx1"/>
                </a:solidFill>
                <a:latin typeface="Arial" charset="0"/>
              </a:rPr>
              <a:t>·</a:t>
            </a:r>
            <a:r>
              <a:rPr lang="zh-CN" altLang="en-US" sz="2400" dirty="0">
                <a:solidFill>
                  <a:schemeClr val="tx1"/>
                </a:solidFill>
              </a:rPr>
              <a:t>吴汉传</a:t>
            </a:r>
            <a:r>
              <a:rPr lang="en-US" altLang="zh-CN" sz="2400" dirty="0">
                <a:solidFill>
                  <a:schemeClr val="tx1"/>
                </a:solidFill>
              </a:rPr>
              <a:t>》</a:t>
            </a:r>
            <a:r>
              <a:rPr lang="zh-CN" altLang="en-US" sz="2400" dirty="0">
                <a:solidFill>
                  <a:schemeClr val="tx1"/>
                </a:solidFill>
              </a:rPr>
              <a:t>，有删节</a:t>
            </a:r>
            <a:r>
              <a:rPr lang="en-US" altLang="zh-CN" sz="2400" dirty="0">
                <a:solidFill>
                  <a:schemeClr val="tx1"/>
                </a:solidFill>
              </a:rPr>
              <a:t>)</a:t>
            </a:r>
          </a:p>
          <a:p>
            <a:r>
              <a:rPr lang="en-US" altLang="zh-CN" sz="2400" dirty="0">
                <a:solidFill>
                  <a:schemeClr val="tx1"/>
                </a:solidFill>
              </a:rPr>
              <a:t>   </a:t>
            </a:r>
            <a:endParaRPr lang="zh-CN" altLang="en-US" sz="2400" dirty="0"/>
          </a:p>
        </p:txBody>
      </p:sp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2339975" y="0"/>
            <a:ext cx="6624638" cy="620713"/>
            <a:chOff x="1474" y="0"/>
            <a:chExt cx="4173" cy="391"/>
          </a:xfrm>
        </p:grpSpPr>
        <p:sp>
          <p:nvSpPr>
            <p:cNvPr id="5134" name="Oval 21"/>
            <p:cNvSpPr>
              <a:spLocks noChangeArrowheads="1"/>
            </p:cNvSpPr>
            <p:nvPr/>
          </p:nvSpPr>
          <p:spPr bwMode="auto">
            <a:xfrm>
              <a:off x="1474" y="0"/>
              <a:ext cx="1769" cy="346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 w="38100" algn="ctr">
              <a:solidFill>
                <a:srgbClr val="000080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5135" name="Oval 22"/>
            <p:cNvSpPr>
              <a:spLocks noChangeArrowheads="1"/>
            </p:cNvSpPr>
            <p:nvPr/>
          </p:nvSpPr>
          <p:spPr bwMode="auto">
            <a:xfrm>
              <a:off x="4059" y="0"/>
              <a:ext cx="1588" cy="391"/>
            </a:xfrm>
            <a:prstGeom prst="ellipse">
              <a:avLst/>
            </a:prstGeom>
            <a:noFill/>
            <a:ln w="38100" algn="ctr">
              <a:solidFill>
                <a:srgbClr val="000080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</p:grpSp>
      <p:grpSp>
        <p:nvGrpSpPr>
          <p:cNvPr id="3" name="Group 27"/>
          <p:cNvGrpSpPr>
            <a:grpSpLocks/>
          </p:cNvGrpSpPr>
          <p:nvPr/>
        </p:nvGrpSpPr>
        <p:grpSpPr bwMode="auto">
          <a:xfrm>
            <a:off x="107950" y="4365625"/>
            <a:ext cx="8785225" cy="1150938"/>
            <a:chOff x="68" y="2750"/>
            <a:chExt cx="5534" cy="725"/>
          </a:xfrm>
        </p:grpSpPr>
        <p:sp>
          <p:nvSpPr>
            <p:cNvPr id="5130" name="Line 23"/>
            <p:cNvSpPr>
              <a:spLocks noChangeShapeType="1"/>
            </p:cNvSpPr>
            <p:nvPr/>
          </p:nvSpPr>
          <p:spPr bwMode="auto">
            <a:xfrm>
              <a:off x="2653" y="2750"/>
              <a:ext cx="2949" cy="0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5131" name="Line 24"/>
            <p:cNvSpPr>
              <a:spLocks noChangeShapeType="1"/>
            </p:cNvSpPr>
            <p:nvPr/>
          </p:nvSpPr>
          <p:spPr bwMode="auto">
            <a:xfrm>
              <a:off x="113" y="3022"/>
              <a:ext cx="5489" cy="0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5132" name="Line 25"/>
            <p:cNvSpPr>
              <a:spLocks noChangeShapeType="1"/>
            </p:cNvSpPr>
            <p:nvPr/>
          </p:nvSpPr>
          <p:spPr bwMode="auto">
            <a:xfrm>
              <a:off x="113" y="3249"/>
              <a:ext cx="5489" cy="0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5133" name="Line 26"/>
            <p:cNvSpPr>
              <a:spLocks noChangeShapeType="1"/>
            </p:cNvSpPr>
            <p:nvPr/>
          </p:nvSpPr>
          <p:spPr bwMode="auto">
            <a:xfrm>
              <a:off x="68" y="3475"/>
              <a:ext cx="862" cy="0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</p:grpSp>
      <p:sp>
        <p:nvSpPr>
          <p:cNvPr id="6173" name="Rectangle 29"/>
          <p:cNvSpPr>
            <a:spLocks noChangeArrowheads="1"/>
          </p:cNvSpPr>
          <p:nvPr/>
        </p:nvSpPr>
        <p:spPr bwMode="auto">
          <a:xfrm>
            <a:off x="0" y="584184"/>
            <a:ext cx="9144000" cy="3416320"/>
          </a:xfrm>
          <a:prstGeom prst="rect">
            <a:avLst/>
          </a:prstGeom>
          <a:solidFill>
            <a:schemeClr val="bg1"/>
          </a:solidFill>
          <a:ln w="57150" algn="ctr">
            <a:solidFill>
              <a:srgbClr val="000080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6174" name="Text Box 30"/>
          <p:cNvSpPr txBox="1">
            <a:spLocks noChangeArrowheads="1"/>
          </p:cNvSpPr>
          <p:nvPr/>
        </p:nvSpPr>
        <p:spPr bwMode="auto">
          <a:xfrm>
            <a:off x="357158" y="1428736"/>
            <a:ext cx="2736850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>
                <a:solidFill>
                  <a:srgbClr val="0000CC"/>
                </a:solidFill>
                <a:latin typeface="方正隶二简体" pitchFamily="65" charset="-122"/>
                <a:ea typeface="方正隶二简体" pitchFamily="65" charset="-122"/>
              </a:rPr>
              <a:t>解题方法之</a:t>
            </a:r>
            <a:endParaRPr lang="en-US" altLang="zh-CN" sz="3200" dirty="0">
              <a:solidFill>
                <a:srgbClr val="0000CC"/>
              </a:solidFill>
              <a:latin typeface="方正隶二简体" pitchFamily="65" charset="-122"/>
              <a:ea typeface="方正隶二简体" pitchFamily="65" charset="-122"/>
            </a:endParaRPr>
          </a:p>
        </p:txBody>
      </p:sp>
      <p:sp>
        <p:nvSpPr>
          <p:cNvPr id="6175" name="Text Box 31"/>
          <p:cNvSpPr txBox="1">
            <a:spLocks noChangeArrowheads="1"/>
          </p:cNvSpPr>
          <p:nvPr/>
        </p:nvSpPr>
        <p:spPr bwMode="auto">
          <a:xfrm>
            <a:off x="2195513" y="2420938"/>
            <a:ext cx="5472112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dirty="0"/>
              <a:t> </a:t>
            </a:r>
            <a:r>
              <a:rPr lang="zh-CN" altLang="en-US" sz="3200" dirty="0"/>
              <a:t>一  </a:t>
            </a:r>
            <a:r>
              <a:rPr lang="zh-CN" altLang="en-US" dirty="0"/>
              <a:t>读题目    辨明区间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6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6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73" grpId="0" animBg="1"/>
      <p:bldP spid="6174" grpId="0"/>
      <p:bldP spid="617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abg042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4">
            <a:lum bright="70000" contrast="-70000"/>
          </a:blip>
          <a:srcRect/>
          <a:stretch>
            <a:fillRect/>
          </a:stretch>
        </p:blipFill>
        <p:spPr>
          <a:xfrm>
            <a:off x="0" y="260350"/>
            <a:ext cx="9144000" cy="6337300"/>
          </a:xfrm>
        </p:spPr>
      </p:pic>
      <p:cxnSp>
        <p:nvCxnSpPr>
          <p:cNvPr id="6147" name="AutoShape 18"/>
          <p:cNvCxnSpPr>
            <a:cxnSpLocks noChangeShapeType="1"/>
          </p:cNvCxnSpPr>
          <p:nvPr/>
        </p:nvCxnSpPr>
        <p:spPr bwMode="auto">
          <a:xfrm rot="5400000">
            <a:off x="4577556" y="-156369"/>
            <a:ext cx="1158876" cy="1169988"/>
          </a:xfrm>
          <a:prstGeom prst="bentConnector3">
            <a:avLst>
              <a:gd name="adj1" fmla="val 119588"/>
            </a:avLst>
          </a:prstGeom>
          <a:noFill/>
          <a:ln w="9525">
            <a:noFill/>
            <a:miter lim="800000"/>
            <a:headEnd/>
            <a:tailEnd type="triangle" w="med" len="med"/>
          </a:ln>
        </p:spPr>
      </p:cxnSp>
      <p:sp>
        <p:nvSpPr>
          <p:cNvPr id="6148" name="Freeform 20"/>
          <p:cNvSpPr>
            <a:spLocks/>
          </p:cNvSpPr>
          <p:nvPr/>
        </p:nvSpPr>
        <p:spPr bwMode="auto">
          <a:xfrm>
            <a:off x="3721100" y="2420938"/>
            <a:ext cx="2290763" cy="612775"/>
          </a:xfrm>
          <a:custGeom>
            <a:avLst/>
            <a:gdLst>
              <a:gd name="T0" fmla="*/ 1443 w 1443"/>
              <a:gd name="T1" fmla="*/ 0 h 386"/>
              <a:gd name="T2" fmla="*/ 899 w 1443"/>
              <a:gd name="T3" fmla="*/ 363 h 386"/>
              <a:gd name="T4" fmla="*/ 128 w 1443"/>
              <a:gd name="T5" fmla="*/ 136 h 386"/>
              <a:gd name="T6" fmla="*/ 128 w 1443"/>
              <a:gd name="T7" fmla="*/ 181 h 386"/>
              <a:gd name="T8" fmla="*/ 128 w 1443"/>
              <a:gd name="T9" fmla="*/ 227 h 38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43"/>
              <a:gd name="T16" fmla="*/ 0 h 386"/>
              <a:gd name="T17" fmla="*/ 1443 w 1443"/>
              <a:gd name="T18" fmla="*/ 386 h 38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43" h="386">
                <a:moveTo>
                  <a:pt x="1443" y="0"/>
                </a:moveTo>
                <a:cubicBezTo>
                  <a:pt x="1280" y="170"/>
                  <a:pt x="1118" y="340"/>
                  <a:pt x="899" y="363"/>
                </a:cubicBezTo>
                <a:cubicBezTo>
                  <a:pt x="680" y="386"/>
                  <a:pt x="256" y="166"/>
                  <a:pt x="128" y="136"/>
                </a:cubicBezTo>
                <a:cubicBezTo>
                  <a:pt x="0" y="106"/>
                  <a:pt x="128" y="166"/>
                  <a:pt x="128" y="181"/>
                </a:cubicBezTo>
                <a:cubicBezTo>
                  <a:pt x="128" y="196"/>
                  <a:pt x="128" y="211"/>
                  <a:pt x="128" y="227"/>
                </a:cubicBez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6149" name="Freeform 21"/>
          <p:cNvSpPr>
            <a:spLocks/>
          </p:cNvSpPr>
          <p:nvPr/>
        </p:nvSpPr>
        <p:spPr bwMode="auto">
          <a:xfrm>
            <a:off x="4932363" y="2420938"/>
            <a:ext cx="1152525" cy="360362"/>
          </a:xfrm>
          <a:custGeom>
            <a:avLst/>
            <a:gdLst>
              <a:gd name="T0" fmla="*/ 726 w 726"/>
              <a:gd name="T1" fmla="*/ 0 h 227"/>
              <a:gd name="T2" fmla="*/ 589 w 726"/>
              <a:gd name="T3" fmla="*/ 136 h 227"/>
              <a:gd name="T4" fmla="*/ 0 w 726"/>
              <a:gd name="T5" fmla="*/ 227 h 227"/>
              <a:gd name="T6" fmla="*/ 0 60000 65536"/>
              <a:gd name="T7" fmla="*/ 0 60000 65536"/>
              <a:gd name="T8" fmla="*/ 0 60000 65536"/>
              <a:gd name="T9" fmla="*/ 0 w 726"/>
              <a:gd name="T10" fmla="*/ 0 h 227"/>
              <a:gd name="T11" fmla="*/ 726 w 726"/>
              <a:gd name="T12" fmla="*/ 227 h 2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26" h="227">
                <a:moveTo>
                  <a:pt x="726" y="0"/>
                </a:moveTo>
                <a:cubicBezTo>
                  <a:pt x="718" y="49"/>
                  <a:pt x="710" y="98"/>
                  <a:pt x="589" y="136"/>
                </a:cubicBezTo>
                <a:cubicBezTo>
                  <a:pt x="468" y="174"/>
                  <a:pt x="98" y="212"/>
                  <a:pt x="0" y="227"/>
                </a:cubicBez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6150" name="AutoShape 22"/>
          <p:cNvSpPr>
            <a:spLocks noChangeArrowheads="1"/>
          </p:cNvSpPr>
          <p:nvPr/>
        </p:nvSpPr>
        <p:spPr bwMode="auto">
          <a:xfrm>
            <a:off x="6443663" y="2349500"/>
            <a:ext cx="73025" cy="358775"/>
          </a:xfrm>
          <a:prstGeom prst="downArrow">
            <a:avLst>
              <a:gd name="adj1" fmla="val 50000"/>
              <a:gd name="adj2" fmla="val 122826"/>
            </a:avLst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6151" name="Rectangle 35"/>
          <p:cNvSpPr>
            <a:spLocks noChangeArrowheads="1"/>
          </p:cNvSpPr>
          <p:nvPr/>
        </p:nvSpPr>
        <p:spPr bwMode="auto">
          <a:xfrm>
            <a:off x="0" y="549275"/>
            <a:ext cx="9144000" cy="2519363"/>
          </a:xfrm>
          <a:prstGeom prst="rect">
            <a:avLst/>
          </a:prstGeom>
          <a:noFill/>
          <a:ln w="38100" algn="ctr">
            <a:solidFill>
              <a:schemeClr val="bg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6152" name="Line 42"/>
          <p:cNvSpPr>
            <a:spLocks noChangeShapeType="1"/>
          </p:cNvSpPr>
          <p:nvPr/>
        </p:nvSpPr>
        <p:spPr bwMode="auto">
          <a:xfrm>
            <a:off x="6732588" y="3716338"/>
            <a:ext cx="719137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7241" name="Text Box 73"/>
          <p:cNvSpPr txBox="1">
            <a:spLocks noChangeArrowheads="1"/>
          </p:cNvSpPr>
          <p:nvPr/>
        </p:nvSpPr>
        <p:spPr bwMode="auto">
          <a:xfrm>
            <a:off x="179388" y="115888"/>
            <a:ext cx="8640762" cy="4149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dirty="0"/>
              <a:t>课前演练</a:t>
            </a:r>
          </a:p>
          <a:p>
            <a:r>
              <a:rPr lang="zh-CN" altLang="en-US" sz="2800" dirty="0"/>
              <a:t>思考：吴汉被谢丰</a:t>
            </a:r>
            <a:r>
              <a:rPr lang="en-US" altLang="zh-CN" sz="2800" dirty="0"/>
              <a:t>.</a:t>
            </a:r>
            <a:r>
              <a:rPr lang="zh-CN" altLang="en-US" sz="2800" dirty="0"/>
              <a:t>袁吉打败后，他又能反败为胜的原因是什么？（</a:t>
            </a:r>
            <a:r>
              <a:rPr lang="en-US" altLang="zh-CN" sz="2800" dirty="0"/>
              <a:t>4</a:t>
            </a:r>
            <a:r>
              <a:rPr lang="zh-CN" altLang="en-US" sz="2800" dirty="0"/>
              <a:t>分）</a:t>
            </a:r>
          </a:p>
          <a:p>
            <a:r>
              <a:rPr lang="zh-CN" altLang="en-US" sz="2800" dirty="0">
                <a:solidFill>
                  <a:schemeClr val="tx1"/>
                </a:solidFill>
              </a:rPr>
              <a:t>    汉与大战一日，兵败，走入壁。  汉乃召诸将厉之曰</a:t>
            </a:r>
            <a:r>
              <a:rPr lang="en-US" altLang="zh-CN" sz="2800" dirty="0">
                <a:solidFill>
                  <a:schemeClr val="tx1"/>
                </a:solidFill>
              </a:rPr>
              <a:t>:    </a:t>
            </a:r>
            <a:r>
              <a:rPr lang="en-US" altLang="zh-CN" sz="2800" dirty="0">
                <a:solidFill>
                  <a:schemeClr val="tx1"/>
                </a:solidFill>
                <a:latin typeface="Arial" charset="0"/>
              </a:rPr>
              <a:t>“</a:t>
            </a:r>
            <a:r>
              <a:rPr lang="zh-CN" altLang="en-US" sz="2800" dirty="0">
                <a:solidFill>
                  <a:schemeClr val="tx1"/>
                </a:solidFill>
              </a:rPr>
              <a:t>欲潜师就尚于江南，并兵御之。成败之机，在此一举。</a:t>
            </a:r>
            <a:r>
              <a:rPr lang="zh-CN" altLang="en-US" sz="2800" dirty="0">
                <a:solidFill>
                  <a:schemeClr val="tx1"/>
                </a:solidFill>
                <a:latin typeface="Arial" charset="0"/>
              </a:rPr>
              <a:t>”</a:t>
            </a:r>
            <a:r>
              <a:rPr lang="zh-CN" altLang="en-US" sz="2800" dirty="0">
                <a:solidFill>
                  <a:schemeClr val="tx1"/>
                </a:solidFill>
              </a:rPr>
              <a:t>于是     多树幡旗，使烟火不绝，夜衔枚引兵与刘尚合军，丰等不觉。明日，汉悉兵迎战，遂大破之。 </a:t>
            </a:r>
            <a:endParaRPr lang="en-US" altLang="zh-CN" sz="2800" dirty="0">
              <a:solidFill>
                <a:schemeClr val="tx1"/>
              </a:solidFill>
            </a:endParaRPr>
          </a:p>
          <a:p>
            <a:pPr>
              <a:spcBef>
                <a:spcPct val="50000"/>
              </a:spcBef>
            </a:pPr>
            <a:endParaRPr lang="zh-CN" altLang="en-US" sz="2800" dirty="0"/>
          </a:p>
        </p:txBody>
      </p:sp>
      <p:sp>
        <p:nvSpPr>
          <p:cNvPr id="7242" name="Oval 74"/>
          <p:cNvSpPr>
            <a:spLocks noChangeArrowheads="1"/>
          </p:cNvSpPr>
          <p:nvPr/>
        </p:nvSpPr>
        <p:spPr bwMode="auto">
          <a:xfrm>
            <a:off x="5795963" y="1484313"/>
            <a:ext cx="431800" cy="360362"/>
          </a:xfrm>
          <a:prstGeom prst="ellipse">
            <a:avLst/>
          </a:prstGeom>
          <a:solidFill>
            <a:srgbClr val="FF99CC">
              <a:alpha val="0"/>
            </a:srgbClr>
          </a:solidFill>
          <a:ln w="4445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2000" dirty="0">
                <a:latin typeface="Arial" charset="0"/>
                <a:ea typeface="宋体" pitchFamily="2" charset="-122"/>
              </a:rPr>
              <a:t>A</a:t>
            </a:r>
          </a:p>
        </p:txBody>
      </p:sp>
      <p:sp>
        <p:nvSpPr>
          <p:cNvPr id="7243" name="Rectangle 75"/>
          <p:cNvSpPr>
            <a:spLocks noChangeArrowheads="1"/>
          </p:cNvSpPr>
          <p:nvPr/>
        </p:nvSpPr>
        <p:spPr bwMode="auto">
          <a:xfrm>
            <a:off x="8215338" y="1285860"/>
            <a:ext cx="428629" cy="646331"/>
          </a:xfrm>
          <a:prstGeom prst="rect">
            <a:avLst/>
          </a:prstGeom>
          <a:noFill/>
          <a:ln w="38100" algn="ctr">
            <a:solidFill>
              <a:srgbClr val="800000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endParaRPr lang="zh-CN" altLang="en-US"/>
          </a:p>
        </p:txBody>
      </p:sp>
      <p:sp>
        <p:nvSpPr>
          <p:cNvPr id="7244" name="Oval 76"/>
          <p:cNvSpPr>
            <a:spLocks noChangeArrowheads="1"/>
          </p:cNvSpPr>
          <p:nvPr/>
        </p:nvSpPr>
        <p:spPr bwMode="auto">
          <a:xfrm>
            <a:off x="1331913" y="1844675"/>
            <a:ext cx="433387" cy="431800"/>
          </a:xfrm>
          <a:prstGeom prst="ellipse">
            <a:avLst/>
          </a:prstGeom>
          <a:solidFill>
            <a:srgbClr val="FF99CC">
              <a:alpha val="0"/>
            </a:srgbClr>
          </a:solidFill>
          <a:ln w="41275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2000">
                <a:latin typeface="Arial" charset="0"/>
                <a:ea typeface="宋体" pitchFamily="2" charset="-122"/>
              </a:rPr>
              <a:t>B </a:t>
            </a:r>
          </a:p>
        </p:txBody>
      </p:sp>
      <p:sp>
        <p:nvSpPr>
          <p:cNvPr id="7245" name="Oval 77"/>
          <p:cNvSpPr>
            <a:spLocks noChangeArrowheads="1"/>
          </p:cNvSpPr>
          <p:nvPr/>
        </p:nvSpPr>
        <p:spPr bwMode="auto">
          <a:xfrm>
            <a:off x="3428992" y="2285992"/>
            <a:ext cx="431800" cy="431800"/>
          </a:xfrm>
          <a:prstGeom prst="ellipse">
            <a:avLst/>
          </a:prstGeom>
          <a:solidFill>
            <a:srgbClr val="FF99CC">
              <a:alpha val="0"/>
            </a:srgbClr>
          </a:solidFill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2000">
                <a:latin typeface="Arial" charset="0"/>
                <a:ea typeface="宋体" pitchFamily="2" charset="-122"/>
              </a:rPr>
              <a:t>C</a:t>
            </a:r>
          </a:p>
        </p:txBody>
      </p:sp>
      <p:sp>
        <p:nvSpPr>
          <p:cNvPr id="7246" name="Line 78"/>
          <p:cNvSpPr>
            <a:spLocks noChangeShapeType="1"/>
          </p:cNvSpPr>
          <p:nvPr/>
        </p:nvSpPr>
        <p:spPr bwMode="auto">
          <a:xfrm>
            <a:off x="2051050" y="2276475"/>
            <a:ext cx="4752975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grpSp>
        <p:nvGrpSpPr>
          <p:cNvPr id="2" name="Group 91"/>
          <p:cNvGrpSpPr>
            <a:grpSpLocks/>
          </p:cNvGrpSpPr>
          <p:nvPr/>
        </p:nvGrpSpPr>
        <p:grpSpPr bwMode="auto">
          <a:xfrm>
            <a:off x="0" y="2714620"/>
            <a:ext cx="7920038" cy="433388"/>
            <a:chOff x="204" y="1706"/>
            <a:chExt cx="4989" cy="273"/>
          </a:xfrm>
        </p:grpSpPr>
        <p:sp>
          <p:nvSpPr>
            <p:cNvPr id="6167" name="Line 79"/>
            <p:cNvSpPr>
              <a:spLocks noChangeShapeType="1"/>
            </p:cNvSpPr>
            <p:nvPr/>
          </p:nvSpPr>
          <p:spPr bwMode="auto">
            <a:xfrm>
              <a:off x="2835" y="1706"/>
              <a:ext cx="2358" cy="0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6168" name="Line 80"/>
            <p:cNvSpPr>
              <a:spLocks noChangeShapeType="1"/>
            </p:cNvSpPr>
            <p:nvPr/>
          </p:nvSpPr>
          <p:spPr bwMode="auto">
            <a:xfrm>
              <a:off x="204" y="1979"/>
              <a:ext cx="3402" cy="0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</p:grpSp>
      <p:sp>
        <p:nvSpPr>
          <p:cNvPr id="7252" name="Rectangle 84"/>
          <p:cNvSpPr>
            <a:spLocks noChangeArrowheads="1"/>
          </p:cNvSpPr>
          <p:nvPr/>
        </p:nvSpPr>
        <p:spPr bwMode="auto">
          <a:xfrm>
            <a:off x="755650" y="3860800"/>
            <a:ext cx="7777163" cy="2736850"/>
          </a:xfrm>
          <a:prstGeom prst="rect">
            <a:avLst/>
          </a:prstGeom>
          <a:noFill/>
          <a:ln w="57150" algn="ctr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7253" name="Text Box 85"/>
          <p:cNvSpPr txBox="1">
            <a:spLocks noChangeArrowheads="1"/>
          </p:cNvSpPr>
          <p:nvPr/>
        </p:nvSpPr>
        <p:spPr bwMode="auto">
          <a:xfrm>
            <a:off x="971550" y="4292600"/>
            <a:ext cx="316865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>
                <a:solidFill>
                  <a:srgbClr val="0000CC"/>
                </a:solidFill>
                <a:latin typeface="方正隶二简体" pitchFamily="65" charset="-122"/>
                <a:ea typeface="方正隶二简体" pitchFamily="65" charset="-122"/>
              </a:rPr>
              <a:t>解题方法之</a:t>
            </a:r>
          </a:p>
        </p:txBody>
      </p:sp>
      <p:sp>
        <p:nvSpPr>
          <p:cNvPr id="7254" name="Text Box 86"/>
          <p:cNvSpPr txBox="1">
            <a:spLocks noChangeArrowheads="1"/>
          </p:cNvSpPr>
          <p:nvPr/>
        </p:nvSpPr>
        <p:spPr bwMode="auto">
          <a:xfrm>
            <a:off x="1979613" y="5362575"/>
            <a:ext cx="5976937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/>
              <a:t>二 找要点   逐句</a:t>
            </a:r>
            <a:r>
              <a:rPr lang="en-US" altLang="zh-CN"/>
              <a:t>(</a:t>
            </a:r>
            <a:r>
              <a:rPr lang="zh-CN" altLang="en-US"/>
              <a:t>层</a:t>
            </a:r>
            <a:r>
              <a:rPr lang="en-US" altLang="zh-CN"/>
              <a:t>)</a:t>
            </a:r>
            <a:r>
              <a:rPr lang="zh-CN" altLang="en-US"/>
              <a:t>分析</a:t>
            </a:r>
          </a:p>
        </p:txBody>
      </p:sp>
      <p:sp>
        <p:nvSpPr>
          <p:cNvPr id="7255" name="AutoShape 87"/>
          <p:cNvSpPr>
            <a:spLocks/>
          </p:cNvSpPr>
          <p:nvPr/>
        </p:nvSpPr>
        <p:spPr bwMode="auto">
          <a:xfrm>
            <a:off x="5724525" y="1412875"/>
            <a:ext cx="215900" cy="503238"/>
          </a:xfrm>
          <a:prstGeom prst="leftBracket">
            <a:avLst>
              <a:gd name="adj" fmla="val 19424"/>
            </a:avLst>
          </a:prstGeom>
          <a:noFill/>
          <a:ln w="4127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7256" name="AutoShape 88"/>
          <p:cNvSpPr>
            <a:spLocks/>
          </p:cNvSpPr>
          <p:nvPr/>
        </p:nvSpPr>
        <p:spPr bwMode="auto">
          <a:xfrm>
            <a:off x="5214942" y="2714620"/>
            <a:ext cx="214314" cy="665083"/>
          </a:xfrm>
          <a:prstGeom prst="rightBracket">
            <a:avLst>
              <a:gd name="adj" fmla="val 19424"/>
            </a:avLst>
          </a:prstGeom>
          <a:noFill/>
          <a:ln w="41275">
            <a:solidFill>
              <a:srgbClr val="FF0000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endParaRPr lang="zh-CN" altLang="en-US"/>
          </a:p>
        </p:txBody>
      </p:sp>
      <p:sp>
        <p:nvSpPr>
          <p:cNvPr id="7257" name="Line 89"/>
          <p:cNvSpPr>
            <a:spLocks noChangeShapeType="1"/>
          </p:cNvSpPr>
          <p:nvPr/>
        </p:nvSpPr>
        <p:spPr bwMode="auto">
          <a:xfrm>
            <a:off x="5429256" y="3286124"/>
            <a:ext cx="647700" cy="144463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7258" name="Oval 90"/>
          <p:cNvSpPr>
            <a:spLocks noChangeArrowheads="1"/>
          </p:cNvSpPr>
          <p:nvPr/>
        </p:nvSpPr>
        <p:spPr bwMode="auto">
          <a:xfrm>
            <a:off x="6143636" y="3214686"/>
            <a:ext cx="431800" cy="431800"/>
          </a:xfrm>
          <a:prstGeom prst="ellipse">
            <a:avLst/>
          </a:prstGeom>
          <a:solidFill>
            <a:srgbClr val="FF99CC">
              <a:alpha val="0"/>
            </a:srgbClr>
          </a:solidFill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2000">
                <a:latin typeface="Arial" charset="0"/>
                <a:ea typeface="宋体" pitchFamily="2" charset="-122"/>
              </a:rPr>
              <a:t>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72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2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4" dur="2000"/>
                                        <p:tgtEl>
                                          <p:spTgt spid="7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9" dur="500"/>
                                        <p:tgtEl>
                                          <p:spTgt spid="7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42" grpId="0" animBg="1"/>
      <p:bldP spid="7243" grpId="0" animBg="1"/>
      <p:bldP spid="7244" grpId="0" animBg="1"/>
      <p:bldP spid="7245" grpId="0" animBg="1"/>
      <p:bldP spid="7246" grpId="0" animBg="1"/>
      <p:bldP spid="7252" grpId="0" animBg="1"/>
      <p:bldP spid="7255" grpId="0" animBg="1"/>
      <p:bldP spid="7256" grpId="0" animBg="1"/>
      <p:bldP spid="7257" grpId="0" animBg="1"/>
      <p:bldP spid="725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5148263" y="836613"/>
            <a:ext cx="35274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800" b="0">
                <a:solidFill>
                  <a:schemeClr val="tx1"/>
                </a:solidFill>
                <a:latin typeface="Arial" charset="0"/>
                <a:ea typeface="宋体" pitchFamily="2" charset="-122"/>
              </a:rPr>
              <a:t>(</a:t>
            </a:r>
            <a:endParaRPr lang="zh-CN" altLang="en-US" sz="1800" b="0">
              <a:solidFill>
                <a:schemeClr val="tx1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1258888" y="836613"/>
            <a:ext cx="345757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  <p:sp>
        <p:nvSpPr>
          <p:cNvPr id="7174" name="Oval 6"/>
          <p:cNvSpPr>
            <a:spLocks noChangeArrowheads="1"/>
          </p:cNvSpPr>
          <p:nvPr/>
        </p:nvSpPr>
        <p:spPr bwMode="auto">
          <a:xfrm>
            <a:off x="1547813" y="1125538"/>
            <a:ext cx="936625" cy="358775"/>
          </a:xfrm>
          <a:prstGeom prst="ellipse">
            <a:avLst/>
          </a:prstGeom>
          <a:noFill/>
          <a:ln w="9525" algn="ctr">
            <a:solidFill>
              <a:schemeClr val="accent2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7175" name="Oval 7"/>
          <p:cNvSpPr>
            <a:spLocks noChangeArrowheads="1"/>
          </p:cNvSpPr>
          <p:nvPr/>
        </p:nvSpPr>
        <p:spPr bwMode="auto">
          <a:xfrm>
            <a:off x="1547813" y="2708275"/>
            <a:ext cx="1800225" cy="433388"/>
          </a:xfrm>
          <a:prstGeom prst="ellipse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7176" name="Picture 4" descr="cabg04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520700"/>
            <a:ext cx="9144000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971550" y="836613"/>
            <a:ext cx="4608513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zh-CN"/>
          </a:p>
        </p:txBody>
      </p:sp>
      <p:sp>
        <p:nvSpPr>
          <p:cNvPr id="31754" name="Text Box 10"/>
          <p:cNvSpPr txBox="1">
            <a:spLocks noChangeArrowheads="1"/>
          </p:cNvSpPr>
          <p:nvPr/>
        </p:nvSpPr>
        <p:spPr bwMode="auto">
          <a:xfrm>
            <a:off x="539750" y="260350"/>
            <a:ext cx="8604250" cy="4270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/>
              <a:t>课前演练</a:t>
            </a:r>
          </a:p>
          <a:p>
            <a:r>
              <a:rPr lang="zh-CN" altLang="en-US" sz="2800"/>
              <a:t>思考：吴汉被谢丰</a:t>
            </a:r>
            <a:r>
              <a:rPr lang="en-US" altLang="zh-CN" sz="2800"/>
              <a:t>.</a:t>
            </a:r>
            <a:r>
              <a:rPr lang="zh-CN" altLang="en-US" sz="2800"/>
              <a:t>袁吉打败后，他又能反败为胜的原因是什么？（</a:t>
            </a:r>
            <a:r>
              <a:rPr lang="en-US" altLang="zh-CN" sz="2800"/>
              <a:t>4</a:t>
            </a:r>
            <a:r>
              <a:rPr lang="zh-CN" altLang="en-US" sz="2800"/>
              <a:t>分）             </a:t>
            </a:r>
            <a:r>
              <a:rPr lang="en-US" altLang="zh-CN" sz="2800">
                <a:solidFill>
                  <a:srgbClr val="0000CC"/>
                </a:solidFill>
              </a:rPr>
              <a:t>D</a:t>
            </a:r>
          </a:p>
          <a:p>
            <a:r>
              <a:rPr lang="zh-CN" altLang="en-US" sz="2800">
                <a:solidFill>
                  <a:schemeClr val="tx1"/>
                </a:solidFill>
              </a:rPr>
              <a:t>    汉与大战一日，兵败，走入壁。 </a:t>
            </a:r>
            <a:r>
              <a:rPr lang="en-US" altLang="zh-CN" sz="3200">
                <a:solidFill>
                  <a:srgbClr val="0000CC"/>
                </a:solidFill>
              </a:rPr>
              <a:t>A</a:t>
            </a:r>
            <a:r>
              <a:rPr lang="en-US" altLang="zh-CN" sz="3200"/>
              <a:t> </a:t>
            </a:r>
            <a:r>
              <a:rPr lang="zh-CN" altLang="en-US" sz="2800" u="sng">
                <a:solidFill>
                  <a:schemeClr val="tx1"/>
                </a:solidFill>
              </a:rPr>
              <a:t>汉乃召诸将厉</a:t>
            </a:r>
            <a:r>
              <a:rPr lang="zh-CN" altLang="en-US" sz="2800">
                <a:solidFill>
                  <a:schemeClr val="tx1"/>
                </a:solidFill>
              </a:rPr>
              <a:t>之曰</a:t>
            </a:r>
            <a:r>
              <a:rPr lang="en-US" altLang="zh-CN" sz="2800">
                <a:solidFill>
                  <a:schemeClr val="tx1"/>
                </a:solidFill>
              </a:rPr>
              <a:t>: </a:t>
            </a:r>
            <a:r>
              <a:rPr lang="en-US" altLang="zh-CN" sz="2800"/>
              <a:t> </a:t>
            </a:r>
            <a:r>
              <a:rPr lang="en-US" altLang="zh-CN" sz="2800">
                <a:solidFill>
                  <a:srgbClr val="0000CC"/>
                </a:solidFill>
              </a:rPr>
              <a:t>B </a:t>
            </a:r>
            <a:r>
              <a:rPr lang="en-US" altLang="zh-CN" sz="2800">
                <a:solidFill>
                  <a:schemeClr val="tx1"/>
                </a:solidFill>
              </a:rPr>
              <a:t> </a:t>
            </a:r>
            <a:r>
              <a:rPr lang="en-US" altLang="zh-CN" sz="2800">
                <a:solidFill>
                  <a:schemeClr val="tx1"/>
                </a:solidFill>
                <a:latin typeface="Arial" charset="0"/>
              </a:rPr>
              <a:t>“</a:t>
            </a:r>
            <a:r>
              <a:rPr lang="zh-CN" altLang="en-US" sz="2800" u="sng">
                <a:solidFill>
                  <a:schemeClr val="tx1"/>
                </a:solidFill>
              </a:rPr>
              <a:t>欲潜师就尚于江南，并兵御之</a:t>
            </a:r>
            <a:r>
              <a:rPr lang="zh-CN" altLang="en-US" sz="2800">
                <a:solidFill>
                  <a:schemeClr val="tx1"/>
                </a:solidFill>
              </a:rPr>
              <a:t>。成败之机，在此一举。</a:t>
            </a:r>
            <a:r>
              <a:rPr lang="zh-CN" altLang="en-US" sz="2800">
                <a:solidFill>
                  <a:schemeClr val="tx1"/>
                </a:solidFill>
                <a:latin typeface="Arial" charset="0"/>
              </a:rPr>
              <a:t>”</a:t>
            </a:r>
            <a:r>
              <a:rPr lang="zh-CN" altLang="en-US" sz="2800">
                <a:solidFill>
                  <a:schemeClr val="tx1"/>
                </a:solidFill>
              </a:rPr>
              <a:t>于是   </a:t>
            </a:r>
            <a:r>
              <a:rPr lang="en-US" altLang="zh-CN" sz="3200">
                <a:solidFill>
                  <a:srgbClr val="0000CC"/>
                </a:solidFill>
                <a:latin typeface="华文新魏" pitchFamily="2" charset="-122"/>
                <a:ea typeface="华文新魏" pitchFamily="2" charset="-122"/>
              </a:rPr>
              <a:t>C </a:t>
            </a:r>
            <a:r>
              <a:rPr lang="en-US" altLang="zh-CN" sz="2800">
                <a:solidFill>
                  <a:schemeClr val="tx1"/>
                </a:solidFill>
              </a:rPr>
              <a:t> </a:t>
            </a:r>
            <a:r>
              <a:rPr lang="zh-CN" altLang="en-US" sz="2800" u="sng">
                <a:solidFill>
                  <a:schemeClr val="tx1"/>
                </a:solidFill>
              </a:rPr>
              <a:t>多树幡旗，使烟火不绝</a:t>
            </a:r>
            <a:r>
              <a:rPr lang="zh-CN" altLang="en-US" sz="2800">
                <a:solidFill>
                  <a:schemeClr val="tx1"/>
                </a:solidFill>
              </a:rPr>
              <a:t>，</a:t>
            </a:r>
            <a:r>
              <a:rPr lang="zh-CN" altLang="en-US" sz="2800" u="sng">
                <a:solidFill>
                  <a:schemeClr val="tx1"/>
                </a:solidFill>
              </a:rPr>
              <a:t>夜衔枚引兵与刘尚合军，丰等不觉。</a:t>
            </a:r>
            <a:r>
              <a:rPr lang="zh-CN" altLang="en-US" sz="2800">
                <a:solidFill>
                  <a:schemeClr val="tx1"/>
                </a:solidFill>
              </a:rPr>
              <a:t>明日，汉悉兵迎战，遂大破之。 </a:t>
            </a:r>
            <a:endParaRPr lang="en-US" altLang="zh-CN" sz="2800">
              <a:solidFill>
                <a:schemeClr val="tx1"/>
              </a:solidFill>
            </a:endParaRPr>
          </a:p>
          <a:p>
            <a:pPr>
              <a:spcBef>
                <a:spcPct val="50000"/>
              </a:spcBef>
            </a:pPr>
            <a:endParaRPr lang="zh-CN" altLang="en-US" sz="2800"/>
          </a:p>
        </p:txBody>
      </p:sp>
      <p:sp>
        <p:nvSpPr>
          <p:cNvPr id="31755" name="Rectangle 11"/>
          <p:cNvSpPr>
            <a:spLocks noChangeArrowheads="1"/>
          </p:cNvSpPr>
          <p:nvPr/>
        </p:nvSpPr>
        <p:spPr bwMode="auto">
          <a:xfrm>
            <a:off x="323850" y="5084763"/>
            <a:ext cx="8497888" cy="1628775"/>
          </a:xfrm>
          <a:prstGeom prst="rect">
            <a:avLst/>
          </a:prstGeom>
          <a:noFill/>
          <a:ln w="57150" algn="ctr">
            <a:solidFill>
              <a:srgbClr val="00008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31756" name="Text Box 12"/>
          <p:cNvSpPr txBox="1">
            <a:spLocks noChangeArrowheads="1"/>
          </p:cNvSpPr>
          <p:nvPr/>
        </p:nvSpPr>
        <p:spPr bwMode="auto">
          <a:xfrm>
            <a:off x="684213" y="5300663"/>
            <a:ext cx="2879725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 smtClean="0">
                <a:solidFill>
                  <a:srgbClr val="0000CC"/>
                </a:solidFill>
                <a:latin typeface="隶书" pitchFamily="49" charset="-122"/>
                <a:ea typeface="方正隶二简体"/>
              </a:rPr>
              <a:t>解题方法之</a:t>
            </a:r>
            <a:endParaRPr lang="zh-CN" altLang="en-US" sz="3200" dirty="0">
              <a:solidFill>
                <a:srgbClr val="0000CC"/>
              </a:solidFill>
              <a:latin typeface="隶书" pitchFamily="49" charset="-122"/>
              <a:ea typeface="方正隶二简体"/>
            </a:endParaRPr>
          </a:p>
        </p:txBody>
      </p:sp>
      <p:sp>
        <p:nvSpPr>
          <p:cNvPr id="31757" name="Text Box 13"/>
          <p:cNvSpPr txBox="1">
            <a:spLocks noChangeArrowheads="1"/>
          </p:cNvSpPr>
          <p:nvPr/>
        </p:nvSpPr>
        <p:spPr bwMode="auto">
          <a:xfrm>
            <a:off x="2195513" y="5876925"/>
            <a:ext cx="5256212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/>
              <a:t>三  明要点  组织语言</a:t>
            </a:r>
          </a:p>
        </p:txBody>
      </p:sp>
      <p:sp>
        <p:nvSpPr>
          <p:cNvPr id="7182" name="AutoShape 15"/>
          <p:cNvSpPr>
            <a:spLocks noChangeArrowheads="1"/>
          </p:cNvSpPr>
          <p:nvPr/>
        </p:nvSpPr>
        <p:spPr bwMode="auto">
          <a:xfrm>
            <a:off x="468313" y="260350"/>
            <a:ext cx="3311525" cy="4897438"/>
          </a:xfrm>
          <a:prstGeom prst="wedgeRectCallout">
            <a:avLst>
              <a:gd name="adj1" fmla="val 102111"/>
              <a:gd name="adj2" fmla="val 71361"/>
            </a:avLst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zh-CN" altLang="en-US"/>
          </a:p>
        </p:txBody>
      </p:sp>
      <p:sp>
        <p:nvSpPr>
          <p:cNvPr id="7183" name="AutoShape 34"/>
          <p:cNvSpPr>
            <a:spLocks noChangeArrowheads="1"/>
          </p:cNvSpPr>
          <p:nvPr/>
        </p:nvSpPr>
        <p:spPr bwMode="auto">
          <a:xfrm>
            <a:off x="5724525" y="549275"/>
            <a:ext cx="2808288" cy="4103688"/>
          </a:xfrm>
          <a:prstGeom prst="wedgeRectCallout">
            <a:avLst>
              <a:gd name="adj1" fmla="val -43727"/>
              <a:gd name="adj2" fmla="val 112088"/>
            </a:avLst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zh-CN" altLang="en-US"/>
          </a:p>
        </p:txBody>
      </p:sp>
      <p:sp>
        <p:nvSpPr>
          <p:cNvPr id="31779" name="AutoShape 35"/>
          <p:cNvSpPr>
            <a:spLocks noChangeArrowheads="1"/>
          </p:cNvSpPr>
          <p:nvPr/>
        </p:nvSpPr>
        <p:spPr bwMode="auto">
          <a:xfrm>
            <a:off x="80086" y="188913"/>
            <a:ext cx="8964612" cy="4608512"/>
          </a:xfrm>
          <a:prstGeom prst="wedgeRectCallout">
            <a:avLst>
              <a:gd name="adj1" fmla="val 14218"/>
              <a:gd name="adj2" fmla="val 72495"/>
            </a:avLst>
          </a:prstGeom>
          <a:solidFill>
            <a:schemeClr val="accent1"/>
          </a:solidFill>
          <a:ln w="38100" algn="ctr">
            <a:solidFill>
              <a:srgbClr val="00008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zh-CN" altLang="en-US"/>
          </a:p>
        </p:txBody>
      </p:sp>
      <p:sp>
        <p:nvSpPr>
          <p:cNvPr id="31780" name="Text Box 36"/>
          <p:cNvSpPr txBox="1">
            <a:spLocks noChangeArrowheads="1"/>
          </p:cNvSpPr>
          <p:nvPr/>
        </p:nvSpPr>
        <p:spPr bwMode="auto">
          <a:xfrm>
            <a:off x="0" y="333375"/>
            <a:ext cx="9144000" cy="2492990"/>
          </a:xfrm>
          <a:prstGeom prst="rect">
            <a:avLst/>
          </a:prstGeom>
          <a:solidFill>
            <a:srgbClr val="99CCFF">
              <a:alpha val="0"/>
            </a:srgbClr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400" dirty="0" smtClean="0"/>
              <a:t> 一 关键</a:t>
            </a:r>
            <a:r>
              <a:rPr lang="zh-CN" altLang="en-US" sz="2400" dirty="0"/>
              <a:t>词句摘录法</a:t>
            </a:r>
            <a:r>
              <a:rPr lang="zh-CN" altLang="en-US" sz="2400" dirty="0">
                <a:solidFill>
                  <a:schemeClr val="tx1"/>
                </a:solidFill>
              </a:rPr>
              <a:t>  即选摘原文的关键词句来作答的一种方法。</a:t>
            </a:r>
          </a:p>
          <a:p>
            <a:r>
              <a:rPr lang="zh-CN" altLang="en-US" sz="2400" dirty="0"/>
              <a:t>要点：</a:t>
            </a:r>
            <a:r>
              <a:rPr lang="zh-CN" altLang="en-US" sz="2400" dirty="0">
                <a:solidFill>
                  <a:schemeClr val="tx1"/>
                </a:solidFill>
              </a:rPr>
              <a:t>解题时应抓住</a:t>
            </a:r>
            <a:r>
              <a:rPr lang="zh-CN" altLang="en-US" sz="2400" dirty="0"/>
              <a:t>与答案有关的关键语句</a:t>
            </a:r>
            <a:r>
              <a:rPr lang="en-US" altLang="zh-CN" sz="2400" dirty="0">
                <a:solidFill>
                  <a:schemeClr val="tx1"/>
                </a:solidFill>
              </a:rPr>
              <a:t>,</a:t>
            </a:r>
            <a:r>
              <a:rPr lang="zh-CN" altLang="en-US" sz="2400" dirty="0">
                <a:solidFill>
                  <a:schemeClr val="tx1"/>
                </a:solidFill>
              </a:rPr>
              <a:t>文中有的关键句如观点句或中心议论句如果吻合题意，可直接摘录；如只出现关键词，那还需要读者去组合。</a:t>
            </a:r>
            <a:r>
              <a:rPr lang="zh-CN" altLang="en-US" sz="2400" dirty="0"/>
              <a:t>如题目要求用自己的话概括的，文中的重要句子就必须翻译。 </a:t>
            </a:r>
          </a:p>
          <a:p>
            <a:pPr>
              <a:spcBef>
                <a:spcPct val="50000"/>
              </a:spcBef>
            </a:pPr>
            <a:endParaRPr lang="zh-CN" altLang="en-US" sz="2400" dirty="0"/>
          </a:p>
        </p:txBody>
      </p:sp>
      <p:sp>
        <p:nvSpPr>
          <p:cNvPr id="7186" name="Text Box 37"/>
          <p:cNvSpPr txBox="1">
            <a:spLocks noChangeArrowheads="1"/>
          </p:cNvSpPr>
          <p:nvPr/>
        </p:nvSpPr>
        <p:spPr bwMode="auto">
          <a:xfrm>
            <a:off x="611188" y="3284538"/>
            <a:ext cx="770572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  <p:sp>
        <p:nvSpPr>
          <p:cNvPr id="31782" name="Text Box 38"/>
          <p:cNvSpPr txBox="1">
            <a:spLocks noChangeArrowheads="1"/>
          </p:cNvSpPr>
          <p:nvPr/>
        </p:nvSpPr>
        <p:spPr bwMode="auto">
          <a:xfrm>
            <a:off x="0" y="2571744"/>
            <a:ext cx="9144000" cy="286232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400" smtClean="0"/>
              <a:t>二 句</a:t>
            </a:r>
            <a:r>
              <a:rPr lang="zh-CN" altLang="en-US" sz="2400" dirty="0"/>
              <a:t>意（层意）提取</a:t>
            </a:r>
            <a:r>
              <a:rPr lang="zh-CN" altLang="en-US" sz="2400"/>
              <a:t>法</a:t>
            </a:r>
            <a:r>
              <a:rPr lang="zh-CN" altLang="en-US" sz="2400">
                <a:solidFill>
                  <a:schemeClr val="tx1"/>
                </a:solidFill>
              </a:rPr>
              <a:t> </a:t>
            </a:r>
            <a:r>
              <a:rPr lang="zh-CN" altLang="en-US" sz="2400" smtClean="0">
                <a:solidFill>
                  <a:schemeClr val="tx1"/>
                </a:solidFill>
              </a:rPr>
              <a:t>  即</a:t>
            </a:r>
            <a:r>
              <a:rPr lang="zh-CN" altLang="en-US" sz="2400" dirty="0">
                <a:solidFill>
                  <a:schemeClr val="tx1"/>
                </a:solidFill>
              </a:rPr>
              <a:t>需要概括的内容在文章或文段中并无明显的中心句，读者要通过阅读文章，自己去感受、体会、把握和提炼大意，然后用自己的语言表达出来的一种方法。</a:t>
            </a:r>
          </a:p>
          <a:p>
            <a:r>
              <a:rPr lang="zh-CN" altLang="en-US" sz="2400" dirty="0"/>
              <a:t>要点：</a:t>
            </a:r>
            <a:r>
              <a:rPr lang="zh-CN" altLang="en-US" sz="2400" dirty="0">
                <a:solidFill>
                  <a:schemeClr val="tx1"/>
                </a:solidFill>
              </a:rPr>
              <a:t>这类题要根据句意或层意</a:t>
            </a:r>
            <a:r>
              <a:rPr lang="zh-CN" altLang="en-US" sz="2400" dirty="0"/>
              <a:t>提炼出</a:t>
            </a:r>
            <a:r>
              <a:rPr lang="zh-CN" altLang="en-US" sz="2400" dirty="0">
                <a:solidFill>
                  <a:schemeClr val="tx1"/>
                </a:solidFill>
              </a:rPr>
              <a:t>这一句或这一层的</a:t>
            </a:r>
            <a:r>
              <a:rPr lang="zh-CN" altLang="en-US" sz="2400" dirty="0"/>
              <a:t>内涵与本质</a:t>
            </a:r>
            <a:r>
              <a:rPr lang="zh-CN" altLang="en-US" sz="2400" dirty="0">
                <a:solidFill>
                  <a:schemeClr val="tx1"/>
                </a:solidFill>
              </a:rPr>
              <a:t>的东西，答题才会有准确性。</a:t>
            </a:r>
          </a:p>
          <a:p>
            <a:endParaRPr lang="zh-CN" altLang="en-US" sz="2400" dirty="0">
              <a:solidFill>
                <a:schemeClr val="tx1"/>
              </a:solidFill>
            </a:endParaRPr>
          </a:p>
          <a:p>
            <a:pPr>
              <a:spcBef>
                <a:spcPct val="50000"/>
              </a:spcBef>
            </a:pP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7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7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317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1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1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17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1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4" grpId="0"/>
      <p:bldP spid="31755" grpId="0" animBg="1"/>
      <p:bldP spid="31779" grpId="0" animBg="1"/>
      <p:bldP spid="31780" grpId="0" animBg="1"/>
      <p:bldP spid="3178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dirty="0" smtClean="0"/>
              <a:t>                                                                                                                                                    </a:t>
            </a:r>
            <a:endParaRPr lang="zh-CN" altLang="zh-CN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5148263" y="836613"/>
            <a:ext cx="35274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800" b="0">
                <a:solidFill>
                  <a:schemeClr val="tx1"/>
                </a:solidFill>
                <a:latin typeface="Arial" charset="0"/>
                <a:ea typeface="宋体" pitchFamily="2" charset="-122"/>
              </a:rPr>
              <a:t>(</a:t>
            </a:r>
            <a:endParaRPr lang="zh-CN" altLang="en-US" sz="1800" b="0">
              <a:solidFill>
                <a:schemeClr val="tx1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1258888" y="836613"/>
            <a:ext cx="345757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  <p:sp>
        <p:nvSpPr>
          <p:cNvPr id="8198" name="Oval 6"/>
          <p:cNvSpPr>
            <a:spLocks noChangeArrowheads="1"/>
          </p:cNvSpPr>
          <p:nvPr/>
        </p:nvSpPr>
        <p:spPr bwMode="auto">
          <a:xfrm>
            <a:off x="1547813" y="1125538"/>
            <a:ext cx="936625" cy="358775"/>
          </a:xfrm>
          <a:prstGeom prst="ellipse">
            <a:avLst/>
          </a:prstGeom>
          <a:noFill/>
          <a:ln w="9525" algn="ctr">
            <a:solidFill>
              <a:schemeClr val="accent2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8199" name="Oval 7"/>
          <p:cNvSpPr>
            <a:spLocks noChangeArrowheads="1"/>
          </p:cNvSpPr>
          <p:nvPr/>
        </p:nvSpPr>
        <p:spPr bwMode="auto">
          <a:xfrm>
            <a:off x="1547813" y="2708275"/>
            <a:ext cx="1800225" cy="433388"/>
          </a:xfrm>
          <a:prstGeom prst="ellipse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8200" name="Picture 4" descr="cabg04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520700"/>
            <a:ext cx="9144000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250824" y="260350"/>
            <a:ext cx="8893175" cy="53553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400" dirty="0"/>
              <a:t>课前演练</a:t>
            </a:r>
          </a:p>
          <a:p>
            <a:r>
              <a:rPr lang="zh-CN" altLang="en-US" sz="2400" dirty="0"/>
              <a:t>思考：吴汉被谢丰</a:t>
            </a:r>
            <a:r>
              <a:rPr lang="en-US" altLang="zh-CN" sz="2400" dirty="0"/>
              <a:t>.</a:t>
            </a:r>
            <a:r>
              <a:rPr lang="zh-CN" altLang="en-US" sz="2400" dirty="0"/>
              <a:t>袁吉打败后，他又能反败为胜的原因是什么？（</a:t>
            </a:r>
            <a:r>
              <a:rPr lang="en-US" altLang="zh-CN" sz="2400" dirty="0"/>
              <a:t>4</a:t>
            </a:r>
            <a:r>
              <a:rPr lang="zh-CN" altLang="en-US" sz="2400" dirty="0"/>
              <a:t>分）</a:t>
            </a:r>
          </a:p>
          <a:p>
            <a:r>
              <a:rPr lang="zh-CN" altLang="en-US" sz="2400" dirty="0">
                <a:solidFill>
                  <a:schemeClr val="tx1"/>
                </a:solidFill>
              </a:rPr>
              <a:t>    </a:t>
            </a:r>
          </a:p>
          <a:p>
            <a:r>
              <a:rPr lang="zh-CN" altLang="en-US" sz="2400" dirty="0">
                <a:solidFill>
                  <a:schemeClr val="tx1"/>
                </a:solidFill>
              </a:rPr>
              <a:t>   汉与大战一日，兵败，走入壁。  汉乃召诸将厉之曰</a:t>
            </a:r>
            <a:r>
              <a:rPr lang="en-US" altLang="zh-CN" sz="2400" dirty="0">
                <a:solidFill>
                  <a:schemeClr val="tx1"/>
                </a:solidFill>
              </a:rPr>
              <a:t>:   </a:t>
            </a:r>
          </a:p>
          <a:p>
            <a:endParaRPr lang="en-US" altLang="zh-CN" sz="2400" dirty="0">
              <a:solidFill>
                <a:schemeClr val="tx1"/>
              </a:solidFill>
            </a:endParaRPr>
          </a:p>
          <a:p>
            <a:r>
              <a:rPr lang="en-US" altLang="zh-CN" sz="2400" dirty="0">
                <a:solidFill>
                  <a:schemeClr val="tx1"/>
                </a:solidFill>
              </a:rPr>
              <a:t> </a:t>
            </a:r>
            <a:r>
              <a:rPr lang="en-US" altLang="zh-CN" sz="2400" dirty="0">
                <a:solidFill>
                  <a:schemeClr val="tx1"/>
                </a:solidFill>
                <a:latin typeface="Arial" charset="0"/>
              </a:rPr>
              <a:t>“</a:t>
            </a:r>
            <a:r>
              <a:rPr lang="zh-CN" altLang="en-US" sz="2400" dirty="0">
                <a:solidFill>
                  <a:schemeClr val="tx1"/>
                </a:solidFill>
              </a:rPr>
              <a:t>欲潜师就尚于江南，并兵御之。成败之机，在此一举。</a:t>
            </a:r>
            <a:r>
              <a:rPr lang="zh-CN" altLang="en-US" sz="2400" dirty="0">
                <a:solidFill>
                  <a:schemeClr val="tx1"/>
                </a:solidFill>
                <a:latin typeface="Arial" charset="0"/>
              </a:rPr>
              <a:t>”</a:t>
            </a:r>
            <a:r>
              <a:rPr lang="zh-CN" altLang="en-US" sz="2400" dirty="0" smtClean="0">
                <a:solidFill>
                  <a:schemeClr val="tx1"/>
                </a:solidFill>
              </a:rPr>
              <a:t>于是       </a:t>
            </a:r>
            <a:endParaRPr lang="zh-CN" altLang="en-US" sz="2400" dirty="0">
              <a:solidFill>
                <a:schemeClr val="tx1"/>
              </a:solidFill>
            </a:endParaRPr>
          </a:p>
          <a:p>
            <a:endParaRPr lang="zh-CN" altLang="en-US" sz="2400" dirty="0">
              <a:solidFill>
                <a:schemeClr val="tx1"/>
              </a:solidFill>
            </a:endParaRPr>
          </a:p>
          <a:p>
            <a:r>
              <a:rPr lang="zh-CN" altLang="en-US" sz="2400" dirty="0">
                <a:solidFill>
                  <a:schemeClr val="tx1"/>
                </a:solidFill>
              </a:rPr>
              <a:t>多树幡旗，使烟火不绝，夜衔枚引兵与刘尚合军，丰等不觉。</a:t>
            </a:r>
          </a:p>
          <a:p>
            <a:endParaRPr lang="zh-CN" altLang="en-US" sz="2400" dirty="0">
              <a:solidFill>
                <a:schemeClr val="tx1"/>
              </a:solidFill>
            </a:endParaRPr>
          </a:p>
          <a:p>
            <a:r>
              <a:rPr lang="zh-CN" altLang="en-US" sz="2400" dirty="0">
                <a:solidFill>
                  <a:schemeClr val="tx1"/>
                </a:solidFill>
              </a:rPr>
              <a:t>明日，汉悉兵迎战，遂大破之。 </a:t>
            </a:r>
            <a:endParaRPr lang="en-US" altLang="zh-CN" sz="2400" dirty="0">
              <a:solidFill>
                <a:schemeClr val="tx1"/>
              </a:solidFill>
            </a:endParaRPr>
          </a:p>
          <a:p>
            <a:endParaRPr lang="zh-CN" altLang="en-US" sz="2400" dirty="0"/>
          </a:p>
          <a:p>
            <a:pPr>
              <a:spcBef>
                <a:spcPct val="50000"/>
              </a:spcBef>
            </a:pPr>
            <a:endParaRPr lang="en-US" altLang="zh-CN" dirty="0"/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684213" y="620713"/>
            <a:ext cx="6983412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  <p:sp>
        <p:nvSpPr>
          <p:cNvPr id="32779" name="Line 11"/>
          <p:cNvSpPr>
            <a:spLocks noChangeShapeType="1"/>
          </p:cNvSpPr>
          <p:nvPr/>
        </p:nvSpPr>
        <p:spPr bwMode="auto">
          <a:xfrm>
            <a:off x="5435600" y="2133600"/>
            <a:ext cx="2305050" cy="0"/>
          </a:xfrm>
          <a:prstGeom prst="line">
            <a:avLst/>
          </a:prstGeom>
          <a:noFill/>
          <a:ln w="28575">
            <a:solidFill>
              <a:srgbClr val="00008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32780" name="Rectangle 12"/>
          <p:cNvSpPr>
            <a:spLocks noChangeArrowheads="1"/>
          </p:cNvSpPr>
          <p:nvPr/>
        </p:nvSpPr>
        <p:spPr bwMode="auto">
          <a:xfrm>
            <a:off x="7000892" y="1643050"/>
            <a:ext cx="338157" cy="646331"/>
          </a:xfrm>
          <a:prstGeom prst="rect">
            <a:avLst/>
          </a:prstGeom>
          <a:noFill/>
          <a:ln w="28575" algn="ctr">
            <a:solidFill>
              <a:srgbClr val="800000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altLang="zh-CN" dirty="0" smtClean="0"/>
              <a:t>                                                                                          </a:t>
            </a:r>
            <a:endParaRPr lang="zh-CN" altLang="en-US" dirty="0"/>
          </a:p>
        </p:txBody>
      </p:sp>
      <p:sp>
        <p:nvSpPr>
          <p:cNvPr id="32781" name="AutoShape 13"/>
          <p:cNvSpPr>
            <a:spLocks noChangeArrowheads="1"/>
          </p:cNvSpPr>
          <p:nvPr/>
        </p:nvSpPr>
        <p:spPr bwMode="auto">
          <a:xfrm>
            <a:off x="4859338" y="1052513"/>
            <a:ext cx="4284662" cy="646112"/>
          </a:xfrm>
          <a:prstGeom prst="wedgeEllipseCallout">
            <a:avLst>
              <a:gd name="adj1" fmla="val -6394"/>
              <a:gd name="adj2" fmla="val 67935"/>
            </a:avLst>
          </a:prstGeom>
          <a:noFill/>
          <a:ln w="9525" algn="ctr">
            <a:solidFill>
              <a:srgbClr val="00008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zh-CN" altLang="en-US" sz="2400">
              <a:solidFill>
                <a:srgbClr val="0000CC"/>
              </a:solidFill>
            </a:endParaRPr>
          </a:p>
        </p:txBody>
      </p:sp>
      <p:sp>
        <p:nvSpPr>
          <p:cNvPr id="32782" name="Line 14"/>
          <p:cNvSpPr>
            <a:spLocks noChangeShapeType="1"/>
          </p:cNvSpPr>
          <p:nvPr/>
        </p:nvSpPr>
        <p:spPr bwMode="auto">
          <a:xfrm>
            <a:off x="684213" y="2852738"/>
            <a:ext cx="4103687" cy="0"/>
          </a:xfrm>
          <a:prstGeom prst="line">
            <a:avLst/>
          </a:prstGeom>
          <a:noFill/>
          <a:ln w="28575">
            <a:solidFill>
              <a:srgbClr val="00008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8207" name="AutoShape 15"/>
          <p:cNvSpPr>
            <a:spLocks noChangeArrowheads="1"/>
          </p:cNvSpPr>
          <p:nvPr/>
        </p:nvSpPr>
        <p:spPr bwMode="auto">
          <a:xfrm>
            <a:off x="1763713" y="765175"/>
            <a:ext cx="2735262" cy="1223963"/>
          </a:xfrm>
          <a:prstGeom prst="wedgeRoundRectCallout">
            <a:avLst>
              <a:gd name="adj1" fmla="val -77801"/>
              <a:gd name="adj2" fmla="val 94745"/>
              <a:gd name="adj3" fmla="val 16667"/>
            </a:avLst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zh-CN" altLang="en-US"/>
          </a:p>
        </p:txBody>
      </p:sp>
      <p:sp>
        <p:nvSpPr>
          <p:cNvPr id="8208" name="AutoShape 16"/>
          <p:cNvSpPr>
            <a:spLocks noChangeArrowheads="1"/>
          </p:cNvSpPr>
          <p:nvPr/>
        </p:nvSpPr>
        <p:spPr bwMode="auto">
          <a:xfrm>
            <a:off x="1331913" y="1125538"/>
            <a:ext cx="2879725" cy="1366837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zh-CN" altLang="en-US"/>
          </a:p>
        </p:txBody>
      </p:sp>
      <p:sp>
        <p:nvSpPr>
          <p:cNvPr id="32785" name="AutoShape 17"/>
          <p:cNvSpPr>
            <a:spLocks noChangeArrowheads="1"/>
          </p:cNvSpPr>
          <p:nvPr/>
        </p:nvSpPr>
        <p:spPr bwMode="auto">
          <a:xfrm>
            <a:off x="971550" y="1268413"/>
            <a:ext cx="3529013" cy="576262"/>
          </a:xfrm>
          <a:prstGeom prst="wedgeRoundRectCallout">
            <a:avLst>
              <a:gd name="adj1" fmla="val -58500"/>
              <a:gd name="adj2" fmla="val 184713"/>
              <a:gd name="adj3" fmla="val 16667"/>
            </a:avLst>
          </a:prstGeom>
          <a:noFill/>
          <a:ln w="12700" algn="ctr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zh-CN" altLang="en-US" sz="2800">
              <a:solidFill>
                <a:srgbClr val="0000CC"/>
              </a:solidFill>
            </a:endParaRPr>
          </a:p>
        </p:txBody>
      </p:sp>
      <p:sp>
        <p:nvSpPr>
          <p:cNvPr id="32786" name="Line 18"/>
          <p:cNvSpPr>
            <a:spLocks noChangeShapeType="1"/>
          </p:cNvSpPr>
          <p:nvPr/>
        </p:nvSpPr>
        <p:spPr bwMode="auto">
          <a:xfrm>
            <a:off x="395288" y="3644900"/>
            <a:ext cx="8137525" cy="0"/>
          </a:xfrm>
          <a:prstGeom prst="line">
            <a:avLst/>
          </a:prstGeom>
          <a:noFill/>
          <a:ln w="28575">
            <a:solidFill>
              <a:srgbClr val="00008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32787" name="AutoShape 19"/>
          <p:cNvSpPr>
            <a:spLocks noChangeArrowheads="1"/>
          </p:cNvSpPr>
          <p:nvPr/>
        </p:nvSpPr>
        <p:spPr bwMode="auto">
          <a:xfrm>
            <a:off x="250825" y="4868863"/>
            <a:ext cx="3673475" cy="1008062"/>
          </a:xfrm>
          <a:prstGeom prst="wedgeRoundRectCallout">
            <a:avLst>
              <a:gd name="adj1" fmla="val -19014"/>
              <a:gd name="adj2" fmla="val -171259"/>
              <a:gd name="adj3" fmla="val 16667"/>
            </a:avLst>
          </a:prstGeom>
          <a:noFill/>
          <a:ln w="9525" algn="ctr">
            <a:solidFill>
              <a:srgbClr val="00008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zh-CN" altLang="en-US" sz="2400">
              <a:solidFill>
                <a:srgbClr val="0000CC"/>
              </a:solidFill>
            </a:endParaRPr>
          </a:p>
        </p:txBody>
      </p:sp>
      <p:sp>
        <p:nvSpPr>
          <p:cNvPr id="32788" name="AutoShape 20"/>
          <p:cNvSpPr>
            <a:spLocks/>
          </p:cNvSpPr>
          <p:nvPr/>
        </p:nvSpPr>
        <p:spPr bwMode="auto">
          <a:xfrm>
            <a:off x="5076825" y="1700213"/>
            <a:ext cx="358775" cy="720725"/>
          </a:xfrm>
          <a:prstGeom prst="leftBracket">
            <a:avLst>
              <a:gd name="adj" fmla="val 1674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32789" name="AutoShape 21"/>
          <p:cNvSpPr>
            <a:spLocks/>
          </p:cNvSpPr>
          <p:nvPr/>
        </p:nvSpPr>
        <p:spPr bwMode="auto">
          <a:xfrm>
            <a:off x="8459788" y="2997200"/>
            <a:ext cx="433387" cy="936625"/>
          </a:xfrm>
          <a:prstGeom prst="rightBracket">
            <a:avLst>
              <a:gd name="adj" fmla="val 18010"/>
            </a:avLst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2790" name="AutoShape 22"/>
          <p:cNvSpPr>
            <a:spLocks noChangeArrowheads="1"/>
          </p:cNvSpPr>
          <p:nvPr/>
        </p:nvSpPr>
        <p:spPr bwMode="auto">
          <a:xfrm>
            <a:off x="5867400" y="4724400"/>
            <a:ext cx="3024188" cy="1081088"/>
          </a:xfrm>
          <a:prstGeom prst="wedgeRoundRectCallout">
            <a:avLst>
              <a:gd name="adj1" fmla="val 37245"/>
              <a:gd name="adj2" fmla="val -124597"/>
              <a:gd name="adj3" fmla="val 16667"/>
            </a:avLst>
          </a:prstGeom>
          <a:noFill/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zh-CN" altLang="en-US" sz="2800">
              <a:solidFill>
                <a:srgbClr val="0000CC"/>
              </a:solidFill>
            </a:endParaRPr>
          </a:p>
        </p:txBody>
      </p:sp>
      <p:sp>
        <p:nvSpPr>
          <p:cNvPr id="32791" name="Text Box 23"/>
          <p:cNvSpPr txBox="1">
            <a:spLocks noChangeArrowheads="1"/>
          </p:cNvSpPr>
          <p:nvPr/>
        </p:nvSpPr>
        <p:spPr bwMode="auto">
          <a:xfrm>
            <a:off x="5327650" y="1125538"/>
            <a:ext cx="3816350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0000CC"/>
                </a:solidFill>
              </a:rPr>
              <a:t>A </a:t>
            </a:r>
            <a:r>
              <a:rPr lang="zh-CN" altLang="en-US" sz="2800">
                <a:solidFill>
                  <a:srgbClr val="0000CC"/>
                </a:solidFill>
              </a:rPr>
              <a:t>关键时刻激励士气</a:t>
            </a:r>
          </a:p>
        </p:txBody>
      </p:sp>
      <p:sp>
        <p:nvSpPr>
          <p:cNvPr id="32792" name="Text Box 24"/>
          <p:cNvSpPr txBox="1">
            <a:spLocks noChangeArrowheads="1"/>
          </p:cNvSpPr>
          <p:nvPr/>
        </p:nvSpPr>
        <p:spPr bwMode="auto">
          <a:xfrm>
            <a:off x="827088" y="1341438"/>
            <a:ext cx="4032250" cy="1343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0000CC"/>
                </a:solidFill>
              </a:rPr>
              <a:t>B </a:t>
            </a:r>
            <a:r>
              <a:rPr lang="zh-CN" altLang="en-US" sz="2800">
                <a:solidFill>
                  <a:srgbClr val="0000CC"/>
                </a:solidFill>
              </a:rPr>
              <a:t>危机时刻想奇招</a:t>
            </a:r>
          </a:p>
          <a:p>
            <a:pPr>
              <a:spcBef>
                <a:spcPct val="50000"/>
              </a:spcBef>
            </a:pPr>
            <a:endParaRPr lang="zh-CN" altLang="en-US"/>
          </a:p>
        </p:txBody>
      </p:sp>
      <p:sp>
        <p:nvSpPr>
          <p:cNvPr id="32793" name="Text Box 25"/>
          <p:cNvSpPr txBox="1">
            <a:spLocks noChangeArrowheads="1"/>
          </p:cNvSpPr>
          <p:nvPr/>
        </p:nvSpPr>
        <p:spPr bwMode="auto">
          <a:xfrm>
            <a:off x="179388" y="4868863"/>
            <a:ext cx="3889375" cy="17700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0000CC"/>
                </a:solidFill>
              </a:rPr>
              <a:t>C </a:t>
            </a:r>
            <a:r>
              <a:rPr lang="zh-CN" altLang="en-US" sz="2800">
                <a:solidFill>
                  <a:srgbClr val="0000CC"/>
                </a:solidFill>
              </a:rPr>
              <a:t>智惑敌军 暗与刘尚会合</a:t>
            </a:r>
          </a:p>
          <a:p>
            <a:pPr>
              <a:spcBef>
                <a:spcPct val="50000"/>
              </a:spcBef>
            </a:pPr>
            <a:endParaRPr lang="zh-CN" altLang="en-US"/>
          </a:p>
        </p:txBody>
      </p:sp>
      <p:sp>
        <p:nvSpPr>
          <p:cNvPr id="32794" name="Text Box 26"/>
          <p:cNvSpPr txBox="1">
            <a:spLocks noChangeArrowheads="1"/>
          </p:cNvSpPr>
          <p:nvPr/>
        </p:nvSpPr>
        <p:spPr bwMode="auto">
          <a:xfrm>
            <a:off x="6011863" y="4797425"/>
            <a:ext cx="3889375" cy="1587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0000CC"/>
                </a:solidFill>
              </a:rPr>
              <a:t>D  </a:t>
            </a:r>
            <a:r>
              <a:rPr lang="zh-CN" altLang="en-US" sz="2800">
                <a:solidFill>
                  <a:srgbClr val="0000CC"/>
                </a:solidFill>
              </a:rPr>
              <a:t>临危不乱</a:t>
            </a:r>
          </a:p>
          <a:p>
            <a:r>
              <a:rPr lang="zh-CN" altLang="en-US" sz="2800">
                <a:solidFill>
                  <a:srgbClr val="0000CC"/>
                </a:solidFill>
              </a:rPr>
              <a:t>   镇定自若</a:t>
            </a:r>
          </a:p>
          <a:p>
            <a:pPr>
              <a:spcBef>
                <a:spcPct val="50000"/>
              </a:spcBef>
            </a:pPr>
            <a:endParaRPr lang="zh-CN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27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27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27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27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27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27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3277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27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27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27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27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27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27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27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27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27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27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27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7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27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27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27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7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27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27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2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2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9" grpId="0" animBg="1"/>
      <p:bldP spid="32780" grpId="0" animBg="1"/>
      <p:bldP spid="32781" grpId="0" animBg="1"/>
      <p:bldP spid="32782" grpId="0" animBg="1"/>
      <p:bldP spid="32785" grpId="0" animBg="1"/>
      <p:bldP spid="32786" grpId="0" animBg="1"/>
      <p:bldP spid="32787" grpId="0" animBg="1"/>
      <p:bldP spid="32788" grpId="0" animBg="1"/>
      <p:bldP spid="32789" grpId="0" animBg="1"/>
      <p:bldP spid="32790" grpId="0" animBg="1"/>
      <p:bldP spid="32791" grpId="0"/>
      <p:bldP spid="32792" grpId="0"/>
      <p:bldP spid="32793" grpId="0"/>
      <p:bldP spid="3279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pic>
        <p:nvPicPr>
          <p:cNvPr id="9220" name="Picture 4" descr="cabg04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50825" y="188913"/>
            <a:ext cx="8605838" cy="4419600"/>
          </a:xfrm>
          <a:prstGeom prst="rect">
            <a:avLst/>
          </a:prstGeom>
          <a:solidFill>
            <a:schemeClr val="bg1"/>
          </a:solidFill>
          <a:ln w="57150" algn="ctr">
            <a:solidFill>
              <a:srgbClr val="00008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zh-CN" altLang="en-US" sz="2800" b="0">
                <a:solidFill>
                  <a:srgbClr val="0000CC"/>
                </a:solidFill>
                <a:latin typeface="方正流行体简体" pitchFamily="65" charset="-122"/>
                <a:ea typeface="方正流行体简体" pitchFamily="65" charset="-122"/>
              </a:rPr>
              <a:t>参考答案</a:t>
            </a:r>
            <a:r>
              <a:rPr lang="en-US" altLang="zh-CN" sz="2800" b="0">
                <a:solidFill>
                  <a:srgbClr val="0000CC"/>
                </a:solidFill>
                <a:latin typeface="方正流行体简体" pitchFamily="65" charset="-122"/>
                <a:ea typeface="方正流行体简体" pitchFamily="65" charset="-122"/>
              </a:rPr>
              <a:t>:</a:t>
            </a:r>
          </a:p>
          <a:p>
            <a:pPr marL="342900" indent="-342900"/>
            <a:r>
              <a:rPr lang="en-US" altLang="zh-CN" sz="2800">
                <a:solidFill>
                  <a:srgbClr val="000000"/>
                </a:solidFill>
                <a:latin typeface="Arial" charset="0"/>
                <a:ea typeface="宋体" pitchFamily="2" charset="-122"/>
              </a:rPr>
              <a:t>1.  </a:t>
            </a:r>
            <a:r>
              <a:rPr lang="zh-CN" altLang="en-US" sz="2800">
                <a:solidFill>
                  <a:srgbClr val="000000"/>
                </a:solidFill>
                <a:latin typeface="Arial" charset="0"/>
              </a:rPr>
              <a:t>善于在关键时刻激励将士；</a:t>
            </a:r>
            <a:r>
              <a:rPr lang="zh-CN" altLang="en-US" sz="2800">
                <a:solidFill>
                  <a:srgbClr val="000000"/>
                </a:solidFill>
                <a:latin typeface="Arial" charset="0"/>
                <a:ea typeface="宋体" pitchFamily="2" charset="-122"/>
              </a:rPr>
              <a:t>                   </a:t>
            </a:r>
          </a:p>
          <a:p>
            <a:pPr marL="342900" indent="-342900"/>
            <a:r>
              <a:rPr lang="zh-CN" altLang="en-US" sz="2800">
                <a:latin typeface="Arial" charset="0"/>
                <a:ea typeface="宋体" pitchFamily="2" charset="-122"/>
              </a:rPr>
              <a:t>  </a:t>
            </a:r>
            <a:r>
              <a:rPr lang="zh-CN" altLang="en-US" sz="2800">
                <a:solidFill>
                  <a:srgbClr val="0000CC"/>
                </a:solidFill>
              </a:rPr>
              <a:t> </a:t>
            </a:r>
            <a:r>
              <a:rPr lang="en-US" altLang="zh-CN" sz="2800">
                <a:solidFill>
                  <a:srgbClr val="0000CC"/>
                </a:solidFill>
              </a:rPr>
              <a:t>(</a:t>
            </a:r>
            <a:r>
              <a:rPr lang="zh-CN" altLang="en-US" sz="2800">
                <a:solidFill>
                  <a:srgbClr val="0000CC"/>
                </a:solidFill>
              </a:rPr>
              <a:t>摘录法）</a:t>
            </a:r>
            <a:endParaRPr lang="en-US" altLang="zh-CN" sz="2800">
              <a:solidFill>
                <a:srgbClr val="0000CC"/>
              </a:solidFill>
            </a:endParaRPr>
          </a:p>
          <a:p>
            <a:pPr marL="342900" indent="-342900"/>
            <a:r>
              <a:rPr lang="en-US" altLang="zh-CN" sz="2800">
                <a:solidFill>
                  <a:srgbClr val="000000"/>
                </a:solidFill>
                <a:latin typeface="Arial" charset="0"/>
                <a:ea typeface="宋体" pitchFamily="2" charset="-122"/>
              </a:rPr>
              <a:t>2.  </a:t>
            </a:r>
            <a:r>
              <a:rPr lang="zh-CN" altLang="en-US" sz="2800">
                <a:solidFill>
                  <a:srgbClr val="000000"/>
                </a:solidFill>
              </a:rPr>
              <a:t>危机时刻巧设奇招</a:t>
            </a:r>
            <a:r>
              <a:rPr lang="en-US" altLang="zh-CN" sz="2800">
                <a:solidFill>
                  <a:srgbClr val="000000"/>
                </a:solidFill>
              </a:rPr>
              <a:t>;</a:t>
            </a:r>
          </a:p>
          <a:p>
            <a:pPr marL="342900" indent="-342900"/>
            <a:r>
              <a:rPr lang="zh-CN" altLang="en-US" sz="2800"/>
              <a:t>  </a:t>
            </a:r>
            <a:r>
              <a:rPr lang="zh-CN" altLang="en-US" sz="2800">
                <a:solidFill>
                  <a:srgbClr val="0000CC"/>
                </a:solidFill>
              </a:rPr>
              <a:t>（提取法）</a:t>
            </a:r>
          </a:p>
          <a:p>
            <a:pPr marL="342900" indent="-342900"/>
            <a:r>
              <a:rPr lang="en-US" altLang="zh-CN" sz="2800">
                <a:solidFill>
                  <a:srgbClr val="000000"/>
                </a:solidFill>
                <a:latin typeface="Arial" charset="0"/>
                <a:ea typeface="宋体" pitchFamily="2" charset="-122"/>
              </a:rPr>
              <a:t>3.  </a:t>
            </a:r>
            <a:r>
              <a:rPr lang="zh-CN" altLang="en-US" sz="2800">
                <a:solidFill>
                  <a:srgbClr val="000000"/>
                </a:solidFill>
              </a:rPr>
              <a:t>智惑敌军，暗与刘尚会合。                       </a:t>
            </a:r>
          </a:p>
          <a:p>
            <a:pPr marL="342900" indent="-342900"/>
            <a:r>
              <a:rPr lang="zh-CN" altLang="en-US" sz="2800"/>
              <a:t>  </a:t>
            </a:r>
            <a:r>
              <a:rPr lang="zh-CN" altLang="en-US" sz="2800">
                <a:solidFill>
                  <a:srgbClr val="0000CC"/>
                </a:solidFill>
              </a:rPr>
              <a:t>（提取法）</a:t>
            </a:r>
          </a:p>
          <a:p>
            <a:pPr marL="342900" indent="-342900"/>
            <a:r>
              <a:rPr lang="en-US" altLang="zh-CN" sz="2800">
                <a:solidFill>
                  <a:srgbClr val="000000"/>
                </a:solidFill>
              </a:rPr>
              <a:t>4 .</a:t>
            </a:r>
            <a:r>
              <a:rPr lang="zh-CN" altLang="en-US" sz="2800">
                <a:solidFill>
                  <a:srgbClr val="000000"/>
                </a:solidFill>
              </a:rPr>
              <a:t>临危不乱，镇定自若，失败不失信心；  </a:t>
            </a:r>
          </a:p>
          <a:p>
            <a:pPr marL="342900" indent="-342900"/>
            <a:r>
              <a:rPr lang="zh-CN" altLang="en-US" sz="2800"/>
              <a:t>  </a:t>
            </a:r>
            <a:r>
              <a:rPr lang="zh-CN" altLang="en-US" sz="2800">
                <a:solidFill>
                  <a:srgbClr val="0000CC"/>
                </a:solidFill>
              </a:rPr>
              <a:t>（提取法）</a:t>
            </a:r>
          </a:p>
          <a:p>
            <a:pPr marL="342900" indent="-342900"/>
            <a:endParaRPr lang="zh-CN" altLang="en-US" sz="2800" b="0">
              <a:solidFill>
                <a:srgbClr val="0000CC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9222" name="Oval 42"/>
          <p:cNvSpPr>
            <a:spLocks noChangeArrowheads="1"/>
          </p:cNvSpPr>
          <p:nvPr/>
        </p:nvSpPr>
        <p:spPr bwMode="auto">
          <a:xfrm>
            <a:off x="2339975" y="4797425"/>
            <a:ext cx="914400" cy="914400"/>
          </a:xfrm>
          <a:prstGeom prst="ellipse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9223" name="Text Box 45"/>
          <p:cNvSpPr txBox="1">
            <a:spLocks noChangeArrowheads="1"/>
          </p:cNvSpPr>
          <p:nvPr/>
        </p:nvSpPr>
        <p:spPr bwMode="auto">
          <a:xfrm>
            <a:off x="2195513" y="4652963"/>
            <a:ext cx="43180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zh-CN"/>
          </a:p>
        </p:txBody>
      </p:sp>
      <p:sp>
        <p:nvSpPr>
          <p:cNvPr id="10309" name="Text Box 69"/>
          <p:cNvSpPr txBox="1">
            <a:spLocks noChangeArrowheads="1"/>
          </p:cNvSpPr>
          <p:nvPr/>
        </p:nvSpPr>
        <p:spPr bwMode="auto">
          <a:xfrm>
            <a:off x="395288" y="4941888"/>
            <a:ext cx="8351837" cy="1460500"/>
          </a:xfrm>
          <a:prstGeom prst="rect">
            <a:avLst/>
          </a:prstGeom>
          <a:noFill/>
          <a:ln w="57150" algn="ctr">
            <a:solidFill>
              <a:srgbClr val="00008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>
                <a:solidFill>
                  <a:srgbClr val="0000CC"/>
                </a:solidFill>
                <a:latin typeface="方正古隶简体" pitchFamily="65" charset="-122"/>
                <a:ea typeface="方正隶二简体"/>
              </a:rPr>
              <a:t>解题方法之</a:t>
            </a:r>
          </a:p>
          <a:p>
            <a:pPr>
              <a:spcBef>
                <a:spcPct val="50000"/>
              </a:spcBef>
            </a:pPr>
            <a:r>
              <a:rPr lang="zh-CN" altLang="en-US" dirty="0">
                <a:latin typeface="隶书" pitchFamily="49" charset="-122"/>
                <a:ea typeface="隶书" pitchFamily="49" charset="-122"/>
              </a:rPr>
              <a:t>    </a:t>
            </a:r>
            <a:r>
              <a:rPr lang="zh-CN" altLang="en-US" dirty="0"/>
              <a:t>四 概括准    规范答题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5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30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30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3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3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09" grpId="0" build="allAtOnce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9850"/>
          </a:xfrm>
        </p:spPr>
        <p:txBody>
          <a:bodyPr/>
          <a:lstStyle/>
          <a:p>
            <a:pPr eaLnBrk="1" hangingPunct="1"/>
            <a:endParaRPr lang="zh-CN" altLang="zh-CN" sz="4000" smtClean="0"/>
          </a:p>
        </p:txBody>
      </p:sp>
      <p:pic>
        <p:nvPicPr>
          <p:cNvPr id="10243" name="Picture 4" descr="200610175511029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5"/>
          <a:srcRect b="9277"/>
          <a:stretch>
            <a:fillRect/>
          </a:stretch>
        </p:blipFill>
        <p:spPr>
          <a:xfrm>
            <a:off x="250825" y="188913"/>
            <a:ext cx="8893175" cy="6669087"/>
          </a:xfrm>
          <a:noFill/>
        </p:spPr>
      </p:pic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908175" y="476250"/>
            <a:ext cx="6119813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b="0" dirty="0">
                <a:solidFill>
                  <a:schemeClr val="tx1"/>
                </a:solidFill>
                <a:latin typeface="华文隶书" pitchFamily="2" charset="-122"/>
                <a:ea typeface="华文隶书" pitchFamily="2" charset="-122"/>
              </a:rPr>
              <a:t>常见的作答方法：</a:t>
            </a:r>
          </a:p>
          <a:p>
            <a:r>
              <a:rPr lang="zh-CN" altLang="en-US" sz="3200" dirty="0">
                <a:solidFill>
                  <a:srgbClr val="0000CC"/>
                </a:solidFill>
              </a:rPr>
              <a:t>第一：</a:t>
            </a:r>
            <a:r>
              <a:rPr lang="zh-CN" altLang="en-US" sz="3200" dirty="0"/>
              <a:t>看分</a:t>
            </a:r>
            <a:r>
              <a:rPr lang="zh-CN" altLang="en-US" sz="3200" dirty="0" smtClean="0"/>
              <a:t>答题</a:t>
            </a:r>
            <a:r>
              <a:rPr lang="en-US" altLang="zh-CN" sz="3200" dirty="0"/>
              <a:t/>
            </a:r>
            <a:br>
              <a:rPr lang="en-US" altLang="zh-CN" sz="3200" dirty="0"/>
            </a:br>
            <a:endParaRPr lang="en-US" altLang="zh-CN" sz="3200" dirty="0"/>
          </a:p>
          <a:p>
            <a:endParaRPr lang="zh-CN" altLang="en-US" sz="3200" dirty="0"/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1692275" y="1628775"/>
            <a:ext cx="64087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dirty="0">
                <a:solidFill>
                  <a:srgbClr val="0000CC"/>
                </a:solidFill>
              </a:rPr>
              <a:t> 第二：</a:t>
            </a:r>
            <a:r>
              <a:rPr lang="zh-CN" altLang="en-US" sz="3200" dirty="0"/>
              <a:t>分点</a:t>
            </a:r>
            <a:r>
              <a:rPr lang="zh-CN" altLang="en-US" sz="3200" dirty="0" smtClean="0"/>
              <a:t>作答</a:t>
            </a:r>
            <a:endParaRPr lang="en-US" altLang="zh-CN" sz="3200" b="0" dirty="0"/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1692275" y="2349500"/>
            <a:ext cx="6121400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dirty="0">
                <a:solidFill>
                  <a:srgbClr val="0000CC"/>
                </a:solidFill>
              </a:rPr>
              <a:t> 第三：</a:t>
            </a:r>
            <a:r>
              <a:rPr lang="zh-CN" altLang="en-US" sz="3200" dirty="0"/>
              <a:t>周详</a:t>
            </a:r>
            <a:r>
              <a:rPr lang="zh-CN" altLang="en-US" sz="3200" dirty="0" smtClean="0"/>
              <a:t>全面 </a:t>
            </a:r>
            <a:endParaRPr lang="zh-CN" altLang="en-US" sz="3200" dirty="0"/>
          </a:p>
          <a:p>
            <a:endParaRPr lang="zh-CN" altLang="en-US" sz="3200" dirty="0"/>
          </a:p>
          <a:p>
            <a:pPr>
              <a:spcBef>
                <a:spcPct val="50000"/>
              </a:spcBef>
            </a:pPr>
            <a:endParaRPr lang="zh-CN" altLang="en-US" sz="3200" b="0" dirty="0">
              <a:solidFill>
                <a:schemeClr val="tx1"/>
              </a:solidFill>
            </a:endParaRP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1979613" y="3068638"/>
            <a:ext cx="4248150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>
                <a:solidFill>
                  <a:srgbClr val="0000CC"/>
                </a:solidFill>
              </a:rPr>
              <a:t>第四：</a:t>
            </a:r>
            <a:r>
              <a:rPr lang="zh-CN" altLang="en-US" sz="3200" dirty="0"/>
              <a:t>善作提炼</a:t>
            </a:r>
          </a:p>
        </p:txBody>
      </p:sp>
      <p:sp>
        <p:nvSpPr>
          <p:cNvPr id="10248" name="Rectangle 9"/>
          <p:cNvSpPr>
            <a:spLocks noChangeArrowheads="1"/>
          </p:cNvSpPr>
          <p:nvPr/>
        </p:nvSpPr>
        <p:spPr bwMode="auto">
          <a:xfrm>
            <a:off x="1763713" y="476250"/>
            <a:ext cx="5184775" cy="3744913"/>
          </a:xfrm>
          <a:prstGeom prst="rect">
            <a:avLst/>
          </a:prstGeom>
          <a:noFill/>
          <a:ln w="57150" algn="ctr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ransition>
    <p:sndAc>
      <p:stSnd>
        <p:snd r:embed="rId2" name="cashreg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0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/>
      <p:bldP spid="8199" grpId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99CC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99CC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1723</TotalTime>
  <Words>1591</Words>
  <Application>Microsoft Office PowerPoint</Application>
  <PresentationFormat>全屏显示(4:3)</PresentationFormat>
  <Paragraphs>116</Paragraphs>
  <Slides>16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7" baseType="lpstr">
      <vt:lpstr>默认设计模板</vt:lpstr>
      <vt:lpstr>幻灯片 1</vt:lpstr>
      <vt:lpstr>幻灯片 2</vt:lpstr>
      <vt:lpstr>幻灯片 3</vt:lpstr>
      <vt:lpstr>幻灯片 4</vt:lpstr>
      <vt:lpstr>幻灯片 5</vt:lpstr>
      <vt:lpstr>幻灯片 6</vt:lpstr>
      <vt:lpstr>                                                                                                                                                    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</vt:vector>
  </TitlesOfParts>
  <Company>微软中国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罗楚汉</dc:creator>
  <cp:lastModifiedBy>Administrator</cp:lastModifiedBy>
  <cp:revision>63</cp:revision>
  <dcterms:created xsi:type="dcterms:W3CDTF">2009-03-20T14:31:07Z</dcterms:created>
  <dcterms:modified xsi:type="dcterms:W3CDTF">2009-03-28T03:48:57Z</dcterms:modified>
</cp:coreProperties>
</file>