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75" r:id="rId4"/>
    <p:sldId id="256" r:id="rId5"/>
    <p:sldId id="271" r:id="rId6"/>
    <p:sldId id="257" r:id="rId7"/>
    <p:sldId id="261" r:id="rId8"/>
    <p:sldId id="265" r:id="rId9"/>
    <p:sldId id="264" r:id="rId10"/>
    <p:sldId id="266" r:id="rId11"/>
    <p:sldId id="269" r:id="rId12"/>
    <p:sldId id="270" r:id="rId13"/>
    <p:sldId id="276" r:id="rId14"/>
    <p:sldId id="277" r:id="rId15"/>
    <p:sldId id="278" r:id="rId16"/>
    <p:sldId id="274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3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FCDE9-9BE6-44D1-AB35-C200395F5D22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99958-3152-40FF-ACF4-763F7A521890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D1402-64DE-4BFA-901F-CC456B6A0E89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41DA5-1597-409D-B776-645B61218D7E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93FBF-8F8B-48D1-A94F-BC67D3BAEDA5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62BCD-6634-4915-B124-8E91625FF556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47F8D-83E5-412A-81A5-D0578366CCA3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B333A-4BA5-4158-B49A-4E2BDD34BFCE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46965-FF0E-4559-B962-9EDC35BF520B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CB3A9-9639-441F-850D-88426105CCF8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455C7-3E48-4D2F-89A9-AE115C70F0A2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30FCAA2-B715-4026-A5EF-FA9DAA008B4A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microsoft.com/office/2007/relationships/media" Target="file:///E:\1&#35838;&#20214;&#65288;&#25105;&#20570;&#30340;&#65289;\&#12298;&#40718;&#23574;&#25945;&#26696;&#12299;&#20843;&#24180;&#32423;&#19979;&#35821;&#25991;&#65288;&#20154;&#25945;&#29256;&#65289;&#65288;1~4&#65289;\&#31532;4&#21333;&#20803;\&#31532;15&#35838;%20&#25105;&#19968;&#29983;&#20013;&#30340;&#37325;&#35201;&#25225;&#25321;\&#26041;&#27491;&#38598;&#22242;&#23459;&#20256;&#29255;.wmv" TargetMode="External"/><Relationship Id="rId1" Type="http://schemas.openxmlformats.org/officeDocument/2006/relationships/video" Target="file:///E:\1&#35838;&#20214;&#65288;&#25105;&#20570;&#30340;&#65289;\&#12298;&#40718;&#23574;&#25945;&#26696;&#12299;&#20843;&#24180;&#32423;&#19979;&#35821;&#25991;&#65288;&#20154;&#25945;&#29256;&#65289;&#65288;1~4&#65289;\&#31532;4&#21333;&#20803;\&#31532;15&#35838;%20&#25105;&#19968;&#29983;&#20013;&#30340;&#37325;&#35201;&#25225;&#25321;\&#26041;&#27491;&#38598;&#22242;&#23459;&#20256;&#29255;.wmv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143000" y="1857375"/>
            <a:ext cx="6786563" cy="2584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单元</a:t>
            </a:r>
            <a:endParaRPr lang="en-US" altLang="zh-CN" sz="5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indent="-742950"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  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我一生中的重要抉择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indent="-742950" algn="ctr"/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632752"/>
            <a:ext cx="53578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感知：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一个科学家无私的精神和扶植年轻人的气魄和担当。</a:t>
            </a:r>
            <a:endParaRPr lang="zh-CN" altLang="en-US" sz="40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3" name="图片 2" descr="下载 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5074" y="261915"/>
            <a:ext cx="2643206" cy="3524275"/>
          </a:xfrm>
          <a:prstGeom prst="rect">
            <a:avLst/>
          </a:prstGeom>
        </p:spPr>
      </p:pic>
      <p:pic>
        <p:nvPicPr>
          <p:cNvPr id="4" name="图片 3" descr="u=29795238,3314811174&amp;fm=27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3714752"/>
            <a:ext cx="3857652" cy="2857505"/>
          </a:xfrm>
          <a:prstGeom prst="rect">
            <a:avLst/>
          </a:prstGeom>
        </p:spPr>
      </p:pic>
      <p:pic>
        <p:nvPicPr>
          <p:cNvPr id="5" name="图片 4" descr="u=1844493540,2210127687&amp;fm=27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3714752"/>
            <a:ext cx="4429156" cy="283845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 bwMode="auto">
          <a:xfrm>
            <a:off x="285720" y="285728"/>
            <a:ext cx="2928938" cy="990600"/>
            <a:chOff x="0" y="0"/>
            <a:chExt cx="1845" cy="624"/>
          </a:xfrm>
        </p:grpSpPr>
        <p:sp>
          <p:nvSpPr>
            <p:cNvPr id="3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9"/>
            <p:cNvSpPr txBox="1">
              <a:spLocks noChangeArrowheads="1"/>
            </p:cNvSpPr>
            <p:nvPr/>
          </p:nvSpPr>
          <p:spPr bwMode="auto">
            <a:xfrm>
              <a:off x="0" y="48"/>
              <a:ext cx="1845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品味语言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785786" y="2428868"/>
            <a:ext cx="7500990" cy="1669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4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4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善于借用事例证明观点，丰富了演讲内容。</a:t>
            </a:r>
            <a:endParaRPr lang="zh-CN" altLang="en-US" sz="4800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85786" y="1742723"/>
            <a:ext cx="750099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4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4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语言通俗易懂，朴实亲切，透露出王选谦虚的风格，拉近了与听众的感情距离。</a:t>
            </a:r>
            <a:endParaRPr lang="zh-CN" altLang="en-US" sz="4800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85786" y="1785926"/>
            <a:ext cx="750099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4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4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语言幽默、深刻，用深刻的哲理紧紧抓住听众（读者）的心。</a:t>
            </a:r>
            <a:endParaRPr lang="zh-CN" altLang="en-US" sz="4800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1000108"/>
            <a:ext cx="7715304" cy="450892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7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谢谢</a:t>
            </a:r>
            <a:endParaRPr lang="zh-CN" alt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71736" y="5157629"/>
            <a:ext cx="389081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方正集团</a:t>
            </a:r>
            <a:endParaRPr lang="zh-CN" altLang="en-US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方正集团宣传片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57224" y="642918"/>
            <a:ext cx="7437957" cy="4214842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86314" y="1810772"/>
            <a:ext cx="40005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+mn-ea"/>
              </a:rPr>
              <a:t>方正集团由北京大学</a:t>
            </a:r>
            <a:r>
              <a:rPr lang="en-US" sz="3200" b="1" dirty="0" smtClean="0">
                <a:latin typeface="+mn-ea"/>
              </a:rPr>
              <a:t>1986</a:t>
            </a:r>
            <a:r>
              <a:rPr lang="zh-CN" altLang="en-US" sz="3200" b="1" dirty="0" smtClean="0">
                <a:latin typeface="+mn-ea"/>
              </a:rPr>
              <a:t>年投资创办，二十年来坚持持续不断的技术创新，在中国</a:t>
            </a:r>
            <a:r>
              <a:rPr lang="en-US" sz="3200" b="1" dirty="0" smtClean="0">
                <a:latin typeface="+mn-ea"/>
              </a:rPr>
              <a:t>IT</a:t>
            </a:r>
            <a:r>
              <a:rPr lang="zh-CN" altLang="en-US" sz="3200" b="1" dirty="0" smtClean="0">
                <a:latin typeface="+mn-ea"/>
              </a:rPr>
              <a:t>产业发展进程中占据着重要的地位。</a:t>
            </a:r>
            <a:endParaRPr lang="zh-CN" altLang="en-US" sz="3200" b="1" dirty="0">
              <a:latin typeface="+mn-ea"/>
            </a:endParaRPr>
          </a:p>
        </p:txBody>
      </p:sp>
      <p:pic>
        <p:nvPicPr>
          <p:cNvPr id="5" name="图片 4" descr="18d8bc3eb13533fa68231da3a2d3fd1f40345ba2.jpg"/>
          <p:cNvPicPr>
            <a:picLocks noChangeAspect="1"/>
          </p:cNvPicPr>
          <p:nvPr/>
        </p:nvPicPr>
        <p:blipFill>
          <a:blip r:embed="rId1"/>
          <a:srcRect b="8178"/>
          <a:stretch>
            <a:fillRect/>
          </a:stretch>
        </p:blipFill>
        <p:spPr>
          <a:xfrm>
            <a:off x="247602" y="3429025"/>
            <a:ext cx="4324398" cy="3286123"/>
          </a:xfrm>
          <a:prstGeom prst="rect">
            <a:avLst/>
          </a:prstGeom>
        </p:spPr>
      </p:pic>
      <p:pic>
        <p:nvPicPr>
          <p:cNvPr id="6" name="图片 5" descr="241f95cad1c8a7864212522c6509c93d70cf50d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42852"/>
            <a:ext cx="4286248" cy="3143272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1ef76c6a7efce1ba0d8ad49af51f3deb58f654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458" y="1142984"/>
            <a:ext cx="34036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86248" y="1190701"/>
            <a:ext cx="42862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王选</a:t>
            </a:r>
            <a:r>
              <a:rPr lang="zh-CN" altLang="en-US" sz="3200" b="1" dirty="0" smtClean="0">
                <a:latin typeface="+mn-ea"/>
              </a:rPr>
              <a:t>（</a:t>
            </a:r>
            <a:r>
              <a:rPr lang="en-US" sz="3200" b="1" dirty="0" smtClean="0">
                <a:latin typeface="+mn-ea"/>
              </a:rPr>
              <a:t>1937</a:t>
            </a:r>
            <a:r>
              <a:rPr lang="en-US" altLang="zh-CN" sz="3200" b="1" dirty="0" smtClean="0">
                <a:latin typeface="+mn-ea"/>
              </a:rPr>
              <a:t>—</a:t>
            </a:r>
            <a:r>
              <a:rPr lang="en-US" sz="3200" b="1" dirty="0" smtClean="0">
                <a:latin typeface="+mn-ea"/>
              </a:rPr>
              <a:t>2006</a:t>
            </a:r>
            <a:r>
              <a:rPr lang="zh-CN" altLang="en-US" sz="3200" b="1" dirty="0" smtClean="0">
                <a:latin typeface="+mn-ea"/>
              </a:rPr>
              <a:t>），江苏无锡人，计算机文字信息处理专家，被誉为“当代毕昇”。由他领导研制成功的“汉字激光照排系统”为我国新闻出版业普及推广中文计算机排版做出了重大贡献。</a:t>
            </a:r>
            <a:endParaRPr lang="zh-CN" altLang="en-US" sz="3200" b="1" dirty="0">
              <a:latin typeface="+mn-ea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 5"/>
          <p:cNvSpPr/>
          <p:nvPr/>
        </p:nvSpPr>
        <p:spPr>
          <a:xfrm>
            <a:off x="4714876" y="428604"/>
            <a:ext cx="4214842" cy="1071570"/>
          </a:xfrm>
          <a:prstGeom prst="cloud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2214554"/>
            <a:ext cx="750099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抉择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扶植  阻碍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趋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势  干预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堕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落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膏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药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狡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辩  多多益善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阳奉阴违  招摇撞骗  风口浪尖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词夺理  平易近人  不修边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幅</a:t>
            </a:r>
            <a:endParaRPr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Group 7"/>
          <p:cNvGrpSpPr/>
          <p:nvPr/>
        </p:nvGrpSpPr>
        <p:grpSpPr bwMode="auto">
          <a:xfrm>
            <a:off x="357158" y="357166"/>
            <a:ext cx="2928938" cy="990600"/>
            <a:chOff x="0" y="0"/>
            <a:chExt cx="1845" cy="624"/>
          </a:xfrm>
        </p:grpSpPr>
        <p:sp>
          <p:nvSpPr>
            <p:cNvPr id="5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0" y="48"/>
              <a:ext cx="1845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检查预习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1428736"/>
            <a:ext cx="264320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/>
              <a:t>出类拔</a:t>
            </a:r>
            <a:r>
              <a:rPr lang="zh-CN" altLang="en-US" sz="3600" b="1" dirty="0" smtClean="0">
                <a:latin typeface="+mj-ea"/>
                <a:ea typeface="+mj-ea"/>
              </a:rPr>
              <a:t>萃：</a:t>
            </a:r>
            <a:r>
              <a:rPr lang="zh-CN" altLang="en-US" sz="3600" b="1" dirty="0" smtClean="0"/>
              <a:t>     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/>
              <a:t>多多益善：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/>
              <a:t>阳奉阴违：     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/>
              <a:t>招摇撞骗：</a:t>
            </a:r>
            <a:endParaRPr lang="en-US" altLang="zh-CN" sz="3600" b="1" dirty="0" smtClean="0"/>
          </a:p>
        </p:txBody>
      </p:sp>
      <p:sp>
        <p:nvSpPr>
          <p:cNvPr id="3" name="云形 2"/>
          <p:cNvSpPr/>
          <p:nvPr/>
        </p:nvSpPr>
        <p:spPr>
          <a:xfrm>
            <a:off x="214282" y="142852"/>
            <a:ext cx="4214842" cy="857232"/>
          </a:xfrm>
          <a:prstGeom prst="cloud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解释词意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71736" y="1857364"/>
            <a:ext cx="67505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超出同类之上。多指人的品德才能。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14612" y="2928934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越多越好。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71736" y="4000504"/>
            <a:ext cx="62151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指玩弄两面派手法，表面上遵从，暗地里违背。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43174" y="5143512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假借名义，进行蒙骗欺诈。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5720" y="1000108"/>
            <a:ext cx="25717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3600" b="1" dirty="0" smtClean="0">
                <a:solidFill>
                  <a:prstClr val="black"/>
                </a:solidFill>
              </a:rPr>
              <a:t>风口浪尖：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强</a:t>
            </a:r>
            <a:r>
              <a:rPr lang="zh-CN" altLang="en-US" sz="3600" b="1" dirty="0" smtClean="0"/>
              <a:t>词</a:t>
            </a:r>
            <a:r>
              <a:rPr lang="zh-CN" altLang="en-US" sz="3600" b="1" dirty="0" smtClean="0">
                <a:solidFill>
                  <a:prstClr val="black"/>
                </a:solidFill>
              </a:rPr>
              <a:t>夺理：平易近人：     </a:t>
            </a:r>
            <a:endParaRPr lang="en-US" altLang="zh-CN" sz="3600" b="1" dirty="0" smtClean="0">
              <a:solidFill>
                <a:prstClr val="black"/>
              </a:solidFill>
            </a:endParaRPr>
          </a:p>
          <a:p>
            <a:pPr lvl="0">
              <a:lnSpc>
                <a:spcPct val="200000"/>
              </a:lnSpc>
            </a:pPr>
            <a:r>
              <a:rPr lang="zh-CN" altLang="en-US" sz="3600" b="1" dirty="0" smtClean="0"/>
              <a:t>不修边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幅：</a:t>
            </a:r>
            <a:endParaRPr lang="zh-CN" altLang="en-US" sz="3600" b="1" dirty="0" smtClean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14612" y="1428736"/>
            <a:ext cx="5952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比喻激烈尖锐的社会斗争前哨。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08351" y="2500306"/>
            <a:ext cx="63642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指无理强辩，明明没理硬说有理。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14644" y="3571876"/>
            <a:ext cx="62150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对人和蔼可亲，没架子，使人易接近。 也指文字浅显，容易了解。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4612" y="4714884"/>
            <a:ext cx="61436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原形容随随便便，不拘小节。后形容不注意衣着或容貌的整洁。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 bwMode="auto">
          <a:xfrm>
            <a:off x="285720" y="285728"/>
            <a:ext cx="2895600" cy="990600"/>
            <a:chOff x="0" y="0"/>
            <a:chExt cx="1824" cy="624"/>
          </a:xfrm>
        </p:grpSpPr>
        <p:sp>
          <p:nvSpPr>
            <p:cNvPr id="3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9"/>
            <p:cNvSpPr txBox="1">
              <a:spLocks noChangeArrowheads="1"/>
            </p:cNvSpPr>
            <p:nvPr/>
          </p:nvSpPr>
          <p:spPr bwMode="auto">
            <a:xfrm>
              <a:off x="0" y="48"/>
              <a:ext cx="1800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整体感知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5" name="云形标注 4"/>
          <p:cNvSpPr/>
          <p:nvPr/>
        </p:nvSpPr>
        <p:spPr>
          <a:xfrm>
            <a:off x="1357290" y="2000240"/>
            <a:ext cx="6286544" cy="2857520"/>
          </a:xfrm>
          <a:prstGeom prst="cloudCallout">
            <a:avLst>
              <a:gd name="adj1" fmla="val -58871"/>
              <a:gd name="adj2" fmla="val 48642"/>
            </a:avLst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阅读</a:t>
            </a:r>
            <a:r>
              <a:rPr lang="en-US" altLang="zh-CN" sz="48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2~7</a:t>
            </a:r>
            <a:r>
              <a:rPr lang="zh-CN" altLang="en-US" sz="48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段</a:t>
            </a:r>
            <a:endParaRPr lang="zh-CN" altLang="en-US" sz="480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06" y="782405"/>
            <a:ext cx="6572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概括第六个抉择的中心内容：</a:t>
            </a:r>
            <a:endParaRPr lang="zh-CN" altLang="en-US" sz="1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29322" y="840572"/>
            <a:ext cx="30718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大力扶植年轻人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4" name="图片 3" descr="u=1844493540,2210127687&amp;fm=27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071942"/>
            <a:ext cx="3857620" cy="27860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406" y="1711099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原因或条件：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714612" y="1714488"/>
            <a:ext cx="228601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是历史规律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06" y="2643182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影响或结果：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14612" y="2643182"/>
            <a:ext cx="64293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导师不能剥夺学生的劳动成果，要为学生搭建成长的平台</a:t>
            </a:r>
            <a:endParaRPr lang="zh-CN" altLang="en-US" sz="1600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629</Words>
  <Application>WPS 演示</Application>
  <PresentationFormat>全屏显示(4:3)</PresentationFormat>
  <Paragraphs>75</Paragraphs>
  <Slides>14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华文仿宋</vt:lpstr>
      <vt:lpstr>幼圆</vt:lpstr>
      <vt:lpstr>楷体</vt:lpstr>
      <vt:lpstr>微软雅黑</vt:lpstr>
      <vt:lpstr>黑体</vt:lpstr>
      <vt:lpstr>Times New Roman</vt:lpstr>
      <vt:lpstr>方正姚体</vt:lpstr>
      <vt:lpstr>华文行楷</vt:lpstr>
      <vt:lpstr>华文新魏</vt:lpstr>
      <vt:lpstr>华文隶书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相忘于江湖</cp:lastModifiedBy>
  <cp:revision>165</cp:revision>
  <dcterms:created xsi:type="dcterms:W3CDTF">2018-03-08T07:24:45Z</dcterms:created>
  <dcterms:modified xsi:type="dcterms:W3CDTF">2018-03-08T07:25:12Z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