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heme/theme2.xml" ContentType="application/vnd.openxmlformats-officedocument.them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2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3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4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5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User" initials="L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372"/>
      </p:cViewPr>
      <p:guideLst>
        <p:guide orient="horz" pos="2160"/>
        <p:guide pos="389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heme" Target="../theme/theme2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F89A1-826A-4F5D-BE2F-2A0B1A2166B5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6EBBF-8136-4366-AF7D-CEF9DB541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4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22529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0242" name="文本占位符 22530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  <p:sp>
        <p:nvSpPr>
          <p:cNvPr id="10243" name="灯片编号占位符 1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9459" name="Rectangle 3"/>
          <p:cNvSpPr>
            <a:spLocks noGrp="1" noRot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 sz="1400" b="1"/>
              <a:t>但是，从另外一种意义上来说，他又是一个胜利者。因为，他不屈服于命运，无论面对多么强大的对手，在怎样艰苦卓绝的环境里，他都凭着自己的勇气、毅力和智慧进行了奋勇的抗争。大马林鱼虽然没有保住，但他却捍卫了</a:t>
            </a:r>
            <a:r>
              <a:rPr lang="zh-CN" altLang="en-US" sz="1400" b="1">
                <a:latin typeface="Arial" panose="020B0604020202020204" pitchFamily="34" charset="0"/>
              </a:rPr>
              <a:t>“</a:t>
            </a:r>
            <a:r>
              <a:rPr lang="zh-CN" altLang="en-US" sz="1400" b="1"/>
              <a:t>人的灵魂的尊严</a:t>
            </a:r>
            <a:r>
              <a:rPr lang="zh-CN" altLang="en-US" sz="1400" b="1">
                <a:latin typeface="Arial" panose="020B0604020202020204" pitchFamily="34" charset="0"/>
              </a:rPr>
              <a:t>”</a:t>
            </a:r>
            <a:r>
              <a:rPr lang="zh-CN" altLang="en-US" sz="1400" b="1"/>
              <a:t>，显示了</a:t>
            </a:r>
            <a:r>
              <a:rPr lang="zh-CN" altLang="en-US" sz="1400" b="1">
                <a:latin typeface="Arial" panose="020B0604020202020204" pitchFamily="34" charset="0"/>
              </a:rPr>
              <a:t>“</a:t>
            </a:r>
            <a:r>
              <a:rPr lang="zh-CN" altLang="en-US" sz="1400" b="1"/>
              <a:t>一个人的能耐可以达到什么程度</a:t>
            </a:r>
            <a:r>
              <a:rPr lang="zh-CN" altLang="en-US" sz="1400" b="1">
                <a:latin typeface="Arial" panose="020B0604020202020204" pitchFamily="34" charset="0"/>
              </a:rPr>
              <a:t>”</a:t>
            </a:r>
            <a:r>
              <a:rPr lang="zh-CN" altLang="en-US" sz="1400" b="1"/>
              <a:t>，是一个胜利的失败者，一个失败的英雄。</a:t>
            </a:r>
          </a:p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18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22530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22531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19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24578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24579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A18F2-170A-48D7-8B4D-79487738A792}" type="datetimeFigureOut">
              <a:rPr lang="zh-CN" altLang="en-US" smtClean="0"/>
              <a:t>2020-9-26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F1EA8-9686-4A1B-8013-24E45A8E2D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.pn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image" Target="../media/image3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2.png"/><Relationship Id="rId5" Type="http://schemas.openxmlformats.org/officeDocument/2006/relationships/tags" Target="../tags/tag86.xml"/><Relationship Id="rId10" Type="http://schemas.openxmlformats.org/officeDocument/2006/relationships/image" Target="../media/image1.jpeg"/><Relationship Id="rId4" Type="http://schemas.openxmlformats.org/officeDocument/2006/relationships/tags" Target="../tags/tag8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image" Target="../media/image16.jpe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image" Target="../media/image17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image" Target="../media/image19.jpeg"/><Relationship Id="rId5" Type="http://schemas.openxmlformats.org/officeDocument/2006/relationships/tags" Target="../tags/tag148.xml"/><Relationship Id="rId10" Type="http://schemas.openxmlformats.org/officeDocument/2006/relationships/image" Target="../media/image18.jpeg"/><Relationship Id="rId4" Type="http://schemas.openxmlformats.org/officeDocument/2006/relationships/tags" Target="../tags/tag147.xml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18" Type="http://schemas.openxmlformats.org/officeDocument/2006/relationships/tags" Target="../tags/tag169.xml"/><Relationship Id="rId26" Type="http://schemas.openxmlformats.org/officeDocument/2006/relationships/tags" Target="../tags/tag177.xml"/><Relationship Id="rId3" Type="http://schemas.openxmlformats.org/officeDocument/2006/relationships/tags" Target="../tags/tag154.xml"/><Relationship Id="rId21" Type="http://schemas.openxmlformats.org/officeDocument/2006/relationships/tags" Target="../tags/tag172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tags" Target="../tags/tag168.xml"/><Relationship Id="rId25" Type="http://schemas.openxmlformats.org/officeDocument/2006/relationships/tags" Target="../tags/tag176.xml"/><Relationship Id="rId2" Type="http://schemas.openxmlformats.org/officeDocument/2006/relationships/tags" Target="../tags/tag153.xml"/><Relationship Id="rId16" Type="http://schemas.openxmlformats.org/officeDocument/2006/relationships/tags" Target="../tags/tag167.xml"/><Relationship Id="rId20" Type="http://schemas.openxmlformats.org/officeDocument/2006/relationships/tags" Target="../tags/tag171.xml"/><Relationship Id="rId29" Type="http://schemas.openxmlformats.org/officeDocument/2006/relationships/image" Target="../media/image20.jpeg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24" Type="http://schemas.openxmlformats.org/officeDocument/2006/relationships/tags" Target="../tags/tag175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23" Type="http://schemas.openxmlformats.org/officeDocument/2006/relationships/tags" Target="../tags/tag174.xml"/><Relationship Id="rId28" Type="http://schemas.openxmlformats.org/officeDocument/2006/relationships/slideLayout" Target="../slideLayouts/slideLayout12.xml"/><Relationship Id="rId10" Type="http://schemas.openxmlformats.org/officeDocument/2006/relationships/tags" Target="../tags/tag161.xml"/><Relationship Id="rId19" Type="http://schemas.openxmlformats.org/officeDocument/2006/relationships/tags" Target="../tags/tag170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Relationship Id="rId22" Type="http://schemas.openxmlformats.org/officeDocument/2006/relationships/tags" Target="../tags/tag173.xml"/><Relationship Id="rId27" Type="http://schemas.openxmlformats.org/officeDocument/2006/relationships/tags" Target="../tags/tag17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image" Target="../media/image19.jpeg"/><Relationship Id="rId5" Type="http://schemas.openxmlformats.org/officeDocument/2006/relationships/tags" Target="../tags/tag183.xml"/><Relationship Id="rId10" Type="http://schemas.openxmlformats.org/officeDocument/2006/relationships/image" Target="../media/image18.jpeg"/><Relationship Id="rId4" Type="http://schemas.openxmlformats.org/officeDocument/2006/relationships/tags" Target="../tags/tag182.xml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03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image" Target="../media/image19.jpeg"/><Relationship Id="rId5" Type="http://schemas.openxmlformats.org/officeDocument/2006/relationships/tags" Target="../tags/tag214.xml"/><Relationship Id="rId10" Type="http://schemas.openxmlformats.org/officeDocument/2006/relationships/image" Target="../media/image21.jpeg"/><Relationship Id="rId4" Type="http://schemas.openxmlformats.org/officeDocument/2006/relationships/tags" Target="../tags/tag213.xml"/><Relationship Id="rId9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10" Type="http://schemas.openxmlformats.org/officeDocument/2006/relationships/image" Target="../media/image22.jpeg"/><Relationship Id="rId4" Type="http://schemas.openxmlformats.org/officeDocument/2006/relationships/tags" Target="../tags/tag221.xml"/><Relationship Id="rId9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10" Type="http://schemas.openxmlformats.org/officeDocument/2006/relationships/image" Target="../media/image22.jpeg"/><Relationship Id="rId4" Type="http://schemas.openxmlformats.org/officeDocument/2006/relationships/tags" Target="../tags/tag231.xml"/><Relationship Id="rId9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41.xml"/><Relationship Id="rId9" Type="http://schemas.openxmlformats.org/officeDocument/2006/relationships/tags" Target="../tags/tag2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10" Type="http://schemas.openxmlformats.org/officeDocument/2006/relationships/image" Target="../media/image23.png"/><Relationship Id="rId4" Type="http://schemas.openxmlformats.org/officeDocument/2006/relationships/tags" Target="../tags/tag250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image" Target="../media/image25.png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12" Type="http://schemas.openxmlformats.org/officeDocument/2006/relationships/image" Target="../media/image24.png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59.xml"/><Relationship Id="rId10" Type="http://schemas.openxmlformats.org/officeDocument/2006/relationships/tags" Target="../tags/tag264.xml"/><Relationship Id="rId4" Type="http://schemas.openxmlformats.org/officeDocument/2006/relationships/tags" Target="../tags/tag258.xml"/><Relationship Id="rId9" Type="http://schemas.openxmlformats.org/officeDocument/2006/relationships/tags" Target="../tags/tag26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image" Target="../media/image26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27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video" Target="file:///E:\&#12304;&#19977;&#27941;&#20013;&#23398;&#12305;\&#20844;&#24320;&#35838;%20&#32769;&#20154;&#19982;&#28023;\&#12298;&#32769;&#20154;&#19982;&#28023;&#12299;&#20844;&#24320;&#35838;\VID_20160322_182827~3.wmv" TargetMode="External"/><Relationship Id="rId7" Type="http://schemas.openxmlformats.org/officeDocument/2006/relationships/tags" Target="../tags/tag278.xml"/><Relationship Id="rId2" Type="http://schemas.microsoft.com/office/2007/relationships/media" Target="file:///E:\&#12304;&#19977;&#27941;&#20013;&#23398;&#12305;\&#20844;&#24320;&#35838;%20&#32769;&#20154;&#19982;&#28023;\&#12298;&#32769;&#20154;&#19982;&#28023;&#12299;&#20844;&#24320;&#35838;\VID_20160322_182827~3.wmv" TargetMode="External"/><Relationship Id="rId1" Type="http://schemas.openxmlformats.org/officeDocument/2006/relationships/tags" Target="../tags/tag274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10" Type="http://schemas.openxmlformats.org/officeDocument/2006/relationships/image" Target="../media/image29.png"/><Relationship Id="rId4" Type="http://schemas.openxmlformats.org/officeDocument/2006/relationships/tags" Target="../tags/tag275.xml"/><Relationship Id="rId9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7" Type="http://schemas.openxmlformats.org/officeDocument/2006/relationships/image" Target="../media/image27.jpeg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3.xml"/><Relationship Id="rId4" Type="http://schemas.openxmlformats.org/officeDocument/2006/relationships/tags" Target="../tags/tag28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86.xml"/><Relationship Id="rId7" Type="http://schemas.openxmlformats.org/officeDocument/2006/relationships/image" Target="../media/image27.jpeg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8.xml"/><Relationship Id="rId4" Type="http://schemas.openxmlformats.org/officeDocument/2006/relationships/tags" Target="../tags/tag2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image" Target="../media/image30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0.xml"/><Relationship Id="rId4" Type="http://schemas.openxmlformats.org/officeDocument/2006/relationships/tags" Target="../tags/tag29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30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09.xml"/><Relationship Id="rId7" Type="http://schemas.openxmlformats.org/officeDocument/2006/relationships/tags" Target="../tags/tag313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16.xml"/><Relationship Id="rId7" Type="http://schemas.openxmlformats.org/officeDocument/2006/relationships/tags" Target="../tags/tag320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video" Target="file:///E:\&#12304;&#19977;&#27941;&#20013;&#23398;&#12305;\&#20844;&#24320;&#35838;%20&#32769;&#20154;&#19982;&#28023;\&#12298;&#32769;&#20154;&#19982;&#28023;&#12299;&#20844;&#24320;&#35838;\&#25112;&#39532;.wmv" TargetMode="External"/><Relationship Id="rId7" Type="http://schemas.openxmlformats.org/officeDocument/2006/relationships/tags" Target="../tags/tag100.xml"/><Relationship Id="rId2" Type="http://schemas.microsoft.com/office/2007/relationships/media" Target="file:///E:\&#12304;&#19977;&#27941;&#20013;&#23398;&#12305;\&#20844;&#24320;&#35838;%20&#32769;&#20154;&#19982;&#28023;\&#12298;&#32769;&#20154;&#19982;&#28023;&#12299;&#20844;&#24320;&#35838;\&#25112;&#39532;.wmv" TargetMode="External"/><Relationship Id="rId1" Type="http://schemas.openxmlformats.org/officeDocument/2006/relationships/tags" Target="../tags/tag96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9.png"/><Relationship Id="rId4" Type="http://schemas.openxmlformats.org/officeDocument/2006/relationships/tags" Target="../tags/tag97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10" Type="http://schemas.openxmlformats.org/officeDocument/2006/relationships/image" Target="../media/image13.png"/><Relationship Id="rId4" Type="http://schemas.openxmlformats.org/officeDocument/2006/relationships/tags" Target="../tags/tag117.xm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14.jpeg"/><Relationship Id="rId4" Type="http://schemas.openxmlformats.org/officeDocument/2006/relationships/tags" Target="../tags/tag124.xml"/><Relationship Id="rId9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image" Target="../media/image15.jpe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rcRect l="4423" t="7048" r="5333" b="4876"/>
          <a:stretch>
            <a:fillRect/>
          </a:stretch>
        </p:blipFill>
        <p:spPr>
          <a:xfrm>
            <a:off x="9819168" y="4192675"/>
            <a:ext cx="2356623" cy="2145847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12257" y="5176424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-9031" y="552225"/>
            <a:ext cx="12210063" cy="3498051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19995" y="1593300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统编新版选择性必修上册课件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80" y="4169487"/>
            <a:ext cx="2349265" cy="2169173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07" y="188"/>
            <a:ext cx="12199225" cy="55270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807" y="6397827"/>
            <a:ext cx="12190796" cy="45998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9220"/>
          <p:cNvSpPr txBox="1"/>
          <p:nvPr>
            <p:custDataLst>
              <p:tags r:id="rId1"/>
            </p:custDataLst>
          </p:nvPr>
        </p:nvSpPr>
        <p:spPr>
          <a:xfrm>
            <a:off x="6336030" y="1108393"/>
            <a:ext cx="4737100" cy="56311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堤(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dī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)岸            黏(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nián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)液         攥(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zuàn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)住 </a:t>
            </a:r>
          </a:p>
          <a:p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攮（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nǎng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）进去      吞噬(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shì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          蹂躏(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rόu lìn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</a:t>
            </a:r>
          </a:p>
          <a:p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拽掉(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zhuài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         榫头(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sǔn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          掌柁(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duò</a:t>
            </a:r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)</a:t>
            </a: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12850" y="0"/>
            <a:ext cx="1235075" cy="11737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447925" y="0"/>
            <a:ext cx="1118870" cy="117385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</a:p>
        </p:txBody>
      </p:sp>
      <p:pic>
        <p:nvPicPr>
          <p:cNvPr id="2" name="图片 1" descr="11628857_5_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t="6384" r="11160" b="11430"/>
          <a:stretch>
            <a:fillRect/>
          </a:stretch>
        </p:blipFill>
        <p:spPr>
          <a:xfrm>
            <a:off x="229870" y="1200785"/>
            <a:ext cx="5554980" cy="553910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100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10243" descr="a0b0bf9c78e2aeb62fb085682d3c7c0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40" y="0"/>
            <a:ext cx="121862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0244"/>
          <p:cNvSpPr txBox="1"/>
          <p:nvPr>
            <p:custDataLst>
              <p:tags r:id="rId2"/>
            </p:custDataLst>
          </p:nvPr>
        </p:nvSpPr>
        <p:spPr>
          <a:xfrm>
            <a:off x="1524000" y="5086350"/>
            <a:ext cx="91440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《老人与海》</a:t>
            </a:r>
          </a:p>
          <a:p>
            <a:pPr algn="ctr"/>
            <a:r>
              <a:rPr lang="zh-CN" altLang="en-US" sz="28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The Old Man and the Sea</a:t>
            </a: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2800">
              <a:solidFill>
                <a:srgbClr val="009999"/>
              </a:solidFill>
              <a:latin typeface="华文中宋" charset="-122"/>
              <a:ea typeface="华文中宋" charset="-122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20520" y="1618615"/>
            <a:ext cx="9144000" cy="2247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文本框 1"/>
          <p:cNvSpPr txBox="1"/>
          <p:nvPr>
            <p:custDataLst>
              <p:tags r:id="rId1"/>
            </p:custDataLst>
          </p:nvPr>
        </p:nvSpPr>
        <p:spPr>
          <a:xfrm>
            <a:off x="299085" y="1483995"/>
            <a:ext cx="10796270" cy="7067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课本中的《老人与海》说了怎样一个故事？</a:t>
            </a:r>
          </a:p>
        </p:txBody>
      </p:sp>
      <p:pic>
        <p:nvPicPr>
          <p:cNvPr id="14341" name="内容占位符 1" descr="s_a45322e_1518b668130__78e6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50435" y="2335530"/>
            <a:ext cx="6344920" cy="4201160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6649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故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01565" y="-8255"/>
            <a:ext cx="1235075" cy="123714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事</a:t>
            </a:r>
          </a:p>
        </p:txBody>
      </p:sp>
      <p:pic>
        <p:nvPicPr>
          <p:cNvPr id="6" name="图片 11267" descr="底板 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rcRect t="32148" r="61500" b="6574"/>
          <a:stretch>
            <a:fillRect/>
          </a:stretch>
        </p:blipFill>
        <p:spPr>
          <a:xfrm>
            <a:off x="299085" y="2334895"/>
            <a:ext cx="4138295" cy="420243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0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表格占位符 12291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3170555" y="765175"/>
          <a:ext cx="8956040" cy="6013450"/>
        </p:xfrm>
        <a:graphic>
          <a:graphicData uri="http://schemas.openxmlformats.org/drawingml/2006/table">
            <a:tbl>
              <a:tblPr/>
              <a:tblGrid>
                <a:gridCol w="1293495"/>
                <a:gridCol w="1252220"/>
                <a:gridCol w="1945005"/>
                <a:gridCol w="1487170"/>
                <a:gridCol w="1487805"/>
                <a:gridCol w="1490345"/>
              </a:tblGrid>
              <a:tr h="11588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文鼎特粗宋简" charset="0"/>
                        <a:ea typeface="文鼎特粗宋简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solidFill>
                            <a:srgbClr val="FFFFFF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第1次</a:t>
                      </a: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solidFill>
                            <a:srgbClr val="FFFFFF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第2次</a:t>
                      </a: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solidFill>
                            <a:srgbClr val="FFFFFF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第3次</a:t>
                      </a: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solidFill>
                            <a:srgbClr val="FFFFFF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第4次</a:t>
                      </a: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solidFill>
                            <a:srgbClr val="FFFFFF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第5次</a:t>
                      </a:r>
                    </a:p>
                  </a:txBody>
                  <a:tcPr anchor="ctr">
                    <a:lnL cap="flat">
                      <a:noFill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100000"/>
                      </a:srgbClr>
                    </a:solidFill>
                  </a:tcPr>
                </a:tc>
              </a:tr>
              <a:tr h="76073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攻击者</a:t>
                      </a:r>
                    </a:p>
                  </a:txBody>
                  <a:tcPr anchor="ctr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</a:tr>
              <a:tr h="6807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数量</a:t>
                      </a:r>
                    </a:p>
                  </a:txBody>
                  <a:tcPr anchor="ctr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11582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老人作战工具</a:t>
                      </a:r>
                    </a:p>
                  </a:txBody>
                  <a:tcPr anchor="ctr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>
                        <a:alpha val="100000"/>
                      </a:srgbClr>
                    </a:solidFill>
                  </a:tcPr>
                </a:tc>
              </a:tr>
              <a:tr h="22548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结局</a:t>
                      </a:r>
                    </a:p>
                  </a:txBody>
                  <a:tcPr anchor="ctr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/>
                        <a:ea typeface="隶书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 panose="02010509060101010101" charset="-122"/>
                        <a:ea typeface="隶书" panose="02010509060101010101" charset="-122"/>
                        <a:sym typeface="Arial" panose="020B0604020202020204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990000"/>
                        </a:solidFill>
                        <a:latin typeface="隶书"/>
                        <a:ea typeface="隶书"/>
                        <a:sym typeface="Arial" pitchFamily="34" charset="0"/>
                      </a:endParaRPr>
                    </a:p>
                  </a:txBody>
                  <a:tcPr anchor="ctr">
                    <a:lnL cap="flat">
                      <a:noFill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2394" name="文本框 12393"/>
          <p:cNvSpPr txBox="1"/>
          <p:nvPr>
            <p:custDataLst>
              <p:tags r:id="rId2"/>
            </p:custDataLst>
          </p:nvPr>
        </p:nvSpPr>
        <p:spPr>
          <a:xfrm>
            <a:off x="4437698" y="2185035"/>
            <a:ext cx="1716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鲭鲨</a:t>
            </a:r>
          </a:p>
        </p:txBody>
      </p:sp>
      <p:sp>
        <p:nvSpPr>
          <p:cNvPr id="12395" name="文本框 12394"/>
          <p:cNvSpPr txBox="1"/>
          <p:nvPr>
            <p:custDataLst>
              <p:tags r:id="rId3"/>
            </p:custDataLst>
          </p:nvPr>
        </p:nvSpPr>
        <p:spPr>
          <a:xfrm>
            <a:off x="4438015" y="2885440"/>
            <a:ext cx="1573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一条</a:t>
            </a:r>
          </a:p>
        </p:txBody>
      </p:sp>
      <p:sp>
        <p:nvSpPr>
          <p:cNvPr id="12396" name="文本框 12395"/>
          <p:cNvSpPr txBox="1"/>
          <p:nvPr>
            <p:custDataLst>
              <p:tags r:id="rId4"/>
            </p:custDataLst>
          </p:nvPr>
        </p:nvSpPr>
        <p:spPr>
          <a:xfrm>
            <a:off x="4645025" y="3917950"/>
            <a:ext cx="1573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鱼叉</a:t>
            </a:r>
          </a:p>
        </p:txBody>
      </p:sp>
      <p:sp>
        <p:nvSpPr>
          <p:cNvPr id="12397" name="文本框 12396"/>
          <p:cNvSpPr txBox="1"/>
          <p:nvPr>
            <p:custDataLst>
              <p:tags r:id="rId5"/>
            </p:custDataLst>
          </p:nvPr>
        </p:nvSpPr>
        <p:spPr>
          <a:xfrm>
            <a:off x="4221480" y="5017135"/>
            <a:ext cx="16891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</a:rPr>
              <a:t>杀死鲭鲨，大鱼被吃掉四十磅。</a:t>
            </a:r>
          </a:p>
        </p:txBody>
      </p:sp>
      <p:sp>
        <p:nvSpPr>
          <p:cNvPr id="12398" name="文本框 12397"/>
          <p:cNvSpPr txBox="1"/>
          <p:nvPr>
            <p:custDataLst>
              <p:tags r:id="rId6"/>
            </p:custDataLst>
          </p:nvPr>
        </p:nvSpPr>
        <p:spPr>
          <a:xfrm>
            <a:off x="6102033" y="2124075"/>
            <a:ext cx="14366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星鲨</a:t>
            </a:r>
            <a:endParaRPr lang="zh-CN" altLang="en-US" sz="2400">
              <a:solidFill>
                <a:schemeClr val="accent2"/>
              </a:solidFill>
              <a:latin typeface="隶书"/>
              <a:ea typeface="隶书"/>
              <a:sym typeface="Arial" pitchFamily="34" charset="0"/>
            </a:endParaRPr>
          </a:p>
        </p:txBody>
      </p:sp>
      <p:sp>
        <p:nvSpPr>
          <p:cNvPr id="12399" name="文本框 12398"/>
          <p:cNvSpPr txBox="1"/>
          <p:nvPr>
            <p:custDataLst>
              <p:tags r:id="rId7"/>
            </p:custDataLst>
          </p:nvPr>
        </p:nvSpPr>
        <p:spPr>
          <a:xfrm>
            <a:off x="6144895" y="288512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两条</a:t>
            </a:r>
          </a:p>
        </p:txBody>
      </p:sp>
      <p:sp>
        <p:nvSpPr>
          <p:cNvPr id="12400" name="文本框 12399"/>
          <p:cNvSpPr txBox="1"/>
          <p:nvPr>
            <p:custDataLst>
              <p:tags r:id="rId8"/>
            </p:custDataLst>
          </p:nvPr>
        </p:nvSpPr>
        <p:spPr>
          <a:xfrm>
            <a:off x="5746115" y="3750628"/>
            <a:ext cx="20415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绑着</a:t>
            </a:r>
          </a:p>
          <a:p>
            <a:r>
              <a:rPr lang="zh-CN" altLang="en-US" sz="2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刀子的桨</a:t>
            </a:r>
          </a:p>
        </p:txBody>
      </p:sp>
      <p:sp>
        <p:nvSpPr>
          <p:cNvPr id="12401" name="文本框 12400"/>
          <p:cNvSpPr txBox="1"/>
          <p:nvPr>
            <p:custDataLst>
              <p:tags r:id="rId9"/>
            </p:custDataLst>
          </p:nvPr>
        </p:nvSpPr>
        <p:spPr>
          <a:xfrm>
            <a:off x="5823585" y="4948873"/>
            <a:ext cx="172878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杀死两条星鲨，大鱼被吃掉四分之一。</a:t>
            </a:r>
          </a:p>
        </p:txBody>
      </p:sp>
      <p:sp>
        <p:nvSpPr>
          <p:cNvPr id="12402" name="文本框 12401"/>
          <p:cNvSpPr txBox="1"/>
          <p:nvPr>
            <p:custDataLst>
              <p:tags r:id="rId10"/>
            </p:custDataLst>
          </p:nvPr>
        </p:nvSpPr>
        <p:spPr>
          <a:xfrm>
            <a:off x="7552690" y="2124075"/>
            <a:ext cx="1349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7030A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犁头鲨</a:t>
            </a:r>
            <a:endParaRPr lang="zh-CN" altLang="en-US" sz="2400">
              <a:solidFill>
                <a:srgbClr val="7030A0"/>
              </a:solidFill>
              <a:latin typeface="隶书"/>
              <a:ea typeface="隶书"/>
              <a:sym typeface="Arial" pitchFamily="34" charset="0"/>
            </a:endParaRPr>
          </a:p>
        </p:txBody>
      </p:sp>
      <p:sp>
        <p:nvSpPr>
          <p:cNvPr id="12403" name="文本框 12402"/>
          <p:cNvSpPr txBox="1"/>
          <p:nvPr>
            <p:custDataLst>
              <p:tags r:id="rId11"/>
            </p:custDataLst>
          </p:nvPr>
        </p:nvSpPr>
        <p:spPr>
          <a:xfrm>
            <a:off x="7538403" y="2885123"/>
            <a:ext cx="1377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7030A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一条</a:t>
            </a:r>
          </a:p>
        </p:txBody>
      </p:sp>
      <p:sp>
        <p:nvSpPr>
          <p:cNvPr id="12404" name="文本框 12403"/>
          <p:cNvSpPr txBox="1"/>
          <p:nvPr>
            <p:custDataLst>
              <p:tags r:id="rId12"/>
            </p:custDataLst>
          </p:nvPr>
        </p:nvSpPr>
        <p:spPr>
          <a:xfrm>
            <a:off x="7488555" y="3750945"/>
            <a:ext cx="147796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7030A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绑着</a:t>
            </a:r>
          </a:p>
          <a:p>
            <a:r>
              <a:rPr lang="zh-CN" altLang="en-US" sz="2400">
                <a:solidFill>
                  <a:srgbClr val="7030A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刀子的桨</a:t>
            </a:r>
          </a:p>
        </p:txBody>
      </p:sp>
      <p:sp>
        <p:nvSpPr>
          <p:cNvPr id="12405" name="文本框 12404"/>
          <p:cNvSpPr txBox="1"/>
          <p:nvPr>
            <p:custDataLst>
              <p:tags r:id="rId13"/>
            </p:custDataLst>
          </p:nvPr>
        </p:nvSpPr>
        <p:spPr>
          <a:xfrm>
            <a:off x="7567295" y="4948873"/>
            <a:ext cx="1320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7030A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杀死犁头鲨，刀子被折断。</a:t>
            </a:r>
          </a:p>
        </p:txBody>
      </p:sp>
      <p:sp>
        <p:nvSpPr>
          <p:cNvPr id="12406" name="文本框 12405"/>
          <p:cNvSpPr txBox="1"/>
          <p:nvPr>
            <p:custDataLst>
              <p:tags r:id="rId14"/>
            </p:custDataLst>
          </p:nvPr>
        </p:nvSpPr>
        <p:spPr>
          <a:xfrm>
            <a:off x="9106218" y="2123758"/>
            <a:ext cx="12906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星鲨</a:t>
            </a:r>
            <a:endParaRPr lang="zh-CN" altLang="en-US" sz="2400">
              <a:solidFill>
                <a:srgbClr val="00B0F0"/>
              </a:solidFill>
              <a:latin typeface="隶书"/>
              <a:ea typeface="隶书"/>
              <a:sym typeface="Arial" pitchFamily="34" charset="0"/>
            </a:endParaRPr>
          </a:p>
        </p:txBody>
      </p:sp>
      <p:sp>
        <p:nvSpPr>
          <p:cNvPr id="12407" name="文本框 12406"/>
          <p:cNvSpPr txBox="1"/>
          <p:nvPr>
            <p:custDataLst>
              <p:tags r:id="rId15"/>
            </p:custDataLst>
          </p:nvPr>
        </p:nvSpPr>
        <p:spPr>
          <a:xfrm>
            <a:off x="9084945" y="2977833"/>
            <a:ext cx="1333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两条</a:t>
            </a:r>
          </a:p>
        </p:txBody>
      </p:sp>
      <p:sp>
        <p:nvSpPr>
          <p:cNvPr id="12408" name="文本框 12407"/>
          <p:cNvSpPr txBox="1"/>
          <p:nvPr>
            <p:custDataLst>
              <p:tags r:id="rId16"/>
            </p:custDataLst>
          </p:nvPr>
        </p:nvSpPr>
        <p:spPr>
          <a:xfrm>
            <a:off x="9099233" y="4033838"/>
            <a:ext cx="13192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短棍</a:t>
            </a:r>
          </a:p>
        </p:txBody>
      </p:sp>
      <p:sp>
        <p:nvSpPr>
          <p:cNvPr id="12409" name="文本框 12408"/>
          <p:cNvSpPr txBox="1"/>
          <p:nvPr>
            <p:custDataLst>
              <p:tags r:id="rId17"/>
            </p:custDataLst>
          </p:nvPr>
        </p:nvSpPr>
        <p:spPr>
          <a:xfrm>
            <a:off x="8888095" y="4764405"/>
            <a:ext cx="17272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使两条星鲨受重伤，大鱼的半个身子都被咬烂了。</a:t>
            </a:r>
          </a:p>
        </p:txBody>
      </p:sp>
      <p:sp>
        <p:nvSpPr>
          <p:cNvPr id="12410" name="文本框 12409"/>
          <p:cNvSpPr txBox="1"/>
          <p:nvPr>
            <p:custDataLst>
              <p:tags r:id="rId18"/>
            </p:custDataLst>
          </p:nvPr>
        </p:nvSpPr>
        <p:spPr>
          <a:xfrm>
            <a:off x="10615295" y="2124075"/>
            <a:ext cx="1260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鲨鱼</a:t>
            </a:r>
            <a:endParaRPr lang="zh-CN" altLang="en-US" sz="2400">
              <a:solidFill>
                <a:srgbClr val="FF0000"/>
              </a:solidFill>
              <a:latin typeface="隶书"/>
              <a:ea typeface="隶书"/>
              <a:sym typeface="Arial" pitchFamily="34" charset="0"/>
            </a:endParaRPr>
          </a:p>
        </p:txBody>
      </p:sp>
      <p:sp>
        <p:nvSpPr>
          <p:cNvPr id="12411" name="文本框 12410"/>
          <p:cNvSpPr txBox="1"/>
          <p:nvPr>
            <p:custDataLst>
              <p:tags r:id="rId19"/>
            </p:custDataLst>
          </p:nvPr>
        </p:nvSpPr>
        <p:spPr>
          <a:xfrm>
            <a:off x="10550208" y="2885440"/>
            <a:ext cx="15763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成群结队</a:t>
            </a:r>
          </a:p>
        </p:txBody>
      </p:sp>
      <p:sp>
        <p:nvSpPr>
          <p:cNvPr id="12412" name="文本框 12411"/>
          <p:cNvSpPr txBox="1"/>
          <p:nvPr>
            <p:custDataLst>
              <p:tags r:id="rId20"/>
            </p:custDataLst>
          </p:nvPr>
        </p:nvSpPr>
        <p:spPr>
          <a:xfrm>
            <a:off x="10615295" y="3596005"/>
            <a:ext cx="12731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短棍、舵把</a:t>
            </a:r>
          </a:p>
        </p:txBody>
      </p:sp>
      <p:sp>
        <p:nvSpPr>
          <p:cNvPr id="12413" name="文本框 12412"/>
          <p:cNvSpPr txBox="1"/>
          <p:nvPr>
            <p:custDataLst>
              <p:tags r:id="rId21"/>
            </p:custDataLst>
          </p:nvPr>
        </p:nvSpPr>
        <p:spPr>
          <a:xfrm>
            <a:off x="10615295" y="4764405"/>
            <a:ext cx="15113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Arial" panose="020B0604020202020204" pitchFamily="34" charset="0"/>
              </a:rPr>
              <a:t>老人被打败了，大鱼只剩下残骸。</a:t>
            </a:r>
          </a:p>
        </p:txBody>
      </p:sp>
      <p:sp>
        <p:nvSpPr>
          <p:cNvPr id="100" name="文本框 99"/>
          <p:cNvSpPr txBox="1"/>
          <p:nvPr>
            <p:custDataLst>
              <p:tags r:id="rId22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23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24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25"/>
            </p:custDataLst>
          </p:nvPr>
        </p:nvSpPr>
        <p:spPr>
          <a:xfrm>
            <a:off x="366649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故</a:t>
            </a:r>
          </a:p>
        </p:txBody>
      </p:sp>
      <p:sp>
        <p:nvSpPr>
          <p:cNvPr id="5" name="文本框 4"/>
          <p:cNvSpPr txBox="1"/>
          <p:nvPr>
            <p:custDataLst>
              <p:tags r:id="rId26"/>
            </p:custDataLst>
          </p:nvPr>
        </p:nvSpPr>
        <p:spPr>
          <a:xfrm>
            <a:off x="4901565" y="-8255"/>
            <a:ext cx="1235075" cy="123714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事</a:t>
            </a:r>
          </a:p>
        </p:txBody>
      </p:sp>
      <p:pic>
        <p:nvPicPr>
          <p:cNvPr id="6" name="图片 5" descr="201404050245071584_x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144780" y="1228725"/>
            <a:ext cx="2791460" cy="532193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1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4" grpId="0"/>
      <p:bldP spid="12396" grpId="0"/>
      <p:bldP spid="12397" grpId="0"/>
      <p:bldP spid="12398" grpId="0"/>
      <p:bldP spid="12399" grpId="0"/>
      <p:bldP spid="12401" grpId="0"/>
      <p:bldP spid="12402" grpId="0"/>
      <p:bldP spid="12403" grpId="0"/>
      <p:bldP spid="12404" grpId="0"/>
      <p:bldP spid="12405" grpId="0"/>
      <p:bldP spid="12406" grpId="0"/>
      <p:bldP spid="12407" grpId="0"/>
      <p:bldP spid="12408" grpId="0"/>
      <p:bldP spid="12410" grpId="0"/>
      <p:bldP spid="12411" grpId="0"/>
      <p:bldP spid="12412" grpId="0"/>
      <p:bldP spid="124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文本框 13317"/>
          <p:cNvSpPr txBox="1"/>
          <p:nvPr>
            <p:custDataLst>
              <p:tags r:id="rId1"/>
            </p:custDataLst>
          </p:nvPr>
        </p:nvSpPr>
        <p:spPr>
          <a:xfrm>
            <a:off x="4786630" y="1581785"/>
            <a:ext cx="5996305" cy="13220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你认为桑地亚哥是一位怎样的老人？</a:t>
            </a:r>
            <a:endParaRPr lang="zh-CN" altLang="en-US" sz="4000">
              <a:solidFill>
                <a:srgbClr val="002060"/>
              </a:solidFill>
              <a:latin typeface="隶书"/>
              <a:ea typeface="隶书"/>
            </a:endParaRPr>
          </a:p>
        </p:txBody>
      </p:sp>
      <p:pic>
        <p:nvPicPr>
          <p:cNvPr id="16389" name="内容占位符 1" descr="s_a45322e_1518b668130__78e6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86630" y="3089910"/>
            <a:ext cx="5996305" cy="3447415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  <p:pic>
        <p:nvPicPr>
          <p:cNvPr id="6" name="图片 11267" descr="底板 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rcRect t="32148" r="61500" b="6574"/>
          <a:stretch>
            <a:fillRect/>
          </a:stretch>
        </p:blipFill>
        <p:spPr>
          <a:xfrm>
            <a:off x="299085" y="1581785"/>
            <a:ext cx="4138295" cy="495554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819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95935" y="1527810"/>
            <a:ext cx="11113135" cy="888365"/>
          </a:xfrm>
          <a:ln w="28575">
            <a:solidFill>
              <a:schemeClr val="tx1"/>
            </a:solidFill>
            <a:miter/>
          </a:ln>
        </p:spPr>
        <p:txBody>
          <a:bodyPr lIns="90170" tIns="46990" rIns="90170" bIns="46990" anchor="t"/>
          <a:lstStyle/>
          <a:p>
            <a:pPr marL="1905" indent="-344805">
              <a:buNone/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每一天都是一个新的日子。走运当然是好。不过我情愿做到分毫不差。这样,运气来的时候,你就有所准备了。不过话得说回来,没有一桩事是容易的。</a:t>
            </a:r>
          </a:p>
        </p:txBody>
      </p:sp>
      <p:sp>
        <p:nvSpPr>
          <p:cNvPr id="17411" name="Cloud"/>
          <p:cNvSpPr>
            <a:spLocks noChangeAspect="1" noEditPoints="1"/>
          </p:cNvSpPr>
          <p:nvPr>
            <p:custDataLst>
              <p:tags r:id="rId2"/>
            </p:custDataLst>
          </p:nvPr>
        </p:nvSpPr>
        <p:spPr>
          <a:xfrm>
            <a:off x="5799138" y="930275"/>
            <a:ext cx="4721225" cy="13509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人要有面对挫折的准备和勇气</a:t>
            </a:r>
          </a:p>
        </p:txBody>
      </p:sp>
      <p:sp>
        <p:nvSpPr>
          <p:cNvPr id="17412" name="文本占位符 819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95935" y="3025140"/>
            <a:ext cx="11113135" cy="55118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“不过人不是为失败而生的,”他说,“一个人可以被毁灭,但不能被打败。”</a:t>
            </a:r>
          </a:p>
        </p:txBody>
      </p:sp>
      <p:sp>
        <p:nvSpPr>
          <p:cNvPr id="17413" name="Cloud"/>
          <p:cNvSpPr>
            <a:spLocks noChangeAspect="1" noEditPoints="1"/>
          </p:cNvSpPr>
          <p:nvPr>
            <p:custDataLst>
              <p:tags r:id="rId4"/>
            </p:custDataLst>
          </p:nvPr>
        </p:nvSpPr>
        <p:spPr>
          <a:xfrm>
            <a:off x="3427413" y="2684463"/>
            <a:ext cx="4721225" cy="10223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精神永不言败</a:t>
            </a:r>
          </a:p>
        </p:txBody>
      </p:sp>
      <p:sp>
        <p:nvSpPr>
          <p:cNvPr id="17414" name="文本占位符 819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95935" y="4251325"/>
            <a:ext cx="11113770" cy="54991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现在不是去想缺少什么的时候,该想一想凭现有的东西你能做什么。</a:t>
            </a:r>
          </a:p>
        </p:txBody>
      </p:sp>
      <p:sp>
        <p:nvSpPr>
          <p:cNvPr id="17415" name="Cloud"/>
          <p:cNvSpPr>
            <a:spLocks noChangeAspect="1" noEditPoints="1"/>
          </p:cNvSpPr>
          <p:nvPr>
            <p:custDataLst>
              <p:tags r:id="rId6"/>
            </p:custDataLst>
          </p:nvPr>
        </p:nvSpPr>
        <p:spPr>
          <a:xfrm>
            <a:off x="7399338" y="4251325"/>
            <a:ext cx="3001962" cy="10223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乐观坚强</a:t>
            </a:r>
          </a:p>
        </p:txBody>
      </p:sp>
      <p:sp>
        <p:nvSpPr>
          <p:cNvPr id="17416" name="文本占位符 819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95935" y="5718175"/>
            <a:ext cx="11113770" cy="5200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人不抱希望是很傻的。</a:t>
            </a:r>
          </a:p>
        </p:txBody>
      </p:sp>
      <p:sp>
        <p:nvSpPr>
          <p:cNvPr id="17417" name="Cloud"/>
          <p:cNvSpPr>
            <a:spLocks noChangeAspect="1" noEditPoints="1"/>
          </p:cNvSpPr>
          <p:nvPr>
            <p:custDataLst>
              <p:tags r:id="rId8"/>
            </p:custDataLst>
          </p:nvPr>
        </p:nvSpPr>
        <p:spPr>
          <a:xfrm>
            <a:off x="4387850" y="5273675"/>
            <a:ext cx="3011488" cy="10223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永不绝望</a:t>
            </a:r>
          </a:p>
        </p:txBody>
      </p:sp>
      <p:sp>
        <p:nvSpPr>
          <p:cNvPr id="100" name="文本框 99"/>
          <p:cNvSpPr txBox="1"/>
          <p:nvPr>
            <p:custDataLst>
              <p:tags r:id="rId9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 animBg="1"/>
      <p:bldP spid="17411" grpId="0" animBg="1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71450" y="1480820"/>
            <a:ext cx="11616690" cy="1527175"/>
          </a:xfrm>
          <a:ln w="28575">
            <a:solidFill>
              <a:schemeClr val="tx1"/>
            </a:solidFill>
          </a:ln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4400" b="1">
                <a:solidFill>
                  <a:srgbClr val="0000CC"/>
                </a:solidFill>
              </a:rPr>
              <a:t>  </a:t>
            </a:r>
            <a:r>
              <a:rPr lang="zh-CN" altLang="en-US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老人实现了他的愿望，捕到了鱼，但是，尽管他费尽力气，勇敢搏斗，但是最终的结局，得到的却是一副残骸。有人说，老人成功了，有人说，老人失败了，你认为老人到底是失败还是成功？</a:t>
            </a:r>
          </a:p>
        </p:txBody>
      </p:sp>
      <p:sp>
        <p:nvSpPr>
          <p:cNvPr id="63488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1450" y="3399155"/>
            <a:ext cx="11530965" cy="11988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noProof="1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失败者，奋斗两天却一无所获；成功者，老人在不断的挑战中，战胜自我，精神上的胜利者。</a:t>
            </a:r>
            <a:endParaRPr lang="zh-CN" altLang="en-US" sz="3600" noProof="1">
              <a:solidFill>
                <a:srgbClr val="7030A0"/>
              </a:solidFill>
              <a:effectLst>
                <a:outerShdw blurRad="38100" dist="38100" dir="2700000">
                  <a:srgbClr val="00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63488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47420" y="4294823"/>
            <a:ext cx="9144000" cy="2426322"/>
          </a:xfrm>
          <a:prstGeom prst="ellipse">
            <a:avLst/>
          </a:prstGeom>
          <a:solidFill>
            <a:srgbClr val="00B0F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800" noProof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+mn-cs"/>
              </a:rPr>
              <a:t>  </a:t>
            </a:r>
            <a:r>
              <a:rPr lang="zh-CN" altLang="en-US" sz="4800" noProof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+mn-cs"/>
              </a:rPr>
              <a:t>一个胜利的失败者</a:t>
            </a:r>
            <a:endParaRPr lang="zh-CN" altLang="en-US" sz="4800" noProof="1">
              <a:solidFill>
                <a:srgbClr val="FF0000"/>
              </a:solidFill>
              <a:latin typeface="隶书"/>
              <a:ea typeface="隶书"/>
              <a:cs typeface="+mn-cs"/>
            </a:endParaRPr>
          </a:p>
          <a:p>
            <a:pPr>
              <a:spcBef>
                <a:spcPct val="20000"/>
              </a:spcBef>
            </a:pPr>
            <a:r>
              <a:rPr lang="zh-CN" altLang="en-US" sz="4800" noProof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+mn-cs"/>
              </a:rPr>
              <a:t>  一个失败了的英雄</a:t>
            </a:r>
            <a:endParaRPr lang="zh-CN" altLang="en-US" sz="4800" noProof="1">
              <a:effectLst>
                <a:outerShdw blurRad="38100" dist="38100" dir="2700000">
                  <a:srgbClr val="FFFFFF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34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4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3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4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4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uiExpand="1" build="p"/>
      <p:bldP spid="634884" grpId="0" animBg="1"/>
      <p:bldP spid="6348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文本框 14341"/>
          <p:cNvSpPr txBox="1"/>
          <p:nvPr>
            <p:custDataLst>
              <p:tags r:id="rId1"/>
            </p:custDataLst>
          </p:nvPr>
        </p:nvSpPr>
        <p:spPr>
          <a:xfrm>
            <a:off x="4812030" y="1165860"/>
            <a:ext cx="6078220" cy="25533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坚强、刚毅</a:t>
            </a:r>
          </a:p>
          <a:p>
            <a:r>
              <a:rPr lang="zh-CN" altLang="en-US" sz="40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勇敢、无畏</a:t>
            </a:r>
          </a:p>
          <a:p>
            <a:endParaRPr lang="zh-CN" altLang="en-US" sz="4000" b="1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一个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“硬汉”</a:t>
            </a:r>
            <a:r>
              <a:rPr lang="zh-CN" altLang="en-US" sz="40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形象</a:t>
            </a:r>
          </a:p>
        </p:txBody>
      </p:sp>
      <p:pic>
        <p:nvPicPr>
          <p:cNvPr id="20485" name="内容占位符 1" descr="87-1F6260RQ4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12030" y="3895725"/>
            <a:ext cx="6078220" cy="2641600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  <p:pic>
        <p:nvPicPr>
          <p:cNvPr id="6" name="图片 11267" descr="底板 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rcRect t="32148" r="61500" b="6574"/>
          <a:stretch>
            <a:fillRect/>
          </a:stretch>
        </p:blipFill>
        <p:spPr>
          <a:xfrm>
            <a:off x="299085" y="1581785"/>
            <a:ext cx="4138295" cy="495554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/>
          <p:nvPr>
            <p:custDataLst>
              <p:tags r:id="rId1"/>
            </p:custDataLst>
          </p:nvPr>
        </p:nvSpPr>
        <p:spPr>
          <a:xfrm>
            <a:off x="775335" y="1349375"/>
            <a:ext cx="5361305" cy="5369754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ahoma" panose="020B060403050404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“硬汉”精神</a:t>
            </a:r>
            <a:endParaRPr lang="zh-CN" altLang="en-US" sz="4800">
              <a:solidFill>
                <a:srgbClr val="990000"/>
              </a:solidFill>
              <a:latin typeface="方正显仁简体" panose="03000509000000000000" charset="-122"/>
              <a:ea typeface="方正显仁简体" panose="03000509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失去过武器,但从没放下过武器</a:t>
            </a:r>
            <a:endParaRPr lang="zh-CN" altLang="en-US" sz="3600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r>
              <a:rPr lang="zh-CN" altLang="zh-CN" sz="36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即使看不到希望,也尽力面对</a:t>
            </a:r>
            <a:endParaRPr lang="zh-CN" altLang="zh-CN" sz="3600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不空想,勇于担当</a:t>
            </a:r>
            <a:r>
              <a:rPr lang="zh-CN" altLang="en-US" sz="54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5400">
                <a:solidFill>
                  <a:srgbClr val="0000CC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21507" name="图片 1" descr="050E0000531E6FB7675839569F0E994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70980" y="1348740"/>
            <a:ext cx="4981575" cy="530669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/>
          <p:nvPr>
            <p:custDataLst>
              <p:tags r:id="rId1"/>
            </p:custDataLst>
          </p:nvPr>
        </p:nvSpPr>
        <p:spPr>
          <a:xfrm>
            <a:off x="405765" y="1824990"/>
            <a:ext cx="5319395" cy="4353862"/>
          </a:xfrm>
          <a:prstGeom prst="flowChartAlternateProcess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“硬汉”精神</a:t>
            </a:r>
            <a:endParaRPr lang="zh-CN" altLang="en-US" sz="4800">
              <a:solidFill>
                <a:srgbClr val="990000"/>
              </a:solidFill>
              <a:latin typeface="方正显仁简体" panose="03000509000000000000" charset="-122"/>
              <a:ea typeface="方正显仁简体" panose="03000509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积极行动,务实</a:t>
            </a:r>
            <a:endParaRPr lang="zh-CN" altLang="en-US" sz="4000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决不屈服,渴望胜利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坦然承受结果</a:t>
            </a:r>
            <a:r>
              <a:rPr lang="zh-CN" altLang="en-US" sz="5400">
                <a:solidFill>
                  <a:srgbClr val="0000CC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  <p:pic>
        <p:nvPicPr>
          <p:cNvPr id="21507" name="图片 1" descr="050E0000531E6FB7675839569F0E994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70980" y="1348740"/>
            <a:ext cx="4981575" cy="530669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 descr="老人与海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r="2739" b="40"/>
          <a:stretch>
            <a:fillRect/>
          </a:stretch>
        </p:blipFill>
        <p:spPr>
          <a:xfrm>
            <a:off x="7620" y="0"/>
            <a:ext cx="121761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98613" y="1127443"/>
            <a:ext cx="8994775" cy="3291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        </a:t>
            </a:r>
            <a:r>
              <a:rPr kumimoji="0" lang="zh-CN" altLang="en-US" sz="80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老 人 与 海</a:t>
            </a:r>
            <a:endParaRPr kumimoji="0" lang="zh-CN" altLang="en-US" sz="80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扁简体" charset="-122"/>
              <a:ea typeface="方正兰亭特黑扁简体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b="1" kern="1200" cap="none" spc="0" normalizeH="0" baseline="0" noProof="0">
                <a:solidFill>
                  <a:srgbClr val="9900CC"/>
                </a:solidFill>
                <a:latin typeface="方正兰亭特黑扁简体" charset="-122"/>
                <a:ea typeface="方正兰亭特黑扁简体" charset="-122"/>
                <a:cs typeface="+mn-cs"/>
              </a:rPr>
              <a:t>       </a:t>
            </a:r>
            <a:r>
              <a:rPr kumimoji="0" lang="en-US" altLang="zh-TW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The Old Man and the Sea</a:t>
            </a:r>
            <a:endParaRPr kumimoji="0" lang="en-US" altLang="zh-TW" sz="40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扁简体" charset="-122"/>
              <a:ea typeface="方正兰亭特黑扁简体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TW" sz="40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扁简体" charset="-122"/>
              <a:ea typeface="方正兰亭特黑扁简体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kumimoji="0" lang="en-US" altLang="zh-CN" sz="4800" kern="1200" cap="none" spc="0" normalizeH="0" baseline="0" noProof="0">
                <a:solidFill>
                  <a:srgbClr val="665A49"/>
                </a:solidFill>
                <a:latin typeface="方正兰亭特黑扁简体" charset="-122"/>
                <a:ea typeface="方正兰亭特黑扁简体" charset="-122"/>
                <a:cs typeface="+mn-cs"/>
              </a:rPr>
              <a:t> </a:t>
            </a:r>
            <a:r>
              <a:rPr kumimoji="0" lang="zh-CN" altLang="en-US" sz="4800" b="1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  明  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4577"/>
          <p:cNvSpPr txBox="1"/>
          <p:nvPr>
            <p:custDataLst>
              <p:tags r:id="rId1"/>
            </p:custDataLst>
          </p:nvPr>
        </p:nvSpPr>
        <p:spPr>
          <a:xfrm>
            <a:off x="2895600" y="1066800"/>
            <a:ext cx="40386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24579" name="文本框 24578"/>
          <p:cNvSpPr txBox="1"/>
          <p:nvPr>
            <p:custDataLst>
              <p:tags r:id="rId2"/>
            </p:custDataLst>
          </p:nvPr>
        </p:nvSpPr>
        <p:spPr>
          <a:xfrm>
            <a:off x="314960" y="1435100"/>
            <a:ext cx="5069205" cy="7683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硬汉宣言</a:t>
            </a:r>
            <a:endParaRPr lang="zh-CN" altLang="en-US" sz="4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文本框 24579"/>
          <p:cNvSpPr txBox="1"/>
          <p:nvPr>
            <p:custDataLst>
              <p:tags r:id="rId3"/>
            </p:custDataLst>
          </p:nvPr>
        </p:nvSpPr>
        <p:spPr>
          <a:xfrm>
            <a:off x="314960" y="2363470"/>
            <a:ext cx="5069205" cy="38150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黑体" panose="02010609060101010101" charset="-122"/>
                <a:cs typeface="+mn-cs"/>
              </a:rPr>
              <a:t>   </a:t>
            </a: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人不是生来要给打败的。</a:t>
            </a:r>
            <a:endParaRPr lang="zh-CN" altLang="en-US" sz="44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你尽可把他消灭掉，可就是打不败他。</a:t>
            </a:r>
          </a:p>
        </p:txBody>
      </p:sp>
      <p:sp>
        <p:nvSpPr>
          <p:cNvPr id="25605" name="文本占位符 819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731510" y="1414145"/>
            <a:ext cx="5953125" cy="476504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 fontAlgn="auto">
              <a:lnSpc>
                <a:spcPts val="408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你可让他失去生命,可是无法让他屈服。这句话意味着,人生的使命就是奋斗,是与命运做不懈的抗争。它集中阐释了海明威倡导的“硬汉精神”。失去过武器,但从没放下过武器;即使看不到希望,也尽力面对;不空想,有了航线就要勇于担当;积极行动,务实;决不屈服,渴望胜利;坦然承受结果</a:t>
            </a:r>
            <a:r>
              <a:rPr lang="zh-CN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666490" y="-8255"/>
            <a:ext cx="1235075" cy="1173977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901565" y="-8255"/>
            <a:ext cx="1235075" cy="117915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uiExpand="1" build="allAtOnce"/>
      <p:bldP spid="2560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文本框 15365"/>
          <p:cNvSpPr txBox="1"/>
          <p:nvPr>
            <p:custDataLst>
              <p:tags r:id="rId1"/>
            </p:custDataLst>
          </p:nvPr>
        </p:nvSpPr>
        <p:spPr>
          <a:xfrm>
            <a:off x="238125" y="1453515"/>
            <a:ext cx="10534650" cy="70675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作者用了哪些表现手法刻画这一人物？</a:t>
            </a:r>
          </a:p>
        </p:txBody>
      </p:sp>
      <p:sp>
        <p:nvSpPr>
          <p:cNvPr id="26630" name="文本框 14341"/>
          <p:cNvSpPr txBox="1"/>
          <p:nvPr>
            <p:custDataLst>
              <p:tags r:id="rId2"/>
            </p:custDataLst>
          </p:nvPr>
        </p:nvSpPr>
        <p:spPr>
          <a:xfrm>
            <a:off x="5157788" y="2586038"/>
            <a:ext cx="5614987" cy="3784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动作描写</a:t>
            </a:r>
            <a:endParaRPr lang="zh-CN" altLang="en-US" sz="4000">
              <a:solidFill>
                <a:srgbClr val="006600"/>
              </a:solidFill>
              <a:latin typeface="隶书"/>
              <a:ea typeface="隶书"/>
              <a:cs typeface="隶书"/>
              <a:sym typeface="Arial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语言描写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心理描写(内心独白)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对比衬托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66490" y="-8255"/>
            <a:ext cx="1235075" cy="1173741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技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01565" y="-8255"/>
            <a:ext cx="1235075" cy="117418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巧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rcRect l="4110" t="5537" r="54312" b="7942"/>
          <a:stretch>
            <a:fillRect/>
          </a:stretch>
        </p:blipFill>
        <p:spPr>
          <a:xfrm>
            <a:off x="238125" y="2216785"/>
            <a:ext cx="4537710" cy="45243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26630" grpId="0" animBg="1"/>
      <p:bldP spid="100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内容占位符 8196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113983" y="1527493"/>
            <a:ext cx="3432175" cy="4525962"/>
          </a:xfrm>
          <a:ln w="28575">
            <a:solidFill>
              <a:schemeClr val="tx1"/>
            </a:solidFill>
          </a:ln>
        </p:spPr>
        <p:txBody>
          <a:bodyPr anchor="t"/>
          <a:lstStyle/>
          <a:p>
            <a:pPr>
              <a:buNone/>
            </a:pPr>
            <a:endParaRPr lang="zh-CN" altLang="en-US" sz="2800" b="1">
              <a:solidFill>
                <a:srgbClr val="000099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老人：</a:t>
            </a:r>
            <a:endParaRPr lang="zh-CN" altLang="en-US" sz="2800" b="1">
              <a:solidFill>
                <a:srgbClr val="FF0000"/>
              </a:solidFill>
              <a:latin typeface="方正显仁简体" panose="03000509000000000000" charset="-122"/>
              <a:ea typeface="方正显仁简体" panose="03000509000000000000" charset="-122"/>
            </a:endParaRPr>
          </a:p>
          <a:p>
            <a:pPr>
              <a:buNone/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年老体衰  精疲力竭 </a:t>
            </a:r>
          </a:p>
          <a:p>
            <a:pPr>
              <a:buNone/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头昏眼花  右手受伤</a:t>
            </a:r>
          </a:p>
          <a:p>
            <a:pPr>
              <a:buNone/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左手抽筋  没有食物</a:t>
            </a:r>
          </a:p>
          <a:p>
            <a:pPr>
              <a:buNone/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缺乏武器  孤立无援</a:t>
            </a:r>
          </a:p>
        </p:txBody>
      </p:sp>
      <p:sp>
        <p:nvSpPr>
          <p:cNvPr id="8198" name="内容占位符 8197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4901248" y="1556703"/>
            <a:ext cx="2376487" cy="4525962"/>
          </a:xfrm>
          <a:ln w="28575">
            <a:solidFill>
              <a:schemeClr val="tx1"/>
            </a:solidFill>
          </a:ln>
        </p:spPr>
        <p:txBody>
          <a:bodyPr anchor="t"/>
          <a:lstStyle/>
          <a:p>
            <a:pPr algn="just">
              <a:buNone/>
            </a:pPr>
            <a:endParaRPr lang="zh-CN" altLang="en-US" sz="2800" b="1">
              <a:solidFill>
                <a:srgbClr val="000099"/>
              </a:solidFill>
            </a:endParaRPr>
          </a:p>
          <a:p>
            <a:pPr algn="just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鲨鱼：</a:t>
            </a:r>
            <a:endParaRPr lang="zh-CN" altLang="en-US" b="1">
              <a:solidFill>
                <a:srgbClr val="FF0000"/>
              </a:solidFill>
              <a:latin typeface="方正显仁简体" panose="03000509000000000000" charset="-122"/>
              <a:ea typeface="方正显仁简体" panose="03000509000000000000" charset="-122"/>
            </a:endParaRPr>
          </a:p>
          <a:p>
            <a:pPr algn="just">
              <a:buNone/>
            </a:pPr>
            <a:r>
              <a:rPr lang="zh-CN" altLang="en-US" b="1">
                <a:latin typeface="隶书" panose="02010509060101010101" charset="-122"/>
                <a:ea typeface="隶书" panose="02010509060101010101" charset="-122"/>
              </a:rPr>
              <a:t>接二连三</a:t>
            </a:r>
            <a:endParaRPr lang="zh-CN" altLang="en-US" b="1">
              <a:latin typeface="隶书"/>
              <a:ea typeface="隶书"/>
            </a:endParaRPr>
          </a:p>
          <a:p>
            <a:pPr algn="just">
              <a:buNone/>
            </a:pPr>
            <a:r>
              <a:rPr lang="zh-CN" altLang="en-US" b="1">
                <a:latin typeface="隶书" panose="02010509060101010101" charset="-122"/>
                <a:ea typeface="隶书" panose="02010509060101010101" charset="-122"/>
              </a:rPr>
              <a:t>成群结队</a:t>
            </a:r>
          </a:p>
          <a:p>
            <a:pPr algn="just">
              <a:buNone/>
            </a:pPr>
            <a:r>
              <a:rPr lang="zh-CN" altLang="en-US" b="1">
                <a:latin typeface="隶书" panose="02010509060101010101" charset="-122"/>
                <a:ea typeface="隶书" panose="02010509060101010101" charset="-122"/>
              </a:rPr>
              <a:t>凶残强悍</a:t>
            </a:r>
          </a:p>
        </p:txBody>
      </p:sp>
      <p:sp>
        <p:nvSpPr>
          <p:cNvPr id="8199" name="文本框 8198"/>
          <p:cNvSpPr txBox="1"/>
          <p:nvPr>
            <p:custDataLst>
              <p:tags r:id="rId3"/>
            </p:custDataLst>
          </p:nvPr>
        </p:nvSpPr>
        <p:spPr>
          <a:xfrm>
            <a:off x="3826510" y="1557020"/>
            <a:ext cx="675005" cy="45154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eaVert"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</a:t>
            </a:r>
            <a:r>
              <a:rPr lang="en-US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力量悬殊的对抗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-222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12850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447925" y="-8255"/>
            <a:ext cx="1235075" cy="1176749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666490" y="-8255"/>
            <a:ext cx="1235075" cy="1173741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技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901565" y="-8255"/>
            <a:ext cx="1235075" cy="117418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巧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rcRect b="7929"/>
          <a:stretch>
            <a:fillRect/>
          </a:stretch>
        </p:blipFill>
        <p:spPr>
          <a:xfrm>
            <a:off x="7656830" y="1527810"/>
            <a:ext cx="4200525" cy="2131060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rcRect l="2398" t="2750" r="1685"/>
          <a:stretch>
            <a:fillRect/>
          </a:stretch>
        </p:blipFill>
        <p:spPr>
          <a:xfrm>
            <a:off x="7656830" y="3808730"/>
            <a:ext cx="4200525" cy="226377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1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uiExpand="1" build="p" animBg="1"/>
      <p:bldP spid="8198" grpId="0" uiExpand="1" build="p" animBg="1"/>
      <p:bldP spid="81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17411" descr="a0b0bf9c78e2aeb62fb085682d3c7c0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2700" y="0"/>
            <a:ext cx="122059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17412"/>
          <p:cNvSpPr txBox="1"/>
          <p:nvPr>
            <p:custDataLst>
              <p:tags r:id="rId2"/>
            </p:custDataLst>
          </p:nvPr>
        </p:nvSpPr>
        <p:spPr>
          <a:xfrm>
            <a:off x="1524000" y="5086350"/>
            <a:ext cx="91440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方正兰亭特黑扁简体" charset="-122"/>
                <a:ea typeface="方正兰亭特黑扁简体" charset="-122"/>
              </a:rPr>
              <a:t>《老人与海》</a:t>
            </a:r>
          </a:p>
          <a:p>
            <a:pPr algn="ctr"/>
            <a:r>
              <a:rPr lang="zh-CN" altLang="en-US" sz="2800" i="1">
                <a:solidFill>
                  <a:srgbClr val="FF0000"/>
                </a:solidFill>
                <a:latin typeface="方正兰亭特黑扁简体" charset="-122"/>
                <a:ea typeface="方正兰亭特黑扁简体" charset="-122"/>
              </a:rPr>
              <a:t>The Old Man and the Sea</a:t>
            </a: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2800">
              <a:solidFill>
                <a:srgbClr val="009999"/>
              </a:solidFill>
              <a:latin typeface="华文中宋" charset="-122"/>
              <a:ea typeface="华文中宋" charset="-122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447165" y="1783080"/>
            <a:ext cx="9144000" cy="2247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底板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005" y="0"/>
            <a:ext cx="12147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18438"/>
          <p:cNvSpPr txBox="1"/>
          <p:nvPr>
            <p:custDataLst>
              <p:tags r:id="rId2"/>
            </p:custDataLst>
          </p:nvPr>
        </p:nvSpPr>
        <p:spPr>
          <a:xfrm>
            <a:off x="1520825" y="1571625"/>
            <a:ext cx="96907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6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听小说中最触动你的段落</a:t>
            </a:r>
            <a:r>
              <a:rPr lang="en-US" altLang="zh-CN" sz="4500">
                <a:solidFill>
                  <a:srgbClr val="FFFF00"/>
                </a:solidFill>
                <a:latin typeface="文鼎特粗宋简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en-US" altLang="zh-CN" sz="4500">
              <a:solidFill>
                <a:srgbClr val="FFFF00"/>
              </a:solidFill>
              <a:latin typeface="文鼎特粗宋简" charset="0"/>
              <a:ea typeface="文鼎特粗宋简" charset="0"/>
            </a:endParaRPr>
          </a:p>
        </p:txBody>
      </p:sp>
      <p:sp>
        <p:nvSpPr>
          <p:cNvPr id="29700" name="文本框 25604"/>
          <p:cNvSpPr txBox="1"/>
          <p:nvPr>
            <p:custDataLst>
              <p:tags r:id="rId3"/>
            </p:custDataLst>
          </p:nvPr>
        </p:nvSpPr>
        <p:spPr>
          <a:xfrm>
            <a:off x="1299210" y="3114675"/>
            <a:ext cx="9755505" cy="2614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3200" b="1" i="1">
              <a:solidFill>
                <a:srgbClr val="FF0000"/>
              </a:solidFill>
              <a:latin typeface="Cambria"/>
              <a:ea typeface="宋体" panose="02010600030101010101" pitchFamily="2" charset="-122"/>
              <a:sym typeface="Arial" pitchFamily="3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Cambria" panose="02040503050406030204" charset="0"/>
                <a:ea typeface="华文中宋" charset="-122"/>
                <a:sym typeface="Arial" panose="020B0604020202020204" pitchFamily="34" charset="0"/>
              </a:rPr>
              <a:t>       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 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1990英国电影《老人与海》中小孩的马诺林的扮演者</a:t>
            </a:r>
            <a:r>
              <a:rPr lang="zh-CN" altLang="en-US" sz="3200" b="1" i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宋体" panose="02010600030101010101" pitchFamily="2" charset="-122"/>
              </a:rPr>
              <a:t>Brian Harris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在美国西雅图通过instagram传来的视频。</a:t>
            </a:r>
            <a:endParaRPr lang="zh-CN" altLang="en-US" sz="3200">
              <a:solidFill>
                <a:srgbClr val="FF0000"/>
              </a:solidFill>
              <a:latin typeface="华文中宋"/>
              <a:ea typeface="华文中宋"/>
            </a:endParaRPr>
          </a:p>
          <a:p>
            <a:endParaRPr lang="zh-CN" altLang="en-US" sz="3600">
              <a:solidFill>
                <a:srgbClr val="FF0000"/>
              </a:solidFill>
              <a:latin typeface="Arial" pitchFamily="34" charset="0"/>
              <a:ea typeface="文鼎特粗宋简" charset="0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-22225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12850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447925" y="0"/>
            <a:ext cx="1235075" cy="1173977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  <p:bldP spid="100" grpId="0" animBg="1"/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5" descr="底板46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270" y="713105"/>
            <a:ext cx="12156440" cy="6144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VID_20160322_182827~3.wmv" descr="VID_20160322_182827~3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6915" y="955040"/>
            <a:ext cx="2569845" cy="23876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212850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447925" y="0"/>
            <a:ext cx="1235075" cy="1173977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6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底板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905" y="0"/>
            <a:ext cx="121958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18438"/>
          <p:cNvSpPr txBox="1"/>
          <p:nvPr>
            <p:custDataLst>
              <p:tags r:id="rId2"/>
            </p:custDataLst>
          </p:nvPr>
        </p:nvSpPr>
        <p:spPr>
          <a:xfrm>
            <a:off x="1558925" y="1343025"/>
            <a:ext cx="915035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听身边的同学</a:t>
            </a:r>
          </a:p>
          <a:p>
            <a:pPr algn="ctr"/>
            <a:r>
              <a:rPr lang="zh-CN" altLang="en-US" sz="4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朗读小说中最触动他</a:t>
            </a:r>
            <a:r>
              <a:rPr lang="en-US" altLang="zh-CN" sz="4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4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她的段落</a:t>
            </a:r>
            <a:r>
              <a:rPr lang="en-US" altLang="zh-CN" sz="4500">
                <a:solidFill>
                  <a:srgbClr val="FFFF00"/>
                </a:solidFill>
                <a:latin typeface="文鼎特粗宋简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en-US" altLang="zh-CN" sz="4500">
              <a:solidFill>
                <a:srgbClr val="FFFF00"/>
              </a:solidFill>
              <a:latin typeface="文鼎特粗宋简" charset="0"/>
              <a:ea typeface="文鼎特粗宋简" charset="0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9153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同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447925" y="0"/>
            <a:ext cx="1235075" cy="1173741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0" grpId="0" animBg="1"/>
      <p:bldP spid="2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底板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590" y="0"/>
            <a:ext cx="121481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18438"/>
          <p:cNvSpPr txBox="1"/>
          <p:nvPr>
            <p:custDataLst>
              <p:tags r:id="rId2"/>
            </p:custDataLst>
          </p:nvPr>
        </p:nvSpPr>
        <p:spPr>
          <a:xfrm>
            <a:off x="1558925" y="1343025"/>
            <a:ext cx="9150350" cy="1645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海明威笔下的老人所具有的硬汉精神,影响了一代美国人,海明威也被誉为美利坚民族的精神丰碑。这种“硬汉精神”在中国有吗?你能想到哪些具有硬汉精神的中国人?</a:t>
            </a:r>
            <a:r>
              <a:rPr lang="en-US" altLang="zh-CN" sz="4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sz="45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237079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9153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447925" y="0"/>
            <a:ext cx="1235075" cy="1173741"/>
          </a:xfrm>
          <a:prstGeom prst="ellipse">
            <a:avLst/>
          </a:prstGeom>
          <a:solidFill>
            <a:srgbClr val="92D05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100" grpId="0" animBg="1"/>
      <p:bldP spid="2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图片 27651" descr="a0b0bf9c78e2aeb62fb085682d3c7c0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1430" y="0"/>
            <a:ext cx="122059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27652"/>
          <p:cNvSpPr txBox="1"/>
          <p:nvPr>
            <p:custDataLst>
              <p:tags r:id="rId2"/>
            </p:custDataLst>
          </p:nvPr>
        </p:nvSpPr>
        <p:spPr>
          <a:xfrm>
            <a:off x="1524000" y="5086350"/>
            <a:ext cx="91440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方正兰亭特黑扁简体" charset="-122"/>
                <a:ea typeface="方正兰亭特黑扁简体" charset="-122"/>
              </a:rPr>
              <a:t>《老人与海》</a:t>
            </a:r>
          </a:p>
          <a:p>
            <a:pPr algn="ctr"/>
            <a:r>
              <a:rPr lang="zh-CN" altLang="en-US" sz="2800" i="1">
                <a:solidFill>
                  <a:srgbClr val="FF0000"/>
                </a:solidFill>
                <a:latin typeface="方正兰亭特黑扁简体" charset="-122"/>
                <a:ea typeface="方正兰亭特黑扁简体" charset="-122"/>
              </a:rPr>
              <a:t>The Old Man and the Sea</a:t>
            </a: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4400">
              <a:solidFill>
                <a:srgbClr val="009999"/>
              </a:solidFill>
              <a:latin typeface="Cambria" panose="02040503050406030204" charset="0"/>
              <a:ea typeface="宋体" panose="02010600030101010101" pitchFamily="2" charset="-122"/>
            </a:endParaRPr>
          </a:p>
          <a:p>
            <a:pPr algn="ctr"/>
            <a:endParaRPr lang="zh-CN" altLang="en-US" sz="2800">
              <a:solidFill>
                <a:srgbClr val="009999"/>
              </a:solidFill>
              <a:latin typeface="华文中宋" charset="-122"/>
              <a:ea typeface="华文中宋" charset="-122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19555" y="1764030"/>
            <a:ext cx="9144000" cy="2247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文本框 29700"/>
          <p:cNvSpPr txBox="1"/>
          <p:nvPr>
            <p:custDataLst>
              <p:tags r:id="rId1"/>
            </p:custDataLst>
          </p:nvPr>
        </p:nvSpPr>
        <p:spPr>
          <a:xfrm>
            <a:off x="1344295" y="924560"/>
            <a:ext cx="9100185" cy="5575607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文鼎特粗宋简" charset="0"/>
                <a:ea typeface="宋体" panose="02010600030101010101" pitchFamily="2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latin typeface="方正显仁简体" panose="03000509000000000000" charset="-122"/>
                <a:ea typeface="方正显仁简体" panose="03000509000000000000" charset="-122"/>
              </a:rPr>
              <a:t> </a:t>
            </a:r>
            <a:r>
              <a:rPr lang="zh-CN" altLang="en-US" sz="36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节选中没有老人的外貌描写,你能发挥想象给老人写一段外貌吗?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可根据前面对人物性格的分析展开想象,抓住某一个特征来写，如可写老人的手，字数50——100字。</a:t>
            </a: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-22225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2850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外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47925" y="-8255"/>
            <a:ext cx="1235075" cy="12372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100" grpId="0" animBg="1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4099" descr="a0b0bf9c78e2aeb62fb085682d3c7c0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85" y="0"/>
            <a:ext cx="121685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100"/>
          <p:cNvSpPr txBox="1"/>
          <p:nvPr>
            <p:custDataLst>
              <p:tags r:id="rId2"/>
            </p:custDataLst>
          </p:nvPr>
        </p:nvSpPr>
        <p:spPr>
          <a:xfrm>
            <a:off x="1523683" y="5027930"/>
            <a:ext cx="914400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《老人与海》</a:t>
            </a:r>
          </a:p>
          <a:p>
            <a:pPr algn="ctr"/>
            <a:r>
              <a:rPr lang="zh-CN" altLang="en-US" sz="28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Old Man and the Sea</a:t>
            </a:r>
            <a:endParaRPr lang="zh-CN" altLang="en-US" sz="4400">
              <a:solidFill>
                <a:srgbClr val="009999"/>
              </a:solidFill>
              <a:latin typeface="Cambria"/>
              <a:ea typeface="宋体" panose="02010600030101010101" pitchFamily="2" charset="-122"/>
            </a:endParaRPr>
          </a:p>
          <a:p>
            <a:pPr algn="ctr"/>
            <a:endParaRPr lang="zh-CN" altLang="en-US" sz="2800">
              <a:solidFill>
                <a:srgbClr val="009999"/>
              </a:solidFill>
              <a:latin typeface="华文中宋"/>
              <a:ea typeface="华文中宋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18920" y="1744980"/>
            <a:ext cx="9144000" cy="2247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1264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91965" y="187325"/>
            <a:ext cx="7231380" cy="102108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原著中的描写</a:t>
            </a:r>
          </a:p>
        </p:txBody>
      </p:sp>
      <p:sp>
        <p:nvSpPr>
          <p:cNvPr id="35842" name="文本占位符 11264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7675" y="1520190"/>
            <a:ext cx="11075035" cy="4982210"/>
          </a:xfrm>
          <a:prstGeom prst="flowChartAlternateProcess">
            <a:avLst/>
          </a:prstGeom>
          <a:ln w="28575">
            <a:solidFill>
              <a:schemeClr val="tx1"/>
            </a:solidFill>
            <a:prstDash val="sysDash"/>
          </a:ln>
        </p:spPr>
        <p:txBody>
          <a:bodyPr anchor="t">
            <a:normAutofit fontScale="90000" lnSpcReduction="10000"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zh-CN" altLang="en-US" sz="2800" b="1">
                <a:solidFill>
                  <a:schemeClr val="hlink"/>
                </a:solidFill>
              </a:rPr>
              <a:t>        </a:t>
            </a:r>
            <a:r>
              <a:rPr lang="zh-CN" altLang="en-US" sz="3200" b="1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</a:rPr>
              <a:t>老人消瘦而憔悴，脖颈上有些很深的皱纹。腮帮上有些褐斑，那是太阳在热带海面上反射的光线所引起的良性皮肤癌变。褐斑从他脸的两侧一直蔓延下去，他的双手常用绳索拉大鱼，留下了刻得很深的伤疤。但是这些伤疤中没有一块是新的。它们象无鱼可打的沙漠中被侵蚀的地方一般古老。他身上的一切都显得古老，除了那双眼睛，它们象海水一般蓝，是愉快而不肯认输的。</a:t>
            </a:r>
            <a:r>
              <a:rPr lang="zh-CN" altLang="en-US" sz="3200" b="1">
                <a:solidFill>
                  <a:srgbClr val="0000CC"/>
                </a:solidFill>
              </a:rPr>
              <a:t> </a:t>
            </a:r>
            <a:r>
              <a:rPr lang="zh-CN" altLang="en-US" b="1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外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2372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5842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文本框 29700"/>
          <p:cNvSpPr txBox="1"/>
          <p:nvPr>
            <p:custDataLst>
              <p:tags r:id="rId1"/>
            </p:custDataLst>
          </p:nvPr>
        </p:nvSpPr>
        <p:spPr>
          <a:xfrm>
            <a:off x="831850" y="953770"/>
            <a:ext cx="9805670" cy="70814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</a:rPr>
              <a:t>给桑迪亚哥写一则颁奖词。</a:t>
            </a:r>
          </a:p>
        </p:txBody>
      </p:sp>
      <p:pic>
        <p:nvPicPr>
          <p:cNvPr id="2" name="内容占位符 1" descr="5690016654206492197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0270" y="1847215"/>
            <a:ext cx="9747250" cy="4822190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285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颁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447925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奖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68300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100" grpId="0" animBg="1"/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占位符 819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86130" y="1144270"/>
            <a:ext cx="10861040" cy="1292225"/>
          </a:xfrm>
          <a:ln>
            <a:solidFill>
              <a:schemeClr val="tx1"/>
            </a:solidFill>
            <a:miter/>
          </a:ln>
        </p:spPr>
        <p:txBody>
          <a:bodyPr lIns="90170" tIns="46990" rIns="90170" bIns="46990" anchor="t"/>
          <a:lstStyle/>
          <a:p>
            <a:pPr marL="1905" indent="-344805">
              <a:buNone/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你，只是深海中一位普通的渔夫；你，只是时代年轮下一位平凡的老者。海浪翻滚，你从不退缩；鲨鱼袭来，你从不畏惧，只因为你守着“人，可以被摧毁，不可以被打败”的信念。</a:t>
            </a:r>
          </a:p>
        </p:txBody>
      </p:sp>
      <p:sp>
        <p:nvSpPr>
          <p:cNvPr id="37890" name="文本占位符 819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83590" y="2898775"/>
            <a:ext cx="10861675" cy="12712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当困难来临时，你毫不畏惧——与鲨鱼斗争；当失败降临时，你漠然视之——保持乐观。没有什么可击垮你，没有什么能伤害你，一个成功的失败者，一个失败的英雄。</a:t>
            </a:r>
          </a:p>
        </p:txBody>
      </p:sp>
      <p:sp>
        <p:nvSpPr>
          <p:cNvPr id="37891" name="文本占位符 819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85495" y="4845050"/>
            <a:ext cx="10859770" cy="12782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海洋上的愚公，手提鱼叉的战士，灾难与坎坷磨炼了你的性格，坚韧和执着造就了你的不屈。桑提亚哥，你用行动向我们诠释了什么是勇敢，你用行动捍卫了人类灵魂的尊严。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-22225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1285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颁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447925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奖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68300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uiExpand="1" build="p" animBg="1"/>
      <p:bldP spid="37890" grpId="0" animBg="1"/>
      <p:bldP spid="378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819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92455" y="1347470"/>
            <a:ext cx="11006455" cy="915035"/>
          </a:xfrm>
          <a:ln>
            <a:solidFill>
              <a:schemeClr val="tx1"/>
            </a:solidFill>
            <a:miter/>
          </a:ln>
        </p:spPr>
        <p:txBody>
          <a:bodyPr lIns="90170" tIns="46990" rIns="90170" bIns="46990" anchor="t"/>
          <a:lstStyle/>
          <a:p>
            <a:pPr marL="1905" indent="-344805">
              <a:buNone/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你用行动证明了一位老人的自信自尊；你用敢勇诠释了强者的不屈和坚韧；你用坚定的信念给予了我们生活的勇气。最美的赞歌献给你，生的强者——桑提亚哥。</a:t>
            </a:r>
          </a:p>
        </p:txBody>
      </p:sp>
      <p:sp>
        <p:nvSpPr>
          <p:cNvPr id="38914" name="文本占位符 819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2455" y="3075305"/>
            <a:ext cx="11007090" cy="11988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如果世界上有一种东西叫无畏，能证明它的人是桑提亚哥；如果世界上有一种东西叫执著，拥有它的人是桑提亚哥；如果世界上有一种人叫英雄，他的名字叫桑提亚哥。美利坚民族不朽的丰碑，全人类精神不朽的丰碑。</a:t>
            </a:r>
          </a:p>
        </p:txBody>
      </p:sp>
      <p:sp>
        <p:nvSpPr>
          <p:cNvPr id="38915" name="文本占位符 819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92455" y="5028565"/>
            <a:ext cx="11007090" cy="13061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marL="1905" indent="-344805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黑夜的孤独摧不垮你的意志；寒冷的海风扳不倒你的身躯；凶猛的鲨鱼打不败你的傲骨。你的信念，你的毅力，你的勇敢，你的智慧，让你站着千年不倒，倒下千年不死，死后永世不朽。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-22225" y="-8255"/>
            <a:ext cx="1235075" cy="117915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1285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颁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447925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奖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683000" y="-8255"/>
            <a:ext cx="1235075" cy="11741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uiExpand="1" build="p" animBg="1"/>
      <p:bldP spid="38914" grpId="0" animBg="1"/>
      <p:bldP spid="389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底板4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22225" y="0"/>
            <a:ext cx="12215495" cy="696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战马.wmv" descr="战马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99273" y="1281748"/>
            <a:ext cx="8593137" cy="462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12850" y="0"/>
            <a:ext cx="1235075" cy="117674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电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447925" y="0"/>
            <a:ext cx="1118870" cy="119227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27"/>
                </p:tgtEl>
              </p:cMediaNode>
            </p:video>
          </p:childTnLst>
        </p:cTn>
      </p:par>
    </p:tnLst>
    <p:bldLst>
      <p:bldP spid="100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91465" y="1308735"/>
            <a:ext cx="5381625" cy="1143000"/>
          </a:xfrm>
          <a:prstGeom prst="flowChartAlternateProcess">
            <a:avLst/>
          </a:prstGeom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eaLnBrk="1" fontAlgn="base" hangingPunct="1"/>
            <a:r>
              <a:rPr lang="zh-TW" altLang="en-US" sz="54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海明威</a:t>
            </a:r>
            <a:r>
              <a:rPr lang="zh-CN" altLang="en-US" sz="54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r>
              <a:rPr lang="zh-TW" altLang="en-US" strike="noStrike" noProof="1"/>
              <a:t> </a:t>
            </a:r>
          </a:p>
        </p:txBody>
      </p:sp>
      <p:sp>
        <p:nvSpPr>
          <p:cNvPr id="10244" name="Rectangle 5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313690" y="2999740"/>
            <a:ext cx="5337175" cy="2724150"/>
          </a:xfrm>
          <a:ln w="28575">
            <a:solidFill>
              <a:schemeClr val="tx1"/>
            </a:solidFill>
            <a:prstDash val="sysDash"/>
          </a:ln>
        </p:spPr>
        <p:txBody>
          <a:bodyPr vert="horz" wrap="square" lIns="91440" tIns="45720" rIns="91440" bIns="45720" anchor="t"/>
          <a:lstStyle/>
          <a:p>
            <a:pPr marL="0" indent="0" eaLnBrk="1" fontAlgn="base" hangingPunct="1">
              <a:buNone/>
            </a:pPr>
            <a:r>
              <a:rPr lang="zh-CN" altLang="en-US" sz="4000" b="1" strike="noStrike" noProof="1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美国现代作家</a:t>
            </a:r>
            <a:endParaRPr lang="zh-CN" altLang="en-US" sz="4000" b="1" strike="noStrike" noProof="1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 marL="0" indent="0" eaLnBrk="1" fontAlgn="base" hangingPunct="1">
              <a:buNone/>
            </a:pPr>
            <a:r>
              <a:rPr lang="zh-CN" altLang="en-US" sz="4000" b="1" strike="noStrike" noProof="1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“迷惘的一代”</a:t>
            </a:r>
          </a:p>
          <a:p>
            <a:pPr marL="0" indent="0" eaLnBrk="1" fontAlgn="base" hangingPunct="1">
              <a:buNone/>
            </a:pPr>
            <a:r>
              <a:rPr lang="zh-CN" altLang="en-US" sz="4000" b="1" strike="noStrike" noProof="1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电报式风格</a:t>
            </a:r>
          </a:p>
          <a:p>
            <a:pPr marL="0" indent="0" eaLnBrk="1" fontAlgn="base" hangingPunct="1">
              <a:buNone/>
            </a:pPr>
            <a:r>
              <a:rPr lang="zh-CN" altLang="en-US" sz="4000" b="1" strike="noStrike" noProof="1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冰山原则</a:t>
            </a:r>
            <a:endParaRPr lang="zh-CN" altLang="en-US" sz="4000" b="1" strike="noStrike" noProof="1">
              <a:solidFill>
                <a:schemeClr val="hlink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2850" y="0"/>
            <a:ext cx="1235075" cy="117397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447925" y="0"/>
            <a:ext cx="1118870" cy="11753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</a:p>
        </p:txBody>
      </p:sp>
      <p:pic>
        <p:nvPicPr>
          <p:cNvPr id="5" name="图片 4" descr="f576c71dbdf048cda97a7bf60fc49f48_th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89980" y="31115"/>
            <a:ext cx="5935980" cy="679577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9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2" grpId="0" animBg="1"/>
      <p:bldP spid="10244" grpId="0" uiExpand="1" build="p"/>
      <p:bldP spid="100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文本框 6148"/>
          <p:cNvSpPr txBox="1"/>
          <p:nvPr>
            <p:custDataLst>
              <p:tags r:id="rId1"/>
            </p:custDataLst>
          </p:nvPr>
        </p:nvSpPr>
        <p:spPr>
          <a:xfrm>
            <a:off x="803910" y="1513840"/>
            <a:ext cx="6092190" cy="1076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他参加了第一次世界大战并获得美国授予的银制勇敢勋章。</a:t>
            </a:r>
            <a:endParaRPr lang="zh-CN" altLang="en-US" sz="3200">
              <a:solidFill>
                <a:srgbClr val="006600"/>
              </a:solidFill>
              <a:latin typeface="隶书"/>
              <a:ea typeface="隶书"/>
              <a:cs typeface="隶书"/>
              <a:sym typeface="Arial" pitchFamily="34" charset="0"/>
            </a:endParaRPr>
          </a:p>
        </p:txBody>
      </p:sp>
      <p:sp>
        <p:nvSpPr>
          <p:cNvPr id="6150" name="文本框 6149"/>
          <p:cNvSpPr txBox="1"/>
          <p:nvPr>
            <p:custDataLst>
              <p:tags r:id="rId2"/>
            </p:custDataLst>
          </p:nvPr>
        </p:nvSpPr>
        <p:spPr>
          <a:xfrm>
            <a:off x="803910" y="3363595"/>
            <a:ext cx="6092825" cy="1076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200">
                <a:solidFill>
                  <a:srgbClr val="00B05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他因为在文学上的巨大成就</a:t>
            </a:r>
            <a:endParaRPr lang="zh-CN" altLang="en-US" sz="3200">
              <a:solidFill>
                <a:srgbClr val="00B050"/>
              </a:solidFill>
              <a:latin typeface="隶书"/>
              <a:ea typeface="隶书"/>
              <a:cs typeface="隶书"/>
              <a:sym typeface="Arial" pitchFamily="34" charset="0"/>
            </a:endParaRPr>
          </a:p>
          <a:p>
            <a:pPr algn="l"/>
            <a:r>
              <a:rPr lang="zh-CN" altLang="en-US" sz="3200">
                <a:solidFill>
                  <a:srgbClr val="00B05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  1954获得诺贝尔文学奖。</a:t>
            </a:r>
          </a:p>
        </p:txBody>
      </p:sp>
      <p:sp>
        <p:nvSpPr>
          <p:cNvPr id="6151" name="文本框 6150"/>
          <p:cNvSpPr txBox="1"/>
          <p:nvPr>
            <p:custDataLst>
              <p:tags r:id="rId3"/>
            </p:custDataLst>
          </p:nvPr>
        </p:nvSpPr>
        <p:spPr>
          <a:xfrm>
            <a:off x="803910" y="5360670"/>
            <a:ext cx="10346690" cy="1076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C0CC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他是“文坛硬汉”</a:t>
            </a:r>
            <a:endParaRPr lang="zh-CN" altLang="en-US" sz="3200">
              <a:solidFill>
                <a:srgbClr val="0C0CC4"/>
              </a:solidFill>
              <a:latin typeface="隶书"/>
              <a:ea typeface="隶书"/>
              <a:cs typeface="隶书"/>
              <a:sym typeface="Arial" pitchFamily="34" charset="0"/>
            </a:endParaRPr>
          </a:p>
          <a:p>
            <a:r>
              <a:rPr lang="zh-CN" altLang="en-US" sz="3200">
                <a:solidFill>
                  <a:srgbClr val="0C0CC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   他被称为“美利坚民族的精神丰碑”。</a:t>
            </a:r>
          </a:p>
        </p:txBody>
      </p:sp>
      <p:pic>
        <p:nvPicPr>
          <p:cNvPr id="2" name="内容占位符 1" descr="7P9L84QK_12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9"/>
          <a:srcRect l="4260" t="2859" r="3360" b="2375"/>
          <a:stretch>
            <a:fillRect/>
          </a:stretch>
        </p:blipFill>
        <p:spPr>
          <a:xfrm>
            <a:off x="7068185" y="456565"/>
            <a:ext cx="4420870" cy="4904105"/>
          </a:xfrm>
          <a:prstGeom prst="ellipse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12850" y="0"/>
            <a:ext cx="1235075" cy="117397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447925" y="0"/>
            <a:ext cx="1118870" cy="11753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6146" descr="海明威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71360" y="2472690"/>
            <a:ext cx="4556125" cy="407860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148" name="矩形 6147" descr="Rectangle: Click to edit Master text styles&#10;Second level&#10;Third level&#10;Fourth level&#10;Fifth level"/>
          <p:cNvSpPr/>
          <p:nvPr>
            <p:custDataLst>
              <p:tags r:id="rId2"/>
            </p:custDataLst>
          </p:nvPr>
        </p:nvSpPr>
        <p:spPr>
          <a:xfrm>
            <a:off x="565150" y="4676140"/>
            <a:ext cx="5595620" cy="147955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0"/>
              </a:buBlip>
              <a:defRPr sz="3200" u="none" kern="1200" baseline="0">
                <a:solidFill>
                  <a:schemeClr val="tx1"/>
                </a:solidFill>
                <a:latin typeface="Tahom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Tahom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2400" b="0" i="0" u="none" kern="1200" baseline="0">
                <a:solidFill>
                  <a:schemeClr val="tx1"/>
                </a:solidFill>
                <a:latin typeface="Tahom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Tahom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Tahoma" panose="020B0604030504040204" pitchFamily="2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lnSpc>
                <a:spcPct val="90000"/>
              </a:lnSpc>
              <a:buNone/>
            </a:pPr>
            <a:r>
              <a:rPr lang="zh-CN" altLang="en-US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文风简洁明快</a:t>
            </a:r>
            <a:r>
              <a:rPr lang="en-US" altLang="zh-CN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——“</a:t>
            </a:r>
            <a:r>
              <a:rPr lang="zh-CN" altLang="en-US" sz="2800" b="1" strike="noStrike" noProof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电报式</a:t>
            </a:r>
            <a:r>
              <a:rPr lang="zh-CN" altLang="en-US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endParaRPr lang="zh-CN" altLang="en-US" sz="2800" b="1" strike="noStrike" noProof="1">
              <a:latin typeface="隶书"/>
              <a:ea typeface="隶书"/>
              <a:cs typeface="隶书"/>
            </a:endParaRP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“恕我不能站起来”  </a:t>
            </a: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百折不弯的</a:t>
            </a:r>
            <a:r>
              <a:rPr lang="zh-CN" altLang="en-US" sz="2800" b="1" strike="noStrike" noProof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硬汉形象</a:t>
            </a:r>
            <a:r>
              <a:rPr lang="zh-CN" altLang="en-US" sz="2800" b="1" strike="noStrike" noProof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</a:p>
        </p:txBody>
      </p:sp>
      <p:sp>
        <p:nvSpPr>
          <p:cNvPr id="8195" name="矩形 6148" descr="Rectangle: Click to edit Master text styles&#10;Second level&#10;Third level&#10;Fourth level&#10;Fifth level"/>
          <p:cNvSpPr/>
          <p:nvPr>
            <p:custDataLst>
              <p:tags r:id="rId3"/>
            </p:custDataLst>
          </p:nvPr>
        </p:nvSpPr>
        <p:spPr>
          <a:xfrm>
            <a:off x="4101465" y="240665"/>
            <a:ext cx="7790180" cy="1288415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anchor="t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成名作——《</a:t>
            </a:r>
            <a:r>
              <a:rPr lang="zh-CN" altLang="en-US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太阳照样升起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》 （1926年）表现战后青年人幻灭感——“</a:t>
            </a:r>
            <a:r>
              <a:rPr lang="zh-CN" altLang="en-US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迷惘的一代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”的代表作 。</a:t>
            </a:r>
            <a:endParaRPr lang="zh-CN" altLang="en-US" sz="2800" b="1">
              <a:latin typeface="隶书"/>
              <a:ea typeface="隶书"/>
              <a:cs typeface="隶书"/>
            </a:endParaRPr>
          </a:p>
        </p:txBody>
      </p:sp>
      <p:sp>
        <p:nvSpPr>
          <p:cNvPr id="8196" name="矩形 6149" descr="Rectangle: Click to edit Master text styles&#10;Second level&#10;Third level&#10;Fourth level&#10;Fifth level"/>
          <p:cNvSpPr/>
          <p:nvPr>
            <p:custDataLst>
              <p:tags r:id="rId4"/>
            </p:custDataLst>
          </p:nvPr>
        </p:nvSpPr>
        <p:spPr>
          <a:xfrm>
            <a:off x="642620" y="1855153"/>
            <a:ext cx="5595938" cy="2087562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anchor="t"/>
          <a:lstStyle/>
          <a:p>
            <a:pPr>
              <a:lnSpc>
                <a:spcPct val="90000"/>
              </a:lnSpc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其他代表作：</a:t>
            </a:r>
            <a:r>
              <a:rPr lang="en-US" altLang="zh-CN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</a:t>
            </a:r>
            <a:r>
              <a:rPr lang="zh-CN" altLang="en-US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丧钟为谁而鸣</a:t>
            </a:r>
            <a:r>
              <a:rPr lang="en-US" altLang="zh-CN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》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（一译</a:t>
            </a:r>
            <a:r>
              <a:rPr lang="en-US" altLang="zh-CN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</a:t>
            </a:r>
            <a:r>
              <a:rPr lang="zh-CN" altLang="en-US" sz="2800" b="1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战地钟声</a:t>
            </a:r>
            <a:r>
              <a:rPr lang="en-US" altLang="zh-CN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》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）；以“精通现代叙事艺术”而获诺贝尔文学奖的</a:t>
            </a:r>
            <a:r>
              <a:rPr lang="en-US" altLang="zh-CN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老人与海（</a:t>
            </a:r>
            <a:r>
              <a:rPr lang="en-US" altLang="zh-CN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1952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年）。 </a:t>
            </a:r>
            <a:endParaRPr lang="zh-CN" altLang="en-US" sz="2800" b="1">
              <a:solidFill>
                <a:srgbClr val="00206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12850" y="0"/>
            <a:ext cx="1235075" cy="117397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447925" y="0"/>
            <a:ext cx="1118870" cy="11753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8195" grpId="0" animBg="1"/>
      <p:bldP spid="81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20481"/>
          <p:cNvSpPr txBox="1"/>
          <p:nvPr>
            <p:custDataLst>
              <p:tags r:id="rId1"/>
            </p:custDataLst>
          </p:nvPr>
        </p:nvSpPr>
        <p:spPr>
          <a:xfrm>
            <a:off x="2895600" y="1066800"/>
            <a:ext cx="4038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zh-CN" sz="240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>
            <p:custDataLst>
              <p:tags r:id="rId2"/>
            </p:custDataLst>
          </p:nvPr>
        </p:nvSpPr>
        <p:spPr>
          <a:xfrm>
            <a:off x="720725" y="1354455"/>
            <a:ext cx="4797425" cy="15684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noProof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海明威借助</a:t>
            </a:r>
            <a:r>
              <a:rPr lang="en-US" altLang="zh-CN" sz="3200" b="1" noProof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《</a:t>
            </a:r>
            <a:r>
              <a:rPr lang="zh-CN" altLang="en-US" sz="3200" b="1" noProof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老人与海</a:t>
            </a:r>
            <a:r>
              <a:rPr lang="en-US" altLang="zh-CN" sz="3200" b="1" noProof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》</a:t>
            </a:r>
            <a:r>
              <a:rPr lang="zh-CN" altLang="en-US" sz="3200" b="1" noProof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中的桑地亚哥之口喊出一个男子汉的宣言：</a:t>
            </a:r>
            <a:endParaRPr lang="zh-CN" altLang="en-US" sz="3200" b="1" noProof="1">
              <a:solidFill>
                <a:schemeClr val="accent5">
                  <a:lumMod val="1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20484" name="文本框 20483"/>
          <p:cNvSpPr txBox="1"/>
          <p:nvPr>
            <p:custDataLst>
              <p:tags r:id="rId3"/>
            </p:custDataLst>
          </p:nvPr>
        </p:nvSpPr>
        <p:spPr>
          <a:xfrm>
            <a:off x="720725" y="3384233"/>
            <a:ext cx="5111750" cy="313833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noProof="1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人不是生来要给打败的。</a:t>
            </a:r>
            <a:endParaRPr lang="zh-CN" altLang="en-US" sz="3200" b="1" noProof="1">
              <a:solidFill>
                <a:srgbClr val="7030A0"/>
              </a:solidFill>
              <a:effectLst>
                <a:outerShdw blurRad="38100" dist="38100" dir="2700000">
                  <a:srgbClr val="000000"/>
                </a:outerShdw>
              </a:effectLst>
              <a:latin typeface="隶书"/>
              <a:ea typeface="隶书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noProof="1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你尽可把他消灭掉，可就是打不败他。</a:t>
            </a:r>
            <a:endParaRPr lang="zh-CN" altLang="en-US" sz="3200" b="1" noProof="1">
              <a:solidFill>
                <a:srgbClr val="7030A0"/>
              </a:solidFill>
              <a:effectLst>
                <a:outerShdw blurRad="38100" dist="38100" dir="2700000">
                  <a:srgbClr val="000000"/>
                </a:outerShdw>
              </a:effectLst>
              <a:latin typeface="隶书"/>
              <a:ea typeface="隶书"/>
              <a:cs typeface="+mn-cs"/>
            </a:endParaRPr>
          </a:p>
        </p:txBody>
      </p:sp>
      <p:pic>
        <p:nvPicPr>
          <p:cNvPr id="9221" name="图片 8197" descr="17a774d0750af68fda5ec115c862097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718300" y="478155"/>
            <a:ext cx="4962525" cy="604393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12850" y="0"/>
            <a:ext cx="1235075" cy="117397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447925" y="0"/>
            <a:ext cx="1118870" cy="11753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4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uiExpan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9220"/>
          <p:cNvSpPr txBox="1"/>
          <p:nvPr>
            <p:custDataLst>
              <p:tags r:id="rId1"/>
            </p:custDataLst>
          </p:nvPr>
        </p:nvSpPr>
        <p:spPr>
          <a:xfrm>
            <a:off x="5123815" y="803910"/>
            <a:ext cx="5682615" cy="5505563"/>
          </a:xfrm>
          <a:prstGeom prst="flowChartAlternateProcess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003399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海明威1951年在古巴写的中篇小说。</a:t>
            </a:r>
            <a:endParaRPr lang="zh-CN" altLang="en-US" sz="4000">
              <a:solidFill>
                <a:srgbClr val="003399"/>
              </a:solidFill>
              <a:latin typeface="隶书"/>
              <a:ea typeface="隶书"/>
              <a:cs typeface="隶书"/>
            </a:endParaRPr>
          </a:p>
          <a:p>
            <a:endParaRPr lang="zh-CN" altLang="en-US" sz="4000">
              <a:solidFill>
                <a:srgbClr val="003399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r>
              <a:rPr lang="zh-CN" altLang="en-US" sz="40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它奠定了海明威在世界文学上的地位。</a:t>
            </a:r>
            <a:endParaRPr lang="zh-CN" altLang="en-US" sz="4000">
              <a:solidFill>
                <a:srgbClr val="990000"/>
              </a:solidFill>
              <a:latin typeface="隶书"/>
              <a:ea typeface="隶书"/>
              <a:cs typeface="隶书"/>
            </a:endParaRPr>
          </a:p>
          <a:p>
            <a:endParaRPr lang="zh-CN" altLang="en-US" sz="4000">
              <a:solidFill>
                <a:srgbClr val="003399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r>
              <a:rPr lang="zh-CN" altLang="en-US" sz="4000">
                <a:solidFill>
                  <a:schemeClr val="tx2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被称为“美国文学史上的里程碑”。</a:t>
            </a:r>
            <a:endParaRPr lang="zh-CN" altLang="en-US" sz="4000">
              <a:solidFill>
                <a:schemeClr val="tx2"/>
              </a:solidFill>
              <a:latin typeface="隶书"/>
              <a:ea typeface="隶书"/>
              <a:cs typeface="隶书"/>
            </a:endParaRPr>
          </a:p>
        </p:txBody>
      </p:sp>
      <p:pic>
        <p:nvPicPr>
          <p:cNvPr id="11269" name="内容占位符 2" descr="97878024384152230617-fm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6135" y="1377950"/>
            <a:ext cx="3200400" cy="4732338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22225" y="-8255"/>
            <a:ext cx="1235075" cy="120904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2850" y="0"/>
            <a:ext cx="1235075" cy="117397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447925" y="0"/>
            <a:ext cx="1118870" cy="117530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allAtOnce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1703</Words>
  <Application>Microsoft Office PowerPoint</Application>
  <PresentationFormat>自定义</PresentationFormat>
  <Paragraphs>248</Paragraphs>
  <Slides>33</Slides>
  <Notes>5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海明威关键词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原著中的描写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hj</cp:lastModifiedBy>
  <cp:revision>14</cp:revision>
  <dcterms:created xsi:type="dcterms:W3CDTF">2017-11-09T03:58:00Z</dcterms:created>
  <dcterms:modified xsi:type="dcterms:W3CDTF">2020-09-26T00:39:20Z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