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302" r:id="rId3"/>
    <p:sldId id="308" r:id="rId4"/>
    <p:sldId id="257" r:id="rId5"/>
    <p:sldId id="262" r:id="rId6"/>
    <p:sldId id="343" r:id="rId7"/>
    <p:sldId id="344" r:id="rId8"/>
    <p:sldId id="351" r:id="rId9"/>
    <p:sldId id="345" r:id="rId10"/>
    <p:sldId id="1807" r:id="rId11"/>
    <p:sldId id="1809" r:id="rId12"/>
    <p:sldId id="1810" r:id="rId13"/>
    <p:sldId id="347" r:id="rId14"/>
    <p:sldId id="348" r:id="rId15"/>
    <p:sldId id="349" r:id="rId16"/>
    <p:sldId id="1813" r:id="rId17"/>
    <p:sldId id="1811" r:id="rId18"/>
    <p:sldId id="514" r:id="rId19"/>
    <p:sldId id="346" r:id="rId20"/>
    <p:sldId id="331" r:id="rId21"/>
    <p:sldId id="332" r:id="rId22"/>
    <p:sldId id="333" r:id="rId23"/>
    <p:sldId id="371" r:id="rId24"/>
    <p:sldId id="372" r:id="rId25"/>
    <p:sldId id="380" r:id="rId26"/>
    <p:sldId id="791" r:id="rId27"/>
    <p:sldId id="802" r:id="rId28"/>
    <p:sldId id="793" r:id="rId29"/>
    <p:sldId id="1817" r:id="rId30"/>
    <p:sldId id="1814" r:id="rId31"/>
    <p:sldId id="1815" r:id="rId32"/>
    <p:sldId id="263" r:id="rId33"/>
    <p:sldId id="259" r:id="rId34"/>
    <p:sldId id="276" r:id="rId35"/>
    <p:sldId id="277" r:id="rId36"/>
    <p:sldId id="278" r:id="rId37"/>
    <p:sldId id="300" r:id="rId38"/>
    <p:sldId id="301" r:id="rId39"/>
    <p:sldId id="264" r:id="rId40"/>
    <p:sldId id="265" r:id="rId41"/>
    <p:sldId id="1819" r:id="rId42"/>
    <p:sldId id="273" r:id="rId43"/>
    <p:sldId id="352" r:id="rId44"/>
    <p:sldId id="353" r:id="rId45"/>
    <p:sldId id="459" r:id="rId46"/>
    <p:sldId id="463" r:id="rId47"/>
    <p:sldId id="512" r:id="rId48"/>
    <p:sldId id="513" r:id="rId49"/>
    <p:sldId id="266" r:id="rId50"/>
    <p:sldId id="279" r:id="rId51"/>
    <p:sldId id="280" r:id="rId52"/>
    <p:sldId id="281" r:id="rId53"/>
    <p:sldId id="282" r:id="rId54"/>
    <p:sldId id="283" r:id="rId55"/>
    <p:sldId id="284" r:id="rId56"/>
    <p:sldId id="285" r:id="rId57"/>
    <p:sldId id="286" r:id="rId58"/>
    <p:sldId id="287" r:id="rId59"/>
    <p:sldId id="288" r:id="rId60"/>
    <p:sldId id="289" r:id="rId61"/>
    <p:sldId id="274" r:id="rId62"/>
    <p:sldId id="267" r:id="rId63"/>
    <p:sldId id="290" r:id="rId64"/>
    <p:sldId id="292" r:id="rId65"/>
    <p:sldId id="293" r:id="rId66"/>
    <p:sldId id="294" r:id="rId67"/>
    <p:sldId id="295" r:id="rId68"/>
    <p:sldId id="296" r:id="rId69"/>
    <p:sldId id="297" r:id="rId70"/>
    <p:sldId id="298" r:id="rId71"/>
    <p:sldId id="313" r:id="rId72"/>
    <p:sldId id="314" r:id="rId73"/>
    <p:sldId id="315" r:id="rId74"/>
    <p:sldId id="316" r:id="rId75"/>
    <p:sldId id="317" r:id="rId76"/>
    <p:sldId id="318" r:id="rId77"/>
    <p:sldId id="320" r:id="rId78"/>
    <p:sldId id="319" r:id="rId79"/>
    <p:sldId id="321" r:id="rId80"/>
    <p:sldId id="322" r:id="rId81"/>
    <p:sldId id="275" r:id="rId82"/>
    <p:sldId id="299" r:id="rId83"/>
    <p:sldId id="812" r:id="rId84"/>
    <p:sldId id="813" r:id="rId85"/>
  </p:sldIdLst>
  <p:sldSz cx="12192000" cy="6858000"/>
  <p:notesSz cx="6858000" cy="9144000"/>
  <p:custDataLst>
    <p:tags r:id="rId8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58" autoAdjust="0"/>
    <p:restoredTop sz="94660"/>
  </p:normalViewPr>
  <p:slideViewPr>
    <p:cSldViewPr snapToGrid="0">
      <p:cViewPr varScale="1">
        <p:scale>
          <a:sx n="109" d="100"/>
          <a:sy n="109" d="100"/>
        </p:scale>
        <p:origin x="664" y="192"/>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slide" Target="slides/slide65.xml" /><Relationship Id="rId68" Type="http://schemas.openxmlformats.org/officeDocument/2006/relationships/slide" Target="slides/slide66.xml" /><Relationship Id="rId69" Type="http://schemas.openxmlformats.org/officeDocument/2006/relationships/slide" Target="slides/slide67.xml" /><Relationship Id="rId7" Type="http://schemas.openxmlformats.org/officeDocument/2006/relationships/slide" Target="slides/slide5.xml" /><Relationship Id="rId70" Type="http://schemas.openxmlformats.org/officeDocument/2006/relationships/slide" Target="slides/slide68.xml" /><Relationship Id="rId71" Type="http://schemas.openxmlformats.org/officeDocument/2006/relationships/slide" Target="slides/slide69.xml" /><Relationship Id="rId72" Type="http://schemas.openxmlformats.org/officeDocument/2006/relationships/slide" Target="slides/slide70.xml" /><Relationship Id="rId73" Type="http://schemas.openxmlformats.org/officeDocument/2006/relationships/slide" Target="slides/slide71.xml" /><Relationship Id="rId74" Type="http://schemas.openxmlformats.org/officeDocument/2006/relationships/slide" Target="slides/slide72.xml" /><Relationship Id="rId75" Type="http://schemas.openxmlformats.org/officeDocument/2006/relationships/slide" Target="slides/slide73.xml" /><Relationship Id="rId76" Type="http://schemas.openxmlformats.org/officeDocument/2006/relationships/slide" Target="slides/slide74.xml" /><Relationship Id="rId77" Type="http://schemas.openxmlformats.org/officeDocument/2006/relationships/slide" Target="slides/slide75.xml" /><Relationship Id="rId78" Type="http://schemas.openxmlformats.org/officeDocument/2006/relationships/slide" Target="slides/slide76.xml" /><Relationship Id="rId79" Type="http://schemas.openxmlformats.org/officeDocument/2006/relationships/slide" Target="slides/slide77.xml" /><Relationship Id="rId8" Type="http://schemas.openxmlformats.org/officeDocument/2006/relationships/slide" Target="slides/slide6.xml" /><Relationship Id="rId80" Type="http://schemas.openxmlformats.org/officeDocument/2006/relationships/slide" Target="slides/slide78.xml" /><Relationship Id="rId81" Type="http://schemas.openxmlformats.org/officeDocument/2006/relationships/slide" Target="slides/slide79.xml" /><Relationship Id="rId82" Type="http://schemas.openxmlformats.org/officeDocument/2006/relationships/slide" Target="slides/slide80.xml" /><Relationship Id="rId83" Type="http://schemas.openxmlformats.org/officeDocument/2006/relationships/slide" Target="slides/slide81.xml" /><Relationship Id="rId84" Type="http://schemas.openxmlformats.org/officeDocument/2006/relationships/slide" Target="slides/slide82.xml" /><Relationship Id="rId85" Type="http://schemas.openxmlformats.org/officeDocument/2006/relationships/slide" Target="slides/slide83.xml" /><Relationship Id="rId86" Type="http://schemas.openxmlformats.org/officeDocument/2006/relationships/tags" Target="tags/tag9.xml" /><Relationship Id="rId87" Type="http://schemas.openxmlformats.org/officeDocument/2006/relationships/presProps" Target="presProps.xml" /><Relationship Id="rId88" Type="http://schemas.openxmlformats.org/officeDocument/2006/relationships/viewProps" Target="viewProps.xml" /><Relationship Id="rId89" Type="http://schemas.openxmlformats.org/officeDocument/2006/relationships/theme" Target="theme/theme1.xml" /><Relationship Id="rId9" Type="http://schemas.openxmlformats.org/officeDocument/2006/relationships/slide" Target="slides/slide7.xml" /><Relationship Id="rId90" Type="http://schemas.openxmlformats.org/officeDocument/2006/relationships/tableStyles" Target="tableStyles.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80C354-19CF-5741-8EF0-4885ABDA09CB}" type="datetimeFigureOut">
              <a:rPr kumimoji="1" lang="zh-CN" altLang="en-US" smtClean="0"/>
              <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924298-BD60-324D-9333-A03C67C8737D}" type="slidenum">
              <a:rPr kumimoji="1" lang="zh-CN" altLang="en-US" smtClean="0"/>
              <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07924298-BD60-324D-9333-A03C67C8737D}" type="slidenum">
              <a:rPr kumimoji="1" lang="zh-CN" altLang="en-US" smtClean="0"/>
              <a:t>12</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A37C479-E53F-43F9-B1AD-DE5EA9AB74E9}"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A24168-F177-4FED-99A6-107D935572CB}"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A37C479-E53F-43F9-B1AD-DE5EA9AB74E9}"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A24168-F177-4FED-99A6-107D935572CB}"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A37C479-E53F-43F9-B1AD-DE5EA9AB74E9}"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A24168-F177-4FED-99A6-107D935572CB}"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A37C479-E53F-43F9-B1AD-DE5EA9AB74E9}"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A24168-F177-4FED-99A6-107D935572CB}"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A37C479-E53F-43F9-B1AD-DE5EA9AB74E9}"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A24168-F177-4FED-99A6-107D935572CB}"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0A37C479-E53F-43F9-B1AD-DE5EA9AB74E9}"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8A24168-F177-4FED-99A6-107D935572CB}"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0A37C479-E53F-43F9-B1AD-DE5EA9AB74E9}"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8A24168-F177-4FED-99A6-107D935572CB}"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A37C479-E53F-43F9-B1AD-DE5EA9AB74E9}"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8A24168-F177-4FED-99A6-107D935572CB}"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0A37C479-E53F-43F9-B1AD-DE5EA9AB74E9}"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8A24168-F177-4FED-99A6-107D935572CB}"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A37C479-E53F-43F9-B1AD-DE5EA9AB74E9}"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8A24168-F177-4FED-99A6-107D935572CB}"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A37C479-E53F-43F9-B1AD-DE5EA9AB74E9}"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8A24168-F177-4FED-99A6-107D935572CB}"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37C479-E53F-43F9-B1AD-DE5EA9AB74E9}"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A24168-F177-4FED-99A6-107D935572CB}" type="slidenum">
              <a:rPr lang="zh-CN" altLang="en-US" smtClean="0"/>
              <a:t/>
            </a:fld>
            <a:endParaRPr lang="zh-CN" altLang="en-US"/>
          </a:p>
        </p:txBody>
      </p:sp>
      <p:pic>
        <p:nvPicPr>
          <p:cNvPr id="7"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5.png" /><Relationship Id="rId5" Type="http://schemas.openxmlformats.org/officeDocument/2006/relationships/image" Target="../media/image6.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image" Target="../media/image8.png" /><Relationship Id="rId4" Type="http://schemas.openxmlformats.org/officeDocument/2006/relationships/image" Target="../media/image9.png" /><Relationship Id="rId5" Type="http://schemas.openxmlformats.org/officeDocument/2006/relationships/image" Target="../media/image10.png" /><Relationship Id="rId6" Type="http://schemas.openxmlformats.org/officeDocument/2006/relationships/image" Target="../media/image11.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png" /><Relationship Id="rId3" Type="http://schemas.openxmlformats.org/officeDocument/2006/relationships/image" Target="../media/image13.png" /><Relationship Id="rId4" Type="http://schemas.openxmlformats.org/officeDocument/2006/relationships/image" Target="../media/image14.png" /><Relationship Id="rId5" Type="http://schemas.openxmlformats.org/officeDocument/2006/relationships/image" Target="../media/image15.png" /><Relationship Id="rId6" Type="http://schemas.openxmlformats.org/officeDocument/2006/relationships/image" Target="../media/image16.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2.xml" /><Relationship Id="rId3" Type="http://schemas.openxmlformats.org/officeDocument/2006/relationships/tags" Target="../tags/tag5.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7.png" /><Relationship Id="rId3" Type="http://schemas.openxmlformats.org/officeDocument/2006/relationships/tags" Target="../tags/tag6.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8.pn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9.jpeg"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0.jpeg"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1.jpeg"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2.jpeg"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2.jpeg"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3.jpeg"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4.jpeg"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5.jpeg"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6.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7.png" /><Relationship Id="rId3" Type="http://schemas.openxmlformats.org/officeDocument/2006/relationships/image" Target="../media/image28.png"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9.png" /><Relationship Id="rId3" Type="http://schemas.openxmlformats.org/officeDocument/2006/relationships/image" Target="../media/image30.png"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1.png" /><Relationship Id="rId3" Type="http://schemas.openxmlformats.org/officeDocument/2006/relationships/image" Target="../media/image32.png"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3.png" /><Relationship Id="rId3" Type="http://schemas.openxmlformats.org/officeDocument/2006/relationships/image" Target="../media/image34.png"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5.png" /><Relationship Id="rId3" Type="http://schemas.openxmlformats.org/officeDocument/2006/relationships/image" Target="../media/image36.png"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7.png" /><Relationship Id="rId3" Type="http://schemas.openxmlformats.org/officeDocument/2006/relationships/image" Target="../media/image38.png"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9.png" /><Relationship Id="rId3" Type="http://schemas.openxmlformats.org/officeDocument/2006/relationships/image" Target="../media/image40.png"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1.png" /><Relationship Id="rId3" Type="http://schemas.openxmlformats.org/officeDocument/2006/relationships/image" Target="../media/image42.png"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3.png" /><Relationship Id="rId3" Type="http://schemas.openxmlformats.org/officeDocument/2006/relationships/image" Target="../media/image44.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xml"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5.png" /><Relationship Id="rId3" Type="http://schemas.openxmlformats.org/officeDocument/2006/relationships/tags" Target="../tags/tag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86061"/>
            <a:ext cx="11353800" cy="1604627"/>
          </a:xfrm>
        </p:spPr>
        <p:txBody>
          <a:bodyPr>
            <a:normAutofit/>
          </a:bodyPr>
          <a:lstStyle/>
          <a:p>
            <a:r>
              <a:rPr lang="zh-CN" altLang="en-US" sz="7200" b="1">
                <a:solidFill>
                  <a:srgbClr val="C00000"/>
                </a:solidFill>
              </a:rPr>
              <a:t>点</a:t>
            </a:r>
            <a:r>
              <a:rPr lang="en-US" altLang="zh-CN" sz="7200" b="1">
                <a:solidFill>
                  <a:srgbClr val="C00000"/>
                </a:solidFill>
              </a:rPr>
              <a:t>—</a:t>
            </a:r>
            <a:r>
              <a:rPr lang="zh-CN" altLang="en-US" sz="7200" b="1">
                <a:solidFill>
                  <a:srgbClr val="C00000"/>
                </a:solidFill>
              </a:rPr>
              <a:t>面</a:t>
            </a:r>
            <a:r>
              <a:rPr lang="en-US" altLang="zh-CN" sz="7200" b="1">
                <a:solidFill>
                  <a:srgbClr val="C00000"/>
                </a:solidFill>
              </a:rPr>
              <a:t>—</a:t>
            </a:r>
            <a:r>
              <a:rPr lang="zh-CN" altLang="en-US" sz="7200" b="1">
                <a:solidFill>
                  <a:srgbClr val="C00000"/>
                </a:solidFill>
              </a:rPr>
              <a:t>体</a:t>
            </a:r>
            <a:endParaRPr lang="zh-CN" altLang="en-US" sz="7200" b="1">
              <a:solidFill>
                <a:srgbClr val="C00000"/>
              </a:solidFill>
            </a:endParaRPr>
          </a:p>
        </p:txBody>
      </p:sp>
      <p:sp>
        <p:nvSpPr>
          <p:cNvPr id="3" name="内容占位符 2"/>
          <p:cNvSpPr>
            <a:spLocks noGrp="1"/>
          </p:cNvSpPr>
          <p:nvPr>
            <p:ph idx="1"/>
          </p:nvPr>
        </p:nvSpPr>
        <p:spPr/>
        <p:txBody>
          <a:bodyPr/>
          <a:lstStyle/>
          <a:p>
            <a:r>
              <a:rPr lang="zh-CN" altLang="en-US"/>
              <a:t>语言是</a:t>
            </a:r>
            <a:r>
              <a:rPr lang="zh-CN" altLang="en-US" sz="8000">
                <a:solidFill>
                  <a:srgbClr val="C00000"/>
                </a:solidFill>
              </a:rPr>
              <a:t>思维</a:t>
            </a:r>
            <a:r>
              <a:rPr lang="zh-CN" altLang="en-US"/>
              <a:t>的物质外壳</a:t>
            </a:r>
            <a:endParaRPr lang="zh-CN" altLang="en-US"/>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2" name="标题 4"/>
          <p:cNvSpPr>
            <a:spLocks noGrp="1"/>
          </p:cNvSpPr>
          <p:nvPr>
            <p:ph type="title"/>
          </p:nvPr>
        </p:nvSpPr>
        <p:spPr>
          <a:xfrm>
            <a:off x="0" y="272925"/>
            <a:ext cx="12192000" cy="1679577"/>
          </a:xfrm>
        </p:spPr>
        <p:txBody>
          <a:bodyPr>
            <a:normAutofit fontScale="90000"/>
          </a:bodyPr>
          <a:lstStyle/>
          <a:p>
            <a:r>
              <a:rPr lang="en-US" altLang="zh-CN" sz="2400">
                <a:solidFill>
                  <a:srgbClr val="FF0000"/>
                </a:solidFill>
                <a:highlight>
                  <a:srgbClr val="FFFF00"/>
                </a:highlight>
              </a:rPr>
              <a:t>【 2020</a:t>
            </a:r>
            <a:r>
              <a:rPr lang="zh-CN" altLang="en-US" sz="2400">
                <a:solidFill>
                  <a:srgbClr val="FF0000"/>
                </a:solidFill>
                <a:highlight>
                  <a:srgbClr val="FFFF00"/>
                </a:highlight>
              </a:rPr>
              <a:t>年全国一卷</a:t>
            </a:r>
            <a:r>
              <a:rPr lang="en-US" altLang="zh-CN" sz="2400">
                <a:solidFill>
                  <a:srgbClr val="FF0000"/>
                </a:solidFill>
                <a:highlight>
                  <a:srgbClr val="FFFF00"/>
                </a:highlight>
              </a:rPr>
              <a:t>】</a:t>
            </a:r>
            <a:br>
              <a:rPr lang="en-US" altLang="zh-CN" sz="2400">
                <a:solidFill>
                  <a:srgbClr val="FF0000"/>
                </a:solidFill>
                <a:highlight>
                  <a:srgbClr val="FFFF00"/>
                </a:highlight>
              </a:rPr>
            </a:br>
            <a:br>
              <a:rPr lang="en-US" altLang="zh-CN" sz="2400"/>
            </a:br>
            <a:r>
              <a:rPr lang="en-US" altLang="zh-CN" sz="2400"/>
              <a:t>9.</a:t>
            </a:r>
            <a:r>
              <a:rPr lang="zh-CN" altLang="en-US" sz="2400"/>
              <a:t>海明威 “冰山”理论将文学作品同冰山类比，他说：“冰山在海面移动</a:t>
            </a:r>
            <a:r>
              <a:rPr lang="zh-CN" altLang="en-US" sz="2400">
                <a:solidFill>
                  <a:srgbClr val="FF0000"/>
                </a:solidFill>
              </a:rPr>
              <a:t>很庄严宏伟</a:t>
            </a:r>
            <a:r>
              <a:rPr lang="zh-CN" altLang="en-US" sz="2400"/>
              <a:t>，这是因为它</a:t>
            </a:r>
            <a:r>
              <a:rPr lang="zh-CN" altLang="en-US" sz="2400">
                <a:solidFill>
                  <a:srgbClr val="FF0000"/>
                </a:solidFill>
              </a:rPr>
              <a:t>只有八分之一露在水面上</a:t>
            </a:r>
            <a:r>
              <a:rPr lang="zh-CN" altLang="en-US" sz="2400"/>
              <a:t>。”本小说正是只描写了这露出水面的八分之一。请</a:t>
            </a:r>
            <a:r>
              <a:rPr lang="zh-CN" altLang="en-US" sz="2400">
                <a:solidFill>
                  <a:srgbClr val="FF0000"/>
                </a:solidFill>
              </a:rPr>
              <a:t>据此</a:t>
            </a:r>
            <a:r>
              <a:rPr lang="zh-CN" altLang="en-US" sz="2400"/>
              <a:t>简要</a:t>
            </a:r>
            <a:r>
              <a:rPr lang="zh-CN" altLang="en-US" sz="2400">
                <a:solidFill>
                  <a:srgbClr val="FF0000"/>
                </a:solidFill>
              </a:rPr>
              <a:t>说明</a:t>
            </a:r>
            <a:r>
              <a:rPr lang="zh-CN" altLang="en-US" sz="2400"/>
              <a:t>本小说的</a:t>
            </a:r>
            <a:r>
              <a:rPr lang="zh-CN" altLang="en-US" sz="2400">
                <a:solidFill>
                  <a:srgbClr val="FF0000"/>
                </a:solidFill>
              </a:rPr>
              <a:t>情节安排</a:t>
            </a:r>
            <a:r>
              <a:rPr lang="zh-CN" altLang="en-US" sz="2400"/>
              <a:t>及其效果。（</a:t>
            </a:r>
            <a:r>
              <a:rPr lang="en-US" altLang="zh-CN" sz="2400"/>
              <a:t>6</a:t>
            </a:r>
            <a:r>
              <a:rPr lang="zh-CN" altLang="en-US" sz="2400"/>
              <a:t>分）</a:t>
            </a:r>
            <a:br>
              <a:rPr lang="zh-CN" altLang="zh-CN" sz="2400"/>
            </a:br>
            <a:endParaRPr lang="zh-CN" altLang="en-US" sz="2400"/>
          </a:p>
        </p:txBody>
      </p:sp>
      <p:sp>
        <p:nvSpPr>
          <p:cNvPr id="2" name="矩形 1"/>
          <p:cNvSpPr>
            <a:spLocks noChangeArrowheads="1"/>
          </p:cNvSpPr>
          <p:nvPr/>
        </p:nvSpPr>
        <p:spPr bwMode="auto">
          <a:xfrm>
            <a:off x="5453064" y="1785938"/>
            <a:ext cx="4537075" cy="647700"/>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a:defRPr>
            </a:lvl1pPr>
            <a:lvl2pPr marL="742950" indent="-285750">
              <a:spcBef>
                <a:spcPct val="20000"/>
              </a:spcBef>
              <a:buFont typeface="Arial" panose="020b0604020202020204" pitchFamily="34" charset="0"/>
              <a:buChar char="–"/>
              <a:defRPr sz="2800">
                <a:solidFill>
                  <a:schemeClr val="tx1"/>
                </a:solidFill>
                <a:latin typeface="Calibri" panose="020f0502020204030204"/>
              </a:defRPr>
            </a:lvl2pPr>
            <a:lvl3pPr marL="1143000" indent="-228600">
              <a:spcBef>
                <a:spcPct val="20000"/>
              </a:spcBef>
              <a:buFont typeface="Arial" panose="020b0604020202020204" pitchFamily="34" charset="0"/>
              <a:buChar char="•"/>
              <a:defRPr sz="2400">
                <a:solidFill>
                  <a:schemeClr val="tx1"/>
                </a:solidFill>
                <a:latin typeface="Calibri" panose="020f0502020204030204"/>
              </a:defRPr>
            </a:lvl3pPr>
            <a:lvl4pPr marL="1600200" indent="-228600">
              <a:spcBef>
                <a:spcPct val="20000"/>
              </a:spcBef>
              <a:buFont typeface="Arial" panose="020b0604020202020204" pitchFamily="34" charset="0"/>
              <a:buChar char="–"/>
              <a:defRPr sz="2000">
                <a:solidFill>
                  <a:schemeClr val="tx1"/>
                </a:solidFill>
                <a:latin typeface="Calibri" panose="020f0502020204030204"/>
              </a:defRPr>
            </a:lvl4pPr>
            <a:lvl5pPr marL="2057400" indent="-228600">
              <a:spcBef>
                <a:spcPct val="20000"/>
              </a:spcBef>
              <a:buFont typeface="Arial" panose="020b0604020202020204" pitchFamily="34" charset="0"/>
              <a:buChar char="»"/>
              <a:defRPr sz="2000">
                <a:solidFill>
                  <a:schemeClr val="tx1"/>
                </a:solidFill>
                <a:latin typeface="Calibri" panose="020f0502020204030204"/>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9pPr>
          </a:lstStyle>
          <a:p>
            <a:pPr>
              <a:spcBef>
                <a:spcPct val="0"/>
              </a:spcBef>
              <a:buFontTx/>
              <a:buNone/>
            </a:pPr>
            <a:r>
              <a:rPr lang="zh-CN" altLang="en-US" sz="3600">
                <a:solidFill>
                  <a:srgbClr val="FF0000"/>
                </a:solidFill>
                <a:latin typeface="Arial" panose="020b0604020202020204" pitchFamily="34" charset="0"/>
              </a:rPr>
              <a:t>据此</a:t>
            </a:r>
            <a:endParaRPr lang="zh-CN" altLang="en-US" sz="3600">
              <a:latin typeface="Arial" panose="020b0604020202020204" pitchFamily="34" charset="0"/>
            </a:endParaRPr>
          </a:p>
        </p:txBody>
      </p:sp>
      <p:sp>
        <p:nvSpPr>
          <p:cNvPr id="11" name="矩形 10"/>
          <p:cNvSpPr>
            <a:spLocks noChangeArrowheads="1"/>
          </p:cNvSpPr>
          <p:nvPr/>
        </p:nvSpPr>
        <p:spPr bwMode="auto">
          <a:xfrm>
            <a:off x="5430839" y="2536826"/>
            <a:ext cx="4537075" cy="646113"/>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a:defRPr>
            </a:lvl1pPr>
            <a:lvl2pPr marL="742950" indent="-285750">
              <a:spcBef>
                <a:spcPct val="20000"/>
              </a:spcBef>
              <a:buFont typeface="Arial" panose="020b0604020202020204" pitchFamily="34" charset="0"/>
              <a:buChar char="–"/>
              <a:defRPr sz="2800">
                <a:solidFill>
                  <a:schemeClr val="tx1"/>
                </a:solidFill>
                <a:latin typeface="Calibri" panose="020f0502020204030204"/>
              </a:defRPr>
            </a:lvl2pPr>
            <a:lvl3pPr marL="1143000" indent="-228600">
              <a:spcBef>
                <a:spcPct val="20000"/>
              </a:spcBef>
              <a:buFont typeface="Arial" panose="020b0604020202020204" pitchFamily="34" charset="0"/>
              <a:buChar char="•"/>
              <a:defRPr sz="2400">
                <a:solidFill>
                  <a:schemeClr val="tx1"/>
                </a:solidFill>
                <a:latin typeface="Calibri" panose="020f0502020204030204"/>
              </a:defRPr>
            </a:lvl3pPr>
            <a:lvl4pPr marL="1600200" indent="-228600">
              <a:spcBef>
                <a:spcPct val="20000"/>
              </a:spcBef>
              <a:buFont typeface="Arial" panose="020b0604020202020204" pitchFamily="34" charset="0"/>
              <a:buChar char="–"/>
              <a:defRPr sz="2000">
                <a:solidFill>
                  <a:schemeClr val="tx1"/>
                </a:solidFill>
                <a:latin typeface="Calibri" panose="020f0502020204030204"/>
              </a:defRPr>
            </a:lvl4pPr>
            <a:lvl5pPr marL="2057400" indent="-228600">
              <a:spcBef>
                <a:spcPct val="20000"/>
              </a:spcBef>
              <a:buFont typeface="Arial" panose="020b0604020202020204" pitchFamily="34" charset="0"/>
              <a:buChar char="»"/>
              <a:defRPr sz="2000">
                <a:solidFill>
                  <a:schemeClr val="tx1"/>
                </a:solidFill>
                <a:latin typeface="Calibri" panose="020f0502020204030204"/>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9pPr>
          </a:lstStyle>
          <a:p>
            <a:pPr>
              <a:spcBef>
                <a:spcPct val="0"/>
              </a:spcBef>
              <a:buFontTx/>
              <a:buNone/>
            </a:pPr>
            <a:r>
              <a:rPr lang="zh-CN" altLang="en-US" sz="3600">
                <a:latin typeface="Arial" panose="020b0604020202020204" pitchFamily="34" charset="0"/>
              </a:rPr>
              <a:t>本小说</a:t>
            </a:r>
            <a:endParaRPr lang="zh-CN" altLang="en-US" sz="3600">
              <a:latin typeface="Arial" panose="020b0604020202020204" pitchFamily="34" charset="0"/>
            </a:endParaRPr>
          </a:p>
        </p:txBody>
      </p:sp>
      <p:sp>
        <p:nvSpPr>
          <p:cNvPr id="12" name="矩形 11"/>
          <p:cNvSpPr>
            <a:spLocks noChangeArrowheads="1"/>
          </p:cNvSpPr>
          <p:nvPr/>
        </p:nvSpPr>
        <p:spPr bwMode="auto">
          <a:xfrm>
            <a:off x="5430839" y="3265488"/>
            <a:ext cx="4537075" cy="646112"/>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a:defRPr>
            </a:lvl1pPr>
            <a:lvl2pPr marL="742950" indent="-285750">
              <a:spcBef>
                <a:spcPct val="20000"/>
              </a:spcBef>
              <a:buFont typeface="Arial" panose="020b0604020202020204" pitchFamily="34" charset="0"/>
              <a:buChar char="–"/>
              <a:defRPr sz="2800">
                <a:solidFill>
                  <a:schemeClr val="tx1"/>
                </a:solidFill>
                <a:latin typeface="Calibri" panose="020f0502020204030204"/>
              </a:defRPr>
            </a:lvl2pPr>
            <a:lvl3pPr marL="1143000" indent="-228600">
              <a:spcBef>
                <a:spcPct val="20000"/>
              </a:spcBef>
              <a:buFont typeface="Arial" panose="020b0604020202020204" pitchFamily="34" charset="0"/>
              <a:buChar char="•"/>
              <a:defRPr sz="2400">
                <a:solidFill>
                  <a:schemeClr val="tx1"/>
                </a:solidFill>
                <a:latin typeface="Calibri" panose="020f0502020204030204"/>
              </a:defRPr>
            </a:lvl3pPr>
            <a:lvl4pPr marL="1600200" indent="-228600">
              <a:spcBef>
                <a:spcPct val="20000"/>
              </a:spcBef>
              <a:buFont typeface="Arial" panose="020b0604020202020204" pitchFamily="34" charset="0"/>
              <a:buChar char="–"/>
              <a:defRPr sz="2000">
                <a:solidFill>
                  <a:schemeClr val="tx1"/>
                </a:solidFill>
                <a:latin typeface="Calibri" panose="020f0502020204030204"/>
              </a:defRPr>
            </a:lvl4pPr>
            <a:lvl5pPr marL="2057400" indent="-228600">
              <a:spcBef>
                <a:spcPct val="20000"/>
              </a:spcBef>
              <a:buFont typeface="Arial" panose="020b0604020202020204" pitchFamily="34" charset="0"/>
              <a:buChar char="»"/>
              <a:defRPr sz="2000">
                <a:solidFill>
                  <a:schemeClr val="tx1"/>
                </a:solidFill>
                <a:latin typeface="Calibri" panose="020f0502020204030204"/>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9pPr>
          </a:lstStyle>
          <a:p>
            <a:pPr>
              <a:spcBef>
                <a:spcPct val="0"/>
              </a:spcBef>
              <a:buFontTx/>
              <a:buNone/>
            </a:pPr>
            <a:r>
              <a:rPr lang="zh-CN" altLang="en-US" sz="3600">
                <a:latin typeface="Arial" panose="020b0604020202020204" pitchFamily="34" charset="0"/>
              </a:rPr>
              <a:t>简要</a:t>
            </a:r>
            <a:r>
              <a:rPr lang="zh-CN" altLang="en-US" sz="3600">
                <a:solidFill>
                  <a:srgbClr val="FF0000"/>
                </a:solidFill>
                <a:latin typeface="Arial" panose="020b0604020202020204" pitchFamily="34" charset="0"/>
              </a:rPr>
              <a:t>说明</a:t>
            </a:r>
            <a:endParaRPr lang="zh-CN" altLang="en-US" sz="3600">
              <a:latin typeface="Arial" panose="020b0604020202020204" pitchFamily="34" charset="0"/>
            </a:endParaRPr>
          </a:p>
        </p:txBody>
      </p:sp>
      <p:sp>
        <p:nvSpPr>
          <p:cNvPr id="13" name="矩形 12"/>
          <p:cNvSpPr>
            <a:spLocks noChangeArrowheads="1"/>
          </p:cNvSpPr>
          <p:nvPr/>
        </p:nvSpPr>
        <p:spPr bwMode="auto">
          <a:xfrm>
            <a:off x="5427664" y="3981451"/>
            <a:ext cx="4537075" cy="646113"/>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a:defRPr>
            </a:lvl1pPr>
            <a:lvl2pPr marL="742950" indent="-285750">
              <a:spcBef>
                <a:spcPct val="20000"/>
              </a:spcBef>
              <a:buFont typeface="Arial" panose="020b0604020202020204" pitchFamily="34" charset="0"/>
              <a:buChar char="–"/>
              <a:defRPr sz="2800">
                <a:solidFill>
                  <a:schemeClr val="tx1"/>
                </a:solidFill>
                <a:latin typeface="Calibri" panose="020f0502020204030204"/>
              </a:defRPr>
            </a:lvl2pPr>
            <a:lvl3pPr marL="1143000" indent="-228600">
              <a:spcBef>
                <a:spcPct val="20000"/>
              </a:spcBef>
              <a:buFont typeface="Arial" panose="020b0604020202020204" pitchFamily="34" charset="0"/>
              <a:buChar char="•"/>
              <a:defRPr sz="2400">
                <a:solidFill>
                  <a:schemeClr val="tx1"/>
                </a:solidFill>
                <a:latin typeface="Calibri" panose="020f0502020204030204"/>
              </a:defRPr>
            </a:lvl3pPr>
            <a:lvl4pPr marL="1600200" indent="-228600">
              <a:spcBef>
                <a:spcPct val="20000"/>
              </a:spcBef>
              <a:buFont typeface="Arial" panose="020b0604020202020204" pitchFamily="34" charset="0"/>
              <a:buChar char="–"/>
              <a:defRPr sz="2000">
                <a:solidFill>
                  <a:schemeClr val="tx1"/>
                </a:solidFill>
                <a:latin typeface="Calibri" panose="020f0502020204030204"/>
              </a:defRPr>
            </a:lvl4pPr>
            <a:lvl5pPr marL="2057400" indent="-228600">
              <a:spcBef>
                <a:spcPct val="20000"/>
              </a:spcBef>
              <a:buFont typeface="Arial" panose="020b0604020202020204" pitchFamily="34" charset="0"/>
              <a:buChar char="»"/>
              <a:defRPr sz="2000">
                <a:solidFill>
                  <a:schemeClr val="tx1"/>
                </a:solidFill>
                <a:latin typeface="Calibri" panose="020f0502020204030204"/>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9pPr>
          </a:lstStyle>
          <a:p>
            <a:pPr>
              <a:spcBef>
                <a:spcPct val="0"/>
              </a:spcBef>
              <a:buFontTx/>
              <a:buNone/>
            </a:pPr>
            <a:r>
              <a:rPr lang="zh-CN" altLang="en-US" sz="3600">
                <a:solidFill>
                  <a:srgbClr val="FF0000"/>
                </a:solidFill>
                <a:latin typeface="Arial" panose="020b0604020202020204" pitchFamily="34" charset="0"/>
              </a:rPr>
              <a:t>情节安排</a:t>
            </a:r>
            <a:endParaRPr lang="zh-CN" altLang="en-US" sz="3600">
              <a:latin typeface="Arial" panose="020b0604020202020204" pitchFamily="34" charset="0"/>
            </a:endParaRPr>
          </a:p>
        </p:txBody>
      </p:sp>
      <p:sp>
        <p:nvSpPr>
          <p:cNvPr id="14" name="矩形 13"/>
          <p:cNvSpPr>
            <a:spLocks noChangeArrowheads="1"/>
          </p:cNvSpPr>
          <p:nvPr/>
        </p:nvSpPr>
        <p:spPr bwMode="auto">
          <a:xfrm>
            <a:off x="5427664" y="4711701"/>
            <a:ext cx="4537075" cy="646113"/>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a:defRPr>
            </a:lvl1pPr>
            <a:lvl2pPr marL="742950" indent="-285750">
              <a:spcBef>
                <a:spcPct val="20000"/>
              </a:spcBef>
              <a:buFont typeface="Arial" panose="020b0604020202020204" pitchFamily="34" charset="0"/>
              <a:buChar char="–"/>
              <a:defRPr sz="2800">
                <a:solidFill>
                  <a:schemeClr val="tx1"/>
                </a:solidFill>
                <a:latin typeface="Calibri" panose="020f0502020204030204"/>
              </a:defRPr>
            </a:lvl2pPr>
            <a:lvl3pPr marL="1143000" indent="-228600">
              <a:spcBef>
                <a:spcPct val="20000"/>
              </a:spcBef>
              <a:buFont typeface="Arial" panose="020b0604020202020204" pitchFamily="34" charset="0"/>
              <a:buChar char="•"/>
              <a:defRPr sz="2400">
                <a:solidFill>
                  <a:schemeClr val="tx1"/>
                </a:solidFill>
                <a:latin typeface="Calibri" panose="020f0502020204030204"/>
              </a:defRPr>
            </a:lvl3pPr>
            <a:lvl4pPr marL="1600200" indent="-228600">
              <a:spcBef>
                <a:spcPct val="20000"/>
              </a:spcBef>
              <a:buFont typeface="Arial" panose="020b0604020202020204" pitchFamily="34" charset="0"/>
              <a:buChar char="–"/>
              <a:defRPr sz="2000">
                <a:solidFill>
                  <a:schemeClr val="tx1"/>
                </a:solidFill>
                <a:latin typeface="Calibri" panose="020f0502020204030204"/>
              </a:defRPr>
            </a:lvl4pPr>
            <a:lvl5pPr marL="2057400" indent="-228600">
              <a:spcBef>
                <a:spcPct val="20000"/>
              </a:spcBef>
              <a:buFont typeface="Arial" panose="020b0604020202020204" pitchFamily="34" charset="0"/>
              <a:buChar char="»"/>
              <a:defRPr sz="2000">
                <a:solidFill>
                  <a:schemeClr val="tx1"/>
                </a:solidFill>
                <a:latin typeface="Calibri" panose="020f0502020204030204"/>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9pPr>
          </a:lstStyle>
          <a:p>
            <a:pPr>
              <a:spcBef>
                <a:spcPct val="0"/>
              </a:spcBef>
              <a:buFontTx/>
              <a:buNone/>
            </a:pPr>
            <a:r>
              <a:rPr lang="zh-CN" altLang="en-US" sz="3600">
                <a:latin typeface="Arial" panose="020b0604020202020204" pitchFamily="34" charset="0"/>
              </a:rPr>
              <a:t>及其</a:t>
            </a:r>
            <a:endParaRPr lang="zh-CN" altLang="en-US" sz="3600">
              <a:latin typeface="Arial" panose="020b0604020202020204" pitchFamily="34" charset="0"/>
            </a:endParaRPr>
          </a:p>
        </p:txBody>
      </p:sp>
      <p:sp>
        <p:nvSpPr>
          <p:cNvPr id="15" name="矩形 14"/>
          <p:cNvSpPr>
            <a:spLocks noChangeArrowheads="1"/>
          </p:cNvSpPr>
          <p:nvPr/>
        </p:nvSpPr>
        <p:spPr bwMode="auto">
          <a:xfrm>
            <a:off x="5427664" y="5438776"/>
            <a:ext cx="4537075" cy="646113"/>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a:defRPr>
            </a:lvl1pPr>
            <a:lvl2pPr marL="742950" indent="-285750">
              <a:spcBef>
                <a:spcPct val="20000"/>
              </a:spcBef>
              <a:buFont typeface="Arial" panose="020b0604020202020204" pitchFamily="34" charset="0"/>
              <a:buChar char="–"/>
              <a:defRPr sz="2800">
                <a:solidFill>
                  <a:schemeClr val="tx1"/>
                </a:solidFill>
                <a:latin typeface="Calibri" panose="020f0502020204030204"/>
              </a:defRPr>
            </a:lvl2pPr>
            <a:lvl3pPr marL="1143000" indent="-228600">
              <a:spcBef>
                <a:spcPct val="20000"/>
              </a:spcBef>
              <a:buFont typeface="Arial" panose="020b0604020202020204" pitchFamily="34" charset="0"/>
              <a:buChar char="•"/>
              <a:defRPr sz="2400">
                <a:solidFill>
                  <a:schemeClr val="tx1"/>
                </a:solidFill>
                <a:latin typeface="Calibri" panose="020f0502020204030204"/>
              </a:defRPr>
            </a:lvl3pPr>
            <a:lvl4pPr marL="1600200" indent="-228600">
              <a:spcBef>
                <a:spcPct val="20000"/>
              </a:spcBef>
              <a:buFont typeface="Arial" panose="020b0604020202020204" pitchFamily="34" charset="0"/>
              <a:buChar char="–"/>
              <a:defRPr sz="2000">
                <a:solidFill>
                  <a:schemeClr val="tx1"/>
                </a:solidFill>
                <a:latin typeface="Calibri" panose="020f0502020204030204"/>
              </a:defRPr>
            </a:lvl4pPr>
            <a:lvl5pPr marL="2057400" indent="-228600">
              <a:spcBef>
                <a:spcPct val="20000"/>
              </a:spcBef>
              <a:buFont typeface="Arial" panose="020b0604020202020204" pitchFamily="34" charset="0"/>
              <a:buChar char="»"/>
              <a:defRPr sz="2000">
                <a:solidFill>
                  <a:schemeClr val="tx1"/>
                </a:solidFill>
                <a:latin typeface="Calibri" panose="020f0502020204030204"/>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9pPr>
          </a:lstStyle>
          <a:p>
            <a:pPr>
              <a:spcBef>
                <a:spcPct val="0"/>
              </a:spcBef>
              <a:buFontTx/>
              <a:buNone/>
            </a:pPr>
            <a:r>
              <a:rPr lang="zh-CN" altLang="en-US" sz="3600">
                <a:latin typeface="Arial" panose="020b0604020202020204" pitchFamily="34" charset="0"/>
              </a:rPr>
              <a:t>效果</a:t>
            </a:r>
            <a:endParaRPr lang="zh-CN" altLang="en-US" sz="3600">
              <a:latin typeface="Arial" panose="020b0604020202020204" pitchFamily="34" charset="0"/>
            </a:endParaRPr>
          </a:p>
        </p:txBody>
      </p:sp>
      <p:sp>
        <p:nvSpPr>
          <p:cNvPr id="16" name="矩形 15"/>
          <p:cNvSpPr>
            <a:spLocks noChangeArrowheads="1"/>
          </p:cNvSpPr>
          <p:nvPr/>
        </p:nvSpPr>
        <p:spPr bwMode="auto">
          <a:xfrm>
            <a:off x="1919289" y="2420939"/>
            <a:ext cx="2592387" cy="4154487"/>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a:defRPr>
            </a:lvl1pPr>
            <a:lvl2pPr marL="742950" indent="-285750">
              <a:spcBef>
                <a:spcPct val="20000"/>
              </a:spcBef>
              <a:buFont typeface="Arial" panose="020b0604020202020204" pitchFamily="34" charset="0"/>
              <a:buChar char="–"/>
              <a:defRPr sz="2800">
                <a:solidFill>
                  <a:schemeClr val="tx1"/>
                </a:solidFill>
                <a:latin typeface="Calibri" panose="020f0502020204030204"/>
              </a:defRPr>
            </a:lvl2pPr>
            <a:lvl3pPr marL="1143000" indent="-228600">
              <a:spcBef>
                <a:spcPct val="20000"/>
              </a:spcBef>
              <a:buFont typeface="Arial" panose="020b0604020202020204" pitchFamily="34" charset="0"/>
              <a:buChar char="•"/>
              <a:defRPr sz="2400">
                <a:solidFill>
                  <a:schemeClr val="tx1"/>
                </a:solidFill>
                <a:latin typeface="Calibri" panose="020f0502020204030204"/>
              </a:defRPr>
            </a:lvl3pPr>
            <a:lvl4pPr marL="1600200" indent="-228600">
              <a:spcBef>
                <a:spcPct val="20000"/>
              </a:spcBef>
              <a:buFont typeface="Arial" panose="020b0604020202020204" pitchFamily="34" charset="0"/>
              <a:buChar char="–"/>
              <a:defRPr sz="2000">
                <a:solidFill>
                  <a:schemeClr val="tx1"/>
                </a:solidFill>
                <a:latin typeface="Calibri" panose="020f0502020204030204"/>
              </a:defRPr>
            </a:lvl4pPr>
            <a:lvl5pPr marL="2057400" indent="-228600">
              <a:spcBef>
                <a:spcPct val="20000"/>
              </a:spcBef>
              <a:buFont typeface="Arial" panose="020b0604020202020204" pitchFamily="34" charset="0"/>
              <a:buChar char="»"/>
              <a:defRPr sz="2000">
                <a:solidFill>
                  <a:schemeClr val="tx1"/>
                </a:solidFill>
                <a:latin typeface="Calibri" panose="020f0502020204030204"/>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9pPr>
          </a:lstStyle>
          <a:p>
            <a:pPr>
              <a:spcBef>
                <a:spcPct val="0"/>
              </a:spcBef>
              <a:buFontTx/>
              <a:buNone/>
            </a:pPr>
            <a:r>
              <a:rPr lang="zh-CN" altLang="en-US" sz="4400">
                <a:latin typeface="Arial" panose="020b0604020202020204" pitchFamily="34" charset="0"/>
              </a:rPr>
              <a:t>请</a:t>
            </a:r>
            <a:r>
              <a:rPr lang="zh-CN" altLang="en-US" sz="4400">
                <a:solidFill>
                  <a:srgbClr val="FF0000"/>
                </a:solidFill>
                <a:latin typeface="Arial" panose="020b0604020202020204" pitchFamily="34" charset="0"/>
              </a:rPr>
              <a:t>据此</a:t>
            </a:r>
            <a:r>
              <a:rPr lang="zh-CN" altLang="en-US" sz="4400">
                <a:latin typeface="Arial" panose="020b0604020202020204" pitchFamily="34" charset="0"/>
              </a:rPr>
              <a:t>简要</a:t>
            </a:r>
            <a:r>
              <a:rPr lang="zh-CN" altLang="en-US" sz="4400">
                <a:solidFill>
                  <a:srgbClr val="FF0000"/>
                </a:solidFill>
                <a:latin typeface="Arial" panose="020b0604020202020204" pitchFamily="34" charset="0"/>
              </a:rPr>
              <a:t>说明</a:t>
            </a:r>
            <a:r>
              <a:rPr lang="zh-CN" altLang="en-US" sz="4400">
                <a:latin typeface="Arial" panose="020b0604020202020204" pitchFamily="34" charset="0"/>
              </a:rPr>
              <a:t>本小说的</a:t>
            </a:r>
            <a:r>
              <a:rPr lang="zh-CN" altLang="en-US" sz="4400">
                <a:solidFill>
                  <a:srgbClr val="FF0000"/>
                </a:solidFill>
                <a:latin typeface="Arial" panose="020b0604020202020204" pitchFamily="34" charset="0"/>
              </a:rPr>
              <a:t>情节安排</a:t>
            </a:r>
            <a:r>
              <a:rPr lang="zh-CN" altLang="en-US" sz="4400">
                <a:latin typeface="Arial" panose="020b0604020202020204" pitchFamily="34" charset="0"/>
              </a:rPr>
              <a:t>及其效果。（</a:t>
            </a:r>
            <a:r>
              <a:rPr lang="en-US" altLang="zh-CN" sz="4400">
                <a:latin typeface="Arial" panose="020b0604020202020204" pitchFamily="34" charset="0"/>
              </a:rPr>
              <a:t>6</a:t>
            </a:r>
            <a:r>
              <a:rPr lang="zh-CN" altLang="en-US" sz="4400">
                <a:latin typeface="Arial" panose="020b0604020202020204" pitchFamily="34" charset="0"/>
              </a:rPr>
              <a:t>分）</a:t>
            </a:r>
            <a:endParaRPr lang="zh-CN" altLang="en-US" sz="4400">
              <a:latin typeface="Arial" panose="020b0604020202020204" pitchFamily="34" charset="0"/>
            </a:endParaRPr>
          </a:p>
        </p:txBody>
      </p:sp>
      <p:sp>
        <p:nvSpPr>
          <p:cNvPr id="17" name="矩形 16"/>
          <p:cNvSpPr>
            <a:spLocks noChangeArrowheads="1"/>
          </p:cNvSpPr>
          <p:nvPr/>
        </p:nvSpPr>
        <p:spPr bwMode="auto">
          <a:xfrm>
            <a:off x="5435601" y="6127751"/>
            <a:ext cx="4537075" cy="646113"/>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a:defRPr>
            </a:lvl1pPr>
            <a:lvl2pPr marL="742950" indent="-285750">
              <a:spcBef>
                <a:spcPct val="20000"/>
              </a:spcBef>
              <a:buFont typeface="Arial" panose="020b0604020202020204" pitchFamily="34" charset="0"/>
              <a:buChar char="–"/>
              <a:defRPr sz="2800">
                <a:solidFill>
                  <a:schemeClr val="tx1"/>
                </a:solidFill>
                <a:latin typeface="Calibri" panose="020f0502020204030204"/>
              </a:defRPr>
            </a:lvl2pPr>
            <a:lvl3pPr marL="1143000" indent="-228600">
              <a:spcBef>
                <a:spcPct val="20000"/>
              </a:spcBef>
              <a:buFont typeface="Arial" panose="020b0604020202020204" pitchFamily="34" charset="0"/>
              <a:buChar char="•"/>
              <a:defRPr sz="2400">
                <a:solidFill>
                  <a:schemeClr val="tx1"/>
                </a:solidFill>
                <a:latin typeface="Calibri" panose="020f0502020204030204"/>
              </a:defRPr>
            </a:lvl3pPr>
            <a:lvl4pPr marL="1600200" indent="-228600">
              <a:spcBef>
                <a:spcPct val="20000"/>
              </a:spcBef>
              <a:buFont typeface="Arial" panose="020b0604020202020204" pitchFamily="34" charset="0"/>
              <a:buChar char="–"/>
              <a:defRPr sz="2000">
                <a:solidFill>
                  <a:schemeClr val="tx1"/>
                </a:solidFill>
                <a:latin typeface="Calibri" panose="020f0502020204030204"/>
              </a:defRPr>
            </a:lvl4pPr>
            <a:lvl5pPr marL="2057400" indent="-228600">
              <a:spcBef>
                <a:spcPct val="20000"/>
              </a:spcBef>
              <a:buFont typeface="Arial" panose="020b0604020202020204" pitchFamily="34" charset="0"/>
              <a:buChar char="»"/>
              <a:defRPr sz="2000">
                <a:solidFill>
                  <a:schemeClr val="tx1"/>
                </a:solidFill>
                <a:latin typeface="Calibri" panose="020f0502020204030204"/>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9pPr>
          </a:lstStyle>
          <a:p>
            <a:pPr>
              <a:spcBef>
                <a:spcPct val="0"/>
              </a:spcBef>
              <a:buFontTx/>
              <a:buNone/>
            </a:pPr>
            <a:r>
              <a:rPr lang="en-US" altLang="zh-CN" sz="3600">
                <a:latin typeface="Arial" panose="020b0604020202020204" pitchFamily="34" charset="0"/>
              </a:rPr>
              <a:t>6</a:t>
            </a:r>
            <a:r>
              <a:rPr lang="zh-CN" altLang="en-US" sz="3600">
                <a:latin typeface="Arial" panose="020b0604020202020204" pitchFamily="34" charset="0"/>
              </a:rPr>
              <a:t>分</a:t>
            </a:r>
            <a:endParaRPr lang="zh-CN" altLang="en-US" sz="3600">
              <a:latin typeface="Arial" panose="020b0604020202020204"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linds(horizontal)">
                                      <p:cBhvr>
                                        <p:cTn id="7" dur="500"/>
                                        <p:tgtEl>
                                          <p:spTgt spid="1024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linds(horizontal)">
                                      <p:cBhvr>
                                        <p:cTn id="42" dur="500"/>
                                        <p:tgtEl>
                                          <p:spTgt spid="15"/>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linds(horizontal)">
                                      <p:cBhvr>
                                        <p:cTn id="4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2" grpId="0"/>
      <p:bldP spid="11" grpId="0"/>
      <p:bldP spid="12" grpId="0"/>
      <p:bldP spid="13" grpId="0"/>
      <p:bldP spid="14" grpId="0"/>
      <p:bldP spid="15" grpId="0"/>
      <p:bldP spid="16" grpId="0"/>
      <p:bldP spid="17"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2" name="标题 4"/>
          <p:cNvSpPr>
            <a:spLocks noGrp="1"/>
          </p:cNvSpPr>
          <p:nvPr>
            <p:ph type="title"/>
          </p:nvPr>
        </p:nvSpPr>
        <p:spPr>
          <a:xfrm>
            <a:off x="0" y="1"/>
            <a:ext cx="12192000" cy="1441938"/>
          </a:xfrm>
        </p:spPr>
        <p:txBody>
          <a:bodyPr>
            <a:normAutofit fontScale="90000"/>
          </a:bodyPr>
          <a:lstStyle/>
          <a:p>
            <a:pPr algn="l" eaLnBrk="1" hangingPunct="1"/>
            <a:br>
              <a:rPr lang="en-US" altLang="zh-CN" sz="2400"/>
            </a:br>
            <a:r>
              <a:rPr lang="en-US" altLang="zh-CN" sz="2400"/>
              <a:t>9.</a:t>
            </a:r>
            <a:r>
              <a:rPr lang="zh-CN" altLang="en-US" sz="2400"/>
              <a:t>海明威 “冰山”理论将文学作品同冰山类比，他说：“冰山在海面移动</a:t>
            </a:r>
            <a:r>
              <a:rPr lang="zh-CN" altLang="en-US" sz="2400">
                <a:solidFill>
                  <a:srgbClr val="FF0000"/>
                </a:solidFill>
              </a:rPr>
              <a:t>很庄严宏伟</a:t>
            </a:r>
            <a:r>
              <a:rPr lang="zh-CN" altLang="en-US" sz="2400"/>
              <a:t>，这是因为它</a:t>
            </a:r>
            <a:r>
              <a:rPr lang="zh-CN" altLang="en-US" sz="2400">
                <a:solidFill>
                  <a:srgbClr val="FF0000"/>
                </a:solidFill>
              </a:rPr>
              <a:t>只有八分之一露在水面上</a:t>
            </a:r>
            <a:r>
              <a:rPr lang="zh-CN" altLang="en-US" sz="2400"/>
              <a:t>。”本小说正是只描写了这露出水面的八分之一。请</a:t>
            </a:r>
            <a:r>
              <a:rPr lang="zh-CN" altLang="en-US" sz="2400">
                <a:solidFill>
                  <a:srgbClr val="FF0000"/>
                </a:solidFill>
              </a:rPr>
              <a:t>据此</a:t>
            </a:r>
            <a:r>
              <a:rPr lang="zh-CN" altLang="en-US" sz="2400"/>
              <a:t>简要</a:t>
            </a:r>
            <a:r>
              <a:rPr lang="zh-CN" altLang="en-US" sz="2400">
                <a:solidFill>
                  <a:srgbClr val="FF0000"/>
                </a:solidFill>
              </a:rPr>
              <a:t>说明</a:t>
            </a:r>
            <a:r>
              <a:rPr lang="zh-CN" altLang="en-US" sz="2400"/>
              <a:t>本小说的</a:t>
            </a:r>
            <a:r>
              <a:rPr lang="zh-CN" altLang="en-US" sz="2400">
                <a:solidFill>
                  <a:srgbClr val="FF0000"/>
                </a:solidFill>
              </a:rPr>
              <a:t>情节安排</a:t>
            </a:r>
            <a:r>
              <a:rPr lang="zh-CN" altLang="en-US" sz="2400"/>
              <a:t>及其效果。</a:t>
            </a:r>
            <a:br>
              <a:rPr lang="zh-CN" altLang="zh-CN" sz="2400"/>
            </a:br>
            <a:endParaRPr lang="zh-CN" altLang="en-US" sz="2400"/>
          </a:p>
        </p:txBody>
      </p:sp>
      <p:sp>
        <p:nvSpPr>
          <p:cNvPr id="5" name="矩形 4"/>
          <p:cNvSpPr/>
          <p:nvPr/>
        </p:nvSpPr>
        <p:spPr>
          <a:xfrm>
            <a:off x="1703389" y="1863726"/>
            <a:ext cx="8785225" cy="739775"/>
          </a:xfrm>
          <a:prstGeom prst="rect">
            <a:avLst/>
          </a:prstGeom>
          <a:ln>
            <a:solidFill>
              <a:schemeClr val="accent1"/>
            </a:solidFill>
          </a:ln>
        </p:spPr>
        <p:txBody>
          <a:bodyPr>
            <a:spAutoFit/>
          </a:bodyPr>
          <a:lstStyle/>
          <a:p>
            <a:pPr fontAlgn="ctr">
              <a:lnSpc>
                <a:spcPct val="150000"/>
              </a:lnSpc>
              <a:defRPr/>
            </a:pPr>
            <a:r>
              <a:rPr lang="en-US" altLang="zh-CN" sz="2800" kern="100">
                <a:latin typeface="Times New Roman" panose="02020603050405020304" pitchFamily="18" charset="0"/>
              </a:rPr>
              <a:t>1.</a:t>
            </a:r>
            <a:r>
              <a:rPr lang="zh-CN" altLang="en-US" sz="2800" kern="100">
                <a:solidFill>
                  <a:srgbClr val="FF0000"/>
                </a:solidFill>
                <a:latin typeface="Times New Roman" panose="02020603050405020304" pitchFamily="18" charset="0"/>
              </a:rPr>
              <a:t>什么</a:t>
            </a:r>
            <a:r>
              <a:rPr lang="zh-CN" altLang="en-US" sz="2800" kern="100">
                <a:latin typeface="Times New Roman" panose="02020603050405020304" pitchFamily="18" charset="0"/>
              </a:rPr>
              <a:t>是小说情节安排的“八分之一”？</a:t>
            </a:r>
            <a:endParaRPr lang="en-US" altLang="zh-CN" sz="2800" kern="100">
              <a:latin typeface="Times New Roman" panose="02020603050405020304" pitchFamily="18" charset="0"/>
            </a:endParaRPr>
          </a:p>
        </p:txBody>
      </p:sp>
      <p:sp>
        <p:nvSpPr>
          <p:cNvPr id="7" name="矩形 6"/>
          <p:cNvSpPr/>
          <p:nvPr/>
        </p:nvSpPr>
        <p:spPr>
          <a:xfrm>
            <a:off x="1689101" y="3559175"/>
            <a:ext cx="9231313" cy="738188"/>
          </a:xfrm>
          <a:prstGeom prst="rect">
            <a:avLst/>
          </a:prstGeom>
          <a:ln>
            <a:solidFill>
              <a:schemeClr val="accent1"/>
            </a:solidFill>
          </a:ln>
        </p:spPr>
        <p:txBody>
          <a:bodyPr>
            <a:spAutoFit/>
          </a:bodyPr>
          <a:lstStyle/>
          <a:p>
            <a:pPr fontAlgn="ctr">
              <a:lnSpc>
                <a:spcPct val="150000"/>
              </a:lnSpc>
              <a:defRPr/>
            </a:pPr>
            <a:r>
              <a:rPr lang="en-US" altLang="zh-CN" sz="2800" kern="100">
                <a:latin typeface="Times New Roman" panose="02020603050405020304" pitchFamily="18" charset="0"/>
              </a:rPr>
              <a:t>2.</a:t>
            </a:r>
            <a:r>
              <a:rPr lang="zh-CN" altLang="en-US" sz="2800" kern="100">
                <a:latin typeface="Times New Roman" panose="02020603050405020304" pitchFamily="18" charset="0"/>
              </a:rPr>
              <a:t>小说情节安排显示出哪些“庄严宏伟”（</a:t>
            </a:r>
            <a:r>
              <a:rPr lang="en-US" altLang="zh-CN" sz="2800" kern="100">
                <a:latin typeface="Times New Roman" panose="02020603050405020304" pitchFamily="18" charset="0"/>
              </a:rPr>
              <a:t>7/8</a:t>
            </a:r>
            <a:r>
              <a:rPr lang="zh-CN" altLang="en-US" sz="2800" kern="100">
                <a:latin typeface="Times New Roman" panose="02020603050405020304" pitchFamily="18" charset="0"/>
              </a:rPr>
              <a:t>）的内容？</a:t>
            </a:r>
            <a:endParaRPr lang="en-US" altLang="zh-CN" sz="2800" kern="100">
              <a:latin typeface="Times New Roman" panose="02020603050405020304" pitchFamily="18" charset="0"/>
            </a:endParaRPr>
          </a:p>
        </p:txBody>
      </p:sp>
      <p:sp>
        <p:nvSpPr>
          <p:cNvPr id="8" name="矩形 7"/>
          <p:cNvSpPr/>
          <p:nvPr/>
        </p:nvSpPr>
        <p:spPr>
          <a:xfrm>
            <a:off x="1689101" y="5210175"/>
            <a:ext cx="8799513" cy="738188"/>
          </a:xfrm>
          <a:prstGeom prst="rect">
            <a:avLst/>
          </a:prstGeom>
          <a:ln>
            <a:solidFill>
              <a:schemeClr val="accent1"/>
            </a:solidFill>
          </a:ln>
        </p:spPr>
        <p:txBody>
          <a:bodyPr>
            <a:spAutoFit/>
          </a:bodyPr>
          <a:lstStyle/>
          <a:p>
            <a:pPr fontAlgn="ctr">
              <a:lnSpc>
                <a:spcPct val="150000"/>
              </a:lnSpc>
              <a:defRPr/>
            </a:pPr>
            <a:r>
              <a:rPr lang="en-US" altLang="zh-CN" sz="2800" kern="100">
                <a:latin typeface="Times New Roman" panose="02020603050405020304" pitchFamily="18" charset="0"/>
              </a:rPr>
              <a:t>3.</a:t>
            </a:r>
            <a:r>
              <a:rPr lang="zh-CN" altLang="en-US" sz="2800" kern="100">
                <a:latin typeface="Times New Roman" panose="02020603050405020304" pitchFamily="18" charset="0"/>
              </a:rPr>
              <a:t>小说情节运用“冰山原则”（</a:t>
            </a:r>
            <a:r>
              <a:rPr lang="en-US" altLang="zh-CN" sz="2800" kern="100">
                <a:latin typeface="Times New Roman" panose="02020603050405020304" pitchFamily="18" charset="0"/>
              </a:rPr>
              <a:t>1/8&amp;7/8</a:t>
            </a:r>
            <a:r>
              <a:rPr lang="zh-CN" altLang="en-US" sz="2800" kern="100">
                <a:latin typeface="Times New Roman" panose="02020603050405020304" pitchFamily="18" charset="0"/>
              </a:rPr>
              <a:t>）</a:t>
            </a:r>
            <a:r>
              <a:rPr lang="zh-CN" altLang="en-US" sz="2800" kern="100">
                <a:solidFill>
                  <a:srgbClr val="FF0000"/>
                </a:solidFill>
                <a:latin typeface="Times New Roman" panose="02020603050405020304" pitchFamily="18" charset="0"/>
              </a:rPr>
              <a:t>有什么效果</a:t>
            </a:r>
            <a:r>
              <a:rPr lang="zh-CN" altLang="en-US" sz="2800" kern="100">
                <a:latin typeface="Times New Roman" panose="02020603050405020304" pitchFamily="18" charset="0"/>
              </a:rPr>
              <a:t>？</a:t>
            </a:r>
            <a:endParaRPr lang="zh-CN" altLang="zh-CN" sz="2800" kern="100">
              <a:latin typeface="Times New Roman" panose="02020603050405020304" pitchFamily="18" charset="0"/>
            </a:endParaRPr>
          </a:p>
        </p:txBody>
      </p:sp>
      <p:sp>
        <p:nvSpPr>
          <p:cNvPr id="6" name="矩形 5"/>
          <p:cNvSpPr>
            <a:spLocks noChangeArrowheads="1"/>
          </p:cNvSpPr>
          <p:nvPr/>
        </p:nvSpPr>
        <p:spPr bwMode="auto">
          <a:xfrm>
            <a:off x="1703389" y="2768601"/>
            <a:ext cx="8783637" cy="646113"/>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a:defRPr>
            </a:lvl1pPr>
            <a:lvl2pPr marL="742950" indent="-285750">
              <a:spcBef>
                <a:spcPct val="20000"/>
              </a:spcBef>
              <a:buFont typeface="Arial" panose="020b0604020202020204" pitchFamily="34" charset="0"/>
              <a:buChar char="–"/>
              <a:defRPr sz="2800">
                <a:solidFill>
                  <a:schemeClr val="tx1"/>
                </a:solidFill>
                <a:latin typeface="Calibri" panose="020f0502020204030204"/>
              </a:defRPr>
            </a:lvl2pPr>
            <a:lvl3pPr marL="1143000" indent="-228600">
              <a:spcBef>
                <a:spcPct val="20000"/>
              </a:spcBef>
              <a:buFont typeface="Arial" panose="020b0604020202020204" pitchFamily="34" charset="0"/>
              <a:buChar char="•"/>
              <a:defRPr sz="2400">
                <a:solidFill>
                  <a:schemeClr val="tx1"/>
                </a:solidFill>
                <a:latin typeface="Calibri" panose="020f0502020204030204"/>
              </a:defRPr>
            </a:lvl3pPr>
            <a:lvl4pPr marL="1600200" indent="-228600">
              <a:spcBef>
                <a:spcPct val="20000"/>
              </a:spcBef>
              <a:buFont typeface="Arial" panose="020b0604020202020204" pitchFamily="34" charset="0"/>
              <a:buChar char="–"/>
              <a:defRPr sz="2000">
                <a:solidFill>
                  <a:schemeClr val="tx1"/>
                </a:solidFill>
                <a:latin typeface="Calibri" panose="020f0502020204030204"/>
              </a:defRPr>
            </a:lvl4pPr>
            <a:lvl5pPr marL="2057400" indent="-228600">
              <a:spcBef>
                <a:spcPct val="20000"/>
              </a:spcBef>
              <a:buFont typeface="Arial" panose="020b0604020202020204" pitchFamily="34" charset="0"/>
              <a:buChar char="»"/>
              <a:defRPr sz="2000">
                <a:solidFill>
                  <a:schemeClr val="tx1"/>
                </a:solidFill>
                <a:latin typeface="Calibri" panose="020f0502020204030204"/>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9pPr>
          </a:lstStyle>
          <a:p>
            <a:pPr>
              <a:spcBef>
                <a:spcPct val="0"/>
              </a:spcBef>
              <a:buFontTx/>
              <a:buNone/>
            </a:pPr>
            <a:r>
              <a:rPr lang="zh-CN" altLang="zh-CN" sz="1800">
                <a:latin typeface="Arial" panose="020b0604020202020204" pitchFamily="34" charset="0"/>
              </a:rPr>
              <a:t>①小说的情节是两人的越野滑雪及在小客栈的逗留，这只是小说“露出水面的八分之一”；</a:t>
            </a:r>
            <a:endParaRPr lang="zh-CN" altLang="en-US" sz="1800">
              <a:latin typeface="Arial" panose="020b0604020202020204" pitchFamily="34" charset="0"/>
            </a:endParaRPr>
          </a:p>
        </p:txBody>
      </p:sp>
      <p:sp>
        <p:nvSpPr>
          <p:cNvPr id="9" name="矩形 8"/>
          <p:cNvSpPr>
            <a:spLocks noChangeArrowheads="1"/>
          </p:cNvSpPr>
          <p:nvPr/>
        </p:nvSpPr>
        <p:spPr bwMode="auto">
          <a:xfrm>
            <a:off x="1703388" y="4370388"/>
            <a:ext cx="8799512" cy="646112"/>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a:defRPr>
            </a:lvl1pPr>
            <a:lvl2pPr marL="742950" indent="-285750">
              <a:spcBef>
                <a:spcPct val="20000"/>
              </a:spcBef>
              <a:buFont typeface="Arial" panose="020b0604020202020204" pitchFamily="34" charset="0"/>
              <a:buChar char="–"/>
              <a:defRPr sz="2800">
                <a:solidFill>
                  <a:schemeClr val="tx1"/>
                </a:solidFill>
                <a:latin typeface="Calibri" panose="020f0502020204030204"/>
              </a:defRPr>
            </a:lvl2pPr>
            <a:lvl3pPr marL="1143000" indent="-228600">
              <a:spcBef>
                <a:spcPct val="20000"/>
              </a:spcBef>
              <a:buFont typeface="Arial" panose="020b0604020202020204" pitchFamily="34" charset="0"/>
              <a:buChar char="•"/>
              <a:defRPr sz="2400">
                <a:solidFill>
                  <a:schemeClr val="tx1"/>
                </a:solidFill>
                <a:latin typeface="Calibri" panose="020f0502020204030204"/>
              </a:defRPr>
            </a:lvl3pPr>
            <a:lvl4pPr marL="1600200" indent="-228600">
              <a:spcBef>
                <a:spcPct val="20000"/>
              </a:spcBef>
              <a:buFont typeface="Arial" panose="020b0604020202020204" pitchFamily="34" charset="0"/>
              <a:buChar char="–"/>
              <a:defRPr sz="2000">
                <a:solidFill>
                  <a:schemeClr val="tx1"/>
                </a:solidFill>
                <a:latin typeface="Calibri" panose="020f0502020204030204"/>
              </a:defRPr>
            </a:lvl4pPr>
            <a:lvl5pPr marL="2057400" indent="-228600">
              <a:spcBef>
                <a:spcPct val="20000"/>
              </a:spcBef>
              <a:buFont typeface="Arial" panose="020b0604020202020204" pitchFamily="34" charset="0"/>
              <a:buChar char="»"/>
              <a:defRPr sz="2000">
                <a:solidFill>
                  <a:schemeClr val="tx1"/>
                </a:solidFill>
                <a:latin typeface="Calibri" panose="020f0502020204030204"/>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9pPr>
          </a:lstStyle>
          <a:p>
            <a:pPr>
              <a:spcBef>
                <a:spcPct val="0"/>
              </a:spcBef>
              <a:buFontTx/>
              <a:buNone/>
            </a:pPr>
            <a:r>
              <a:rPr lang="zh-CN" altLang="zh-CN" sz="1800">
                <a:latin typeface="Arial" panose="020b0604020202020204" pitchFamily="34" charset="0"/>
              </a:rPr>
              <a:t>②通过小说已有的情节安排，可以推测出其背后隐藏着更为丰富的内容，尤其是两人在滑雪之外的生活；</a:t>
            </a:r>
            <a:endParaRPr lang="zh-CN" altLang="en-US" sz="1800">
              <a:latin typeface="Arial" panose="020b0604020202020204" pitchFamily="34" charset="0"/>
            </a:endParaRPr>
          </a:p>
        </p:txBody>
      </p:sp>
      <p:sp>
        <p:nvSpPr>
          <p:cNvPr id="10" name="矩形 9"/>
          <p:cNvSpPr>
            <a:spLocks noChangeArrowheads="1"/>
          </p:cNvSpPr>
          <p:nvPr/>
        </p:nvSpPr>
        <p:spPr bwMode="auto">
          <a:xfrm>
            <a:off x="1703389" y="6083300"/>
            <a:ext cx="8783637" cy="369888"/>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a:defRPr>
            </a:lvl1pPr>
            <a:lvl2pPr marL="742950" indent="-285750">
              <a:spcBef>
                <a:spcPct val="20000"/>
              </a:spcBef>
              <a:buFont typeface="Arial" panose="020b0604020202020204" pitchFamily="34" charset="0"/>
              <a:buChar char="–"/>
              <a:defRPr sz="2800">
                <a:solidFill>
                  <a:schemeClr val="tx1"/>
                </a:solidFill>
                <a:latin typeface="Calibri" panose="020f0502020204030204"/>
              </a:defRPr>
            </a:lvl2pPr>
            <a:lvl3pPr marL="1143000" indent="-228600">
              <a:spcBef>
                <a:spcPct val="20000"/>
              </a:spcBef>
              <a:buFont typeface="Arial" panose="020b0604020202020204" pitchFamily="34" charset="0"/>
              <a:buChar char="•"/>
              <a:defRPr sz="2400">
                <a:solidFill>
                  <a:schemeClr val="tx1"/>
                </a:solidFill>
                <a:latin typeface="Calibri" panose="020f0502020204030204"/>
              </a:defRPr>
            </a:lvl3pPr>
            <a:lvl4pPr marL="1600200" indent="-228600">
              <a:spcBef>
                <a:spcPct val="20000"/>
              </a:spcBef>
              <a:buFont typeface="Arial" panose="020b0604020202020204" pitchFamily="34" charset="0"/>
              <a:buChar char="–"/>
              <a:defRPr sz="2000">
                <a:solidFill>
                  <a:schemeClr val="tx1"/>
                </a:solidFill>
                <a:latin typeface="Calibri" panose="020f0502020204030204"/>
              </a:defRPr>
            </a:lvl4pPr>
            <a:lvl5pPr marL="2057400" indent="-228600">
              <a:spcBef>
                <a:spcPct val="20000"/>
              </a:spcBef>
              <a:buFont typeface="Arial" panose="020b0604020202020204" pitchFamily="34" charset="0"/>
              <a:buChar char="»"/>
              <a:defRPr sz="2000">
                <a:solidFill>
                  <a:schemeClr val="tx1"/>
                </a:solidFill>
                <a:latin typeface="Calibri" panose="020f0502020204030204"/>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defRPr>
            </a:lvl9pPr>
          </a:lstStyle>
          <a:p>
            <a:pPr>
              <a:spcBef>
                <a:spcPct val="0"/>
              </a:spcBef>
              <a:buFontTx/>
              <a:buNone/>
            </a:pPr>
            <a:r>
              <a:rPr lang="zh-CN" altLang="zh-CN" sz="1800">
                <a:latin typeface="Arial" panose="020b0604020202020204" pitchFamily="34" charset="0"/>
              </a:rPr>
              <a:t>③这种情节安排使小说大量留白，引人遐思。</a:t>
            </a:r>
            <a:endParaRPr lang="zh-CN" altLang="en-US" sz="1800">
              <a:latin typeface="Arial" panose="020b0604020202020204"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linds(horizontal)">
                                      <p:cBhvr>
                                        <p:cTn id="7" dur="500"/>
                                        <p:tgtEl>
                                          <p:spTgt spid="1024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5" grpId="0"/>
      <p:bldP spid="7" grpId="0"/>
      <p:bldP spid="8" grpId="0"/>
      <p:bldP spid="6" grpId="0"/>
      <p:bldP spid="9" grpId="0"/>
      <p:bldP spid="10"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18255"/>
            <a:ext cx="10515600" cy="1325563"/>
          </a:xfrm>
        </p:spPr>
        <p:txBody>
          <a:bodyPr>
            <a:normAutofit/>
          </a:bodyPr>
          <a:lstStyle/>
          <a:p>
            <a:r>
              <a:rPr lang="en-US" altLang="zh-CN" sz="3200" b="1">
                <a:solidFill>
                  <a:srgbClr val="C00000"/>
                </a:solidFill>
              </a:rPr>
              <a:t>【</a:t>
            </a:r>
            <a:r>
              <a:rPr lang="zh-CN" altLang="en-US" sz="3200" b="1">
                <a:solidFill>
                  <a:srgbClr val="C00000"/>
                </a:solidFill>
              </a:rPr>
              <a:t>新高考</a:t>
            </a:r>
            <a:r>
              <a:rPr lang="en-US" altLang="zh-CN" sz="3200" b="1">
                <a:solidFill>
                  <a:srgbClr val="C00000"/>
                </a:solidFill>
              </a:rPr>
              <a:t>2020</a:t>
            </a:r>
            <a:r>
              <a:rPr lang="zh-CN" altLang="en-US" sz="3200" b="1">
                <a:solidFill>
                  <a:srgbClr val="C00000"/>
                </a:solidFill>
              </a:rPr>
              <a:t>山东卷</a:t>
            </a:r>
            <a:r>
              <a:rPr lang="en-US" altLang="zh-CN" sz="3200" b="1">
                <a:solidFill>
                  <a:srgbClr val="C00000"/>
                </a:solidFill>
              </a:rPr>
              <a:t>】</a:t>
            </a:r>
            <a:endParaRPr kumimoji="1" lang="zh-CN" altLang="en-US" sz="3200"/>
          </a:p>
        </p:txBody>
      </p:sp>
      <p:sp>
        <p:nvSpPr>
          <p:cNvPr id="3" name="内容占位符 2"/>
          <p:cNvSpPr>
            <a:spLocks noGrp="1"/>
          </p:cNvSpPr>
          <p:nvPr>
            <p:ph idx="1"/>
          </p:nvPr>
        </p:nvSpPr>
        <p:spPr>
          <a:xfrm>
            <a:off x="0" y="1087071"/>
            <a:ext cx="12192000" cy="5752674"/>
          </a:xfrm>
        </p:spPr>
        <p:txBody>
          <a:bodyPr>
            <a:normAutofit/>
          </a:bodyPr>
          <a:lstStyle/>
          <a:p>
            <a:r>
              <a:rPr lang="en-US" altLang="zh-CN" sz="2400"/>
              <a:t>4.</a:t>
            </a:r>
            <a:r>
              <a:rPr lang="zh-CN" altLang="en-US" sz="2400"/>
              <a:t>请结合材料内容，给历史地理学下一个简要定义。（</a:t>
            </a:r>
            <a:r>
              <a:rPr lang="en-US" altLang="zh-CN" sz="2400"/>
              <a:t>4</a:t>
            </a:r>
            <a:r>
              <a:rPr lang="zh-CN" altLang="en-US" sz="2400"/>
              <a:t>分）</a:t>
            </a:r>
            <a:endParaRPr lang="zh-CN" altLang="en-US" sz="2400"/>
          </a:p>
          <a:p>
            <a:r>
              <a:rPr lang="en-US" altLang="zh-CN" sz="2400"/>
              <a:t>5.</a:t>
            </a:r>
            <a:r>
              <a:rPr lang="zh-CN" altLang="en-US" sz="2400"/>
              <a:t>请简要梳理材料一的行文脉络。（</a:t>
            </a:r>
            <a:r>
              <a:rPr lang="en-US" altLang="zh-CN" sz="2400"/>
              <a:t>6</a:t>
            </a:r>
            <a:r>
              <a:rPr lang="zh-CN" altLang="en-US" sz="2400"/>
              <a:t>分）</a:t>
            </a:r>
            <a:endParaRPr lang="zh-CN" altLang="en-US" sz="2400"/>
          </a:p>
          <a:p>
            <a:endParaRPr lang="en-US" altLang="zh-CN" sz="2400"/>
          </a:p>
          <a:p>
            <a:r>
              <a:rPr lang="en-US" altLang="zh-CN" sz="2400"/>
              <a:t>4.</a:t>
            </a:r>
            <a:r>
              <a:rPr lang="zh-CN" altLang="en-US" sz="2400"/>
              <a:t>历史地理学是研究历史时期地理环境及其演变规律的学科，是地理学的分支学科，又继承沿革地理研究的传统，是发源于西方的现代地理学的组成部分。</a:t>
            </a:r>
            <a:endParaRPr lang="en-US" altLang="zh-CN" sz="2400"/>
          </a:p>
          <a:p>
            <a:r>
              <a:rPr lang="en-US" altLang="zh-CN" sz="2400"/>
              <a:t>5.</a:t>
            </a:r>
            <a:r>
              <a:rPr lang="zh-CN" altLang="en-US" sz="2400"/>
              <a:t>材料一</a:t>
            </a:r>
            <a:r>
              <a:rPr lang="zh-CN" altLang="en-US" sz="2400">
                <a:solidFill>
                  <a:srgbClr val="FF0000"/>
                </a:solidFill>
                <a:highlight>
                  <a:srgbClr val="FFFF00"/>
                </a:highlight>
              </a:rPr>
              <a:t>首先</a:t>
            </a:r>
            <a:r>
              <a:rPr lang="zh-CN" altLang="en-US" sz="2400"/>
              <a:t>介绍了</a:t>
            </a:r>
            <a:r>
              <a:rPr lang="en-US" altLang="zh-CN" sz="2400"/>
              <a:t>《</a:t>
            </a:r>
            <a:r>
              <a:rPr lang="zh-CN" altLang="en-US" sz="2400"/>
              <a:t>禹贡</a:t>
            </a:r>
            <a:r>
              <a:rPr lang="en-US" altLang="zh-CN" sz="2400"/>
              <a:t>》《</a:t>
            </a:r>
            <a:r>
              <a:rPr lang="zh-CN" altLang="en-US" sz="2400"/>
              <a:t>汉书</a:t>
            </a:r>
            <a:r>
              <a:rPr lang="en-US" altLang="zh-CN" sz="2400"/>
              <a:t>•</a:t>
            </a:r>
            <a:r>
              <a:rPr lang="zh-CN" altLang="en-US" sz="2400"/>
              <a:t>地理志</a:t>
            </a:r>
            <a:r>
              <a:rPr lang="en-US" altLang="zh-CN" sz="2400"/>
              <a:t>》《</a:t>
            </a:r>
            <a:r>
              <a:rPr lang="zh-CN" altLang="en-US" sz="2400"/>
              <a:t>水经注</a:t>
            </a:r>
            <a:r>
              <a:rPr lang="en-US" altLang="zh-CN" sz="2400"/>
              <a:t>》</a:t>
            </a:r>
            <a:r>
              <a:rPr lang="zh-CN" altLang="en-US" sz="2400"/>
              <a:t>中的内容，说明了历史地理学在中国的起源；</a:t>
            </a:r>
            <a:endParaRPr lang="en-US" altLang="zh-CN" sz="2400"/>
          </a:p>
          <a:p>
            <a:r>
              <a:rPr lang="zh-CN" altLang="en-US" sz="2400">
                <a:solidFill>
                  <a:srgbClr val="FF0000"/>
                </a:solidFill>
                <a:highlight>
                  <a:srgbClr val="FFFF00"/>
                </a:highlight>
              </a:rPr>
              <a:t>然后</a:t>
            </a:r>
            <a:r>
              <a:rPr lang="zh-CN" altLang="en-US" sz="2400"/>
              <a:t>介绍了沿革地理的概念，论述了其存在的意义以及和历史地理学的区别；</a:t>
            </a:r>
            <a:endParaRPr lang="en-US" altLang="zh-CN" sz="2400"/>
          </a:p>
          <a:p>
            <a:r>
              <a:rPr lang="zh-CN" altLang="en-US" sz="2400">
                <a:solidFill>
                  <a:srgbClr val="FF0000"/>
                </a:solidFill>
                <a:highlight>
                  <a:srgbClr val="FFFF00"/>
                </a:highlight>
              </a:rPr>
              <a:t>最后</a:t>
            </a:r>
            <a:r>
              <a:rPr lang="zh-CN" altLang="en-US" sz="2400"/>
              <a:t>总结了沿革地理和历史地理学的关系，说明了历史地理学的发展过程。（通过对材料一分段的归纳和概括可以得出答案，具体表述可以有所不同。）</a:t>
            </a:r>
            <a:endParaRPr lang="en-US" altLang="zh-CN" sz="2400"/>
          </a:p>
          <a:p>
            <a:endParaRPr lang="zh-CN" altLang="zh-CN" sz="2400"/>
          </a:p>
          <a:p>
            <a:endParaRPr kumimoji="1" lang="zh-CN" altLang="en-US" sz="2400"/>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18256"/>
            <a:ext cx="10515600" cy="1068816"/>
          </a:xfrm>
        </p:spPr>
        <p:txBody>
          <a:bodyPr>
            <a:normAutofit/>
          </a:bodyPr>
          <a:lstStyle/>
          <a:p>
            <a:r>
              <a:rPr lang="en-US" altLang="zh-CN" sz="3200" b="1">
                <a:solidFill>
                  <a:srgbClr val="C00000"/>
                </a:solidFill>
              </a:rPr>
              <a:t>【</a:t>
            </a:r>
            <a:r>
              <a:rPr lang="zh-CN" altLang="en-US" sz="3200" b="1">
                <a:solidFill>
                  <a:srgbClr val="C00000"/>
                </a:solidFill>
              </a:rPr>
              <a:t>新高考</a:t>
            </a:r>
            <a:r>
              <a:rPr lang="en-US" altLang="zh-CN" sz="3200" b="1">
                <a:solidFill>
                  <a:srgbClr val="C00000"/>
                </a:solidFill>
              </a:rPr>
              <a:t>2020</a:t>
            </a:r>
            <a:r>
              <a:rPr lang="zh-CN" altLang="en-US" sz="3200" b="1">
                <a:solidFill>
                  <a:srgbClr val="C00000"/>
                </a:solidFill>
              </a:rPr>
              <a:t>山东卷</a:t>
            </a:r>
            <a:r>
              <a:rPr lang="en-US" altLang="zh-CN" sz="3200" b="1">
                <a:solidFill>
                  <a:srgbClr val="C00000"/>
                </a:solidFill>
              </a:rPr>
              <a:t>】</a:t>
            </a:r>
            <a:endParaRPr kumimoji="1" lang="zh-CN" altLang="en-US" sz="3200"/>
          </a:p>
        </p:txBody>
      </p:sp>
      <p:sp>
        <p:nvSpPr>
          <p:cNvPr id="3" name="内容占位符 2"/>
          <p:cNvSpPr>
            <a:spLocks noGrp="1"/>
          </p:cNvSpPr>
          <p:nvPr>
            <p:ph idx="1"/>
          </p:nvPr>
        </p:nvSpPr>
        <p:spPr>
          <a:xfrm>
            <a:off x="0" y="1520825"/>
            <a:ext cx="12192000" cy="5090990"/>
          </a:xfrm>
        </p:spPr>
        <p:txBody>
          <a:bodyPr>
            <a:normAutofit/>
          </a:bodyPr>
          <a:lstStyle/>
          <a:p>
            <a:r>
              <a:rPr lang="en-US" altLang="zh-CN" sz="2400"/>
              <a:t>8.</a:t>
            </a:r>
            <a:r>
              <a:rPr lang="zh-CN" altLang="en-US" sz="2400"/>
              <a:t>本文记建水城时，在饮食描写上花费了大量笔墨，对此你如何理解？</a:t>
            </a:r>
            <a:r>
              <a:rPr lang="en-US" altLang="zh-CN" sz="2400"/>
              <a:t>(4</a:t>
            </a:r>
            <a:r>
              <a:rPr lang="zh-CN" altLang="en-US" sz="2400"/>
              <a:t>分</a:t>
            </a:r>
            <a:r>
              <a:rPr lang="en-US" altLang="zh-CN" sz="2400"/>
              <a:t>)</a:t>
            </a:r>
            <a:endParaRPr lang="zh-CN" altLang="en-US" sz="2400"/>
          </a:p>
          <a:p>
            <a:r>
              <a:rPr lang="en-US" altLang="zh-CN" sz="2400"/>
              <a:t>9.</a:t>
            </a:r>
            <a:r>
              <a:rPr lang="zh-CN" altLang="en-US" sz="2400"/>
              <a:t>本文采用空间和时间两条线索行文，请分别加以简析。</a:t>
            </a:r>
            <a:r>
              <a:rPr lang="en-US" altLang="zh-CN" sz="2400"/>
              <a:t>(6</a:t>
            </a:r>
            <a:r>
              <a:rPr lang="zh-CN" altLang="en-US" sz="2400"/>
              <a:t>分</a:t>
            </a:r>
            <a:r>
              <a:rPr lang="en-US" altLang="zh-CN" sz="2400"/>
              <a:t>)</a:t>
            </a:r>
            <a:endParaRPr lang="en-US" altLang="zh-CN" sz="2400"/>
          </a:p>
          <a:p>
            <a:endParaRPr lang="en-US" altLang="zh-CN" sz="2400"/>
          </a:p>
          <a:p>
            <a:r>
              <a:rPr lang="en-US" altLang="zh-CN" sz="2400"/>
              <a:t>8.①</a:t>
            </a:r>
            <a:r>
              <a:rPr lang="zh-CN" altLang="en-US" sz="2400"/>
              <a:t>写饮食，就是写建水城独具特色的地方风物及其历史传承；</a:t>
            </a:r>
            <a:endParaRPr lang="en-US" altLang="zh-CN" sz="2400"/>
          </a:p>
          <a:p>
            <a:r>
              <a:rPr lang="zh-CN" altLang="en-US" sz="2400"/>
              <a:t>②写饮食，就是写人的日常生活和城的烟火气息，这是文章所要表现的建水古城的城市品格。   </a:t>
            </a:r>
            <a:endParaRPr lang="zh-CN" altLang="en-US" sz="2400"/>
          </a:p>
          <a:p>
            <a:r>
              <a:rPr lang="en-US" altLang="zh-CN" sz="2400"/>
              <a:t>9.①</a:t>
            </a:r>
            <a:r>
              <a:rPr lang="zh-CN" altLang="en-US" sz="2400"/>
              <a:t>文章以空间的转换为行文结构，展开对建水的描写，从城外的临安车站开始，依次写穿过城门，经过街道，商场，胡同小巷，最后进入家庭院落；</a:t>
            </a:r>
            <a:endParaRPr lang="en-US" altLang="zh-CN" sz="2400"/>
          </a:p>
          <a:p>
            <a:r>
              <a:rPr lang="zh-CN" altLang="en-US" sz="2400"/>
              <a:t>②文章以时间的延续为思想线索，将建水同时置于历史文化传承与当下日常生活中来描写，表现这座古城经久不衰的生命活力。</a:t>
            </a:r>
            <a:endParaRPr lang="zh-CN" altLang="en-US" sz="2400"/>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18255"/>
            <a:ext cx="10515600" cy="1325563"/>
          </a:xfrm>
        </p:spPr>
        <p:txBody>
          <a:bodyPr>
            <a:normAutofit/>
          </a:bodyPr>
          <a:lstStyle/>
          <a:p>
            <a:r>
              <a:rPr lang="en-US" altLang="zh-CN" sz="2800" b="1">
                <a:solidFill>
                  <a:srgbClr val="C00000"/>
                </a:solidFill>
              </a:rPr>
              <a:t>【</a:t>
            </a:r>
            <a:r>
              <a:rPr lang="zh-CN" altLang="en-US" sz="2800" b="1">
                <a:solidFill>
                  <a:srgbClr val="C00000"/>
                </a:solidFill>
              </a:rPr>
              <a:t>新高考</a:t>
            </a:r>
            <a:r>
              <a:rPr lang="en-US" altLang="zh-CN" sz="2800" b="1">
                <a:solidFill>
                  <a:srgbClr val="C00000"/>
                </a:solidFill>
              </a:rPr>
              <a:t>2020</a:t>
            </a:r>
            <a:r>
              <a:rPr lang="zh-CN" altLang="en-US" sz="2800" b="1">
                <a:solidFill>
                  <a:srgbClr val="C00000"/>
                </a:solidFill>
              </a:rPr>
              <a:t>山东卷</a:t>
            </a:r>
            <a:r>
              <a:rPr lang="en-US" altLang="zh-CN" sz="2800" b="1">
                <a:solidFill>
                  <a:srgbClr val="C00000"/>
                </a:solidFill>
              </a:rPr>
              <a:t>】</a:t>
            </a:r>
            <a:endParaRPr kumimoji="1" lang="zh-CN" altLang="en-US" sz="2800"/>
          </a:p>
        </p:txBody>
      </p:sp>
      <p:sp>
        <p:nvSpPr>
          <p:cNvPr id="3" name="内容占位符 2"/>
          <p:cNvSpPr>
            <a:spLocks noGrp="1"/>
          </p:cNvSpPr>
          <p:nvPr>
            <p:ph idx="1"/>
          </p:nvPr>
        </p:nvSpPr>
        <p:spPr>
          <a:xfrm>
            <a:off x="0" y="1087071"/>
            <a:ext cx="12192000" cy="5752674"/>
          </a:xfrm>
        </p:spPr>
        <p:txBody>
          <a:bodyPr>
            <a:normAutofit/>
          </a:bodyPr>
          <a:lstStyle/>
          <a:p>
            <a:r>
              <a:rPr lang="en-US" altLang="zh-CN"/>
              <a:t>16.</a:t>
            </a:r>
            <a:r>
              <a:rPr lang="zh-CN" altLang="en-US"/>
              <a:t>诗的颈联写到峨眉、岘首两座山，对表达离情有何作用？请简要分析。（</a:t>
            </a:r>
            <a:r>
              <a:rPr lang="en-US" altLang="zh-CN"/>
              <a:t>6</a:t>
            </a:r>
            <a:r>
              <a:rPr lang="zh-CN" altLang="en-US"/>
              <a:t>分）</a:t>
            </a:r>
            <a:endParaRPr lang="en-US" altLang="zh-CN"/>
          </a:p>
          <a:p>
            <a:endParaRPr lang="en-US" altLang="zh-CN"/>
          </a:p>
          <a:p>
            <a:r>
              <a:rPr lang="zh-CN" altLang="en-US"/>
              <a:t>①峨眉山位于蜀地，岘首山位于襄阳，二者相距遥远；</a:t>
            </a:r>
            <a:endParaRPr lang="en-US" altLang="zh-CN"/>
          </a:p>
          <a:p>
            <a:r>
              <a:rPr lang="zh-CN" altLang="en-US"/>
              <a:t>②以两山相距之远</a:t>
            </a:r>
            <a:r>
              <a:rPr lang="zh-CN" altLang="en-US">
                <a:solidFill>
                  <a:srgbClr val="FF0000"/>
                </a:solidFill>
                <a:highlight>
                  <a:srgbClr val="FFFF00"/>
                </a:highlight>
              </a:rPr>
              <a:t>代指</a:t>
            </a:r>
            <a:r>
              <a:rPr lang="zh-CN" altLang="en-US"/>
              <a:t>自己与朋友的远离，不舍之情见于言外。</a:t>
            </a:r>
            <a:endParaRPr lang="en-US" altLang="zh-CN"/>
          </a:p>
          <a:p>
            <a:endParaRPr lang="en-US" altLang="zh-CN">
              <a:solidFill>
                <a:srgbClr val="002060"/>
              </a:solidFill>
            </a:endParaRPr>
          </a:p>
          <a:p>
            <a:endParaRPr lang="zh-CN" altLang="zh-CN"/>
          </a:p>
          <a:p>
            <a:endParaRPr kumimoji="1" lang="zh-CN" altLang="en-US"/>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18255"/>
            <a:ext cx="10515600" cy="1325563"/>
          </a:xfrm>
        </p:spPr>
        <p:txBody>
          <a:bodyPr>
            <a:normAutofit/>
          </a:bodyPr>
          <a:lstStyle/>
          <a:p>
            <a:r>
              <a:rPr lang="en-US" altLang="zh-CN" sz="2800" b="1">
                <a:solidFill>
                  <a:srgbClr val="C00000"/>
                </a:solidFill>
              </a:rPr>
              <a:t>【</a:t>
            </a:r>
            <a:r>
              <a:rPr lang="zh-CN" altLang="en-US" sz="2800" b="1">
                <a:solidFill>
                  <a:srgbClr val="C00000"/>
                </a:solidFill>
              </a:rPr>
              <a:t>新高考</a:t>
            </a:r>
            <a:r>
              <a:rPr lang="en-US" altLang="zh-CN" sz="2800" b="1">
                <a:solidFill>
                  <a:srgbClr val="C00000"/>
                </a:solidFill>
              </a:rPr>
              <a:t>2020</a:t>
            </a:r>
            <a:r>
              <a:rPr lang="zh-CN" altLang="en-US" sz="2800" b="1">
                <a:solidFill>
                  <a:srgbClr val="C00000"/>
                </a:solidFill>
              </a:rPr>
              <a:t>山东卷</a:t>
            </a:r>
            <a:r>
              <a:rPr lang="en-US" altLang="zh-CN" sz="2800" b="1">
                <a:solidFill>
                  <a:srgbClr val="C00000"/>
                </a:solidFill>
              </a:rPr>
              <a:t>】</a:t>
            </a:r>
            <a:endParaRPr kumimoji="1" lang="zh-CN" altLang="en-US" sz="2800"/>
          </a:p>
        </p:txBody>
      </p:sp>
      <p:sp>
        <p:nvSpPr>
          <p:cNvPr id="3" name="内容占位符 2"/>
          <p:cNvSpPr>
            <a:spLocks noGrp="1"/>
          </p:cNvSpPr>
          <p:nvPr>
            <p:ph idx="1"/>
          </p:nvPr>
        </p:nvSpPr>
        <p:spPr>
          <a:xfrm>
            <a:off x="0" y="1477109"/>
            <a:ext cx="12192000" cy="5362636"/>
          </a:xfrm>
        </p:spPr>
        <p:txBody>
          <a:bodyPr>
            <a:normAutofit/>
          </a:bodyPr>
          <a:lstStyle/>
          <a:p>
            <a:r>
              <a:rPr lang="en-US" altLang="zh-CN">
                <a:latin typeface="宋体" panose="02010600030101010101" pitchFamily="2" charset="-122"/>
                <a:ea typeface="宋体" panose="02010600030101010101" pitchFamily="2" charset="-122"/>
              </a:rPr>
              <a:t>20</a:t>
            </a:r>
            <a:r>
              <a:rPr lang="zh-CN" altLang="en-US">
                <a:latin typeface="宋体" panose="02010600030101010101" pitchFamily="2" charset="-122"/>
                <a:ea typeface="宋体" panose="02010600030101010101" pitchFamily="2" charset="-122"/>
              </a:rPr>
              <a:t>．文中画波浪线的句子可以改写成：“我心满意足地把饼和粥都一扫而光。”从语义上看二者基本相同，为什么说原文表达效果更好？（</a:t>
            </a:r>
            <a:r>
              <a:rPr lang="en-US" altLang="zh-CN">
                <a:latin typeface="宋体" panose="02010600030101010101" pitchFamily="2" charset="-122"/>
                <a:ea typeface="宋体" panose="02010600030101010101" pitchFamily="2" charset="-122"/>
              </a:rPr>
              <a:t>4</a:t>
            </a:r>
            <a:r>
              <a:rPr lang="zh-CN" altLang="en-US">
                <a:latin typeface="宋体" panose="02010600030101010101" pitchFamily="2" charset="-122"/>
                <a:ea typeface="宋体" panose="02010600030101010101" pitchFamily="2" charset="-122"/>
              </a:rPr>
              <a:t>分）</a:t>
            </a:r>
            <a:endParaRPr lang="en-US" altLang="zh-CN">
              <a:solidFill>
                <a:srgbClr val="FF0000"/>
              </a:solidFill>
              <a:latin typeface="宋体" panose="02010600030101010101" pitchFamily="2" charset="-122"/>
              <a:ea typeface="宋体" panose="02010600030101010101" pitchFamily="2" charset="-122"/>
            </a:endParaRPr>
          </a:p>
          <a:p>
            <a:endParaRPr lang="en-US" altLang="zh-CN">
              <a:solidFill>
                <a:srgbClr val="FF0000"/>
              </a:solidFill>
              <a:latin typeface="宋体" panose="02010600030101010101" pitchFamily="2" charset="-122"/>
              <a:ea typeface="宋体" panose="02010600030101010101" pitchFamily="2" charset="-122"/>
            </a:endParaRPr>
          </a:p>
          <a:p>
            <a:r>
              <a:rPr lang="en-US" altLang="zh-CN">
                <a:solidFill>
                  <a:srgbClr val="002060"/>
                </a:solidFill>
                <a:latin typeface="宋体" panose="02010600030101010101" pitchFamily="2" charset="-122"/>
                <a:ea typeface="宋体" panose="02010600030101010101" pitchFamily="2" charset="-122"/>
              </a:rPr>
              <a:t>20.</a:t>
            </a:r>
            <a:r>
              <a:rPr lang="zh-CN" altLang="en-US">
                <a:solidFill>
                  <a:srgbClr val="002060"/>
                </a:solidFill>
                <a:latin typeface="宋体" panose="02010600030101010101" pitchFamily="2" charset="-122"/>
                <a:ea typeface="宋体" panose="02010600030101010101" pitchFamily="2" charset="-122"/>
              </a:rPr>
              <a:t>参考答案：</a:t>
            </a:r>
            <a:endParaRPr lang="en-US" altLang="zh-CN">
              <a:solidFill>
                <a:srgbClr val="002060"/>
              </a:solidFill>
              <a:latin typeface="宋体" panose="02010600030101010101" pitchFamily="2" charset="-122"/>
              <a:ea typeface="宋体" panose="02010600030101010101" pitchFamily="2" charset="-122"/>
            </a:endParaRPr>
          </a:p>
          <a:p>
            <a:r>
              <a:rPr lang="en-US" altLang="zh-CN">
                <a:solidFill>
                  <a:srgbClr val="002060"/>
                </a:solidFill>
                <a:latin typeface="宋体" panose="02010600030101010101" pitchFamily="2" charset="-122"/>
                <a:ea typeface="宋体" panose="02010600030101010101" pitchFamily="2" charset="-122"/>
              </a:rPr>
              <a:t>①</a:t>
            </a:r>
            <a:r>
              <a:rPr lang="zh-CN" altLang="en-US">
                <a:solidFill>
                  <a:srgbClr val="FF0000"/>
                </a:solidFill>
                <a:highlight>
                  <a:srgbClr val="FFFF00"/>
                </a:highlight>
                <a:latin typeface="宋体" panose="02010600030101010101" pitchFamily="2" charset="-122"/>
                <a:ea typeface="宋体" panose="02010600030101010101" pitchFamily="2" charset="-122"/>
              </a:rPr>
              <a:t>强调的重点</a:t>
            </a:r>
            <a:r>
              <a:rPr lang="zh-CN" altLang="en-US">
                <a:solidFill>
                  <a:srgbClr val="002060"/>
                </a:solidFill>
                <a:latin typeface="宋体" panose="02010600030101010101" pitchFamily="2" charset="-122"/>
                <a:ea typeface="宋体" panose="02010600030101010101" pitchFamily="2" charset="-122"/>
              </a:rPr>
              <a:t>不同：改句的重点落在“一扫而光”上，强调全部吃光；原句的重点落在“心满意足”上，强调吃过肉饼之后的满足感，更符合原文的逻辑。</a:t>
            </a:r>
            <a:endParaRPr lang="en-US" altLang="zh-CN">
              <a:solidFill>
                <a:srgbClr val="002060"/>
              </a:solidFill>
              <a:latin typeface="宋体" panose="02010600030101010101" pitchFamily="2" charset="-122"/>
              <a:ea typeface="宋体" panose="02010600030101010101" pitchFamily="2" charset="-122"/>
            </a:endParaRPr>
          </a:p>
          <a:p>
            <a:r>
              <a:rPr lang="zh-CN" altLang="en-US">
                <a:solidFill>
                  <a:srgbClr val="002060"/>
                </a:solidFill>
                <a:latin typeface="宋体" panose="02010600030101010101" pitchFamily="2" charset="-122"/>
                <a:ea typeface="宋体" panose="02010600030101010101" pitchFamily="2" charset="-122"/>
              </a:rPr>
              <a:t>②</a:t>
            </a:r>
            <a:r>
              <a:rPr lang="zh-CN" altLang="en-US">
                <a:solidFill>
                  <a:srgbClr val="FF0000"/>
                </a:solidFill>
                <a:highlight>
                  <a:srgbClr val="FFFF00"/>
                </a:highlight>
                <a:latin typeface="宋体" panose="02010600030101010101" pitchFamily="2" charset="-122"/>
                <a:ea typeface="宋体" panose="02010600030101010101" pitchFamily="2" charset="-122"/>
              </a:rPr>
              <a:t>适用的位置</a:t>
            </a:r>
            <a:r>
              <a:rPr lang="zh-CN" altLang="en-US">
                <a:solidFill>
                  <a:srgbClr val="002060"/>
                </a:solidFill>
                <a:latin typeface="宋体" panose="02010600030101010101" pitchFamily="2" charset="-122"/>
                <a:ea typeface="宋体" panose="02010600030101010101" pitchFamily="2" charset="-122"/>
              </a:rPr>
              <a:t>不同：改句用来结束文段，似乎话还没说完；原句把“心满意足”拆开放在句子最后，语气舒缓，适合做段落的结尾。</a:t>
            </a:r>
            <a:endParaRPr lang="en-US" altLang="zh-CN">
              <a:solidFill>
                <a:srgbClr val="FF0000"/>
              </a:solidFill>
              <a:highlight>
                <a:srgbClr val="FFFF00"/>
              </a:highlight>
              <a:latin typeface="宋体" panose="02010600030101010101" pitchFamily="2" charset="-122"/>
              <a:ea typeface="宋体" panose="02010600030101010101" pitchFamily="2" charset="-122"/>
            </a:endParaRPr>
          </a:p>
          <a:p>
            <a:r>
              <a:rPr lang="zh-CN" altLang="en-US">
                <a:solidFill>
                  <a:srgbClr val="002060"/>
                </a:solidFill>
                <a:latin typeface="宋体" panose="02010600030101010101" pitchFamily="2" charset="-122"/>
                <a:ea typeface="宋体" panose="02010600030101010101" pitchFamily="2" charset="-122"/>
              </a:rPr>
              <a:t>③</a:t>
            </a:r>
            <a:r>
              <a:rPr lang="zh-CN" altLang="en-US">
                <a:solidFill>
                  <a:srgbClr val="FF0000"/>
                </a:solidFill>
                <a:highlight>
                  <a:srgbClr val="FFFF00"/>
                </a:highlight>
                <a:latin typeface="宋体" panose="02010600030101010101" pitchFamily="2" charset="-122"/>
                <a:ea typeface="宋体" panose="02010600030101010101" pitchFamily="2" charset="-122"/>
              </a:rPr>
              <a:t>语体风格</a:t>
            </a:r>
            <a:r>
              <a:rPr lang="zh-CN" altLang="en-US">
                <a:solidFill>
                  <a:srgbClr val="002060"/>
                </a:solidFill>
                <a:latin typeface="宋体" panose="02010600030101010101" pitchFamily="2" charset="-122"/>
                <a:ea typeface="宋体" panose="02010600030101010101" pitchFamily="2" charset="-122"/>
              </a:rPr>
              <a:t>不同：改句比较普通；原句更口语化，活泼俏皮，和整个文段的文风更和谐。</a:t>
            </a:r>
            <a:endParaRPr kumimoji="1" lang="zh-CN" altLang="en-US">
              <a:solidFill>
                <a:srgbClr val="002060"/>
              </a:solidFill>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87570" y="1066799"/>
            <a:ext cx="11353800" cy="4277825"/>
          </a:xfrm>
        </p:spPr>
        <p:txBody>
          <a:bodyPr/>
          <a:lstStyle/>
          <a:p>
            <a:r>
              <a:rPr lang="en-US" altLang="zh-CN">
                <a:solidFill>
                  <a:srgbClr val="FF0000"/>
                </a:solidFill>
                <a:highlight>
                  <a:srgbClr val="FFFF00"/>
                </a:highlight>
              </a:rPr>
              <a:t>【2020</a:t>
            </a:r>
            <a:r>
              <a:rPr lang="zh-CN" altLang="en-US">
                <a:solidFill>
                  <a:srgbClr val="FF0000"/>
                </a:solidFill>
                <a:highlight>
                  <a:srgbClr val="FFFF00"/>
                </a:highlight>
              </a:rPr>
              <a:t>年山东卷作文</a:t>
            </a:r>
            <a:r>
              <a:rPr lang="en-US" altLang="zh-CN">
                <a:solidFill>
                  <a:srgbClr val="FF0000"/>
                </a:solidFill>
                <a:highlight>
                  <a:srgbClr val="FFFF00"/>
                </a:highlight>
              </a:rPr>
              <a:t>】</a:t>
            </a:r>
            <a:endParaRPr lang="en-US" altLang="zh-CN">
              <a:solidFill>
                <a:srgbClr val="FF0000"/>
              </a:solidFill>
              <a:highlight>
                <a:srgbClr val="FFFF00"/>
              </a:highlight>
            </a:endParaRPr>
          </a:p>
          <a:p>
            <a:pPr marL="0" indent="0">
              <a:buNone/>
            </a:pPr>
            <a:r>
              <a:rPr lang="zh-CN" altLang="en-US"/>
              <a:t>         请综合以上材料，以“疫情中的距离与联系”为主题，写一篇文章。</a:t>
            </a:r>
            <a:endParaRPr lang="zh-CN" altLang="en-US"/>
          </a:p>
          <a:p>
            <a:pPr marL="0" indent="0">
              <a:buNone/>
            </a:pPr>
            <a:r>
              <a:rPr lang="zh-CN" altLang="en-US"/>
              <a:t>        要求：选准角度，确定立意，明确文体，自拟标题；不要套作，不得抄袭；不得泄露个人信息；不少于</a:t>
            </a:r>
            <a:r>
              <a:rPr lang="en-US" altLang="zh-CN"/>
              <a:t>800</a:t>
            </a:r>
            <a:r>
              <a:rPr lang="zh-CN" altLang="en-US"/>
              <a:t>字。</a:t>
            </a:r>
            <a:endParaRPr lang="en-US" altLang="zh-CN"/>
          </a:p>
          <a:p>
            <a:endParaRPr lang="en-US" altLang="zh-CN"/>
          </a:p>
          <a:p>
            <a:endParaRPr lang="zh-CN" altLang="en-US"/>
          </a:p>
          <a:p>
            <a:endParaRPr kumimoji="1" lang="zh-CN" altLang="en-US"/>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kumimoji="1" lang="en-US" altLang="zh-CN">
                <a:solidFill>
                  <a:srgbClr val="FF0000"/>
                </a:solidFill>
                <a:highlight>
                  <a:srgbClr val="FFFF00"/>
                </a:highlight>
              </a:rPr>
              <a:t>【2022</a:t>
            </a:r>
            <a:r>
              <a:rPr kumimoji="1" lang="zh-CN" altLang="en-US">
                <a:solidFill>
                  <a:srgbClr val="FF0000"/>
                </a:solidFill>
                <a:highlight>
                  <a:srgbClr val="FFFF00"/>
                </a:highlight>
              </a:rPr>
              <a:t>年各地模拟题</a:t>
            </a:r>
            <a:r>
              <a:rPr kumimoji="1" lang="en-US" altLang="zh-CN">
                <a:solidFill>
                  <a:srgbClr val="FF0000"/>
                </a:solidFill>
                <a:highlight>
                  <a:srgbClr val="FFFF00"/>
                </a:highlight>
              </a:rPr>
              <a:t>】</a:t>
            </a:r>
            <a:endParaRPr kumimoji="1" lang="zh-CN" altLang="en-US">
              <a:solidFill>
                <a:srgbClr val="FF0000"/>
              </a:solidFill>
              <a:highlight>
                <a:srgbClr val="FFFF00"/>
              </a:highlight>
            </a:endParaRPr>
          </a:p>
        </p:txBody>
      </p:sp>
      <p:sp>
        <p:nvSpPr>
          <p:cNvPr id="3" name="内容占位符 2"/>
          <p:cNvSpPr>
            <a:spLocks noGrp="1"/>
          </p:cNvSpPr>
          <p:nvPr>
            <p:ph idx="1"/>
          </p:nvPr>
        </p:nvSpPr>
        <p:spPr/>
        <p:txBody>
          <a:bodyPr/>
          <a:lstStyle/>
          <a:p>
            <a:endParaRPr kumimoji="1" lang="zh-CN" altLang="en-US"/>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18255"/>
            <a:ext cx="10515600" cy="872699"/>
          </a:xfrm>
        </p:spPr>
        <p:txBody>
          <a:bodyPr>
            <a:normAutofit/>
          </a:bodyPr>
          <a:lstStyle/>
          <a:p>
            <a:r>
              <a:rPr lang="en-US" altLang="zh-CN" sz="3200" b="1">
                <a:solidFill>
                  <a:srgbClr val="C00000"/>
                </a:solidFill>
              </a:rPr>
              <a:t>【</a:t>
            </a:r>
            <a:r>
              <a:rPr lang="zh-CN" altLang="en-US" sz="3200" b="1">
                <a:solidFill>
                  <a:srgbClr val="C00000"/>
                </a:solidFill>
              </a:rPr>
              <a:t>济宁市</a:t>
            </a:r>
            <a:r>
              <a:rPr lang="en-US" altLang="zh-CN" sz="3200" b="1">
                <a:solidFill>
                  <a:srgbClr val="C00000"/>
                </a:solidFill>
              </a:rPr>
              <a:t>2022.03</a:t>
            </a:r>
            <a:r>
              <a:rPr lang="zh-CN" altLang="en-US" sz="3200" b="1">
                <a:solidFill>
                  <a:srgbClr val="C00000"/>
                </a:solidFill>
              </a:rPr>
              <a:t>一模</a:t>
            </a:r>
            <a:r>
              <a:rPr lang="en-US" altLang="zh-CN" sz="3200" b="1">
                <a:solidFill>
                  <a:srgbClr val="C00000"/>
                </a:solidFill>
              </a:rPr>
              <a:t>】</a:t>
            </a:r>
            <a:endParaRPr kumimoji="1" lang="zh-CN" altLang="en-US" sz="3200"/>
          </a:p>
        </p:txBody>
      </p:sp>
      <p:sp>
        <p:nvSpPr>
          <p:cNvPr id="3" name="内容占位符 2"/>
          <p:cNvSpPr>
            <a:spLocks noGrp="1"/>
          </p:cNvSpPr>
          <p:nvPr>
            <p:ph idx="1"/>
          </p:nvPr>
        </p:nvSpPr>
        <p:spPr>
          <a:xfrm>
            <a:off x="0" y="1087071"/>
            <a:ext cx="12192000" cy="5752674"/>
          </a:xfrm>
        </p:spPr>
        <p:txBody>
          <a:bodyPr>
            <a:normAutofit/>
          </a:bodyPr>
          <a:lstStyle/>
          <a:p>
            <a:r>
              <a:rPr lang="en-US" altLang="zh-CN" sz="2000"/>
              <a:t>4.</a:t>
            </a:r>
            <a:r>
              <a:rPr lang="zh-CN" altLang="zh-CN" sz="2000"/>
              <a:t>材料一在论证方面有哪些突出特点？请简要说明。（</a:t>
            </a:r>
            <a:r>
              <a:rPr lang="en-US" altLang="zh-CN" sz="2000"/>
              <a:t>4</a:t>
            </a:r>
            <a:r>
              <a:rPr lang="zh-CN" altLang="zh-CN" sz="2000"/>
              <a:t>分）</a:t>
            </a:r>
            <a:endParaRPr lang="zh-CN" altLang="zh-CN" sz="2000"/>
          </a:p>
          <a:p>
            <a:r>
              <a:rPr lang="en-US" altLang="zh-CN" sz="2000"/>
              <a:t>5.</a:t>
            </a:r>
            <a:r>
              <a:rPr lang="zh-CN" altLang="zh-CN" sz="2000"/>
              <a:t>有研究者计划运用数据分析，为唐诗做一个影响力排行榜。请你结合材料，就从哪些方面分析相关数据提出建议。（</a:t>
            </a:r>
            <a:r>
              <a:rPr lang="en-US" altLang="zh-CN" sz="2000"/>
              <a:t>6</a:t>
            </a:r>
            <a:r>
              <a:rPr lang="zh-CN" altLang="zh-CN" sz="2000"/>
              <a:t>分）</a:t>
            </a:r>
            <a:endParaRPr lang="en-US" altLang="zh-CN" sz="2000"/>
          </a:p>
          <a:p>
            <a:endParaRPr lang="en-US" altLang="zh-CN" sz="2000"/>
          </a:p>
          <a:p>
            <a:r>
              <a:rPr lang="en-US" altLang="zh-CN" sz="2000">
                <a:solidFill>
                  <a:srgbClr val="002060"/>
                </a:solidFill>
              </a:rPr>
              <a:t>4. </a:t>
            </a:r>
            <a:r>
              <a:rPr lang="zh-CN" altLang="zh-CN" sz="2000">
                <a:solidFill>
                  <a:srgbClr val="002060"/>
                </a:solidFill>
              </a:rPr>
              <a:t>①材料一采用总分结构，先阐述文学计算的产生背景，然后分别从两个方面论述受文学计算的影响，文学批评思维发生的变革；论证思路清晰严谨。</a:t>
            </a:r>
            <a:endParaRPr lang="en-US" altLang="zh-CN" sz="2000">
              <a:solidFill>
                <a:srgbClr val="002060"/>
              </a:solidFill>
            </a:endParaRPr>
          </a:p>
          <a:p>
            <a:r>
              <a:rPr lang="zh-CN" altLang="zh-CN" sz="2000">
                <a:solidFill>
                  <a:srgbClr val="002060"/>
                </a:solidFill>
              </a:rPr>
              <a:t>②主要运用了举例、对比两种论证方法，对文学计算在文学批评思维变革中的作用阐述得更加具体，易于理解。（</a:t>
            </a:r>
            <a:r>
              <a:rPr lang="en-US" altLang="zh-CN" sz="2000">
                <a:solidFill>
                  <a:srgbClr val="002060"/>
                </a:solidFill>
              </a:rPr>
              <a:t>4</a:t>
            </a:r>
            <a:r>
              <a:rPr lang="zh-CN" altLang="zh-CN" sz="2000">
                <a:solidFill>
                  <a:srgbClr val="002060"/>
                </a:solidFill>
              </a:rPr>
              <a:t>分。每点</a:t>
            </a:r>
            <a:r>
              <a:rPr lang="en-US" altLang="zh-CN" sz="2000">
                <a:solidFill>
                  <a:srgbClr val="002060"/>
                </a:solidFill>
              </a:rPr>
              <a:t>2</a:t>
            </a:r>
            <a:r>
              <a:rPr lang="zh-CN" altLang="zh-CN" sz="2000">
                <a:solidFill>
                  <a:srgbClr val="002060"/>
                </a:solidFill>
              </a:rPr>
              <a:t>分，要点明确、意思相符即可）</a:t>
            </a:r>
            <a:endParaRPr lang="zh-CN" altLang="zh-CN" sz="2000">
              <a:solidFill>
                <a:srgbClr val="002060"/>
              </a:solidFill>
            </a:endParaRPr>
          </a:p>
          <a:p>
            <a:r>
              <a:rPr lang="en-US" altLang="zh-CN" sz="2000">
                <a:solidFill>
                  <a:srgbClr val="002060"/>
                </a:solidFill>
              </a:rPr>
              <a:t>5. </a:t>
            </a:r>
            <a:r>
              <a:rPr lang="zh-CN" altLang="zh-CN" sz="2000">
                <a:solidFill>
                  <a:srgbClr val="002060"/>
                </a:solidFill>
              </a:rPr>
              <a:t>①分析唐诗作品在读者群体中是否受到欢迎、传播的频次等。</a:t>
            </a:r>
            <a:endParaRPr lang="en-US" altLang="zh-CN" sz="2000">
              <a:solidFill>
                <a:srgbClr val="002060"/>
              </a:solidFill>
            </a:endParaRPr>
          </a:p>
          <a:p>
            <a:r>
              <a:rPr lang="zh-CN" altLang="zh-CN" sz="2000">
                <a:solidFill>
                  <a:srgbClr val="002060"/>
                </a:solidFill>
              </a:rPr>
              <a:t>②分析唐诗作品表达的思想情感对后人、后世社会在情感态度、价值观念等方面的影响。</a:t>
            </a:r>
            <a:endParaRPr lang="en-US" altLang="zh-CN" sz="2000">
              <a:solidFill>
                <a:srgbClr val="002060"/>
              </a:solidFill>
            </a:endParaRPr>
          </a:p>
          <a:p>
            <a:r>
              <a:rPr lang="zh-CN" altLang="zh-CN" sz="2000">
                <a:solidFill>
                  <a:srgbClr val="002060"/>
                </a:solidFill>
              </a:rPr>
              <a:t>③分析唐诗作品的艺术技巧、语言风格等对后世诗歌创作的影响。</a:t>
            </a:r>
            <a:endParaRPr lang="en-US" altLang="zh-CN" sz="2000">
              <a:solidFill>
                <a:srgbClr val="002060"/>
              </a:solidFill>
            </a:endParaRPr>
          </a:p>
          <a:p>
            <a:r>
              <a:rPr lang="zh-CN" altLang="zh-CN" sz="2000">
                <a:solidFill>
                  <a:srgbClr val="002060"/>
                </a:solidFill>
              </a:rPr>
              <a:t>④分析唐诗作品在中国文学、文化的传承与演变过程中所起的作用。（共</a:t>
            </a:r>
            <a:r>
              <a:rPr lang="en-US" altLang="zh-CN" sz="2000">
                <a:solidFill>
                  <a:srgbClr val="002060"/>
                </a:solidFill>
              </a:rPr>
              <a:t>6</a:t>
            </a:r>
            <a:r>
              <a:rPr lang="zh-CN" altLang="zh-CN" sz="2000">
                <a:solidFill>
                  <a:srgbClr val="002060"/>
                </a:solidFill>
              </a:rPr>
              <a:t>分。每点</a:t>
            </a:r>
            <a:r>
              <a:rPr lang="en-US" altLang="zh-CN" sz="2000">
                <a:solidFill>
                  <a:srgbClr val="002060"/>
                </a:solidFill>
              </a:rPr>
              <a:t>2</a:t>
            </a:r>
            <a:r>
              <a:rPr lang="zh-CN" altLang="zh-CN" sz="2000">
                <a:solidFill>
                  <a:srgbClr val="002060"/>
                </a:solidFill>
              </a:rPr>
              <a:t>分，答出其中任意三点即可）</a:t>
            </a:r>
            <a:endParaRPr lang="zh-CN" altLang="zh-CN" sz="2000">
              <a:solidFill>
                <a:srgbClr val="002060"/>
              </a:solidFill>
            </a:endParaRPr>
          </a:p>
          <a:p>
            <a:endParaRPr lang="zh-CN" altLang="zh-CN" sz="2000"/>
          </a:p>
          <a:p>
            <a:endParaRPr kumimoji="1" lang="zh-CN" altLang="en-US" sz="2000"/>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854746"/>
            <a:ext cx="12192000" cy="6003254"/>
          </a:xfrm>
        </p:spPr>
        <p:txBody>
          <a:bodyPr>
            <a:normAutofit/>
          </a:bodyPr>
          <a:lstStyle/>
          <a:p>
            <a:r>
              <a:rPr lang="en-US" altLang="zh-CN" sz="2400">
                <a:solidFill>
                  <a:schemeClr val="tx1">
                    <a:lumMod val="95000"/>
                    <a:lumOff val="5000"/>
                  </a:schemeClr>
                </a:solidFill>
              </a:rPr>
              <a:t>8.</a:t>
            </a:r>
            <a:r>
              <a:rPr lang="zh-CN" altLang="zh-CN" sz="2400">
                <a:solidFill>
                  <a:schemeClr val="tx1">
                    <a:lumMod val="95000"/>
                    <a:lumOff val="5000"/>
                  </a:schemeClr>
                </a:solidFill>
              </a:rPr>
              <a:t>小说中对车轮、脚步等各种声音作了较多描写，有哪些作用？（</a:t>
            </a:r>
            <a:r>
              <a:rPr lang="en-US" altLang="zh-CN" sz="2400">
                <a:solidFill>
                  <a:schemeClr val="tx1">
                    <a:lumMod val="95000"/>
                    <a:lumOff val="5000"/>
                  </a:schemeClr>
                </a:solidFill>
              </a:rPr>
              <a:t>4</a:t>
            </a:r>
            <a:r>
              <a:rPr lang="zh-CN" altLang="zh-CN" sz="2400">
                <a:solidFill>
                  <a:schemeClr val="tx1">
                    <a:lumMod val="95000"/>
                    <a:lumOff val="5000"/>
                  </a:schemeClr>
                </a:solidFill>
              </a:rPr>
              <a:t>分）</a:t>
            </a:r>
            <a:endParaRPr lang="zh-CN" altLang="zh-CN" sz="2400">
              <a:solidFill>
                <a:schemeClr val="tx1">
                  <a:lumMod val="95000"/>
                  <a:lumOff val="5000"/>
                </a:schemeClr>
              </a:solidFill>
            </a:endParaRPr>
          </a:p>
          <a:p>
            <a:r>
              <a:rPr lang="en-US" altLang="zh-CN" sz="2400">
                <a:solidFill>
                  <a:schemeClr val="tx1">
                    <a:lumMod val="95000"/>
                    <a:lumOff val="5000"/>
                  </a:schemeClr>
                </a:solidFill>
              </a:rPr>
              <a:t>9.</a:t>
            </a:r>
            <a:r>
              <a:rPr lang="zh-CN" altLang="zh-CN" sz="2400">
                <a:solidFill>
                  <a:schemeClr val="tx1">
                    <a:lumMod val="95000"/>
                    <a:lumOff val="5000"/>
                  </a:schemeClr>
                </a:solidFill>
              </a:rPr>
              <a:t>作者认为，“一个好的作品，应该能……让忧伤的人得到安慰，让绝望的人重新点燃希望的灯火”。这篇小说是怎样</a:t>
            </a:r>
            <a:r>
              <a:rPr lang="zh-CN" altLang="zh-CN" sz="2400">
                <a:solidFill>
                  <a:srgbClr val="FF0000"/>
                </a:solidFill>
                <a:highlight>
                  <a:srgbClr val="FFFF00"/>
                </a:highlight>
              </a:rPr>
              <a:t>体现</a:t>
            </a:r>
            <a:r>
              <a:rPr lang="zh-CN" altLang="zh-CN" sz="2400">
                <a:solidFill>
                  <a:schemeClr val="tx1">
                    <a:lumMod val="95000"/>
                    <a:lumOff val="5000"/>
                  </a:schemeClr>
                </a:solidFill>
              </a:rPr>
              <a:t>作者这一文学观的？（</a:t>
            </a:r>
            <a:r>
              <a:rPr lang="en-US" altLang="zh-CN" sz="2400">
                <a:solidFill>
                  <a:schemeClr val="tx1">
                    <a:lumMod val="95000"/>
                    <a:lumOff val="5000"/>
                  </a:schemeClr>
                </a:solidFill>
              </a:rPr>
              <a:t>6</a:t>
            </a:r>
            <a:r>
              <a:rPr lang="zh-CN" altLang="zh-CN" sz="2400">
                <a:solidFill>
                  <a:schemeClr val="tx1">
                    <a:lumMod val="95000"/>
                    <a:lumOff val="5000"/>
                  </a:schemeClr>
                </a:solidFill>
              </a:rPr>
              <a:t>分）</a:t>
            </a:r>
            <a:endParaRPr lang="en-US" altLang="zh-CN" sz="2400">
              <a:solidFill>
                <a:schemeClr val="tx1">
                  <a:lumMod val="95000"/>
                  <a:lumOff val="5000"/>
                </a:schemeClr>
              </a:solidFill>
            </a:endParaRPr>
          </a:p>
          <a:p>
            <a:endParaRPr lang="zh-CN" altLang="zh-CN" sz="2400"/>
          </a:p>
          <a:p>
            <a:r>
              <a:rPr lang="en-US" altLang="zh-CN" sz="2400"/>
              <a:t>8.</a:t>
            </a:r>
            <a:r>
              <a:rPr lang="zh-CN" altLang="zh-CN" sz="2400"/>
              <a:t>①声音描写使小说中的都市</a:t>
            </a:r>
            <a:r>
              <a:rPr lang="zh-CN" altLang="zh-CN" sz="2400">
                <a:solidFill>
                  <a:srgbClr val="FF0000"/>
                </a:solidFill>
                <a:highlight>
                  <a:srgbClr val="FFFF00"/>
                </a:highlight>
              </a:rPr>
              <a:t>环境</a:t>
            </a:r>
            <a:r>
              <a:rPr lang="zh-CN" altLang="zh-CN" sz="2400"/>
              <a:t>更加生动鲜活，让</a:t>
            </a:r>
            <a:r>
              <a:rPr lang="zh-CN" altLang="zh-CN" sz="2400">
                <a:solidFill>
                  <a:srgbClr val="FF0000"/>
                </a:solidFill>
                <a:highlight>
                  <a:srgbClr val="FFFF00"/>
                </a:highlight>
              </a:rPr>
              <a:t>读者</a:t>
            </a:r>
            <a:r>
              <a:rPr lang="zh-CN" altLang="zh-CN" sz="2400"/>
              <a:t>有身临其境之感，</a:t>
            </a:r>
            <a:r>
              <a:rPr lang="zh-CN" altLang="zh-CN" sz="2400">
                <a:solidFill>
                  <a:srgbClr val="FF0000"/>
                </a:solidFill>
                <a:highlight>
                  <a:srgbClr val="FFFF00"/>
                </a:highlight>
              </a:rPr>
              <a:t>增强了</a:t>
            </a:r>
            <a:r>
              <a:rPr lang="zh-CN" altLang="zh-CN" sz="2400"/>
              <a:t>作品的表现力。</a:t>
            </a:r>
            <a:r>
              <a:rPr lang="zh-CN" altLang="en-US" sz="2400">
                <a:solidFill>
                  <a:srgbClr val="FF0000"/>
                </a:solidFill>
              </a:rPr>
              <a:t>（主人公）</a:t>
            </a:r>
            <a:endParaRPr lang="en-US" altLang="zh-CN" sz="2400">
              <a:solidFill>
                <a:srgbClr val="FF0000"/>
              </a:solidFill>
            </a:endParaRPr>
          </a:p>
          <a:p>
            <a:r>
              <a:rPr lang="zh-CN" altLang="zh-CN" sz="2400"/>
              <a:t>②小说中的声音变化体现了时间与情节的推移，</a:t>
            </a:r>
            <a:r>
              <a:rPr lang="zh-CN" altLang="zh-CN" sz="2400">
                <a:solidFill>
                  <a:srgbClr val="FF0000"/>
                </a:solidFill>
                <a:highlight>
                  <a:srgbClr val="FFFF00"/>
                </a:highlight>
              </a:rPr>
              <a:t>烘托了</a:t>
            </a:r>
            <a:r>
              <a:rPr lang="zh-CN" altLang="zh-CN" sz="2400"/>
              <a:t>人物在不同情境下的心情。（</a:t>
            </a:r>
            <a:r>
              <a:rPr lang="en-US" altLang="zh-CN" sz="2400"/>
              <a:t>4</a:t>
            </a:r>
            <a:r>
              <a:rPr lang="zh-CN" altLang="zh-CN" sz="2400"/>
              <a:t>分。每答对一处给</a:t>
            </a:r>
            <a:r>
              <a:rPr lang="en-US" altLang="zh-CN" sz="2400"/>
              <a:t>2</a:t>
            </a:r>
            <a:r>
              <a:rPr lang="zh-CN" altLang="zh-CN" sz="2400"/>
              <a:t>分，意思答对即可）</a:t>
            </a:r>
            <a:endParaRPr lang="zh-CN" altLang="zh-CN" sz="2400"/>
          </a:p>
          <a:p>
            <a:r>
              <a:rPr lang="en-US" altLang="zh-CN" sz="2400"/>
              <a:t>9.</a:t>
            </a:r>
            <a:r>
              <a:rPr lang="zh-CN" altLang="zh-CN" sz="2400"/>
              <a:t>①小说中的主人公一家虽然生活穷苦，处境艰难，但他们辛勤劳动，诚信经营，</a:t>
            </a:r>
            <a:r>
              <a:rPr lang="zh-CN" altLang="zh-CN" sz="2400">
                <a:solidFill>
                  <a:srgbClr val="FF0000"/>
                </a:solidFill>
                <a:highlight>
                  <a:srgbClr val="FFFF00"/>
                </a:highlight>
              </a:rPr>
              <a:t>体现</a:t>
            </a:r>
            <a:r>
              <a:rPr lang="zh-CN" altLang="zh-CN" sz="2400"/>
              <a:t>出顽强的生命力量；</a:t>
            </a:r>
            <a:endParaRPr lang="en-US" altLang="zh-CN" sz="2400"/>
          </a:p>
          <a:p>
            <a:r>
              <a:rPr lang="zh-CN" altLang="zh-CN" sz="2400"/>
              <a:t>②虽然他们经常遭遇各种磨难，但也有好心的警官友善地对待和帮助他们。</a:t>
            </a:r>
            <a:r>
              <a:rPr lang="zh-CN" altLang="en-US" sz="2400">
                <a:solidFill>
                  <a:srgbClr val="FF0000"/>
                </a:solidFill>
              </a:rPr>
              <a:t>（读者</a:t>
            </a:r>
            <a:r>
              <a:rPr lang="zh-CN" altLang="en-US" sz="2400"/>
              <a:t>）</a:t>
            </a:r>
            <a:endParaRPr lang="en-US" altLang="zh-CN" sz="2400"/>
          </a:p>
          <a:p>
            <a:r>
              <a:rPr lang="zh-CN" altLang="zh-CN" sz="2400"/>
              <a:t>③在作者笔下，生命既让人满怀悲悯又让人心生敬意，世界虽然有些冷酷但也不乏温情和善良，让人从忧伤中得到了安慰，在绝望中看到了希望。</a:t>
            </a:r>
            <a:r>
              <a:rPr lang="zh-CN" altLang="en-US" sz="2400">
                <a:solidFill>
                  <a:srgbClr val="FF0000"/>
                </a:solidFill>
              </a:rPr>
              <a:t>（所有人）</a:t>
            </a:r>
            <a:endParaRPr lang="en-US" altLang="zh-CN" sz="2400">
              <a:solidFill>
                <a:srgbClr val="FF0000"/>
              </a:solidFill>
            </a:endParaRPr>
          </a:p>
          <a:p>
            <a:r>
              <a:rPr lang="zh-CN" altLang="zh-CN" sz="2400"/>
              <a:t>（</a:t>
            </a:r>
            <a:r>
              <a:rPr lang="en-US" altLang="zh-CN" sz="2400"/>
              <a:t>6</a:t>
            </a:r>
            <a:r>
              <a:rPr lang="zh-CN" altLang="zh-CN" sz="2400"/>
              <a:t>分。每答对一处给</a:t>
            </a:r>
            <a:r>
              <a:rPr lang="en-US" altLang="zh-CN" sz="2400"/>
              <a:t>2</a:t>
            </a:r>
            <a:r>
              <a:rPr lang="zh-CN" altLang="zh-CN" sz="2400"/>
              <a:t>分，意思答对即可；如有其他答案，只要言之成理，可酌情给分）</a:t>
            </a:r>
            <a:endParaRPr lang="zh-CN" altLang="zh-CN" sz="2400"/>
          </a:p>
        </p:txBody>
      </p:sp>
      <p:sp>
        <p:nvSpPr>
          <p:cNvPr id="4" name="标题 1"/>
          <p:cNvSpPr>
            <a:spLocks noGrp="1"/>
          </p:cNvSpPr>
          <p:nvPr>
            <p:ph type="title"/>
          </p:nvPr>
        </p:nvSpPr>
        <p:spPr>
          <a:xfrm>
            <a:off x="0" y="109445"/>
            <a:ext cx="8159262" cy="497560"/>
          </a:xfrm>
        </p:spPr>
        <p:txBody>
          <a:bodyPr>
            <a:noAutofit/>
          </a:bodyPr>
          <a:lstStyle/>
          <a:p>
            <a:r>
              <a:rPr lang="en-US" altLang="zh-CN" sz="2400" b="1">
                <a:solidFill>
                  <a:srgbClr val="C00000"/>
                </a:solidFill>
              </a:rPr>
              <a:t>【</a:t>
            </a:r>
            <a:r>
              <a:rPr lang="zh-CN" altLang="en-US" sz="2400" b="1">
                <a:solidFill>
                  <a:srgbClr val="C00000"/>
                </a:solidFill>
              </a:rPr>
              <a:t>济宁市一模</a:t>
            </a:r>
            <a:r>
              <a:rPr lang="en-US" altLang="zh-CN" sz="2400" b="1">
                <a:solidFill>
                  <a:srgbClr val="C00000"/>
                </a:solidFill>
              </a:rPr>
              <a:t>2022.03】</a:t>
            </a:r>
            <a:endParaRPr kumimoji="1" lang="zh-CN" altLang="en-US" sz="2400"/>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229216"/>
            <a:ext cx="10515600" cy="1325563"/>
          </a:xfrm>
        </p:spPr>
        <p:txBody>
          <a:bodyPr>
            <a:normAutofit fontScale="90000"/>
          </a:bodyPr>
          <a:lstStyle/>
          <a:p>
            <a:r>
              <a:rPr lang="zh-CN" altLang="en-US" b="1">
                <a:solidFill>
                  <a:srgbClr val="002060"/>
                </a:solidFill>
              </a:rPr>
              <a:t>语言是</a:t>
            </a:r>
            <a:r>
              <a:rPr lang="zh-CN" altLang="en-US" sz="9600" b="1">
                <a:solidFill>
                  <a:srgbClr val="C00000"/>
                </a:solidFill>
              </a:rPr>
              <a:t>思维</a:t>
            </a:r>
            <a:r>
              <a:rPr lang="zh-CN" altLang="en-US" b="1">
                <a:solidFill>
                  <a:srgbClr val="002060"/>
                </a:solidFill>
              </a:rPr>
              <a:t>的物质外壳</a:t>
            </a:r>
            <a:br>
              <a:rPr lang="zh-CN" altLang="en-US"/>
            </a:br>
            <a:endParaRPr lang="zh-CN" altLang="en-US"/>
          </a:p>
        </p:txBody>
      </p:sp>
      <p:sp>
        <p:nvSpPr>
          <p:cNvPr id="3" name="内容占位符 2"/>
          <p:cNvSpPr>
            <a:spLocks noGrp="1"/>
          </p:cNvSpPr>
          <p:nvPr>
            <p:ph idx="1"/>
          </p:nvPr>
        </p:nvSpPr>
        <p:spPr>
          <a:xfrm>
            <a:off x="0" y="1882588"/>
            <a:ext cx="11353800" cy="4746196"/>
          </a:xfrm>
        </p:spPr>
        <p:txBody>
          <a:bodyPr/>
          <a:lstStyle/>
          <a:p>
            <a:r>
              <a:rPr lang="en-US" altLang="zh-CN">
                <a:solidFill>
                  <a:srgbClr val="002060"/>
                </a:solidFill>
              </a:rPr>
              <a:t>1.</a:t>
            </a:r>
            <a:r>
              <a:rPr lang="zh-CN" altLang="en-US">
                <a:solidFill>
                  <a:srgbClr val="002060"/>
                </a:solidFill>
              </a:rPr>
              <a:t>选择题：考查逻辑思维能力、推理能力、信息筛选能力</a:t>
            </a:r>
            <a:endParaRPr lang="en-US" altLang="zh-CN">
              <a:solidFill>
                <a:srgbClr val="002060"/>
              </a:solidFill>
            </a:endParaRPr>
          </a:p>
          <a:p>
            <a:r>
              <a:rPr lang="en-US" altLang="zh-CN">
                <a:solidFill>
                  <a:srgbClr val="002060"/>
                </a:solidFill>
              </a:rPr>
              <a:t>2.</a:t>
            </a:r>
            <a:r>
              <a:rPr lang="zh-CN" altLang="en-US">
                <a:solidFill>
                  <a:srgbClr val="FF0000"/>
                </a:solidFill>
              </a:rPr>
              <a:t>审题</a:t>
            </a:r>
            <a:r>
              <a:rPr lang="zh-CN" altLang="en-US">
                <a:solidFill>
                  <a:srgbClr val="002060"/>
                </a:solidFill>
              </a:rPr>
              <a:t>需要思维参与：包括作文审题立意</a:t>
            </a:r>
            <a:endParaRPr lang="en-US" altLang="zh-CN">
              <a:solidFill>
                <a:srgbClr val="002060"/>
              </a:solidFill>
            </a:endParaRPr>
          </a:p>
          <a:p>
            <a:r>
              <a:rPr lang="en-US" altLang="zh-CN">
                <a:solidFill>
                  <a:srgbClr val="002060"/>
                </a:solidFill>
              </a:rPr>
              <a:t>3.</a:t>
            </a:r>
            <a:r>
              <a:rPr lang="zh-CN" altLang="en-US">
                <a:solidFill>
                  <a:srgbClr val="002060"/>
                </a:solidFill>
              </a:rPr>
              <a:t>句子衔接考查逻辑思维能力与语言表达能力</a:t>
            </a:r>
            <a:endParaRPr lang="en-US" altLang="zh-CN">
              <a:solidFill>
                <a:srgbClr val="002060"/>
              </a:solidFill>
            </a:endParaRPr>
          </a:p>
          <a:p>
            <a:r>
              <a:rPr lang="en-US" altLang="zh-CN">
                <a:solidFill>
                  <a:srgbClr val="002060"/>
                </a:solidFill>
              </a:rPr>
              <a:t>4.</a:t>
            </a:r>
            <a:r>
              <a:rPr lang="zh-CN" altLang="en-US">
                <a:solidFill>
                  <a:srgbClr val="002060"/>
                </a:solidFill>
              </a:rPr>
              <a:t>句子翻译：实词推断</a:t>
            </a:r>
            <a:endParaRPr lang="en-US" altLang="zh-CN">
              <a:solidFill>
                <a:srgbClr val="002060"/>
              </a:solidFill>
            </a:endParaRPr>
          </a:p>
          <a:p>
            <a:r>
              <a:rPr lang="en-US" altLang="zh-CN">
                <a:solidFill>
                  <a:srgbClr val="002060"/>
                </a:solidFill>
              </a:rPr>
              <a:t>5.</a:t>
            </a:r>
            <a:r>
              <a:rPr lang="zh-CN" altLang="en-US">
                <a:solidFill>
                  <a:srgbClr val="FF0000"/>
                </a:solidFill>
                <a:highlight>
                  <a:srgbClr val="FFFF00"/>
                </a:highlight>
              </a:rPr>
              <a:t>背诵</a:t>
            </a:r>
            <a:r>
              <a:rPr lang="zh-CN" altLang="en-US">
                <a:solidFill>
                  <a:srgbClr val="002060"/>
                </a:solidFill>
              </a:rPr>
              <a:t>能力：理解记忆（错别字）</a:t>
            </a:r>
            <a:endParaRPr lang="en-US" altLang="zh-CN">
              <a:solidFill>
                <a:srgbClr val="002060"/>
              </a:solidFill>
            </a:endParaRPr>
          </a:p>
          <a:p>
            <a:r>
              <a:rPr lang="en-US" altLang="zh-CN">
                <a:solidFill>
                  <a:srgbClr val="002060"/>
                </a:solidFill>
              </a:rPr>
              <a:t>6.</a:t>
            </a:r>
            <a:r>
              <a:rPr lang="zh-CN" altLang="en-US">
                <a:solidFill>
                  <a:srgbClr val="002060"/>
                </a:solidFill>
              </a:rPr>
              <a:t>答案组织需要思维参与：</a:t>
            </a:r>
            <a:r>
              <a:rPr lang="zh-CN" altLang="en-US">
                <a:solidFill>
                  <a:srgbClr val="FF0000"/>
                </a:solidFill>
                <a:highlight>
                  <a:srgbClr val="FFFF00"/>
                </a:highlight>
              </a:rPr>
              <a:t>规范</a:t>
            </a:r>
            <a:r>
              <a:rPr lang="zh-CN" altLang="en-US">
                <a:solidFill>
                  <a:srgbClr val="002060"/>
                </a:solidFill>
              </a:rPr>
              <a:t>即套路</a:t>
            </a:r>
            <a:endParaRPr lang="en-US" altLang="zh-CN">
              <a:solidFill>
                <a:srgbClr val="002060"/>
              </a:solidFill>
            </a:endParaRPr>
          </a:p>
          <a:p>
            <a:r>
              <a:rPr lang="en-US" altLang="zh-CN">
                <a:solidFill>
                  <a:srgbClr val="002060"/>
                </a:solidFill>
              </a:rPr>
              <a:t>7.</a:t>
            </a:r>
            <a:r>
              <a:rPr lang="zh-CN" altLang="en-US">
                <a:solidFill>
                  <a:srgbClr val="002060"/>
                </a:solidFill>
              </a:rPr>
              <a:t>作文</a:t>
            </a:r>
            <a:r>
              <a:rPr lang="zh-CN" altLang="en-US">
                <a:solidFill>
                  <a:srgbClr val="FF0000"/>
                </a:solidFill>
                <a:highlight>
                  <a:srgbClr val="FFFF00"/>
                </a:highlight>
              </a:rPr>
              <a:t>素材</a:t>
            </a:r>
            <a:r>
              <a:rPr lang="zh-CN" altLang="en-US">
                <a:solidFill>
                  <a:srgbClr val="002060"/>
                </a:solidFill>
              </a:rPr>
              <a:t>的唤醒与提取</a:t>
            </a:r>
            <a:endParaRPr lang="en-US" altLang="zh-CN">
              <a:solidFill>
                <a:srgbClr val="002060"/>
              </a:solidFill>
            </a:endParaRPr>
          </a:p>
          <a:p>
            <a:r>
              <a:rPr lang="en-US" altLang="zh-CN">
                <a:solidFill>
                  <a:srgbClr val="002060"/>
                </a:solidFill>
              </a:rPr>
              <a:t>8.</a:t>
            </a:r>
            <a:r>
              <a:rPr lang="zh-CN" altLang="en-US">
                <a:solidFill>
                  <a:srgbClr val="002060"/>
                </a:solidFill>
              </a:rPr>
              <a:t>命题者意图：逆向思考</a:t>
            </a:r>
            <a:endParaRPr lang="zh-CN" altLang="en-US">
              <a:solidFill>
                <a:srgbClr val="002060"/>
              </a:solidFill>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1825625"/>
            <a:ext cx="12109938" cy="4351338"/>
          </a:xfrm>
        </p:spPr>
        <p:txBody>
          <a:bodyPr>
            <a:normAutofit fontScale="92500" lnSpcReduction="10000"/>
          </a:bodyPr>
          <a:lstStyle/>
          <a:p>
            <a:r>
              <a:rPr lang="en-US" altLang="zh-CN"/>
              <a:t>16.</a:t>
            </a:r>
            <a:r>
              <a:rPr lang="zh-CN" altLang="zh-CN"/>
              <a:t>本诗以“自贺”为题，“贺”中包含了诗人哪些情感？请结合诗句简要分析。（</a:t>
            </a:r>
            <a:r>
              <a:rPr lang="en-US" altLang="zh-CN"/>
              <a:t>6</a:t>
            </a:r>
            <a:r>
              <a:rPr lang="zh-CN" altLang="zh-CN"/>
              <a:t>分）</a:t>
            </a:r>
            <a:endParaRPr lang="en-US" altLang="zh-CN"/>
          </a:p>
          <a:p>
            <a:endParaRPr lang="en-US" altLang="zh-CN"/>
          </a:p>
          <a:p>
            <a:r>
              <a:rPr lang="en-US" altLang="zh-CN"/>
              <a:t>16. </a:t>
            </a:r>
            <a:endParaRPr lang="en-US" altLang="zh-CN"/>
          </a:p>
          <a:p>
            <a:r>
              <a:rPr lang="zh-CN" altLang="zh-CN"/>
              <a:t>①对归乡生活的</a:t>
            </a:r>
            <a:r>
              <a:rPr lang="zh-CN" altLang="zh-CN">
                <a:solidFill>
                  <a:srgbClr val="FF0000"/>
                </a:solidFill>
                <a:highlight>
                  <a:srgbClr val="FFFF00"/>
                </a:highlight>
              </a:rPr>
              <a:t>满足之情</a:t>
            </a:r>
            <a:r>
              <a:rPr lang="zh-CN" altLang="zh-CN"/>
              <a:t>。诗人回归乡村之后，对自己太平、安适、自在的生活感到非常满意。</a:t>
            </a:r>
            <a:endParaRPr lang="en-US" altLang="zh-CN"/>
          </a:p>
          <a:p>
            <a:r>
              <a:rPr lang="zh-CN" altLang="zh-CN"/>
              <a:t>②对过去辉煌的</a:t>
            </a:r>
            <a:r>
              <a:rPr lang="zh-CN" altLang="zh-CN">
                <a:solidFill>
                  <a:srgbClr val="FF0000"/>
                </a:solidFill>
                <a:highlight>
                  <a:srgbClr val="FFFF00"/>
                </a:highlight>
              </a:rPr>
              <a:t>自豪之感</a:t>
            </a:r>
            <a:r>
              <a:rPr lang="zh-CN" altLang="zh-CN"/>
              <a:t>。诗人回忆起自己年轻的时候也是国家的股肱之臣，与担负大任的文官武将志同道合，交往密切，不禁引以为豪，心潮澎湃。</a:t>
            </a:r>
            <a:endParaRPr lang="en-US" altLang="zh-CN"/>
          </a:p>
          <a:p>
            <a:r>
              <a:rPr lang="zh-CN" altLang="zh-CN"/>
              <a:t>③</a:t>
            </a:r>
            <a:r>
              <a:rPr lang="zh-CN" altLang="zh-CN">
                <a:solidFill>
                  <a:srgbClr val="FF0000"/>
                </a:solidFill>
                <a:highlight>
                  <a:srgbClr val="FFFF00"/>
                </a:highlight>
              </a:rPr>
              <a:t>高兴、期盼之情</a:t>
            </a:r>
            <a:r>
              <a:rPr lang="zh-CN" altLang="zh-CN"/>
              <a:t>。尾联写诗人听闻朝廷北伐抗金的消息后高兴不已，期待能够收复失地，于是饮酒自乐，甚至与梅花相约在收到胜利的消息后醉酒庆贺。（共</a:t>
            </a:r>
            <a:r>
              <a:rPr lang="en-US" altLang="zh-CN"/>
              <a:t>6</a:t>
            </a:r>
            <a:r>
              <a:rPr lang="zh-CN" altLang="zh-CN"/>
              <a:t>分。每点</a:t>
            </a:r>
            <a:r>
              <a:rPr lang="en-US" altLang="zh-CN"/>
              <a:t>2</a:t>
            </a:r>
            <a:r>
              <a:rPr lang="zh-CN" altLang="zh-CN"/>
              <a:t>分，意思对即可）</a:t>
            </a:r>
            <a:endParaRPr lang="zh-CN" altLang="zh-CN"/>
          </a:p>
          <a:p>
            <a:endParaRPr lang="zh-CN" altLang="zh-CN"/>
          </a:p>
        </p:txBody>
      </p:sp>
      <p:sp>
        <p:nvSpPr>
          <p:cNvPr id="4" name="标题 1"/>
          <p:cNvSpPr>
            <a:spLocks noGrp="1"/>
          </p:cNvSpPr>
          <p:nvPr>
            <p:ph type="title"/>
          </p:nvPr>
        </p:nvSpPr>
        <p:spPr>
          <a:xfrm>
            <a:off x="0" y="18255"/>
            <a:ext cx="10515600" cy="1325563"/>
          </a:xfrm>
        </p:spPr>
        <p:txBody>
          <a:bodyPr/>
          <a:lstStyle/>
          <a:p>
            <a:r>
              <a:rPr lang="en-US" altLang="zh-CN" b="1">
                <a:solidFill>
                  <a:srgbClr val="C00000"/>
                </a:solidFill>
              </a:rPr>
              <a:t>【</a:t>
            </a:r>
            <a:r>
              <a:rPr lang="zh-CN" altLang="en-US" b="1">
                <a:solidFill>
                  <a:srgbClr val="C00000"/>
                </a:solidFill>
              </a:rPr>
              <a:t>济宁市一模</a:t>
            </a:r>
            <a:r>
              <a:rPr lang="en-US" altLang="zh-CN" b="1">
                <a:solidFill>
                  <a:srgbClr val="C00000"/>
                </a:solidFill>
              </a:rPr>
              <a:t>2022.03】</a:t>
            </a:r>
            <a:endParaRPr kumimoji="1" lang="zh-CN" altLang="en-US"/>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1158996"/>
            <a:ext cx="12098215" cy="3766283"/>
          </a:xfrm>
        </p:spPr>
        <p:txBody>
          <a:bodyPr>
            <a:normAutofit/>
          </a:bodyPr>
          <a:lstStyle/>
          <a:p>
            <a:r>
              <a:rPr lang="zh-CN" altLang="en-US" sz="2400"/>
              <a:t>       </a:t>
            </a:r>
            <a:r>
              <a:rPr lang="zh-CN" altLang="zh-CN" sz="2400"/>
              <a:t>目前，中国高铁运行的速度已越来越快。城市间的时空距离被不断压缩，人们的铁路出行体验在持续提高。时速</a:t>
            </a:r>
            <a:r>
              <a:rPr lang="en-US" altLang="zh-CN" sz="2400"/>
              <a:t>350</a:t>
            </a:r>
            <a:r>
              <a:rPr lang="zh-CN" altLang="zh-CN" sz="2400"/>
              <a:t>公里自动驾驶的冬奥高铁，为冬奥会参与者提供高效快捷的交通服务；乘动车到崇礼滑雪，成为越来越多北京人休闲的选择。</a:t>
            </a:r>
            <a:endParaRPr lang="zh-CN" altLang="zh-CN" sz="2400"/>
          </a:p>
          <a:p>
            <a:r>
              <a:rPr lang="zh-CN" altLang="en-US" sz="2400"/>
              <a:t>       </a:t>
            </a:r>
            <a:r>
              <a:rPr lang="zh-CN" altLang="zh-CN" sz="2400"/>
              <a:t>但我国还有</a:t>
            </a:r>
            <a:r>
              <a:rPr lang="en-US" altLang="zh-CN" sz="2400"/>
              <a:t>81</a:t>
            </a:r>
            <a:r>
              <a:rPr lang="zh-CN" altLang="zh-CN" sz="2400"/>
              <a:t>对同样忙碌的“慢火车”，这些列车主要服务于偏远地区、不发达地区和少数民族地区。“和田玉龙号”旅客列车，是新疆停靠站点最多、票价最便宜的“慢火车”。众多群众喜欢选择乘坐这趟列车外出务工、经商、求学、就医等。</a:t>
            </a:r>
            <a:endParaRPr lang="en-US" altLang="zh-CN" sz="2400"/>
          </a:p>
          <a:p>
            <a:r>
              <a:rPr lang="zh-CN" altLang="en-US" sz="2400"/>
              <a:t>       </a:t>
            </a:r>
            <a:r>
              <a:rPr lang="zh-CN" altLang="zh-CN" sz="2400"/>
              <a:t>结合对上面材料的整体理解写一篇文章，谈谈自己的感悟与思考。</a:t>
            </a:r>
            <a:endParaRPr lang="zh-CN" altLang="zh-CN" sz="2400"/>
          </a:p>
          <a:p>
            <a:r>
              <a:rPr lang="zh-CN" altLang="en-US" sz="2400"/>
              <a:t>       </a:t>
            </a:r>
            <a:r>
              <a:rPr lang="zh-CN" altLang="zh-CN" sz="2400"/>
              <a:t>要求：选准角度，确定立意，明确文体，自拟标题；不要套作，不得抄袭；不得泄露个人信息；不少于</a:t>
            </a:r>
            <a:r>
              <a:rPr lang="en-US" altLang="zh-CN" sz="2400"/>
              <a:t>800</a:t>
            </a:r>
            <a:r>
              <a:rPr lang="zh-CN" altLang="zh-CN" sz="2400"/>
              <a:t>字。</a:t>
            </a:r>
            <a:endParaRPr lang="zh-CN" altLang="zh-CN" sz="2400"/>
          </a:p>
          <a:p>
            <a:endParaRPr kumimoji="1" lang="zh-CN" altLang="en-US"/>
          </a:p>
        </p:txBody>
      </p:sp>
      <p:sp>
        <p:nvSpPr>
          <p:cNvPr id="4" name="标题 1"/>
          <p:cNvSpPr>
            <a:spLocks noGrp="1"/>
          </p:cNvSpPr>
          <p:nvPr>
            <p:ph type="title"/>
          </p:nvPr>
        </p:nvSpPr>
        <p:spPr>
          <a:xfrm>
            <a:off x="0" y="123764"/>
            <a:ext cx="8452338" cy="662782"/>
          </a:xfrm>
        </p:spPr>
        <p:txBody>
          <a:bodyPr>
            <a:normAutofit/>
          </a:bodyPr>
          <a:lstStyle/>
          <a:p>
            <a:r>
              <a:rPr lang="en-US" altLang="zh-CN" sz="2800" b="1">
                <a:solidFill>
                  <a:srgbClr val="C00000"/>
                </a:solidFill>
              </a:rPr>
              <a:t>【</a:t>
            </a:r>
            <a:r>
              <a:rPr lang="zh-CN" altLang="en-US" sz="2800" b="1">
                <a:solidFill>
                  <a:srgbClr val="C00000"/>
                </a:solidFill>
              </a:rPr>
              <a:t>济宁市一模</a:t>
            </a:r>
            <a:r>
              <a:rPr lang="en-US" altLang="zh-CN" sz="2800" b="1">
                <a:solidFill>
                  <a:srgbClr val="C00000"/>
                </a:solidFill>
              </a:rPr>
              <a:t>2022.03】</a:t>
            </a:r>
            <a:endParaRPr kumimoji="1" lang="zh-CN" altLang="en-US" sz="2800"/>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0" y="0"/>
            <a:ext cx="9512300" cy="1638300"/>
          </a:xfrm>
          <a:prstGeom prst="rect">
            <a:avLst/>
          </a:prstGeom>
          <a:ln>
            <a:solidFill>
              <a:srgbClr val="FF0000"/>
            </a:solidFill>
          </a:ln>
        </p:spPr>
      </p:pic>
      <p:pic>
        <p:nvPicPr>
          <p:cNvPr id="6" name="图片 5"/>
          <p:cNvPicPr>
            <a:picLocks noChangeAspect="1"/>
          </p:cNvPicPr>
          <p:nvPr/>
        </p:nvPicPr>
        <p:blipFill>
          <a:blip r:embed="rId3"/>
          <a:stretch>
            <a:fillRect/>
          </a:stretch>
        </p:blipFill>
        <p:spPr>
          <a:xfrm>
            <a:off x="0" y="1854237"/>
            <a:ext cx="5651500" cy="1028700"/>
          </a:xfrm>
          <a:prstGeom prst="rect">
            <a:avLst/>
          </a:prstGeom>
          <a:ln>
            <a:solidFill>
              <a:srgbClr val="002060"/>
            </a:solidFill>
          </a:ln>
        </p:spPr>
      </p:pic>
      <p:pic>
        <p:nvPicPr>
          <p:cNvPr id="7" name="图片 6"/>
          <p:cNvPicPr>
            <a:picLocks noChangeAspect="1"/>
          </p:cNvPicPr>
          <p:nvPr/>
        </p:nvPicPr>
        <p:blipFill>
          <a:blip r:embed="rId4"/>
          <a:stretch>
            <a:fillRect/>
          </a:stretch>
        </p:blipFill>
        <p:spPr>
          <a:xfrm>
            <a:off x="0" y="3098875"/>
            <a:ext cx="7581900" cy="1549400"/>
          </a:xfrm>
          <a:prstGeom prst="rect">
            <a:avLst/>
          </a:prstGeom>
          <a:ln>
            <a:solidFill>
              <a:srgbClr val="FF0000"/>
            </a:solidFill>
          </a:ln>
        </p:spPr>
      </p:pic>
      <p:pic>
        <p:nvPicPr>
          <p:cNvPr id="8" name="图片 7"/>
          <p:cNvPicPr>
            <a:picLocks noChangeAspect="1"/>
          </p:cNvPicPr>
          <p:nvPr/>
        </p:nvPicPr>
        <p:blipFill>
          <a:blip r:embed="rId5"/>
          <a:stretch>
            <a:fillRect/>
          </a:stretch>
        </p:blipFill>
        <p:spPr>
          <a:xfrm>
            <a:off x="0" y="4953944"/>
            <a:ext cx="7124700" cy="939800"/>
          </a:xfrm>
          <a:prstGeom prst="rect">
            <a:avLst/>
          </a:prstGeom>
          <a:ln>
            <a:solidFill>
              <a:srgbClr val="002060"/>
            </a:solidFill>
          </a:ln>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96839" y="217488"/>
            <a:ext cx="7975600" cy="965200"/>
          </a:xfrm>
          <a:prstGeom prst="rect">
            <a:avLst/>
          </a:prstGeom>
          <a:ln>
            <a:solidFill>
              <a:srgbClr val="FF0000"/>
            </a:solidFill>
          </a:ln>
        </p:spPr>
      </p:pic>
      <p:pic>
        <p:nvPicPr>
          <p:cNvPr id="5" name="图片 4"/>
          <p:cNvPicPr>
            <a:picLocks noChangeAspect="1"/>
          </p:cNvPicPr>
          <p:nvPr/>
        </p:nvPicPr>
        <p:blipFill>
          <a:blip r:embed="rId3"/>
          <a:stretch>
            <a:fillRect/>
          </a:stretch>
        </p:blipFill>
        <p:spPr>
          <a:xfrm>
            <a:off x="0" y="1444625"/>
            <a:ext cx="6743700" cy="939800"/>
          </a:xfrm>
          <a:prstGeom prst="rect">
            <a:avLst/>
          </a:prstGeom>
          <a:ln>
            <a:solidFill>
              <a:srgbClr val="002060"/>
            </a:solidFill>
          </a:ln>
        </p:spPr>
      </p:pic>
      <p:pic>
        <p:nvPicPr>
          <p:cNvPr id="6" name="图片 5"/>
          <p:cNvPicPr>
            <a:picLocks noChangeAspect="1"/>
          </p:cNvPicPr>
          <p:nvPr/>
        </p:nvPicPr>
        <p:blipFill>
          <a:blip r:embed="rId4"/>
          <a:stretch>
            <a:fillRect/>
          </a:stretch>
        </p:blipFill>
        <p:spPr>
          <a:xfrm>
            <a:off x="0" y="2539206"/>
            <a:ext cx="6045200" cy="952500"/>
          </a:xfrm>
          <a:prstGeom prst="rect">
            <a:avLst/>
          </a:prstGeom>
          <a:ln>
            <a:solidFill>
              <a:srgbClr val="FF0000"/>
            </a:solidFill>
          </a:ln>
        </p:spPr>
      </p:pic>
      <p:pic>
        <p:nvPicPr>
          <p:cNvPr id="7" name="图片 6"/>
          <p:cNvPicPr>
            <a:picLocks noChangeAspect="1"/>
          </p:cNvPicPr>
          <p:nvPr/>
        </p:nvPicPr>
        <p:blipFill>
          <a:blip r:embed="rId5"/>
          <a:stretch>
            <a:fillRect/>
          </a:stretch>
        </p:blipFill>
        <p:spPr>
          <a:xfrm>
            <a:off x="0" y="3646487"/>
            <a:ext cx="7366000" cy="1041400"/>
          </a:xfrm>
          <a:prstGeom prst="rect">
            <a:avLst/>
          </a:prstGeom>
          <a:ln>
            <a:solidFill>
              <a:srgbClr val="002060"/>
            </a:solidFill>
          </a:ln>
        </p:spPr>
      </p:pic>
      <p:pic>
        <p:nvPicPr>
          <p:cNvPr id="8" name="图片 7"/>
          <p:cNvPicPr>
            <a:picLocks noChangeAspect="1"/>
          </p:cNvPicPr>
          <p:nvPr/>
        </p:nvPicPr>
        <p:blipFill>
          <a:blip r:embed="rId6"/>
          <a:stretch>
            <a:fillRect/>
          </a:stretch>
        </p:blipFill>
        <p:spPr>
          <a:xfrm>
            <a:off x="96839" y="4905375"/>
            <a:ext cx="7416800" cy="1016000"/>
          </a:xfrm>
          <a:prstGeom prst="rect">
            <a:avLst/>
          </a:prstGeom>
          <a:ln>
            <a:solidFill>
              <a:srgbClr val="FF0000"/>
            </a:solidFill>
          </a:ln>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0" y="135409"/>
            <a:ext cx="6807200" cy="952500"/>
          </a:xfrm>
          <a:prstGeom prst="rect">
            <a:avLst/>
          </a:prstGeom>
          <a:solidFill>
            <a:schemeClr val="accent2"/>
          </a:solidFill>
          <a:ln>
            <a:solidFill>
              <a:srgbClr val="FF0000"/>
            </a:solidFill>
          </a:ln>
        </p:spPr>
      </p:pic>
      <p:pic>
        <p:nvPicPr>
          <p:cNvPr id="5" name="图片 4"/>
          <p:cNvPicPr>
            <a:picLocks noChangeAspect="1"/>
          </p:cNvPicPr>
          <p:nvPr/>
        </p:nvPicPr>
        <p:blipFill>
          <a:blip r:embed="rId3"/>
          <a:stretch>
            <a:fillRect/>
          </a:stretch>
        </p:blipFill>
        <p:spPr>
          <a:xfrm>
            <a:off x="0" y="1327321"/>
            <a:ext cx="8991600" cy="990600"/>
          </a:xfrm>
          <a:prstGeom prst="rect">
            <a:avLst/>
          </a:prstGeom>
          <a:ln>
            <a:solidFill>
              <a:srgbClr val="FF0000"/>
            </a:solidFill>
          </a:ln>
        </p:spPr>
      </p:pic>
      <p:pic>
        <p:nvPicPr>
          <p:cNvPr id="6" name="图片 5"/>
          <p:cNvPicPr>
            <a:picLocks noChangeAspect="1"/>
          </p:cNvPicPr>
          <p:nvPr/>
        </p:nvPicPr>
        <p:blipFill>
          <a:blip r:embed="rId4"/>
          <a:stretch>
            <a:fillRect/>
          </a:stretch>
        </p:blipFill>
        <p:spPr>
          <a:xfrm>
            <a:off x="0" y="2693602"/>
            <a:ext cx="6921500" cy="927100"/>
          </a:xfrm>
          <a:prstGeom prst="rect">
            <a:avLst/>
          </a:prstGeom>
          <a:ln>
            <a:solidFill>
              <a:srgbClr val="FF0000"/>
            </a:solidFill>
          </a:ln>
        </p:spPr>
      </p:pic>
      <p:pic>
        <p:nvPicPr>
          <p:cNvPr id="7" name="图片 6"/>
          <p:cNvPicPr>
            <a:picLocks noChangeAspect="1"/>
          </p:cNvPicPr>
          <p:nvPr/>
        </p:nvPicPr>
        <p:blipFill>
          <a:blip r:embed="rId5"/>
          <a:stretch>
            <a:fillRect/>
          </a:stretch>
        </p:blipFill>
        <p:spPr>
          <a:xfrm>
            <a:off x="0" y="3996383"/>
            <a:ext cx="7658100" cy="914400"/>
          </a:xfrm>
          <a:prstGeom prst="rect">
            <a:avLst/>
          </a:prstGeom>
          <a:ln>
            <a:solidFill>
              <a:srgbClr val="FF0000"/>
            </a:solidFill>
          </a:ln>
        </p:spPr>
      </p:pic>
      <p:pic>
        <p:nvPicPr>
          <p:cNvPr id="8" name="图片 7"/>
          <p:cNvPicPr>
            <a:picLocks noChangeAspect="1"/>
          </p:cNvPicPr>
          <p:nvPr/>
        </p:nvPicPr>
        <p:blipFill>
          <a:blip r:embed="rId6"/>
          <a:stretch>
            <a:fillRect/>
          </a:stretch>
        </p:blipFill>
        <p:spPr>
          <a:xfrm>
            <a:off x="0" y="5476101"/>
            <a:ext cx="6502400" cy="1016000"/>
          </a:xfrm>
          <a:prstGeom prst="rect">
            <a:avLst/>
          </a:prstGeom>
          <a:ln>
            <a:solidFill>
              <a:srgbClr val="FF0000"/>
            </a:solidFill>
          </a:ln>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 y="400685"/>
            <a:ext cx="12074769" cy="6551100"/>
          </a:xfrm>
        </p:spPr>
        <p:txBody>
          <a:bodyPr>
            <a:normAutofit/>
          </a:bodyPr>
          <a:lstStyle/>
          <a:p>
            <a:r>
              <a:rPr lang="zh-CN" altLang="en-US"/>
              <a:t>5.嵇康诗有“目送归鸿，手挥五弦”一句，顾恺之说画“手挥五弦易，目送归鸿难”。请结合材料，谈谈你对此的理解。(6分)</a:t>
            </a:r>
            <a:r>
              <a:rPr lang="zh-CN" altLang="en-US">
                <a:solidFill>
                  <a:srgbClr val="FF0000"/>
                </a:solidFill>
                <a:highlight>
                  <a:srgbClr val="FFFF00"/>
                </a:highlight>
              </a:rPr>
              <a:t>（新高考</a:t>
            </a:r>
            <a:r>
              <a:rPr lang="en-US" altLang="zh-CN">
                <a:solidFill>
                  <a:srgbClr val="FF0000"/>
                </a:solidFill>
                <a:highlight>
                  <a:srgbClr val="FFFF00"/>
                </a:highlight>
              </a:rPr>
              <a:t>1</a:t>
            </a:r>
            <a:r>
              <a:rPr lang="zh-CN" altLang="en-US">
                <a:solidFill>
                  <a:srgbClr val="FF0000"/>
                </a:solidFill>
                <a:highlight>
                  <a:srgbClr val="FFFF00"/>
                </a:highlight>
              </a:rPr>
              <a:t>卷</a:t>
            </a:r>
            <a:r>
              <a:rPr lang="en-US" altLang="zh-CN">
                <a:solidFill>
                  <a:srgbClr val="FF0000"/>
                </a:solidFill>
                <a:highlight>
                  <a:srgbClr val="FFFF00"/>
                </a:highlight>
              </a:rPr>
              <a:t>  2021</a:t>
            </a:r>
            <a:r>
              <a:rPr lang="zh-CN" altLang="en-US">
                <a:solidFill>
                  <a:srgbClr val="FF0000"/>
                </a:solidFill>
                <a:highlight>
                  <a:srgbClr val="FFFF00"/>
                </a:highlight>
              </a:rPr>
              <a:t>年）</a:t>
            </a:r>
            <a:endParaRPr lang="zh-CN" altLang="en-US">
              <a:solidFill>
                <a:srgbClr val="FF0000"/>
              </a:solidFill>
              <a:highlight>
                <a:srgbClr val="FFFF00"/>
              </a:highlight>
            </a:endParaRPr>
          </a:p>
          <a:p>
            <a:r>
              <a:rPr lang="zh-CN" altLang="en-US"/>
              <a:t>19.比喻具有相似性，请据此对文中画横线的句子所用比喻进行简要分析。（4分）</a:t>
            </a:r>
            <a:r>
              <a:rPr lang="zh-CN" altLang="en-US">
                <a:solidFill>
                  <a:srgbClr val="FF0000"/>
                </a:solidFill>
                <a:highlight>
                  <a:srgbClr val="FFFF00"/>
                </a:highlight>
              </a:rPr>
              <a:t>（新高考</a:t>
            </a:r>
            <a:r>
              <a:rPr lang="en-US" altLang="zh-CN">
                <a:solidFill>
                  <a:srgbClr val="FF0000"/>
                </a:solidFill>
                <a:highlight>
                  <a:srgbClr val="FFFF00"/>
                </a:highlight>
              </a:rPr>
              <a:t>1</a:t>
            </a:r>
            <a:r>
              <a:rPr lang="zh-CN" altLang="en-US">
                <a:solidFill>
                  <a:srgbClr val="FF0000"/>
                </a:solidFill>
                <a:highlight>
                  <a:srgbClr val="FFFF00"/>
                </a:highlight>
              </a:rPr>
              <a:t>卷</a:t>
            </a:r>
            <a:r>
              <a:rPr lang="en-US" altLang="zh-CN">
                <a:solidFill>
                  <a:srgbClr val="FF0000"/>
                </a:solidFill>
                <a:highlight>
                  <a:srgbClr val="FFFF00"/>
                </a:highlight>
              </a:rPr>
              <a:t>  2020</a:t>
            </a:r>
            <a:r>
              <a:rPr lang="zh-CN" altLang="en-US">
                <a:solidFill>
                  <a:srgbClr val="FF0000"/>
                </a:solidFill>
                <a:highlight>
                  <a:srgbClr val="FFFF00"/>
                </a:highlight>
              </a:rPr>
              <a:t>年）</a:t>
            </a:r>
            <a:endParaRPr lang="zh-CN" altLang="en-US">
              <a:solidFill>
                <a:srgbClr val="FF0000"/>
              </a:solidFill>
              <a:highlight>
                <a:srgbClr val="FFFF00"/>
              </a:highlight>
            </a:endParaRPr>
          </a:p>
          <a:p>
            <a:r>
              <a:rPr lang="en-US" altLang="zh-CN"/>
              <a:t>20.</a:t>
            </a:r>
            <a:r>
              <a:rPr lang="zh-CN" altLang="en-US"/>
              <a:t>李白《望庐山瀑布》“飞流直下三千尺，疑是银河落九天”两句千古传诵。 请结合材料，谈谈你对其蕴含的美学意义的理解。 （６分）</a:t>
            </a:r>
            <a:r>
              <a:rPr lang="zh-CN" altLang="en-US">
                <a:solidFill>
                  <a:srgbClr val="FF0000"/>
                </a:solidFill>
                <a:highlight>
                  <a:srgbClr val="FFFF00"/>
                </a:highlight>
              </a:rPr>
              <a:t>（</a:t>
            </a:r>
            <a:r>
              <a:rPr lang="en-US" altLang="zh-CN">
                <a:solidFill>
                  <a:srgbClr val="FF0000"/>
                </a:solidFill>
                <a:highlight>
                  <a:srgbClr val="FFFF00"/>
                </a:highlight>
              </a:rPr>
              <a:t>2022  </a:t>
            </a:r>
            <a:r>
              <a:rPr lang="zh-CN" altLang="en-US">
                <a:solidFill>
                  <a:srgbClr val="FF0000"/>
                </a:solidFill>
                <a:highlight>
                  <a:srgbClr val="FFFF00"/>
                </a:highlight>
              </a:rPr>
              <a:t>临沂一模）</a:t>
            </a:r>
            <a:endParaRPr lang="zh-CN" altLang="en-US">
              <a:solidFill>
                <a:srgbClr val="FF0000"/>
              </a:solidFill>
              <a:highlight>
                <a:srgbClr val="FFFF00"/>
              </a:highlight>
            </a:endParaRPr>
          </a:p>
          <a:p>
            <a:r>
              <a:rPr lang="en-US" altLang="zh-CN"/>
              <a:t>16.</a:t>
            </a:r>
            <a:r>
              <a:rPr lang="zh-CN" altLang="en-US"/>
              <a:t>沈德潜评价柳宗元诗“得《骚》之余意”，请结合全诗对此予以简析。 （６ 分）</a:t>
            </a:r>
            <a:r>
              <a:rPr lang="zh-CN" altLang="en-US">
                <a:solidFill>
                  <a:srgbClr val="FF0000"/>
                </a:solidFill>
                <a:highlight>
                  <a:srgbClr val="FFFF00"/>
                </a:highlight>
              </a:rPr>
              <a:t>（</a:t>
            </a:r>
            <a:r>
              <a:rPr lang="en-US" altLang="zh-CN">
                <a:solidFill>
                  <a:srgbClr val="FF0000"/>
                </a:solidFill>
                <a:highlight>
                  <a:srgbClr val="FFFF00"/>
                </a:highlight>
              </a:rPr>
              <a:t>2022  </a:t>
            </a:r>
            <a:r>
              <a:rPr lang="zh-CN" altLang="en-US">
                <a:solidFill>
                  <a:srgbClr val="FF0000"/>
                </a:solidFill>
                <a:highlight>
                  <a:srgbClr val="FFFF00"/>
                </a:highlight>
              </a:rPr>
              <a:t>临沂一模）</a:t>
            </a:r>
            <a:endParaRPr lang="zh-CN" altLang="en-US">
              <a:solidFill>
                <a:srgbClr val="FF0000"/>
              </a:solidFill>
              <a:highlight>
                <a:srgbClr val="FFFF00"/>
              </a:highlight>
            </a:endParaRPr>
          </a:p>
          <a:p>
            <a:r>
              <a:rPr lang="en-US" altLang="zh-CN"/>
              <a:t>17.学校拟开展“如何讲好新时代英雄故事”主题研讨活动，你作为学生代表作典型发言，请结合材料列出发言要点。(6分）</a:t>
            </a:r>
            <a:r>
              <a:rPr lang="zh-CN" altLang="en-US">
                <a:solidFill>
                  <a:srgbClr val="FF0000"/>
                </a:solidFill>
                <a:highlight>
                  <a:srgbClr val="FFFF00"/>
                </a:highlight>
              </a:rPr>
              <a:t>（</a:t>
            </a:r>
            <a:r>
              <a:rPr lang="en-US" altLang="zh-CN">
                <a:solidFill>
                  <a:srgbClr val="FF0000"/>
                </a:solidFill>
                <a:highlight>
                  <a:srgbClr val="FFFF00"/>
                </a:highlight>
              </a:rPr>
              <a:t>2022  </a:t>
            </a:r>
            <a:r>
              <a:rPr lang="zh-CN" altLang="en-US">
                <a:solidFill>
                  <a:srgbClr val="FF0000"/>
                </a:solidFill>
                <a:highlight>
                  <a:srgbClr val="FFFF00"/>
                </a:highlight>
              </a:rPr>
              <a:t>潍坊一模）</a:t>
            </a:r>
            <a:endParaRPr lang="en-US" altLang="zh-CN">
              <a:solidFill>
                <a:srgbClr val="FF0000"/>
              </a:solidFill>
              <a:highlight>
                <a:srgbClr val="FFFF00"/>
              </a:highlight>
            </a:endParaRPr>
          </a:p>
          <a:p>
            <a:endParaRPr lang="zh-CN" altLang="en-US"/>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914400"/>
            <a:ext cx="12192000" cy="4641240"/>
          </a:xfrm>
        </p:spPr>
        <p:txBody>
          <a:bodyPr>
            <a:normAutofit/>
          </a:bodyPr>
          <a:lstStyle/>
          <a:p>
            <a:pPr marL="0" indent="0">
              <a:buNone/>
            </a:pPr>
            <a:r>
              <a:rPr lang="en-US" altLang="zh-CN" sz="2000">
                <a:solidFill>
                  <a:srgbClr val="FF0000"/>
                </a:solidFill>
                <a:highlight>
                  <a:srgbClr val="FFFF00"/>
                </a:highlight>
              </a:rPr>
              <a:t>【</a:t>
            </a:r>
            <a:r>
              <a:rPr lang="zh-CN" altLang="en-US" sz="2000">
                <a:solidFill>
                  <a:srgbClr val="FF0000"/>
                </a:solidFill>
                <a:highlight>
                  <a:srgbClr val="FFFF00"/>
                </a:highlight>
              </a:rPr>
              <a:t>临沂一模</a:t>
            </a:r>
            <a:r>
              <a:rPr lang="en-US" altLang="zh-CN" sz="2000">
                <a:solidFill>
                  <a:srgbClr val="FF0000"/>
                </a:solidFill>
                <a:highlight>
                  <a:srgbClr val="FFFF00"/>
                </a:highlight>
              </a:rPr>
              <a:t>2022】</a:t>
            </a:r>
            <a:endParaRPr lang="en-US" altLang="zh-CN" sz="2000">
              <a:solidFill>
                <a:srgbClr val="FF0000"/>
              </a:solidFill>
              <a:highlight>
                <a:srgbClr val="FFFF00"/>
              </a:highlight>
            </a:endParaRPr>
          </a:p>
          <a:p>
            <a:r>
              <a:rPr lang="en-US" altLang="zh-CN" sz="2000"/>
              <a:t> </a:t>
            </a:r>
            <a:r>
              <a:rPr lang="zh-CN" altLang="en-US" sz="2000">
                <a:latin typeface="黑体" panose="02010609060101010101" charset="-122"/>
                <a:ea typeface="黑体" panose="02010609060101010101" charset="-122"/>
                <a:cs typeface="黑体" panose="02010609060101010101" charset="-122"/>
              </a:rPr>
              <a:t>李白《望庐山瀑布》“飞流直下三千尺，疑是银河落九天”两句千古传诵。 请结合材料，谈谈你对其蕴含的美学意义的理解。 （６ 分）</a:t>
            </a:r>
            <a:endParaRPr lang="en-US" altLang="zh-CN" sz="2000">
              <a:latin typeface="黑体" panose="02010609060101010101" charset="-122"/>
              <a:ea typeface="黑体" panose="02010609060101010101" charset="-122"/>
              <a:cs typeface="黑体" panose="02010609060101010101" charset="-122"/>
            </a:endParaRPr>
          </a:p>
          <a:p>
            <a:endParaRPr lang="zh-CN" altLang="en-US" sz="2000">
              <a:latin typeface="黑体" panose="02010609060101010101" charset="-122"/>
              <a:ea typeface="黑体" panose="02010609060101010101" charset="-122"/>
              <a:cs typeface="黑体" panose="02010609060101010101" charset="-122"/>
            </a:endParaRPr>
          </a:p>
          <a:p>
            <a:r>
              <a:rPr lang="zh-CN" altLang="en-US" sz="2000"/>
              <a:t>①“飞流直下三千尺”，运用夸张，使艺术和自然之间产生了一种距离；</a:t>
            </a:r>
            <a:endParaRPr lang="zh-CN" altLang="en-US" sz="2000"/>
          </a:p>
          <a:p>
            <a:r>
              <a:rPr lang="zh-CN" altLang="en-US" sz="2000"/>
              <a:t>②“疑是银河落九天”，诗人以自身创作情绪和想象力将理想情感具体化、客观化；</a:t>
            </a:r>
            <a:endParaRPr lang="zh-CN" altLang="en-US" sz="2000"/>
          </a:p>
          <a:p>
            <a:r>
              <a:rPr lang="zh-CN" altLang="en-US" sz="2000"/>
              <a:t>③选取瀑布这一自然现象进行了自由的创造，并加以理想化、精神化；</a:t>
            </a:r>
            <a:endParaRPr lang="zh-CN" altLang="en-US" sz="2000"/>
          </a:p>
          <a:p>
            <a:r>
              <a:rPr lang="zh-CN" altLang="en-US" sz="2000"/>
              <a:t>④诗句呈现出了瀑布这一自然景观旺盛、强烈的美感，彰显了自然之美。</a:t>
            </a:r>
            <a:endParaRPr lang="zh-CN" altLang="en-US" sz="2000"/>
          </a:p>
        </p:txBody>
      </p:sp>
    </p:spTree>
    <p:custDataLst>
      <p:tags r:id="rId2"/>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504091"/>
            <a:ext cx="11213123" cy="6335653"/>
          </a:xfrm>
        </p:spPr>
        <p:txBody>
          <a:bodyPr>
            <a:normAutofit/>
          </a:bodyPr>
          <a:lstStyle/>
          <a:p>
            <a:pPr>
              <a:lnSpc>
                <a:spcPct val="100000"/>
              </a:lnSpc>
            </a:pPr>
            <a:r>
              <a:rPr lang="zh-CN" altLang="en-US" sz="2400">
                <a:solidFill>
                  <a:srgbClr val="FF0000"/>
                </a:solidFill>
                <a:highlight>
                  <a:srgbClr val="FFFF00"/>
                </a:highlight>
              </a:rPr>
              <a:t>（</a:t>
            </a:r>
            <a:r>
              <a:rPr lang="en-US" altLang="zh-CN" sz="2400">
                <a:solidFill>
                  <a:srgbClr val="FF0000"/>
                </a:solidFill>
                <a:highlight>
                  <a:srgbClr val="FFFF00"/>
                </a:highlight>
              </a:rPr>
              <a:t>2022</a:t>
            </a:r>
            <a:r>
              <a:rPr lang="zh-CN" altLang="en-US" sz="2400">
                <a:solidFill>
                  <a:srgbClr val="FF0000"/>
                </a:solidFill>
                <a:highlight>
                  <a:srgbClr val="FFFF00"/>
                </a:highlight>
              </a:rPr>
              <a:t>深圳一模）</a:t>
            </a:r>
            <a:endParaRPr lang="en-US" altLang="zh-CN" sz="2400"/>
          </a:p>
          <a:p>
            <a:pPr>
              <a:lnSpc>
                <a:spcPct val="100000"/>
              </a:lnSpc>
            </a:pPr>
            <a:r>
              <a:rPr lang="en-US" altLang="zh-CN" sz="2400"/>
              <a:t>4</a:t>
            </a:r>
            <a:r>
              <a:rPr lang="zh-CN" altLang="en-US" sz="2400"/>
              <a:t>．对“世界文化一体化”论调的批驳，两则材料的侧重点有何不同？请简要说明。（</a:t>
            </a:r>
            <a:r>
              <a:rPr lang="en-US" altLang="zh-CN" sz="2400"/>
              <a:t>4</a:t>
            </a:r>
            <a:r>
              <a:rPr lang="zh-CN" altLang="en-US" sz="2400"/>
              <a:t>分）</a:t>
            </a:r>
            <a:endParaRPr lang="en-US" altLang="zh-CN" sz="2400"/>
          </a:p>
          <a:p>
            <a:pPr>
              <a:lnSpc>
                <a:spcPct val="100000"/>
              </a:lnSpc>
            </a:pPr>
            <a:endParaRPr lang="en-US" altLang="zh-CN" sz="2400"/>
          </a:p>
          <a:p>
            <a:pPr>
              <a:lnSpc>
                <a:spcPct val="100000"/>
              </a:lnSpc>
            </a:pPr>
            <a:r>
              <a:rPr lang="en-US" altLang="zh-CN" sz="2400"/>
              <a:t>4</a:t>
            </a:r>
            <a:r>
              <a:rPr lang="zh-CN" altLang="en-US" sz="2400"/>
              <a:t>．</a:t>
            </a:r>
            <a:r>
              <a:rPr lang="en-US" altLang="zh-CN" sz="2400"/>
              <a:t>【</a:t>
            </a:r>
            <a:r>
              <a:rPr lang="zh-CN" altLang="en-US" sz="2400"/>
              <a:t>参考答案</a:t>
            </a:r>
            <a:r>
              <a:rPr lang="en-US" altLang="zh-CN" sz="2400"/>
              <a:t>】</a:t>
            </a:r>
            <a:endParaRPr lang="en-US" altLang="zh-CN" sz="2400"/>
          </a:p>
          <a:p>
            <a:pPr>
              <a:lnSpc>
                <a:spcPct val="100000"/>
              </a:lnSpc>
            </a:pPr>
            <a:r>
              <a:rPr lang="en-US" altLang="zh-CN" sz="2400"/>
              <a:t>①</a:t>
            </a:r>
            <a:r>
              <a:rPr lang="zh-CN" altLang="en-US" sz="2400"/>
              <a:t>材料一，重点批驳这种错误的</a:t>
            </a:r>
            <a:r>
              <a:rPr lang="zh-CN" altLang="en-US" sz="2400">
                <a:solidFill>
                  <a:srgbClr val="FF0000"/>
                </a:solidFill>
                <a:highlight>
                  <a:srgbClr val="FFFF00"/>
                </a:highlight>
              </a:rPr>
              <a:t>本质（根源）</a:t>
            </a:r>
            <a:r>
              <a:rPr lang="zh-CN" altLang="en-US" sz="2400"/>
              <a:t>，指出其忽视乃至抹杀人类社会以民族的形式存在这一事实。（或：指出其既离开了实事求是的基本原则，也违背了一般又能通过特殊而存在的辩证法。）</a:t>
            </a:r>
            <a:endParaRPr lang="zh-CN" altLang="en-US" sz="2400"/>
          </a:p>
          <a:p>
            <a:pPr>
              <a:lnSpc>
                <a:spcPct val="100000"/>
              </a:lnSpc>
            </a:pPr>
            <a:r>
              <a:rPr lang="zh-CN" altLang="en-US" sz="2400"/>
              <a:t>②材料二，重点分析这种思想的</a:t>
            </a:r>
            <a:r>
              <a:rPr lang="zh-CN" altLang="en-US" sz="2400">
                <a:solidFill>
                  <a:srgbClr val="FF0000"/>
                </a:solidFill>
                <a:highlight>
                  <a:srgbClr val="FFFF00"/>
                </a:highlight>
              </a:rPr>
              <a:t>危害</a:t>
            </a:r>
            <a:r>
              <a:rPr lang="zh-CN" altLang="en-US" sz="2400"/>
              <a:t>，指出其只能带来人类文化的单调和没落。</a:t>
            </a:r>
            <a:endParaRPr lang="zh-CN" altLang="en-US" sz="2400"/>
          </a:p>
          <a:p>
            <a:pPr>
              <a:lnSpc>
                <a:spcPct val="100000"/>
              </a:lnSpc>
            </a:pPr>
            <a:r>
              <a:rPr lang="zh-CN" altLang="en-US" sz="2400"/>
              <a:t>（答出一点给</a:t>
            </a:r>
            <a:r>
              <a:rPr lang="en-US" altLang="zh-CN" sz="2400"/>
              <a:t>2</a:t>
            </a:r>
            <a:r>
              <a:rPr lang="zh-CN" altLang="en-US" sz="2400"/>
              <a:t>分，共</a:t>
            </a:r>
            <a:r>
              <a:rPr lang="en-US" altLang="zh-CN" sz="2400"/>
              <a:t>4</a:t>
            </a:r>
            <a:r>
              <a:rPr lang="zh-CN" altLang="en-US" sz="2400"/>
              <a:t>分）</a:t>
            </a:r>
            <a:endParaRPr lang="zh-CN" altLang="en-US" sz="24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 calcmode="lin" valueType="num">
                                      <p:cBhvr additive="base">
                                        <p:cTn id="2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504091"/>
            <a:ext cx="11213123" cy="6335653"/>
          </a:xfrm>
        </p:spPr>
        <p:txBody>
          <a:bodyPr>
            <a:normAutofit/>
          </a:bodyPr>
          <a:lstStyle/>
          <a:p>
            <a:pPr>
              <a:lnSpc>
                <a:spcPct val="100000"/>
              </a:lnSpc>
            </a:pPr>
            <a:r>
              <a:rPr lang="zh-CN" altLang="en-US" sz="2000">
                <a:solidFill>
                  <a:srgbClr val="FF0000"/>
                </a:solidFill>
                <a:highlight>
                  <a:srgbClr val="FFFF00"/>
                </a:highlight>
              </a:rPr>
              <a:t>（</a:t>
            </a:r>
            <a:r>
              <a:rPr lang="en-US" altLang="zh-CN" sz="2000">
                <a:solidFill>
                  <a:srgbClr val="FF0000"/>
                </a:solidFill>
                <a:highlight>
                  <a:srgbClr val="FFFF00"/>
                </a:highlight>
              </a:rPr>
              <a:t>2022</a:t>
            </a:r>
            <a:r>
              <a:rPr lang="zh-CN" altLang="en-US" sz="2000">
                <a:solidFill>
                  <a:srgbClr val="FF0000"/>
                </a:solidFill>
                <a:highlight>
                  <a:srgbClr val="FFFF00"/>
                </a:highlight>
              </a:rPr>
              <a:t>深圳一模）</a:t>
            </a:r>
            <a:endParaRPr lang="en-US" altLang="zh-CN" sz="2000"/>
          </a:p>
          <a:p>
            <a:pPr>
              <a:lnSpc>
                <a:spcPct val="100000"/>
              </a:lnSpc>
            </a:pPr>
            <a:r>
              <a:rPr lang="zh-CN" altLang="en-US" sz="2000"/>
              <a:t>5．下列文字提到美国动画片《花木兰》与中国《木兰辞》存在差异，我们应该如何正确看待</a:t>
            </a:r>
            <a:r>
              <a:rPr lang="zh-CN" altLang="en-US" sz="2000">
                <a:solidFill>
                  <a:srgbClr val="FF0000"/>
                </a:solidFill>
                <a:highlight>
                  <a:srgbClr val="FFFF00"/>
                </a:highlight>
              </a:rPr>
              <a:t>这种差异</a:t>
            </a:r>
            <a:r>
              <a:rPr lang="zh-CN" altLang="en-US" sz="2000"/>
              <a:t>？请结合两则材料简要分析。（6分）</a:t>
            </a:r>
            <a:r>
              <a:rPr lang="en-US" altLang="zh-CN" sz="2000"/>
              <a:t>      </a:t>
            </a:r>
            <a:endParaRPr lang="en-US" altLang="zh-CN" sz="2000"/>
          </a:p>
          <a:p>
            <a:pPr marL="0" indent="0">
              <a:lnSpc>
                <a:spcPct val="100000"/>
              </a:lnSpc>
              <a:buNone/>
            </a:pPr>
            <a:r>
              <a:rPr lang="zh-CN" altLang="en-US" sz="2000"/>
              <a:t>       《木兰辞》是中国南北朝时期北方的一首长篇叙事民歌，讲述木兰替父从军、最后荣归故里的故事，体现中华民族自古以来忠孝两全的价值观。美国动画版《花木兰》则对《木兰辞》进行重新诠释，木兰为了证明男女平等、实现自身价值而主动从军，体现美国人崇尚个人主义的民族性格。《花木兰》在中国上映后，获得不错的票房。不少观众表示故事有新意，能带来启发。</a:t>
            </a:r>
            <a:endParaRPr lang="en-US" altLang="zh-CN" sz="2000">
              <a:solidFill>
                <a:srgbClr val="FF0000"/>
              </a:solidFill>
              <a:highlight>
                <a:srgbClr val="FFFF00"/>
              </a:highlight>
            </a:endParaRPr>
          </a:p>
          <a:p>
            <a:pPr>
              <a:lnSpc>
                <a:spcPct val="100000"/>
              </a:lnSpc>
            </a:pPr>
            <a:endParaRPr lang="en-US" altLang="zh-CN" sz="2000"/>
          </a:p>
          <a:p>
            <a:pPr>
              <a:lnSpc>
                <a:spcPct val="100000"/>
              </a:lnSpc>
            </a:pPr>
            <a:r>
              <a:rPr lang="en-US" altLang="zh-CN" sz="2000"/>
              <a:t>5</a:t>
            </a:r>
            <a:r>
              <a:rPr lang="zh-CN" altLang="en-US" sz="2000"/>
              <a:t>．</a:t>
            </a:r>
            <a:r>
              <a:rPr lang="en-US" altLang="zh-CN" sz="2000"/>
              <a:t>【</a:t>
            </a:r>
            <a:r>
              <a:rPr lang="zh-CN" altLang="en-US" sz="2000"/>
              <a:t>参考答案</a:t>
            </a:r>
            <a:r>
              <a:rPr lang="en-US" altLang="zh-CN" sz="2000"/>
              <a:t>】</a:t>
            </a:r>
            <a:endParaRPr lang="en-US" altLang="zh-CN" sz="2000"/>
          </a:p>
          <a:p>
            <a:pPr>
              <a:lnSpc>
                <a:spcPct val="100000"/>
              </a:lnSpc>
            </a:pPr>
            <a:r>
              <a:rPr lang="en-US" altLang="zh-CN" sz="2000"/>
              <a:t>①</a:t>
            </a:r>
            <a:r>
              <a:rPr lang="zh-CN" altLang="en-US" sz="2000">
                <a:solidFill>
                  <a:srgbClr val="FF0000"/>
                </a:solidFill>
                <a:highlight>
                  <a:srgbClr val="FFFF00"/>
                </a:highlight>
              </a:rPr>
              <a:t>这种差异</a:t>
            </a:r>
            <a:r>
              <a:rPr lang="zh-CN" altLang="en-US" sz="2000"/>
              <a:t>体现中国与美国的</a:t>
            </a:r>
            <a:r>
              <a:rPr lang="zh-CN" altLang="en-US" sz="2000">
                <a:solidFill>
                  <a:srgbClr val="FF0000"/>
                </a:solidFill>
                <a:highlight>
                  <a:srgbClr val="FFFF00"/>
                </a:highlight>
              </a:rPr>
              <a:t>文化差异</a:t>
            </a:r>
            <a:r>
              <a:rPr lang="zh-CN" altLang="en-US" sz="2000"/>
              <a:t>，即中国的忠孝观念与美国的个人主义的不同。</a:t>
            </a:r>
            <a:endParaRPr lang="zh-CN" altLang="en-US" sz="2000"/>
          </a:p>
          <a:p>
            <a:pPr>
              <a:lnSpc>
                <a:spcPct val="100000"/>
              </a:lnSpc>
            </a:pPr>
            <a:r>
              <a:rPr lang="zh-CN" altLang="en-US" sz="2000"/>
              <a:t>②</a:t>
            </a:r>
            <a:r>
              <a:rPr lang="zh-CN" altLang="en-US" sz="2000">
                <a:solidFill>
                  <a:srgbClr val="FF0000"/>
                </a:solidFill>
                <a:highlight>
                  <a:srgbClr val="FFFF00"/>
                </a:highlight>
              </a:rPr>
              <a:t>这种差异</a:t>
            </a:r>
            <a:r>
              <a:rPr lang="zh-CN" altLang="en-US" sz="2000"/>
              <a:t>是</a:t>
            </a:r>
            <a:r>
              <a:rPr lang="zh-CN" altLang="en-US" sz="2000">
                <a:solidFill>
                  <a:srgbClr val="FF0000"/>
                </a:solidFill>
                <a:highlight>
                  <a:srgbClr val="FFFF00"/>
                </a:highlight>
              </a:rPr>
              <a:t>文化误读的产物</a:t>
            </a:r>
            <a:r>
              <a:rPr lang="zh-CN" altLang="en-US" sz="2000"/>
              <a:t>。美国人照自身文化传统、思维方式来解读</a:t>
            </a:r>
            <a:r>
              <a:rPr lang="en-US" altLang="zh-CN" sz="2000"/>
              <a:t>《</a:t>
            </a:r>
            <a:r>
              <a:rPr lang="zh-CN" altLang="en-US" sz="2000"/>
              <a:t>木兰辞</a:t>
            </a:r>
            <a:r>
              <a:rPr lang="en-US" altLang="zh-CN" sz="2000"/>
              <a:t>》</a:t>
            </a:r>
            <a:r>
              <a:rPr lang="zh-CN" altLang="en-US" sz="2000"/>
              <a:t>。</a:t>
            </a:r>
            <a:endParaRPr lang="zh-CN" altLang="en-US" sz="2000"/>
          </a:p>
          <a:p>
            <a:pPr>
              <a:lnSpc>
                <a:spcPct val="100000"/>
              </a:lnSpc>
            </a:pPr>
            <a:r>
              <a:rPr lang="zh-CN" altLang="en-US" sz="2000"/>
              <a:t>③</a:t>
            </a:r>
            <a:r>
              <a:rPr lang="zh-CN" altLang="en-US" sz="2000">
                <a:solidFill>
                  <a:srgbClr val="FF0000"/>
                </a:solidFill>
                <a:highlight>
                  <a:srgbClr val="FFFF00"/>
                </a:highlight>
              </a:rPr>
              <a:t>对这种差异应当宽容</a:t>
            </a:r>
            <a:r>
              <a:rPr lang="zh-CN" altLang="en-US" sz="2000"/>
              <a:t>。</a:t>
            </a:r>
            <a:r>
              <a:rPr lang="en-US" altLang="zh-CN" sz="2000"/>
              <a:t>《</a:t>
            </a:r>
            <a:r>
              <a:rPr lang="zh-CN" altLang="en-US" sz="2000"/>
              <a:t>花木兰</a:t>
            </a:r>
            <a:r>
              <a:rPr lang="en-US" altLang="zh-CN" sz="2000"/>
              <a:t>》</a:t>
            </a:r>
            <a:r>
              <a:rPr lang="zh-CN" altLang="en-US" sz="2000"/>
              <a:t>可提供“他者”视角，帮助我们更好地发现自己。</a:t>
            </a:r>
            <a:r>
              <a:rPr lang="en-US" altLang="zh-CN" sz="2000"/>
              <a:t>(</a:t>
            </a:r>
            <a:r>
              <a:rPr lang="zh-CN" altLang="en-US" sz="2000"/>
              <a:t>或：中美文化进行互动、交流，可以相互借鉴、共同发展。</a:t>
            </a:r>
            <a:r>
              <a:rPr lang="en-US" altLang="zh-CN" sz="2000"/>
              <a:t>)</a:t>
            </a:r>
            <a:endParaRPr lang="en-US" altLang="zh-CN" sz="2000"/>
          </a:p>
          <a:p>
            <a:pPr>
              <a:lnSpc>
                <a:spcPct val="100000"/>
              </a:lnSpc>
            </a:pPr>
            <a:r>
              <a:rPr lang="zh-CN" altLang="en-US" sz="2000"/>
              <a:t>（答出一点给</a:t>
            </a:r>
            <a:r>
              <a:rPr lang="en-US" altLang="zh-CN" sz="2000"/>
              <a:t>2</a:t>
            </a:r>
            <a:r>
              <a:rPr lang="zh-CN" altLang="en-US" sz="2000"/>
              <a:t>分，共</a:t>
            </a:r>
            <a:r>
              <a:rPr lang="en-US" altLang="zh-CN" sz="2000"/>
              <a:t>6</a:t>
            </a:r>
            <a:r>
              <a:rPr lang="zh-CN" altLang="en-US" sz="2000"/>
              <a:t>分）</a:t>
            </a:r>
            <a:endParaRPr lang="zh-CN" altLang="en-US" sz="20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424596"/>
            <a:ext cx="11353800" cy="6433404"/>
          </a:xfrm>
        </p:spPr>
        <p:txBody>
          <a:bodyPr>
            <a:normAutofit/>
          </a:bodyPr>
          <a:lstStyle/>
          <a:p>
            <a:pPr>
              <a:lnSpc>
                <a:spcPct val="100000"/>
              </a:lnSpc>
            </a:pPr>
            <a:r>
              <a:rPr lang="en-US" altLang="zh-CN" sz="2000">
                <a:solidFill>
                  <a:srgbClr val="FF0000"/>
                </a:solidFill>
                <a:highlight>
                  <a:srgbClr val="FFFF00"/>
                </a:highlight>
              </a:rPr>
              <a:t>【</a:t>
            </a:r>
            <a:r>
              <a:rPr lang="zh-CN" altLang="en-US" sz="2000">
                <a:solidFill>
                  <a:srgbClr val="FF0000"/>
                </a:solidFill>
                <a:highlight>
                  <a:srgbClr val="FFFF00"/>
                </a:highlight>
              </a:rPr>
              <a:t>济宁市</a:t>
            </a:r>
            <a:r>
              <a:rPr lang="en-US" altLang="zh-CN" sz="2000">
                <a:solidFill>
                  <a:srgbClr val="FF0000"/>
                </a:solidFill>
                <a:highlight>
                  <a:srgbClr val="FFFF00"/>
                </a:highlight>
              </a:rPr>
              <a:t>2022</a:t>
            </a:r>
            <a:r>
              <a:rPr lang="zh-CN" altLang="en-US" sz="2000">
                <a:solidFill>
                  <a:srgbClr val="FF0000"/>
                </a:solidFill>
                <a:highlight>
                  <a:srgbClr val="FFFF00"/>
                </a:highlight>
              </a:rPr>
              <a:t>年一模</a:t>
            </a:r>
            <a:r>
              <a:rPr lang="en-US" altLang="zh-CN" sz="2000">
                <a:solidFill>
                  <a:srgbClr val="FF0000"/>
                </a:solidFill>
                <a:highlight>
                  <a:srgbClr val="FFFF00"/>
                </a:highlight>
              </a:rPr>
              <a:t>】</a:t>
            </a:r>
            <a:endParaRPr lang="en-US" altLang="zh-CN" sz="2000">
              <a:solidFill>
                <a:srgbClr val="FF0000"/>
              </a:solidFill>
              <a:highlight>
                <a:srgbClr val="FFFF00"/>
              </a:highlight>
            </a:endParaRPr>
          </a:p>
          <a:p>
            <a:pPr>
              <a:lnSpc>
                <a:spcPct val="100000"/>
              </a:lnSpc>
            </a:pPr>
            <a:r>
              <a:rPr lang="en-US" altLang="zh-CN" sz="2000"/>
              <a:t>8</a:t>
            </a:r>
            <a:r>
              <a:rPr lang="zh-CN" altLang="en-US" sz="2000"/>
              <a:t>．在司考特家，萝拉为什么要说“原谅我的帽子”？请结合文本分析。（</a:t>
            </a:r>
            <a:r>
              <a:rPr lang="en-US" altLang="zh-CN" sz="2000"/>
              <a:t>4</a:t>
            </a:r>
            <a:r>
              <a:rPr lang="zh-CN" altLang="en-US" sz="2000"/>
              <a:t>分）</a:t>
            </a:r>
            <a:endParaRPr lang="zh-CN" altLang="en-US" sz="2000"/>
          </a:p>
          <a:p>
            <a:pPr>
              <a:lnSpc>
                <a:spcPct val="100000"/>
              </a:lnSpc>
            </a:pPr>
            <a:r>
              <a:rPr lang="en-US" altLang="zh-CN" sz="2000"/>
              <a:t>9</a:t>
            </a:r>
            <a:r>
              <a:rPr lang="zh-CN" altLang="en-US" sz="2000"/>
              <a:t>．潜台词是指某一话语的背后所隐藏着的那些没有直接、明白表达出来的意思。小说结尾处萝拉与哥哥劳利的对话就有着丰富的潜台词，请结合文本分析（</a:t>
            </a:r>
            <a:r>
              <a:rPr lang="en-US" altLang="zh-CN" sz="2000"/>
              <a:t>6</a:t>
            </a:r>
            <a:r>
              <a:rPr lang="zh-CN" altLang="en-US" sz="2000"/>
              <a:t>分）</a:t>
            </a:r>
            <a:endParaRPr lang="zh-CN" altLang="en-US" sz="2000"/>
          </a:p>
          <a:p>
            <a:pPr>
              <a:lnSpc>
                <a:spcPct val="100000"/>
              </a:lnSpc>
            </a:pPr>
            <a:endParaRPr kumimoji="1" lang="en-US" altLang="zh-CN" sz="2000"/>
          </a:p>
          <a:p>
            <a:pPr>
              <a:lnSpc>
                <a:spcPct val="100000"/>
              </a:lnSpc>
            </a:pPr>
            <a:r>
              <a:rPr lang="en-US" altLang="zh-CN" sz="2000"/>
              <a:t>8.【</a:t>
            </a:r>
            <a:r>
              <a:rPr lang="zh-CN" altLang="en-US" sz="2000"/>
              <a:t>参考答案</a:t>
            </a:r>
            <a:r>
              <a:rPr lang="en-US" altLang="zh-CN" sz="2000"/>
              <a:t>】</a:t>
            </a:r>
            <a:endParaRPr lang="en-US" altLang="zh-CN" sz="2000"/>
          </a:p>
          <a:p>
            <a:pPr>
              <a:lnSpc>
                <a:spcPct val="100000"/>
              </a:lnSpc>
            </a:pPr>
            <a:r>
              <a:rPr lang="en-US" altLang="zh-CN" sz="2000"/>
              <a:t>①</a:t>
            </a:r>
            <a:r>
              <a:rPr lang="zh-CN" altLang="en-US" sz="2000"/>
              <a:t>萝拉因接受了母亲的</a:t>
            </a:r>
            <a:r>
              <a:rPr lang="zh-CN" altLang="en-US" sz="2000">
                <a:solidFill>
                  <a:srgbClr val="FF0000"/>
                </a:solidFill>
                <a:highlight>
                  <a:srgbClr val="FFFF00"/>
                </a:highlight>
              </a:rPr>
              <a:t>帽子</a:t>
            </a:r>
            <a:r>
              <a:rPr lang="zh-CN" altLang="en-US" sz="2000"/>
              <a:t>而放弃了自己的立场，没能阻止茶会的举行。</a:t>
            </a:r>
            <a:endParaRPr lang="en-US" altLang="zh-CN" sz="2000"/>
          </a:p>
          <a:p>
            <a:pPr>
              <a:lnSpc>
                <a:spcPct val="100000"/>
              </a:lnSpc>
            </a:pPr>
            <a:r>
              <a:rPr lang="zh-CN" altLang="en-US" sz="2000"/>
              <a:t>②萝拉因</a:t>
            </a:r>
            <a:r>
              <a:rPr lang="zh-CN" altLang="en-US" sz="2000">
                <a:solidFill>
                  <a:srgbClr val="FF0000"/>
                </a:solidFill>
                <a:highlight>
                  <a:srgbClr val="FFFF00"/>
                </a:highlight>
              </a:rPr>
              <a:t>戴这顶帽子</a:t>
            </a:r>
            <a:r>
              <a:rPr lang="zh-CN" altLang="en-US" sz="2000"/>
              <a:t>在茶会上得到他人的称赞，同样在他人不幸时享受了快乐。</a:t>
            </a:r>
            <a:endParaRPr lang="en-US" altLang="zh-CN" sz="2000"/>
          </a:p>
          <a:p>
            <a:pPr>
              <a:lnSpc>
                <a:spcPct val="100000"/>
              </a:lnSpc>
            </a:pPr>
            <a:r>
              <a:rPr lang="zh-CN" altLang="en-US" sz="2000"/>
              <a:t>③萝拉</a:t>
            </a:r>
            <a:r>
              <a:rPr lang="zh-CN" altLang="en-US" sz="2000">
                <a:solidFill>
                  <a:srgbClr val="FF0000"/>
                </a:solidFill>
                <a:highlight>
                  <a:srgbClr val="FFFF00"/>
                </a:highlight>
              </a:rPr>
              <a:t>戴着炫目的帽</a:t>
            </a:r>
            <a:r>
              <a:rPr lang="zh-CN" altLang="en-US" sz="2000"/>
              <a:t>子出现在死者家里，显得不合时宜，是对死者的不尊重。（答出③给</a:t>
            </a:r>
            <a:r>
              <a:rPr lang="en-US" altLang="zh-CN" sz="2000"/>
              <a:t>2</a:t>
            </a:r>
            <a:r>
              <a:rPr lang="zh-CN" altLang="en-US" sz="2000"/>
              <a:t>分，答对①和②其中一点，给</a:t>
            </a:r>
            <a:r>
              <a:rPr lang="en-US" altLang="zh-CN" sz="2000"/>
              <a:t>2</a:t>
            </a:r>
            <a:r>
              <a:rPr lang="zh-CN" altLang="en-US" sz="2000"/>
              <a:t>分，共</a:t>
            </a:r>
            <a:r>
              <a:rPr lang="en-US" altLang="zh-CN" sz="2000"/>
              <a:t>4</a:t>
            </a:r>
            <a:r>
              <a:rPr lang="zh-CN" altLang="en-US" sz="2000"/>
              <a:t>分）</a:t>
            </a:r>
            <a:endParaRPr lang="zh-CN" altLang="en-US" sz="2000"/>
          </a:p>
          <a:p>
            <a:pPr>
              <a:lnSpc>
                <a:spcPct val="100000"/>
              </a:lnSpc>
            </a:pPr>
            <a:r>
              <a:rPr lang="en-US" altLang="zh-CN" sz="2000"/>
              <a:t>9.【</a:t>
            </a:r>
            <a:r>
              <a:rPr lang="zh-CN" altLang="en-US" sz="2000"/>
              <a:t>参考答案</a:t>
            </a:r>
            <a:r>
              <a:rPr lang="en-US" altLang="zh-CN" sz="2000"/>
              <a:t>】</a:t>
            </a:r>
            <a:endParaRPr lang="en-US" altLang="zh-CN" sz="2000"/>
          </a:p>
          <a:p>
            <a:pPr>
              <a:lnSpc>
                <a:spcPct val="100000"/>
              </a:lnSpc>
            </a:pPr>
            <a:r>
              <a:rPr lang="en-US" altLang="zh-CN" sz="2000"/>
              <a:t>①</a:t>
            </a:r>
            <a:r>
              <a:rPr lang="zh-CN" altLang="en-US" sz="2000"/>
              <a:t>萝拉说的“神奇”，想表达她刚发现死亡居然成为穷人摆脱痛苦的方式，这是她从未见识过的。②萝拉发出“人生是不是”的疑问，想表达她看到社会不公、人生有别，却因涉世未深而无法说清。③哥哥劳利轻描淡写地以“不是么”来回应，想表达他觉得萝拉所说之事极为普遍，对此他早已漠然处之。（答出一点给</a:t>
            </a:r>
            <a:r>
              <a:rPr lang="en-US" altLang="zh-CN" sz="2000"/>
              <a:t>2</a:t>
            </a:r>
            <a:r>
              <a:rPr lang="zh-CN" altLang="en-US" sz="2000"/>
              <a:t>分，共</a:t>
            </a:r>
            <a:r>
              <a:rPr lang="en-US" altLang="zh-CN" sz="2000"/>
              <a:t>6</a:t>
            </a:r>
            <a:r>
              <a:rPr lang="zh-CN" altLang="en-US" sz="2000"/>
              <a:t>分）</a:t>
            </a:r>
            <a:endParaRPr lang="zh-CN" altLang="en-US" sz="2000"/>
          </a:p>
          <a:p>
            <a:pPr>
              <a:lnSpc>
                <a:spcPct val="100000"/>
              </a:lnSpc>
            </a:pPr>
            <a:endParaRPr kumimoji="1" lang="zh-CN" altLang="en-US" sz="2000"/>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z="5400" b="1">
                <a:solidFill>
                  <a:srgbClr val="002060"/>
                </a:solidFill>
              </a:rPr>
              <a:t>适用每一科</a:t>
            </a:r>
            <a:endParaRPr lang="zh-CN" altLang="en-US" sz="5400" b="1">
              <a:solidFill>
                <a:srgbClr val="002060"/>
              </a:solidFill>
            </a:endParaRPr>
          </a:p>
        </p:txBody>
      </p:sp>
      <p:sp>
        <p:nvSpPr>
          <p:cNvPr id="3" name="内容占位符 2"/>
          <p:cNvSpPr>
            <a:spLocks noGrp="1"/>
          </p:cNvSpPr>
          <p:nvPr>
            <p:ph idx="1"/>
          </p:nvPr>
        </p:nvSpPr>
        <p:spPr/>
        <p:txBody>
          <a:bodyPr/>
          <a:lstStyle/>
          <a:p>
            <a:r>
              <a:rPr lang="en-US" altLang="zh-CN">
                <a:solidFill>
                  <a:srgbClr val="C00000"/>
                </a:solidFill>
              </a:rPr>
              <a:t>1.</a:t>
            </a:r>
            <a:r>
              <a:rPr lang="zh-CN" altLang="en-US">
                <a:solidFill>
                  <a:srgbClr val="C00000"/>
                </a:solidFill>
              </a:rPr>
              <a:t>题型放电影</a:t>
            </a:r>
            <a:endParaRPr lang="en-US" altLang="zh-CN">
              <a:solidFill>
                <a:srgbClr val="C00000"/>
              </a:solidFill>
            </a:endParaRPr>
          </a:p>
          <a:p>
            <a:r>
              <a:rPr lang="en-US" altLang="zh-CN">
                <a:solidFill>
                  <a:srgbClr val="C00000"/>
                </a:solidFill>
              </a:rPr>
              <a:t>2.</a:t>
            </a:r>
            <a:r>
              <a:rPr lang="zh-CN" altLang="en-US">
                <a:solidFill>
                  <a:srgbClr val="C00000"/>
                </a:solidFill>
              </a:rPr>
              <a:t>每种题型易错点放电影</a:t>
            </a:r>
            <a:endParaRPr lang="en-US" altLang="zh-CN">
              <a:solidFill>
                <a:srgbClr val="C00000"/>
              </a:solidFill>
            </a:endParaRPr>
          </a:p>
          <a:p>
            <a:r>
              <a:rPr lang="en-US" altLang="zh-CN">
                <a:solidFill>
                  <a:srgbClr val="C00000"/>
                </a:solidFill>
              </a:rPr>
              <a:t>3.</a:t>
            </a:r>
            <a:r>
              <a:rPr lang="zh-CN" altLang="en-US">
                <a:solidFill>
                  <a:srgbClr val="C00000"/>
                </a:solidFill>
              </a:rPr>
              <a:t>难点：含知识体系，回扣（文字复苏）</a:t>
            </a:r>
            <a:endParaRPr lang="en-US" altLang="zh-CN">
              <a:solidFill>
                <a:srgbClr val="C00000"/>
              </a:solidFill>
            </a:endParaRPr>
          </a:p>
          <a:p>
            <a:r>
              <a:rPr lang="en-US" altLang="zh-CN">
                <a:solidFill>
                  <a:srgbClr val="C00000"/>
                </a:solidFill>
              </a:rPr>
              <a:t>4.</a:t>
            </a:r>
            <a:r>
              <a:rPr lang="zh-CN" altLang="en-US">
                <a:solidFill>
                  <a:srgbClr val="C00000"/>
                </a:solidFill>
              </a:rPr>
              <a:t>优秀作文的特质：素材复苏（古今中外），写</a:t>
            </a:r>
            <a:endParaRPr lang="en-US" altLang="zh-CN">
              <a:solidFill>
                <a:srgbClr val="C00000"/>
              </a:solidFill>
            </a:endParaRPr>
          </a:p>
          <a:p>
            <a:r>
              <a:rPr lang="en-US" altLang="zh-CN">
                <a:solidFill>
                  <a:srgbClr val="C00000"/>
                </a:solidFill>
              </a:rPr>
              <a:t>5.</a:t>
            </a:r>
            <a:r>
              <a:rPr lang="zh-CN" altLang="en-US">
                <a:solidFill>
                  <a:srgbClr val="C00000"/>
                </a:solidFill>
              </a:rPr>
              <a:t>名句抽查：写</a:t>
            </a:r>
            <a:endParaRPr lang="en-US" altLang="zh-CN">
              <a:solidFill>
                <a:srgbClr val="C00000"/>
              </a:solidFill>
            </a:endParaRPr>
          </a:p>
          <a:p>
            <a:r>
              <a:rPr lang="en-US" altLang="zh-CN">
                <a:solidFill>
                  <a:srgbClr val="C00000"/>
                </a:solidFill>
              </a:rPr>
              <a:t>6.</a:t>
            </a:r>
            <a:r>
              <a:rPr lang="zh-CN" altLang="en-US">
                <a:solidFill>
                  <a:srgbClr val="C00000"/>
                </a:solidFill>
              </a:rPr>
              <a:t>卷面书写手感保持</a:t>
            </a:r>
            <a:endParaRPr lang="zh-CN" altLang="en-US">
              <a:solidFill>
                <a:srgbClr val="C00000"/>
              </a:solidFill>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 y="1051902"/>
            <a:ext cx="12098215" cy="4786190"/>
          </a:xfrm>
        </p:spPr>
        <p:txBody>
          <a:bodyPr>
            <a:normAutofit lnSpcReduction="10000"/>
          </a:bodyPr>
          <a:lstStyle/>
          <a:p>
            <a:pPr>
              <a:lnSpc>
                <a:spcPct val="150000"/>
              </a:lnSpc>
            </a:pPr>
            <a:r>
              <a:rPr lang="en-US" altLang="zh-CN" sz="2000">
                <a:solidFill>
                  <a:srgbClr val="FF0000"/>
                </a:solidFill>
                <a:highlight>
                  <a:srgbClr val="FFFF00"/>
                </a:highlight>
              </a:rPr>
              <a:t>【</a:t>
            </a:r>
            <a:r>
              <a:rPr lang="zh-CN" altLang="en-US" sz="2000">
                <a:solidFill>
                  <a:srgbClr val="FF0000"/>
                </a:solidFill>
                <a:highlight>
                  <a:srgbClr val="FFFF00"/>
                </a:highlight>
              </a:rPr>
              <a:t>济宁市</a:t>
            </a:r>
            <a:r>
              <a:rPr lang="en-US" altLang="zh-CN" sz="2000">
                <a:solidFill>
                  <a:srgbClr val="FF0000"/>
                </a:solidFill>
                <a:highlight>
                  <a:srgbClr val="FFFF00"/>
                </a:highlight>
              </a:rPr>
              <a:t>2022</a:t>
            </a:r>
            <a:r>
              <a:rPr lang="zh-CN" altLang="en-US" sz="2000">
                <a:solidFill>
                  <a:srgbClr val="FF0000"/>
                </a:solidFill>
                <a:highlight>
                  <a:srgbClr val="FFFF00"/>
                </a:highlight>
              </a:rPr>
              <a:t>年一模</a:t>
            </a:r>
            <a:r>
              <a:rPr lang="en-US" altLang="zh-CN" sz="2000">
                <a:solidFill>
                  <a:srgbClr val="FF0000"/>
                </a:solidFill>
                <a:highlight>
                  <a:srgbClr val="FFFF00"/>
                </a:highlight>
              </a:rPr>
              <a:t>】</a:t>
            </a:r>
            <a:endParaRPr lang="en-US" altLang="zh-CN" sz="2000"/>
          </a:p>
          <a:p>
            <a:pPr>
              <a:lnSpc>
                <a:spcPct val="150000"/>
              </a:lnSpc>
            </a:pPr>
            <a:r>
              <a:rPr lang="en-US" altLang="zh-CN" sz="2000"/>
              <a:t>16</a:t>
            </a:r>
            <a:r>
              <a:rPr lang="zh-CN" altLang="en-US" sz="2000"/>
              <a:t>．诗人“求竹竿”时</a:t>
            </a:r>
            <a:r>
              <a:rPr lang="zh-CN" altLang="en-US" sz="2000">
                <a:solidFill>
                  <a:srgbClr val="FF0000"/>
                </a:solidFill>
                <a:highlight>
                  <a:srgbClr val="FFFF00"/>
                </a:highlight>
              </a:rPr>
              <a:t>充分考虑友人的心理感受以说服友人</a:t>
            </a:r>
            <a:r>
              <a:rPr lang="zh-CN" altLang="en-US" sz="2000"/>
              <a:t>。请结合诗歌简要分析。（</a:t>
            </a:r>
            <a:r>
              <a:rPr lang="en-US" altLang="zh-CN" sz="2000"/>
              <a:t>6</a:t>
            </a:r>
            <a:r>
              <a:rPr lang="zh-CN" altLang="en-US" sz="2000"/>
              <a:t>分）</a:t>
            </a:r>
            <a:endParaRPr lang="en-US" altLang="zh-CN" sz="2000"/>
          </a:p>
          <a:p>
            <a:pPr>
              <a:lnSpc>
                <a:spcPct val="150000"/>
              </a:lnSpc>
            </a:pPr>
            <a:endParaRPr kumimoji="1" lang="en-US" altLang="zh-CN" sz="2000"/>
          </a:p>
          <a:p>
            <a:pPr>
              <a:lnSpc>
                <a:spcPct val="150000"/>
              </a:lnSpc>
            </a:pPr>
            <a:r>
              <a:rPr lang="en-US" altLang="zh-CN" sz="2000"/>
              <a:t>16</a:t>
            </a:r>
            <a:r>
              <a:rPr lang="zh-CN" altLang="en-US" sz="2000"/>
              <a:t>．</a:t>
            </a:r>
            <a:r>
              <a:rPr lang="en-US" altLang="zh-CN" sz="2000"/>
              <a:t>【</a:t>
            </a:r>
            <a:r>
              <a:rPr lang="zh-CN" altLang="en-US" sz="2000"/>
              <a:t>参考答案</a:t>
            </a:r>
            <a:r>
              <a:rPr lang="en-US" altLang="zh-CN" sz="2000"/>
              <a:t>】</a:t>
            </a:r>
            <a:endParaRPr lang="en-US" altLang="zh-CN" sz="2000"/>
          </a:p>
          <a:p>
            <a:pPr>
              <a:lnSpc>
                <a:spcPct val="150000"/>
              </a:lnSpc>
            </a:pPr>
            <a:r>
              <a:rPr lang="en-US" altLang="zh-CN" sz="2000"/>
              <a:t>(1)</a:t>
            </a:r>
            <a:r>
              <a:rPr lang="zh-CN" altLang="en-US" sz="2000"/>
              <a:t>描绘引水成功后享春酒、听水声的情景，激起友人的兴趣。  </a:t>
            </a:r>
            <a:r>
              <a:rPr lang="en-US" altLang="zh-CN" sz="2000"/>
              <a:t>(</a:t>
            </a:r>
            <a:r>
              <a:rPr lang="zh-CN" altLang="en-US" sz="2000"/>
              <a:t>或：唤起友人的助人之乐</a:t>
            </a:r>
            <a:r>
              <a:rPr lang="en-US" altLang="zh-CN" sz="2000"/>
              <a:t>/</a:t>
            </a:r>
            <a:r>
              <a:rPr lang="zh-CN" altLang="en-US" sz="2000"/>
              <a:t>让友人感受到助人的快乐。</a:t>
            </a:r>
            <a:r>
              <a:rPr lang="en-US" altLang="zh-CN" sz="2000"/>
              <a:t>)</a:t>
            </a:r>
            <a:endParaRPr lang="en-US" altLang="zh-CN" sz="2000"/>
          </a:p>
          <a:p>
            <a:pPr>
              <a:lnSpc>
                <a:spcPct val="150000"/>
              </a:lnSpc>
            </a:pPr>
            <a:r>
              <a:rPr lang="en-US" altLang="zh-CN" sz="2000"/>
              <a:t>(2)</a:t>
            </a:r>
            <a:r>
              <a:rPr lang="zh-CN" altLang="en-US" sz="2000"/>
              <a:t>称赞竹林景色清雅，可赏风月，可栖凤凰，博得友人的好感。</a:t>
            </a:r>
            <a:endParaRPr lang="en-US" altLang="zh-CN" sz="2000"/>
          </a:p>
          <a:p>
            <a:pPr>
              <a:lnSpc>
                <a:spcPct val="150000"/>
              </a:lnSpc>
            </a:pPr>
            <a:r>
              <a:rPr lang="en-US" altLang="zh-CN" sz="2000"/>
              <a:t>(3)</a:t>
            </a:r>
            <a:r>
              <a:rPr lang="zh-CN" altLang="en-US" sz="2000"/>
              <a:t>说明砍竹于美景无损，也尽量不造成干扰，打消友人的疑虑。（每点</a:t>
            </a:r>
            <a:r>
              <a:rPr lang="en-US" altLang="zh-CN" sz="2000"/>
              <a:t>2</a:t>
            </a:r>
            <a:r>
              <a:rPr lang="zh-CN" altLang="en-US" sz="2000"/>
              <a:t>分，联系文本</a:t>
            </a:r>
            <a:r>
              <a:rPr lang="en-US" altLang="zh-CN" sz="2000"/>
              <a:t>1</a:t>
            </a:r>
            <a:r>
              <a:rPr lang="zh-CN" altLang="en-US" sz="2000"/>
              <a:t>分，心理分析</a:t>
            </a:r>
            <a:r>
              <a:rPr lang="en-US" altLang="zh-CN" sz="2000"/>
              <a:t>1</a:t>
            </a:r>
            <a:r>
              <a:rPr lang="zh-CN" altLang="en-US" sz="2000"/>
              <a:t>分，共</a:t>
            </a:r>
            <a:r>
              <a:rPr lang="en-US" altLang="zh-CN" sz="2000"/>
              <a:t>6</a:t>
            </a:r>
            <a:r>
              <a:rPr lang="zh-CN" altLang="en-US" sz="2000"/>
              <a:t>分）</a:t>
            </a:r>
            <a:endParaRPr kumimoji="1" lang="zh-CN" altLang="en-US" sz="2000"/>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z="5400" b="1">
                <a:solidFill>
                  <a:srgbClr val="002060"/>
                </a:solidFill>
              </a:rPr>
              <a:t>适用每一科</a:t>
            </a:r>
            <a:endParaRPr lang="zh-CN" altLang="en-US" sz="5400" b="1">
              <a:solidFill>
                <a:srgbClr val="002060"/>
              </a:solidFill>
            </a:endParaRPr>
          </a:p>
        </p:txBody>
      </p:sp>
      <p:sp>
        <p:nvSpPr>
          <p:cNvPr id="3" name="内容占位符 2"/>
          <p:cNvSpPr>
            <a:spLocks noGrp="1"/>
          </p:cNvSpPr>
          <p:nvPr>
            <p:ph idx="1"/>
          </p:nvPr>
        </p:nvSpPr>
        <p:spPr/>
        <p:txBody>
          <a:bodyPr>
            <a:normAutofit/>
          </a:bodyPr>
          <a:lstStyle/>
          <a:p>
            <a:r>
              <a:rPr lang="en-US" altLang="zh-CN" sz="1100">
                <a:solidFill>
                  <a:srgbClr val="C00000"/>
                </a:solidFill>
              </a:rPr>
              <a:t>1.</a:t>
            </a:r>
            <a:r>
              <a:rPr lang="zh-CN" altLang="en-US" sz="1100">
                <a:solidFill>
                  <a:srgbClr val="C00000"/>
                </a:solidFill>
              </a:rPr>
              <a:t>题型放电影</a:t>
            </a:r>
            <a:endParaRPr lang="en-US" altLang="zh-CN" sz="1100">
              <a:solidFill>
                <a:srgbClr val="C00000"/>
              </a:solidFill>
            </a:endParaRPr>
          </a:p>
          <a:p>
            <a:r>
              <a:rPr lang="en-US" altLang="zh-CN" sz="3600">
                <a:solidFill>
                  <a:srgbClr val="C00000"/>
                </a:solidFill>
              </a:rPr>
              <a:t>2.</a:t>
            </a:r>
            <a:r>
              <a:rPr lang="zh-CN" altLang="en-US" sz="3600">
                <a:solidFill>
                  <a:srgbClr val="C00000"/>
                </a:solidFill>
              </a:rPr>
              <a:t>每种题型易错点放电影</a:t>
            </a:r>
            <a:endParaRPr lang="en-US" altLang="zh-CN" sz="3600">
              <a:solidFill>
                <a:srgbClr val="C00000"/>
              </a:solidFill>
            </a:endParaRPr>
          </a:p>
          <a:p>
            <a:r>
              <a:rPr lang="en-US" altLang="zh-CN" sz="1100">
                <a:solidFill>
                  <a:srgbClr val="C00000"/>
                </a:solidFill>
              </a:rPr>
              <a:t>3.</a:t>
            </a:r>
            <a:r>
              <a:rPr lang="zh-CN" altLang="en-US" sz="1100">
                <a:solidFill>
                  <a:srgbClr val="C00000"/>
                </a:solidFill>
              </a:rPr>
              <a:t>难点（含知识体系）回扣（文字复苏）</a:t>
            </a:r>
            <a:endParaRPr lang="en-US" altLang="zh-CN" sz="1100">
              <a:solidFill>
                <a:srgbClr val="C00000"/>
              </a:solidFill>
            </a:endParaRPr>
          </a:p>
          <a:p>
            <a:r>
              <a:rPr lang="en-US" altLang="zh-CN" sz="1100">
                <a:solidFill>
                  <a:srgbClr val="C00000"/>
                </a:solidFill>
              </a:rPr>
              <a:t>4.</a:t>
            </a:r>
            <a:r>
              <a:rPr lang="zh-CN" altLang="en-US" sz="1100">
                <a:solidFill>
                  <a:srgbClr val="C00000"/>
                </a:solidFill>
              </a:rPr>
              <a:t>优秀作文的特质（素材复苏，写）</a:t>
            </a:r>
            <a:endParaRPr lang="en-US" altLang="zh-CN" sz="1100">
              <a:solidFill>
                <a:srgbClr val="C00000"/>
              </a:solidFill>
            </a:endParaRPr>
          </a:p>
          <a:p>
            <a:r>
              <a:rPr lang="en-US" altLang="zh-CN" sz="1100">
                <a:solidFill>
                  <a:srgbClr val="C00000"/>
                </a:solidFill>
              </a:rPr>
              <a:t>5.</a:t>
            </a:r>
            <a:r>
              <a:rPr lang="zh-CN" altLang="en-US" sz="1100">
                <a:solidFill>
                  <a:srgbClr val="C00000"/>
                </a:solidFill>
              </a:rPr>
              <a:t>名句抽查（写）</a:t>
            </a:r>
            <a:endParaRPr lang="en-US" altLang="zh-CN" sz="1100">
              <a:solidFill>
                <a:srgbClr val="C00000"/>
              </a:solidFill>
            </a:endParaRPr>
          </a:p>
          <a:p>
            <a:r>
              <a:rPr lang="en-US" altLang="zh-CN" sz="1100">
                <a:solidFill>
                  <a:srgbClr val="C00000"/>
                </a:solidFill>
              </a:rPr>
              <a:t>6.</a:t>
            </a:r>
            <a:r>
              <a:rPr lang="zh-CN" altLang="en-US" sz="1100">
                <a:solidFill>
                  <a:srgbClr val="C00000"/>
                </a:solidFill>
              </a:rPr>
              <a:t>卷面书写手感保持</a:t>
            </a:r>
            <a:endParaRPr lang="zh-CN" altLang="en-US" sz="1100">
              <a:solidFill>
                <a:srgbClr val="C00000"/>
              </a:solidFill>
            </a:endParaRP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本文的论证特点</a:t>
            </a:r>
            <a:endParaRPr lang="zh-CN" altLang="en-US"/>
          </a:p>
        </p:txBody>
      </p:sp>
      <p:sp>
        <p:nvSpPr>
          <p:cNvPr id="3" name="内容占位符 2"/>
          <p:cNvSpPr>
            <a:spLocks noGrp="1"/>
          </p:cNvSpPr>
          <p:nvPr>
            <p:ph idx="1"/>
          </p:nvPr>
        </p:nvSpPr>
        <p:spPr/>
        <p:txBody>
          <a:bodyPr/>
          <a:lstStyle/>
          <a:p>
            <a:r>
              <a:rPr lang="en-US" altLang="zh-CN"/>
              <a:t>1.</a:t>
            </a:r>
            <a:r>
              <a:rPr lang="zh-CN" altLang="en-US"/>
              <a:t>论证思路</a:t>
            </a:r>
            <a:endParaRPr lang="en-US" altLang="zh-CN"/>
          </a:p>
          <a:p>
            <a:r>
              <a:rPr lang="zh-CN" altLang="en-US"/>
              <a:t>总分式、总分总、层递式（引出问题、分析问题、解决问题）、正反对照式、先破后立</a:t>
            </a:r>
            <a:endParaRPr lang="en-US" altLang="zh-CN"/>
          </a:p>
          <a:p>
            <a:r>
              <a:rPr lang="en-US" altLang="zh-CN"/>
              <a:t>2.</a:t>
            </a:r>
            <a:r>
              <a:rPr lang="zh-CN" altLang="en-US"/>
              <a:t>论证方法：例证法、引证法、对比、类比</a:t>
            </a:r>
            <a:endParaRPr lang="en-US" altLang="zh-CN"/>
          </a:p>
          <a:p>
            <a:r>
              <a:rPr lang="en-US" altLang="zh-CN"/>
              <a:t>3.</a:t>
            </a:r>
            <a:r>
              <a:rPr lang="zh-CN" altLang="en-US"/>
              <a:t>手法：</a:t>
            </a:r>
            <a:endParaRPr lang="en-US" altLang="zh-CN"/>
          </a:p>
          <a:p>
            <a:r>
              <a:rPr lang="en-US" altLang="zh-CN"/>
              <a:t>4.</a:t>
            </a:r>
            <a:r>
              <a:rPr lang="zh-CN" altLang="en-US"/>
              <a:t>语言特点：四词</a:t>
            </a:r>
            <a:endParaRPr lang="en-US" altLang="zh-CN"/>
          </a:p>
          <a:p>
            <a:r>
              <a:rPr lang="en-US" altLang="zh-CN"/>
              <a:t>5.</a:t>
            </a:r>
            <a:r>
              <a:rPr lang="zh-CN" altLang="en-US"/>
              <a:t>效果：联系实际</a:t>
            </a:r>
            <a:endParaRPr lang="en-US" altLang="zh-CN"/>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p:spPr>
        <p:txBody>
          <a:bodyPr/>
          <a:lstStyle/>
          <a:p>
            <a:r>
              <a:rPr lang="zh-CN" altLang="en-US">
                <a:solidFill>
                  <a:srgbClr val="C00000"/>
                </a:solidFill>
              </a:rPr>
              <a:t>小说鉴赏</a:t>
            </a:r>
            <a:r>
              <a:rPr lang="en-US" altLang="zh-CN">
                <a:solidFill>
                  <a:srgbClr val="C00000"/>
                </a:solidFill>
              </a:rPr>
              <a:t>13</a:t>
            </a:r>
            <a:r>
              <a:rPr lang="zh-CN" altLang="en-US">
                <a:solidFill>
                  <a:srgbClr val="C00000"/>
                </a:solidFill>
              </a:rPr>
              <a:t>点</a:t>
            </a:r>
            <a:endParaRPr lang="zh-CN" altLang="en-US">
              <a:solidFill>
                <a:srgbClr val="C00000"/>
              </a:solidFill>
            </a:endParaRPr>
          </a:p>
        </p:txBody>
      </p:sp>
      <p:sp>
        <p:nvSpPr>
          <p:cNvPr id="3" name="内容占位符 2"/>
          <p:cNvSpPr>
            <a:spLocks noGrp="1"/>
          </p:cNvSpPr>
          <p:nvPr>
            <p:ph idx="1"/>
          </p:nvPr>
        </p:nvSpPr>
        <p:spPr>
          <a:xfrm>
            <a:off x="838200" y="1825625"/>
            <a:ext cx="3230217" cy="4351338"/>
          </a:xfrm>
        </p:spPr>
        <p:txBody>
          <a:bodyPr/>
          <a:lstStyle/>
          <a:p>
            <a:r>
              <a:rPr lang="zh-CN" altLang="en-US">
                <a:solidFill>
                  <a:srgbClr val="002060"/>
                </a:solidFill>
              </a:rPr>
              <a:t>一、结构</a:t>
            </a:r>
            <a:endParaRPr lang="en-US" altLang="zh-CN">
              <a:solidFill>
                <a:srgbClr val="002060"/>
              </a:solidFill>
            </a:endParaRPr>
          </a:p>
          <a:p>
            <a:r>
              <a:rPr lang="en-US" altLang="zh-CN">
                <a:solidFill>
                  <a:srgbClr val="002060"/>
                </a:solidFill>
              </a:rPr>
              <a:t>1.</a:t>
            </a:r>
            <a:r>
              <a:rPr lang="zh-CN" altLang="en-US">
                <a:solidFill>
                  <a:srgbClr val="002060"/>
                </a:solidFill>
              </a:rPr>
              <a:t>标题</a:t>
            </a:r>
            <a:endParaRPr lang="en-US" altLang="zh-CN">
              <a:solidFill>
                <a:srgbClr val="002060"/>
              </a:solidFill>
            </a:endParaRPr>
          </a:p>
          <a:p>
            <a:r>
              <a:rPr lang="en-US" altLang="zh-CN">
                <a:solidFill>
                  <a:srgbClr val="002060"/>
                </a:solidFill>
              </a:rPr>
              <a:t>2.</a:t>
            </a:r>
            <a:r>
              <a:rPr lang="zh-CN" altLang="en-US">
                <a:solidFill>
                  <a:srgbClr val="002060"/>
                </a:solidFill>
              </a:rPr>
              <a:t>开头</a:t>
            </a:r>
            <a:endParaRPr lang="en-US" altLang="zh-CN">
              <a:solidFill>
                <a:srgbClr val="002060"/>
              </a:solidFill>
            </a:endParaRPr>
          </a:p>
          <a:p>
            <a:r>
              <a:rPr lang="en-US" altLang="zh-CN">
                <a:solidFill>
                  <a:srgbClr val="002060"/>
                </a:solidFill>
              </a:rPr>
              <a:t>3.</a:t>
            </a:r>
            <a:r>
              <a:rPr lang="zh-CN" altLang="en-US">
                <a:solidFill>
                  <a:srgbClr val="002060"/>
                </a:solidFill>
              </a:rPr>
              <a:t>中间</a:t>
            </a:r>
            <a:endParaRPr lang="en-US" altLang="zh-CN">
              <a:solidFill>
                <a:srgbClr val="002060"/>
              </a:solidFill>
            </a:endParaRPr>
          </a:p>
          <a:p>
            <a:r>
              <a:rPr lang="en-US" altLang="zh-CN">
                <a:solidFill>
                  <a:srgbClr val="002060"/>
                </a:solidFill>
              </a:rPr>
              <a:t>4.</a:t>
            </a:r>
            <a:r>
              <a:rPr lang="zh-CN" altLang="en-US">
                <a:solidFill>
                  <a:srgbClr val="002060"/>
                </a:solidFill>
              </a:rPr>
              <a:t>结尾</a:t>
            </a:r>
            <a:endParaRPr lang="en-US" altLang="zh-CN">
              <a:solidFill>
                <a:srgbClr val="002060"/>
              </a:solidFill>
            </a:endParaRPr>
          </a:p>
          <a:p>
            <a:r>
              <a:rPr lang="en-US" altLang="zh-CN">
                <a:solidFill>
                  <a:srgbClr val="002060"/>
                </a:solidFill>
              </a:rPr>
              <a:t>5.</a:t>
            </a:r>
            <a:r>
              <a:rPr lang="zh-CN" altLang="en-US">
                <a:solidFill>
                  <a:srgbClr val="002060"/>
                </a:solidFill>
              </a:rPr>
              <a:t>线索</a:t>
            </a:r>
            <a:endParaRPr lang="en-US" altLang="zh-CN">
              <a:solidFill>
                <a:srgbClr val="002060"/>
              </a:solidFill>
            </a:endParaRPr>
          </a:p>
          <a:p>
            <a:endParaRPr lang="zh-CN" altLang="en-US">
              <a:solidFill>
                <a:srgbClr val="002060"/>
              </a:solidFill>
            </a:endParaRPr>
          </a:p>
        </p:txBody>
      </p:sp>
      <p:sp>
        <p:nvSpPr>
          <p:cNvPr id="37" name="内容占位符 2"/>
          <p:cNvSpPr txBox="1"/>
          <p:nvPr/>
        </p:nvSpPr>
        <p:spPr>
          <a:xfrm>
            <a:off x="5085521" y="1825625"/>
            <a:ext cx="3230217" cy="43513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a:solidFill>
                  <a:srgbClr val="002060"/>
                </a:solidFill>
              </a:rPr>
              <a:t>二、内容</a:t>
            </a:r>
            <a:endParaRPr lang="en-US" altLang="zh-CN" b="1">
              <a:solidFill>
                <a:srgbClr val="002060"/>
              </a:solidFill>
            </a:endParaRPr>
          </a:p>
          <a:p>
            <a:r>
              <a:rPr lang="en-US" altLang="zh-CN" b="1">
                <a:solidFill>
                  <a:srgbClr val="002060"/>
                </a:solidFill>
              </a:rPr>
              <a:t>1.</a:t>
            </a:r>
            <a:r>
              <a:rPr lang="zh-CN" altLang="en-US" b="1">
                <a:solidFill>
                  <a:srgbClr val="002060"/>
                </a:solidFill>
              </a:rPr>
              <a:t>含义（解释）</a:t>
            </a:r>
            <a:endParaRPr lang="en-US" altLang="zh-CN" b="1">
              <a:solidFill>
                <a:srgbClr val="002060"/>
              </a:solidFill>
            </a:endParaRPr>
          </a:p>
          <a:p>
            <a:r>
              <a:rPr lang="en-US" altLang="zh-CN" b="1">
                <a:solidFill>
                  <a:srgbClr val="002060"/>
                </a:solidFill>
              </a:rPr>
              <a:t>2.</a:t>
            </a:r>
            <a:r>
              <a:rPr lang="zh-CN" altLang="en-US" b="1">
                <a:solidFill>
                  <a:srgbClr val="002060"/>
                </a:solidFill>
              </a:rPr>
              <a:t>手法</a:t>
            </a:r>
            <a:endParaRPr lang="en-US" altLang="zh-CN" b="1">
              <a:solidFill>
                <a:srgbClr val="002060"/>
              </a:solidFill>
            </a:endParaRPr>
          </a:p>
          <a:p>
            <a:r>
              <a:rPr lang="en-US" altLang="zh-CN" b="1">
                <a:solidFill>
                  <a:srgbClr val="002060"/>
                </a:solidFill>
              </a:rPr>
              <a:t>3.</a:t>
            </a:r>
            <a:r>
              <a:rPr lang="zh-CN" altLang="en-US" b="1">
                <a:solidFill>
                  <a:srgbClr val="002060"/>
                </a:solidFill>
              </a:rPr>
              <a:t>环境</a:t>
            </a:r>
            <a:endParaRPr lang="en-US" altLang="zh-CN" b="1">
              <a:solidFill>
                <a:srgbClr val="002060"/>
              </a:solidFill>
            </a:endParaRPr>
          </a:p>
          <a:p>
            <a:r>
              <a:rPr lang="en-US" altLang="zh-CN" b="1">
                <a:solidFill>
                  <a:srgbClr val="002060"/>
                </a:solidFill>
              </a:rPr>
              <a:t>4.</a:t>
            </a:r>
            <a:r>
              <a:rPr lang="zh-CN" altLang="en-US" b="1">
                <a:solidFill>
                  <a:srgbClr val="002060"/>
                </a:solidFill>
              </a:rPr>
              <a:t>人物</a:t>
            </a:r>
            <a:endParaRPr lang="en-US" altLang="zh-CN" b="1">
              <a:solidFill>
                <a:srgbClr val="002060"/>
              </a:solidFill>
            </a:endParaRPr>
          </a:p>
          <a:p>
            <a:r>
              <a:rPr lang="en-US" altLang="zh-CN" b="1">
                <a:solidFill>
                  <a:srgbClr val="002060"/>
                </a:solidFill>
              </a:rPr>
              <a:t>5.</a:t>
            </a:r>
            <a:r>
              <a:rPr lang="zh-CN" altLang="en-US" b="1">
                <a:solidFill>
                  <a:srgbClr val="002060"/>
                </a:solidFill>
              </a:rPr>
              <a:t>情节</a:t>
            </a:r>
            <a:endParaRPr lang="en-US" altLang="zh-CN" b="1">
              <a:solidFill>
                <a:srgbClr val="002060"/>
              </a:solidFill>
            </a:endParaRPr>
          </a:p>
          <a:p>
            <a:r>
              <a:rPr lang="en-US" altLang="zh-CN" b="1">
                <a:solidFill>
                  <a:srgbClr val="002060"/>
                </a:solidFill>
              </a:rPr>
              <a:t>6.</a:t>
            </a:r>
            <a:r>
              <a:rPr lang="zh-CN" altLang="en-US" b="1">
                <a:solidFill>
                  <a:srgbClr val="002060"/>
                </a:solidFill>
              </a:rPr>
              <a:t>主题</a:t>
            </a:r>
            <a:endParaRPr lang="en-US" altLang="zh-CN" b="1">
              <a:solidFill>
                <a:srgbClr val="002060"/>
              </a:solidFill>
            </a:endParaRPr>
          </a:p>
          <a:p>
            <a:r>
              <a:rPr lang="en-US" altLang="zh-CN" b="1">
                <a:solidFill>
                  <a:srgbClr val="002060"/>
                </a:solidFill>
              </a:rPr>
              <a:t>7.</a:t>
            </a:r>
            <a:r>
              <a:rPr lang="zh-CN" altLang="en-US" b="1">
                <a:solidFill>
                  <a:srgbClr val="002060"/>
                </a:solidFill>
              </a:rPr>
              <a:t>读者</a:t>
            </a:r>
            <a:endParaRPr lang="en-US" altLang="zh-CN" b="1">
              <a:solidFill>
                <a:srgbClr val="002060"/>
              </a:solidFill>
            </a:endParaRPr>
          </a:p>
          <a:p>
            <a:r>
              <a:rPr lang="en-US" altLang="zh-CN" b="1">
                <a:solidFill>
                  <a:srgbClr val="002060"/>
                </a:solidFill>
              </a:rPr>
              <a:t>8.</a:t>
            </a:r>
            <a:r>
              <a:rPr lang="zh-CN" altLang="en-US" b="1">
                <a:solidFill>
                  <a:srgbClr val="002060"/>
                </a:solidFill>
              </a:rPr>
              <a:t>效果</a:t>
            </a:r>
            <a:endParaRPr lang="en-US" altLang="zh-CN" b="1">
              <a:solidFill>
                <a:srgbClr val="002060"/>
              </a:solidFill>
            </a:endParaRPr>
          </a:p>
          <a:p>
            <a:endParaRPr lang="zh-CN" altLang="en-US" b="1">
              <a:solidFill>
                <a:srgbClr val="002060"/>
              </a:solidFill>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句子赏析（四词）</a:t>
            </a:r>
            <a:endParaRPr lang="zh-CN" altLang="en-US"/>
          </a:p>
        </p:txBody>
      </p:sp>
      <p:sp>
        <p:nvSpPr>
          <p:cNvPr id="3" name="内容占位符 2"/>
          <p:cNvSpPr>
            <a:spLocks noGrp="1"/>
          </p:cNvSpPr>
          <p:nvPr>
            <p:ph idx="1"/>
          </p:nvPr>
        </p:nvSpPr>
        <p:spPr/>
        <p:txBody>
          <a:bodyPr/>
          <a:lstStyle/>
          <a:p>
            <a:r>
              <a:rPr lang="en-US" altLang="zh-CN"/>
              <a:t>1.</a:t>
            </a:r>
            <a:r>
              <a:rPr lang="zh-CN" altLang="en-US"/>
              <a:t>修辞：手法</a:t>
            </a:r>
            <a:endParaRPr lang="en-US" altLang="zh-CN"/>
          </a:p>
          <a:p>
            <a:r>
              <a:rPr lang="en-US" altLang="zh-CN"/>
              <a:t>2.</a:t>
            </a:r>
            <a:r>
              <a:rPr lang="zh-CN" altLang="en-US"/>
              <a:t>用词：形、动、副、叠词等</a:t>
            </a:r>
            <a:endParaRPr lang="en-US" altLang="zh-CN"/>
          </a:p>
          <a:p>
            <a:r>
              <a:rPr lang="en-US" altLang="zh-CN"/>
              <a:t>3.</a:t>
            </a:r>
            <a:r>
              <a:rPr lang="zh-CN" altLang="en-US"/>
              <a:t>词句：长短结合、整散结合、整句（对句、排比）</a:t>
            </a:r>
            <a:endParaRPr lang="en-US" altLang="zh-CN"/>
          </a:p>
          <a:p>
            <a:r>
              <a:rPr lang="en-US" altLang="zh-CN"/>
              <a:t>4.</a:t>
            </a:r>
            <a:r>
              <a:rPr lang="zh-CN" altLang="en-US"/>
              <a:t>词风：书面语：典雅、严谨、准确，富有文采</a:t>
            </a:r>
            <a:endParaRPr lang="en-US" altLang="zh-CN"/>
          </a:p>
          <a:p>
            <a:r>
              <a:rPr lang="en-US" altLang="zh-CN"/>
              <a:t>              </a:t>
            </a:r>
            <a:r>
              <a:rPr lang="zh-CN" altLang="en-US"/>
              <a:t>口语：通俗易懂，生活化，地方特色</a:t>
            </a:r>
            <a:endParaRPr lang="en-US" altLang="zh-CN"/>
          </a:p>
          <a:p>
            <a:r>
              <a:rPr lang="en-US" altLang="zh-CN"/>
              <a:t>5.</a:t>
            </a:r>
            <a:r>
              <a:rPr lang="zh-CN" altLang="en-US"/>
              <a:t>其他：更加连贯，更加生动形象，更加突出，更能强调。。。强烈的情感，突出情感</a:t>
            </a:r>
            <a:endParaRPr lang="zh-CN" altLang="en-US"/>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solidFill>
                  <a:srgbClr val="FF0000"/>
                </a:solidFill>
              </a:rPr>
              <a:t>诗歌：怎样表达。。。。情感的？</a:t>
            </a:r>
            <a:endParaRPr lang="zh-CN" altLang="en-US">
              <a:solidFill>
                <a:srgbClr val="FF0000"/>
              </a:solidFill>
            </a:endParaRPr>
          </a:p>
        </p:txBody>
      </p:sp>
      <p:sp>
        <p:nvSpPr>
          <p:cNvPr id="3" name="内容占位符 2"/>
          <p:cNvSpPr>
            <a:spLocks noGrp="1"/>
          </p:cNvSpPr>
          <p:nvPr>
            <p:ph idx="1"/>
          </p:nvPr>
        </p:nvSpPr>
        <p:spPr/>
        <p:txBody>
          <a:bodyPr/>
          <a:lstStyle/>
          <a:p>
            <a:r>
              <a:rPr lang="en-US" altLang="zh-CN" b="1">
                <a:solidFill>
                  <a:srgbClr val="002060"/>
                </a:solidFill>
              </a:rPr>
              <a:t>1.</a:t>
            </a:r>
            <a:r>
              <a:rPr lang="zh-CN" altLang="en-US" b="1">
                <a:solidFill>
                  <a:srgbClr val="002060"/>
                </a:solidFill>
              </a:rPr>
              <a:t>表达方式：通过叙述（描写、议论、抒情）</a:t>
            </a:r>
            <a:endParaRPr lang="en-US" altLang="zh-CN" b="1">
              <a:solidFill>
                <a:srgbClr val="002060"/>
              </a:solidFill>
            </a:endParaRPr>
          </a:p>
          <a:p>
            <a:r>
              <a:rPr lang="en-US" altLang="zh-CN" b="1">
                <a:solidFill>
                  <a:srgbClr val="002060"/>
                </a:solidFill>
              </a:rPr>
              <a:t>2.</a:t>
            </a:r>
            <a:r>
              <a:rPr lang="zh-CN" altLang="en-US" b="1">
                <a:solidFill>
                  <a:srgbClr val="002060"/>
                </a:solidFill>
              </a:rPr>
              <a:t>修辞手法</a:t>
            </a:r>
            <a:endParaRPr lang="en-US" altLang="zh-CN" b="1">
              <a:solidFill>
                <a:srgbClr val="002060"/>
              </a:solidFill>
            </a:endParaRPr>
          </a:p>
          <a:p>
            <a:r>
              <a:rPr lang="en-US" altLang="zh-CN" b="1">
                <a:solidFill>
                  <a:srgbClr val="002060"/>
                </a:solidFill>
              </a:rPr>
              <a:t>3.</a:t>
            </a:r>
            <a:r>
              <a:rPr lang="zh-CN" altLang="en-US" b="1">
                <a:solidFill>
                  <a:srgbClr val="002060"/>
                </a:solidFill>
              </a:rPr>
              <a:t>表现手法：口诀（常见的有。。。。）</a:t>
            </a:r>
            <a:endParaRPr lang="en-US" altLang="zh-CN" b="1">
              <a:solidFill>
                <a:srgbClr val="002060"/>
              </a:solidFill>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95922" y="523949"/>
            <a:ext cx="10515600" cy="4351338"/>
          </a:xfrm>
        </p:spPr>
        <p:txBody>
          <a:bodyPr>
            <a:normAutofit lnSpcReduction="10000"/>
          </a:bodyPr>
          <a:lstStyle/>
          <a:p>
            <a:r>
              <a:rPr lang="zh-CN" altLang="zh-CN" b="1">
                <a:solidFill>
                  <a:srgbClr val="C00000"/>
                </a:solidFill>
              </a:rPr>
              <a:t>【修辞手法】</a:t>
            </a:r>
            <a:endParaRPr lang="zh-CN" altLang="zh-CN">
              <a:solidFill>
                <a:srgbClr val="C00000"/>
              </a:solidFill>
            </a:endParaRPr>
          </a:p>
          <a:p>
            <a:r>
              <a:rPr lang="zh-CN" altLang="zh-CN" b="1"/>
              <a:t>比拟反，夸复典，设借偶，衬对关。（排比）</a:t>
            </a:r>
            <a:endParaRPr lang="zh-CN" altLang="zh-CN"/>
          </a:p>
          <a:p>
            <a:r>
              <a:rPr lang="en-US" altLang="zh-CN" b="1"/>
              <a:t> </a:t>
            </a:r>
            <a:endParaRPr lang="zh-CN" altLang="zh-CN"/>
          </a:p>
          <a:p>
            <a:r>
              <a:rPr lang="zh-CN" altLang="zh-CN" b="1">
                <a:solidFill>
                  <a:srgbClr val="C00000"/>
                </a:solidFill>
              </a:rPr>
              <a:t>【常用表现手法口诀】</a:t>
            </a:r>
            <a:endParaRPr lang="zh-CN" altLang="zh-CN">
              <a:solidFill>
                <a:srgbClr val="C00000"/>
              </a:solidFill>
            </a:endParaRPr>
          </a:p>
          <a:p>
            <a:r>
              <a:rPr lang="zh-CN" altLang="zh-CN" b="1"/>
              <a:t>借景托物法多变，情景乐哀在其间。 </a:t>
            </a:r>
            <a:endParaRPr lang="zh-CN" altLang="zh-CN"/>
          </a:p>
          <a:p>
            <a:r>
              <a:rPr lang="zh-CN" altLang="zh-CN" b="1"/>
              <a:t>正侧动静与点面，细节烘托表明暗。 </a:t>
            </a:r>
            <a:endParaRPr lang="zh-CN" altLang="zh-CN"/>
          </a:p>
          <a:p>
            <a:r>
              <a:rPr lang="zh-CN" altLang="zh-CN" b="1"/>
              <a:t>借古讽劝善用典，以小见大点带面。 </a:t>
            </a:r>
            <a:endParaRPr lang="zh-CN" altLang="zh-CN"/>
          </a:p>
          <a:p>
            <a:r>
              <a:rPr lang="zh-CN" altLang="zh-CN" b="1"/>
              <a:t>对比衬托巧渲染，赋比与兴诗里见。 </a:t>
            </a:r>
            <a:endParaRPr lang="zh-CN" altLang="zh-CN"/>
          </a:p>
          <a:p>
            <a:r>
              <a:rPr lang="zh-CN" altLang="zh-CN" b="1"/>
              <a:t>虚实象征靠想联，抑扬变换寓褒贬。</a:t>
            </a:r>
            <a:endParaRPr lang="zh-CN" altLang="zh-CN"/>
          </a:p>
          <a:p>
            <a:endParaRPr lang="zh-CN" altLang="en-US"/>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lstStyle/>
          <a:p>
            <a:r>
              <a:rPr lang="zh-CN" altLang="zh-CN" b="1">
                <a:solidFill>
                  <a:srgbClr val="C00000"/>
                </a:solidFill>
              </a:rPr>
              <a:t>【病句检索口诀】</a:t>
            </a:r>
            <a:endParaRPr lang="zh-CN" altLang="zh-CN">
              <a:solidFill>
                <a:srgbClr val="C00000"/>
              </a:solidFill>
            </a:endParaRPr>
          </a:p>
          <a:p>
            <a:r>
              <a:rPr lang="zh-CN" altLang="zh-CN" b="1"/>
              <a:t>搭配不当成分残，提取主干抓关联；</a:t>
            </a:r>
            <a:endParaRPr lang="zh-CN" altLang="zh-CN"/>
          </a:p>
          <a:p>
            <a:r>
              <a:rPr lang="zh-CN" altLang="zh-CN" b="1"/>
              <a:t>否定不当歧义串，句式杂糅主语变；</a:t>
            </a:r>
            <a:endParaRPr lang="zh-CN" altLang="zh-CN"/>
          </a:p>
          <a:p>
            <a:r>
              <a:rPr lang="zh-CN" altLang="zh-CN" b="1"/>
              <a:t>一面不当对两面，并列交叉主客颠；</a:t>
            </a:r>
            <a:endParaRPr lang="zh-CN" altLang="zh-CN"/>
          </a:p>
          <a:p>
            <a:r>
              <a:rPr lang="zh-CN" altLang="zh-CN" b="1"/>
              <a:t>语序不当逻辑乱，重复阅读毛病现。</a:t>
            </a:r>
            <a:endParaRPr lang="zh-CN" altLang="zh-CN"/>
          </a:p>
          <a:p>
            <a:endParaRPr lang="zh-CN" altLang="en-US"/>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适用每一科</a:t>
            </a:r>
            <a:endParaRPr lang="zh-CN" altLang="en-US"/>
          </a:p>
        </p:txBody>
      </p:sp>
      <p:sp>
        <p:nvSpPr>
          <p:cNvPr id="3" name="内容占位符 2"/>
          <p:cNvSpPr>
            <a:spLocks noGrp="1"/>
          </p:cNvSpPr>
          <p:nvPr>
            <p:ph idx="1"/>
          </p:nvPr>
        </p:nvSpPr>
        <p:spPr/>
        <p:txBody>
          <a:bodyPr>
            <a:normAutofit/>
          </a:bodyPr>
          <a:lstStyle/>
          <a:p>
            <a:r>
              <a:rPr lang="en-US" altLang="zh-CN" sz="1400">
                <a:solidFill>
                  <a:srgbClr val="C00000"/>
                </a:solidFill>
              </a:rPr>
              <a:t>1.</a:t>
            </a:r>
            <a:r>
              <a:rPr lang="zh-CN" altLang="en-US" sz="1400">
                <a:solidFill>
                  <a:srgbClr val="C00000"/>
                </a:solidFill>
              </a:rPr>
              <a:t>题型放电影</a:t>
            </a:r>
            <a:endParaRPr lang="en-US" altLang="zh-CN" sz="1400">
              <a:solidFill>
                <a:srgbClr val="C00000"/>
              </a:solidFill>
            </a:endParaRPr>
          </a:p>
          <a:p>
            <a:r>
              <a:rPr lang="en-US" altLang="zh-CN" sz="1400">
                <a:solidFill>
                  <a:srgbClr val="C00000"/>
                </a:solidFill>
              </a:rPr>
              <a:t>2.</a:t>
            </a:r>
            <a:r>
              <a:rPr lang="zh-CN" altLang="en-US" sz="1400">
                <a:solidFill>
                  <a:srgbClr val="C00000"/>
                </a:solidFill>
              </a:rPr>
              <a:t>每种题型易错点放电影</a:t>
            </a:r>
            <a:endParaRPr lang="en-US" altLang="zh-CN" sz="1400">
              <a:solidFill>
                <a:srgbClr val="C00000"/>
              </a:solidFill>
            </a:endParaRPr>
          </a:p>
          <a:p>
            <a:r>
              <a:rPr lang="en-US" altLang="zh-CN" sz="3600">
                <a:solidFill>
                  <a:srgbClr val="002060"/>
                </a:solidFill>
              </a:rPr>
              <a:t>3.</a:t>
            </a:r>
            <a:r>
              <a:rPr lang="zh-CN" altLang="en-US" sz="3600">
                <a:solidFill>
                  <a:srgbClr val="002060"/>
                </a:solidFill>
              </a:rPr>
              <a:t>难点（含知识体系）回扣（文字复苏）</a:t>
            </a:r>
            <a:endParaRPr lang="en-US" altLang="zh-CN" sz="3600">
              <a:solidFill>
                <a:srgbClr val="002060"/>
              </a:solidFill>
            </a:endParaRPr>
          </a:p>
          <a:p>
            <a:r>
              <a:rPr lang="en-US" altLang="zh-CN" sz="1400">
                <a:solidFill>
                  <a:srgbClr val="C00000"/>
                </a:solidFill>
              </a:rPr>
              <a:t>4.</a:t>
            </a:r>
            <a:r>
              <a:rPr lang="zh-CN" altLang="en-US" sz="1400">
                <a:solidFill>
                  <a:srgbClr val="C00000"/>
                </a:solidFill>
              </a:rPr>
              <a:t>优秀作文的特质（素材复苏，写）</a:t>
            </a:r>
            <a:endParaRPr lang="en-US" altLang="zh-CN" sz="1400">
              <a:solidFill>
                <a:srgbClr val="C00000"/>
              </a:solidFill>
            </a:endParaRPr>
          </a:p>
          <a:p>
            <a:r>
              <a:rPr lang="en-US" altLang="zh-CN" sz="1400">
                <a:solidFill>
                  <a:srgbClr val="C00000"/>
                </a:solidFill>
              </a:rPr>
              <a:t>5.</a:t>
            </a:r>
            <a:r>
              <a:rPr lang="zh-CN" altLang="en-US" sz="1400">
                <a:solidFill>
                  <a:srgbClr val="C00000"/>
                </a:solidFill>
              </a:rPr>
              <a:t>名句抽查（写）</a:t>
            </a:r>
            <a:endParaRPr lang="en-US" altLang="zh-CN" sz="1400">
              <a:solidFill>
                <a:srgbClr val="C00000"/>
              </a:solidFill>
            </a:endParaRPr>
          </a:p>
          <a:p>
            <a:r>
              <a:rPr lang="en-US" altLang="zh-CN" sz="1400">
                <a:solidFill>
                  <a:srgbClr val="C00000"/>
                </a:solidFill>
              </a:rPr>
              <a:t>6.</a:t>
            </a:r>
            <a:r>
              <a:rPr lang="zh-CN" altLang="en-US" sz="1400">
                <a:solidFill>
                  <a:srgbClr val="C00000"/>
                </a:solidFill>
              </a:rPr>
              <a:t>卷面书写手感保持</a:t>
            </a:r>
            <a:endParaRPr lang="zh-CN" altLang="en-US" sz="1400">
              <a:solidFill>
                <a:srgbClr val="C00000"/>
              </a:solidFill>
            </a:endParaRP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适用每一科</a:t>
            </a:r>
            <a:endParaRPr lang="zh-CN" altLang="en-US"/>
          </a:p>
        </p:txBody>
      </p:sp>
      <p:sp>
        <p:nvSpPr>
          <p:cNvPr id="3" name="内容占位符 2"/>
          <p:cNvSpPr>
            <a:spLocks noGrp="1"/>
          </p:cNvSpPr>
          <p:nvPr>
            <p:ph idx="1"/>
          </p:nvPr>
        </p:nvSpPr>
        <p:spPr/>
        <p:txBody>
          <a:bodyPr>
            <a:normAutofit/>
          </a:bodyPr>
          <a:lstStyle/>
          <a:p>
            <a:r>
              <a:rPr lang="en-US" altLang="zh-CN" sz="1800">
                <a:solidFill>
                  <a:srgbClr val="C00000"/>
                </a:solidFill>
              </a:rPr>
              <a:t>1.</a:t>
            </a:r>
            <a:r>
              <a:rPr lang="zh-CN" altLang="en-US" sz="1800">
                <a:solidFill>
                  <a:srgbClr val="C00000"/>
                </a:solidFill>
              </a:rPr>
              <a:t>题型放电影</a:t>
            </a:r>
            <a:endParaRPr lang="en-US" altLang="zh-CN" sz="1800">
              <a:solidFill>
                <a:srgbClr val="C00000"/>
              </a:solidFill>
            </a:endParaRPr>
          </a:p>
          <a:p>
            <a:r>
              <a:rPr lang="en-US" altLang="zh-CN" sz="1800">
                <a:solidFill>
                  <a:srgbClr val="C00000"/>
                </a:solidFill>
              </a:rPr>
              <a:t>2.</a:t>
            </a:r>
            <a:r>
              <a:rPr lang="zh-CN" altLang="en-US" sz="1800">
                <a:solidFill>
                  <a:srgbClr val="C00000"/>
                </a:solidFill>
              </a:rPr>
              <a:t>每种题型易错点放电影</a:t>
            </a:r>
            <a:endParaRPr lang="en-US" altLang="zh-CN" sz="1800">
              <a:solidFill>
                <a:srgbClr val="C00000"/>
              </a:solidFill>
            </a:endParaRPr>
          </a:p>
          <a:p>
            <a:r>
              <a:rPr lang="en-US" altLang="zh-CN" sz="1800">
                <a:solidFill>
                  <a:srgbClr val="C00000"/>
                </a:solidFill>
              </a:rPr>
              <a:t>3.</a:t>
            </a:r>
            <a:r>
              <a:rPr lang="zh-CN" altLang="en-US" sz="1800">
                <a:solidFill>
                  <a:srgbClr val="C00000"/>
                </a:solidFill>
              </a:rPr>
              <a:t>难点（含知识体系）回扣（文字复苏）</a:t>
            </a:r>
            <a:endParaRPr lang="en-US" altLang="zh-CN" sz="1800">
              <a:solidFill>
                <a:srgbClr val="C00000"/>
              </a:solidFill>
            </a:endParaRPr>
          </a:p>
          <a:p>
            <a:r>
              <a:rPr lang="en-US" altLang="zh-CN" sz="4400">
                <a:solidFill>
                  <a:srgbClr val="002060"/>
                </a:solidFill>
              </a:rPr>
              <a:t>4.</a:t>
            </a:r>
            <a:r>
              <a:rPr lang="zh-CN" altLang="en-US" sz="4400">
                <a:solidFill>
                  <a:srgbClr val="002060"/>
                </a:solidFill>
              </a:rPr>
              <a:t>优秀作文的特质（素材复苏，写）</a:t>
            </a:r>
            <a:endParaRPr lang="en-US" altLang="zh-CN" sz="4400">
              <a:solidFill>
                <a:srgbClr val="002060"/>
              </a:solidFill>
            </a:endParaRPr>
          </a:p>
          <a:p>
            <a:r>
              <a:rPr lang="en-US" altLang="zh-CN" sz="1800">
                <a:solidFill>
                  <a:srgbClr val="C00000"/>
                </a:solidFill>
              </a:rPr>
              <a:t>5.</a:t>
            </a:r>
            <a:r>
              <a:rPr lang="zh-CN" altLang="en-US" sz="1800">
                <a:solidFill>
                  <a:srgbClr val="C00000"/>
                </a:solidFill>
              </a:rPr>
              <a:t>名句抽查（写）</a:t>
            </a:r>
            <a:endParaRPr lang="en-US" altLang="zh-CN" sz="1800">
              <a:solidFill>
                <a:srgbClr val="C00000"/>
              </a:solidFill>
            </a:endParaRPr>
          </a:p>
          <a:p>
            <a:r>
              <a:rPr lang="en-US" altLang="zh-CN" sz="1800">
                <a:solidFill>
                  <a:srgbClr val="C00000"/>
                </a:solidFill>
              </a:rPr>
              <a:t>6.</a:t>
            </a:r>
            <a:r>
              <a:rPr lang="zh-CN" altLang="en-US" sz="1800">
                <a:solidFill>
                  <a:srgbClr val="C00000"/>
                </a:solidFill>
              </a:rPr>
              <a:t>卷面书写手感保持</a:t>
            </a:r>
            <a:endParaRPr lang="zh-CN" altLang="en-US" sz="1800">
              <a:solidFill>
                <a:srgbClr val="C00000"/>
              </a:solidFill>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适用每一科</a:t>
            </a:r>
            <a:endParaRPr lang="zh-CN" altLang="en-US"/>
          </a:p>
        </p:txBody>
      </p:sp>
      <p:sp>
        <p:nvSpPr>
          <p:cNvPr id="3" name="内容占位符 2"/>
          <p:cNvSpPr>
            <a:spLocks noGrp="1"/>
          </p:cNvSpPr>
          <p:nvPr>
            <p:ph idx="1"/>
          </p:nvPr>
        </p:nvSpPr>
        <p:spPr/>
        <p:txBody>
          <a:bodyPr>
            <a:normAutofit/>
          </a:bodyPr>
          <a:lstStyle/>
          <a:p>
            <a:r>
              <a:rPr lang="en-US" altLang="zh-CN" sz="4000">
                <a:solidFill>
                  <a:srgbClr val="C00000"/>
                </a:solidFill>
              </a:rPr>
              <a:t>1.</a:t>
            </a:r>
            <a:r>
              <a:rPr lang="zh-CN" altLang="en-US" sz="4000">
                <a:solidFill>
                  <a:srgbClr val="C00000"/>
                </a:solidFill>
              </a:rPr>
              <a:t>题型放电影</a:t>
            </a:r>
            <a:endParaRPr lang="en-US" altLang="zh-CN" sz="4000">
              <a:solidFill>
                <a:srgbClr val="C00000"/>
              </a:solidFill>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14300" y="364245"/>
            <a:ext cx="11963399" cy="5755422"/>
          </a:xfrm>
          <a:prstGeom prst="rect">
            <a:avLst/>
          </a:prstGeom>
          <a:noFill/>
          <a:ln w="9525">
            <a:noFill/>
          </a:ln>
        </p:spPr>
        <p:txBody>
          <a:bodyPr wrap="square">
            <a:spAutoFit/>
          </a:bodyPr>
          <a:lstStyle/>
          <a:p>
            <a:pPr indent="0"/>
            <a:r>
              <a:rPr lang="zh-CN" sz="3200" b="0">
                <a:solidFill>
                  <a:srgbClr val="002060"/>
                </a:solidFill>
                <a:ea typeface="宋体" panose="02010600030101010101" pitchFamily="2" charset="-122"/>
              </a:rPr>
              <a:t>2022年备考须关注的时代、社会、生活情境</a:t>
            </a:r>
            <a:endParaRPr lang="zh-CN" sz="3200" b="0">
              <a:solidFill>
                <a:srgbClr val="002060"/>
              </a:solidFill>
              <a:ea typeface="宋体" panose="02010600030101010101" pitchFamily="2" charset="-122"/>
            </a:endParaRPr>
          </a:p>
          <a:p>
            <a:pPr indent="0"/>
            <a:r>
              <a:rPr lang="zh-CN" sz="2800" b="0">
                <a:solidFill>
                  <a:srgbClr val="002060"/>
                </a:solidFill>
                <a:ea typeface="宋体" panose="02010600030101010101" pitchFamily="2" charset="-122"/>
              </a:rPr>
              <a:t>1、冬奥会</a:t>
            </a:r>
            <a:endParaRPr lang="zh-CN" sz="2800" b="0">
              <a:solidFill>
                <a:srgbClr val="002060"/>
              </a:solidFill>
              <a:ea typeface="宋体" panose="02010600030101010101" pitchFamily="2" charset="-122"/>
            </a:endParaRPr>
          </a:p>
          <a:p>
            <a:pPr indent="0"/>
            <a:r>
              <a:rPr lang="zh-CN" sz="2800" b="0">
                <a:solidFill>
                  <a:srgbClr val="002060"/>
                </a:solidFill>
                <a:ea typeface="宋体" panose="02010600030101010101" pitchFamily="2" charset="-122"/>
              </a:rPr>
              <a:t>2、辛亥革命110周年</a:t>
            </a:r>
            <a:endParaRPr lang="zh-CN" sz="2800" b="0">
              <a:solidFill>
                <a:srgbClr val="002060"/>
              </a:solidFill>
              <a:ea typeface="宋体" panose="02010600030101010101" pitchFamily="2" charset="-122"/>
            </a:endParaRPr>
          </a:p>
          <a:p>
            <a:pPr indent="0"/>
            <a:r>
              <a:rPr lang="zh-CN" sz="2800" b="0">
                <a:solidFill>
                  <a:srgbClr val="002060"/>
                </a:solidFill>
                <a:ea typeface="宋体" panose="02010600030101010101" pitchFamily="2" charset="-122"/>
              </a:rPr>
              <a:t>3、新冠疫情防控、人类命运共同体、年终提问(我们的确定性)</a:t>
            </a:r>
            <a:endParaRPr lang="zh-CN" sz="2800" b="0">
              <a:solidFill>
                <a:srgbClr val="002060"/>
              </a:solidFill>
              <a:ea typeface="宋体" panose="02010600030101010101" pitchFamily="2" charset="-122"/>
            </a:endParaRPr>
          </a:p>
          <a:p>
            <a:pPr indent="0"/>
            <a:r>
              <a:rPr lang="zh-CN" sz="2800" b="0">
                <a:solidFill>
                  <a:srgbClr val="002060"/>
                </a:solidFill>
                <a:ea typeface="宋体" panose="02010600030101010101" pitchFamily="2" charset="-122"/>
              </a:rPr>
              <a:t>4、生物多样性</a:t>
            </a:r>
            <a:endParaRPr lang="zh-CN" sz="2800" b="0">
              <a:solidFill>
                <a:srgbClr val="002060"/>
              </a:solidFill>
              <a:ea typeface="宋体" panose="02010600030101010101" pitchFamily="2" charset="-122"/>
            </a:endParaRPr>
          </a:p>
          <a:p>
            <a:pPr indent="0"/>
            <a:r>
              <a:rPr lang="zh-CN" sz="2800" b="0">
                <a:solidFill>
                  <a:srgbClr val="002060"/>
                </a:solidFill>
                <a:ea typeface="宋体" panose="02010600030101010101" pitchFamily="2" charset="-122"/>
              </a:rPr>
              <a:t>5、饭圈文化(偶像、榜样)</a:t>
            </a:r>
            <a:endParaRPr lang="zh-CN" sz="2800" b="0">
              <a:solidFill>
                <a:srgbClr val="002060"/>
              </a:solidFill>
              <a:ea typeface="宋体" panose="02010600030101010101" pitchFamily="2" charset="-122"/>
            </a:endParaRPr>
          </a:p>
          <a:p>
            <a:pPr indent="0"/>
            <a:r>
              <a:rPr lang="zh-CN" sz="2800" b="0">
                <a:solidFill>
                  <a:srgbClr val="002060"/>
                </a:solidFill>
                <a:ea typeface="宋体" panose="02010600030101010101" pitchFamily="2" charset="-122"/>
              </a:rPr>
              <a:t>6、生态文明(青山绿水、大运河文化)</a:t>
            </a:r>
            <a:endParaRPr lang="zh-CN" sz="2800" b="0">
              <a:solidFill>
                <a:srgbClr val="002060"/>
              </a:solidFill>
              <a:ea typeface="宋体" panose="02010600030101010101" pitchFamily="2" charset="-122"/>
            </a:endParaRPr>
          </a:p>
          <a:p>
            <a:pPr indent="0"/>
            <a:r>
              <a:rPr lang="zh-CN" sz="2800" b="0">
                <a:solidFill>
                  <a:srgbClr val="002060"/>
                </a:solidFill>
                <a:ea typeface="宋体" panose="02010600030101010101" pitchFamily="2" charset="-122"/>
              </a:rPr>
              <a:t>7、传统文化创新(春晚、河南卫视奇妙游系列等)</a:t>
            </a:r>
            <a:endParaRPr lang="zh-CN" sz="2800" b="0">
              <a:solidFill>
                <a:srgbClr val="002060"/>
              </a:solidFill>
              <a:ea typeface="宋体" panose="02010600030101010101" pitchFamily="2" charset="-122"/>
            </a:endParaRPr>
          </a:p>
          <a:p>
            <a:pPr indent="0"/>
            <a:r>
              <a:rPr lang="zh-CN" sz="2800" b="0">
                <a:solidFill>
                  <a:srgbClr val="002060"/>
                </a:solidFill>
                <a:ea typeface="宋体" panose="02010600030101010101" pitchFamily="2" charset="-122"/>
              </a:rPr>
              <a:t>8、女足精神</a:t>
            </a:r>
            <a:endParaRPr lang="zh-CN" sz="2800" b="0">
              <a:solidFill>
                <a:srgbClr val="002060"/>
              </a:solidFill>
              <a:ea typeface="宋体" panose="02010600030101010101" pitchFamily="2" charset="-122"/>
            </a:endParaRPr>
          </a:p>
          <a:p>
            <a:pPr indent="0"/>
            <a:r>
              <a:rPr lang="zh-CN" sz="2800" b="0">
                <a:solidFill>
                  <a:srgbClr val="002060"/>
                </a:solidFill>
                <a:ea typeface="宋体" panose="02010600030101010101" pitchFamily="2" charset="-122"/>
              </a:rPr>
              <a:t>9、航天工程</a:t>
            </a:r>
            <a:endParaRPr lang="zh-CN" sz="2800" b="0">
              <a:solidFill>
                <a:srgbClr val="002060"/>
              </a:solidFill>
              <a:ea typeface="宋体" panose="02010600030101010101" pitchFamily="2" charset="-122"/>
            </a:endParaRPr>
          </a:p>
          <a:p>
            <a:pPr indent="0"/>
            <a:r>
              <a:rPr lang="zh-CN" sz="2800" b="0">
                <a:solidFill>
                  <a:srgbClr val="002060"/>
                </a:solidFill>
                <a:ea typeface="宋体" panose="02010600030101010101" pitchFamily="2" charset="-122"/>
              </a:rPr>
              <a:t>10、国货创新</a:t>
            </a:r>
            <a:endParaRPr lang="zh-CN" sz="2800" b="0">
              <a:solidFill>
                <a:srgbClr val="002060"/>
              </a:solidFill>
              <a:ea typeface="宋体" panose="02010600030101010101" pitchFamily="2" charset="-122"/>
            </a:endParaRPr>
          </a:p>
          <a:p>
            <a:pPr indent="0"/>
            <a:r>
              <a:rPr lang="zh-CN" sz="2800" b="0">
                <a:solidFill>
                  <a:srgbClr val="002060"/>
                </a:solidFill>
                <a:ea typeface="宋体" panose="02010600030101010101" pitchFamily="2" charset="-122"/>
              </a:rPr>
              <a:t>11、智能时代与人口老龄化、三孩政策</a:t>
            </a:r>
            <a:endParaRPr lang="zh-CN" sz="2800" b="0">
              <a:solidFill>
                <a:srgbClr val="002060"/>
              </a:solidFill>
              <a:ea typeface="宋体" panose="02010600030101010101" pitchFamily="2" charset="-122"/>
            </a:endParaRPr>
          </a:p>
          <a:p>
            <a:pPr indent="0"/>
            <a:r>
              <a:rPr lang="zh-CN" sz="2800" b="0">
                <a:solidFill>
                  <a:srgbClr val="002060"/>
                </a:solidFill>
                <a:ea typeface="宋体" panose="02010600030101010101" pitchFamily="2" charset="-122"/>
              </a:rPr>
              <a:t>12、双减政策落地</a:t>
            </a:r>
            <a:r>
              <a:rPr lang="en-US" altLang="zh-CN" sz="2800" b="0">
                <a:solidFill>
                  <a:srgbClr val="002060"/>
                </a:solidFill>
                <a:ea typeface="宋体" panose="02010600030101010101" pitchFamily="2" charset="-122"/>
              </a:rPr>
              <a:t>……</a:t>
            </a:r>
            <a:endParaRPr lang="en-US" altLang="zh-CN" sz="2800" b="0">
              <a:solidFill>
                <a:srgbClr val="002060"/>
              </a:solidFill>
              <a:ea typeface="宋体" panose="02010600030101010101" pitchFamily="2" charset="-122"/>
            </a:endParaRPr>
          </a:p>
        </p:txBody>
      </p:sp>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适用每一科</a:t>
            </a:r>
            <a:endParaRPr lang="zh-CN" altLang="en-US"/>
          </a:p>
        </p:txBody>
      </p:sp>
      <p:sp>
        <p:nvSpPr>
          <p:cNvPr id="3" name="内容占位符 2"/>
          <p:cNvSpPr>
            <a:spLocks noGrp="1"/>
          </p:cNvSpPr>
          <p:nvPr>
            <p:ph idx="1"/>
          </p:nvPr>
        </p:nvSpPr>
        <p:spPr/>
        <p:txBody>
          <a:bodyPr>
            <a:normAutofit/>
          </a:bodyPr>
          <a:lstStyle/>
          <a:p>
            <a:r>
              <a:rPr lang="en-US" altLang="zh-CN" sz="1400">
                <a:solidFill>
                  <a:srgbClr val="C00000"/>
                </a:solidFill>
              </a:rPr>
              <a:t>1.</a:t>
            </a:r>
            <a:r>
              <a:rPr lang="zh-CN" altLang="en-US" sz="1400">
                <a:solidFill>
                  <a:srgbClr val="C00000"/>
                </a:solidFill>
              </a:rPr>
              <a:t>题型放电影</a:t>
            </a:r>
            <a:endParaRPr lang="en-US" altLang="zh-CN" sz="1400">
              <a:solidFill>
                <a:srgbClr val="C00000"/>
              </a:solidFill>
            </a:endParaRPr>
          </a:p>
          <a:p>
            <a:r>
              <a:rPr lang="en-US" altLang="zh-CN" sz="1400">
                <a:solidFill>
                  <a:srgbClr val="C00000"/>
                </a:solidFill>
              </a:rPr>
              <a:t>2.</a:t>
            </a:r>
            <a:r>
              <a:rPr lang="zh-CN" altLang="en-US" sz="1400">
                <a:solidFill>
                  <a:srgbClr val="C00000"/>
                </a:solidFill>
              </a:rPr>
              <a:t>每种题型易错点放电影</a:t>
            </a:r>
            <a:endParaRPr lang="en-US" altLang="zh-CN" sz="1400">
              <a:solidFill>
                <a:srgbClr val="C00000"/>
              </a:solidFill>
            </a:endParaRPr>
          </a:p>
          <a:p>
            <a:r>
              <a:rPr lang="en-US" altLang="zh-CN" sz="1400">
                <a:solidFill>
                  <a:srgbClr val="C00000"/>
                </a:solidFill>
              </a:rPr>
              <a:t>3.</a:t>
            </a:r>
            <a:r>
              <a:rPr lang="zh-CN" altLang="en-US" sz="1400">
                <a:solidFill>
                  <a:srgbClr val="C00000"/>
                </a:solidFill>
              </a:rPr>
              <a:t>难点（含知识体系）回扣（文字复苏）</a:t>
            </a:r>
            <a:endParaRPr lang="en-US" altLang="zh-CN" sz="1400">
              <a:solidFill>
                <a:srgbClr val="C00000"/>
              </a:solidFill>
            </a:endParaRPr>
          </a:p>
          <a:p>
            <a:r>
              <a:rPr lang="en-US" altLang="zh-CN" sz="1400">
                <a:solidFill>
                  <a:srgbClr val="C00000"/>
                </a:solidFill>
              </a:rPr>
              <a:t>4.</a:t>
            </a:r>
            <a:r>
              <a:rPr lang="zh-CN" altLang="en-US" sz="1400">
                <a:solidFill>
                  <a:srgbClr val="C00000"/>
                </a:solidFill>
              </a:rPr>
              <a:t>优秀作文的特质（素材复苏，写）</a:t>
            </a:r>
            <a:endParaRPr lang="en-US" altLang="zh-CN" sz="1400">
              <a:solidFill>
                <a:srgbClr val="C00000"/>
              </a:solidFill>
            </a:endParaRPr>
          </a:p>
          <a:p>
            <a:r>
              <a:rPr lang="en-US" altLang="zh-CN" sz="4400">
                <a:solidFill>
                  <a:srgbClr val="002060"/>
                </a:solidFill>
              </a:rPr>
              <a:t>5.</a:t>
            </a:r>
            <a:r>
              <a:rPr lang="zh-CN" altLang="en-US" sz="4400">
                <a:solidFill>
                  <a:srgbClr val="002060"/>
                </a:solidFill>
              </a:rPr>
              <a:t>名句抽查（写）</a:t>
            </a:r>
            <a:endParaRPr lang="en-US" altLang="zh-CN" sz="4400">
              <a:solidFill>
                <a:srgbClr val="002060"/>
              </a:solidFill>
            </a:endParaRPr>
          </a:p>
          <a:p>
            <a:r>
              <a:rPr lang="en-US" altLang="zh-CN" sz="1400">
                <a:solidFill>
                  <a:srgbClr val="C00000"/>
                </a:solidFill>
              </a:rPr>
              <a:t>6.</a:t>
            </a:r>
            <a:r>
              <a:rPr lang="zh-CN" altLang="en-US" sz="1400">
                <a:solidFill>
                  <a:srgbClr val="C00000"/>
                </a:solidFill>
              </a:rPr>
              <a:t>卷面书写手感保持</a:t>
            </a:r>
            <a:endParaRPr lang="zh-CN" altLang="en-US" sz="1400">
              <a:solidFill>
                <a:srgbClr val="C00000"/>
              </a:solidFill>
            </a:endParaRPr>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294787"/>
            <a:ext cx="10515600" cy="1325563"/>
          </a:xfrm>
        </p:spPr>
        <p:txBody>
          <a:bodyPr>
            <a:normAutofit/>
          </a:bodyPr>
          <a:lstStyle/>
          <a:p>
            <a:r>
              <a:rPr kumimoji="1" lang="en-US" altLang="zh-CN" sz="4800">
                <a:solidFill>
                  <a:srgbClr val="FF0000"/>
                </a:solidFill>
                <a:highlight>
                  <a:srgbClr val="FFFF00"/>
                </a:highlight>
              </a:rPr>
              <a:t>2022</a:t>
            </a:r>
            <a:r>
              <a:rPr kumimoji="1" lang="zh-CN" altLang="en-US" sz="4800">
                <a:solidFill>
                  <a:srgbClr val="FF0000"/>
                </a:solidFill>
                <a:highlight>
                  <a:srgbClr val="FFFF00"/>
                </a:highlight>
              </a:rPr>
              <a:t>年语言文字题型分析</a:t>
            </a:r>
            <a:endParaRPr kumimoji="1" lang="zh-CN" altLang="en-US" sz="4800">
              <a:solidFill>
                <a:srgbClr val="FF0000"/>
              </a:solidFill>
              <a:highlight>
                <a:srgbClr val="FFFF00"/>
              </a:highlight>
            </a:endParaRP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表格 2"/>
          <p:cNvGraphicFramePr>
            <a:graphicFrameLocks noGrp="1"/>
          </p:cNvGraphicFramePr>
          <p:nvPr>
            <p:custDataLst>
              <p:tags r:id="rId3"/>
            </p:custDataLst>
          </p:nvPr>
        </p:nvGraphicFramePr>
        <p:xfrm>
          <a:off x="239395" y="171450"/>
          <a:ext cx="11872595" cy="6449060"/>
        </p:xfrm>
        <a:graphic>
          <a:graphicData uri="http://schemas.openxmlformats.org/drawingml/2006/table">
            <a:tbl>
              <a:tblPr firstRow="1" bandRow="1">
                <a:tableStyleId>{5940675A-B579-460E-94D1-54222C63F5DA}</a:tableStyleId>
              </a:tblPr>
              <a:tblGrid>
                <a:gridCol w="1626870"/>
                <a:gridCol w="1489075"/>
                <a:gridCol w="1859280"/>
                <a:gridCol w="1624330"/>
                <a:gridCol w="5273040"/>
              </a:tblGrid>
              <a:tr h="299720">
                <a:tc rowSpan="2">
                  <a:txBody>
                    <a:bodyPr vert="horz" wrap="square"/>
                    <a:lstStyle/>
                    <a:p>
                      <a:pPr indent="0" algn="ctr">
                        <a:buNone/>
                      </a:pPr>
                      <a:r>
                        <a:rPr lang="en-US" sz="2000" b="0">
                          <a:solidFill>
                            <a:srgbClr val="C00000"/>
                          </a:solidFill>
                          <a:highlight>
                            <a:srgbClr val="FFFF00"/>
                          </a:highlight>
                          <a:latin typeface="华文新魏" panose="02010800040101010101" pitchFamily="2" charset="-122"/>
                          <a:ea typeface="华文新魏" panose="02010800040101010101" pitchFamily="2" charset="-122"/>
                          <a:cs typeface="Times New Roman" panose="02020603050405020304" pitchFamily="18" charset="0"/>
                        </a:rPr>
                        <a:t>题型分析</a:t>
                      </a:r>
                      <a:endParaRPr lang="en-US" altLang="en-US" sz="2000" b="0">
                        <a:solidFill>
                          <a:srgbClr val="C00000"/>
                        </a:solidFill>
                        <a:highlight>
                          <a:srgbClr val="FFFF00"/>
                        </a:highlight>
                        <a:latin typeface="华文新魏" panose="02010800040101010101" pitchFamily="2" charset="-122"/>
                        <a:ea typeface="华文新魏" panose="0201080004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vert="horz" wrap="square"/>
                    <a:lstStyle/>
                    <a:p>
                      <a:pPr indent="0" algn="ctr">
                        <a:buNone/>
                      </a:pPr>
                      <a:r>
                        <a:rPr lang="en-US" sz="1600" b="0">
                          <a:solidFill>
                            <a:srgbClr val="C00000"/>
                          </a:solidFill>
                          <a:latin typeface="华文新魏" panose="02010800040101010101" pitchFamily="2" charset="-122"/>
                          <a:ea typeface="华文新魏" panose="02010800040101010101" pitchFamily="2" charset="-122"/>
                          <a:cs typeface="Times New Roman" panose="02020603050405020304" pitchFamily="18" charset="0"/>
                        </a:rPr>
                        <a:t>真题展示</a:t>
                      </a:r>
                      <a:endParaRPr lang="en-US" altLang="en-US" sz="1600" b="0">
                        <a:solidFill>
                          <a:srgbClr val="C00000"/>
                        </a:solidFill>
                        <a:latin typeface="华文新魏" panose="02010800040101010101" pitchFamily="2" charset="-122"/>
                        <a:ea typeface="华文新魏" panose="0201080004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vert="horz" wrap="square"/>
                    <a:lstStyle/>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vert="horz" wrap="square"/>
                    <a:lstStyle/>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rowSpan="2">
                  <a:txBody>
                    <a:bodyPr vert="horz" wrap="square"/>
                    <a:lstStyle/>
                    <a:p>
                      <a:pPr indent="0" algn="ctr">
                        <a:buNone/>
                      </a:pPr>
                      <a:r>
                        <a:rPr lang="en-US" sz="2400" b="0">
                          <a:latin typeface="华文新魏" panose="02010800040101010101" pitchFamily="2" charset="-122"/>
                          <a:ea typeface="华文新魏" panose="02010800040101010101" pitchFamily="2" charset="-122"/>
                          <a:cs typeface="Times New Roman" panose="02020603050405020304" pitchFamily="18" charset="0"/>
                        </a:rPr>
                        <a:t>题型特点</a:t>
                      </a:r>
                      <a:endParaRPr lang="en-US" altLang="en-US" sz="2400" b="0">
                        <a:latin typeface="华文新魏" panose="02010800040101010101" pitchFamily="2" charset="-122"/>
                        <a:ea typeface="华文新魏" panose="0201080004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4645">
                <a:tc vMerge="1">
                  <a:txBody>
                    <a:bodyPr vert="horz" wrap="square"/>
                    <a:lstStyle/>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vert="horz" wrap="square"/>
                    <a:lstStyle/>
                    <a:p>
                      <a:pPr indent="0" algn="ctr">
                        <a:buNone/>
                      </a:pPr>
                      <a:r>
                        <a:rPr lang="en-US" sz="1800" b="0">
                          <a:latin typeface="华文新魏" panose="02010800040101010101" pitchFamily="2" charset="-122"/>
                          <a:ea typeface="华文新魏" panose="02010800040101010101" pitchFamily="2" charset="-122"/>
                          <a:cs typeface="Times New Roman" panose="02020603050405020304" pitchFamily="18" charset="0"/>
                        </a:rPr>
                        <a:t>试题来源</a:t>
                      </a:r>
                      <a:endParaRPr lang="en-US" altLang="en-US" sz="1800" b="0">
                        <a:latin typeface="华文新魏" panose="02010800040101010101" pitchFamily="2" charset="-122"/>
                        <a:ea typeface="华文新魏" panose="0201080004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1800" b="0">
                          <a:latin typeface="华文新魏" panose="02010800040101010101" pitchFamily="2" charset="-122"/>
                          <a:ea typeface="华文新魏" panose="02010800040101010101" pitchFamily="2" charset="-122"/>
                          <a:cs typeface="Times New Roman" panose="02020603050405020304" pitchFamily="18" charset="0"/>
                        </a:rPr>
                        <a:t>语料来源</a:t>
                      </a:r>
                      <a:endParaRPr lang="en-US" altLang="en-US" sz="1800" b="0">
                        <a:latin typeface="华文新魏" panose="02010800040101010101" pitchFamily="2" charset="-122"/>
                        <a:ea typeface="华文新魏" panose="0201080004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1800" b="0">
                          <a:latin typeface="华文新魏" panose="02010800040101010101" pitchFamily="2" charset="-122"/>
                          <a:ea typeface="华文新魏" panose="02010800040101010101" pitchFamily="2" charset="-122"/>
                          <a:cs typeface="Times New Roman" panose="02020603050405020304" pitchFamily="18" charset="0"/>
                        </a:rPr>
                        <a:t>考查要点</a:t>
                      </a:r>
                      <a:endParaRPr lang="en-US" altLang="en-US" sz="1800" b="0">
                        <a:latin typeface="华文新魏" panose="02010800040101010101" pitchFamily="2" charset="-122"/>
                        <a:ea typeface="华文新魏" panose="0201080004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vert="horz" wrap="square"/>
                    <a:lstStyle/>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r>
              <a:tr h="798195">
                <a:tc rowSpan="9">
                  <a:txBody>
                    <a:bodyPr vert="horz" wrap="square"/>
                    <a:lstStyle/>
                    <a:p>
                      <a:pPr indent="0" algn="ctr">
                        <a:buNone/>
                      </a:pPr>
                      <a:r>
                        <a:rPr lang="en-US" sz="2000" b="0">
                          <a:latin typeface="华文新魏" panose="02010800040101010101" pitchFamily="2" charset="-122"/>
                          <a:ea typeface="华文新魏" panose="02010800040101010101" pitchFamily="2" charset="-122"/>
                          <a:cs typeface="Times New Roman" panose="02020603050405020304" pitchFamily="18" charset="0"/>
                        </a:rPr>
                        <a:t>语用表达题是指能凭借语感和对语言运用规律的把握，根据具体的语言情境和不同的对象，进行表达与交流；能将具体的语言文字作品置于特定的交际情境和历史文化情境中理解、分析和评价</a:t>
                      </a:r>
                      <a:r>
                        <a:rPr lang="en-US" sz="1800" b="1">
                          <a:latin typeface="华文新魏" panose="02010800040101010101" pitchFamily="2" charset="-122"/>
                          <a:ea typeface="华文新魏" panose="02010800040101010101" pitchFamily="2" charset="-122"/>
                          <a:cs typeface="Times New Roman" panose="02020603050405020304" pitchFamily="18" charset="0"/>
                        </a:rPr>
                        <a:t>。</a:t>
                      </a:r>
                      <a:endParaRPr lang="en-US" altLang="en-US" sz="1800" b="1">
                        <a:latin typeface="华文新魏" panose="02010800040101010101" pitchFamily="2" charset="-122"/>
                        <a:ea typeface="华文新魏" panose="0201080004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600" b="0">
                          <a:latin typeface="华文新魏" panose="02010800040101010101" pitchFamily="2" charset="-122"/>
                          <a:ea typeface="华文新魏" panose="02010800040101010101" pitchFamily="2" charset="-122"/>
                          <a:cs typeface="华文新魏" panose="02010800040101010101" pitchFamily="2" charset="-122"/>
                        </a:rPr>
                        <a:t>2020·全国卷Ⅰ</a:t>
                      </a:r>
                      <a:endParaRPr lang="en-US" altLang="en-US" sz="1600" b="0">
                        <a:latin typeface="华文新魏" panose="02010800040101010101" pitchFamily="2" charset="-122"/>
                        <a:ea typeface="华文新魏" panose="02010800040101010101" pitchFamily="2" charset="-122"/>
                        <a:cs typeface="华文新魏" panose="0201080004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600" b="0">
                          <a:latin typeface="华文新魏" panose="02010800040101010101" pitchFamily="2" charset="-122"/>
                          <a:ea typeface="华文新魏" panose="02010800040101010101" pitchFamily="2" charset="-122"/>
                          <a:cs typeface="华文新魏" panose="02010800040101010101" pitchFamily="2" charset="-122"/>
                        </a:rPr>
                        <a:t>有氧运动、“中国航天日”启动仪式</a:t>
                      </a:r>
                      <a:endParaRPr lang="en-US" altLang="en-US" sz="1600" b="0">
                        <a:latin typeface="华文新魏" panose="02010800040101010101" pitchFamily="2" charset="-122"/>
                        <a:ea typeface="华文新魏" panose="02010800040101010101" pitchFamily="2" charset="-122"/>
                        <a:cs typeface="华文新魏" panose="0201080004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600" b="0">
                          <a:latin typeface="华文新魏" panose="02010800040101010101" pitchFamily="2" charset="-122"/>
                          <a:ea typeface="华文新魏" panose="02010800040101010101" pitchFamily="2" charset="-122"/>
                          <a:cs typeface="Times New Roman" panose="02020603050405020304" pitchFamily="18" charset="0"/>
                        </a:rPr>
                        <a:t>考查</a:t>
                      </a:r>
                      <a:r>
                        <a:rPr lang="en-US" sz="1600" b="0">
                          <a:solidFill>
                            <a:srgbClr val="C00000"/>
                          </a:solidFill>
                          <a:latin typeface="华文新魏" panose="02010800040101010101" pitchFamily="2" charset="-122"/>
                          <a:ea typeface="华文新魏" panose="02010800040101010101" pitchFamily="2" charset="-122"/>
                          <a:cs typeface="Times New Roman" panose="02020603050405020304" pitchFamily="18" charset="0"/>
                        </a:rPr>
                        <a:t>补写句子</a:t>
                      </a:r>
                      <a:r>
                        <a:rPr lang="en-US" sz="1600" b="0">
                          <a:solidFill>
                            <a:srgbClr val="00B050"/>
                          </a:solidFill>
                          <a:latin typeface="华文新魏" panose="02010800040101010101" pitchFamily="2" charset="-122"/>
                          <a:ea typeface="华文新魏" panose="02010800040101010101" pitchFamily="2" charset="-122"/>
                          <a:cs typeface="Times New Roman" panose="02020603050405020304" pitchFamily="18" charset="0"/>
                        </a:rPr>
                        <a:t>、压缩语段</a:t>
                      </a:r>
                      <a:endParaRPr lang="en-US" altLang="en-US" sz="1600" b="0">
                        <a:solidFill>
                          <a:srgbClr val="00B050"/>
                        </a:solidFill>
                        <a:latin typeface="华文新魏" panose="02010800040101010101" pitchFamily="2" charset="-122"/>
                        <a:ea typeface="华文新魏" panose="0201080004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9">
                  <a:txBody>
                    <a:bodyPr vert="horz" wrap="square"/>
                    <a:lstStyle/>
                    <a:p>
                      <a:pPr indent="0">
                        <a:buNone/>
                      </a:pPr>
                      <a:r>
                        <a:rPr lang="en-US" sz="1600" b="0">
                          <a:latin typeface="华文新魏" panose="02010800040101010101" pitchFamily="2" charset="-122"/>
                          <a:ea typeface="华文新魏" panose="02010800040101010101" pitchFamily="2" charset="-122"/>
                          <a:cs typeface="华文新魏" panose="02010800040101010101" pitchFamily="2" charset="-122"/>
                        </a:rPr>
                        <a:t>①</a:t>
                      </a:r>
                      <a:r>
                        <a:rPr lang="en-US" sz="1600" b="0">
                          <a:solidFill>
                            <a:srgbClr val="C00000"/>
                          </a:solidFill>
                          <a:latin typeface="华文新魏" panose="02010800040101010101" pitchFamily="2" charset="-122"/>
                          <a:ea typeface="华文新魏" panose="02010800040101010101" pitchFamily="2" charset="-122"/>
                          <a:cs typeface="华文新魏" panose="02010800040101010101" pitchFamily="2" charset="-122"/>
                        </a:rPr>
                        <a:t>补</a:t>
                      </a:r>
                      <a:r>
                        <a:rPr lang="en-US" sz="1800" b="0">
                          <a:solidFill>
                            <a:srgbClr val="C00000"/>
                          </a:solidFill>
                          <a:latin typeface="华文新魏" panose="02010800040101010101" pitchFamily="2" charset="-122"/>
                          <a:ea typeface="华文新魏" panose="02010800040101010101" pitchFamily="2" charset="-122"/>
                          <a:cs typeface="华文新魏" panose="02010800040101010101" pitchFamily="2" charset="-122"/>
                        </a:rPr>
                        <a:t>写句子题：</a:t>
                      </a:r>
                      <a:r>
                        <a:rPr lang="en-US" sz="1800" b="0">
                          <a:latin typeface="华文新魏" panose="02010800040101010101" pitchFamily="2" charset="-122"/>
                          <a:ea typeface="华文新魏" panose="02010800040101010101" pitchFamily="2" charset="-122"/>
                          <a:cs typeface="华文新魏" panose="02010800040101010101" pitchFamily="2" charset="-122"/>
                        </a:rPr>
                        <a:t>理清语段的行文结构，明确句与句之间的关系是解答此类题目的关键。</a:t>
                      </a:r>
                      <a:endParaRPr lang="en-US" sz="1800" b="0">
                        <a:latin typeface="华文新魏" panose="02010800040101010101" pitchFamily="2" charset="-122"/>
                        <a:ea typeface="华文新魏" panose="02010800040101010101" pitchFamily="2" charset="-122"/>
                        <a:cs typeface="华文新魏" panose="02010800040101010101" pitchFamily="2" charset="-122"/>
                      </a:endParaRPr>
                    </a:p>
                    <a:p>
                      <a:pPr indent="0">
                        <a:buNone/>
                      </a:pPr>
                      <a:r>
                        <a:rPr lang="en-US" sz="1800" b="0">
                          <a:solidFill>
                            <a:srgbClr val="C00000"/>
                          </a:solidFill>
                          <a:latin typeface="华文新魏" panose="02010800040101010101" pitchFamily="2" charset="-122"/>
                          <a:ea typeface="华文新魏" panose="02010800040101010101" pitchFamily="2" charset="-122"/>
                          <a:cs typeface="华文新魏" panose="02010800040101010101" pitchFamily="2" charset="-122"/>
                        </a:rPr>
                        <a:t>②简明、得体，准确、鲜明、生动题</a:t>
                      </a:r>
                      <a:r>
                        <a:rPr lang="en-US" sz="1800" b="0">
                          <a:latin typeface="华文新魏" panose="02010800040101010101" pitchFamily="2" charset="-122"/>
                          <a:ea typeface="华文新魏" panose="02010800040101010101" pitchFamily="2" charset="-122"/>
                          <a:cs typeface="华文新魏" panose="02010800040101010101" pitchFamily="2" charset="-122"/>
                        </a:rPr>
                        <a:t>：侧重考查在实际生活中经常遇到的语言表达问题，要求学生拥有熟练的语言表达能力。</a:t>
                      </a:r>
                      <a:endParaRPr lang="en-US" sz="1800" b="0">
                        <a:latin typeface="华文新魏" panose="02010800040101010101" pitchFamily="2" charset="-122"/>
                        <a:ea typeface="华文新魏" panose="02010800040101010101" pitchFamily="2" charset="-122"/>
                        <a:cs typeface="华文新魏" panose="02010800040101010101" pitchFamily="2" charset="-122"/>
                      </a:endParaRPr>
                    </a:p>
                    <a:p>
                      <a:pPr indent="0">
                        <a:buNone/>
                      </a:pPr>
                      <a:r>
                        <a:rPr lang="en-US" sz="1800" b="0">
                          <a:solidFill>
                            <a:srgbClr val="C00000"/>
                          </a:solidFill>
                          <a:latin typeface="华文新魏" panose="02010800040101010101" pitchFamily="2" charset="-122"/>
                          <a:ea typeface="华文新魏" panose="02010800040101010101" pitchFamily="2" charset="-122"/>
                          <a:cs typeface="华文新魏" panose="02010800040101010101" pitchFamily="2" charset="-122"/>
                        </a:rPr>
                        <a:t>③仿用句式题</a:t>
                      </a:r>
                      <a:r>
                        <a:rPr lang="en-US" sz="1800" b="0">
                          <a:latin typeface="华文新魏" panose="02010800040101010101" pitchFamily="2" charset="-122"/>
                          <a:ea typeface="华文新魏" panose="02010800040101010101" pitchFamily="2" charset="-122"/>
                          <a:cs typeface="华文新魏" panose="02010800040101010101" pitchFamily="2" charset="-122"/>
                        </a:rPr>
                        <a:t>：仿写题涉及语法结构、逻辑修辞、表达方式、语意连贯、风格协调等方面。</a:t>
                      </a:r>
                      <a:endParaRPr lang="en-US" sz="1800" b="0">
                        <a:latin typeface="华文新魏" panose="02010800040101010101" pitchFamily="2" charset="-122"/>
                        <a:ea typeface="华文新魏" panose="02010800040101010101" pitchFamily="2" charset="-122"/>
                        <a:cs typeface="华文新魏" panose="02010800040101010101" pitchFamily="2" charset="-122"/>
                      </a:endParaRPr>
                    </a:p>
                    <a:p>
                      <a:pPr indent="0">
                        <a:buNone/>
                      </a:pPr>
                      <a:r>
                        <a:rPr lang="en-US" sz="1800" b="0">
                          <a:latin typeface="华文新魏" panose="02010800040101010101" pitchFamily="2" charset="-122"/>
                          <a:ea typeface="华文新魏" panose="02010800040101010101" pitchFamily="2" charset="-122"/>
                          <a:cs typeface="华文新魏" panose="02010800040101010101" pitchFamily="2" charset="-122"/>
                        </a:rPr>
                        <a:t>④</a:t>
                      </a:r>
                      <a:r>
                        <a:rPr lang="en-US" sz="1800" b="0">
                          <a:solidFill>
                            <a:srgbClr val="C00000"/>
                          </a:solidFill>
                          <a:latin typeface="华文新魏" panose="02010800040101010101" pitchFamily="2" charset="-122"/>
                          <a:ea typeface="华文新魏" panose="02010800040101010101" pitchFamily="2" charset="-122"/>
                          <a:cs typeface="华文新魏" panose="02010800040101010101" pitchFamily="2" charset="-122"/>
                        </a:rPr>
                        <a:t>变换句式题</a:t>
                      </a:r>
                      <a:r>
                        <a:rPr lang="en-US" sz="1800" b="0">
                          <a:latin typeface="华文新魏" panose="02010800040101010101" pitchFamily="2" charset="-122"/>
                          <a:ea typeface="华文新魏" panose="02010800040101010101" pitchFamily="2" charset="-122"/>
                          <a:cs typeface="华文新魏" panose="02010800040101010101" pitchFamily="2" charset="-122"/>
                        </a:rPr>
                        <a:t>：根据题目要求和语言表达的需要，在保持原句意思不变的前提下，将句子由一种句式变换成另一种句式。</a:t>
                      </a:r>
                      <a:endParaRPr lang="en-US" sz="1800" b="0">
                        <a:latin typeface="华文新魏" panose="02010800040101010101" pitchFamily="2" charset="-122"/>
                        <a:ea typeface="华文新魏" panose="02010800040101010101" pitchFamily="2" charset="-122"/>
                        <a:cs typeface="华文新魏" panose="02010800040101010101" pitchFamily="2" charset="-122"/>
                      </a:endParaRPr>
                    </a:p>
                    <a:p>
                      <a:pPr indent="0">
                        <a:buNone/>
                      </a:pPr>
                      <a:r>
                        <a:rPr lang="en-US" sz="1800" b="0">
                          <a:solidFill>
                            <a:srgbClr val="C00000"/>
                          </a:solidFill>
                          <a:latin typeface="华文新魏" panose="02010800040101010101" pitchFamily="2" charset="-122"/>
                          <a:ea typeface="华文新魏" panose="02010800040101010101" pitchFamily="2" charset="-122"/>
                          <a:cs typeface="华文新魏" panose="02010800040101010101" pitchFamily="2" charset="-122"/>
                        </a:rPr>
                        <a:t>⑤扩展语句题</a:t>
                      </a:r>
                      <a:r>
                        <a:rPr lang="en-US" sz="1800" b="0">
                          <a:latin typeface="华文新魏" panose="02010800040101010101" pitchFamily="2" charset="-122"/>
                          <a:ea typeface="华文新魏" panose="02010800040101010101" pitchFamily="2" charset="-122"/>
                          <a:cs typeface="华文新魏" panose="02010800040101010101" pitchFamily="2" charset="-122"/>
                        </a:rPr>
                        <a:t>：包括显性要求和隐性要求两方面。“显性要求”指题干中明确限制扩展时必须满足的要求；“隐性要求”指题干中没有明确指出、隐含在所提供的具体语境中的要求。</a:t>
                      </a:r>
                      <a:endParaRPr lang="en-US" sz="1800" b="0">
                        <a:latin typeface="华文新魏" panose="02010800040101010101" pitchFamily="2" charset="-122"/>
                        <a:ea typeface="华文新魏" panose="02010800040101010101" pitchFamily="2" charset="-122"/>
                        <a:cs typeface="华文新魏" panose="02010800040101010101" pitchFamily="2" charset="-122"/>
                      </a:endParaRPr>
                    </a:p>
                    <a:p>
                      <a:pPr indent="0" algn="l">
                        <a:buNone/>
                      </a:pPr>
                      <a:r>
                        <a:rPr lang="en-US" sz="1800" b="0">
                          <a:solidFill>
                            <a:srgbClr val="C00000"/>
                          </a:solidFill>
                          <a:latin typeface="华文新魏" panose="02010800040101010101" pitchFamily="2" charset="-122"/>
                          <a:ea typeface="华文新魏" panose="02010800040101010101" pitchFamily="2" charset="-122"/>
                          <a:cs typeface="华文新魏" panose="02010800040101010101" pitchFamily="2" charset="-122"/>
                        </a:rPr>
                        <a:t>⑥压缩语段题</a:t>
                      </a:r>
                      <a:r>
                        <a:rPr lang="en-US" sz="1800" b="0">
                          <a:latin typeface="华文新魏" panose="02010800040101010101" pitchFamily="2" charset="-122"/>
                          <a:ea typeface="华文新魏" panose="02010800040101010101" pitchFamily="2" charset="-122"/>
                          <a:cs typeface="华文新魏" panose="02010800040101010101" pitchFamily="2" charset="-122"/>
                        </a:rPr>
                        <a:t>：压缩时，把语段的层次划分清楚后，再提炼各层次的要点(找出每个层次的陈述对象及其特点)，然后把各要点相加，最后进行综合整理，使之符合题干要求即可。</a:t>
                      </a:r>
                      <a:endParaRPr lang="en-US" sz="1800" b="0">
                        <a:latin typeface="华文新魏" panose="02010800040101010101" pitchFamily="2" charset="-122"/>
                        <a:ea typeface="华文新魏" panose="02010800040101010101" pitchFamily="2" charset="-122"/>
                        <a:cs typeface="华文新魏" panose="02010800040101010101" pitchFamily="2" charset="-122"/>
                      </a:endParaRPr>
                    </a:p>
                    <a:p>
                      <a:pPr indent="0">
                        <a:buNone/>
                      </a:pPr>
                      <a:r>
                        <a:rPr lang="en-US" sz="1800" b="0">
                          <a:solidFill>
                            <a:srgbClr val="C00000"/>
                          </a:solidFill>
                          <a:latin typeface="华文新魏" panose="02010800040101010101" pitchFamily="2" charset="-122"/>
                          <a:ea typeface="华文新魏" panose="02010800040101010101" pitchFamily="2" charset="-122"/>
                          <a:cs typeface="华文新魏" panose="02010800040101010101" pitchFamily="2" charset="-122"/>
                        </a:rPr>
                        <a:t>⑦图文转换题</a:t>
                      </a:r>
                      <a:r>
                        <a:rPr lang="en-US" sz="1800" b="0">
                          <a:latin typeface="华文新魏" panose="02010800040101010101" pitchFamily="2" charset="-122"/>
                          <a:ea typeface="华文新魏" panose="02010800040101010101" pitchFamily="2" charset="-122"/>
                          <a:cs typeface="华文新魏" panose="02010800040101010101" pitchFamily="2" charset="-122"/>
                        </a:rPr>
                        <a:t>：根据图或表中的有关内容，分析有关材料，辨别或挖掘某些隐含的信息，对材料进行综合性评价或推断，然后，用恰当的语言表述出来。 </a:t>
                      </a:r>
                      <a:endParaRPr lang="en-US" altLang="en-US" sz="1800" b="0">
                        <a:latin typeface="华文新魏" panose="02010800040101010101" pitchFamily="2" charset="-122"/>
                        <a:ea typeface="华文新魏" panose="02010800040101010101" pitchFamily="2" charset="-122"/>
                        <a:cs typeface="华文新魏" panose="0201080004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98805">
                <a:tc vMerge="1">
                  <a:txBody>
                    <a:bodyPr vert="horz" wrap="square"/>
                    <a:lstStyle/>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vert="horz" wrap="square"/>
                    <a:lstStyle/>
                    <a:p>
                      <a:pPr indent="0">
                        <a:buNone/>
                      </a:pPr>
                      <a:r>
                        <a:rPr lang="en-US" sz="1600" b="0">
                          <a:latin typeface="华文新魏" panose="02010800040101010101" pitchFamily="2" charset="-122"/>
                          <a:ea typeface="华文新魏" panose="02010800040101010101" pitchFamily="2" charset="-122"/>
                          <a:cs typeface="华文新魏" panose="02010800040101010101" pitchFamily="2" charset="-122"/>
                        </a:rPr>
                        <a:t>2020·全国卷Ⅱ</a:t>
                      </a:r>
                      <a:endParaRPr lang="en-US" altLang="en-US" sz="1600" b="0">
                        <a:latin typeface="华文新魏" panose="02010800040101010101" pitchFamily="2" charset="-122"/>
                        <a:ea typeface="华文新魏" panose="02010800040101010101" pitchFamily="2" charset="-122"/>
                        <a:cs typeface="华文新魏" panose="0201080004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600" b="0">
                          <a:latin typeface="华文新魏" panose="02010800040101010101" pitchFamily="2" charset="-122"/>
                          <a:ea typeface="华文新魏" panose="02010800040101010101" pitchFamily="2" charset="-122"/>
                          <a:cs typeface="Times New Roman" panose="02020603050405020304" pitchFamily="18" charset="0"/>
                        </a:rPr>
                        <a:t>噪声与听力、建设海南自贸港</a:t>
                      </a:r>
                      <a:endParaRPr lang="en-US" altLang="en-US" sz="1600" b="0">
                        <a:latin typeface="华文新魏" panose="02010800040101010101" pitchFamily="2" charset="-122"/>
                        <a:ea typeface="华文新魏" panose="0201080004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600" b="0">
                          <a:latin typeface="华文新魏" panose="02010800040101010101" pitchFamily="2" charset="-122"/>
                          <a:ea typeface="华文新魏" panose="02010800040101010101" pitchFamily="2" charset="-122"/>
                          <a:cs typeface="Times New Roman" panose="02020603050405020304" pitchFamily="18" charset="0"/>
                        </a:rPr>
                        <a:t>考查</a:t>
                      </a:r>
                      <a:r>
                        <a:rPr lang="en-US" sz="1600" b="0">
                          <a:solidFill>
                            <a:srgbClr val="C00000"/>
                          </a:solidFill>
                          <a:latin typeface="华文新魏" panose="02010800040101010101" pitchFamily="2" charset="-122"/>
                          <a:ea typeface="华文新魏" panose="02010800040101010101" pitchFamily="2" charset="-122"/>
                          <a:cs typeface="Times New Roman" panose="02020603050405020304" pitchFamily="18" charset="0"/>
                        </a:rPr>
                        <a:t>补写句子</a:t>
                      </a:r>
                      <a:r>
                        <a:rPr lang="en-US" sz="1600" b="0">
                          <a:solidFill>
                            <a:srgbClr val="00B050"/>
                          </a:solidFill>
                          <a:latin typeface="华文新魏" panose="02010800040101010101" pitchFamily="2" charset="-122"/>
                          <a:ea typeface="华文新魏" panose="02010800040101010101" pitchFamily="2" charset="-122"/>
                          <a:cs typeface="Times New Roman" panose="02020603050405020304" pitchFamily="18" charset="0"/>
                        </a:rPr>
                        <a:t>、压缩语段</a:t>
                      </a:r>
                      <a:endParaRPr lang="en-US" altLang="en-US" sz="1600" b="0">
                        <a:solidFill>
                          <a:srgbClr val="00B050"/>
                        </a:solidFill>
                        <a:latin typeface="华文新魏" panose="02010800040101010101" pitchFamily="2" charset="-122"/>
                        <a:ea typeface="华文新魏" panose="0201080004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vert="horz" wrap="square"/>
                    <a:lstStyle/>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597535">
                <a:tc vMerge="1">
                  <a:txBody>
                    <a:bodyPr vert="horz" wrap="square"/>
                    <a:lstStyle/>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vert="horz" wrap="square"/>
                    <a:lstStyle/>
                    <a:p>
                      <a:pPr indent="0">
                        <a:buNone/>
                      </a:pPr>
                      <a:r>
                        <a:rPr lang="en-US" sz="1600" b="0">
                          <a:latin typeface="华文新魏" panose="02010800040101010101" pitchFamily="2" charset="-122"/>
                          <a:ea typeface="华文新魏" panose="02010800040101010101" pitchFamily="2" charset="-122"/>
                          <a:cs typeface="华文新魏" panose="02010800040101010101" pitchFamily="2" charset="-122"/>
                        </a:rPr>
                        <a:t>2020·全国卷Ⅲ</a:t>
                      </a:r>
                      <a:endParaRPr lang="en-US" altLang="en-US" sz="1600" b="0">
                        <a:latin typeface="华文新魏" panose="02010800040101010101" pitchFamily="2" charset="-122"/>
                        <a:ea typeface="华文新魏" panose="02010800040101010101" pitchFamily="2" charset="-122"/>
                        <a:cs typeface="华文新魏" panose="0201080004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600" b="0">
                          <a:latin typeface="华文新魏" panose="02010800040101010101" pitchFamily="2" charset="-122"/>
                          <a:ea typeface="华文新魏" panose="02010800040101010101" pitchFamily="2" charset="-122"/>
                          <a:cs typeface="Times New Roman" panose="02020603050405020304" pitchFamily="18" charset="0"/>
                        </a:rPr>
                        <a:t>食物热效应、助力湖北疫后重振</a:t>
                      </a:r>
                      <a:endParaRPr lang="en-US" altLang="en-US" sz="1600" b="0">
                        <a:latin typeface="华文新魏" panose="02010800040101010101" pitchFamily="2" charset="-122"/>
                        <a:ea typeface="华文新魏" panose="0201080004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600" b="0">
                          <a:latin typeface="华文新魏" panose="02010800040101010101" pitchFamily="2" charset="-122"/>
                          <a:ea typeface="华文新魏" panose="02010800040101010101" pitchFamily="2" charset="-122"/>
                          <a:cs typeface="Times New Roman" panose="02020603050405020304" pitchFamily="18" charset="0"/>
                        </a:rPr>
                        <a:t>考查</a:t>
                      </a:r>
                      <a:r>
                        <a:rPr lang="en-US" sz="1600" b="0">
                          <a:solidFill>
                            <a:srgbClr val="C00000"/>
                          </a:solidFill>
                          <a:latin typeface="华文新魏" panose="02010800040101010101" pitchFamily="2" charset="-122"/>
                          <a:ea typeface="华文新魏" panose="02010800040101010101" pitchFamily="2" charset="-122"/>
                          <a:cs typeface="Times New Roman" panose="02020603050405020304" pitchFamily="18" charset="0"/>
                        </a:rPr>
                        <a:t>补写句子</a:t>
                      </a:r>
                      <a:r>
                        <a:rPr lang="en-US" sz="1600" b="0">
                          <a:solidFill>
                            <a:srgbClr val="00B050"/>
                          </a:solidFill>
                          <a:latin typeface="华文新魏" panose="02010800040101010101" pitchFamily="2" charset="-122"/>
                          <a:ea typeface="华文新魏" panose="02010800040101010101" pitchFamily="2" charset="-122"/>
                          <a:cs typeface="Times New Roman" panose="02020603050405020304" pitchFamily="18" charset="0"/>
                        </a:rPr>
                        <a:t>、压缩语段</a:t>
                      </a:r>
                      <a:endParaRPr lang="en-US" altLang="en-US" sz="1600" b="0">
                        <a:solidFill>
                          <a:srgbClr val="00B050"/>
                        </a:solidFill>
                        <a:latin typeface="华文新魏" panose="02010800040101010101" pitchFamily="2" charset="-122"/>
                        <a:ea typeface="华文新魏" panose="0201080004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vert="horz" wrap="square"/>
                    <a:lstStyle/>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600075">
                <a:tc vMerge="1">
                  <a:txBody>
                    <a:bodyPr vert="horz" wrap="square"/>
                    <a:lstStyle/>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vert="horz" wrap="square"/>
                    <a:lstStyle/>
                    <a:p>
                      <a:pPr indent="0">
                        <a:buNone/>
                      </a:pPr>
                      <a:r>
                        <a:rPr lang="en-US" sz="1600" b="0">
                          <a:latin typeface="华文新魏" panose="02010800040101010101" pitchFamily="2" charset="-122"/>
                          <a:ea typeface="华文新魏" panose="02010800040101010101" pitchFamily="2" charset="-122"/>
                          <a:cs typeface="华文新魏" panose="02010800040101010101" pitchFamily="2" charset="-122"/>
                        </a:rPr>
                        <a:t>2019·全国卷Ⅰ</a:t>
                      </a:r>
                      <a:endParaRPr lang="en-US" altLang="en-US" sz="1600" b="0">
                        <a:latin typeface="华文新魏" panose="02010800040101010101" pitchFamily="2" charset="-122"/>
                        <a:ea typeface="华文新魏" panose="02010800040101010101" pitchFamily="2" charset="-122"/>
                        <a:cs typeface="华文新魏" panose="0201080004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600" b="0">
                          <a:latin typeface="华文新魏" panose="02010800040101010101" pitchFamily="2" charset="-122"/>
                          <a:ea typeface="华文新魏" panose="02010800040101010101" pitchFamily="2" charset="-122"/>
                          <a:cs typeface="Times New Roman" panose="02020603050405020304" pitchFamily="18" charset="0"/>
                        </a:rPr>
                        <a:t>压力与肥胖、中欧陶瓷贸易</a:t>
                      </a:r>
                      <a:endParaRPr lang="en-US" altLang="en-US" sz="1600" b="0">
                        <a:latin typeface="华文新魏" panose="02010800040101010101" pitchFamily="2" charset="-122"/>
                        <a:ea typeface="华文新魏" panose="0201080004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600" b="0">
                          <a:latin typeface="华文新魏" panose="02010800040101010101" pitchFamily="2" charset="-122"/>
                          <a:ea typeface="华文新魏" panose="02010800040101010101" pitchFamily="2" charset="-122"/>
                          <a:cs typeface="Times New Roman" panose="02020603050405020304" pitchFamily="18" charset="0"/>
                        </a:rPr>
                        <a:t>考查</a:t>
                      </a:r>
                      <a:r>
                        <a:rPr lang="en-US" sz="1600" b="0">
                          <a:solidFill>
                            <a:srgbClr val="C00000"/>
                          </a:solidFill>
                          <a:latin typeface="华文新魏" panose="02010800040101010101" pitchFamily="2" charset="-122"/>
                          <a:ea typeface="华文新魏" panose="02010800040101010101" pitchFamily="2" charset="-122"/>
                          <a:cs typeface="Times New Roman" panose="02020603050405020304" pitchFamily="18" charset="0"/>
                        </a:rPr>
                        <a:t>补写句子</a:t>
                      </a:r>
                      <a:r>
                        <a:rPr lang="en-US" sz="1600" b="0">
                          <a:latin typeface="华文新魏" panose="02010800040101010101" pitchFamily="2" charset="-122"/>
                          <a:ea typeface="华文新魏" panose="02010800040101010101" pitchFamily="2" charset="-122"/>
                          <a:cs typeface="Times New Roman" panose="02020603050405020304" pitchFamily="18" charset="0"/>
                        </a:rPr>
                        <a:t>、</a:t>
                      </a:r>
                      <a:r>
                        <a:rPr lang="en-US" sz="1600" b="0">
                          <a:solidFill>
                            <a:srgbClr val="00B050"/>
                          </a:solidFill>
                          <a:latin typeface="华文新魏" panose="02010800040101010101" pitchFamily="2" charset="-122"/>
                          <a:ea typeface="华文新魏" panose="02010800040101010101" pitchFamily="2" charset="-122"/>
                          <a:cs typeface="Times New Roman" panose="02020603050405020304" pitchFamily="18" charset="0"/>
                        </a:rPr>
                        <a:t>压缩语段</a:t>
                      </a:r>
                      <a:endParaRPr lang="en-US" altLang="en-US" sz="1600" b="0">
                        <a:solidFill>
                          <a:srgbClr val="00B050"/>
                        </a:solidFill>
                        <a:latin typeface="华文新魏" panose="02010800040101010101" pitchFamily="2" charset="-122"/>
                        <a:ea typeface="华文新魏" panose="0201080004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vert="horz" wrap="square"/>
                    <a:lstStyle/>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598170">
                <a:tc vMerge="1">
                  <a:txBody>
                    <a:bodyPr vert="horz" wrap="square"/>
                    <a:lstStyle/>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vert="horz" wrap="square"/>
                    <a:lstStyle/>
                    <a:p>
                      <a:pPr indent="0">
                        <a:buNone/>
                      </a:pPr>
                      <a:r>
                        <a:rPr lang="en-US" sz="1600" b="0">
                          <a:latin typeface="华文新魏" panose="02010800040101010101" pitchFamily="2" charset="-122"/>
                          <a:ea typeface="华文新魏" panose="02010800040101010101" pitchFamily="2" charset="-122"/>
                          <a:cs typeface="华文新魏" panose="02010800040101010101" pitchFamily="2" charset="-122"/>
                        </a:rPr>
                        <a:t>2019·全国卷Ⅱ</a:t>
                      </a:r>
                      <a:endParaRPr lang="en-US" altLang="en-US" sz="1600" b="0">
                        <a:latin typeface="华文新魏" panose="02010800040101010101" pitchFamily="2" charset="-122"/>
                        <a:ea typeface="华文新魏" panose="02010800040101010101" pitchFamily="2" charset="-122"/>
                        <a:cs typeface="华文新魏" panose="0201080004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600" b="0">
                          <a:latin typeface="华文新魏" panose="02010800040101010101" pitchFamily="2" charset="-122"/>
                          <a:ea typeface="华文新魏" panose="02010800040101010101" pitchFamily="2" charset="-122"/>
                          <a:cs typeface="Times New Roman" panose="02020603050405020304" pitchFamily="18" charset="0"/>
                        </a:rPr>
                        <a:t>植物花与叶、永定河补水工程</a:t>
                      </a:r>
                      <a:endParaRPr lang="en-US" altLang="en-US" sz="1600" b="0">
                        <a:latin typeface="华文新魏" panose="02010800040101010101" pitchFamily="2" charset="-122"/>
                        <a:ea typeface="华文新魏" panose="0201080004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600" b="0">
                          <a:latin typeface="华文新魏" panose="02010800040101010101" pitchFamily="2" charset="-122"/>
                          <a:ea typeface="华文新魏" panose="02010800040101010101" pitchFamily="2" charset="-122"/>
                          <a:cs typeface="Times New Roman" panose="02020603050405020304" pitchFamily="18" charset="0"/>
                        </a:rPr>
                        <a:t>考查</a:t>
                      </a:r>
                      <a:r>
                        <a:rPr lang="en-US" sz="1600" b="0">
                          <a:solidFill>
                            <a:srgbClr val="C00000"/>
                          </a:solidFill>
                          <a:latin typeface="华文新魏" panose="02010800040101010101" pitchFamily="2" charset="-122"/>
                          <a:ea typeface="华文新魏" panose="02010800040101010101" pitchFamily="2" charset="-122"/>
                          <a:cs typeface="Times New Roman" panose="02020603050405020304" pitchFamily="18" charset="0"/>
                        </a:rPr>
                        <a:t>补写句子</a:t>
                      </a:r>
                      <a:r>
                        <a:rPr lang="en-US" sz="1600" b="0">
                          <a:latin typeface="华文新魏" panose="02010800040101010101" pitchFamily="2" charset="-122"/>
                          <a:ea typeface="华文新魏" panose="02010800040101010101" pitchFamily="2" charset="-122"/>
                          <a:cs typeface="Times New Roman" panose="02020603050405020304" pitchFamily="18" charset="0"/>
                        </a:rPr>
                        <a:t>、</a:t>
                      </a:r>
                      <a:r>
                        <a:rPr lang="en-US" sz="1600" b="0">
                          <a:solidFill>
                            <a:srgbClr val="00B050"/>
                          </a:solidFill>
                          <a:latin typeface="华文新魏" panose="02010800040101010101" pitchFamily="2" charset="-122"/>
                          <a:ea typeface="华文新魏" panose="02010800040101010101" pitchFamily="2" charset="-122"/>
                          <a:cs typeface="Times New Roman" panose="02020603050405020304" pitchFamily="18" charset="0"/>
                        </a:rPr>
                        <a:t>压缩语段</a:t>
                      </a:r>
                      <a:endParaRPr lang="en-US" altLang="en-US" sz="1600" b="0">
                        <a:solidFill>
                          <a:srgbClr val="00B050"/>
                        </a:solidFill>
                        <a:latin typeface="华文新魏" panose="02010800040101010101" pitchFamily="2" charset="-122"/>
                        <a:ea typeface="华文新魏" panose="0201080004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vert="horz" wrap="square"/>
                    <a:lstStyle/>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598170">
                <a:tc vMerge="1">
                  <a:txBody>
                    <a:bodyPr vert="horz" wrap="square"/>
                    <a:lstStyle/>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vert="horz" wrap="square"/>
                    <a:lstStyle/>
                    <a:p>
                      <a:pPr indent="0">
                        <a:buNone/>
                      </a:pPr>
                      <a:r>
                        <a:rPr lang="en-US" sz="1600" b="0">
                          <a:latin typeface="华文新魏" panose="02010800040101010101" pitchFamily="2" charset="-122"/>
                          <a:ea typeface="华文新魏" panose="02010800040101010101" pitchFamily="2" charset="-122"/>
                          <a:cs typeface="华文新魏" panose="02010800040101010101" pitchFamily="2" charset="-122"/>
                        </a:rPr>
                        <a:t>2019·全国卷Ⅲ</a:t>
                      </a:r>
                      <a:endParaRPr lang="en-US" altLang="en-US" sz="1600" b="0">
                        <a:latin typeface="华文新魏" panose="02010800040101010101" pitchFamily="2" charset="-122"/>
                        <a:ea typeface="华文新魏" panose="02010800040101010101" pitchFamily="2" charset="-122"/>
                        <a:cs typeface="华文新魏" panose="0201080004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600" b="0">
                          <a:latin typeface="华文新魏" panose="02010800040101010101" pitchFamily="2" charset="-122"/>
                          <a:ea typeface="华文新魏" panose="02010800040101010101" pitchFamily="2" charset="-122"/>
                          <a:cs typeface="Times New Roman" panose="02020603050405020304" pitchFamily="18" charset="0"/>
                        </a:rPr>
                        <a:t>两种生物酶、世界乒乓球锦标赛</a:t>
                      </a:r>
                      <a:endParaRPr lang="en-US" altLang="en-US" sz="1600" b="0">
                        <a:latin typeface="华文新魏" panose="02010800040101010101" pitchFamily="2" charset="-122"/>
                        <a:ea typeface="华文新魏" panose="0201080004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600" b="0">
                          <a:latin typeface="华文新魏" panose="02010800040101010101" pitchFamily="2" charset="-122"/>
                          <a:ea typeface="华文新魏" panose="02010800040101010101" pitchFamily="2" charset="-122"/>
                          <a:cs typeface="Times New Roman" panose="02020603050405020304" pitchFamily="18" charset="0"/>
                        </a:rPr>
                        <a:t>考查</a:t>
                      </a:r>
                      <a:r>
                        <a:rPr lang="en-US" sz="1600" b="0">
                          <a:solidFill>
                            <a:srgbClr val="C00000"/>
                          </a:solidFill>
                          <a:latin typeface="华文新魏" panose="02010800040101010101" pitchFamily="2" charset="-122"/>
                          <a:ea typeface="华文新魏" panose="02010800040101010101" pitchFamily="2" charset="-122"/>
                          <a:cs typeface="Times New Roman" panose="02020603050405020304" pitchFamily="18" charset="0"/>
                        </a:rPr>
                        <a:t>补写句子</a:t>
                      </a:r>
                      <a:r>
                        <a:rPr lang="en-US" sz="1600" b="0">
                          <a:latin typeface="华文新魏" panose="02010800040101010101" pitchFamily="2" charset="-122"/>
                          <a:ea typeface="华文新魏" panose="02010800040101010101" pitchFamily="2" charset="-122"/>
                          <a:cs typeface="Times New Roman" panose="02020603050405020304" pitchFamily="18" charset="0"/>
                        </a:rPr>
                        <a:t>、</a:t>
                      </a:r>
                      <a:r>
                        <a:rPr lang="en-US" sz="1600" b="0">
                          <a:solidFill>
                            <a:srgbClr val="00B050"/>
                          </a:solidFill>
                          <a:latin typeface="华文新魏" panose="02010800040101010101" pitchFamily="2" charset="-122"/>
                          <a:ea typeface="华文新魏" panose="02010800040101010101" pitchFamily="2" charset="-122"/>
                          <a:cs typeface="Times New Roman" panose="02020603050405020304" pitchFamily="18" charset="0"/>
                        </a:rPr>
                        <a:t>压缩语段</a:t>
                      </a:r>
                      <a:endParaRPr lang="en-US" altLang="en-US" sz="1600" b="0">
                        <a:solidFill>
                          <a:srgbClr val="00B050"/>
                        </a:solidFill>
                        <a:latin typeface="华文新魏" panose="02010800040101010101" pitchFamily="2" charset="-122"/>
                        <a:ea typeface="华文新魏" panose="0201080004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vert="horz" wrap="square"/>
                    <a:lstStyle/>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597535">
                <a:tc vMerge="1">
                  <a:txBody>
                    <a:bodyPr vert="horz" wrap="square"/>
                    <a:lstStyle/>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vert="horz" wrap="square"/>
                    <a:lstStyle/>
                    <a:p>
                      <a:pPr indent="0">
                        <a:buNone/>
                      </a:pPr>
                      <a:r>
                        <a:rPr lang="en-US" sz="1600" b="0">
                          <a:latin typeface="华文新魏" panose="02010800040101010101" pitchFamily="2" charset="-122"/>
                          <a:ea typeface="华文新魏" panose="02010800040101010101" pitchFamily="2" charset="-122"/>
                          <a:cs typeface="华文新魏" panose="02010800040101010101" pitchFamily="2" charset="-122"/>
                        </a:rPr>
                        <a:t>2018·全国卷Ⅰ</a:t>
                      </a:r>
                      <a:endParaRPr lang="en-US" altLang="en-US" sz="1600" b="0">
                        <a:latin typeface="华文新魏" panose="02010800040101010101" pitchFamily="2" charset="-122"/>
                        <a:ea typeface="华文新魏" panose="02010800040101010101" pitchFamily="2" charset="-122"/>
                        <a:cs typeface="华文新魏" panose="0201080004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600" b="0">
                          <a:latin typeface="华文新魏" panose="02010800040101010101" pitchFamily="2" charset="-122"/>
                          <a:ea typeface="华文新魏" panose="02010800040101010101" pitchFamily="2" charset="-122"/>
                          <a:cs typeface="Times New Roman" panose="02020603050405020304" pitchFamily="18" charset="0"/>
                        </a:rPr>
                        <a:t>启事初稿、个人专业发展规划</a:t>
                      </a:r>
                      <a:endParaRPr lang="en-US" altLang="en-US" sz="1600" b="0">
                        <a:latin typeface="华文新魏" panose="02010800040101010101" pitchFamily="2" charset="-122"/>
                        <a:ea typeface="华文新魏" panose="0201080004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600" b="0">
                          <a:latin typeface="华文新魏" panose="02010800040101010101" pitchFamily="2" charset="-122"/>
                          <a:ea typeface="华文新魏" panose="02010800040101010101" pitchFamily="2" charset="-122"/>
                          <a:cs typeface="Times New Roman" panose="02020603050405020304" pitchFamily="18" charset="0"/>
                        </a:rPr>
                        <a:t>考查语言</a:t>
                      </a:r>
                      <a:r>
                        <a:rPr lang="en-US" sz="1600" b="0">
                          <a:solidFill>
                            <a:srgbClr val="C00000"/>
                          </a:solidFill>
                          <a:latin typeface="华文新魏" panose="02010800040101010101" pitchFamily="2" charset="-122"/>
                          <a:ea typeface="华文新魏" panose="02010800040101010101" pitchFamily="2" charset="-122"/>
                          <a:cs typeface="Times New Roman" panose="02020603050405020304" pitchFamily="18" charset="0"/>
                        </a:rPr>
                        <a:t>表达得体</a:t>
                      </a:r>
                      <a:r>
                        <a:rPr lang="en-US" sz="1600" b="0">
                          <a:latin typeface="华文新魏" panose="02010800040101010101" pitchFamily="2" charset="-122"/>
                          <a:ea typeface="华文新魏" panose="02010800040101010101" pitchFamily="2" charset="-122"/>
                          <a:cs typeface="Times New Roman" panose="02020603050405020304" pitchFamily="18" charset="0"/>
                        </a:rPr>
                        <a:t>、</a:t>
                      </a:r>
                      <a:r>
                        <a:rPr lang="en-US" sz="1600" b="0">
                          <a:solidFill>
                            <a:srgbClr val="00B050"/>
                          </a:solidFill>
                          <a:latin typeface="华文新魏" panose="02010800040101010101" pitchFamily="2" charset="-122"/>
                          <a:ea typeface="华文新魏" panose="02010800040101010101" pitchFamily="2" charset="-122"/>
                          <a:cs typeface="Times New Roman" panose="02020603050405020304" pitchFamily="18" charset="0"/>
                        </a:rPr>
                        <a:t>图文转换</a:t>
                      </a:r>
                      <a:endParaRPr lang="en-US" altLang="en-US" sz="1600" b="0">
                        <a:solidFill>
                          <a:srgbClr val="00B050"/>
                        </a:solidFill>
                        <a:latin typeface="华文新魏" panose="02010800040101010101" pitchFamily="2" charset="-122"/>
                        <a:ea typeface="华文新魏" panose="0201080004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vert="horz" wrap="square"/>
                    <a:lstStyle/>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598805">
                <a:tc vMerge="1">
                  <a:txBody>
                    <a:bodyPr vert="horz" wrap="square"/>
                    <a:lstStyle/>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vert="horz" wrap="square"/>
                    <a:lstStyle/>
                    <a:p>
                      <a:pPr indent="0">
                        <a:buNone/>
                      </a:pPr>
                      <a:r>
                        <a:rPr lang="en-US" sz="1600" b="0">
                          <a:latin typeface="华文新魏" panose="02010800040101010101" pitchFamily="2" charset="-122"/>
                          <a:ea typeface="华文新魏" panose="02010800040101010101" pitchFamily="2" charset="-122"/>
                          <a:cs typeface="华文新魏" panose="02010800040101010101" pitchFamily="2" charset="-122"/>
                        </a:rPr>
                        <a:t>2018·全国卷Ⅱ</a:t>
                      </a:r>
                      <a:endParaRPr lang="en-US" altLang="en-US" sz="1600" b="0">
                        <a:latin typeface="华文新魏" panose="02010800040101010101" pitchFamily="2" charset="-122"/>
                        <a:ea typeface="华文新魏" panose="02010800040101010101" pitchFamily="2" charset="-122"/>
                        <a:cs typeface="华文新魏" panose="0201080004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600" b="0">
                          <a:latin typeface="华文新魏" panose="02010800040101010101" pitchFamily="2" charset="-122"/>
                          <a:ea typeface="华文新魏" panose="02010800040101010101" pitchFamily="2" charset="-122"/>
                          <a:cs typeface="Times New Roman" panose="02020603050405020304" pitchFamily="18" charset="0"/>
                        </a:rPr>
                        <a:t>启事初稿、中国人民的精神</a:t>
                      </a:r>
                      <a:endParaRPr lang="en-US" altLang="en-US" sz="1600" b="0">
                        <a:latin typeface="华文新魏" panose="02010800040101010101" pitchFamily="2" charset="-122"/>
                        <a:ea typeface="华文新魏" panose="0201080004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600" b="0">
                          <a:latin typeface="华文新魏" panose="02010800040101010101" pitchFamily="2" charset="-122"/>
                          <a:ea typeface="华文新魏" panose="02010800040101010101" pitchFamily="2" charset="-122"/>
                          <a:cs typeface="Times New Roman" panose="02020603050405020304" pitchFamily="18" charset="0"/>
                        </a:rPr>
                        <a:t>考查语言</a:t>
                      </a:r>
                      <a:r>
                        <a:rPr lang="en-US" sz="1600" b="0">
                          <a:solidFill>
                            <a:srgbClr val="C00000"/>
                          </a:solidFill>
                          <a:latin typeface="华文新魏" panose="02010800040101010101" pitchFamily="2" charset="-122"/>
                          <a:ea typeface="华文新魏" panose="02010800040101010101" pitchFamily="2" charset="-122"/>
                          <a:cs typeface="Times New Roman" panose="02020603050405020304" pitchFamily="18" charset="0"/>
                        </a:rPr>
                        <a:t>表达得体</a:t>
                      </a:r>
                      <a:r>
                        <a:rPr lang="en-US" sz="1600" b="0">
                          <a:latin typeface="华文新魏" panose="02010800040101010101" pitchFamily="2" charset="-122"/>
                          <a:ea typeface="华文新魏" panose="02010800040101010101" pitchFamily="2" charset="-122"/>
                          <a:cs typeface="Times New Roman" panose="02020603050405020304" pitchFamily="18" charset="0"/>
                        </a:rPr>
                        <a:t>、</a:t>
                      </a:r>
                      <a:r>
                        <a:rPr lang="en-US" sz="1600" b="0">
                          <a:solidFill>
                            <a:srgbClr val="00B050"/>
                          </a:solidFill>
                          <a:latin typeface="华文新魏" panose="02010800040101010101" pitchFamily="2" charset="-122"/>
                          <a:ea typeface="华文新魏" panose="02010800040101010101" pitchFamily="2" charset="-122"/>
                          <a:cs typeface="Times New Roman" panose="02020603050405020304" pitchFamily="18" charset="0"/>
                        </a:rPr>
                        <a:t>仿用句式</a:t>
                      </a:r>
                      <a:endParaRPr lang="en-US" altLang="en-US" sz="1600" b="0">
                        <a:solidFill>
                          <a:srgbClr val="00B050"/>
                        </a:solidFill>
                        <a:latin typeface="华文新魏" panose="02010800040101010101" pitchFamily="2" charset="-122"/>
                        <a:ea typeface="华文新魏" panose="0201080004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vert="horz" wrap="square"/>
                    <a:lstStyle/>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827405">
                <a:tc vMerge="1">
                  <a:txBody>
                    <a:bodyPr vert="horz" wrap="square"/>
                    <a:lstStyle/>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vert="horz" wrap="square"/>
                    <a:lstStyle/>
                    <a:p>
                      <a:pPr indent="0">
                        <a:buNone/>
                      </a:pPr>
                      <a:r>
                        <a:rPr lang="en-US" sz="1600" b="0">
                          <a:latin typeface="华文新魏" panose="02010800040101010101" pitchFamily="2" charset="-122"/>
                          <a:ea typeface="华文新魏" panose="02010800040101010101" pitchFamily="2" charset="-122"/>
                          <a:cs typeface="华文新魏" panose="02010800040101010101" pitchFamily="2" charset="-122"/>
                        </a:rPr>
                        <a:t>2018·全国卷Ⅲ</a:t>
                      </a:r>
                      <a:endParaRPr lang="en-US" altLang="en-US" sz="1600" b="0">
                        <a:latin typeface="华文新魏" panose="02010800040101010101" pitchFamily="2" charset="-122"/>
                        <a:ea typeface="华文新魏" panose="02010800040101010101" pitchFamily="2" charset="-122"/>
                        <a:cs typeface="华文新魏" panose="0201080004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600" b="0">
                          <a:latin typeface="华文新魏" panose="02010800040101010101" pitchFamily="2" charset="-122"/>
                          <a:ea typeface="华文新魏" panose="02010800040101010101" pitchFamily="2" charset="-122"/>
                          <a:cs typeface="Times New Roman" panose="02020603050405020304" pitchFamily="18" charset="0"/>
                        </a:rPr>
                        <a:t>书信、被拒绝后四种反应及应对方式</a:t>
                      </a:r>
                      <a:endParaRPr lang="en-US" altLang="en-US" sz="1600" b="0">
                        <a:latin typeface="华文新魏" panose="02010800040101010101" pitchFamily="2" charset="-122"/>
                        <a:ea typeface="华文新魏" panose="0201080004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600" b="0">
                          <a:latin typeface="华文新魏" panose="02010800040101010101" pitchFamily="2" charset="-122"/>
                          <a:ea typeface="华文新魏" panose="02010800040101010101" pitchFamily="2" charset="-122"/>
                          <a:cs typeface="Times New Roman" panose="02020603050405020304" pitchFamily="18" charset="0"/>
                        </a:rPr>
                        <a:t>考查语言</a:t>
                      </a:r>
                      <a:r>
                        <a:rPr lang="en-US" sz="1600" b="0">
                          <a:solidFill>
                            <a:srgbClr val="C00000"/>
                          </a:solidFill>
                          <a:latin typeface="华文新魏" panose="02010800040101010101" pitchFamily="2" charset="-122"/>
                          <a:ea typeface="华文新魏" panose="02010800040101010101" pitchFamily="2" charset="-122"/>
                          <a:cs typeface="Times New Roman" panose="02020603050405020304" pitchFamily="18" charset="0"/>
                        </a:rPr>
                        <a:t>表达得体</a:t>
                      </a:r>
                      <a:r>
                        <a:rPr lang="en-US" sz="1600" b="0">
                          <a:latin typeface="华文新魏" panose="02010800040101010101" pitchFamily="2" charset="-122"/>
                          <a:ea typeface="华文新魏" panose="02010800040101010101" pitchFamily="2" charset="-122"/>
                          <a:cs typeface="Times New Roman" panose="02020603050405020304" pitchFamily="18" charset="0"/>
                        </a:rPr>
                        <a:t>、</a:t>
                      </a:r>
                      <a:r>
                        <a:rPr lang="en-US" sz="1600" b="0">
                          <a:solidFill>
                            <a:srgbClr val="00B050"/>
                          </a:solidFill>
                          <a:latin typeface="华文新魏" panose="02010800040101010101" pitchFamily="2" charset="-122"/>
                          <a:ea typeface="华文新魏" panose="02010800040101010101" pitchFamily="2" charset="-122"/>
                          <a:cs typeface="Times New Roman" panose="02020603050405020304" pitchFamily="18" charset="0"/>
                        </a:rPr>
                        <a:t>图文转换</a:t>
                      </a:r>
                      <a:endParaRPr lang="en-US" altLang="en-US" sz="1600" b="0">
                        <a:solidFill>
                          <a:srgbClr val="00B050"/>
                        </a:solidFill>
                        <a:latin typeface="华文新魏" panose="02010800040101010101" pitchFamily="2" charset="-122"/>
                        <a:ea typeface="华文新魏" panose="0201080004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vert="horz" wrap="square"/>
                    <a:lstStyle/>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r>
            </a:tbl>
          </a:graphicData>
        </a:graphic>
      </p:graphicFrame>
    </p:spTree>
  </p:cSld>
  <p:clrMapOvr>
    <a:masterClrMapping/>
  </p:clrMapOvr>
  <p:transition spd="slow"/>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 name="图片 15"/>
          <p:cNvPicPr>
            <a:picLocks noChangeAspect="1"/>
          </p:cNvPicPr>
          <p:nvPr/>
        </p:nvPicPr>
        <p:blipFill>
          <a:blip r:embed="rId2">
            <a:extLst>
              <a:ext uri="{28A0092B-C50C-407E-A947-70E740481C1C}">
                <a14:useLocalDpi xmlns:a14="http://schemas.microsoft.com/office/drawing/2010/main" val="0"/>
              </a:ext>
            </a:extLst>
          </a:blip>
          <a:srcRect r="16448"/>
          <a:stretch>
            <a:fillRect/>
          </a:stretch>
        </p:blipFill>
        <p:spPr bwMode="auto">
          <a:xfrm>
            <a:off x="1508638" y="4057636"/>
            <a:ext cx="3046058" cy="2800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表格 7"/>
          <p:cNvGraphicFramePr>
            <a:graphicFrameLocks noGrp="1"/>
          </p:cNvGraphicFramePr>
          <p:nvPr>
            <p:custDataLst>
              <p:tags r:id="rId3"/>
            </p:custDataLst>
          </p:nvPr>
        </p:nvGraphicFramePr>
        <p:xfrm>
          <a:off x="386715" y="695325"/>
          <a:ext cx="11270615" cy="5684520"/>
        </p:xfrm>
        <a:graphic>
          <a:graphicData uri="http://schemas.openxmlformats.org/drawingml/2006/table">
            <a:tbl>
              <a:tblPr firstRow="1" bandRow="1">
                <a:tableStyleId>{5940675A-B579-460E-94D1-54222C63F5DA}</a:tableStyleId>
              </a:tblPr>
              <a:tblGrid>
                <a:gridCol w="1125562"/>
                <a:gridCol w="1934308"/>
                <a:gridCol w="1119700"/>
                <a:gridCol w="2131060"/>
                <a:gridCol w="1702435"/>
                <a:gridCol w="596900"/>
                <a:gridCol w="2660650"/>
              </a:tblGrid>
              <a:tr h="857885">
                <a:tc>
                  <a:txBody>
                    <a:bodyPr vert="horz" wrap="square"/>
                    <a:lstStyle/>
                    <a:p>
                      <a:pPr indent="0">
                        <a:buNone/>
                      </a:pPr>
                      <a:endParaRPr lang="en-US" altLang="en-US" sz="2000" b="0">
                        <a:solidFill>
                          <a:srgbClr val="000000"/>
                        </a:solidFill>
                        <a:latin typeface="华文新魏" panose="02010800040101010101" pitchFamily="2" charset="-122"/>
                        <a:ea typeface="华文新魏" panose="02010800040101010101" pitchFamily="2" charset="-122"/>
                        <a:cs typeface="楷体" panose="02010609060101010101"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vert="horz" wrap="square"/>
                    <a:lstStyle/>
                    <a:p>
                      <a:pPr indent="0" algn="ctr">
                        <a:buNone/>
                      </a:pPr>
                      <a:r>
                        <a:rPr lang="en-US" sz="2000" b="0">
                          <a:solidFill>
                            <a:srgbClr val="002060"/>
                          </a:solidFill>
                          <a:latin typeface="华文新魏" panose="02010800040101010101" pitchFamily="2" charset="-122"/>
                          <a:ea typeface="华文新魏" panose="02010800040101010101" pitchFamily="2" charset="-122"/>
                          <a:cs typeface="华文新魏" panose="02010800040101010101" pitchFamily="2" charset="-122"/>
                        </a:rPr>
                        <a:t>2021年新高考I卷（山东、河北、江苏、湖北、湖南、广东、福建）</a:t>
                      </a:r>
                      <a:endParaRPr lang="en-US" altLang="en-US" sz="2000" b="0">
                        <a:solidFill>
                          <a:srgbClr val="002060"/>
                        </a:solidFill>
                        <a:latin typeface="华文新魏" panose="02010800040101010101" pitchFamily="2" charset="-122"/>
                        <a:ea typeface="华文新魏" panose="02010800040101010101" pitchFamily="2" charset="-122"/>
                        <a:cs typeface="华文新魏" panose="02010800040101010101" pitchFamily="2"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vert="horz" wrap="square"/>
                    <a:lstStyle/>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vert="horz" wrap="square"/>
                    <a:lstStyle/>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3">
                  <a:txBody>
                    <a:bodyPr vert="horz" wrap="square"/>
                    <a:lstStyle/>
                    <a:p>
                      <a:pPr indent="0" algn="ctr">
                        <a:buNone/>
                      </a:pPr>
                      <a:r>
                        <a:rPr lang="en-US" sz="2000" b="0">
                          <a:solidFill>
                            <a:srgbClr val="0070C0"/>
                          </a:solidFill>
                          <a:latin typeface="华文新魏" panose="02010800040101010101" pitchFamily="2" charset="-122"/>
                          <a:ea typeface="华文新魏" panose="02010800040101010101" pitchFamily="2" charset="-122"/>
                          <a:cs typeface="华文新魏" panose="02010800040101010101" pitchFamily="2" charset="-122"/>
                        </a:rPr>
                        <a:t>2020年新高考I卷（山东）</a:t>
                      </a:r>
                      <a:endParaRPr lang="en-US" altLang="en-US" sz="2000" b="0">
                        <a:solidFill>
                          <a:srgbClr val="0070C0"/>
                        </a:solidFill>
                        <a:latin typeface="华文新魏" panose="02010800040101010101" pitchFamily="2" charset="-122"/>
                        <a:ea typeface="华文新魏" panose="02010800040101010101" pitchFamily="2" charset="-122"/>
                        <a:cs typeface="华文新魏" panose="02010800040101010101" pitchFamily="2"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vert="horz" wrap="square"/>
                    <a:lstStyle/>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vert="horz" wrap="square"/>
                    <a:lstStyle/>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914400">
                <a:tc rowSpan="5">
                  <a:txBody>
                    <a:bodyPr vert="horz" wrap="square"/>
                    <a:lstStyle/>
                    <a:p>
                      <a:pPr indent="0">
                        <a:buNone/>
                      </a:pPr>
                      <a:r>
                        <a:rPr 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rPr>
                        <a:t>语言文字运用(20)</a:t>
                      </a:r>
                      <a:endParaRPr lang="en-US" alt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vert="horz" wrap="square"/>
                    <a:lstStyle/>
                    <a:p>
                      <a:pPr indent="0">
                        <a:buNone/>
                      </a:pPr>
                      <a:r>
                        <a:rPr 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rPr>
                        <a:t>（一）语言文字运用I（共3小题，11分）</a:t>
                      </a:r>
                      <a:endParaRPr lang="en-US" alt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000" b="0">
                          <a:solidFill>
                            <a:srgbClr val="000000"/>
                          </a:solidFill>
                          <a:latin typeface="华文新魏" panose="02010800040101010101" pitchFamily="2" charset="-122"/>
                          <a:ea typeface="华文新魏" panose="02010800040101010101" pitchFamily="2" charset="-122"/>
                          <a:cs typeface="楷体" panose="02010609060101010101" charset="-122"/>
                        </a:rPr>
                        <a:t>18</a:t>
                      </a:r>
                      <a:endParaRPr lang="en-US" altLang="en-US" sz="2000" b="0">
                        <a:solidFill>
                          <a:srgbClr val="000000"/>
                        </a:solidFill>
                        <a:latin typeface="华文新魏" panose="02010800040101010101" pitchFamily="2" charset="-122"/>
                        <a:ea typeface="华文新魏" panose="02010800040101010101" pitchFamily="2" charset="-122"/>
                        <a:cs typeface="楷体" panose="02010609060101010101"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rPr>
                        <a:t>“</a:t>
                      </a:r>
                      <a:r>
                        <a:rPr lang="en-US" sz="2000" b="0">
                          <a:solidFill>
                            <a:srgbClr val="00B050"/>
                          </a:solidFill>
                          <a:latin typeface="华文新魏" panose="02010800040101010101" pitchFamily="2" charset="-122"/>
                          <a:ea typeface="华文新魏" panose="02010800040101010101" pitchFamily="2" charset="-122"/>
                          <a:cs typeface="华文新魏" panose="02010800040101010101" pitchFamily="2" charset="-122"/>
                        </a:rPr>
                        <a:t>正确使用词语</a:t>
                      </a:r>
                      <a:r>
                        <a:rPr 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rPr>
                        <a:t>（包括熟语）”选择题（3分)</a:t>
                      </a:r>
                      <a:endParaRPr lang="en-US" alt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vert="horz" wrap="square"/>
                    <a:lstStyle/>
                    <a:p>
                      <a:pPr indent="0">
                        <a:buNone/>
                      </a:pPr>
                      <a:r>
                        <a:rPr lang="en-US" sz="2000" b="0">
                          <a:solidFill>
                            <a:schemeClr val="tx1">
                              <a:lumMod val="50000"/>
                            </a:schemeClr>
                          </a:solidFill>
                          <a:latin typeface="华文新魏" panose="02010800040101010101" pitchFamily="2" charset="-122"/>
                          <a:ea typeface="华文新魏" panose="02010800040101010101" pitchFamily="2" charset="-122"/>
                          <a:cs typeface="华文新魏" panose="02010800040101010101" pitchFamily="2" charset="-122"/>
                        </a:rPr>
                        <a:t>语段中</a:t>
                      </a:r>
                      <a:r>
                        <a:rPr 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rPr>
                        <a:t>的</a:t>
                      </a:r>
                      <a:r>
                        <a:rPr lang="en-US" sz="2000" b="0">
                          <a:solidFill>
                            <a:srgbClr val="C00000"/>
                          </a:solidFill>
                          <a:latin typeface="华文新魏" panose="02010800040101010101" pitchFamily="2" charset="-122"/>
                          <a:ea typeface="华文新魏" panose="02010800040101010101" pitchFamily="2" charset="-122"/>
                          <a:cs typeface="华文新魏" panose="02010800040101010101" pitchFamily="2" charset="-122"/>
                        </a:rPr>
                        <a:t>多向</a:t>
                      </a:r>
                      <a:r>
                        <a:rPr 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rPr>
                        <a:t>考查（共3小题，11分)</a:t>
                      </a:r>
                      <a:endParaRPr lang="en-US" alt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000" b="0">
                          <a:solidFill>
                            <a:srgbClr val="000000"/>
                          </a:solidFill>
                          <a:latin typeface="华文新魏" panose="02010800040101010101" pitchFamily="2" charset="-122"/>
                          <a:ea typeface="华文新魏" panose="02010800040101010101" pitchFamily="2" charset="-122"/>
                          <a:cs typeface="楷体" panose="02010609060101010101" charset="-122"/>
                        </a:rPr>
                        <a:t>18</a:t>
                      </a:r>
                      <a:endParaRPr lang="en-US" altLang="en-US" sz="2000" b="0">
                        <a:solidFill>
                          <a:srgbClr val="000000"/>
                        </a:solidFill>
                        <a:latin typeface="华文新魏" panose="02010800040101010101" pitchFamily="2" charset="-122"/>
                        <a:ea typeface="华文新魏" panose="02010800040101010101" pitchFamily="2" charset="-122"/>
                        <a:cs typeface="楷体" panose="02010609060101010101"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rPr>
                        <a:t>“分析</a:t>
                      </a:r>
                      <a:r>
                        <a:rPr lang="en-US" sz="2000" b="0" u="sng">
                          <a:solidFill>
                            <a:srgbClr val="C00000"/>
                          </a:solidFill>
                          <a:latin typeface="华文新魏" panose="02010800040101010101" pitchFamily="2" charset="-122"/>
                          <a:ea typeface="华文新魏" panose="02010800040101010101" pitchFamily="2" charset="-122"/>
                          <a:cs typeface="华文新魏" panose="02010800040101010101" pitchFamily="2" charset="-122"/>
                        </a:rPr>
                        <a:t>破折号</a:t>
                      </a:r>
                      <a:r>
                        <a:rPr 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rPr>
                        <a:t>的作用”选择题（3分）</a:t>
                      </a:r>
                      <a:endParaRPr lang="en-US" alt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14400">
                <a:tc vMerge="1">
                  <a:txBody>
                    <a:bodyPr vert="horz" wrap="square"/>
                    <a:lstStyle/>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xBody>
                    <a:bodyPr vert="horz" wrap="square"/>
                    <a:lstStyle/>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vert="horz" wrap="square"/>
                    <a:lstStyle/>
                    <a:p>
                      <a:pPr indent="0" algn="ctr">
                        <a:buNone/>
                      </a:pPr>
                      <a:r>
                        <a:rPr lang="en-US" sz="2000" b="0">
                          <a:solidFill>
                            <a:srgbClr val="000000"/>
                          </a:solidFill>
                          <a:latin typeface="华文新魏" panose="02010800040101010101" pitchFamily="2" charset="-122"/>
                          <a:ea typeface="华文新魏" panose="02010800040101010101" pitchFamily="2" charset="-122"/>
                          <a:cs typeface="楷体" panose="02010609060101010101" charset="-122"/>
                        </a:rPr>
                        <a:t>19</a:t>
                      </a:r>
                      <a:endParaRPr lang="en-US" altLang="en-US" sz="2000" b="0">
                        <a:solidFill>
                          <a:srgbClr val="000000"/>
                        </a:solidFill>
                        <a:latin typeface="华文新魏" panose="02010800040101010101" pitchFamily="2" charset="-122"/>
                        <a:ea typeface="华文新魏" panose="02010800040101010101" pitchFamily="2" charset="-122"/>
                        <a:cs typeface="楷体" panose="02010609060101010101"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rPr>
                        <a:t>“</a:t>
                      </a:r>
                      <a:r>
                        <a:rPr lang="en-US" sz="2000" b="0">
                          <a:solidFill>
                            <a:srgbClr val="00B050"/>
                          </a:solidFill>
                          <a:latin typeface="华文新魏" panose="02010800040101010101" pitchFamily="2" charset="-122"/>
                          <a:ea typeface="华文新魏" panose="02010800040101010101" pitchFamily="2" charset="-122"/>
                          <a:cs typeface="华文新魏" panose="02010800040101010101" pitchFamily="2" charset="-122"/>
                        </a:rPr>
                        <a:t>辨析并修改病句</a:t>
                      </a:r>
                      <a:r>
                        <a:rPr 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rPr>
                        <a:t>”选择题（3分）</a:t>
                      </a:r>
                      <a:endParaRPr lang="en-US" alt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vert="horz" wrap="square"/>
                    <a:lstStyle/>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vert="horz" wrap="square"/>
                    <a:lstStyle/>
                    <a:p>
                      <a:pPr indent="0" algn="ctr">
                        <a:buNone/>
                      </a:pPr>
                      <a:r>
                        <a:rPr lang="en-US" sz="2000" b="0">
                          <a:solidFill>
                            <a:srgbClr val="000000"/>
                          </a:solidFill>
                          <a:latin typeface="华文新魏" panose="02010800040101010101" pitchFamily="2" charset="-122"/>
                          <a:ea typeface="华文新魏" panose="02010800040101010101" pitchFamily="2" charset="-122"/>
                          <a:cs typeface="楷体" panose="02010609060101010101" charset="-122"/>
                        </a:rPr>
                        <a:t>19</a:t>
                      </a:r>
                      <a:endParaRPr lang="en-US" altLang="en-US" sz="2000" b="0">
                        <a:solidFill>
                          <a:srgbClr val="000000"/>
                        </a:solidFill>
                        <a:latin typeface="华文新魏" panose="02010800040101010101" pitchFamily="2" charset="-122"/>
                        <a:ea typeface="华文新魏" panose="02010800040101010101" pitchFamily="2" charset="-122"/>
                        <a:cs typeface="楷体" panose="02010609060101010101"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rPr>
                        <a:t>“分析文中画横线子句子</a:t>
                      </a:r>
                      <a:r>
                        <a:rPr lang="en-US" sz="2000" b="0" u="sng">
                          <a:solidFill>
                            <a:srgbClr val="C00000"/>
                          </a:solidFill>
                          <a:latin typeface="华文新魏" panose="02010800040101010101" pitchFamily="2" charset="-122"/>
                          <a:ea typeface="华文新魏" panose="02010800040101010101" pitchFamily="2" charset="-122"/>
                          <a:cs typeface="华文新魏" panose="02010800040101010101" pitchFamily="2" charset="-122"/>
                        </a:rPr>
                        <a:t>比喻的修辞手法</a:t>
                      </a:r>
                      <a:r>
                        <a:rPr 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rPr>
                        <a:t>”简答题（4分）</a:t>
                      </a:r>
                      <a:endParaRPr lang="en-US" alt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99515">
                <a:tc vMerge="1">
                  <a:txBody>
                    <a:bodyPr vert="horz" wrap="square"/>
                    <a:lstStyle/>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xBody>
                    <a:bodyPr vert="horz" wrap="square"/>
                    <a:lstStyle/>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vert="horz" wrap="square"/>
                    <a:lstStyle/>
                    <a:p>
                      <a:pPr indent="0" algn="ctr">
                        <a:buNone/>
                      </a:pPr>
                      <a:r>
                        <a:rPr lang="en-US" sz="2000" b="0">
                          <a:solidFill>
                            <a:srgbClr val="000000"/>
                          </a:solidFill>
                          <a:latin typeface="华文新魏" panose="02010800040101010101" pitchFamily="2" charset="-122"/>
                          <a:ea typeface="华文新魏" panose="02010800040101010101" pitchFamily="2" charset="-122"/>
                          <a:cs typeface="楷体" panose="02010609060101010101" charset="-122"/>
                        </a:rPr>
                        <a:t>20</a:t>
                      </a:r>
                      <a:endParaRPr lang="en-US" altLang="en-US" sz="2000" b="0">
                        <a:solidFill>
                          <a:srgbClr val="000000"/>
                        </a:solidFill>
                        <a:latin typeface="华文新魏" panose="02010800040101010101" pitchFamily="2" charset="-122"/>
                        <a:ea typeface="华文新魏" panose="02010800040101010101" pitchFamily="2" charset="-122"/>
                        <a:cs typeface="楷体" panose="02010609060101010101"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rPr>
                        <a:t>“分析文中画横线句子</a:t>
                      </a:r>
                      <a:r>
                        <a:rPr lang="en-US" sz="2000" b="0">
                          <a:solidFill>
                            <a:srgbClr val="00B050"/>
                          </a:solidFill>
                          <a:latin typeface="华文新魏" panose="02010800040101010101" pitchFamily="2" charset="-122"/>
                          <a:ea typeface="华文新魏" panose="02010800040101010101" pitchFamily="2" charset="-122"/>
                          <a:cs typeface="华文新魏" panose="02010800040101010101" pitchFamily="2" charset="-122"/>
                        </a:rPr>
                        <a:t>对偶的修辞手法</a:t>
                      </a:r>
                      <a:r>
                        <a:rPr 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rPr>
                        <a:t>”简答题（5分）</a:t>
                      </a:r>
                      <a:endParaRPr lang="en-US" alt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0">
                          <a:solidFill>
                            <a:srgbClr val="000000"/>
                          </a:solidFill>
                          <a:latin typeface="华文新魏" panose="02010800040101010101" pitchFamily="2" charset="-122"/>
                          <a:ea typeface="华文新魏" panose="02010800040101010101" pitchFamily="2" charset="-122"/>
                          <a:cs typeface="楷体" panose="02010609060101010101" charset="-122"/>
                        </a:rPr>
                        <a:t> </a:t>
                      </a:r>
                      <a:endParaRPr lang="en-US" altLang="en-US" sz="2000" b="0">
                        <a:solidFill>
                          <a:srgbClr val="000000"/>
                        </a:solidFill>
                        <a:latin typeface="华文新魏" panose="02010800040101010101" pitchFamily="2" charset="-122"/>
                        <a:ea typeface="华文新魏" panose="02010800040101010101" pitchFamily="2" charset="-122"/>
                        <a:cs typeface="楷体" panose="02010609060101010101"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000" b="0">
                          <a:solidFill>
                            <a:srgbClr val="000000"/>
                          </a:solidFill>
                          <a:latin typeface="华文新魏" panose="02010800040101010101" pitchFamily="2" charset="-122"/>
                          <a:ea typeface="华文新魏" panose="02010800040101010101" pitchFamily="2" charset="-122"/>
                          <a:cs typeface="楷体" panose="02010609060101010101" charset="-122"/>
                        </a:rPr>
                        <a:t>20</a:t>
                      </a:r>
                      <a:endParaRPr lang="en-US" altLang="en-US" sz="2000" b="0">
                        <a:solidFill>
                          <a:srgbClr val="000000"/>
                        </a:solidFill>
                        <a:latin typeface="华文新魏" panose="02010800040101010101" pitchFamily="2" charset="-122"/>
                        <a:ea typeface="华文新魏" panose="02010800040101010101" pitchFamily="2" charset="-122"/>
                        <a:cs typeface="楷体" panose="02010609060101010101"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rPr>
                        <a:t>“分析文中画波浪线</a:t>
                      </a:r>
                      <a:r>
                        <a:rPr lang="en-US" sz="2000" b="0" u="sng">
                          <a:solidFill>
                            <a:srgbClr val="000000"/>
                          </a:solidFill>
                          <a:latin typeface="华文新魏" panose="02010800040101010101" pitchFamily="2" charset="-122"/>
                          <a:ea typeface="华文新魏" panose="02010800040101010101" pitchFamily="2" charset="-122"/>
                          <a:cs typeface="华文新魏" panose="02010800040101010101" pitchFamily="2" charset="-122"/>
                        </a:rPr>
                        <a:t>句子的</a:t>
                      </a:r>
                      <a:r>
                        <a:rPr lang="en-US" sz="2000" b="0" u="sng">
                          <a:solidFill>
                            <a:srgbClr val="C00000"/>
                          </a:solidFill>
                          <a:latin typeface="华文新魏" panose="02010800040101010101" pitchFamily="2" charset="-122"/>
                          <a:ea typeface="华文新魏" panose="02010800040101010101" pitchFamily="2" charset="-122"/>
                          <a:cs typeface="华文新魏" panose="02010800040101010101" pitchFamily="2" charset="-122"/>
                        </a:rPr>
                        <a:t>表达效果</a:t>
                      </a:r>
                      <a:r>
                        <a:rPr 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rPr>
                        <a:t>”简答题（4分）</a:t>
                      </a:r>
                      <a:endParaRPr lang="en-US" alt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20750">
                <a:tc vMerge="1">
                  <a:txBody>
                    <a:bodyPr vert="horz" wrap="square"/>
                    <a:lstStyle/>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rowSpan="2">
                  <a:txBody>
                    <a:bodyPr vert="horz" wrap="square"/>
                    <a:lstStyle/>
                    <a:p>
                      <a:pPr indent="0">
                        <a:buNone/>
                      </a:pPr>
                      <a:r>
                        <a:rPr 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rPr>
                        <a:t>（二）语言文字运用Ⅱ（共2小题，9分）</a:t>
                      </a:r>
                      <a:endParaRPr lang="en-US" alt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000" b="0">
                          <a:solidFill>
                            <a:srgbClr val="000000"/>
                          </a:solidFill>
                          <a:latin typeface="华文新魏" panose="02010800040101010101" pitchFamily="2" charset="-122"/>
                          <a:ea typeface="华文新魏" panose="02010800040101010101" pitchFamily="2" charset="-122"/>
                          <a:cs typeface="楷体" panose="02010609060101010101" charset="-122"/>
                        </a:rPr>
                        <a:t>20</a:t>
                      </a:r>
                      <a:endParaRPr lang="en-US" altLang="en-US" sz="2000" b="0">
                        <a:solidFill>
                          <a:srgbClr val="000000"/>
                        </a:solidFill>
                        <a:latin typeface="华文新魏" panose="02010800040101010101" pitchFamily="2" charset="-122"/>
                        <a:ea typeface="华文新魏" panose="02010800040101010101" pitchFamily="2" charset="-122"/>
                        <a:cs typeface="楷体" panose="02010609060101010101"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rPr>
                        <a:t>“分析</a:t>
                      </a:r>
                      <a:r>
                        <a:rPr lang="en-US" sz="2000" b="0">
                          <a:solidFill>
                            <a:srgbClr val="00B050"/>
                          </a:solidFill>
                          <a:latin typeface="华文新魏" panose="02010800040101010101" pitchFamily="2" charset="-122"/>
                          <a:ea typeface="华文新魏" panose="02010800040101010101" pitchFamily="2" charset="-122"/>
                          <a:cs typeface="华文新魏" panose="02010800040101010101" pitchFamily="2" charset="-122"/>
                        </a:rPr>
                        <a:t>语句衔接</a:t>
                      </a:r>
                      <a:r>
                        <a:rPr 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rPr>
                        <a:t>”选择题（3分）</a:t>
                      </a:r>
                      <a:endParaRPr lang="en-US" alt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rPr>
                        <a:t>语段的</a:t>
                      </a:r>
                      <a:r>
                        <a:rPr lang="en-US" sz="2000" b="0">
                          <a:solidFill>
                            <a:srgbClr val="C00000"/>
                          </a:solidFill>
                          <a:latin typeface="华文新魏" panose="02010800040101010101" pitchFamily="2" charset="-122"/>
                          <a:ea typeface="华文新魏" panose="02010800040101010101" pitchFamily="2" charset="-122"/>
                          <a:cs typeface="华文新魏" panose="02010800040101010101" pitchFamily="2" charset="-122"/>
                        </a:rPr>
                        <a:t>单向</a:t>
                      </a:r>
                      <a:r>
                        <a:rPr 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rPr>
                        <a:t>考查（共2题，9分）</a:t>
                      </a:r>
                      <a:endParaRPr lang="en-US" alt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000" b="0">
                          <a:solidFill>
                            <a:srgbClr val="000000"/>
                          </a:solidFill>
                          <a:latin typeface="华文新魏" panose="02010800040101010101" pitchFamily="2" charset="-122"/>
                          <a:ea typeface="华文新魏" panose="02010800040101010101" pitchFamily="2" charset="-122"/>
                          <a:cs typeface="楷体" panose="02010609060101010101" charset="-122"/>
                        </a:rPr>
                        <a:t>21</a:t>
                      </a:r>
                      <a:endParaRPr lang="en-US" altLang="en-US" sz="2000" b="0">
                        <a:solidFill>
                          <a:srgbClr val="000000"/>
                        </a:solidFill>
                        <a:latin typeface="华文新魏" panose="02010800040101010101" pitchFamily="2" charset="-122"/>
                        <a:ea typeface="华文新魏" panose="02010800040101010101" pitchFamily="2" charset="-122"/>
                        <a:cs typeface="楷体" panose="02010609060101010101"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rPr>
                        <a:t>“</a:t>
                      </a:r>
                      <a:r>
                        <a:rPr lang="en-US" sz="2000" b="0">
                          <a:solidFill>
                            <a:srgbClr val="C00000"/>
                          </a:solidFill>
                          <a:latin typeface="华文新魏" panose="02010800040101010101" pitchFamily="2" charset="-122"/>
                          <a:ea typeface="华文新魏" panose="02010800040101010101" pitchFamily="2" charset="-122"/>
                          <a:cs typeface="华文新魏" panose="02010800040101010101" pitchFamily="2" charset="-122"/>
                        </a:rPr>
                        <a:t>辨析并修改文段中的语病</a:t>
                      </a:r>
                      <a:r>
                        <a:rPr 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rPr>
                        <a:t>”</a:t>
                      </a:r>
                      <a:r>
                        <a:rPr lang="en-US" sz="2000" b="0">
                          <a:solidFill>
                            <a:srgbClr val="C00000"/>
                          </a:solidFill>
                          <a:highlight>
                            <a:srgbClr val="FFFF00"/>
                          </a:highlight>
                          <a:latin typeface="华文新魏" panose="02010800040101010101" pitchFamily="2" charset="-122"/>
                          <a:ea typeface="华文新魏" panose="02010800040101010101" pitchFamily="2" charset="-122"/>
                          <a:cs typeface="华文新魏" panose="02010800040101010101" pitchFamily="2" charset="-122"/>
                        </a:rPr>
                        <a:t>简答题</a:t>
                      </a:r>
                      <a:r>
                        <a:rPr 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rPr>
                        <a:t>（4分）</a:t>
                      </a:r>
                      <a:endParaRPr lang="en-US" alt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57885">
                <a:tc vMerge="1">
                  <a:txBody>
                    <a:bodyPr vert="horz" wrap="square"/>
                    <a:lstStyle/>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xBody>
                    <a:bodyPr vert="horz" wrap="square"/>
                    <a:lstStyle/>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vert="horz" wrap="square"/>
                    <a:lstStyle/>
                    <a:p>
                      <a:pPr indent="0" algn="ctr">
                        <a:buNone/>
                      </a:pPr>
                      <a:r>
                        <a:rPr lang="en-US" sz="2000" b="0">
                          <a:solidFill>
                            <a:srgbClr val="000000"/>
                          </a:solidFill>
                          <a:latin typeface="华文新魏" panose="02010800040101010101" pitchFamily="2" charset="-122"/>
                          <a:ea typeface="华文新魏" panose="02010800040101010101" pitchFamily="2" charset="-122"/>
                          <a:cs typeface="楷体" panose="02010609060101010101" charset="-122"/>
                        </a:rPr>
                        <a:t>21</a:t>
                      </a:r>
                      <a:endParaRPr lang="en-US" altLang="en-US" sz="2000" b="0">
                        <a:solidFill>
                          <a:srgbClr val="000000"/>
                        </a:solidFill>
                        <a:latin typeface="华文新魏" panose="02010800040101010101" pitchFamily="2" charset="-122"/>
                        <a:ea typeface="华文新魏" panose="02010800040101010101" pitchFamily="2" charset="-122"/>
                        <a:cs typeface="楷体" panose="02010609060101010101"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rPr>
                        <a:t>“</a:t>
                      </a:r>
                      <a:r>
                        <a:rPr lang="en-US" sz="2000" b="0">
                          <a:solidFill>
                            <a:srgbClr val="00B050"/>
                          </a:solidFill>
                          <a:latin typeface="华文新魏" panose="02010800040101010101" pitchFamily="2" charset="-122"/>
                          <a:ea typeface="华文新魏" panose="02010800040101010101" pitchFamily="2" charset="-122"/>
                          <a:cs typeface="华文新魏" panose="02010800040101010101" pitchFamily="2" charset="-122"/>
                        </a:rPr>
                        <a:t>在文中补写语句</a:t>
                      </a:r>
                      <a:r>
                        <a:rPr 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rPr>
                        <a:t>”填空题（6分）</a:t>
                      </a:r>
                      <a:endParaRPr lang="en-US" alt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0">
                          <a:solidFill>
                            <a:srgbClr val="000000"/>
                          </a:solidFill>
                          <a:latin typeface="华文新魏" panose="02010800040101010101" pitchFamily="2" charset="-122"/>
                          <a:ea typeface="华文新魏" panose="02010800040101010101" pitchFamily="2" charset="-122"/>
                          <a:cs typeface="楷体" panose="02010609060101010101" charset="-122"/>
                        </a:rPr>
                        <a:t> </a:t>
                      </a:r>
                      <a:endParaRPr lang="en-US" altLang="en-US" sz="2000" b="0">
                        <a:solidFill>
                          <a:srgbClr val="000000"/>
                        </a:solidFill>
                        <a:latin typeface="华文新魏" panose="02010800040101010101" pitchFamily="2" charset="-122"/>
                        <a:ea typeface="华文新魏" panose="02010800040101010101" pitchFamily="2" charset="-122"/>
                        <a:cs typeface="楷体" panose="02010609060101010101"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000" b="0">
                          <a:solidFill>
                            <a:srgbClr val="000000"/>
                          </a:solidFill>
                          <a:latin typeface="华文新魏" panose="02010800040101010101" pitchFamily="2" charset="-122"/>
                          <a:ea typeface="华文新魏" panose="02010800040101010101" pitchFamily="2" charset="-122"/>
                          <a:cs typeface="楷体" panose="02010609060101010101" charset="-122"/>
                        </a:rPr>
                        <a:t>22</a:t>
                      </a:r>
                      <a:endParaRPr lang="en-US" altLang="en-US" sz="2000" b="0">
                        <a:solidFill>
                          <a:srgbClr val="000000"/>
                        </a:solidFill>
                        <a:latin typeface="华文新魏" panose="02010800040101010101" pitchFamily="2" charset="-122"/>
                        <a:ea typeface="华文新魏" panose="02010800040101010101" pitchFamily="2" charset="-122"/>
                        <a:cs typeface="楷体" panose="02010609060101010101"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rPr>
                        <a:t>“</a:t>
                      </a:r>
                      <a:r>
                        <a:rPr lang="en-US" sz="2000" b="0">
                          <a:solidFill>
                            <a:srgbClr val="C00000"/>
                          </a:solidFill>
                          <a:latin typeface="华文新魏" panose="02010800040101010101" pitchFamily="2" charset="-122"/>
                          <a:ea typeface="华文新魏" panose="02010800040101010101" pitchFamily="2" charset="-122"/>
                          <a:cs typeface="华文新魏" panose="02010800040101010101" pitchFamily="2" charset="-122"/>
                        </a:rPr>
                        <a:t>新间报道文段压缩</a:t>
                      </a:r>
                      <a:r>
                        <a:rPr 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rPr>
                        <a:t>”</a:t>
                      </a:r>
                      <a:r>
                        <a:rPr lang="en-US" sz="2000" b="0">
                          <a:solidFill>
                            <a:srgbClr val="C00000"/>
                          </a:solidFill>
                          <a:highlight>
                            <a:srgbClr val="FFFF00"/>
                          </a:highlight>
                          <a:latin typeface="华文新魏" panose="02010800040101010101" pitchFamily="2" charset="-122"/>
                          <a:ea typeface="华文新魏" panose="02010800040101010101" pitchFamily="2" charset="-122"/>
                          <a:cs typeface="华文新魏" panose="02010800040101010101" pitchFamily="2" charset="-122"/>
                        </a:rPr>
                        <a:t>简答题</a:t>
                      </a:r>
                      <a:r>
                        <a:rPr 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rPr>
                        <a:t>（5分）</a:t>
                      </a:r>
                      <a:endParaRPr lang="en-US" altLang="en-US" sz="2000" b="0">
                        <a:solidFill>
                          <a:srgbClr val="000000"/>
                        </a:solidFill>
                        <a:latin typeface="华文新魏" panose="02010800040101010101" pitchFamily="2" charset="-122"/>
                        <a:ea typeface="华文新魏" panose="02010800040101010101" pitchFamily="2" charset="-122"/>
                        <a:cs typeface="华文新魏" panose="02010800040101010101" pitchFamily="2" charset="-122"/>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 name="图片 12"/>
          <p:cNvPicPr>
            <a:picLocks noChangeAspect="1"/>
          </p:cNvPicPr>
          <p:nvPr/>
        </p:nvPicPr>
        <p:blipFill>
          <a:blip r:embed="rId2">
            <a:alphaModFix amt="21000"/>
          </a:blip>
          <a:srcRect r="18194" b="22538"/>
          <a:stretch>
            <a:fillRect/>
          </a:stretch>
        </p:blipFill>
        <p:spPr>
          <a:xfrm>
            <a:off x="8589929" y="5552610"/>
            <a:ext cx="3602071" cy="1305390"/>
          </a:xfrm>
          <a:prstGeom prst="rect">
            <a:avLst/>
          </a:prstGeom>
        </p:spPr>
      </p:pic>
      <p:sp>
        <p:nvSpPr>
          <p:cNvPr id="2" name="文本框 1"/>
          <p:cNvSpPr txBox="1"/>
          <p:nvPr/>
        </p:nvSpPr>
        <p:spPr>
          <a:xfrm>
            <a:off x="118745" y="537210"/>
            <a:ext cx="11796395" cy="6406515"/>
          </a:xfrm>
          <a:prstGeom prst="rect">
            <a:avLst/>
          </a:prstGeom>
          <a:noFill/>
          <a:ln>
            <a:solidFill>
              <a:schemeClr val="tx1"/>
            </a:solidFill>
            <a:prstDash val="sysDot"/>
          </a:ln>
        </p:spPr>
        <p:txBody>
          <a:bodyPr wrap="square" rtlCol="0" anchor="t">
            <a:spAutoFit/>
          </a:bodyPr>
          <a:lstStyle/>
          <a:p>
            <a:pPr indent="457200" algn="ctr" fontAlgn="auto">
              <a:lnSpc>
                <a:spcPct val="130000"/>
              </a:lnSpc>
            </a:pPr>
            <a:r>
              <a:rPr lang="en-US" altLang="zh-CN" sz="2800">
                <a:solidFill>
                  <a:srgbClr val="002060"/>
                </a:solidFill>
                <a:latin typeface="汉仪程行简" charset="-122"/>
                <a:ea typeface="汉仪程行简" charset="-122"/>
                <a:cs typeface="汉仪程行简" charset="-122"/>
                <a:sym typeface="汉仪程行简" charset="-122"/>
              </a:rPr>
              <a:t>2021</a:t>
            </a:r>
            <a:r>
              <a:rPr lang="zh-CN" altLang="en-US" sz="2800">
                <a:solidFill>
                  <a:srgbClr val="002060"/>
                </a:solidFill>
                <a:latin typeface="汉仪程行简" charset="-122"/>
                <a:ea typeface="汉仪程行简" charset="-122"/>
                <a:cs typeface="汉仪程行简" charset="-122"/>
                <a:sym typeface="汉仪程行简" charset="-122"/>
              </a:rPr>
              <a:t>年新高考</a:t>
            </a:r>
            <a:r>
              <a:rPr lang="en-US" altLang="zh-CN" sz="2800">
                <a:solidFill>
                  <a:srgbClr val="002060"/>
                </a:solidFill>
                <a:latin typeface="汉仪程行简" charset="-122"/>
                <a:ea typeface="汉仪程行简" charset="-122"/>
                <a:cs typeface="汉仪程行简" charset="-122"/>
                <a:sym typeface="汉仪程行简" charset="-122"/>
              </a:rPr>
              <a:t>1</a:t>
            </a:r>
            <a:r>
              <a:rPr lang="zh-CN" altLang="en-US" sz="2800">
                <a:solidFill>
                  <a:srgbClr val="002060"/>
                </a:solidFill>
                <a:latin typeface="汉仪程行简" charset="-122"/>
                <a:ea typeface="汉仪程行简" charset="-122"/>
                <a:cs typeface="汉仪程行简" charset="-122"/>
                <a:sym typeface="汉仪程行简" charset="-122"/>
              </a:rPr>
              <a:t>卷与</a:t>
            </a:r>
            <a:r>
              <a:rPr lang="en-US" altLang="zh-CN" sz="2800">
                <a:solidFill>
                  <a:srgbClr val="002060"/>
                </a:solidFill>
                <a:latin typeface="汉仪程行简" charset="-122"/>
                <a:ea typeface="汉仪程行简" charset="-122"/>
                <a:cs typeface="汉仪程行简" charset="-122"/>
                <a:sym typeface="汉仪程行简" charset="-122"/>
              </a:rPr>
              <a:t>2020</a:t>
            </a:r>
            <a:r>
              <a:rPr lang="zh-CN" altLang="en-US" sz="2800">
                <a:solidFill>
                  <a:srgbClr val="002060"/>
                </a:solidFill>
                <a:latin typeface="汉仪程行简" charset="-122"/>
                <a:ea typeface="汉仪程行简" charset="-122"/>
                <a:cs typeface="汉仪程行简" charset="-122"/>
                <a:sym typeface="汉仪程行简" charset="-122"/>
              </a:rPr>
              <a:t>年山东卷语言文字运用对比</a:t>
            </a:r>
            <a:endParaRPr lang="zh-CN" altLang="en-US" sz="2800">
              <a:solidFill>
                <a:srgbClr val="002060"/>
              </a:solidFill>
              <a:latin typeface="汉仪程行简" charset="-122"/>
              <a:ea typeface="汉仪程行简" charset="-122"/>
              <a:cs typeface="汉仪程行简" charset="-122"/>
              <a:sym typeface="汉仪程行简" charset="-122"/>
            </a:endParaRPr>
          </a:p>
          <a:p>
            <a:pPr indent="457200" algn="just" fontAlgn="auto">
              <a:lnSpc>
                <a:spcPct val="130000"/>
              </a:lnSpc>
            </a:pPr>
            <a:r>
              <a:rPr lang="zh-CN" altLang="en-US" sz="2400">
                <a:solidFill>
                  <a:srgbClr val="C00000"/>
                </a:solidFill>
                <a:latin typeface="华文新魏" panose="02010800040101010101" pitchFamily="2" charset="-122"/>
                <a:ea typeface="华文新魏" panose="02010800040101010101" pitchFamily="2" charset="-122"/>
                <a:cs typeface="华文新魏" panose="02010800040101010101" pitchFamily="2" charset="-122"/>
              </a:rPr>
              <a:t>语言文字运用I</a:t>
            </a:r>
            <a:endParaRPr lang="zh-CN" altLang="en-US" sz="2400">
              <a:solidFill>
                <a:srgbClr val="C00000"/>
              </a:solidFill>
              <a:latin typeface="华文新魏" panose="02010800040101010101" pitchFamily="2" charset="-122"/>
              <a:ea typeface="华文新魏" panose="02010800040101010101" pitchFamily="2" charset="-122"/>
              <a:cs typeface="华文新魏" panose="02010800040101010101" pitchFamily="2" charset="-122"/>
            </a:endParaRPr>
          </a:p>
          <a:p>
            <a:pPr indent="457200" algn="just" fontAlgn="auto">
              <a:lnSpc>
                <a:spcPct val="130000"/>
              </a:lnSpc>
            </a:pPr>
            <a:r>
              <a:rPr lang="zh-CN" altLang="en-US" sz="240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1.相同点</a:t>
            </a:r>
            <a:r>
              <a:rPr lang="zh-CN" altLang="en-US" sz="2400">
                <a:latin typeface="华文新魏" panose="02010800040101010101" pitchFamily="2" charset="-122"/>
                <a:ea typeface="华文新魏" panose="02010800040101010101" pitchFamily="2" charset="-122"/>
                <a:cs typeface="华文新魏" panose="02010800040101010101" pitchFamily="2" charset="-122"/>
              </a:rPr>
              <a:t>∶</a:t>
            </a:r>
            <a:r>
              <a:rPr lang="zh-CN" altLang="en-US" sz="2400">
                <a:solidFill>
                  <a:srgbClr val="002060"/>
                </a:solidFill>
                <a:latin typeface="华文新魏" panose="02010800040101010101" pitchFamily="2" charset="-122"/>
                <a:ea typeface="华文新魏" panose="02010800040101010101" pitchFamily="2" charset="-122"/>
                <a:cs typeface="华文新魏" panose="02010800040101010101" pitchFamily="2" charset="-122"/>
              </a:rPr>
              <a:t>采用同一语段中的多向考查的形式设置题目，三个小题，共11分。</a:t>
            </a:r>
            <a:endParaRPr lang="zh-CN" altLang="en-US" sz="2400">
              <a:latin typeface="华文新魏" panose="02010800040101010101" pitchFamily="2" charset="-122"/>
              <a:ea typeface="华文新魏" panose="02010800040101010101" pitchFamily="2" charset="-122"/>
              <a:cs typeface="华文新魏" panose="02010800040101010101" pitchFamily="2" charset="-122"/>
            </a:endParaRPr>
          </a:p>
          <a:p>
            <a:pPr indent="457200" algn="just" fontAlgn="auto">
              <a:lnSpc>
                <a:spcPct val="130000"/>
              </a:lnSpc>
            </a:pPr>
            <a:r>
              <a:rPr lang="zh-CN" altLang="en-US" sz="240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2.变化点</a:t>
            </a:r>
            <a:r>
              <a:rPr lang="zh-CN" altLang="en-US" sz="2400">
                <a:latin typeface="华文新魏" panose="02010800040101010101" pitchFamily="2" charset="-122"/>
                <a:ea typeface="华文新魏" panose="02010800040101010101" pitchFamily="2" charset="-122"/>
                <a:cs typeface="华文新魏" panose="02010800040101010101" pitchFamily="2" charset="-122"/>
              </a:rPr>
              <a:t>∶</a:t>
            </a:r>
            <a:endParaRPr lang="zh-CN" altLang="en-US" sz="2400">
              <a:latin typeface="华文新魏" panose="02010800040101010101" pitchFamily="2" charset="-122"/>
              <a:ea typeface="华文新魏" panose="02010800040101010101" pitchFamily="2" charset="-122"/>
              <a:cs typeface="华文新魏" panose="02010800040101010101" pitchFamily="2" charset="-122"/>
            </a:endParaRPr>
          </a:p>
          <a:p>
            <a:pPr indent="457200" algn="just" fontAlgn="auto">
              <a:lnSpc>
                <a:spcPct val="130000"/>
              </a:lnSpc>
            </a:pPr>
            <a:r>
              <a:rPr lang="zh-CN" altLang="en-US" sz="2400">
                <a:solidFill>
                  <a:srgbClr val="002060"/>
                </a:solidFill>
                <a:latin typeface="华文新魏" panose="02010800040101010101" pitchFamily="2" charset="-122"/>
                <a:ea typeface="华文新魏" panose="02010800040101010101" pitchFamily="2" charset="-122"/>
                <a:cs typeface="华文新魏" panose="02010800040101010101" pitchFamily="2" charset="-122"/>
              </a:rPr>
              <a:t>①2020年为</a:t>
            </a:r>
            <a:r>
              <a:rPr lang="zh-CN" altLang="en-US" sz="240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一道选择题</a:t>
            </a:r>
            <a:r>
              <a:rPr lang="zh-CN" altLang="en-US" sz="2400">
                <a:latin typeface="华文新魏" panose="02010800040101010101" pitchFamily="2" charset="-122"/>
                <a:ea typeface="华文新魏" panose="02010800040101010101" pitchFamily="2" charset="-122"/>
                <a:cs typeface="华文新魏" panose="02010800040101010101" pitchFamily="2" charset="-122"/>
              </a:rPr>
              <a:t>、</a:t>
            </a:r>
            <a:r>
              <a:rPr lang="zh-CN" altLang="en-US" sz="240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两道简答题</a:t>
            </a:r>
            <a:r>
              <a:rPr lang="zh-CN" altLang="en-US" sz="2400">
                <a:latin typeface="华文新魏" panose="02010800040101010101" pitchFamily="2" charset="-122"/>
                <a:ea typeface="华文新魏" panose="02010800040101010101" pitchFamily="2" charset="-122"/>
                <a:cs typeface="华文新魏" panose="02010800040101010101" pitchFamily="2" charset="-122"/>
              </a:rPr>
              <a:t>，</a:t>
            </a:r>
            <a:r>
              <a:rPr lang="zh-CN" altLang="en-US" sz="2400">
                <a:solidFill>
                  <a:srgbClr val="002060"/>
                </a:solidFill>
                <a:latin typeface="华文新魏" panose="02010800040101010101" pitchFamily="2" charset="-122"/>
                <a:ea typeface="华文新魏" panose="02010800040101010101" pitchFamily="2" charset="-122"/>
                <a:cs typeface="华文新魏" panose="02010800040101010101" pitchFamily="2" charset="-122"/>
              </a:rPr>
              <a:t>2021年</a:t>
            </a:r>
            <a:r>
              <a:rPr lang="zh-CN" altLang="en-US" sz="2400">
                <a:solidFill>
                  <a:srgbClr val="002060"/>
                </a:solidFill>
                <a:latin typeface="华文新魏" panose="02010800040101010101" pitchFamily="2" charset="-122"/>
                <a:ea typeface="华文新魏" panose="02010800040101010101" pitchFamily="2" charset="-122"/>
                <a:cs typeface="华文新魏" panose="02010800040101010101" pitchFamily="2" charset="-122"/>
                <a:sym typeface="+mn-ea"/>
              </a:rPr>
              <a:t>变为</a:t>
            </a:r>
            <a:r>
              <a:rPr lang="zh-CN" altLang="en-US" sz="240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两道选择题</a:t>
            </a:r>
            <a:r>
              <a:rPr lang="zh-CN" altLang="en-US" sz="2400">
                <a:latin typeface="华文新魏" panose="02010800040101010101" pitchFamily="2" charset="-122"/>
                <a:ea typeface="华文新魏" panose="02010800040101010101" pitchFamily="2" charset="-122"/>
                <a:cs typeface="华文新魏" panose="02010800040101010101" pitchFamily="2" charset="-122"/>
              </a:rPr>
              <a:t>、</a:t>
            </a:r>
            <a:r>
              <a:rPr lang="zh-CN" altLang="en-US" sz="240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一道简答题</a:t>
            </a:r>
            <a:r>
              <a:rPr lang="zh-CN" altLang="en-US" sz="2400">
                <a:latin typeface="华文新魏" panose="02010800040101010101" pitchFamily="2" charset="-122"/>
                <a:ea typeface="华文新魏" panose="02010800040101010101" pitchFamily="2" charset="-122"/>
                <a:cs typeface="华文新魏" panose="02010800040101010101" pitchFamily="2" charset="-122"/>
              </a:rPr>
              <a:t>。</a:t>
            </a:r>
            <a:endParaRPr lang="zh-CN" altLang="en-US" sz="2400">
              <a:latin typeface="华文新魏" panose="02010800040101010101" pitchFamily="2" charset="-122"/>
              <a:ea typeface="华文新魏" panose="02010800040101010101" pitchFamily="2" charset="-122"/>
              <a:cs typeface="华文新魏" panose="02010800040101010101" pitchFamily="2" charset="-122"/>
            </a:endParaRPr>
          </a:p>
          <a:p>
            <a:pPr indent="457200" algn="just" fontAlgn="auto">
              <a:lnSpc>
                <a:spcPct val="130000"/>
              </a:lnSpc>
            </a:pPr>
            <a:r>
              <a:rPr lang="zh-CN" altLang="en-US" sz="2400">
                <a:solidFill>
                  <a:srgbClr val="002060"/>
                </a:solidFill>
                <a:latin typeface="华文新魏" panose="02010800040101010101" pitchFamily="2" charset="-122"/>
                <a:ea typeface="华文新魏" panose="02010800040101010101" pitchFamily="2" charset="-122"/>
                <a:cs typeface="华文新魏" panose="02010800040101010101" pitchFamily="2" charset="-122"/>
              </a:rPr>
              <a:t>②考向</a:t>
            </a:r>
            <a:r>
              <a:rPr lang="zh-CN" altLang="en-US" sz="2400">
                <a:latin typeface="华文新魏" panose="02010800040101010101" pitchFamily="2" charset="-122"/>
                <a:ea typeface="华文新魏" panose="02010800040101010101" pitchFamily="2" charset="-122"/>
                <a:cs typeface="华文新魏" panose="02010800040101010101" pitchFamily="2" charset="-122"/>
              </a:rPr>
              <a:t>（</a:t>
            </a:r>
            <a:r>
              <a:rPr lang="zh-CN" altLang="en-US" sz="240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设题点</a:t>
            </a:r>
            <a:r>
              <a:rPr lang="zh-CN" altLang="en-US" sz="2400">
                <a:latin typeface="华文新魏" panose="02010800040101010101" pitchFamily="2" charset="-122"/>
                <a:ea typeface="华文新魏" panose="02010800040101010101" pitchFamily="2" charset="-122"/>
                <a:cs typeface="华文新魏" panose="02010800040101010101" pitchFamily="2" charset="-122"/>
              </a:rPr>
              <a:t>）</a:t>
            </a:r>
            <a:r>
              <a:rPr lang="zh-CN" altLang="en-US" sz="2400">
                <a:solidFill>
                  <a:srgbClr val="002060"/>
                </a:solidFill>
                <a:latin typeface="华文新魏" panose="02010800040101010101" pitchFamily="2" charset="-122"/>
                <a:ea typeface="华文新魏" panose="02010800040101010101" pitchFamily="2" charset="-122"/>
                <a:cs typeface="华文新魏" panose="02010800040101010101" pitchFamily="2" charset="-122"/>
              </a:rPr>
              <a:t>由2020年的</a:t>
            </a:r>
            <a:r>
              <a:rPr lang="zh-CN" altLang="en-US" sz="240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标点符号</a:t>
            </a:r>
            <a:r>
              <a:rPr lang="zh-CN" altLang="en-US" sz="2400">
                <a:solidFill>
                  <a:srgbClr val="002060"/>
                </a:solidFill>
                <a:latin typeface="华文新魏" panose="02010800040101010101" pitchFamily="2" charset="-122"/>
                <a:ea typeface="华文新魏" panose="02010800040101010101" pitchFamily="2" charset="-122"/>
                <a:cs typeface="华文新魏" panose="02010800040101010101" pitchFamily="2" charset="-122"/>
              </a:rPr>
              <a:t>（3分）</a:t>
            </a:r>
            <a:r>
              <a:rPr lang="zh-CN" altLang="en-US" sz="2400">
                <a:latin typeface="华文新魏" panose="02010800040101010101" pitchFamily="2" charset="-122"/>
                <a:ea typeface="华文新魏" panose="02010800040101010101" pitchFamily="2" charset="-122"/>
                <a:cs typeface="华文新魏" panose="02010800040101010101" pitchFamily="2" charset="-122"/>
              </a:rPr>
              <a:t>、</a:t>
            </a:r>
            <a:r>
              <a:rPr lang="zh-CN" altLang="en-US" sz="240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修辞手法</a:t>
            </a:r>
            <a:r>
              <a:rPr lang="zh-CN" altLang="en-US" sz="2400">
                <a:solidFill>
                  <a:srgbClr val="002060"/>
                </a:solidFill>
                <a:latin typeface="华文新魏" panose="02010800040101010101" pitchFamily="2" charset="-122"/>
                <a:ea typeface="华文新魏" panose="02010800040101010101" pitchFamily="2" charset="-122"/>
                <a:cs typeface="华文新魏" panose="02010800040101010101" pitchFamily="2" charset="-122"/>
              </a:rPr>
              <a:t>（4分）</a:t>
            </a:r>
            <a:r>
              <a:rPr lang="zh-CN" altLang="en-US" sz="2400">
                <a:latin typeface="华文新魏" panose="02010800040101010101" pitchFamily="2" charset="-122"/>
                <a:ea typeface="华文新魏" panose="02010800040101010101" pitchFamily="2" charset="-122"/>
                <a:cs typeface="华文新魏" panose="02010800040101010101" pitchFamily="2" charset="-122"/>
              </a:rPr>
              <a:t>、</a:t>
            </a:r>
            <a:r>
              <a:rPr lang="zh-CN" altLang="en-US" sz="240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句子表达效果</a:t>
            </a:r>
            <a:r>
              <a:rPr lang="zh-CN" altLang="en-US" sz="2400">
                <a:solidFill>
                  <a:srgbClr val="002060"/>
                </a:solidFill>
                <a:latin typeface="华文新魏" panose="02010800040101010101" pitchFamily="2" charset="-122"/>
                <a:ea typeface="华文新魏" panose="02010800040101010101" pitchFamily="2" charset="-122"/>
                <a:cs typeface="华文新魏" panose="02010800040101010101" pitchFamily="2" charset="-122"/>
              </a:rPr>
              <a:t>（4分），变为2021年的</a:t>
            </a:r>
            <a:r>
              <a:rPr lang="zh-CN" altLang="en-US" sz="240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词语辨析（3分）、病句辨析</a:t>
            </a:r>
            <a:r>
              <a:rPr lang="zh-CN" altLang="en-US" sz="2400">
                <a:solidFill>
                  <a:srgbClr val="002060"/>
                </a:solidFill>
                <a:latin typeface="华文新魏" panose="02010800040101010101" pitchFamily="2" charset="-122"/>
                <a:ea typeface="华文新魏" panose="02010800040101010101" pitchFamily="2" charset="-122"/>
                <a:cs typeface="华文新魏" panose="02010800040101010101" pitchFamily="2" charset="-122"/>
              </a:rPr>
              <a:t>（3分）</a:t>
            </a:r>
            <a:r>
              <a:rPr lang="zh-CN" altLang="en-US" sz="2400">
                <a:latin typeface="华文新魏" panose="02010800040101010101" pitchFamily="2" charset="-122"/>
                <a:ea typeface="华文新魏" panose="02010800040101010101" pitchFamily="2" charset="-122"/>
                <a:cs typeface="华文新魏" panose="02010800040101010101" pitchFamily="2" charset="-122"/>
              </a:rPr>
              <a:t>、对</a:t>
            </a:r>
            <a:r>
              <a:rPr lang="zh-CN" altLang="en-US" sz="240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修辞手法的理解分析</a:t>
            </a:r>
            <a:r>
              <a:rPr lang="zh-CN" altLang="en-US" sz="2400">
                <a:solidFill>
                  <a:srgbClr val="002060"/>
                </a:solidFill>
                <a:latin typeface="华文新魏" panose="02010800040101010101" pitchFamily="2" charset="-122"/>
                <a:ea typeface="华文新魏" panose="02010800040101010101" pitchFamily="2" charset="-122"/>
                <a:cs typeface="华文新魏" panose="02010800040101010101" pitchFamily="2" charset="-122"/>
              </a:rPr>
              <a:t>（5分）</a:t>
            </a:r>
            <a:r>
              <a:rPr lang="zh-CN" altLang="en-US" sz="2400">
                <a:latin typeface="华文新魏" panose="02010800040101010101" pitchFamily="2" charset="-122"/>
                <a:ea typeface="华文新魏" panose="02010800040101010101" pitchFamily="2" charset="-122"/>
                <a:cs typeface="华文新魏" panose="02010800040101010101" pitchFamily="2" charset="-122"/>
              </a:rPr>
              <a:t>。</a:t>
            </a:r>
            <a:endParaRPr lang="zh-CN" altLang="en-US" sz="2400">
              <a:latin typeface="华文新魏" panose="02010800040101010101" pitchFamily="2" charset="-122"/>
              <a:ea typeface="华文新魏" panose="02010800040101010101" pitchFamily="2" charset="-122"/>
              <a:cs typeface="华文新魏" panose="02010800040101010101" pitchFamily="2" charset="-122"/>
            </a:endParaRPr>
          </a:p>
          <a:p>
            <a:pPr indent="457200" algn="just" fontAlgn="auto">
              <a:lnSpc>
                <a:spcPct val="130000"/>
              </a:lnSpc>
            </a:pPr>
            <a:r>
              <a:rPr lang="zh-CN" altLang="en-US" sz="240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语言文字运用Ⅱ</a:t>
            </a:r>
            <a:endParaRPr lang="zh-CN" altLang="en-US" sz="2400">
              <a:solidFill>
                <a:srgbClr val="FF0000"/>
              </a:solidFill>
              <a:latin typeface="华文新魏" panose="02010800040101010101" pitchFamily="2" charset="-122"/>
              <a:ea typeface="华文新魏" panose="02010800040101010101" pitchFamily="2" charset="-122"/>
              <a:cs typeface="华文新魏" panose="02010800040101010101" pitchFamily="2" charset="-122"/>
            </a:endParaRPr>
          </a:p>
          <a:p>
            <a:pPr indent="457200" algn="just" fontAlgn="auto">
              <a:lnSpc>
                <a:spcPct val="130000"/>
              </a:lnSpc>
            </a:pPr>
            <a:r>
              <a:rPr lang="zh-CN" altLang="en-US" sz="240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1.相同点</a:t>
            </a:r>
            <a:r>
              <a:rPr lang="zh-CN" altLang="en-US" sz="2400">
                <a:latin typeface="华文新魏" panose="02010800040101010101" pitchFamily="2" charset="-122"/>
                <a:ea typeface="华文新魏" panose="02010800040101010101" pitchFamily="2" charset="-122"/>
                <a:cs typeface="华文新魏" panose="02010800040101010101" pitchFamily="2" charset="-122"/>
              </a:rPr>
              <a:t>∶均是</a:t>
            </a:r>
            <a:r>
              <a:rPr lang="zh-CN" altLang="en-US" sz="240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在语段的背景下设置考向</a:t>
            </a:r>
            <a:r>
              <a:rPr lang="zh-CN" altLang="en-US" sz="2400">
                <a:latin typeface="华文新魏" panose="02010800040101010101" pitchFamily="2" charset="-122"/>
                <a:ea typeface="华文新魏" panose="02010800040101010101" pitchFamily="2" charset="-122"/>
                <a:cs typeface="华文新魏" panose="02010800040101010101" pitchFamily="2" charset="-122"/>
              </a:rPr>
              <a:t>（设题点），两个小题，共9分。</a:t>
            </a:r>
            <a:endParaRPr lang="zh-CN" altLang="en-US" sz="2400">
              <a:latin typeface="华文新魏" panose="02010800040101010101" pitchFamily="2" charset="-122"/>
              <a:ea typeface="华文新魏" panose="02010800040101010101" pitchFamily="2" charset="-122"/>
              <a:cs typeface="华文新魏" panose="02010800040101010101" pitchFamily="2" charset="-122"/>
            </a:endParaRPr>
          </a:p>
          <a:p>
            <a:pPr indent="457200" algn="just" fontAlgn="auto">
              <a:lnSpc>
                <a:spcPct val="130000"/>
              </a:lnSpc>
            </a:pPr>
            <a:r>
              <a:rPr lang="zh-CN" altLang="en-US" sz="240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2.变化点</a:t>
            </a:r>
            <a:r>
              <a:rPr lang="zh-CN" altLang="en-US" sz="2400">
                <a:latin typeface="华文新魏" panose="02010800040101010101" pitchFamily="2" charset="-122"/>
                <a:ea typeface="华文新魏" panose="02010800040101010101" pitchFamily="2" charset="-122"/>
                <a:cs typeface="华文新魏" panose="02010800040101010101" pitchFamily="2" charset="-122"/>
              </a:rPr>
              <a:t>∶</a:t>
            </a:r>
            <a:r>
              <a:rPr lang="zh-CN" altLang="en-US" sz="2400">
                <a:solidFill>
                  <a:srgbClr val="002060"/>
                </a:solidFill>
                <a:latin typeface="华文新魏" panose="02010800040101010101" pitchFamily="2" charset="-122"/>
                <a:ea typeface="华文新魏" panose="02010800040101010101" pitchFamily="2" charset="-122"/>
                <a:cs typeface="华文新魏" panose="02010800040101010101" pitchFamily="2" charset="-122"/>
              </a:rPr>
              <a:t>2020年的第21、22题是分别在两个语段中，分别考查</a:t>
            </a:r>
            <a:r>
              <a:rPr lang="en-US" altLang="zh-CN" sz="2400">
                <a:solidFill>
                  <a:srgbClr val="002060"/>
                </a:solidFill>
                <a:latin typeface="华文新魏" panose="02010800040101010101" pitchFamily="2" charset="-122"/>
                <a:ea typeface="华文新魏" panose="02010800040101010101" pitchFamily="2" charset="-122"/>
                <a:cs typeface="华文新魏" panose="02010800040101010101" pitchFamily="2" charset="-122"/>
              </a:rPr>
              <a:t>“</a:t>
            </a:r>
            <a:r>
              <a:rPr lang="zh-CN" altLang="en-US" sz="2400">
                <a:solidFill>
                  <a:srgbClr val="002060"/>
                </a:solidFill>
                <a:latin typeface="华文新魏" panose="02010800040101010101" pitchFamily="2" charset="-122"/>
                <a:ea typeface="华文新魏" panose="02010800040101010101" pitchFamily="2" charset="-122"/>
                <a:cs typeface="华文新魏" panose="02010800040101010101" pitchFamily="2" charset="-122"/>
              </a:rPr>
              <a:t>辨析并修改病句</a:t>
            </a:r>
            <a:r>
              <a:rPr lang="en-US" altLang="zh-CN" sz="2400">
                <a:solidFill>
                  <a:srgbClr val="002060"/>
                </a:solidFill>
                <a:latin typeface="华文新魏" panose="02010800040101010101" pitchFamily="2" charset="-122"/>
                <a:ea typeface="华文新魏" panose="02010800040101010101" pitchFamily="2" charset="-122"/>
                <a:cs typeface="华文新魏" panose="02010800040101010101" pitchFamily="2" charset="-122"/>
              </a:rPr>
              <a:t>”</a:t>
            </a:r>
            <a:r>
              <a:rPr lang="zh-CN" altLang="en-US" sz="2400">
                <a:solidFill>
                  <a:srgbClr val="002060"/>
                </a:solidFill>
                <a:latin typeface="华文新魏" panose="02010800040101010101" pitchFamily="2" charset="-122"/>
                <a:ea typeface="华文新魏" panose="02010800040101010101" pitchFamily="2" charset="-122"/>
                <a:cs typeface="华文新魏" panose="02010800040101010101" pitchFamily="2" charset="-122"/>
              </a:rPr>
              <a:t>（简答题，4分）和</a:t>
            </a:r>
            <a:r>
              <a:rPr lang="en-US" altLang="zh-CN" sz="2400">
                <a:solidFill>
                  <a:srgbClr val="002060"/>
                </a:solidFill>
                <a:latin typeface="华文新魏" panose="02010800040101010101" pitchFamily="2" charset="-122"/>
                <a:ea typeface="华文新魏" panose="02010800040101010101" pitchFamily="2" charset="-122"/>
                <a:cs typeface="华文新魏" panose="02010800040101010101" pitchFamily="2" charset="-122"/>
              </a:rPr>
              <a:t>“</a:t>
            </a:r>
            <a:r>
              <a:rPr lang="zh-CN" altLang="en-US" sz="2400">
                <a:solidFill>
                  <a:srgbClr val="002060"/>
                </a:solidFill>
                <a:latin typeface="华文新魏" panose="02010800040101010101" pitchFamily="2" charset="-122"/>
                <a:ea typeface="华文新魏" panose="02010800040101010101" pitchFamily="2" charset="-122"/>
                <a:cs typeface="华文新魏" panose="02010800040101010101" pitchFamily="2" charset="-122"/>
              </a:rPr>
              <a:t>新闻报道文段压缩</a:t>
            </a:r>
            <a:r>
              <a:rPr lang="en-US" altLang="zh-CN" sz="2400">
                <a:solidFill>
                  <a:srgbClr val="002060"/>
                </a:solidFill>
                <a:latin typeface="华文新魏" panose="02010800040101010101" pitchFamily="2" charset="-122"/>
                <a:ea typeface="华文新魏" panose="02010800040101010101" pitchFamily="2" charset="-122"/>
                <a:cs typeface="华文新魏" panose="02010800040101010101" pitchFamily="2" charset="-122"/>
              </a:rPr>
              <a:t>”</a:t>
            </a:r>
            <a:r>
              <a:rPr lang="zh-CN" altLang="en-US" sz="2400">
                <a:solidFill>
                  <a:srgbClr val="002060"/>
                </a:solidFill>
                <a:latin typeface="华文新魏" panose="02010800040101010101" pitchFamily="2" charset="-122"/>
                <a:ea typeface="华文新魏" panose="02010800040101010101" pitchFamily="2" charset="-122"/>
                <a:cs typeface="华文新魏" panose="02010800040101010101" pitchFamily="2" charset="-122"/>
              </a:rPr>
              <a:t>（简答题，5分）；2021年则变为</a:t>
            </a:r>
            <a:r>
              <a:rPr lang="zh-CN" altLang="en-US" sz="2400">
                <a:latin typeface="华文新魏" panose="02010800040101010101" pitchFamily="2" charset="-122"/>
                <a:ea typeface="华文新魏" panose="02010800040101010101" pitchFamily="2" charset="-122"/>
                <a:cs typeface="华文新魏" panose="02010800040101010101" pitchFamily="2" charset="-122"/>
              </a:rPr>
              <a:t>在</a:t>
            </a:r>
            <a:r>
              <a:rPr lang="zh-CN" altLang="en-US" sz="2400">
                <a:solidFill>
                  <a:srgbClr val="002060"/>
                </a:solidFill>
                <a:latin typeface="华文新魏" panose="02010800040101010101" pitchFamily="2" charset="-122"/>
                <a:ea typeface="华文新魏" panose="02010800040101010101" pitchFamily="2" charset="-122"/>
                <a:cs typeface="华文新魏" panose="02010800040101010101" pitchFamily="2" charset="-122"/>
              </a:rPr>
              <a:t>同一语段下多向考查</a:t>
            </a:r>
            <a:r>
              <a:rPr lang="zh-CN" altLang="en-US" sz="240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语句衔接</a:t>
            </a:r>
            <a:r>
              <a:rPr lang="zh-CN" altLang="en-US" sz="2400">
                <a:latin typeface="华文新魏" panose="02010800040101010101" pitchFamily="2" charset="-122"/>
                <a:ea typeface="华文新魏" panose="02010800040101010101" pitchFamily="2" charset="-122"/>
                <a:cs typeface="华文新魏" panose="02010800040101010101" pitchFamily="2" charset="-122"/>
              </a:rPr>
              <a:t>（</a:t>
            </a:r>
            <a:r>
              <a:rPr lang="zh-CN" altLang="en-US" sz="2400">
                <a:solidFill>
                  <a:srgbClr val="002060"/>
                </a:solidFill>
                <a:latin typeface="华文新魏" panose="02010800040101010101" pitchFamily="2" charset="-122"/>
                <a:ea typeface="华文新魏" panose="02010800040101010101" pitchFamily="2" charset="-122"/>
                <a:cs typeface="华文新魏" panose="02010800040101010101" pitchFamily="2" charset="-122"/>
              </a:rPr>
              <a:t>选择题，3分</a:t>
            </a:r>
            <a:r>
              <a:rPr lang="zh-CN" altLang="en-US" sz="2400">
                <a:latin typeface="华文新魏" panose="02010800040101010101" pitchFamily="2" charset="-122"/>
                <a:ea typeface="华文新魏" panose="02010800040101010101" pitchFamily="2" charset="-122"/>
                <a:cs typeface="华文新魏" panose="02010800040101010101" pitchFamily="2" charset="-122"/>
              </a:rPr>
              <a:t>）和</a:t>
            </a:r>
            <a:r>
              <a:rPr lang="zh-CN" altLang="en-US" sz="240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语句补写</a:t>
            </a:r>
            <a:r>
              <a:rPr lang="zh-CN" altLang="en-US" sz="2400">
                <a:latin typeface="华文新魏" panose="02010800040101010101" pitchFamily="2" charset="-122"/>
                <a:ea typeface="华文新魏" panose="02010800040101010101" pitchFamily="2" charset="-122"/>
                <a:cs typeface="华文新魏" panose="02010800040101010101" pitchFamily="2" charset="-122"/>
              </a:rPr>
              <a:t>（</a:t>
            </a:r>
            <a:r>
              <a:rPr lang="zh-CN" altLang="en-US" sz="2400">
                <a:solidFill>
                  <a:srgbClr val="002060"/>
                </a:solidFill>
                <a:latin typeface="华文新魏" panose="02010800040101010101" pitchFamily="2" charset="-122"/>
                <a:ea typeface="华文新魏" panose="02010800040101010101" pitchFamily="2" charset="-122"/>
                <a:cs typeface="华文新魏" panose="02010800040101010101" pitchFamily="2" charset="-122"/>
              </a:rPr>
              <a:t>填空题，6分</a:t>
            </a:r>
            <a:r>
              <a:rPr lang="zh-CN" altLang="en-US" sz="2400">
                <a:latin typeface="华文新魏" panose="02010800040101010101" pitchFamily="2" charset="-122"/>
                <a:ea typeface="华文新魏" panose="02010800040101010101" pitchFamily="2" charset="-122"/>
                <a:cs typeface="华文新魏" panose="02010800040101010101" pitchFamily="2" charset="-122"/>
              </a:rPr>
              <a:t>）。</a:t>
            </a:r>
            <a:endParaRPr lang="zh-CN" altLang="en-US" sz="2400">
              <a:latin typeface="华文新魏" panose="02010800040101010101" pitchFamily="2" charset="-122"/>
              <a:ea typeface="华文新魏" panose="02010800040101010101" pitchFamily="2" charset="-122"/>
              <a:cs typeface="华文新魏" panose="02010800040101010101" pitchFamily="2" charset="-122"/>
            </a:endParaRPr>
          </a:p>
        </p:txBody>
      </p:sp>
    </p:spTree>
  </p:cSld>
  <p:clrMapOvr>
    <a:masterClrMapping/>
  </p:clrMapOvr>
  <p:transition spd="slow"/>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0" y="0"/>
            <a:ext cx="11518900" cy="5024709"/>
          </a:xfrm>
          <a:prstGeom prst="rect">
            <a:avLst/>
          </a:prstGeom>
          <a:noFill/>
          <a:ln>
            <a:solidFill>
              <a:schemeClr val="tx1"/>
            </a:solidFill>
            <a:prstDash val="sysDot"/>
          </a:ln>
        </p:spPr>
        <p:txBody>
          <a:bodyPr wrap="square" rtlCol="0" anchor="t">
            <a:spAutoFit/>
          </a:bodyPr>
          <a:lstStyle/>
          <a:p>
            <a:pPr indent="0" algn="just" eaLnBrk="1" latinLnBrk="0" hangingPunct="1">
              <a:lnSpc>
                <a:spcPct val="150000"/>
              </a:lnSpc>
            </a:pPr>
            <a:r>
              <a:rPr lang="zh-CN" altLang="en-US" sz="2400">
                <a:solidFill>
                  <a:srgbClr val="002060"/>
                </a:solidFill>
                <a:latin typeface="华文新魏" panose="02010800040101010101" pitchFamily="2" charset="-122"/>
                <a:ea typeface="华文新魏" panose="02010800040101010101" pitchFamily="2" charset="-122"/>
                <a:cs typeface="华文新魏" panose="02010800040101010101" pitchFamily="2" charset="-122"/>
                <a:sym typeface="+mn-ea"/>
              </a:rPr>
              <a:t>2021 年全国新高考</a:t>
            </a:r>
            <a:r>
              <a:rPr lang="en-US" altLang="zh-CN" sz="2400">
                <a:solidFill>
                  <a:srgbClr val="002060"/>
                </a:solidFill>
                <a:latin typeface="华文新魏" panose="02010800040101010101" pitchFamily="2" charset="-122"/>
                <a:ea typeface="华文新魏" panose="02010800040101010101" pitchFamily="2" charset="-122"/>
                <a:cs typeface="华文新魏" panose="02010800040101010101" pitchFamily="2" charset="-122"/>
                <a:sym typeface="+mn-ea"/>
              </a:rPr>
              <a:t>1</a:t>
            </a:r>
            <a:r>
              <a:rPr lang="zh-CN" altLang="en-US" sz="2400">
                <a:solidFill>
                  <a:srgbClr val="002060"/>
                </a:solidFill>
                <a:latin typeface="华文新魏" panose="02010800040101010101" pitchFamily="2" charset="-122"/>
                <a:ea typeface="华文新魏" panose="02010800040101010101" pitchFamily="2" charset="-122"/>
                <a:cs typeface="华文新魏" panose="02010800040101010101" pitchFamily="2" charset="-122"/>
                <a:sym typeface="+mn-ea"/>
              </a:rPr>
              <a:t>卷</a:t>
            </a:r>
            <a:r>
              <a:rPr lang="zh-CN" altLang="en-US" sz="2400">
                <a:latin typeface="华文新魏" panose="02010800040101010101" pitchFamily="2" charset="-122"/>
                <a:ea typeface="华文新魏" panose="02010800040101010101" pitchFamily="2" charset="-122"/>
                <a:cs typeface="华文新魏" panose="02010800040101010101" pitchFamily="2" charset="-122"/>
                <a:sym typeface="+mn-ea"/>
              </a:rPr>
              <a:t>：</a:t>
            </a:r>
            <a:r>
              <a:rPr lang="zh-CN" altLang="en-US" sz="2400">
                <a:solidFill>
                  <a:srgbClr val="002060"/>
                </a:solidFill>
                <a:latin typeface="华文新魏" panose="02010800040101010101" pitchFamily="2" charset="-122"/>
                <a:ea typeface="华文新魏" panose="02010800040101010101" pitchFamily="2" charset="-122"/>
                <a:cs typeface="华文新魏" panose="02010800040101010101" pitchFamily="2" charset="-122"/>
                <a:sym typeface="+mn-ea"/>
              </a:rPr>
              <a:t>词语辨析、语病修改、修辞分析、语句街接、补写句子</a:t>
            </a:r>
            <a:r>
              <a:rPr lang="zh-CN" altLang="en-US" sz="2400">
                <a:latin typeface="华文新魏" panose="02010800040101010101" pitchFamily="2" charset="-122"/>
                <a:ea typeface="华文新魏" panose="02010800040101010101" pitchFamily="2" charset="-122"/>
                <a:cs typeface="华文新魏" panose="02010800040101010101" pitchFamily="2" charset="-122"/>
                <a:sym typeface="+mn-ea"/>
              </a:rPr>
              <a:t>等；</a:t>
            </a:r>
            <a:endParaRPr lang="zh-CN" altLang="en-US" sz="2400">
              <a:latin typeface="华文新魏" panose="02010800040101010101" pitchFamily="2" charset="-122"/>
              <a:ea typeface="华文新魏" panose="02010800040101010101" pitchFamily="2" charset="-122"/>
              <a:cs typeface="华文新魏" panose="02010800040101010101" pitchFamily="2" charset="-122"/>
            </a:endParaRPr>
          </a:p>
          <a:p>
            <a:pPr indent="0" algn="just" eaLnBrk="1" latinLnBrk="0" hangingPunct="1">
              <a:lnSpc>
                <a:spcPct val="150000"/>
              </a:lnSpc>
            </a:pPr>
            <a:r>
              <a:rPr lang="zh-CN" altLang="en-US" sz="2400">
                <a:solidFill>
                  <a:srgbClr val="C00000"/>
                </a:solidFill>
                <a:latin typeface="华文新魏" panose="02010800040101010101" pitchFamily="2" charset="-122"/>
                <a:ea typeface="华文新魏" panose="02010800040101010101" pitchFamily="2" charset="-122"/>
                <a:cs typeface="华文新魏" panose="02010800040101010101" pitchFamily="2" charset="-122"/>
                <a:sym typeface="+mn-ea"/>
              </a:rPr>
              <a:t>2021 年高考适应性考试</a:t>
            </a:r>
            <a:r>
              <a:rPr lang="zh-CN" altLang="en-US" sz="2400">
                <a:latin typeface="华文新魏" panose="02010800040101010101" pitchFamily="2" charset="-122"/>
                <a:ea typeface="华文新魏" panose="02010800040101010101" pitchFamily="2" charset="-122"/>
                <a:cs typeface="华文新魏" panose="02010800040101010101" pitchFamily="2" charset="-122"/>
                <a:sym typeface="+mn-ea"/>
              </a:rPr>
              <a:t>：</a:t>
            </a:r>
            <a:r>
              <a:rPr lang="zh-CN" altLang="en-US" sz="2400">
                <a:solidFill>
                  <a:srgbClr val="C00000"/>
                </a:solidFill>
                <a:latin typeface="华文新魏" panose="02010800040101010101" pitchFamily="2" charset="-122"/>
                <a:ea typeface="华文新魏" panose="02010800040101010101" pitchFamily="2" charset="-122"/>
                <a:cs typeface="华文新魏" panose="02010800040101010101" pitchFamily="2" charset="-122"/>
                <a:sym typeface="+mn-ea"/>
              </a:rPr>
              <a:t>语句街接</a:t>
            </a:r>
            <a:r>
              <a:rPr lang="zh-CN" altLang="en-US" sz="2400">
                <a:latin typeface="华文新魏" panose="02010800040101010101" pitchFamily="2" charset="-122"/>
                <a:ea typeface="华文新魏" panose="02010800040101010101" pitchFamily="2" charset="-122"/>
                <a:cs typeface="华文新魏" panose="02010800040101010101" pitchFamily="2" charset="-122"/>
                <a:sym typeface="+mn-ea"/>
              </a:rPr>
              <a:t>、</a:t>
            </a:r>
            <a:r>
              <a:rPr lang="zh-CN" altLang="en-US" sz="2400">
                <a:solidFill>
                  <a:srgbClr val="C00000"/>
                </a:solidFill>
                <a:latin typeface="华文新魏" panose="02010800040101010101" pitchFamily="2" charset="-122"/>
                <a:ea typeface="华文新魏" panose="02010800040101010101" pitchFamily="2" charset="-122"/>
                <a:cs typeface="华文新魏" panose="02010800040101010101" pitchFamily="2" charset="-122"/>
                <a:sym typeface="+mn-ea"/>
              </a:rPr>
              <a:t>修辞判断</a:t>
            </a:r>
            <a:r>
              <a:rPr lang="zh-CN" altLang="en-US" sz="2400">
                <a:latin typeface="华文新魏" panose="02010800040101010101" pitchFamily="2" charset="-122"/>
                <a:ea typeface="华文新魏" panose="02010800040101010101" pitchFamily="2" charset="-122"/>
                <a:cs typeface="华文新魏" panose="02010800040101010101" pitchFamily="2" charset="-122"/>
                <a:sym typeface="+mn-ea"/>
              </a:rPr>
              <a:t>、</a:t>
            </a:r>
            <a:r>
              <a:rPr lang="zh-CN" altLang="en-US" sz="2400">
                <a:solidFill>
                  <a:srgbClr val="C00000"/>
                </a:solidFill>
                <a:latin typeface="华文新魏" panose="02010800040101010101" pitchFamily="2" charset="-122"/>
                <a:ea typeface="华文新魏" panose="02010800040101010101" pitchFamily="2" charset="-122"/>
                <a:cs typeface="华文新魏" panose="02010800040101010101" pitchFamily="2" charset="-122"/>
                <a:sym typeface="+mn-ea"/>
              </a:rPr>
              <a:t>修改语病</a:t>
            </a:r>
            <a:r>
              <a:rPr lang="zh-CN" altLang="en-US" sz="2400">
                <a:latin typeface="华文新魏" panose="02010800040101010101" pitchFamily="2" charset="-122"/>
                <a:ea typeface="华文新魏" panose="02010800040101010101" pitchFamily="2" charset="-122"/>
                <a:cs typeface="华文新魏" panose="02010800040101010101" pitchFamily="2" charset="-122"/>
                <a:sym typeface="+mn-ea"/>
              </a:rPr>
              <a:t>、</a:t>
            </a:r>
            <a:r>
              <a:rPr lang="zh-CN" altLang="en-US" sz="2400">
                <a:solidFill>
                  <a:srgbClr val="C00000"/>
                </a:solidFill>
                <a:latin typeface="华文新魏" panose="02010800040101010101" pitchFamily="2" charset="-122"/>
                <a:ea typeface="华文新魏" panose="02010800040101010101" pitchFamily="2" charset="-122"/>
                <a:cs typeface="华文新魏" panose="02010800040101010101" pitchFamily="2" charset="-122"/>
                <a:sym typeface="+mn-ea"/>
              </a:rPr>
              <a:t>补写句子</a:t>
            </a:r>
            <a:r>
              <a:rPr lang="zh-CN" altLang="en-US" sz="2400">
                <a:latin typeface="华文新魏" panose="02010800040101010101" pitchFamily="2" charset="-122"/>
                <a:ea typeface="华文新魏" panose="02010800040101010101" pitchFamily="2" charset="-122"/>
                <a:cs typeface="华文新魏" panose="02010800040101010101" pitchFamily="2" charset="-122"/>
                <a:sym typeface="+mn-ea"/>
              </a:rPr>
              <a:t>、</a:t>
            </a:r>
            <a:r>
              <a:rPr lang="zh-CN" altLang="en-US" sz="2400">
                <a:solidFill>
                  <a:srgbClr val="C00000"/>
                </a:solidFill>
                <a:latin typeface="华文新魏" panose="02010800040101010101" pitchFamily="2" charset="-122"/>
                <a:ea typeface="华文新魏" panose="02010800040101010101" pitchFamily="2" charset="-122"/>
                <a:cs typeface="华文新魏" panose="02010800040101010101" pitchFamily="2" charset="-122"/>
                <a:sym typeface="+mn-ea"/>
              </a:rPr>
              <a:t>概括段意</a:t>
            </a:r>
            <a:r>
              <a:rPr lang="zh-CN" altLang="en-US" sz="2400">
                <a:latin typeface="华文新魏" panose="02010800040101010101" pitchFamily="2" charset="-122"/>
                <a:ea typeface="华文新魏" panose="02010800040101010101" pitchFamily="2" charset="-122"/>
                <a:cs typeface="华文新魏" panose="02010800040101010101" pitchFamily="2" charset="-122"/>
                <a:sym typeface="+mn-ea"/>
              </a:rPr>
              <a:t>等；</a:t>
            </a:r>
            <a:endParaRPr lang="zh-CN" altLang="en-US" sz="2400">
              <a:latin typeface="华文新魏" panose="02010800040101010101" pitchFamily="2" charset="-122"/>
              <a:ea typeface="华文新魏" panose="02010800040101010101" pitchFamily="2" charset="-122"/>
              <a:cs typeface="华文新魏" panose="02010800040101010101" pitchFamily="2" charset="-122"/>
            </a:endParaRPr>
          </a:p>
          <a:p>
            <a:pPr indent="0" algn="just" eaLnBrk="1" latinLnBrk="0" hangingPunct="1">
              <a:lnSpc>
                <a:spcPct val="150000"/>
              </a:lnSpc>
            </a:pPr>
            <a:r>
              <a:rPr lang="zh-CN" altLang="en-US" sz="2400">
                <a:solidFill>
                  <a:srgbClr val="7030A0"/>
                </a:solidFill>
                <a:latin typeface="华文新魏" panose="02010800040101010101" pitchFamily="2" charset="-122"/>
                <a:ea typeface="华文新魏" panose="02010800040101010101" pitchFamily="2" charset="-122"/>
                <a:cs typeface="华文新魏" panose="02010800040101010101" pitchFamily="2" charset="-122"/>
                <a:sym typeface="+mn-ea"/>
              </a:rPr>
              <a:t>2020年山东卷</a:t>
            </a:r>
            <a:r>
              <a:rPr lang="zh-CN" altLang="en-US" sz="2400">
                <a:latin typeface="华文新魏" panose="02010800040101010101" pitchFamily="2" charset="-122"/>
                <a:ea typeface="华文新魏" panose="02010800040101010101" pitchFamily="2" charset="-122"/>
                <a:cs typeface="华文新魏" panose="02010800040101010101" pitchFamily="2" charset="-122"/>
                <a:sym typeface="+mn-ea"/>
              </a:rPr>
              <a:t>：</a:t>
            </a:r>
            <a:r>
              <a:rPr lang="zh-CN" altLang="en-US" sz="2400">
                <a:solidFill>
                  <a:srgbClr val="7030A0"/>
                </a:solidFill>
                <a:latin typeface="华文新魏" panose="02010800040101010101" pitchFamily="2" charset="-122"/>
                <a:ea typeface="华文新魏" panose="02010800040101010101" pitchFamily="2" charset="-122"/>
                <a:cs typeface="华文新魏" panose="02010800040101010101" pitchFamily="2" charset="-122"/>
                <a:sym typeface="+mn-ea"/>
              </a:rPr>
              <a:t>破折号</a:t>
            </a:r>
            <a:r>
              <a:rPr lang="zh-CN" altLang="en-US" sz="2400">
                <a:latin typeface="华文新魏" panose="02010800040101010101" pitchFamily="2" charset="-122"/>
                <a:ea typeface="华文新魏" panose="02010800040101010101" pitchFamily="2" charset="-122"/>
                <a:cs typeface="华文新魏" panose="02010800040101010101" pitchFamily="2" charset="-122"/>
                <a:sym typeface="+mn-ea"/>
              </a:rPr>
              <a:t>、</a:t>
            </a:r>
            <a:r>
              <a:rPr lang="zh-CN" altLang="en-US" sz="2400">
                <a:solidFill>
                  <a:srgbClr val="7030A0"/>
                </a:solidFill>
                <a:latin typeface="华文新魏" panose="02010800040101010101" pitchFamily="2" charset="-122"/>
                <a:ea typeface="华文新魏" panose="02010800040101010101" pitchFamily="2" charset="-122"/>
                <a:cs typeface="华文新魏" panose="02010800040101010101" pitchFamily="2" charset="-122"/>
                <a:sym typeface="+mn-ea"/>
              </a:rPr>
              <a:t>比喻分析、效果比较</a:t>
            </a:r>
            <a:r>
              <a:rPr lang="zh-CN" altLang="en-US" sz="2400">
                <a:latin typeface="华文新魏" panose="02010800040101010101" pitchFamily="2" charset="-122"/>
                <a:ea typeface="华文新魏" panose="02010800040101010101" pitchFamily="2" charset="-122"/>
                <a:cs typeface="华文新魏" panose="02010800040101010101" pitchFamily="2" charset="-122"/>
                <a:sym typeface="+mn-ea"/>
              </a:rPr>
              <a:t>、</a:t>
            </a:r>
            <a:r>
              <a:rPr lang="zh-CN" altLang="en-US" sz="2400">
                <a:solidFill>
                  <a:srgbClr val="7030A0"/>
                </a:solidFill>
                <a:latin typeface="华文新魏" panose="02010800040101010101" pitchFamily="2" charset="-122"/>
                <a:ea typeface="华文新魏" panose="02010800040101010101" pitchFamily="2" charset="-122"/>
                <a:cs typeface="华文新魏" panose="02010800040101010101" pitchFamily="2" charset="-122"/>
                <a:sym typeface="+mn-ea"/>
              </a:rPr>
              <a:t>修改语病</a:t>
            </a:r>
            <a:r>
              <a:rPr lang="zh-CN" altLang="en-US" sz="2400">
                <a:latin typeface="华文新魏" panose="02010800040101010101" pitchFamily="2" charset="-122"/>
                <a:ea typeface="华文新魏" panose="02010800040101010101" pitchFamily="2" charset="-122"/>
                <a:cs typeface="华文新魏" panose="02010800040101010101" pitchFamily="2" charset="-122"/>
                <a:sym typeface="+mn-ea"/>
              </a:rPr>
              <a:t>、</a:t>
            </a:r>
            <a:r>
              <a:rPr lang="zh-CN" altLang="en-US" sz="2400">
                <a:solidFill>
                  <a:srgbClr val="7030A0"/>
                </a:solidFill>
                <a:latin typeface="华文新魏" panose="02010800040101010101" pitchFamily="2" charset="-122"/>
                <a:ea typeface="华文新魏" panose="02010800040101010101" pitchFamily="2" charset="-122"/>
                <a:cs typeface="华文新魏" panose="02010800040101010101" pitchFamily="2" charset="-122"/>
                <a:sym typeface="+mn-ea"/>
              </a:rPr>
              <a:t>压缩语段</a:t>
            </a:r>
            <a:r>
              <a:rPr lang="zh-CN" altLang="en-US" sz="2400">
                <a:latin typeface="华文新魏" panose="02010800040101010101" pitchFamily="2" charset="-122"/>
                <a:ea typeface="华文新魏" panose="02010800040101010101" pitchFamily="2" charset="-122"/>
                <a:cs typeface="华文新魏" panose="02010800040101010101" pitchFamily="2" charset="-122"/>
                <a:sym typeface="+mn-ea"/>
              </a:rPr>
              <a:t>等；</a:t>
            </a:r>
            <a:endParaRPr lang="zh-CN" altLang="en-US" sz="2400">
              <a:latin typeface="华文新魏" panose="02010800040101010101" pitchFamily="2" charset="-122"/>
              <a:ea typeface="华文新魏" panose="02010800040101010101" pitchFamily="2" charset="-122"/>
              <a:cs typeface="华文新魏" panose="02010800040101010101" pitchFamily="2" charset="-122"/>
            </a:endParaRPr>
          </a:p>
          <a:p>
            <a:pPr indent="0" algn="just" eaLnBrk="1" latinLnBrk="0" hangingPunct="1">
              <a:lnSpc>
                <a:spcPct val="150000"/>
              </a:lnSpc>
            </a:pPr>
            <a:r>
              <a:rPr lang="zh-CN" altLang="en-US" sz="2400">
                <a:solidFill>
                  <a:srgbClr val="00B050"/>
                </a:solidFill>
                <a:latin typeface="华文新魏" panose="02010800040101010101" pitchFamily="2" charset="-122"/>
                <a:ea typeface="华文新魏" panose="02010800040101010101" pitchFamily="2" charset="-122"/>
                <a:cs typeface="华文新魏" panose="02010800040101010101" pitchFamily="2" charset="-122"/>
                <a:sym typeface="+mn-ea"/>
              </a:rPr>
              <a:t>2020年海南卷</a:t>
            </a:r>
            <a:r>
              <a:rPr lang="zh-CN" altLang="en-US" sz="2400">
                <a:latin typeface="华文新魏" panose="02010800040101010101" pitchFamily="2" charset="-122"/>
                <a:ea typeface="华文新魏" panose="02010800040101010101" pitchFamily="2" charset="-122"/>
                <a:cs typeface="华文新魏" panose="02010800040101010101" pitchFamily="2" charset="-122"/>
                <a:sym typeface="+mn-ea"/>
              </a:rPr>
              <a:t>：</a:t>
            </a:r>
            <a:r>
              <a:rPr lang="zh-CN" altLang="en-US" sz="2400">
                <a:solidFill>
                  <a:srgbClr val="00B050"/>
                </a:solidFill>
                <a:latin typeface="华文新魏" panose="02010800040101010101" pitchFamily="2" charset="-122"/>
                <a:ea typeface="华文新魏" panose="02010800040101010101" pitchFamily="2" charset="-122"/>
                <a:cs typeface="华文新魏" panose="02010800040101010101" pitchFamily="2" charset="-122"/>
                <a:sym typeface="+mn-ea"/>
              </a:rPr>
              <a:t>词语选择</a:t>
            </a:r>
            <a:r>
              <a:rPr lang="zh-CN" altLang="en-US" sz="2400">
                <a:latin typeface="华文新魏" panose="02010800040101010101" pitchFamily="2" charset="-122"/>
                <a:ea typeface="华文新魏" panose="02010800040101010101" pitchFamily="2" charset="-122"/>
                <a:cs typeface="华文新魏" panose="02010800040101010101" pitchFamily="2" charset="-122"/>
                <a:sym typeface="+mn-ea"/>
              </a:rPr>
              <a:t>、</a:t>
            </a:r>
            <a:r>
              <a:rPr lang="zh-CN" altLang="en-US" sz="2400">
                <a:solidFill>
                  <a:srgbClr val="00B050"/>
                </a:solidFill>
                <a:latin typeface="华文新魏" panose="02010800040101010101" pitchFamily="2" charset="-122"/>
                <a:ea typeface="华文新魏" panose="02010800040101010101" pitchFamily="2" charset="-122"/>
                <a:cs typeface="华文新魏" panose="02010800040101010101" pitchFamily="2" charset="-122"/>
                <a:sym typeface="+mn-ea"/>
              </a:rPr>
              <a:t>补写句子</a:t>
            </a:r>
            <a:r>
              <a:rPr lang="zh-CN" altLang="en-US" sz="2400">
                <a:latin typeface="华文新魏" panose="02010800040101010101" pitchFamily="2" charset="-122"/>
                <a:ea typeface="华文新魏" panose="02010800040101010101" pitchFamily="2" charset="-122"/>
                <a:cs typeface="华文新魏" panose="02010800040101010101" pitchFamily="2" charset="-122"/>
                <a:sym typeface="+mn-ea"/>
              </a:rPr>
              <a:t>、</a:t>
            </a:r>
            <a:r>
              <a:rPr lang="zh-CN" altLang="en-US" sz="2400">
                <a:solidFill>
                  <a:srgbClr val="00B050"/>
                </a:solidFill>
                <a:latin typeface="华文新魏" panose="02010800040101010101" pitchFamily="2" charset="-122"/>
                <a:ea typeface="华文新魏" panose="02010800040101010101" pitchFamily="2" charset="-122"/>
                <a:cs typeface="华文新魏" panose="02010800040101010101" pitchFamily="2" charset="-122"/>
                <a:sym typeface="+mn-ea"/>
              </a:rPr>
              <a:t>比喻分析</a:t>
            </a:r>
            <a:r>
              <a:rPr lang="zh-CN" altLang="en-US" sz="2400">
                <a:latin typeface="华文新魏" panose="02010800040101010101" pitchFamily="2" charset="-122"/>
                <a:ea typeface="华文新魏" panose="02010800040101010101" pitchFamily="2" charset="-122"/>
                <a:cs typeface="华文新魏" panose="02010800040101010101" pitchFamily="2" charset="-122"/>
                <a:sym typeface="+mn-ea"/>
              </a:rPr>
              <a:t>、</a:t>
            </a:r>
            <a:r>
              <a:rPr lang="zh-CN" altLang="en-US" sz="2400">
                <a:solidFill>
                  <a:srgbClr val="00B050"/>
                </a:solidFill>
                <a:latin typeface="华文新魏" panose="02010800040101010101" pitchFamily="2" charset="-122"/>
                <a:ea typeface="华文新魏" panose="02010800040101010101" pitchFamily="2" charset="-122"/>
                <a:cs typeface="华文新魏" panose="02010800040101010101" pitchFamily="2" charset="-122"/>
                <a:sym typeface="+mn-ea"/>
              </a:rPr>
              <a:t>修改语病</a:t>
            </a:r>
            <a:r>
              <a:rPr lang="zh-CN" altLang="en-US" sz="2400">
                <a:latin typeface="华文新魏" panose="02010800040101010101" pitchFamily="2" charset="-122"/>
                <a:ea typeface="华文新魏" panose="02010800040101010101" pitchFamily="2" charset="-122"/>
                <a:cs typeface="华文新魏" panose="02010800040101010101" pitchFamily="2" charset="-122"/>
                <a:sym typeface="+mn-ea"/>
              </a:rPr>
              <a:t>、</a:t>
            </a:r>
            <a:r>
              <a:rPr lang="zh-CN" altLang="en-US" sz="2400">
                <a:solidFill>
                  <a:srgbClr val="00B050"/>
                </a:solidFill>
                <a:latin typeface="华文新魏" panose="02010800040101010101" pitchFamily="2" charset="-122"/>
                <a:ea typeface="华文新魏" panose="02010800040101010101" pitchFamily="2" charset="-122"/>
                <a:cs typeface="华文新魏" panose="02010800040101010101" pitchFamily="2" charset="-122"/>
                <a:sym typeface="+mn-ea"/>
              </a:rPr>
              <a:t>压缩语段</a:t>
            </a:r>
            <a:r>
              <a:rPr lang="zh-CN" altLang="en-US" sz="2400">
                <a:latin typeface="华文新魏" panose="02010800040101010101" pitchFamily="2" charset="-122"/>
                <a:ea typeface="华文新魏" panose="02010800040101010101" pitchFamily="2" charset="-122"/>
                <a:cs typeface="华文新魏" panose="02010800040101010101" pitchFamily="2" charset="-122"/>
                <a:sym typeface="+mn-ea"/>
              </a:rPr>
              <a:t>等。</a:t>
            </a:r>
            <a:endParaRPr lang="zh-CN" altLang="en-US" sz="2400">
              <a:latin typeface="华文新魏" panose="02010800040101010101" pitchFamily="2" charset="-122"/>
              <a:ea typeface="华文新魏" panose="02010800040101010101" pitchFamily="2" charset="-122"/>
              <a:cs typeface="华文新魏" panose="02010800040101010101" pitchFamily="2" charset="-122"/>
              <a:sym typeface="+mn-ea"/>
            </a:endParaRPr>
          </a:p>
          <a:p>
            <a:pPr indent="0" algn="just" eaLnBrk="1" latinLnBrk="0" hangingPunct="1">
              <a:lnSpc>
                <a:spcPct val="150000"/>
              </a:lnSpc>
            </a:pPr>
            <a:r>
              <a:rPr lang="en-US" altLang="zh-CN" sz="2400">
                <a:latin typeface="华文新魏" panose="02010800040101010101" pitchFamily="2" charset="-122"/>
                <a:ea typeface="华文新魏" panose="02010800040101010101" pitchFamily="2" charset="-122"/>
                <a:cs typeface="华文新魏" panose="02010800040101010101" pitchFamily="2" charset="-122"/>
                <a:sym typeface="+mn-ea"/>
              </a:rPr>
              <a:t>     </a:t>
            </a:r>
            <a:r>
              <a:rPr lang="zh-CN" altLang="en-US" sz="2400">
                <a:latin typeface="华文新魏" panose="02010800040101010101" pitchFamily="2" charset="-122"/>
                <a:ea typeface="华文新魏" panose="02010800040101010101" pitchFamily="2" charset="-122"/>
                <a:cs typeface="华文新魏" panose="02010800040101010101" pitchFamily="2" charset="-122"/>
                <a:sym typeface="+mn-ea"/>
              </a:rPr>
              <a:t>由此可看出，除了</a:t>
            </a:r>
            <a:r>
              <a:rPr lang="zh-CN" altLang="en-US" sz="2400">
                <a:solidFill>
                  <a:srgbClr val="00B050"/>
                </a:solidFill>
                <a:latin typeface="华文新魏" panose="02010800040101010101" pitchFamily="2" charset="-122"/>
                <a:ea typeface="华文新魏" panose="02010800040101010101" pitchFamily="2" charset="-122"/>
                <a:cs typeface="华文新魏" panose="02010800040101010101" pitchFamily="2" charset="-122"/>
                <a:sym typeface="+mn-ea"/>
              </a:rPr>
              <a:t>语病修改</a:t>
            </a:r>
            <a:r>
              <a:rPr lang="zh-CN" altLang="en-US" sz="2400">
                <a:latin typeface="华文新魏" panose="02010800040101010101" pitchFamily="2" charset="-122"/>
                <a:ea typeface="华文新魏" panose="02010800040101010101" pitchFamily="2" charset="-122"/>
                <a:cs typeface="华文新魏" panose="02010800040101010101" pitchFamily="2" charset="-122"/>
                <a:sym typeface="+mn-ea"/>
              </a:rPr>
              <a:t>等个别考点外，几套试卷的</a:t>
            </a:r>
            <a:r>
              <a:rPr lang="zh-CN" altLang="en-US" sz="2400">
                <a:solidFill>
                  <a:srgbClr val="C00000"/>
                </a:solidFill>
                <a:highlight>
                  <a:srgbClr val="FFFF00"/>
                </a:highlight>
                <a:latin typeface="华文新魏" panose="02010800040101010101" pitchFamily="2" charset="-122"/>
                <a:ea typeface="华文新魏" panose="02010800040101010101" pitchFamily="2" charset="-122"/>
                <a:cs typeface="华文新魏" panose="02010800040101010101" pitchFamily="2" charset="-122"/>
                <a:sym typeface="+mn-ea"/>
              </a:rPr>
              <a:t>考点基本不相同</a:t>
            </a:r>
            <a:r>
              <a:rPr lang="zh-CN" altLang="en-US" sz="2400">
                <a:latin typeface="华文新魏" panose="02010800040101010101" pitchFamily="2" charset="-122"/>
                <a:ea typeface="华文新魏" panose="02010800040101010101" pitchFamily="2" charset="-122"/>
                <a:cs typeface="华文新魏" panose="02010800040101010101" pitchFamily="2" charset="-122"/>
                <a:sym typeface="+mn-ea"/>
              </a:rPr>
              <a:t>，尤其在“随文设题”的命题原则下，考查将更加全面、灵活。例如，</a:t>
            </a:r>
            <a:r>
              <a:rPr lang="en-US" altLang="zh-CN" sz="2400">
                <a:latin typeface="华文新魏" panose="02010800040101010101" pitchFamily="2" charset="-122"/>
                <a:ea typeface="华文新魏" panose="02010800040101010101" pitchFamily="2" charset="-122"/>
                <a:cs typeface="华文新魏" panose="02010800040101010101" pitchFamily="2" charset="-122"/>
                <a:sym typeface="+mn-ea"/>
              </a:rPr>
              <a:t>2021</a:t>
            </a:r>
            <a:r>
              <a:rPr lang="zh-CN" altLang="en-US" sz="2400">
                <a:latin typeface="华文新魏" panose="02010800040101010101" pitchFamily="2" charset="-122"/>
                <a:ea typeface="华文新魏" panose="02010800040101010101" pitchFamily="2" charset="-122"/>
                <a:cs typeface="华文新魏" panose="02010800040101010101" pitchFamily="2" charset="-122"/>
                <a:sym typeface="+mn-ea"/>
              </a:rPr>
              <a:t>年新高考</a:t>
            </a:r>
            <a:r>
              <a:rPr lang="en-US" altLang="zh-CN" sz="2400">
                <a:latin typeface="华文新魏" panose="02010800040101010101" pitchFamily="2" charset="-122"/>
                <a:ea typeface="华文新魏" panose="02010800040101010101" pitchFamily="2" charset="-122"/>
                <a:cs typeface="华文新魏" panose="02010800040101010101" pitchFamily="2" charset="-122"/>
                <a:sym typeface="+mn-ea"/>
              </a:rPr>
              <a:t>1</a:t>
            </a:r>
            <a:r>
              <a:rPr lang="zh-CN" altLang="en-US" sz="2400">
                <a:latin typeface="华文新魏" panose="02010800040101010101" pitchFamily="2" charset="-122"/>
                <a:ea typeface="华文新魏" panose="02010800040101010101" pitchFamily="2" charset="-122"/>
                <a:cs typeface="华文新魏" panose="02010800040101010101" pitchFamily="2" charset="-122"/>
                <a:sym typeface="+mn-ea"/>
              </a:rPr>
              <a:t>卷第20题的题型与2020 年的山东卷第 19 题基本相同，但前者考查“对偶</a:t>
            </a:r>
            <a:r>
              <a:rPr lang="en-US" altLang="zh-CN" sz="2400">
                <a:latin typeface="华文新魏" panose="02010800040101010101" pitchFamily="2" charset="-122"/>
                <a:ea typeface="华文新魏" panose="02010800040101010101" pitchFamily="2" charset="-122"/>
                <a:cs typeface="华文新魏" panose="02010800040101010101" pitchFamily="2" charset="-122"/>
                <a:sym typeface="+mn-ea"/>
              </a:rPr>
              <a:t>”</a:t>
            </a:r>
            <a:r>
              <a:rPr lang="zh-CN" altLang="en-US" sz="2400">
                <a:latin typeface="华文新魏" panose="02010800040101010101" pitchFamily="2" charset="-122"/>
                <a:ea typeface="华文新魏" panose="02010800040101010101" pitchFamily="2" charset="-122"/>
                <a:cs typeface="华文新魏" panose="02010800040101010101" pitchFamily="2" charset="-122"/>
                <a:sym typeface="+mn-ea"/>
              </a:rPr>
              <a:t>，后者考查“比喻</a:t>
            </a:r>
            <a:r>
              <a:rPr lang="en-US" altLang="zh-CN" sz="2400">
                <a:latin typeface="华文新魏" panose="02010800040101010101" pitchFamily="2" charset="-122"/>
                <a:ea typeface="华文新魏" panose="02010800040101010101" pitchFamily="2" charset="-122"/>
                <a:cs typeface="华文新魏" panose="02010800040101010101" pitchFamily="2" charset="-122"/>
                <a:sym typeface="+mn-ea"/>
              </a:rPr>
              <a:t>”</a:t>
            </a:r>
            <a:r>
              <a:rPr lang="zh-CN" altLang="en-US" sz="2400">
                <a:latin typeface="华文新魏" panose="02010800040101010101" pitchFamily="2" charset="-122"/>
                <a:ea typeface="华文新魏" panose="02010800040101010101" pitchFamily="2" charset="-122"/>
                <a:cs typeface="华文新魏" panose="02010800040101010101" pitchFamily="2" charset="-122"/>
                <a:sym typeface="+mn-ea"/>
              </a:rPr>
              <a:t>。</a:t>
            </a:r>
            <a:r>
              <a:rPr lang="zh-CN" sz="2400">
                <a:solidFill>
                  <a:srgbClr val="333333"/>
                </a:solidFill>
                <a:latin typeface="华文新魏" panose="02010800040101010101" pitchFamily="2" charset="-122"/>
                <a:ea typeface="华文新魏" panose="02010800040101010101" pitchFamily="2" charset="-122"/>
                <a:cs typeface="华文新魏" panose="02010800040101010101" pitchFamily="2" charset="-122"/>
                <a:sym typeface="+mn-ea"/>
              </a:rPr>
              <a:t>特别是</a:t>
            </a:r>
            <a:r>
              <a:rPr lang="en-US" altLang="zh-CN" sz="2400">
                <a:solidFill>
                  <a:srgbClr val="333333"/>
                </a:solidFill>
                <a:latin typeface="华文新魏" panose="02010800040101010101" pitchFamily="2" charset="-122"/>
                <a:ea typeface="华文新魏" panose="02010800040101010101" pitchFamily="2" charset="-122"/>
                <a:cs typeface="华文新魏" panose="02010800040101010101" pitchFamily="2" charset="-122"/>
                <a:sym typeface="+mn-ea"/>
              </a:rPr>
              <a:t>2021</a:t>
            </a:r>
            <a:r>
              <a:rPr lang="zh-CN" altLang="en-US" sz="2400">
                <a:solidFill>
                  <a:srgbClr val="333333"/>
                </a:solidFill>
                <a:latin typeface="华文新魏" panose="02010800040101010101" pitchFamily="2" charset="-122"/>
                <a:ea typeface="华文新魏" panose="02010800040101010101" pitchFamily="2" charset="-122"/>
                <a:cs typeface="华文新魏" panose="02010800040101010101" pitchFamily="2" charset="-122"/>
                <a:sym typeface="+mn-ea"/>
              </a:rPr>
              <a:t>年</a:t>
            </a:r>
            <a:r>
              <a:rPr lang="zh-CN" sz="2400">
                <a:solidFill>
                  <a:srgbClr val="333333"/>
                </a:solidFill>
                <a:latin typeface="华文新魏" panose="02010800040101010101" pitchFamily="2" charset="-122"/>
                <a:ea typeface="华文新魏" panose="02010800040101010101" pitchFamily="2" charset="-122"/>
                <a:cs typeface="华文新魏" panose="02010800040101010101" pitchFamily="2" charset="-122"/>
                <a:sym typeface="+mn-ea"/>
              </a:rPr>
              <a:t>第</a:t>
            </a:r>
            <a:r>
              <a:rPr lang="en-US" altLang="zh-CN" sz="2400">
                <a:solidFill>
                  <a:srgbClr val="333333"/>
                </a:solidFill>
                <a:latin typeface="华文新魏" panose="02010800040101010101" pitchFamily="2" charset="-122"/>
                <a:ea typeface="华文新魏" panose="02010800040101010101" pitchFamily="2" charset="-122"/>
                <a:cs typeface="华文新魏" panose="02010800040101010101" pitchFamily="2" charset="-122"/>
                <a:sym typeface="+mn-ea"/>
              </a:rPr>
              <a:t>20</a:t>
            </a:r>
            <a:r>
              <a:rPr lang="zh-CN" altLang="en-US" sz="2400">
                <a:solidFill>
                  <a:srgbClr val="333333"/>
                </a:solidFill>
                <a:latin typeface="华文新魏" panose="02010800040101010101" pitchFamily="2" charset="-122"/>
                <a:ea typeface="华文新魏" panose="02010800040101010101" pitchFamily="2" charset="-122"/>
                <a:cs typeface="华文新魏" panose="02010800040101010101" pitchFamily="2" charset="-122"/>
                <a:sym typeface="+mn-ea"/>
              </a:rPr>
              <a:t>题，由原来的</a:t>
            </a:r>
            <a:r>
              <a:rPr lang="zh-CN" altLang="en-US" sz="2400">
                <a:solidFill>
                  <a:srgbClr val="C00000"/>
                </a:solidFill>
                <a:latin typeface="华文新魏" panose="02010800040101010101" pitchFamily="2" charset="-122"/>
                <a:ea typeface="华文新魏" panose="02010800040101010101" pitchFamily="2" charset="-122"/>
                <a:cs typeface="华文新魏" panose="02010800040101010101" pitchFamily="2" charset="-122"/>
                <a:sym typeface="+mn-ea"/>
              </a:rPr>
              <a:t>辨别修辞手法</a:t>
            </a:r>
            <a:r>
              <a:rPr lang="zh-CN" altLang="en-US" sz="2400">
                <a:solidFill>
                  <a:srgbClr val="333333"/>
                </a:solidFill>
                <a:latin typeface="华文新魏" panose="02010800040101010101" pitchFamily="2" charset="-122"/>
                <a:ea typeface="华文新魏" panose="02010800040101010101" pitchFamily="2" charset="-122"/>
                <a:cs typeface="华文新魏" panose="02010800040101010101" pitchFamily="2" charset="-122"/>
                <a:sym typeface="+mn-ea"/>
              </a:rPr>
              <a:t>变为</a:t>
            </a:r>
            <a:r>
              <a:rPr lang="zh-CN" altLang="en-US" sz="2400">
                <a:solidFill>
                  <a:srgbClr val="C00000"/>
                </a:solidFill>
                <a:latin typeface="华文新魏" panose="02010800040101010101" pitchFamily="2" charset="-122"/>
                <a:ea typeface="华文新魏" panose="02010800040101010101" pitchFamily="2" charset="-122"/>
                <a:cs typeface="华文新魏" panose="02010800040101010101" pitchFamily="2" charset="-122"/>
                <a:sym typeface="+mn-ea"/>
              </a:rPr>
              <a:t>在具体情境中对修辞手法的理解分析</a:t>
            </a:r>
            <a:r>
              <a:rPr lang="zh-CN" altLang="en-US" sz="2400">
                <a:solidFill>
                  <a:srgbClr val="333333"/>
                </a:solidFill>
                <a:latin typeface="华文新魏" panose="02010800040101010101" pitchFamily="2" charset="-122"/>
                <a:ea typeface="华文新魏" panose="02010800040101010101" pitchFamily="2" charset="-122"/>
                <a:cs typeface="华文新魏" panose="02010800040101010101" pitchFamily="2" charset="-122"/>
                <a:sym typeface="+mn-ea"/>
              </a:rPr>
              <a:t>，强调了在</a:t>
            </a:r>
            <a:r>
              <a:rPr lang="zh-CN" altLang="en-US" sz="2400">
                <a:solidFill>
                  <a:srgbClr val="C00000"/>
                </a:solidFill>
                <a:latin typeface="华文新魏" panose="02010800040101010101" pitchFamily="2" charset="-122"/>
                <a:ea typeface="华文新魏" panose="02010800040101010101" pitchFamily="2" charset="-122"/>
                <a:cs typeface="华文新魏" panose="02010800040101010101" pitchFamily="2" charset="-122"/>
                <a:sym typeface="+mn-ea"/>
              </a:rPr>
              <a:t>具体语境下分析解决问题的能力</a:t>
            </a:r>
            <a:r>
              <a:rPr lang="zh-CN" altLang="en-US" sz="2400">
                <a:solidFill>
                  <a:srgbClr val="333333"/>
                </a:solidFill>
                <a:latin typeface="华文新魏" panose="02010800040101010101" pitchFamily="2" charset="-122"/>
                <a:ea typeface="华文新魏" panose="02010800040101010101" pitchFamily="2" charset="-122"/>
                <a:cs typeface="华文新魏" panose="02010800040101010101" pitchFamily="2" charset="-122"/>
                <a:sym typeface="+mn-ea"/>
              </a:rPr>
              <a:t>。</a:t>
            </a:r>
            <a:endParaRPr lang="zh-CN" altLang="en-US" sz="2400"/>
          </a:p>
        </p:txBody>
      </p:sp>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适用每一科</a:t>
            </a:r>
            <a:endParaRPr lang="zh-CN" altLang="en-US"/>
          </a:p>
        </p:txBody>
      </p:sp>
      <p:sp>
        <p:nvSpPr>
          <p:cNvPr id="3" name="内容占位符 2"/>
          <p:cNvSpPr>
            <a:spLocks noGrp="1"/>
          </p:cNvSpPr>
          <p:nvPr>
            <p:ph idx="1"/>
          </p:nvPr>
        </p:nvSpPr>
        <p:spPr/>
        <p:txBody>
          <a:bodyPr>
            <a:normAutofit/>
          </a:bodyPr>
          <a:lstStyle/>
          <a:p>
            <a:r>
              <a:rPr lang="en-US" altLang="zh-CN" sz="1400">
                <a:solidFill>
                  <a:srgbClr val="C00000"/>
                </a:solidFill>
              </a:rPr>
              <a:t>1.</a:t>
            </a:r>
            <a:r>
              <a:rPr lang="zh-CN" altLang="en-US" sz="1400">
                <a:solidFill>
                  <a:srgbClr val="C00000"/>
                </a:solidFill>
              </a:rPr>
              <a:t>题型放电影</a:t>
            </a:r>
            <a:endParaRPr lang="en-US" altLang="zh-CN" sz="1400">
              <a:solidFill>
                <a:srgbClr val="C00000"/>
              </a:solidFill>
            </a:endParaRPr>
          </a:p>
          <a:p>
            <a:r>
              <a:rPr lang="en-US" altLang="zh-CN" sz="1400">
                <a:solidFill>
                  <a:srgbClr val="C00000"/>
                </a:solidFill>
              </a:rPr>
              <a:t>2.</a:t>
            </a:r>
            <a:r>
              <a:rPr lang="zh-CN" altLang="en-US" sz="1400">
                <a:solidFill>
                  <a:srgbClr val="C00000"/>
                </a:solidFill>
              </a:rPr>
              <a:t>每种题型易错点放电影</a:t>
            </a:r>
            <a:endParaRPr lang="en-US" altLang="zh-CN" sz="1400">
              <a:solidFill>
                <a:srgbClr val="C00000"/>
              </a:solidFill>
            </a:endParaRPr>
          </a:p>
          <a:p>
            <a:r>
              <a:rPr lang="en-US" altLang="zh-CN" sz="1400">
                <a:solidFill>
                  <a:srgbClr val="C00000"/>
                </a:solidFill>
              </a:rPr>
              <a:t>3.</a:t>
            </a:r>
            <a:r>
              <a:rPr lang="zh-CN" altLang="en-US" sz="1400">
                <a:solidFill>
                  <a:srgbClr val="C00000"/>
                </a:solidFill>
              </a:rPr>
              <a:t>难点（含知识体系）回扣（文字复苏）</a:t>
            </a:r>
            <a:endParaRPr lang="en-US" altLang="zh-CN" sz="1400">
              <a:solidFill>
                <a:srgbClr val="C00000"/>
              </a:solidFill>
            </a:endParaRPr>
          </a:p>
          <a:p>
            <a:r>
              <a:rPr lang="en-US" altLang="zh-CN" sz="1400">
                <a:solidFill>
                  <a:srgbClr val="C00000"/>
                </a:solidFill>
              </a:rPr>
              <a:t>4.</a:t>
            </a:r>
            <a:r>
              <a:rPr lang="zh-CN" altLang="en-US" sz="1400">
                <a:solidFill>
                  <a:srgbClr val="C00000"/>
                </a:solidFill>
              </a:rPr>
              <a:t>优秀作文的特质（素材复苏，写）</a:t>
            </a:r>
            <a:endParaRPr lang="en-US" altLang="zh-CN" sz="1400">
              <a:solidFill>
                <a:srgbClr val="C00000"/>
              </a:solidFill>
            </a:endParaRPr>
          </a:p>
          <a:p>
            <a:r>
              <a:rPr lang="en-US" altLang="zh-CN" sz="4400">
                <a:solidFill>
                  <a:srgbClr val="002060"/>
                </a:solidFill>
              </a:rPr>
              <a:t>5.</a:t>
            </a:r>
            <a:r>
              <a:rPr lang="zh-CN" altLang="en-US" sz="4400">
                <a:solidFill>
                  <a:srgbClr val="002060"/>
                </a:solidFill>
              </a:rPr>
              <a:t>名句抽查（写）</a:t>
            </a:r>
            <a:endParaRPr lang="en-US" altLang="zh-CN" sz="4400">
              <a:solidFill>
                <a:srgbClr val="002060"/>
              </a:solidFill>
            </a:endParaRPr>
          </a:p>
          <a:p>
            <a:r>
              <a:rPr lang="en-US" altLang="zh-CN" sz="1400">
                <a:solidFill>
                  <a:srgbClr val="C00000"/>
                </a:solidFill>
              </a:rPr>
              <a:t>6.</a:t>
            </a:r>
            <a:r>
              <a:rPr lang="zh-CN" altLang="en-US" sz="1400">
                <a:solidFill>
                  <a:srgbClr val="C00000"/>
                </a:solidFill>
              </a:rPr>
              <a:t>卷面书写手感保持</a:t>
            </a:r>
            <a:endParaRPr lang="zh-CN" altLang="en-US" sz="1400">
              <a:solidFill>
                <a:srgbClr val="C00000"/>
              </a:solidFill>
            </a:endParaRPr>
          </a:p>
        </p:txBody>
      </p:sp>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07576" y="0"/>
            <a:ext cx="11246224" cy="6176963"/>
          </a:xfrm>
        </p:spPr>
        <p:txBody>
          <a:bodyPr/>
          <a:lstStyle/>
          <a:p>
            <a:r>
              <a:rPr lang="zh-CN" altLang="zh-CN"/>
              <a:t>一、必修（</a:t>
            </a:r>
            <a:r>
              <a:rPr lang="en-US" altLang="zh-CN"/>
              <a:t>8</a:t>
            </a:r>
            <a:r>
              <a:rPr lang="zh-CN" altLang="zh-CN"/>
              <a:t>篇）</a:t>
            </a:r>
            <a:endParaRPr lang="zh-CN" altLang="zh-CN"/>
          </a:p>
          <a:p>
            <a:r>
              <a:rPr lang="en-US" altLang="zh-CN"/>
              <a:t>1.《</a:t>
            </a:r>
            <a:r>
              <a:rPr lang="zh-CN" altLang="en-US"/>
              <a:t> </a:t>
            </a:r>
            <a:r>
              <a:rPr lang="en-US" altLang="zh-CN"/>
              <a:t>〈</a:t>
            </a:r>
            <a:r>
              <a:rPr lang="zh-CN" altLang="en-US"/>
              <a:t>论语</a:t>
            </a:r>
            <a:r>
              <a:rPr lang="en-US" altLang="zh-CN"/>
              <a:t>〉</a:t>
            </a:r>
            <a:r>
              <a:rPr lang="zh-CN" altLang="en-US"/>
              <a:t>十二则</a:t>
            </a:r>
            <a:r>
              <a:rPr lang="en-US" altLang="zh-CN"/>
              <a:t>》</a:t>
            </a:r>
            <a:endParaRPr lang="en-US" altLang="zh-CN"/>
          </a:p>
          <a:p>
            <a:r>
              <a:rPr lang="zh-CN" altLang="en-US"/>
              <a:t>颜渊曰：回虽不敏，请事斯语矣 </a:t>
            </a:r>
            <a:endParaRPr lang="en-US" altLang="zh-CN"/>
          </a:p>
          <a:p>
            <a:r>
              <a:rPr lang="en-US" altLang="zh-CN"/>
              <a:t>2.</a:t>
            </a:r>
            <a:r>
              <a:rPr lang="zh-CN" altLang="zh-CN"/>
              <a:t>劝学（学不可以已</a:t>
            </a:r>
            <a:r>
              <a:rPr lang="en-US" altLang="zh-CN"/>
              <a:t>……</a:t>
            </a:r>
            <a:r>
              <a:rPr lang="zh-CN" altLang="zh-CN"/>
              <a:t>用心躁也）</a:t>
            </a:r>
            <a:r>
              <a:rPr lang="en-US" altLang="zh-CN"/>
              <a:t>/</a:t>
            </a:r>
            <a:r>
              <a:rPr lang="zh-CN" altLang="zh-CN"/>
              <a:t>《荀子》</a:t>
            </a:r>
            <a:endParaRPr lang="zh-CN" altLang="zh-CN"/>
          </a:p>
          <a:p>
            <a:r>
              <a:rPr lang="zh-CN" altLang="en-US"/>
              <a:t>故木受绳则直，金就砺则利 </a:t>
            </a:r>
            <a:endParaRPr lang="en-US" altLang="zh-CN"/>
          </a:p>
          <a:p>
            <a:r>
              <a:rPr lang="en-US" altLang="zh-CN"/>
              <a:t>3.</a:t>
            </a:r>
            <a:r>
              <a:rPr lang="zh-CN" altLang="zh-CN"/>
              <a:t>屈原列传（屈平疾王听之不聪也</a:t>
            </a:r>
            <a:r>
              <a:rPr lang="en-US" altLang="zh-CN"/>
              <a:t>……</a:t>
            </a:r>
            <a:r>
              <a:rPr lang="zh-CN" altLang="zh-CN"/>
              <a:t>虽与日月争光可也）司马迁</a:t>
            </a:r>
            <a:endParaRPr lang="zh-CN" altLang="zh-CN"/>
          </a:p>
          <a:p>
            <a:r>
              <a:rPr lang="zh-CN" altLang="en-US"/>
              <a:t>其称文小而其指极大，举类迩而见义远 </a:t>
            </a:r>
            <a:endParaRPr lang="en-US" altLang="zh-CN"/>
          </a:p>
          <a:p>
            <a:r>
              <a:rPr lang="en-US" altLang="zh-CN"/>
              <a:t>4.</a:t>
            </a:r>
            <a:r>
              <a:rPr lang="zh-CN" altLang="zh-CN"/>
              <a:t>谏太宗十思疏</a:t>
            </a:r>
            <a:r>
              <a:rPr lang="en-US" altLang="zh-CN"/>
              <a:t>/ </a:t>
            </a:r>
            <a:r>
              <a:rPr lang="zh-CN" altLang="zh-CN"/>
              <a:t>魏徵</a:t>
            </a:r>
            <a:endParaRPr lang="zh-CN" altLang="zh-CN"/>
          </a:p>
          <a:p>
            <a:r>
              <a:rPr lang="zh-CN" altLang="en-US"/>
              <a:t>终苟免而不怀仁，貌恭而不心服 </a:t>
            </a:r>
            <a:endParaRPr lang="en-US" altLang="zh-CN"/>
          </a:p>
          <a:p>
            <a:r>
              <a:rPr lang="en-US" altLang="zh-CN"/>
              <a:t>5.</a:t>
            </a:r>
            <a:r>
              <a:rPr lang="zh-CN" altLang="zh-CN"/>
              <a:t>师说</a:t>
            </a:r>
            <a:r>
              <a:rPr lang="en-US" altLang="zh-CN"/>
              <a:t>/</a:t>
            </a:r>
            <a:r>
              <a:rPr lang="zh-CN" altLang="zh-CN"/>
              <a:t>韩愈</a:t>
            </a:r>
            <a:endParaRPr lang="zh-CN" altLang="zh-CN"/>
          </a:p>
          <a:p>
            <a:r>
              <a:rPr lang="zh-CN" altLang="zh-CN"/>
              <a:t>位卑则足羞，官盛则近谀</a:t>
            </a:r>
            <a:endParaRPr lang="zh-CN" altLang="zh-CN"/>
          </a:p>
          <a:p>
            <a:endParaRPr lang="zh-CN" altLang="en-US"/>
          </a:p>
        </p:txBody>
      </p:sp>
    </p:spTree>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99638" y="752206"/>
            <a:ext cx="10515600" cy="4351338"/>
          </a:xfrm>
        </p:spPr>
        <p:txBody>
          <a:bodyPr>
            <a:normAutofit fontScale="92500" lnSpcReduction="20000"/>
          </a:bodyPr>
          <a:lstStyle/>
          <a:p>
            <a:r>
              <a:rPr lang="en-US" altLang="zh-CN"/>
              <a:t>6.</a:t>
            </a:r>
            <a:r>
              <a:rPr lang="zh-CN" altLang="en-US"/>
              <a:t>阿房宫赋</a:t>
            </a:r>
            <a:r>
              <a:rPr lang="en-US" altLang="zh-CN"/>
              <a:t>/ </a:t>
            </a:r>
            <a:r>
              <a:rPr lang="zh-CN" altLang="en-US"/>
              <a:t>杜牧</a:t>
            </a:r>
            <a:endParaRPr lang="zh-CN" altLang="en-US"/>
          </a:p>
          <a:p>
            <a:r>
              <a:rPr lang="zh-CN" altLang="en-US"/>
              <a:t>钉头磷磷，多于在庾之粟粒 </a:t>
            </a:r>
            <a:endParaRPr lang="en-US" altLang="zh-CN"/>
          </a:p>
          <a:p>
            <a:r>
              <a:rPr lang="en-US" altLang="zh-CN"/>
              <a:t>7.</a:t>
            </a:r>
            <a:r>
              <a:rPr lang="zh-CN" altLang="en-US"/>
              <a:t>六国论</a:t>
            </a:r>
            <a:r>
              <a:rPr lang="en-US" altLang="zh-CN"/>
              <a:t>/</a:t>
            </a:r>
            <a:r>
              <a:rPr lang="zh-CN" altLang="en-US"/>
              <a:t>苏洵</a:t>
            </a:r>
            <a:endParaRPr lang="zh-CN" altLang="en-US"/>
          </a:p>
          <a:p>
            <a:pPr>
              <a:lnSpc>
                <a:spcPct val="100000"/>
              </a:lnSpc>
            </a:pPr>
            <a:r>
              <a:rPr lang="zh-CN" altLang="zh-CN"/>
              <a:t>与嬴而不助五国也 </a:t>
            </a:r>
            <a:endParaRPr lang="en-US" altLang="zh-CN"/>
          </a:p>
          <a:p>
            <a:r>
              <a:rPr lang="en-US" altLang="zh-CN"/>
              <a:t>8.</a:t>
            </a:r>
            <a:r>
              <a:rPr lang="zh-CN" altLang="en-US"/>
              <a:t>答司马谏议书</a:t>
            </a:r>
            <a:endParaRPr lang="en-US" altLang="zh-CN"/>
          </a:p>
          <a:p>
            <a:r>
              <a:rPr lang="zh-CN" altLang="en-US"/>
              <a:t>举先王之政，以兴利除弊，不为生事 </a:t>
            </a:r>
            <a:endParaRPr lang="en-US" altLang="zh-CN"/>
          </a:p>
          <a:p>
            <a:r>
              <a:rPr lang="en-US" altLang="zh-CN"/>
              <a:t>9.</a:t>
            </a:r>
            <a:r>
              <a:rPr lang="zh-CN" altLang="en-US"/>
              <a:t>赤壁赋</a:t>
            </a:r>
            <a:r>
              <a:rPr lang="en-US" altLang="zh-CN"/>
              <a:t>/</a:t>
            </a:r>
            <a:r>
              <a:rPr lang="zh-CN" altLang="en-US"/>
              <a:t>苏轼</a:t>
            </a:r>
            <a:endParaRPr lang="zh-CN" altLang="en-US"/>
          </a:p>
          <a:p>
            <a:r>
              <a:rPr lang="zh-CN" altLang="en-US"/>
              <a:t>盖将自其变者而观之，则天地曾不能以一瞬 </a:t>
            </a:r>
            <a:endParaRPr lang="en-US" altLang="zh-CN"/>
          </a:p>
          <a:p>
            <a:r>
              <a:rPr lang="en-US" altLang="zh-CN"/>
              <a:t>10.</a:t>
            </a:r>
            <a:r>
              <a:rPr lang="zh-CN" altLang="en-US"/>
              <a:t>项脊轩志</a:t>
            </a:r>
            <a:r>
              <a:rPr lang="en-US" altLang="zh-CN"/>
              <a:t>/</a:t>
            </a:r>
            <a:r>
              <a:rPr lang="zh-CN" altLang="en-US"/>
              <a:t>归有光</a:t>
            </a:r>
            <a:endParaRPr lang="en-US" altLang="zh-CN"/>
          </a:p>
          <a:p>
            <a:r>
              <a:rPr lang="zh-CN" altLang="en-US"/>
              <a:t>又杂植兰桂竹木于庭，旧时栏楯 </a:t>
            </a:r>
            <a:endParaRPr lang="zh-CN" altLang="en-US"/>
          </a:p>
          <a:p>
            <a:endParaRPr lang="zh-CN" altLang="en-US"/>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18255"/>
            <a:ext cx="7702062" cy="567899"/>
          </a:xfrm>
        </p:spPr>
        <p:txBody>
          <a:bodyPr>
            <a:noAutofit/>
          </a:bodyPr>
          <a:lstStyle/>
          <a:p>
            <a:r>
              <a:rPr lang="en-US" altLang="zh-CN" sz="2400" b="1">
                <a:solidFill>
                  <a:srgbClr val="C00000"/>
                </a:solidFill>
              </a:rPr>
              <a:t>【</a:t>
            </a:r>
            <a:r>
              <a:rPr lang="zh-CN" altLang="en-US" sz="2400" b="1">
                <a:solidFill>
                  <a:srgbClr val="C00000"/>
                </a:solidFill>
              </a:rPr>
              <a:t>新高考</a:t>
            </a:r>
            <a:r>
              <a:rPr lang="en-US" altLang="zh-CN" sz="2400" b="1">
                <a:solidFill>
                  <a:srgbClr val="C00000"/>
                </a:solidFill>
              </a:rPr>
              <a:t>2021】</a:t>
            </a:r>
            <a:endParaRPr kumimoji="1" lang="zh-CN" altLang="en-US" sz="2400"/>
          </a:p>
        </p:txBody>
      </p:sp>
      <p:sp>
        <p:nvSpPr>
          <p:cNvPr id="3" name="内容占位符 2"/>
          <p:cNvSpPr>
            <a:spLocks noGrp="1"/>
          </p:cNvSpPr>
          <p:nvPr>
            <p:ph idx="1"/>
          </p:nvPr>
        </p:nvSpPr>
        <p:spPr>
          <a:xfrm>
            <a:off x="0" y="805717"/>
            <a:ext cx="12192000" cy="5752674"/>
          </a:xfrm>
        </p:spPr>
        <p:txBody>
          <a:bodyPr>
            <a:normAutofit fontScale="85000" lnSpcReduction="20000"/>
          </a:bodyPr>
          <a:lstStyle/>
          <a:p>
            <a:pPr>
              <a:lnSpc>
                <a:spcPct val="120000"/>
              </a:lnSpc>
            </a:pPr>
            <a:r>
              <a:rPr lang="en-US" altLang="zh-CN" sz="2600">
                <a:latin typeface="宋体" panose="02010600030101010101" pitchFamily="2" charset="-122"/>
                <a:ea typeface="宋体" panose="02010600030101010101" pitchFamily="2" charset="-122"/>
              </a:rPr>
              <a:t>4. </a:t>
            </a:r>
            <a:r>
              <a:rPr lang="zh-CN" altLang="zh-CN" sz="2600">
                <a:latin typeface="宋体" panose="02010600030101010101" pitchFamily="2" charset="-122"/>
                <a:ea typeface="宋体" panose="02010600030101010101" pitchFamily="2" charset="-122"/>
              </a:rPr>
              <a:t>请简要分析材料一和材料二的论证思路。（</a:t>
            </a:r>
            <a:r>
              <a:rPr lang="en-US" altLang="zh-CN" sz="2600">
                <a:latin typeface="宋体" panose="02010600030101010101" pitchFamily="2" charset="-122"/>
                <a:ea typeface="宋体" panose="02010600030101010101" pitchFamily="2" charset="-122"/>
              </a:rPr>
              <a:t>4</a:t>
            </a:r>
            <a:r>
              <a:rPr lang="zh-CN" altLang="zh-CN" sz="2600">
                <a:latin typeface="宋体" panose="02010600030101010101" pitchFamily="2" charset="-122"/>
                <a:ea typeface="宋体" panose="02010600030101010101" pitchFamily="2" charset="-122"/>
              </a:rPr>
              <a:t>分）</a:t>
            </a:r>
            <a:endParaRPr lang="zh-CN" altLang="zh-CN" sz="2600">
              <a:latin typeface="宋体" panose="02010600030101010101" pitchFamily="2" charset="-122"/>
              <a:ea typeface="宋体" panose="02010600030101010101" pitchFamily="2" charset="-122"/>
            </a:endParaRPr>
          </a:p>
          <a:p>
            <a:pPr>
              <a:lnSpc>
                <a:spcPct val="120000"/>
              </a:lnSpc>
            </a:pPr>
            <a:r>
              <a:rPr lang="en-US" altLang="zh-CN" sz="2600">
                <a:latin typeface="宋体" panose="02010600030101010101" pitchFamily="2" charset="-122"/>
                <a:ea typeface="宋体" panose="02010600030101010101" pitchFamily="2" charset="-122"/>
              </a:rPr>
              <a:t>5.</a:t>
            </a:r>
            <a:r>
              <a:rPr lang="zh-CN" altLang="zh-CN" sz="2600">
                <a:latin typeface="宋体" panose="02010600030101010101" pitchFamily="2" charset="-122"/>
                <a:ea typeface="宋体" panose="02010600030101010101" pitchFamily="2" charset="-122"/>
              </a:rPr>
              <a:t>嵇康诗有“目送归鸿，手挥五弦”一句，顾恺之说画“手挥五弦易，目送归鸿难”。请结合材料，谈谈你对此的理解。（</a:t>
            </a:r>
            <a:r>
              <a:rPr lang="en-US" altLang="zh-CN" sz="2600">
                <a:latin typeface="宋体" panose="02010600030101010101" pitchFamily="2" charset="-122"/>
                <a:ea typeface="宋体" panose="02010600030101010101" pitchFamily="2" charset="-122"/>
              </a:rPr>
              <a:t>6</a:t>
            </a:r>
            <a:r>
              <a:rPr lang="zh-CN" altLang="zh-CN" sz="2600">
                <a:latin typeface="宋体" panose="02010600030101010101" pitchFamily="2" charset="-122"/>
                <a:ea typeface="宋体" panose="02010600030101010101" pitchFamily="2" charset="-122"/>
              </a:rPr>
              <a:t>分）</a:t>
            </a:r>
            <a:endParaRPr lang="en-US" altLang="zh-CN" sz="2600">
              <a:latin typeface="宋体" panose="02010600030101010101" pitchFamily="2" charset="-122"/>
              <a:ea typeface="宋体" panose="02010600030101010101" pitchFamily="2" charset="-122"/>
            </a:endParaRPr>
          </a:p>
          <a:p>
            <a:pPr>
              <a:lnSpc>
                <a:spcPct val="120000"/>
              </a:lnSpc>
            </a:pPr>
            <a:endParaRPr lang="en-US" altLang="zh-CN" sz="2600">
              <a:latin typeface="宋体" panose="02010600030101010101" pitchFamily="2" charset="-122"/>
              <a:ea typeface="宋体" panose="02010600030101010101" pitchFamily="2" charset="-122"/>
            </a:endParaRPr>
          </a:p>
          <a:p>
            <a:pPr>
              <a:lnSpc>
                <a:spcPct val="120000"/>
              </a:lnSpc>
            </a:pPr>
            <a:r>
              <a:rPr lang="en-US" altLang="zh-CN" sz="2600">
                <a:latin typeface="宋体" panose="02010600030101010101" pitchFamily="2" charset="-122"/>
                <a:ea typeface="宋体" panose="02010600030101010101" pitchFamily="2" charset="-122"/>
              </a:rPr>
              <a:t>4.</a:t>
            </a:r>
            <a:r>
              <a:rPr lang="zh-CN" altLang="en-US" sz="2600">
                <a:latin typeface="宋体" panose="02010600030101010101" pitchFamily="2" charset="-122"/>
                <a:ea typeface="宋体" panose="02010600030101010101" pitchFamily="2" charset="-122"/>
                <a:cs typeface="微软雅黑" panose="020b0503020204020204" pitchFamily="34" charset="-122"/>
              </a:rPr>
              <a:t> ①材料一围绕莱辛《拉奥孔》提出的“诗画异质”观，从缘由、推论到结论，纵向展开，引述其观点</a:t>
            </a:r>
            <a:r>
              <a:rPr lang="zh-CN" altLang="en-US" sz="2600">
                <a:solidFill>
                  <a:srgbClr val="FF0000"/>
                </a:solidFill>
                <a:latin typeface="宋体" panose="02010600030101010101" pitchFamily="2" charset="-122"/>
                <a:ea typeface="宋体" panose="02010600030101010101" pitchFamily="2" charset="-122"/>
                <a:cs typeface="微软雅黑" panose="020b0503020204020204" pitchFamily="34" charset="-122"/>
              </a:rPr>
              <a:t>（</a:t>
            </a:r>
            <a:r>
              <a:rPr lang="en-US" altLang="zh-CN" sz="2600">
                <a:solidFill>
                  <a:srgbClr val="FF0000"/>
                </a:solidFill>
                <a:latin typeface="宋体" panose="02010600030101010101" pitchFamily="2" charset="-122"/>
                <a:ea typeface="宋体" panose="02010600030101010101" pitchFamily="2" charset="-122"/>
                <a:cs typeface="微软雅黑" panose="020b0503020204020204" pitchFamily="34" charset="-122"/>
              </a:rPr>
              <a:t>1</a:t>
            </a:r>
            <a:r>
              <a:rPr lang="zh-CN" altLang="en-US" sz="2600">
                <a:solidFill>
                  <a:srgbClr val="FF0000"/>
                </a:solidFill>
                <a:latin typeface="宋体" panose="02010600030101010101" pitchFamily="2" charset="-122"/>
                <a:ea typeface="宋体" panose="02010600030101010101" pitchFamily="2" charset="-122"/>
                <a:cs typeface="微软雅黑" panose="020b0503020204020204" pitchFamily="34" charset="-122"/>
              </a:rPr>
              <a:t>分，侧重论证过程）</a:t>
            </a:r>
            <a:r>
              <a:rPr lang="zh-CN" altLang="en-US" sz="2600">
                <a:latin typeface="宋体" panose="02010600030101010101" pitchFamily="2" charset="-122"/>
                <a:ea typeface="宋体" panose="02010600030101010101" pitchFamily="2" charset="-122"/>
                <a:cs typeface="微软雅黑" panose="020b0503020204020204" pitchFamily="34" charset="-122"/>
              </a:rPr>
              <a:t>，并结合作者个人的理解，以举例、引证的方法加以阐释</a:t>
            </a:r>
            <a:r>
              <a:rPr lang="zh-CN" altLang="en-US" sz="2600">
                <a:solidFill>
                  <a:srgbClr val="FF0000"/>
                </a:solidFill>
                <a:latin typeface="宋体" panose="02010600030101010101" pitchFamily="2" charset="-122"/>
                <a:ea typeface="宋体" panose="02010600030101010101" pitchFamily="2" charset="-122"/>
                <a:cs typeface="微软雅黑" panose="020b0503020204020204" pitchFamily="34" charset="-122"/>
                <a:sym typeface="+mn-ea"/>
              </a:rPr>
              <a:t>（1分，侧重论证方法）</a:t>
            </a:r>
            <a:r>
              <a:rPr lang="zh-CN" altLang="en-US" sz="2600">
                <a:latin typeface="宋体" panose="02010600030101010101" pitchFamily="2" charset="-122"/>
                <a:ea typeface="宋体" panose="02010600030101010101" pitchFamily="2" charset="-122"/>
                <a:cs typeface="微软雅黑" panose="020b0503020204020204" pitchFamily="34" charset="-122"/>
              </a:rPr>
              <a:t>；</a:t>
            </a:r>
            <a:endParaRPr lang="zh-CN" altLang="en-US" sz="2600">
              <a:latin typeface="宋体" panose="02010600030101010101" pitchFamily="2" charset="-122"/>
              <a:ea typeface="宋体" panose="02010600030101010101" pitchFamily="2" charset="-122"/>
              <a:cs typeface="微软雅黑" panose="020b0503020204020204" pitchFamily="34" charset="-122"/>
            </a:endParaRPr>
          </a:p>
          <a:p>
            <a:pPr>
              <a:lnSpc>
                <a:spcPct val="120000"/>
              </a:lnSpc>
            </a:pPr>
            <a:r>
              <a:rPr lang="zh-CN" altLang="en-US" sz="2600">
                <a:latin typeface="宋体" panose="02010600030101010101" pitchFamily="2" charset="-122"/>
                <a:ea typeface="宋体" panose="02010600030101010101" pitchFamily="2" charset="-122"/>
                <a:cs typeface="微软雅黑" panose="020b0503020204020204" pitchFamily="34" charset="-122"/>
              </a:rPr>
              <a:t>②材料二点出莱辛“诗画异质”的核心观点后</a:t>
            </a:r>
            <a:r>
              <a:rPr lang="zh-CN" altLang="en-US" sz="2600">
                <a:solidFill>
                  <a:srgbClr val="FF0000"/>
                </a:solidFill>
                <a:latin typeface="宋体" panose="02010600030101010101" pitchFamily="2" charset="-122"/>
                <a:ea typeface="宋体" panose="02010600030101010101" pitchFamily="2" charset="-122"/>
                <a:cs typeface="微软雅黑" panose="020b0503020204020204" pitchFamily="34" charset="-122"/>
                <a:sym typeface="+mn-ea"/>
              </a:rPr>
              <a:t>（1分，侧重观点）</a:t>
            </a:r>
            <a:r>
              <a:rPr lang="zh-CN" altLang="en-US" sz="2600">
                <a:latin typeface="宋体" panose="02010600030101010101" pitchFamily="2" charset="-122"/>
                <a:ea typeface="宋体" panose="02010600030101010101" pitchFamily="2" charset="-122"/>
                <a:cs typeface="微软雅黑" panose="020b0503020204020204" pitchFamily="34" charset="-122"/>
              </a:rPr>
              <a:t>，以札记形式列举中国古人关于诗画关系的相关讨论，与莱辛观点形成照应</a:t>
            </a:r>
            <a:r>
              <a:rPr lang="zh-CN" altLang="en-US" sz="2600">
                <a:solidFill>
                  <a:srgbClr val="FF0000"/>
                </a:solidFill>
                <a:latin typeface="宋体" panose="02010600030101010101" pitchFamily="2" charset="-122"/>
                <a:ea typeface="宋体" panose="02010600030101010101" pitchFamily="2" charset="-122"/>
                <a:cs typeface="微软雅黑" panose="020b0503020204020204" pitchFamily="34" charset="-122"/>
                <a:sym typeface="+mn-ea"/>
              </a:rPr>
              <a:t>（1分，侧重论证方法，列举）</a:t>
            </a:r>
            <a:r>
              <a:rPr lang="zh-CN" altLang="en-US" sz="2600">
                <a:latin typeface="宋体" panose="02010600030101010101" pitchFamily="2" charset="-122"/>
                <a:ea typeface="宋体" panose="02010600030101010101" pitchFamily="2" charset="-122"/>
                <a:cs typeface="微软雅黑" panose="020b0503020204020204" pitchFamily="34" charset="-122"/>
              </a:rPr>
              <a:t>。</a:t>
            </a:r>
            <a:endParaRPr lang="en-US" altLang="zh-CN" sz="2600">
              <a:latin typeface="宋体" panose="02010600030101010101" pitchFamily="2" charset="-122"/>
              <a:ea typeface="宋体" panose="02010600030101010101" pitchFamily="2" charset="-122"/>
            </a:endParaRPr>
          </a:p>
          <a:p>
            <a:pPr marL="0" indent="0">
              <a:lnSpc>
                <a:spcPct val="120000"/>
              </a:lnSpc>
              <a:buNone/>
            </a:pPr>
            <a:r>
              <a:rPr lang="en-US" altLang="zh-CN" sz="2600">
                <a:latin typeface="宋体" panose="02010600030101010101" pitchFamily="2" charset="-122"/>
                <a:ea typeface="宋体" panose="02010600030101010101" pitchFamily="2" charset="-122"/>
              </a:rPr>
              <a:t>5.</a:t>
            </a:r>
            <a:r>
              <a:rPr lang="zh-CN" altLang="en-US" sz="2600">
                <a:latin typeface="宋体" panose="02010600030101010101" pitchFamily="2" charset="-122"/>
                <a:ea typeface="宋体" panose="02010600030101010101" pitchFamily="2" charset="-122"/>
              </a:rPr>
              <a:t>①根据莱辛的观点，</a:t>
            </a:r>
            <a:r>
              <a:rPr lang="zh-CN" altLang="en-US" sz="2600">
                <a:solidFill>
                  <a:srgbClr val="FF0000"/>
                </a:solidFill>
                <a:latin typeface="宋体" panose="02010600030101010101" pitchFamily="2" charset="-122"/>
                <a:ea typeface="宋体" panose="02010600030101010101" pitchFamily="2" charset="-122"/>
              </a:rPr>
              <a:t>绘画宜于描写静物而诗歌宜于叙述动作</a:t>
            </a:r>
            <a:r>
              <a:rPr lang="zh-CN" altLang="en-US" sz="2600">
                <a:latin typeface="宋体" panose="02010600030101010101" pitchFamily="2" charset="-122"/>
                <a:ea typeface="宋体" panose="02010600030101010101" pitchFamily="2" charset="-122"/>
              </a:rPr>
              <a:t>，“手挥五弦”和“目送归鸿”这两句诗都含有动作；</a:t>
            </a:r>
            <a:endParaRPr lang="zh-CN" altLang="en-US" sz="2600">
              <a:latin typeface="宋体" panose="02010600030101010101" pitchFamily="2" charset="-122"/>
              <a:ea typeface="宋体" panose="02010600030101010101" pitchFamily="2" charset="-122"/>
            </a:endParaRPr>
          </a:p>
          <a:p>
            <a:pPr marL="0" indent="0">
              <a:lnSpc>
                <a:spcPct val="120000"/>
              </a:lnSpc>
              <a:buNone/>
            </a:pPr>
            <a:r>
              <a:rPr lang="zh-CN" altLang="en-US" sz="2600">
                <a:latin typeface="宋体" panose="02010600030101010101" pitchFamily="2" charset="-122"/>
                <a:ea typeface="宋体" panose="02010600030101010101" pitchFamily="2" charset="-122"/>
              </a:rPr>
              <a:t>②而作为空间艺术的</a:t>
            </a:r>
            <a:r>
              <a:rPr lang="zh-CN" altLang="en-US" sz="2600">
                <a:solidFill>
                  <a:srgbClr val="FF0000"/>
                </a:solidFill>
                <a:latin typeface="宋体" panose="02010600030101010101" pitchFamily="2" charset="-122"/>
                <a:ea typeface="宋体" panose="02010600030101010101" pitchFamily="2" charset="-122"/>
              </a:rPr>
              <a:t>绘画只能表现最小限度的时间</a:t>
            </a:r>
            <a:r>
              <a:rPr lang="zh-CN" altLang="en-US" sz="2600">
                <a:latin typeface="宋体" panose="02010600030101010101" pitchFamily="2" charset="-122"/>
                <a:ea typeface="宋体" panose="02010600030101010101" pitchFamily="2" charset="-122"/>
              </a:rPr>
              <a:t>；</a:t>
            </a:r>
            <a:endParaRPr lang="zh-CN" altLang="en-US" sz="2600">
              <a:latin typeface="宋体" panose="02010600030101010101" pitchFamily="2" charset="-122"/>
              <a:ea typeface="宋体" panose="02010600030101010101" pitchFamily="2" charset="-122"/>
            </a:endParaRPr>
          </a:p>
          <a:p>
            <a:pPr marL="0" indent="0">
              <a:lnSpc>
                <a:spcPct val="120000"/>
              </a:lnSpc>
              <a:buNone/>
            </a:pPr>
            <a:r>
              <a:rPr lang="zh-CN" altLang="en-US" sz="2600">
                <a:latin typeface="宋体" panose="02010600030101010101" pitchFamily="2" charset="-122"/>
                <a:ea typeface="宋体" panose="02010600030101010101" pitchFamily="2" charset="-122"/>
              </a:rPr>
              <a:t>③与“手挥五弦”相比，“目送归鸿”包含</a:t>
            </a:r>
            <a:r>
              <a:rPr lang="zh-CN" altLang="en-US" sz="2600">
                <a:solidFill>
                  <a:srgbClr val="FF0000"/>
                </a:solidFill>
                <a:latin typeface="宋体" panose="02010600030101010101" pitchFamily="2" charset="-122"/>
                <a:ea typeface="宋体" panose="02010600030101010101" pitchFamily="2" charset="-122"/>
              </a:rPr>
              <a:t>更长的时间先后承续的过程，所以更难以被转化为绘画</a:t>
            </a:r>
            <a:r>
              <a:rPr lang="zh-CN" altLang="en-US" sz="2600">
                <a:latin typeface="宋体" panose="02010600030101010101" pitchFamily="2" charset="-122"/>
                <a:ea typeface="宋体" panose="02010600030101010101" pitchFamily="2" charset="-122"/>
              </a:rPr>
              <a:t>。</a:t>
            </a:r>
            <a:endParaRPr lang="zh-CN" altLang="en-US" sz="2600">
              <a:latin typeface="宋体" panose="02010600030101010101" pitchFamily="2" charset="-122"/>
              <a:ea typeface="宋体" panose="02010600030101010101" pitchFamily="2" charset="-122"/>
            </a:endParaRPr>
          </a:p>
          <a:p>
            <a:endParaRPr lang="zh-CN" altLang="zh-CN"/>
          </a:p>
          <a:p>
            <a:endParaRPr lang="en-US" altLang="zh-CN"/>
          </a:p>
          <a:p>
            <a:endParaRPr lang="zh-CN" altLang="zh-CN"/>
          </a:p>
          <a:p>
            <a:endParaRPr kumimoji="1" lang="zh-CN" altLang="en-US"/>
          </a:p>
        </p:txBody>
      </p:sp>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806824"/>
            <a:ext cx="10515600" cy="4351338"/>
          </a:xfrm>
        </p:spPr>
        <p:txBody>
          <a:bodyPr>
            <a:normAutofit fontScale="85000" lnSpcReduction="20000"/>
          </a:bodyPr>
          <a:lstStyle/>
          <a:p>
            <a:r>
              <a:rPr lang="zh-CN" altLang="en-US"/>
              <a:t>二、选修</a:t>
            </a:r>
            <a:r>
              <a:rPr lang="en-US" altLang="zh-CN"/>
              <a:t>I</a:t>
            </a:r>
            <a:r>
              <a:rPr lang="zh-CN" altLang="en-US"/>
              <a:t>（</a:t>
            </a:r>
            <a:r>
              <a:rPr lang="en-US" altLang="zh-CN"/>
              <a:t>10</a:t>
            </a:r>
            <a:r>
              <a:rPr lang="zh-CN" altLang="en-US"/>
              <a:t>篇）</a:t>
            </a:r>
            <a:endParaRPr lang="zh-CN" altLang="en-US"/>
          </a:p>
          <a:p>
            <a:r>
              <a:rPr lang="en-US" altLang="zh-CN"/>
              <a:t>1.</a:t>
            </a:r>
            <a:r>
              <a:rPr lang="zh-CN" altLang="en-US"/>
              <a:t>子路、曾皙、冉有、公西华侍坐</a:t>
            </a:r>
            <a:r>
              <a:rPr lang="en-US" altLang="zh-CN"/>
              <a:t>/ 《</a:t>
            </a:r>
            <a:r>
              <a:rPr lang="zh-CN" altLang="en-US"/>
              <a:t>论语</a:t>
            </a:r>
            <a:r>
              <a:rPr lang="en-US" altLang="zh-CN"/>
              <a:t>》</a:t>
            </a:r>
            <a:endParaRPr lang="en-US" altLang="zh-CN"/>
          </a:p>
          <a:p>
            <a:r>
              <a:rPr lang="zh-CN" altLang="en-US"/>
              <a:t>莫春者，春服既成，冠者五六人，童子六七人，浴乎沂，风乎舞雩，咏而归 </a:t>
            </a:r>
            <a:endParaRPr lang="zh-CN" altLang="en-US"/>
          </a:p>
          <a:p>
            <a:r>
              <a:rPr lang="en-US" altLang="zh-CN"/>
              <a:t>2.</a:t>
            </a:r>
            <a:r>
              <a:rPr lang="zh-CN" altLang="en-US"/>
              <a:t>报任安书（古者富贵而名摩灭</a:t>
            </a:r>
            <a:r>
              <a:rPr lang="en-US" altLang="zh-CN"/>
              <a:t>……</a:t>
            </a:r>
            <a:r>
              <a:rPr lang="zh-CN" altLang="en-US"/>
              <a:t>难为俗人言也）司马迁</a:t>
            </a:r>
            <a:endParaRPr lang="zh-CN" altLang="en-US"/>
          </a:p>
          <a:p>
            <a:r>
              <a:rPr lang="zh-CN" altLang="en-US"/>
              <a:t>以舒其愤，思垂空文以自见。</a:t>
            </a:r>
            <a:endParaRPr lang="zh-CN" altLang="en-US"/>
          </a:p>
          <a:p>
            <a:r>
              <a:rPr lang="en-US" altLang="zh-CN"/>
              <a:t>3.</a:t>
            </a:r>
            <a:r>
              <a:rPr lang="zh-CN" altLang="en-US"/>
              <a:t>过秦论（上）</a:t>
            </a:r>
            <a:r>
              <a:rPr lang="en-US" altLang="zh-CN"/>
              <a:t>/</a:t>
            </a:r>
            <a:r>
              <a:rPr lang="zh-CN" altLang="en-US"/>
              <a:t>贾谊</a:t>
            </a:r>
            <a:endParaRPr lang="zh-CN" altLang="en-US"/>
          </a:p>
          <a:p>
            <a:r>
              <a:rPr lang="zh-CN" altLang="en-US"/>
              <a:t>胡人不敢南下而牧马，士不敢弯弓而报怨</a:t>
            </a:r>
            <a:endParaRPr lang="zh-CN" altLang="en-US"/>
          </a:p>
          <a:p>
            <a:r>
              <a:rPr lang="en-US" altLang="zh-CN"/>
              <a:t>4.</a:t>
            </a:r>
            <a:r>
              <a:rPr lang="zh-CN" altLang="en-US"/>
              <a:t>马援诫兄子严敦书</a:t>
            </a:r>
            <a:r>
              <a:rPr lang="en-US" altLang="zh-CN"/>
              <a:t>/《</a:t>
            </a:r>
            <a:r>
              <a:rPr lang="zh-CN" altLang="en-US"/>
              <a:t>后汉书</a:t>
            </a:r>
            <a:r>
              <a:rPr lang="en-US" altLang="zh-CN"/>
              <a:t>》</a:t>
            </a:r>
            <a:endParaRPr lang="en-US" altLang="zh-CN"/>
          </a:p>
          <a:p>
            <a:r>
              <a:rPr lang="zh-CN" altLang="en-US"/>
              <a:t>刻鹄不成尚类鹜、画虎不成反类狗</a:t>
            </a:r>
            <a:endParaRPr lang="zh-CN" altLang="en-US"/>
          </a:p>
          <a:p>
            <a:r>
              <a:rPr lang="en-US" altLang="zh-CN"/>
              <a:t>5.</a:t>
            </a:r>
            <a:r>
              <a:rPr lang="zh-CN" altLang="en-US"/>
              <a:t>陈情表</a:t>
            </a:r>
            <a:r>
              <a:rPr lang="en-US" altLang="zh-CN"/>
              <a:t>/ </a:t>
            </a:r>
            <a:r>
              <a:rPr lang="zh-CN" altLang="en-US"/>
              <a:t>李密</a:t>
            </a:r>
            <a:endParaRPr lang="zh-CN" altLang="en-US"/>
          </a:p>
          <a:p>
            <a:r>
              <a:rPr lang="zh-CN" altLang="en-US"/>
              <a:t>臣生当陨首，死当结草</a:t>
            </a:r>
            <a:endParaRPr lang="zh-CN" altLang="en-US"/>
          </a:p>
          <a:p>
            <a:endParaRPr lang="zh-CN" altLang="en-US"/>
          </a:p>
        </p:txBody>
      </p:sp>
    </p:spTree>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287282"/>
            <a:ext cx="10515600" cy="4351338"/>
          </a:xfrm>
        </p:spPr>
        <p:txBody>
          <a:bodyPr>
            <a:normAutofit fontScale="92500" lnSpcReduction="20000"/>
          </a:bodyPr>
          <a:lstStyle/>
          <a:p>
            <a:r>
              <a:rPr lang="en-US" altLang="zh-CN"/>
              <a:t>6.</a:t>
            </a:r>
            <a:r>
              <a:rPr lang="zh-CN" altLang="en-US"/>
              <a:t>归去来兮辞（并序）</a:t>
            </a:r>
            <a:r>
              <a:rPr lang="en-US" altLang="zh-CN"/>
              <a:t>/ </a:t>
            </a:r>
            <a:r>
              <a:rPr lang="zh-CN" altLang="en-US"/>
              <a:t>陶潜</a:t>
            </a:r>
            <a:endParaRPr lang="zh-CN" altLang="en-US"/>
          </a:p>
          <a:p>
            <a:r>
              <a:rPr lang="zh-CN" altLang="en-US"/>
              <a:t>悟已往之不谏，知来者之可追</a:t>
            </a:r>
            <a:endParaRPr lang="zh-CN" altLang="en-US"/>
          </a:p>
          <a:p>
            <a:r>
              <a:rPr lang="en-US" altLang="zh-CN"/>
              <a:t>7.</a:t>
            </a:r>
            <a:r>
              <a:rPr lang="zh-CN" altLang="en-US"/>
              <a:t>种树郭橐驼传</a:t>
            </a:r>
            <a:r>
              <a:rPr lang="en-US" altLang="zh-CN"/>
              <a:t>/</a:t>
            </a:r>
            <a:r>
              <a:rPr lang="zh-CN" altLang="en-US"/>
              <a:t>柳宗元</a:t>
            </a:r>
            <a:endParaRPr lang="zh-CN" altLang="en-US"/>
          </a:p>
          <a:p>
            <a:r>
              <a:rPr lang="zh-CN" altLang="en-US"/>
              <a:t>能顺木之天，以致其性焉尔</a:t>
            </a:r>
            <a:endParaRPr lang="zh-CN" altLang="en-US"/>
          </a:p>
          <a:p>
            <a:r>
              <a:rPr lang="en-US" altLang="zh-CN"/>
              <a:t>8.</a:t>
            </a:r>
            <a:r>
              <a:rPr lang="zh-CN" altLang="en-US"/>
              <a:t>五代史</a:t>
            </a:r>
            <a:r>
              <a:rPr lang="en-US" altLang="zh-CN"/>
              <a:t>•</a:t>
            </a:r>
            <a:r>
              <a:rPr lang="zh-CN" altLang="en-US"/>
              <a:t>伶官传序</a:t>
            </a:r>
            <a:r>
              <a:rPr lang="en-US" altLang="zh-CN"/>
              <a:t>/ </a:t>
            </a:r>
            <a:r>
              <a:rPr lang="zh-CN" altLang="en-US"/>
              <a:t>欧阳修</a:t>
            </a:r>
            <a:endParaRPr lang="zh-CN" altLang="en-US"/>
          </a:p>
          <a:p>
            <a:r>
              <a:rPr lang="zh-CN" altLang="en-US"/>
              <a:t>忧劳可以兴国，逸豫可以亡身</a:t>
            </a:r>
            <a:endParaRPr lang="zh-CN" altLang="en-US"/>
          </a:p>
          <a:p>
            <a:r>
              <a:rPr lang="en-US" altLang="zh-CN"/>
              <a:t>9.</a:t>
            </a:r>
            <a:r>
              <a:rPr lang="zh-CN" altLang="en-US"/>
              <a:t>石钟山记</a:t>
            </a:r>
            <a:r>
              <a:rPr lang="en-US" altLang="zh-CN"/>
              <a:t>/</a:t>
            </a:r>
            <a:r>
              <a:rPr lang="zh-CN" altLang="en-US"/>
              <a:t>苏轼</a:t>
            </a:r>
            <a:endParaRPr lang="zh-CN" altLang="en-US"/>
          </a:p>
          <a:p>
            <a:r>
              <a:rPr lang="zh-CN" altLang="en-US"/>
              <a:t>事不目见耳闻，而臆断其有无，可乎？ </a:t>
            </a:r>
            <a:endParaRPr lang="zh-CN" altLang="en-US"/>
          </a:p>
          <a:p>
            <a:r>
              <a:rPr lang="en-US" altLang="zh-CN"/>
              <a:t>10.</a:t>
            </a:r>
            <a:r>
              <a:rPr lang="zh-CN" altLang="en-US"/>
              <a:t>登泰山记</a:t>
            </a:r>
            <a:r>
              <a:rPr lang="en-US" altLang="zh-CN"/>
              <a:t>/</a:t>
            </a:r>
            <a:r>
              <a:rPr lang="zh-CN" altLang="en-US"/>
              <a:t>姚鼐</a:t>
            </a:r>
            <a:endParaRPr lang="zh-CN" altLang="en-US"/>
          </a:p>
          <a:p>
            <a:r>
              <a:rPr lang="zh-CN" altLang="en-US"/>
              <a:t>回视日观以西峰，或得日，或否，绛皓驳色，而皆若偻。</a:t>
            </a:r>
            <a:endParaRPr lang="zh-CN" altLang="en-US"/>
          </a:p>
          <a:p>
            <a:endParaRPr lang="zh-CN" altLang="en-US"/>
          </a:p>
        </p:txBody>
      </p:sp>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61683" y="362585"/>
            <a:ext cx="10515600" cy="4351338"/>
          </a:xfrm>
        </p:spPr>
        <p:txBody>
          <a:bodyPr>
            <a:normAutofit fontScale="85000" lnSpcReduction="20000"/>
          </a:bodyPr>
          <a:lstStyle/>
          <a:p>
            <a:r>
              <a:rPr lang="en-US" altLang="zh-CN"/>
              <a:t>【</a:t>
            </a:r>
            <a:r>
              <a:rPr lang="zh-CN" altLang="en-US"/>
              <a:t>诗词曲（</a:t>
            </a:r>
            <a:r>
              <a:rPr lang="en-US" altLang="zh-CN"/>
              <a:t>40</a:t>
            </a:r>
            <a:r>
              <a:rPr lang="zh-CN" altLang="en-US"/>
              <a:t>首）</a:t>
            </a:r>
            <a:r>
              <a:rPr lang="en-US" altLang="zh-CN"/>
              <a:t>】</a:t>
            </a:r>
            <a:endParaRPr lang="en-US" altLang="zh-CN"/>
          </a:p>
          <a:p>
            <a:r>
              <a:rPr lang="en-US" altLang="zh-CN"/>
              <a:t>1.</a:t>
            </a:r>
            <a:r>
              <a:rPr lang="zh-CN" altLang="en-US"/>
              <a:t>静女</a:t>
            </a:r>
            <a:r>
              <a:rPr lang="en-US" altLang="zh-CN"/>
              <a:t>/《</a:t>
            </a:r>
            <a:r>
              <a:rPr lang="zh-CN" altLang="en-US"/>
              <a:t>诗经</a:t>
            </a:r>
            <a:r>
              <a:rPr lang="en-US" altLang="zh-CN"/>
              <a:t>》</a:t>
            </a:r>
            <a:endParaRPr lang="en-US" altLang="zh-CN"/>
          </a:p>
          <a:p>
            <a:r>
              <a:rPr lang="zh-CN" altLang="en-US"/>
              <a:t>自牧归荑，洵美且异</a:t>
            </a:r>
            <a:endParaRPr lang="zh-CN" altLang="en-US"/>
          </a:p>
          <a:p>
            <a:r>
              <a:rPr lang="en-US" altLang="zh-CN"/>
              <a:t>2.</a:t>
            </a:r>
            <a:r>
              <a:rPr lang="zh-CN" altLang="en-US"/>
              <a:t>无衣</a:t>
            </a:r>
            <a:r>
              <a:rPr lang="en-US" altLang="zh-CN"/>
              <a:t>/《</a:t>
            </a:r>
            <a:r>
              <a:rPr lang="zh-CN" altLang="en-US"/>
              <a:t>诗经</a:t>
            </a:r>
            <a:r>
              <a:rPr lang="en-US" altLang="zh-CN"/>
              <a:t>》</a:t>
            </a:r>
            <a:endParaRPr lang="en-US" altLang="zh-CN"/>
          </a:p>
          <a:p>
            <a:r>
              <a:rPr lang="zh-CN" altLang="en-US"/>
              <a:t>岂曰无衣？与子同泽。王于兴师，修我矛戟。与子偕作！</a:t>
            </a:r>
            <a:endParaRPr lang="zh-CN" altLang="en-US"/>
          </a:p>
          <a:p>
            <a:r>
              <a:rPr lang="en-US" altLang="zh-CN"/>
              <a:t>3.</a:t>
            </a:r>
            <a:r>
              <a:rPr lang="zh-CN" altLang="en-US"/>
              <a:t>氓</a:t>
            </a:r>
            <a:r>
              <a:rPr lang="en-US" altLang="zh-CN"/>
              <a:t>/ 《</a:t>
            </a:r>
            <a:r>
              <a:rPr lang="zh-CN" altLang="en-US"/>
              <a:t>诗经</a:t>
            </a:r>
            <a:r>
              <a:rPr lang="en-US" altLang="zh-CN"/>
              <a:t>》</a:t>
            </a:r>
            <a:endParaRPr lang="en-US" altLang="zh-CN"/>
          </a:p>
          <a:p>
            <a:r>
              <a:rPr lang="zh-CN" altLang="en-US"/>
              <a:t>淇水汤汤，渐车帷裳</a:t>
            </a:r>
            <a:endParaRPr lang="zh-CN" altLang="en-US"/>
          </a:p>
          <a:p>
            <a:r>
              <a:rPr lang="en-US" altLang="zh-CN"/>
              <a:t>4.</a:t>
            </a:r>
            <a:r>
              <a:rPr lang="zh-CN" altLang="en-US"/>
              <a:t>离骚（帝高阳之苗裔兮</a:t>
            </a:r>
            <a:r>
              <a:rPr lang="en-US" altLang="zh-CN"/>
              <a:t>……</a:t>
            </a:r>
            <a:r>
              <a:rPr lang="zh-CN" altLang="en-US"/>
              <a:t>来吾道夫先路） 屈原</a:t>
            </a:r>
            <a:endParaRPr lang="zh-CN" altLang="en-US"/>
          </a:p>
          <a:p>
            <a:r>
              <a:rPr lang="zh-CN" altLang="en-US"/>
              <a:t>汩余若将不及兮，恐年岁之不吾与。</a:t>
            </a:r>
            <a:endParaRPr lang="zh-CN" altLang="en-US"/>
          </a:p>
          <a:p>
            <a:r>
              <a:rPr lang="en-US" altLang="zh-CN"/>
              <a:t>5.</a:t>
            </a:r>
            <a:r>
              <a:rPr lang="zh-CN" altLang="en-US"/>
              <a:t>迢迢牵牛星</a:t>
            </a:r>
            <a:r>
              <a:rPr lang="en-US" altLang="zh-CN"/>
              <a:t>《</a:t>
            </a:r>
            <a:r>
              <a:rPr lang="zh-CN" altLang="en-US"/>
              <a:t>古诗十九首</a:t>
            </a:r>
            <a:r>
              <a:rPr lang="en-US" altLang="zh-CN"/>
              <a:t>》</a:t>
            </a:r>
            <a:endParaRPr lang="en-US" altLang="zh-CN"/>
          </a:p>
          <a:p>
            <a:r>
              <a:rPr lang="zh-CN" altLang="en-US"/>
              <a:t>纤纤擢素手，札札弄机杼。</a:t>
            </a:r>
            <a:endParaRPr lang="zh-CN" altLang="en-US"/>
          </a:p>
          <a:p>
            <a:endParaRPr lang="zh-CN" altLang="en-US"/>
          </a:p>
        </p:txBody>
      </p:sp>
    </p:spTree>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23047" y="534707"/>
            <a:ext cx="10515600" cy="4351338"/>
          </a:xfrm>
        </p:spPr>
        <p:txBody>
          <a:bodyPr>
            <a:normAutofit fontScale="92500" lnSpcReduction="20000"/>
          </a:bodyPr>
          <a:lstStyle/>
          <a:p>
            <a:r>
              <a:rPr lang="en-US" altLang="zh-CN"/>
              <a:t>6.</a:t>
            </a:r>
            <a:r>
              <a:rPr lang="zh-CN" altLang="en-US"/>
              <a:t>短歌行</a:t>
            </a:r>
            <a:r>
              <a:rPr lang="en-US" altLang="zh-CN"/>
              <a:t>/ </a:t>
            </a:r>
            <a:r>
              <a:rPr lang="zh-CN" altLang="en-US"/>
              <a:t>曹操</a:t>
            </a:r>
            <a:endParaRPr lang="zh-CN" altLang="en-US"/>
          </a:p>
          <a:p>
            <a:r>
              <a:rPr lang="zh-CN" altLang="en-US"/>
              <a:t>呦呦鹿鸣，食野之苹。</a:t>
            </a:r>
            <a:endParaRPr lang="zh-CN" altLang="en-US"/>
          </a:p>
          <a:p>
            <a:r>
              <a:rPr lang="en-US" altLang="zh-CN"/>
              <a:t>7.</a:t>
            </a:r>
            <a:r>
              <a:rPr lang="zh-CN" altLang="en-US"/>
              <a:t>归园田居（其一）</a:t>
            </a:r>
            <a:r>
              <a:rPr lang="en-US" altLang="zh-CN"/>
              <a:t>/ </a:t>
            </a:r>
            <a:r>
              <a:rPr lang="zh-CN" altLang="en-US"/>
              <a:t>陶潜</a:t>
            </a:r>
            <a:endParaRPr lang="zh-CN" altLang="en-US"/>
          </a:p>
          <a:p>
            <a:r>
              <a:rPr lang="zh-CN" altLang="en-US"/>
              <a:t>少无适俗韵，性本爱丘山。</a:t>
            </a:r>
            <a:endParaRPr lang="zh-CN" altLang="en-US"/>
          </a:p>
          <a:p>
            <a:r>
              <a:rPr lang="en-US" altLang="zh-CN"/>
              <a:t>8.</a:t>
            </a:r>
            <a:r>
              <a:rPr lang="zh-CN" altLang="en-US"/>
              <a:t>春江花月夜</a:t>
            </a:r>
            <a:r>
              <a:rPr lang="en-US" altLang="zh-CN"/>
              <a:t>/</a:t>
            </a:r>
            <a:r>
              <a:rPr lang="zh-CN" altLang="en-US"/>
              <a:t>张若虚</a:t>
            </a:r>
            <a:endParaRPr lang="zh-CN" altLang="en-US"/>
          </a:p>
          <a:p>
            <a:r>
              <a:rPr lang="zh-CN" altLang="en-US"/>
              <a:t>江畔何人初见月？江月何年初照人？</a:t>
            </a:r>
            <a:endParaRPr lang="zh-CN" altLang="en-US"/>
          </a:p>
          <a:p>
            <a:r>
              <a:rPr lang="en-US" altLang="zh-CN"/>
              <a:t>9.</a:t>
            </a:r>
            <a:r>
              <a:rPr lang="zh-CN" altLang="en-US"/>
              <a:t>山居秋暝</a:t>
            </a:r>
            <a:r>
              <a:rPr lang="en-US" altLang="zh-CN"/>
              <a:t>/</a:t>
            </a:r>
            <a:r>
              <a:rPr lang="zh-CN" altLang="en-US"/>
              <a:t>王维</a:t>
            </a:r>
            <a:endParaRPr lang="zh-CN" altLang="en-US"/>
          </a:p>
          <a:p>
            <a:r>
              <a:rPr lang="zh-CN" altLang="en-US"/>
              <a:t>竹喧归浣女，莲动下渔舟。</a:t>
            </a:r>
            <a:endParaRPr lang="zh-CN" altLang="en-US"/>
          </a:p>
          <a:p>
            <a:r>
              <a:rPr lang="en-US" altLang="zh-CN"/>
              <a:t>10.</a:t>
            </a:r>
            <a:r>
              <a:rPr lang="zh-CN" altLang="en-US"/>
              <a:t>蜀道难</a:t>
            </a:r>
            <a:r>
              <a:rPr lang="en-US" altLang="zh-CN"/>
              <a:t>/ </a:t>
            </a:r>
            <a:r>
              <a:rPr lang="zh-CN" altLang="en-US"/>
              <a:t>李白</a:t>
            </a:r>
            <a:endParaRPr lang="zh-CN" altLang="en-US"/>
          </a:p>
          <a:p>
            <a:r>
              <a:rPr lang="zh-CN" altLang="en-US"/>
              <a:t>扪参历井仰胁息，以手抚膺坐长叹。</a:t>
            </a:r>
            <a:endParaRPr lang="zh-CN" altLang="en-US"/>
          </a:p>
          <a:p>
            <a:endParaRPr lang="zh-CN" altLang="en-US"/>
          </a:p>
        </p:txBody>
      </p:sp>
    </p:spTree>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69259" y="642284"/>
            <a:ext cx="10515600" cy="4351338"/>
          </a:xfrm>
        </p:spPr>
        <p:txBody>
          <a:bodyPr>
            <a:normAutofit fontScale="92500" lnSpcReduction="20000"/>
          </a:bodyPr>
          <a:lstStyle/>
          <a:p>
            <a:r>
              <a:rPr lang="en-US" altLang="zh-CN"/>
              <a:t>11.</a:t>
            </a:r>
            <a:r>
              <a:rPr lang="zh-CN" altLang="en-US"/>
              <a:t>梦游天姥吟留别</a:t>
            </a:r>
            <a:r>
              <a:rPr lang="en-US" altLang="zh-CN"/>
              <a:t>/ </a:t>
            </a:r>
            <a:r>
              <a:rPr lang="zh-CN" altLang="en-US"/>
              <a:t>李白</a:t>
            </a:r>
            <a:endParaRPr lang="zh-CN" altLang="en-US"/>
          </a:p>
          <a:p>
            <a:r>
              <a:rPr lang="zh-CN" altLang="en-US"/>
              <a:t>惟觉时之枕席，失向来之烟霞。</a:t>
            </a:r>
            <a:endParaRPr lang="zh-CN" altLang="en-US"/>
          </a:p>
          <a:p>
            <a:r>
              <a:rPr lang="en-US" altLang="zh-CN"/>
              <a:t>12.</a:t>
            </a:r>
            <a:r>
              <a:rPr lang="zh-CN" altLang="en-US"/>
              <a:t>越中览古</a:t>
            </a:r>
            <a:r>
              <a:rPr lang="en-US" altLang="zh-CN"/>
              <a:t>/</a:t>
            </a:r>
            <a:r>
              <a:rPr lang="zh-CN" altLang="en-US"/>
              <a:t>李白</a:t>
            </a:r>
            <a:endParaRPr lang="zh-CN" altLang="en-US"/>
          </a:p>
          <a:p>
            <a:r>
              <a:rPr lang="zh-CN" altLang="en-US"/>
              <a:t>宫女如花满春殿，只今惟有鹧鸪飞。 </a:t>
            </a:r>
            <a:endParaRPr lang="zh-CN" altLang="en-US"/>
          </a:p>
          <a:p>
            <a:r>
              <a:rPr lang="en-US" altLang="zh-CN"/>
              <a:t>13.</a:t>
            </a:r>
            <a:r>
              <a:rPr lang="zh-CN" altLang="en-US"/>
              <a:t>将进酒</a:t>
            </a:r>
            <a:r>
              <a:rPr lang="en-US" altLang="zh-CN"/>
              <a:t>/</a:t>
            </a:r>
            <a:r>
              <a:rPr lang="zh-CN" altLang="en-US"/>
              <a:t>李白</a:t>
            </a:r>
            <a:endParaRPr lang="zh-CN" altLang="en-US"/>
          </a:p>
          <a:p>
            <a:r>
              <a:rPr lang="zh-CN" altLang="en-US"/>
              <a:t>天生我材必有用，千金散尽还复来。</a:t>
            </a:r>
            <a:endParaRPr lang="zh-CN" altLang="en-US"/>
          </a:p>
          <a:p>
            <a:r>
              <a:rPr lang="en-US" altLang="zh-CN"/>
              <a:t>14.</a:t>
            </a:r>
            <a:r>
              <a:rPr lang="zh-CN" altLang="en-US"/>
              <a:t>蜀相</a:t>
            </a:r>
            <a:r>
              <a:rPr lang="en-US" altLang="zh-CN"/>
              <a:t>/</a:t>
            </a:r>
            <a:r>
              <a:rPr lang="zh-CN" altLang="en-US"/>
              <a:t>杜甫</a:t>
            </a:r>
            <a:endParaRPr lang="zh-CN" altLang="en-US"/>
          </a:p>
          <a:p>
            <a:r>
              <a:rPr lang="zh-CN" altLang="en-US"/>
              <a:t>三顾频烦天下计，两朝开济老臣心。</a:t>
            </a:r>
            <a:endParaRPr lang="zh-CN" altLang="en-US"/>
          </a:p>
          <a:p>
            <a:r>
              <a:rPr lang="en-US" altLang="zh-CN"/>
              <a:t>15.</a:t>
            </a:r>
            <a:r>
              <a:rPr lang="zh-CN" altLang="en-US"/>
              <a:t>客至</a:t>
            </a:r>
            <a:r>
              <a:rPr lang="en-US" altLang="zh-CN"/>
              <a:t>/</a:t>
            </a:r>
            <a:r>
              <a:rPr lang="zh-CN" altLang="en-US"/>
              <a:t>杜甫</a:t>
            </a:r>
            <a:endParaRPr lang="zh-CN" altLang="en-US"/>
          </a:p>
          <a:p>
            <a:r>
              <a:rPr lang="zh-CN" altLang="en-US"/>
              <a:t>花径不曾缘客扫，蓬门今始为君开。</a:t>
            </a:r>
            <a:endParaRPr lang="zh-CN" altLang="en-US"/>
          </a:p>
          <a:p>
            <a:endParaRPr lang="zh-CN" altLang="en-US"/>
          </a:p>
        </p:txBody>
      </p:sp>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44562" y="868195"/>
            <a:ext cx="10515600" cy="4351338"/>
          </a:xfrm>
        </p:spPr>
        <p:txBody>
          <a:bodyPr>
            <a:normAutofit fontScale="92500" lnSpcReduction="20000"/>
          </a:bodyPr>
          <a:lstStyle/>
          <a:p>
            <a:r>
              <a:rPr lang="en-US" altLang="zh-CN"/>
              <a:t>16.</a:t>
            </a:r>
            <a:r>
              <a:rPr lang="zh-CN" altLang="en-US"/>
              <a:t>登高</a:t>
            </a:r>
            <a:r>
              <a:rPr lang="en-US" altLang="zh-CN"/>
              <a:t>/</a:t>
            </a:r>
            <a:r>
              <a:rPr lang="zh-CN" altLang="en-US"/>
              <a:t>杜甫</a:t>
            </a:r>
            <a:endParaRPr lang="zh-CN" altLang="en-US"/>
          </a:p>
          <a:p>
            <a:r>
              <a:rPr lang="zh-CN" altLang="en-US"/>
              <a:t>无边落木萧萧下，不尽长江滚滚来。</a:t>
            </a:r>
            <a:endParaRPr lang="zh-CN" altLang="en-US"/>
          </a:p>
          <a:p>
            <a:r>
              <a:rPr lang="en-US" altLang="zh-CN"/>
              <a:t>17.</a:t>
            </a:r>
            <a:r>
              <a:rPr lang="zh-CN" altLang="en-US"/>
              <a:t>登岳阳楼</a:t>
            </a:r>
            <a:r>
              <a:rPr lang="en-US" altLang="zh-CN"/>
              <a:t>/</a:t>
            </a:r>
            <a:r>
              <a:rPr lang="zh-CN" altLang="en-US"/>
              <a:t>杜甫</a:t>
            </a:r>
            <a:endParaRPr lang="zh-CN" altLang="en-US"/>
          </a:p>
          <a:p>
            <a:r>
              <a:rPr lang="zh-CN" altLang="en-US"/>
              <a:t>吴楚东南坼，乾坤日夜浮。</a:t>
            </a:r>
            <a:endParaRPr lang="zh-CN" altLang="en-US"/>
          </a:p>
          <a:p>
            <a:r>
              <a:rPr lang="en-US" altLang="zh-CN"/>
              <a:t>18.</a:t>
            </a:r>
            <a:r>
              <a:rPr lang="zh-CN" altLang="en-US"/>
              <a:t>石头城</a:t>
            </a:r>
            <a:r>
              <a:rPr lang="en-US" altLang="zh-CN"/>
              <a:t>/</a:t>
            </a:r>
            <a:r>
              <a:rPr lang="zh-CN" altLang="en-US"/>
              <a:t>刘禹锡</a:t>
            </a:r>
            <a:endParaRPr lang="zh-CN" altLang="en-US"/>
          </a:p>
          <a:p>
            <a:r>
              <a:rPr lang="zh-CN" altLang="en-US"/>
              <a:t>淮水东边旧时月，夜深还过女墙来。 </a:t>
            </a:r>
            <a:endParaRPr lang="zh-CN" altLang="en-US"/>
          </a:p>
          <a:p>
            <a:r>
              <a:rPr lang="en-US" altLang="zh-CN"/>
              <a:t>19.</a:t>
            </a:r>
            <a:r>
              <a:rPr lang="zh-CN" altLang="en-US"/>
              <a:t>琵琶行（并序）</a:t>
            </a:r>
            <a:r>
              <a:rPr lang="en-US" altLang="zh-CN"/>
              <a:t>/ </a:t>
            </a:r>
            <a:r>
              <a:rPr lang="zh-CN" altLang="en-US"/>
              <a:t>白居易</a:t>
            </a:r>
            <a:endParaRPr lang="zh-CN" altLang="en-US"/>
          </a:p>
          <a:p>
            <a:r>
              <a:rPr lang="zh-CN" altLang="en-US"/>
              <a:t>别有幽愁暗恨生，此时无声胜有声。</a:t>
            </a:r>
            <a:endParaRPr lang="zh-CN" altLang="en-US"/>
          </a:p>
          <a:p>
            <a:r>
              <a:rPr lang="en-US" altLang="zh-CN"/>
              <a:t>20.</a:t>
            </a:r>
            <a:r>
              <a:rPr lang="zh-CN" altLang="en-US"/>
              <a:t>李凭箜篌引</a:t>
            </a:r>
            <a:r>
              <a:rPr lang="en-US" altLang="zh-CN"/>
              <a:t>/</a:t>
            </a:r>
            <a:r>
              <a:rPr lang="zh-CN" altLang="en-US"/>
              <a:t>李贺</a:t>
            </a:r>
            <a:endParaRPr lang="zh-CN" altLang="en-US"/>
          </a:p>
          <a:p>
            <a:r>
              <a:rPr lang="zh-CN" altLang="en-US"/>
              <a:t>女娲炼石补天处，石破天惊逗秋雨。</a:t>
            </a:r>
            <a:endParaRPr lang="zh-CN" altLang="en-US"/>
          </a:p>
          <a:p>
            <a:endParaRPr lang="zh-CN" altLang="en-US"/>
          </a:p>
        </p:txBody>
      </p:sp>
    </p:spTree>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04713" y="739102"/>
            <a:ext cx="10515600" cy="4351338"/>
          </a:xfrm>
        </p:spPr>
        <p:txBody>
          <a:bodyPr>
            <a:normAutofit fontScale="92500" lnSpcReduction="20000"/>
          </a:bodyPr>
          <a:lstStyle/>
          <a:p>
            <a:r>
              <a:rPr lang="en-US" altLang="zh-CN"/>
              <a:t>21.</a:t>
            </a:r>
            <a:r>
              <a:rPr lang="zh-CN" altLang="zh-CN"/>
              <a:t>菩萨蛮（小山重叠金明灭）</a:t>
            </a:r>
            <a:r>
              <a:rPr lang="en-US" altLang="zh-CN"/>
              <a:t>/</a:t>
            </a:r>
            <a:r>
              <a:rPr lang="zh-CN" altLang="zh-CN"/>
              <a:t>温庭筠</a:t>
            </a:r>
            <a:endParaRPr lang="zh-CN" altLang="zh-CN"/>
          </a:p>
          <a:p>
            <a:r>
              <a:rPr lang="zh-CN" altLang="zh-CN"/>
              <a:t>新帖绣罗襦，双双金鹧鸪。</a:t>
            </a:r>
            <a:endParaRPr lang="zh-CN" altLang="zh-CN"/>
          </a:p>
          <a:p>
            <a:r>
              <a:rPr lang="en-US" altLang="zh-CN"/>
              <a:t>22.</a:t>
            </a:r>
            <a:r>
              <a:rPr lang="zh-CN" altLang="zh-CN"/>
              <a:t>锦瑟</a:t>
            </a:r>
            <a:r>
              <a:rPr lang="en-US" altLang="zh-CN"/>
              <a:t>/</a:t>
            </a:r>
            <a:r>
              <a:rPr lang="zh-CN" altLang="zh-CN"/>
              <a:t>李商隐</a:t>
            </a:r>
            <a:endParaRPr lang="zh-CN" altLang="zh-CN"/>
          </a:p>
          <a:p>
            <a:r>
              <a:rPr lang="zh-CN" altLang="zh-CN"/>
              <a:t>庄生晓梦迷蝴蝶，望帝春心托杜鹃。</a:t>
            </a:r>
            <a:endParaRPr lang="zh-CN" altLang="zh-CN"/>
          </a:p>
          <a:p>
            <a:r>
              <a:rPr lang="en-US" altLang="zh-CN"/>
              <a:t>23.</a:t>
            </a:r>
            <a:r>
              <a:rPr lang="zh-CN" altLang="zh-CN"/>
              <a:t>浪淘沙（帘外雨潺潺）</a:t>
            </a:r>
            <a:r>
              <a:rPr lang="en-US" altLang="zh-CN"/>
              <a:t>/</a:t>
            </a:r>
            <a:r>
              <a:rPr lang="zh-CN" altLang="zh-CN"/>
              <a:t>李煜</a:t>
            </a:r>
            <a:endParaRPr lang="zh-CN" altLang="zh-CN"/>
          </a:p>
          <a:p>
            <a:r>
              <a:rPr lang="zh-CN" altLang="zh-CN"/>
              <a:t>流水落花春去也，天上人间。 </a:t>
            </a:r>
            <a:endParaRPr lang="zh-CN" altLang="zh-CN"/>
          </a:p>
          <a:p>
            <a:r>
              <a:rPr lang="en-US" altLang="zh-CN"/>
              <a:t>24.</a:t>
            </a:r>
            <a:r>
              <a:rPr lang="zh-CN" altLang="zh-CN"/>
              <a:t>虞美人（春花秋月何时了）</a:t>
            </a:r>
            <a:r>
              <a:rPr lang="en-US" altLang="zh-CN"/>
              <a:t>/</a:t>
            </a:r>
            <a:r>
              <a:rPr lang="zh-CN" altLang="zh-CN"/>
              <a:t>李煜</a:t>
            </a:r>
            <a:endParaRPr lang="zh-CN" altLang="zh-CN"/>
          </a:p>
          <a:p>
            <a:r>
              <a:rPr lang="zh-CN" altLang="zh-CN"/>
              <a:t>雕栏玉砌应犹在，只是朱颜改。</a:t>
            </a:r>
            <a:endParaRPr lang="zh-CN" altLang="zh-CN"/>
          </a:p>
          <a:p>
            <a:r>
              <a:rPr lang="en-US" altLang="zh-CN"/>
              <a:t>25.</a:t>
            </a:r>
            <a:r>
              <a:rPr lang="zh-CN" altLang="zh-CN"/>
              <a:t>雨霖铃（寒蝉凄切）</a:t>
            </a:r>
            <a:r>
              <a:rPr lang="en-US" altLang="zh-CN"/>
              <a:t>/</a:t>
            </a:r>
            <a:r>
              <a:rPr lang="zh-CN" altLang="zh-CN"/>
              <a:t>柳永</a:t>
            </a:r>
            <a:endParaRPr lang="zh-CN" altLang="zh-CN"/>
          </a:p>
          <a:p>
            <a:r>
              <a:rPr lang="zh-CN" altLang="zh-CN"/>
              <a:t>执手相看泪眼，竟无语凝噎。</a:t>
            </a:r>
            <a:endParaRPr lang="zh-CN" altLang="zh-CN"/>
          </a:p>
          <a:p>
            <a:endParaRPr lang="zh-CN" altLang="en-US"/>
          </a:p>
        </p:txBody>
      </p:sp>
    </p:spTree>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76836" y="814406"/>
            <a:ext cx="10515600" cy="4351338"/>
          </a:xfrm>
        </p:spPr>
        <p:txBody>
          <a:bodyPr>
            <a:normAutofit lnSpcReduction="10000"/>
          </a:bodyPr>
          <a:lstStyle/>
          <a:p>
            <a:r>
              <a:rPr lang="en-US" altLang="zh-CN"/>
              <a:t>26.</a:t>
            </a:r>
            <a:r>
              <a:rPr lang="zh-CN" altLang="en-US"/>
              <a:t>桂枝香</a:t>
            </a:r>
            <a:r>
              <a:rPr lang="en-US" altLang="zh-CN"/>
              <a:t>•</a:t>
            </a:r>
            <a:r>
              <a:rPr lang="zh-CN" altLang="en-US"/>
              <a:t>金陵怀古（登临送目）</a:t>
            </a:r>
            <a:r>
              <a:rPr lang="en-US" altLang="zh-CN"/>
              <a:t>/ </a:t>
            </a:r>
            <a:r>
              <a:rPr lang="zh-CN" altLang="en-US"/>
              <a:t>王安石</a:t>
            </a:r>
            <a:endParaRPr lang="zh-CN" altLang="en-US"/>
          </a:p>
          <a:p>
            <a:r>
              <a:rPr lang="zh-CN" altLang="en-US"/>
              <a:t>千里澄江似练，翠峰如簇。</a:t>
            </a:r>
            <a:endParaRPr lang="zh-CN" altLang="en-US"/>
          </a:p>
          <a:p>
            <a:r>
              <a:rPr lang="en-US" altLang="zh-CN"/>
              <a:t>27.</a:t>
            </a:r>
            <a:r>
              <a:rPr lang="zh-CN" altLang="en-US"/>
              <a:t>江城子</a:t>
            </a:r>
            <a:r>
              <a:rPr lang="en-US" altLang="zh-CN"/>
              <a:t>•</a:t>
            </a:r>
            <a:r>
              <a:rPr lang="zh-CN" altLang="en-US"/>
              <a:t>乙卯正月二十日夜记梦（十年生死两茫茫） 苏轼</a:t>
            </a:r>
            <a:endParaRPr lang="zh-CN" altLang="en-US"/>
          </a:p>
          <a:p>
            <a:r>
              <a:rPr lang="en-US" altLang="zh-CN"/>
              <a:t>28.</a:t>
            </a:r>
            <a:r>
              <a:rPr lang="zh-CN" altLang="en-US"/>
              <a:t>念奴娇</a:t>
            </a:r>
            <a:r>
              <a:rPr lang="en-US" altLang="zh-CN"/>
              <a:t>•</a:t>
            </a:r>
            <a:r>
              <a:rPr lang="zh-CN" altLang="en-US"/>
              <a:t>赤壁怀古（大江东去）</a:t>
            </a:r>
            <a:r>
              <a:rPr lang="en-US" altLang="zh-CN"/>
              <a:t>/</a:t>
            </a:r>
            <a:r>
              <a:rPr lang="zh-CN" altLang="en-US"/>
              <a:t>苏轼</a:t>
            </a:r>
            <a:endParaRPr lang="zh-CN" altLang="en-US"/>
          </a:p>
          <a:p>
            <a:r>
              <a:rPr lang="zh-CN" altLang="en-US"/>
              <a:t>人生如梦，一尊还酹江月 </a:t>
            </a:r>
            <a:endParaRPr lang="zh-CN" altLang="en-US"/>
          </a:p>
          <a:p>
            <a:r>
              <a:rPr lang="en-US" altLang="zh-CN"/>
              <a:t>29.</a:t>
            </a:r>
            <a:r>
              <a:rPr lang="zh-CN" altLang="en-US"/>
              <a:t>登快阁</a:t>
            </a:r>
            <a:r>
              <a:rPr lang="en-US" altLang="zh-CN"/>
              <a:t>/</a:t>
            </a:r>
            <a:r>
              <a:rPr lang="zh-CN" altLang="en-US"/>
              <a:t>黄庭坚</a:t>
            </a:r>
            <a:endParaRPr lang="zh-CN" altLang="en-US"/>
          </a:p>
          <a:p>
            <a:r>
              <a:rPr lang="zh-CN" altLang="en-US"/>
              <a:t>万里归船弄长笛，此心吾与白鸥盟。</a:t>
            </a:r>
            <a:endParaRPr lang="zh-CN" altLang="en-US"/>
          </a:p>
          <a:p>
            <a:r>
              <a:rPr lang="en-US" altLang="zh-CN"/>
              <a:t>30.</a:t>
            </a:r>
            <a:r>
              <a:rPr lang="zh-CN" altLang="en-US"/>
              <a:t>鹊桥仙（纤云弄巧）</a:t>
            </a:r>
            <a:r>
              <a:rPr lang="en-US" altLang="zh-CN"/>
              <a:t>/</a:t>
            </a:r>
            <a:r>
              <a:rPr lang="zh-CN" altLang="en-US"/>
              <a:t>秦观</a:t>
            </a:r>
            <a:endParaRPr lang="zh-CN" altLang="en-US"/>
          </a:p>
          <a:p>
            <a:r>
              <a:rPr lang="zh-CN" altLang="en-US"/>
              <a:t>金风玉露一相逢，便胜却人间无数。</a:t>
            </a:r>
            <a:endParaRPr lang="zh-CN" altLang="en-US"/>
          </a:p>
          <a:p>
            <a:endParaRPr lang="zh-CN" altLang="en-US"/>
          </a:p>
        </p:txBody>
      </p:sp>
    </p:spTree>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83198" y="610011"/>
            <a:ext cx="10515600" cy="4351338"/>
          </a:xfrm>
        </p:spPr>
        <p:txBody>
          <a:bodyPr>
            <a:normAutofit lnSpcReduction="10000"/>
          </a:bodyPr>
          <a:lstStyle/>
          <a:p>
            <a:r>
              <a:rPr lang="en-US" altLang="zh-CN"/>
              <a:t>31.</a:t>
            </a:r>
            <a:r>
              <a:rPr lang="zh-CN" altLang="zh-CN"/>
              <a:t>苏幕遮（燎沉香）</a:t>
            </a:r>
            <a:r>
              <a:rPr lang="en-US" altLang="zh-CN"/>
              <a:t>/ </a:t>
            </a:r>
            <a:r>
              <a:rPr lang="zh-CN" altLang="zh-CN"/>
              <a:t>周邦彦</a:t>
            </a:r>
            <a:endParaRPr lang="zh-CN" altLang="zh-CN"/>
          </a:p>
          <a:p>
            <a:r>
              <a:rPr lang="zh-CN" altLang="zh-CN"/>
              <a:t>小楫轻舟，梦入芙蓉浦。 </a:t>
            </a:r>
            <a:endParaRPr lang="zh-CN" altLang="zh-CN"/>
          </a:p>
          <a:p>
            <a:r>
              <a:rPr lang="en-US" altLang="zh-CN"/>
              <a:t>32.</a:t>
            </a:r>
            <a:r>
              <a:rPr lang="zh-CN" altLang="zh-CN"/>
              <a:t>一剪梅（红藕香残玉簟秋）</a:t>
            </a:r>
            <a:r>
              <a:rPr lang="en-US" altLang="zh-CN"/>
              <a:t>/</a:t>
            </a:r>
            <a:r>
              <a:rPr lang="zh-CN" altLang="zh-CN"/>
              <a:t>李清照</a:t>
            </a:r>
            <a:endParaRPr lang="zh-CN" altLang="zh-CN"/>
          </a:p>
          <a:p>
            <a:r>
              <a:rPr lang="zh-CN" altLang="zh-CN"/>
              <a:t>云中谁寄锦书来，雁字回时，月满西楼。</a:t>
            </a:r>
            <a:endParaRPr lang="zh-CN" altLang="zh-CN"/>
          </a:p>
          <a:p>
            <a:r>
              <a:rPr lang="en-US" altLang="zh-CN"/>
              <a:t>33.</a:t>
            </a:r>
            <a:r>
              <a:rPr lang="zh-CN" altLang="zh-CN"/>
              <a:t>声声慢（寻寻觅觅）</a:t>
            </a:r>
            <a:r>
              <a:rPr lang="en-US" altLang="zh-CN"/>
              <a:t>/</a:t>
            </a:r>
            <a:r>
              <a:rPr lang="zh-CN" altLang="zh-CN"/>
              <a:t>李清照</a:t>
            </a:r>
            <a:endParaRPr lang="zh-CN" altLang="zh-CN"/>
          </a:p>
          <a:p>
            <a:r>
              <a:rPr lang="en-US" altLang="zh-CN"/>
              <a:t>34.</a:t>
            </a:r>
            <a:r>
              <a:rPr lang="zh-CN" altLang="zh-CN"/>
              <a:t>书愤（早岁那知世事艰）</a:t>
            </a:r>
            <a:r>
              <a:rPr lang="en-US" altLang="zh-CN"/>
              <a:t>/ </a:t>
            </a:r>
            <a:r>
              <a:rPr lang="zh-CN" altLang="zh-CN"/>
              <a:t>陆游</a:t>
            </a:r>
            <a:endParaRPr lang="zh-CN" altLang="zh-CN"/>
          </a:p>
          <a:p>
            <a:r>
              <a:rPr lang="zh-CN" altLang="zh-CN"/>
              <a:t>楼船夜雪瓜洲渡，铁马秋风大散关。</a:t>
            </a:r>
            <a:endParaRPr lang="zh-CN" altLang="zh-CN"/>
          </a:p>
          <a:p>
            <a:r>
              <a:rPr lang="en-US" altLang="zh-CN"/>
              <a:t>35.</a:t>
            </a:r>
            <a:r>
              <a:rPr lang="zh-CN" altLang="zh-CN"/>
              <a:t>临安春雨初霁</a:t>
            </a:r>
            <a:r>
              <a:rPr lang="en-US" altLang="zh-CN"/>
              <a:t>/ </a:t>
            </a:r>
            <a:r>
              <a:rPr lang="zh-CN" altLang="zh-CN"/>
              <a:t>陆游</a:t>
            </a:r>
            <a:endParaRPr lang="zh-CN" altLang="zh-CN"/>
          </a:p>
          <a:p>
            <a:r>
              <a:rPr lang="zh-CN" altLang="zh-CN"/>
              <a:t>小楼一夜听春雨，深巷明朝卖杏花。</a:t>
            </a:r>
            <a:endParaRPr lang="zh-CN" altLang="zh-CN"/>
          </a:p>
          <a:p>
            <a:endParaRPr lang="zh-CN" altLang="en-US"/>
          </a:p>
        </p:txBody>
      </p:sp>
    </p:spTree>
  </p:cSld>
  <p:clrMapOvr>
    <a:masterClrMapping/>
  </p:clrMapOv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55320" y="803649"/>
            <a:ext cx="10515600" cy="4351338"/>
          </a:xfrm>
        </p:spPr>
        <p:txBody>
          <a:bodyPr>
            <a:normAutofit fontScale="92500" lnSpcReduction="20000"/>
          </a:bodyPr>
          <a:lstStyle/>
          <a:p>
            <a:r>
              <a:rPr lang="en-US" altLang="zh-CN"/>
              <a:t>36.</a:t>
            </a:r>
            <a:r>
              <a:rPr lang="zh-CN" altLang="zh-CN"/>
              <a:t>永遇乐</a:t>
            </a:r>
            <a:r>
              <a:rPr lang="en-US" altLang="zh-CN"/>
              <a:t>•</a:t>
            </a:r>
            <a:r>
              <a:rPr lang="zh-CN" altLang="zh-CN"/>
              <a:t>京口北固亭怀古（千古江山）辛弃疾</a:t>
            </a:r>
            <a:endParaRPr lang="zh-CN" altLang="zh-CN"/>
          </a:p>
          <a:p>
            <a:r>
              <a:rPr lang="zh-CN" altLang="zh-CN"/>
              <a:t>想当年，金戈铁马，气吞万里如虎。</a:t>
            </a:r>
            <a:endParaRPr lang="zh-CN" altLang="zh-CN"/>
          </a:p>
          <a:p>
            <a:r>
              <a:rPr lang="en-US" altLang="zh-CN"/>
              <a:t>37.</a:t>
            </a:r>
            <a:r>
              <a:rPr lang="zh-CN" altLang="zh-CN"/>
              <a:t>菩萨蛮</a:t>
            </a:r>
            <a:r>
              <a:rPr lang="en-US" altLang="zh-CN"/>
              <a:t>•</a:t>
            </a:r>
            <a:r>
              <a:rPr lang="zh-CN" altLang="zh-CN"/>
              <a:t>书江西造口壁（郁孤台下清江水）辛弃疾</a:t>
            </a:r>
            <a:endParaRPr lang="zh-CN" altLang="zh-CN"/>
          </a:p>
          <a:p>
            <a:r>
              <a:rPr lang="zh-CN" altLang="zh-CN"/>
              <a:t>西北望长安，可怜无数山。青山遮不住，毕竟东流去。</a:t>
            </a:r>
            <a:endParaRPr lang="zh-CN" altLang="zh-CN"/>
          </a:p>
          <a:p>
            <a:r>
              <a:rPr lang="en-US" altLang="zh-CN"/>
              <a:t>38.</a:t>
            </a:r>
            <a:r>
              <a:rPr lang="zh-CN" altLang="zh-CN"/>
              <a:t>青玉案</a:t>
            </a:r>
            <a:r>
              <a:rPr lang="en-US" altLang="zh-CN"/>
              <a:t>•</a:t>
            </a:r>
            <a:r>
              <a:rPr lang="zh-CN" altLang="zh-CN"/>
              <a:t>元夕（东风夜放花千树）</a:t>
            </a:r>
            <a:r>
              <a:rPr lang="en-US" altLang="zh-CN"/>
              <a:t>/ </a:t>
            </a:r>
            <a:r>
              <a:rPr lang="zh-CN" altLang="zh-CN"/>
              <a:t>辛弃疾</a:t>
            </a:r>
            <a:endParaRPr lang="zh-CN" altLang="zh-CN"/>
          </a:p>
          <a:p>
            <a:r>
              <a:rPr lang="zh-CN" altLang="zh-CN"/>
              <a:t>蛾儿雪柳黄金缕，笑语盈盈暗香去。</a:t>
            </a:r>
            <a:endParaRPr lang="zh-CN" altLang="zh-CN"/>
          </a:p>
          <a:p>
            <a:r>
              <a:rPr lang="en-US" altLang="zh-CN"/>
              <a:t>39.</a:t>
            </a:r>
            <a:r>
              <a:rPr lang="zh-CN" altLang="zh-CN"/>
              <a:t>扬州慢（淮左名都）</a:t>
            </a:r>
            <a:r>
              <a:rPr lang="en-US" altLang="zh-CN"/>
              <a:t>/</a:t>
            </a:r>
            <a:r>
              <a:rPr lang="zh-CN" altLang="zh-CN"/>
              <a:t>姜夔</a:t>
            </a:r>
            <a:endParaRPr lang="zh-CN" altLang="zh-CN"/>
          </a:p>
          <a:p>
            <a:r>
              <a:rPr lang="zh-CN" altLang="zh-CN"/>
              <a:t>念桥边红药，年年知为谁生？</a:t>
            </a:r>
            <a:endParaRPr lang="zh-CN" altLang="zh-CN"/>
          </a:p>
          <a:p>
            <a:r>
              <a:rPr lang="en-US" altLang="zh-CN"/>
              <a:t>40.</a:t>
            </a:r>
            <a:r>
              <a:rPr lang="zh-CN" altLang="zh-CN"/>
              <a:t>长亭送别（【正宫】【端正好】）</a:t>
            </a:r>
            <a:r>
              <a:rPr lang="en-US" altLang="zh-CN"/>
              <a:t>/ </a:t>
            </a:r>
            <a:r>
              <a:rPr lang="zh-CN" altLang="zh-CN"/>
              <a:t>王实甫</a:t>
            </a:r>
            <a:endParaRPr lang="zh-CN" altLang="zh-CN"/>
          </a:p>
          <a:p>
            <a:r>
              <a:rPr lang="zh-CN" altLang="zh-CN"/>
              <a:t>晓来谁染霜林醉？总是离人泪。</a:t>
            </a:r>
            <a:endParaRPr lang="zh-CN" altLang="zh-CN"/>
          </a:p>
          <a:p>
            <a:endParaRPr lang="zh-CN" altLang="en-US"/>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123763"/>
            <a:ext cx="5169877" cy="462391"/>
          </a:xfrm>
        </p:spPr>
        <p:txBody>
          <a:bodyPr>
            <a:normAutofit fontScale="90000"/>
          </a:bodyPr>
          <a:lstStyle/>
          <a:p>
            <a:r>
              <a:rPr lang="en-US" altLang="zh-CN" b="1">
                <a:solidFill>
                  <a:srgbClr val="C00000"/>
                </a:solidFill>
              </a:rPr>
              <a:t>【</a:t>
            </a:r>
            <a:r>
              <a:rPr lang="zh-CN" altLang="en-US" b="1">
                <a:solidFill>
                  <a:srgbClr val="C00000"/>
                </a:solidFill>
              </a:rPr>
              <a:t>新高考</a:t>
            </a:r>
            <a:r>
              <a:rPr lang="en-US" altLang="zh-CN" b="1">
                <a:solidFill>
                  <a:srgbClr val="C00000"/>
                </a:solidFill>
              </a:rPr>
              <a:t>2021】</a:t>
            </a:r>
            <a:endParaRPr kumimoji="1" lang="zh-CN" altLang="en-US"/>
          </a:p>
        </p:txBody>
      </p:sp>
      <p:sp>
        <p:nvSpPr>
          <p:cNvPr id="3" name="内容占位符 2"/>
          <p:cNvSpPr>
            <a:spLocks noGrp="1"/>
          </p:cNvSpPr>
          <p:nvPr>
            <p:ph idx="1"/>
          </p:nvPr>
        </p:nvSpPr>
        <p:spPr>
          <a:xfrm>
            <a:off x="0" y="1087071"/>
            <a:ext cx="12192000" cy="5752674"/>
          </a:xfrm>
        </p:spPr>
        <p:txBody>
          <a:bodyPr>
            <a:normAutofit/>
          </a:bodyPr>
          <a:lstStyle/>
          <a:p>
            <a:r>
              <a:rPr lang="en-US" altLang="zh-CN" sz="2400"/>
              <a:t>8. </a:t>
            </a:r>
            <a:r>
              <a:rPr lang="zh-CN" altLang="zh-CN" sz="2400"/>
              <a:t>王木匠讲石门阵时，多处使用反复手法，这种讲述方法有什么效果？（</a:t>
            </a:r>
            <a:r>
              <a:rPr lang="en-US" altLang="zh-CN" sz="2400"/>
              <a:t>4</a:t>
            </a:r>
            <a:r>
              <a:rPr lang="zh-CN" altLang="zh-CN" sz="2400"/>
              <a:t>分）</a:t>
            </a:r>
            <a:endParaRPr lang="zh-CN" altLang="zh-CN" sz="2400"/>
          </a:p>
          <a:p>
            <a:r>
              <a:rPr lang="en-US" altLang="zh-CN" sz="2400" b="1"/>
              <a:t>9.</a:t>
            </a:r>
            <a:r>
              <a:rPr lang="zh-CN" altLang="zh-CN" sz="2400"/>
              <a:t>小说中多次出现的“门”，在不同层面有不同含义，请结合文本加以分析。（</a:t>
            </a:r>
            <a:r>
              <a:rPr lang="en-US" altLang="zh-CN" sz="2400"/>
              <a:t>6</a:t>
            </a:r>
            <a:r>
              <a:rPr lang="zh-CN" altLang="zh-CN" sz="2400"/>
              <a:t>分）</a:t>
            </a:r>
            <a:endParaRPr lang="en-US" altLang="zh-CN" sz="2400"/>
          </a:p>
          <a:p>
            <a:endParaRPr lang="en-US" altLang="zh-CN" sz="2400"/>
          </a:p>
          <a:p>
            <a:pPr marL="0" lvl="0" indent="0">
              <a:lnSpc>
                <a:spcPct val="100000"/>
              </a:lnSpc>
              <a:spcBef>
                <a:spcPts val="1200"/>
              </a:spcBef>
              <a:buNone/>
              <a:defRPr/>
            </a:pPr>
            <a:r>
              <a:rPr lang="en-US" altLang="zh-CN" sz="2400">
                <a:solidFill>
                  <a:prstClr val="black"/>
                </a:solidFill>
                <a:latin typeface="等线"/>
                <a:ea typeface="等线" panose="02010600030101010101" charset="-122"/>
              </a:rPr>
              <a:t>8.①</a:t>
            </a:r>
            <a:r>
              <a:rPr lang="zh-CN" altLang="en-US" sz="2400">
                <a:solidFill>
                  <a:prstClr val="black"/>
                </a:solidFill>
                <a:latin typeface="等线"/>
                <a:ea typeface="等线" panose="02010600030101010101" charset="-122"/>
              </a:rPr>
              <a:t>具有渲染效果，把故事描述得更充分。</a:t>
            </a:r>
            <a:endParaRPr lang="en-US" altLang="zh-CN" sz="2400">
              <a:solidFill>
                <a:prstClr val="black"/>
              </a:solidFill>
              <a:latin typeface="等线"/>
              <a:ea typeface="等线" panose="02010600030101010101" charset="-122"/>
            </a:endParaRPr>
          </a:p>
          <a:p>
            <a:pPr marL="0" lvl="0" indent="0">
              <a:lnSpc>
                <a:spcPct val="100000"/>
              </a:lnSpc>
              <a:spcBef>
                <a:spcPts val="1200"/>
              </a:spcBef>
              <a:buNone/>
              <a:defRPr/>
            </a:pPr>
            <a:r>
              <a:rPr lang="zh-CN" altLang="en-US" sz="2400">
                <a:solidFill>
                  <a:prstClr val="black"/>
                </a:solidFill>
                <a:latin typeface="等线"/>
                <a:ea typeface="等线" panose="02010600030101010101" charset="-122"/>
              </a:rPr>
              <a:t>②具有延宕效果，迟迟不讲下文，引发听众的好奇与追问。（每答一点给</a:t>
            </a:r>
            <a:r>
              <a:rPr lang="en-US" altLang="zh-CN" sz="2400">
                <a:solidFill>
                  <a:prstClr val="black"/>
                </a:solidFill>
                <a:latin typeface="等线"/>
                <a:ea typeface="等线" panose="02010600030101010101" charset="-122"/>
              </a:rPr>
              <a:t>2</a:t>
            </a:r>
            <a:r>
              <a:rPr lang="zh-CN" altLang="en-US" sz="2400">
                <a:solidFill>
                  <a:prstClr val="black"/>
                </a:solidFill>
                <a:latin typeface="等线"/>
                <a:ea typeface="等线" panose="02010600030101010101" charset="-122"/>
              </a:rPr>
              <a:t>分，意思答对即可。其他答案，言之成理，可酌情给分。）</a:t>
            </a:r>
            <a:endParaRPr lang="zh-CN" altLang="en-US" sz="2400">
              <a:solidFill>
                <a:prstClr val="black"/>
              </a:solidFill>
              <a:latin typeface="等线"/>
              <a:ea typeface="等线" panose="02010600030101010101" charset="-122"/>
            </a:endParaRPr>
          </a:p>
          <a:p>
            <a:r>
              <a:rPr lang="en-US" altLang="zh-CN" sz="2400"/>
              <a:t>9.</a:t>
            </a:r>
            <a:r>
              <a:rPr lang="en-US" altLang="zh-CN" sz="2400">
                <a:solidFill>
                  <a:prstClr val="black"/>
                </a:solidFill>
                <a:latin typeface="等线"/>
                <a:ea typeface="等线" panose="02010600030101010101" charset="-122"/>
              </a:rPr>
              <a:t> ①</a:t>
            </a:r>
            <a:r>
              <a:rPr lang="zh-CN" altLang="en-US" sz="2400">
                <a:solidFill>
                  <a:prstClr val="black"/>
                </a:solidFill>
                <a:latin typeface="等线"/>
                <a:ea typeface="等线" panose="02010600030101010101" charset="-122"/>
              </a:rPr>
              <a:t>现实生活中的门是木头门，洪子店村民以砖头堵门；</a:t>
            </a:r>
            <a:endParaRPr lang="en-US" altLang="zh-CN" sz="2400">
              <a:solidFill>
                <a:prstClr val="black"/>
              </a:solidFill>
              <a:latin typeface="等线"/>
              <a:ea typeface="等线" panose="02010600030101010101" charset="-122"/>
            </a:endParaRPr>
          </a:p>
          <a:p>
            <a:r>
              <a:rPr lang="zh-CN" altLang="en-US" sz="2400">
                <a:solidFill>
                  <a:prstClr val="black"/>
                </a:solidFill>
                <a:latin typeface="等线"/>
                <a:ea typeface="等线" panose="02010600030101010101" charset="-122"/>
              </a:rPr>
              <a:t>②在王木匠的故事加工中，砖头门变成了“石头门”，战斗故事随之变成了传奇的“石门阵”；</a:t>
            </a:r>
            <a:endParaRPr lang="en-US" altLang="zh-CN" sz="2400">
              <a:solidFill>
                <a:prstClr val="black"/>
              </a:solidFill>
              <a:latin typeface="等线"/>
              <a:ea typeface="等线" panose="02010600030101010101" charset="-122"/>
            </a:endParaRPr>
          </a:p>
          <a:p>
            <a:r>
              <a:rPr lang="zh-CN" altLang="en-US" sz="2400">
                <a:solidFill>
                  <a:prstClr val="black"/>
                </a:solidFill>
                <a:latin typeface="等线"/>
                <a:ea typeface="等线" panose="02010600030101010101" charset="-122"/>
              </a:rPr>
              <a:t>③王木匠从现实中明白了“守住了大门，不用关二门”的道理，即只有保卫国门，才能守护家门，才有实现“夜不闭户”的希望。（每答出一点给</a:t>
            </a:r>
            <a:r>
              <a:rPr lang="en-US" altLang="zh-CN" sz="2400">
                <a:solidFill>
                  <a:prstClr val="black"/>
                </a:solidFill>
                <a:latin typeface="等线"/>
                <a:ea typeface="等线" panose="02010600030101010101" charset="-122"/>
              </a:rPr>
              <a:t>2</a:t>
            </a:r>
            <a:r>
              <a:rPr lang="zh-CN" altLang="en-US" sz="2400">
                <a:solidFill>
                  <a:prstClr val="black"/>
                </a:solidFill>
                <a:latin typeface="等线"/>
                <a:ea typeface="等线" panose="02010600030101010101" charset="-122"/>
              </a:rPr>
              <a:t>分。其他答案，言之有理，可酌情给分。）</a:t>
            </a:r>
            <a:endParaRPr lang="en-US" altLang="zh-CN" sz="2400"/>
          </a:p>
          <a:p>
            <a:endParaRPr lang="zh-CN" altLang="zh-CN"/>
          </a:p>
          <a:p>
            <a:endParaRPr lang="en-US" altLang="zh-CN"/>
          </a:p>
          <a:p>
            <a:endParaRPr lang="zh-CN" altLang="zh-CN"/>
          </a:p>
          <a:p>
            <a:endParaRPr kumimoji="1" lang="zh-CN" altLang="en-US"/>
          </a:p>
        </p:txBody>
      </p:sp>
    </p:spTree>
  </p:cSld>
  <p:clrMapOvr>
    <a:masterClrMapping/>
  </p:clrMapOvr>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适用每一科</a:t>
            </a:r>
            <a:endParaRPr lang="zh-CN" altLang="en-US"/>
          </a:p>
        </p:txBody>
      </p:sp>
      <p:sp>
        <p:nvSpPr>
          <p:cNvPr id="3" name="内容占位符 2"/>
          <p:cNvSpPr>
            <a:spLocks noGrp="1"/>
          </p:cNvSpPr>
          <p:nvPr>
            <p:ph idx="1"/>
          </p:nvPr>
        </p:nvSpPr>
        <p:spPr/>
        <p:txBody>
          <a:bodyPr>
            <a:normAutofit/>
          </a:bodyPr>
          <a:lstStyle/>
          <a:p>
            <a:r>
              <a:rPr lang="en-US" altLang="zh-CN" sz="1800">
                <a:solidFill>
                  <a:srgbClr val="C00000"/>
                </a:solidFill>
              </a:rPr>
              <a:t>1.</a:t>
            </a:r>
            <a:r>
              <a:rPr lang="zh-CN" altLang="en-US" sz="1800">
                <a:solidFill>
                  <a:srgbClr val="C00000"/>
                </a:solidFill>
              </a:rPr>
              <a:t>题型放电影</a:t>
            </a:r>
            <a:endParaRPr lang="en-US" altLang="zh-CN" sz="1800">
              <a:solidFill>
                <a:srgbClr val="C00000"/>
              </a:solidFill>
            </a:endParaRPr>
          </a:p>
          <a:p>
            <a:r>
              <a:rPr lang="en-US" altLang="zh-CN" sz="1800">
                <a:solidFill>
                  <a:srgbClr val="C00000"/>
                </a:solidFill>
              </a:rPr>
              <a:t>2.</a:t>
            </a:r>
            <a:r>
              <a:rPr lang="zh-CN" altLang="en-US" sz="1800">
                <a:solidFill>
                  <a:srgbClr val="C00000"/>
                </a:solidFill>
              </a:rPr>
              <a:t>每种题型易错点放电影</a:t>
            </a:r>
            <a:endParaRPr lang="en-US" altLang="zh-CN" sz="1800">
              <a:solidFill>
                <a:srgbClr val="C00000"/>
              </a:solidFill>
            </a:endParaRPr>
          </a:p>
          <a:p>
            <a:r>
              <a:rPr lang="en-US" altLang="zh-CN" sz="1800">
                <a:solidFill>
                  <a:srgbClr val="C00000"/>
                </a:solidFill>
              </a:rPr>
              <a:t>3.</a:t>
            </a:r>
            <a:r>
              <a:rPr lang="zh-CN" altLang="en-US" sz="1800">
                <a:solidFill>
                  <a:srgbClr val="C00000"/>
                </a:solidFill>
              </a:rPr>
              <a:t>难点（含知识体系）回扣（文字复苏）</a:t>
            </a:r>
            <a:endParaRPr lang="en-US" altLang="zh-CN" sz="1800">
              <a:solidFill>
                <a:srgbClr val="C00000"/>
              </a:solidFill>
            </a:endParaRPr>
          </a:p>
          <a:p>
            <a:r>
              <a:rPr lang="en-US" altLang="zh-CN" sz="1800">
                <a:solidFill>
                  <a:srgbClr val="C00000"/>
                </a:solidFill>
              </a:rPr>
              <a:t>4.</a:t>
            </a:r>
            <a:r>
              <a:rPr lang="zh-CN" altLang="en-US" sz="1800">
                <a:solidFill>
                  <a:srgbClr val="C00000"/>
                </a:solidFill>
              </a:rPr>
              <a:t>优秀作文的特质（素材复苏，写）</a:t>
            </a:r>
            <a:endParaRPr lang="en-US" altLang="zh-CN" sz="1800">
              <a:solidFill>
                <a:srgbClr val="C00000"/>
              </a:solidFill>
            </a:endParaRPr>
          </a:p>
          <a:p>
            <a:r>
              <a:rPr lang="en-US" altLang="zh-CN" sz="1800">
                <a:solidFill>
                  <a:srgbClr val="C00000"/>
                </a:solidFill>
              </a:rPr>
              <a:t>5.</a:t>
            </a:r>
            <a:r>
              <a:rPr lang="zh-CN" altLang="en-US" sz="1800">
                <a:solidFill>
                  <a:srgbClr val="C00000"/>
                </a:solidFill>
              </a:rPr>
              <a:t>名句抽查（写）</a:t>
            </a:r>
            <a:endParaRPr lang="en-US" altLang="zh-CN" sz="1800">
              <a:solidFill>
                <a:srgbClr val="C00000"/>
              </a:solidFill>
            </a:endParaRPr>
          </a:p>
          <a:p>
            <a:r>
              <a:rPr lang="en-US" altLang="zh-CN" sz="4800">
                <a:solidFill>
                  <a:srgbClr val="002060"/>
                </a:solidFill>
              </a:rPr>
              <a:t>6.</a:t>
            </a:r>
            <a:r>
              <a:rPr lang="zh-CN" altLang="en-US" sz="4800">
                <a:solidFill>
                  <a:srgbClr val="002060"/>
                </a:solidFill>
              </a:rPr>
              <a:t>卷面书写手感保持</a:t>
            </a:r>
            <a:endParaRPr lang="zh-CN" altLang="en-US" sz="4800">
              <a:solidFill>
                <a:srgbClr val="002060"/>
              </a:solidFill>
            </a:endParaRPr>
          </a:p>
        </p:txBody>
      </p:sp>
    </p:spTree>
  </p:cSld>
  <p:clrMapOvr>
    <a:masterClrMapping/>
  </p:clrMapOvr>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内容占位符 4" descr="图片包含 文字, 游戏&#10;&#10;描述已自动生成"/>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5400000">
            <a:off x="3056345" y="854289"/>
            <a:ext cx="6911883" cy="5183912"/>
          </a:xfrm>
        </p:spPr>
      </p:pic>
    </p:spTree>
  </p:cSld>
  <p:clrMapOvr>
    <a:masterClrMapping/>
  </p:clrMapOvr>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9" name="内容占位符 8" descr="图片包含 文字&#10;&#10;描述已自动生成"/>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64248" y="-27370"/>
            <a:ext cx="5164026" cy="6885369"/>
          </a:xfrm>
        </p:spPr>
      </p:pic>
    </p:spTree>
  </p:cSld>
  <p:clrMapOvr>
    <a:masterClrMapping/>
  </p:clrMapOvr>
  <p:transition/>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5" name="内容占位符 4" descr="报纸上的文字&#10;&#10;描述已自动生成"/>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64248" y="25640"/>
            <a:ext cx="5130326" cy="6840435"/>
          </a:xfrm>
        </p:spPr>
      </p:pic>
    </p:spTree>
  </p:cSld>
  <p:clrMapOvr>
    <a:masterClrMapping/>
  </p:clrMapOvr>
  <p:transition/>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5" name="内容占位符 4" descr="报纸上的文字&#10;&#10;描述已自动生成"/>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64248" y="-9698"/>
            <a:ext cx="5150773" cy="6867698"/>
          </a:xfrm>
        </p:spPr>
      </p:pic>
    </p:spTree>
  </p:cSld>
  <p:clrMapOvr>
    <a:masterClrMapping/>
  </p:clrMapOvr>
  <p:transition/>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5" name="内容占位符 4" descr="报纸上的文字&#10;&#10;描述已自动生成"/>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64247" y="-62707"/>
            <a:ext cx="5183335" cy="6911114"/>
          </a:xfrm>
        </p:spPr>
      </p:pic>
    </p:spTree>
  </p:cSld>
  <p:clrMapOvr>
    <a:masterClrMapping/>
  </p:clrMapOvr>
  <p:transition/>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5" name="内容占位符 4" descr="图片包含 文字, 游戏机, 游戏&#10;&#10;描述已自动生成"/>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35896" y="25640"/>
            <a:ext cx="5141843" cy="6855791"/>
          </a:xfrm>
        </p:spPr>
      </p:pic>
    </p:spTree>
  </p:cSld>
  <p:clrMapOvr>
    <a:masterClrMapping/>
  </p:clrMapOvr>
  <p:transition/>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5" name="内容占位符 4" descr="图片包含 文字, 游戏机&#10;&#10;描述已自动生成"/>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64248" y="-9698"/>
            <a:ext cx="5170082" cy="6893444"/>
          </a:xfrm>
        </p:spPr>
      </p:pic>
    </p:spTree>
  </p:cSld>
  <p:clrMapOvr>
    <a:masterClrMapping/>
  </p:clrMapOvr>
  <p:transition/>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5" name="内容占位符 4" descr="图片包含 文字, 游戏机&#10;&#10;描述已自动生成"/>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64248" y="7970"/>
            <a:ext cx="5137521" cy="6850029"/>
          </a:xfrm>
        </p:spPr>
      </p:pic>
    </p:spTree>
  </p:cSld>
  <p:clrMapOvr>
    <a:masterClrMapping/>
  </p:clrMapOvr>
  <p:transition/>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5" name="内容占位符 4" descr="图片包含 文字&#10;&#10;描述已自动生成"/>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64248" y="-62708"/>
            <a:ext cx="5190530" cy="6920707"/>
          </a:xfrm>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189279"/>
            <a:ext cx="10515600" cy="1325563"/>
          </a:xfrm>
        </p:spPr>
        <p:txBody>
          <a:bodyPr/>
          <a:lstStyle/>
          <a:p>
            <a:r>
              <a:rPr lang="en-US" altLang="zh-CN" b="1">
                <a:solidFill>
                  <a:srgbClr val="C00000"/>
                </a:solidFill>
              </a:rPr>
              <a:t>【</a:t>
            </a:r>
            <a:r>
              <a:rPr lang="zh-CN" altLang="en-US" b="1">
                <a:solidFill>
                  <a:srgbClr val="C00000"/>
                </a:solidFill>
              </a:rPr>
              <a:t>新高考</a:t>
            </a:r>
            <a:r>
              <a:rPr lang="en-US" altLang="zh-CN" b="1">
                <a:solidFill>
                  <a:srgbClr val="C00000"/>
                </a:solidFill>
              </a:rPr>
              <a:t>2021】</a:t>
            </a:r>
            <a:endParaRPr kumimoji="1" lang="zh-CN" altLang="en-US"/>
          </a:p>
        </p:txBody>
      </p:sp>
      <p:sp>
        <p:nvSpPr>
          <p:cNvPr id="3" name="内容占位符 2"/>
          <p:cNvSpPr>
            <a:spLocks noGrp="1"/>
          </p:cNvSpPr>
          <p:nvPr>
            <p:ph idx="1"/>
          </p:nvPr>
        </p:nvSpPr>
        <p:spPr>
          <a:xfrm>
            <a:off x="0" y="1391871"/>
            <a:ext cx="12192000" cy="5466129"/>
          </a:xfrm>
        </p:spPr>
        <p:txBody>
          <a:bodyPr>
            <a:normAutofit fontScale="85000" lnSpcReduction="20000"/>
          </a:bodyPr>
          <a:lstStyle/>
          <a:p>
            <a:pPr>
              <a:lnSpc>
                <a:spcPct val="120000"/>
              </a:lnSpc>
            </a:pPr>
            <a:r>
              <a:rPr lang="zh-CN" altLang="en-US">
                <a:latin typeface="黑体" panose="02010609060101010101" charset="-122"/>
                <a:ea typeface="黑体" panose="02010609060101010101" charset="-122"/>
                <a:cs typeface="黑体" panose="02010609060101010101" charset="-122"/>
              </a:rPr>
              <a:t>16. 前人论此诗，认为第二句已包含委婉劝告的意思，</a:t>
            </a:r>
            <a:r>
              <a:rPr lang="zh-CN" altLang="en-US">
                <a:solidFill>
                  <a:srgbClr val="FF0000"/>
                </a:solidFill>
                <a:highlight>
                  <a:srgbClr val="FFFF00"/>
                </a:highlight>
                <a:latin typeface="黑体" panose="02010609060101010101" charset="-122"/>
                <a:ea typeface="黑体" panose="02010609060101010101" charset="-122"/>
                <a:cs typeface="黑体" panose="02010609060101010101" charset="-122"/>
              </a:rPr>
              <a:t>对这一观点</a:t>
            </a:r>
            <a:r>
              <a:rPr lang="zh-CN" altLang="en-US">
                <a:latin typeface="黑体" panose="02010609060101010101" charset="-122"/>
                <a:ea typeface="黑体" panose="02010609060101010101" charset="-122"/>
                <a:cs typeface="黑体" panose="02010609060101010101" charset="-122"/>
              </a:rPr>
              <a:t>应怎样理解？请简要分析。</a:t>
            </a:r>
            <a:endParaRPr lang="zh-CN" altLang="en-US">
              <a:latin typeface="黑体" panose="02010609060101010101" charset="-122"/>
              <a:ea typeface="黑体" panose="02010609060101010101" charset="-122"/>
              <a:cs typeface="黑体" panose="02010609060101010101" charset="-122"/>
            </a:endParaRPr>
          </a:p>
          <a:p>
            <a:pPr fontAlgn="auto">
              <a:lnSpc>
                <a:spcPct val="120000"/>
              </a:lnSpc>
            </a:pPr>
            <a:endParaRPr lang="en-US" altLang="zh-CN" b="1">
              <a:solidFill>
                <a:srgbClr val="FF0000"/>
              </a:solidFill>
              <a:latin typeface="Calibri" panose="020f0502020204030204"/>
              <a:ea typeface="楷体" panose="02010609060101010101" charset="-122"/>
              <a:cs typeface="楷体" panose="02010609060101010101" charset="-122"/>
            </a:endParaRPr>
          </a:p>
          <a:p>
            <a:pPr fontAlgn="auto">
              <a:lnSpc>
                <a:spcPct val="120000"/>
              </a:lnSpc>
            </a:pPr>
            <a:r>
              <a:rPr lang="zh-CN" altLang="en-US" b="1">
                <a:solidFill>
                  <a:srgbClr val="FF0000"/>
                </a:solidFill>
                <a:latin typeface="Calibri" panose="020f0502020204030204"/>
                <a:ea typeface="楷体" panose="02010609060101010101" charset="-122"/>
                <a:cs typeface="楷体" panose="02010609060101010101" charset="-122"/>
              </a:rPr>
              <a:t>①</a:t>
            </a:r>
            <a:r>
              <a:rPr lang="zh-CN" altLang="en-US" b="1">
                <a:solidFill>
                  <a:srgbClr val="FF0000"/>
                </a:solidFill>
                <a:latin typeface="楷体" panose="02010609060101010101" charset="-122"/>
                <a:ea typeface="楷体" panose="02010609060101010101" charset="-122"/>
                <a:cs typeface="楷体" panose="02010609060101010101" charset="-122"/>
              </a:rPr>
              <a:t>“劝诫”是这首诗的主旨，诗人在尾联点明该主旨，劝说白居易不要沉迷于宗教，消磨了志气，要对人生充满信心；</a:t>
            </a:r>
            <a:endParaRPr lang="zh-CN" altLang="en-US" b="1">
              <a:solidFill>
                <a:srgbClr val="FF0000"/>
              </a:solidFill>
              <a:latin typeface="楷体" panose="02010609060101010101" charset="-122"/>
              <a:ea typeface="楷体" panose="02010609060101010101" charset="-122"/>
              <a:cs typeface="楷体" panose="02010609060101010101" charset="-122"/>
            </a:endParaRPr>
          </a:p>
          <a:p>
            <a:pPr fontAlgn="auto">
              <a:lnSpc>
                <a:spcPct val="120000"/>
              </a:lnSpc>
            </a:pPr>
            <a:r>
              <a:rPr lang="zh-CN" altLang="en-US" b="1">
                <a:solidFill>
                  <a:srgbClr val="FF0000"/>
                </a:solidFill>
                <a:latin typeface="楷体" panose="02010609060101010101" charset="-122"/>
                <a:ea typeface="楷体" panose="02010609060101010101" charset="-122"/>
                <a:cs typeface="楷体" panose="02010609060101010101" charset="-122"/>
              </a:rPr>
              <a:t>②诗歌的第二句在问候中提到僧人和寺庙，为结尾正式的劝诫做了铺垫。</a:t>
            </a:r>
            <a:endParaRPr lang="en-US" altLang="zh-CN" b="1">
              <a:solidFill>
                <a:srgbClr val="FF0000"/>
              </a:solidFill>
              <a:latin typeface="楷体" panose="02010609060101010101" charset="-122"/>
              <a:ea typeface="楷体" panose="02010609060101010101" charset="-122"/>
              <a:cs typeface="楷体" panose="02010609060101010101" charset="-122"/>
            </a:endParaRPr>
          </a:p>
          <a:p>
            <a:pPr fontAlgn="auto">
              <a:lnSpc>
                <a:spcPct val="120000"/>
              </a:lnSpc>
            </a:pPr>
            <a:endParaRPr lang="en-US" altLang="zh-CN" b="1">
              <a:solidFill>
                <a:srgbClr val="FF0000"/>
              </a:solidFill>
              <a:latin typeface="楷体" panose="02010609060101010101" charset="-122"/>
              <a:ea typeface="楷体" panose="02010609060101010101" charset="-122"/>
              <a:cs typeface="楷体" panose="02010609060101010101" charset="-122"/>
            </a:endParaRPr>
          </a:p>
          <a:p>
            <a:pPr fontAlgn="auto">
              <a:lnSpc>
                <a:spcPct val="120000"/>
              </a:lnSpc>
            </a:pPr>
            <a:r>
              <a:rPr lang="zh-CN" altLang="en-US"/>
              <a:t>答案：①第二句“惠远东林住得无”用“惠远”“东林”两个意象，表现高僧的淡泊遁世的态度，“住得无？”以问句的形式，</a:t>
            </a:r>
            <a:r>
              <a:rPr lang="zh-CN" altLang="en-US">
                <a:solidFill>
                  <a:srgbClr val="FF0000"/>
                </a:solidFill>
                <a:highlight>
                  <a:srgbClr val="FFFF00"/>
                </a:highlight>
              </a:rPr>
              <a:t>委婉地表达了</a:t>
            </a:r>
            <a:r>
              <a:rPr lang="zh-CN" altLang="en-US"/>
              <a:t>对白居易出入佛寺的关切以及劝告，</a:t>
            </a:r>
            <a:r>
              <a:rPr lang="zh-CN" altLang="en-US">
                <a:solidFill>
                  <a:srgbClr val="FF0000"/>
                </a:solidFill>
                <a:highlight>
                  <a:srgbClr val="FFFF00"/>
                </a:highlight>
              </a:rPr>
              <a:t>含蓄地劝诫</a:t>
            </a:r>
            <a:r>
              <a:rPr lang="zh-CN" altLang="en-US"/>
              <a:t>友人不要轻易产生逃避、厌弃官场的情绪。</a:t>
            </a:r>
            <a:endParaRPr lang="en-US" altLang="zh-CN"/>
          </a:p>
          <a:p>
            <a:pPr fontAlgn="auto">
              <a:lnSpc>
                <a:spcPct val="120000"/>
              </a:lnSpc>
            </a:pPr>
            <a:r>
              <a:rPr lang="zh-CN" altLang="en-US"/>
              <a:t>②尾联中“莫谩”“青云依旧”等词语，直接劝告友人不要过度沉浸在佛法当中，相信自己依然可以青云直上，表达前途无量的勉励之意。</a:t>
            </a:r>
            <a:endParaRPr lang="en-US" altLang="zh-CN" b="1">
              <a:solidFill>
                <a:srgbClr val="FF0000"/>
              </a:solidFill>
              <a:latin typeface="楷体" panose="02010609060101010101" charset="-122"/>
              <a:ea typeface="楷体" panose="02010609060101010101" charset="-122"/>
              <a:cs typeface="楷体" panose="02010609060101010101" charset="-122"/>
            </a:endParaRPr>
          </a:p>
          <a:p>
            <a:pPr fontAlgn="auto">
              <a:lnSpc>
                <a:spcPct val="200000"/>
              </a:lnSpc>
            </a:pPr>
            <a:endParaRPr lang="zh-CN" altLang="en-US" b="1">
              <a:solidFill>
                <a:srgbClr val="FF0000"/>
              </a:solidFill>
              <a:latin typeface="楷体" panose="02010609060101010101" charset="-122"/>
              <a:ea typeface="楷体" panose="02010609060101010101" charset="-122"/>
              <a:cs typeface="楷体" panose="02010609060101010101" charset="-122"/>
            </a:endParaRPr>
          </a:p>
          <a:p>
            <a:endParaRPr kumimoji="1" lang="zh-CN" altLang="en-US"/>
          </a:p>
        </p:txBody>
      </p:sp>
    </p:spTree>
  </p:cSld>
  <p:clrMapOvr>
    <a:masterClrMapping/>
  </p:clrMapOvr>
  <p:transition/>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96185"/>
            <a:ext cx="10515600" cy="764428"/>
          </a:xfrm>
        </p:spPr>
        <p:txBody>
          <a:bodyPr/>
          <a:lstStyle/>
          <a:p>
            <a:r>
              <a:rPr lang="zh-CN" altLang="en-US" b="1">
                <a:solidFill>
                  <a:srgbClr val="C00000"/>
                </a:solidFill>
              </a:rPr>
              <a:t>（济宁市一模</a:t>
            </a:r>
            <a:r>
              <a:rPr lang="en-US" altLang="zh-CN" b="1">
                <a:solidFill>
                  <a:srgbClr val="C00000"/>
                </a:solidFill>
              </a:rPr>
              <a:t>5.9</a:t>
            </a:r>
            <a:r>
              <a:rPr lang="zh-CN" altLang="en-US" b="1">
                <a:solidFill>
                  <a:srgbClr val="C00000"/>
                </a:solidFill>
              </a:rPr>
              <a:t>）</a:t>
            </a:r>
            <a:endParaRPr lang="zh-CN" altLang="en-US"/>
          </a:p>
        </p:txBody>
      </p:sp>
      <p:sp>
        <p:nvSpPr>
          <p:cNvPr id="3" name="内容占位符 2"/>
          <p:cNvSpPr>
            <a:spLocks noGrp="1"/>
          </p:cNvSpPr>
          <p:nvPr>
            <p:ph idx="1"/>
          </p:nvPr>
        </p:nvSpPr>
        <p:spPr>
          <a:xfrm>
            <a:off x="322729" y="1140310"/>
            <a:ext cx="11031071" cy="5717689"/>
          </a:xfrm>
        </p:spPr>
        <p:txBody>
          <a:bodyPr>
            <a:normAutofit/>
          </a:bodyPr>
          <a:lstStyle/>
          <a:p>
            <a:r>
              <a:rPr lang="en-US" altLang="zh-CN">
                <a:solidFill>
                  <a:srgbClr val="002060"/>
                </a:solidFill>
              </a:rPr>
              <a:t>23.</a:t>
            </a:r>
            <a:r>
              <a:rPr lang="zh-CN" altLang="en-US">
                <a:solidFill>
                  <a:srgbClr val="002060"/>
                </a:solidFill>
              </a:rPr>
              <a:t>阅读下面的材料，根据要求写作。（</a:t>
            </a:r>
            <a:r>
              <a:rPr lang="en-US" altLang="zh-CN">
                <a:solidFill>
                  <a:srgbClr val="002060"/>
                </a:solidFill>
              </a:rPr>
              <a:t>60</a:t>
            </a:r>
            <a:r>
              <a:rPr lang="zh-CN" altLang="en-US">
                <a:solidFill>
                  <a:srgbClr val="002060"/>
                </a:solidFill>
              </a:rPr>
              <a:t>分）</a:t>
            </a:r>
            <a:endParaRPr lang="zh-CN" altLang="en-US">
              <a:solidFill>
                <a:srgbClr val="002060"/>
              </a:solidFill>
            </a:endParaRPr>
          </a:p>
          <a:p>
            <a:r>
              <a:rPr lang="zh-CN" altLang="en-US">
                <a:solidFill>
                  <a:srgbClr val="002060"/>
                </a:solidFill>
              </a:rPr>
              <a:t>    </a:t>
            </a:r>
            <a:r>
              <a:rPr lang="zh-CN" altLang="en-US" sz="2400">
                <a:solidFill>
                  <a:srgbClr val="002060"/>
                </a:solidFill>
              </a:rPr>
              <a:t>    新冠肺炎疫情还在世界各地蔓延。我们不难发现，很多事情较之疫情之前已经发生了巨大变化。疫情改变了这个世界，改变了人们的生活方式、学习方式和工作方式，也改变着人们的眼光、视野、思想观念和思维方式，而且这种改变还在不停地延续着。我们也会发现，生活中有很多东西始终没有改变：中国人民迎难而上、不屈不挠的勇气没有变，齐心协力、共克时艰的精神没有变，勇于担当、甘于奉献的品质没有变，推己及人、命运与共的美德没有变</a:t>
            </a:r>
            <a:r>
              <a:rPr lang="en-US" altLang="zh-CN" sz="2400">
                <a:solidFill>
                  <a:srgbClr val="002060"/>
                </a:solidFill>
              </a:rPr>
              <a:t>……</a:t>
            </a:r>
            <a:r>
              <a:rPr lang="zh-CN" altLang="en-US" sz="2400">
                <a:solidFill>
                  <a:srgbClr val="002060"/>
                </a:solidFill>
              </a:rPr>
              <a:t>是的，有些东西可以变，也必须变；而有些东西不会变，也不能变。</a:t>
            </a:r>
            <a:endParaRPr lang="zh-CN" altLang="en-US" sz="2400">
              <a:solidFill>
                <a:srgbClr val="002060"/>
              </a:solidFill>
            </a:endParaRPr>
          </a:p>
          <a:p>
            <a:r>
              <a:rPr lang="zh-CN" altLang="en-US" sz="2400">
                <a:solidFill>
                  <a:srgbClr val="002060"/>
                </a:solidFill>
              </a:rPr>
              <a:t>        请结合材料内容，写一篇文章，参加学校举行的以“疫情下的变与不变”为主题的征文比赛，表达你的观察与思考。</a:t>
            </a:r>
            <a:endParaRPr lang="zh-CN" altLang="en-US" sz="2400">
              <a:solidFill>
                <a:srgbClr val="002060"/>
              </a:solidFill>
            </a:endParaRPr>
          </a:p>
          <a:p>
            <a:endParaRPr lang="zh-CN" altLang="en-US">
              <a:solidFill>
                <a:srgbClr val="002060"/>
              </a:solidFill>
            </a:endParaRPr>
          </a:p>
        </p:txBody>
      </p:sp>
    </p:spTree>
  </p:cSld>
  <p:clrMapOvr>
    <a:masterClrMapping/>
  </p:clrMapOvr>
  <p:transition/>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2"/>
          <a:srcRect l="2084" t="5324" r="58575" b="11497"/>
          <a:stretch>
            <a:fillRect/>
          </a:stretch>
        </p:blipFill>
        <p:spPr>
          <a:xfrm>
            <a:off x="6987209" y="-19642"/>
            <a:ext cx="5204791" cy="6877642"/>
          </a:xfrm>
          <a:prstGeom prst="rect">
            <a:avLst/>
          </a:prstGeom>
        </p:spPr>
      </p:pic>
      <p:pic>
        <p:nvPicPr>
          <p:cNvPr id="4" name="图片 3"/>
          <p:cNvPicPr>
            <a:picLocks noChangeAspect="1"/>
          </p:cNvPicPr>
          <p:nvPr/>
        </p:nvPicPr>
        <p:blipFill>
          <a:blip r:embed="rId3"/>
          <a:srcRect l="2083" t="9931" r="58937" b="7439"/>
          <a:stretch>
            <a:fillRect/>
          </a:stretch>
        </p:blipFill>
        <p:spPr>
          <a:xfrm>
            <a:off x="0" y="-18898"/>
            <a:ext cx="5204791" cy="6895795"/>
          </a:xfrm>
          <a:prstGeom prst="rect">
            <a:avLst/>
          </a:prstGeom>
        </p:spPr>
      </p:pic>
    </p:spTree>
  </p:cSld>
  <p:clrMapOvr>
    <a:masterClrMapping/>
  </p:clrMapOvr>
  <p:transition/>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rcRect l="1811" t="8116" r="58333" b="7825"/>
          <a:stretch>
            <a:fillRect/>
          </a:stretch>
        </p:blipFill>
        <p:spPr>
          <a:xfrm>
            <a:off x="-92766" y="0"/>
            <a:ext cx="5202620" cy="6858000"/>
          </a:xfrm>
          <a:prstGeom prst="rect">
            <a:avLst/>
          </a:prstGeom>
        </p:spPr>
      </p:pic>
      <p:pic>
        <p:nvPicPr>
          <p:cNvPr id="5" name="图片 4"/>
          <p:cNvPicPr>
            <a:picLocks noChangeAspect="1"/>
          </p:cNvPicPr>
          <p:nvPr/>
        </p:nvPicPr>
        <p:blipFill>
          <a:blip r:embed="rId3"/>
          <a:srcRect l="30797" t="20676" r="29831" b="19227"/>
          <a:stretch>
            <a:fillRect/>
          </a:stretch>
        </p:blipFill>
        <p:spPr>
          <a:xfrm>
            <a:off x="6440557" y="0"/>
            <a:ext cx="5820473" cy="5552661"/>
          </a:xfrm>
          <a:prstGeom prst="rect">
            <a:avLst/>
          </a:prstGeom>
        </p:spPr>
      </p:pic>
    </p:spTree>
  </p:cSld>
  <p:clrMapOvr>
    <a:masterClrMapping/>
  </p:clrMapOvr>
  <p:transition/>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rcRect l="2053" t="9275" r="59179" b="7440"/>
          <a:stretch>
            <a:fillRect/>
          </a:stretch>
        </p:blipFill>
        <p:spPr>
          <a:xfrm>
            <a:off x="-1" y="0"/>
            <a:ext cx="5107699" cy="6858000"/>
          </a:xfrm>
          <a:prstGeom prst="rect">
            <a:avLst/>
          </a:prstGeom>
        </p:spPr>
      </p:pic>
      <p:pic>
        <p:nvPicPr>
          <p:cNvPr id="5" name="图片 4"/>
          <p:cNvPicPr>
            <a:picLocks noChangeAspect="1"/>
          </p:cNvPicPr>
          <p:nvPr/>
        </p:nvPicPr>
        <p:blipFill>
          <a:blip r:embed="rId3"/>
          <a:srcRect l="2174" t="12753" r="59007" b="7246"/>
          <a:stretch>
            <a:fillRect/>
          </a:stretch>
        </p:blipFill>
        <p:spPr>
          <a:xfrm>
            <a:off x="5883965" y="0"/>
            <a:ext cx="5185550" cy="6679096"/>
          </a:xfrm>
          <a:prstGeom prst="rect">
            <a:avLst/>
          </a:prstGeom>
        </p:spPr>
      </p:pic>
    </p:spTree>
  </p:cSld>
  <p:clrMapOvr>
    <a:masterClrMapping/>
  </p:clrMapOvr>
  <p:transition/>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rcRect l="2174" t="8889" r="58696" b="7826"/>
          <a:stretch>
            <a:fillRect/>
          </a:stretch>
        </p:blipFill>
        <p:spPr>
          <a:xfrm>
            <a:off x="-1" y="0"/>
            <a:ext cx="5155433" cy="6858000"/>
          </a:xfrm>
          <a:prstGeom prst="rect">
            <a:avLst/>
          </a:prstGeom>
        </p:spPr>
      </p:pic>
      <p:pic>
        <p:nvPicPr>
          <p:cNvPr id="5" name="图片 4"/>
          <p:cNvPicPr>
            <a:picLocks noChangeAspect="1"/>
          </p:cNvPicPr>
          <p:nvPr/>
        </p:nvPicPr>
        <p:blipFill>
          <a:blip r:embed="rId3"/>
          <a:srcRect l="2295" t="34203" r="58572" b="8406"/>
          <a:stretch>
            <a:fillRect/>
          </a:stretch>
        </p:blipFill>
        <p:spPr>
          <a:xfrm>
            <a:off x="6387548" y="0"/>
            <a:ext cx="6000092" cy="5499652"/>
          </a:xfrm>
          <a:prstGeom prst="rect">
            <a:avLst/>
          </a:prstGeom>
        </p:spPr>
      </p:pic>
    </p:spTree>
  </p:cSld>
  <p:clrMapOvr>
    <a:masterClrMapping/>
  </p:clrMapOvr>
  <p:transition/>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rcRect l="1933" t="9082" r="58333" b="6666"/>
          <a:stretch>
            <a:fillRect/>
          </a:stretch>
        </p:blipFill>
        <p:spPr>
          <a:xfrm>
            <a:off x="0" y="-92766"/>
            <a:ext cx="5244958" cy="6950766"/>
          </a:xfrm>
          <a:prstGeom prst="rect">
            <a:avLst/>
          </a:prstGeom>
        </p:spPr>
      </p:pic>
      <p:pic>
        <p:nvPicPr>
          <p:cNvPr id="5" name="图片 4"/>
          <p:cNvPicPr>
            <a:picLocks noChangeAspect="1"/>
          </p:cNvPicPr>
          <p:nvPr/>
        </p:nvPicPr>
        <p:blipFill>
          <a:blip r:embed="rId3"/>
          <a:srcRect l="2416" t="12561" r="58817" b="7246"/>
          <a:stretch>
            <a:fillRect/>
          </a:stretch>
        </p:blipFill>
        <p:spPr>
          <a:xfrm>
            <a:off x="6096000" y="-92766"/>
            <a:ext cx="5278996" cy="6824870"/>
          </a:xfrm>
          <a:prstGeom prst="rect">
            <a:avLst/>
          </a:prstGeom>
        </p:spPr>
      </p:pic>
    </p:spTree>
  </p:cSld>
  <p:clrMapOvr>
    <a:masterClrMapping/>
  </p:clrMapOvr>
  <p:transition/>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rcRect l="2083" t="9931" r="58575" b="7246"/>
          <a:stretch>
            <a:fillRect/>
          </a:stretch>
        </p:blipFill>
        <p:spPr>
          <a:xfrm>
            <a:off x="0" y="114355"/>
            <a:ext cx="5125279" cy="6743645"/>
          </a:xfrm>
          <a:prstGeom prst="rect">
            <a:avLst/>
          </a:prstGeom>
        </p:spPr>
      </p:pic>
      <p:pic>
        <p:nvPicPr>
          <p:cNvPr id="5" name="图片 4"/>
          <p:cNvPicPr>
            <a:picLocks noChangeAspect="1"/>
          </p:cNvPicPr>
          <p:nvPr/>
        </p:nvPicPr>
        <p:blipFill>
          <a:blip r:embed="rId3"/>
          <a:srcRect l="2053" t="5411" r="58847" b="11111"/>
          <a:stretch>
            <a:fillRect/>
          </a:stretch>
        </p:blipFill>
        <p:spPr>
          <a:xfrm>
            <a:off x="6096000" y="0"/>
            <a:ext cx="5139532" cy="6858000"/>
          </a:xfrm>
          <a:prstGeom prst="rect">
            <a:avLst/>
          </a:prstGeom>
        </p:spPr>
      </p:pic>
    </p:spTree>
  </p:cSld>
  <p:clrMapOvr>
    <a:masterClrMapping/>
  </p:clrMapOvr>
  <p:transition/>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rcRect l="2083" t="9931" r="59477" b="6824"/>
          <a:stretch>
            <a:fillRect/>
          </a:stretch>
        </p:blipFill>
        <p:spPr>
          <a:xfrm>
            <a:off x="-1" y="0"/>
            <a:ext cx="5077609" cy="6872647"/>
          </a:xfrm>
          <a:prstGeom prst="rect">
            <a:avLst/>
          </a:prstGeom>
        </p:spPr>
      </p:pic>
      <p:pic>
        <p:nvPicPr>
          <p:cNvPr id="6" name="图片 5"/>
          <p:cNvPicPr>
            <a:picLocks noChangeAspect="1"/>
          </p:cNvPicPr>
          <p:nvPr/>
        </p:nvPicPr>
        <p:blipFill>
          <a:blip r:embed="rId3"/>
          <a:srcRect l="2084" t="5324" r="59281" b="11058"/>
          <a:stretch>
            <a:fillRect/>
          </a:stretch>
        </p:blipFill>
        <p:spPr>
          <a:xfrm>
            <a:off x="6096000" y="0"/>
            <a:ext cx="5070024" cy="6858000"/>
          </a:xfrm>
          <a:prstGeom prst="rect">
            <a:avLst/>
          </a:prstGeom>
        </p:spPr>
      </p:pic>
    </p:spTree>
  </p:cSld>
  <p:clrMapOvr>
    <a:masterClrMapping/>
  </p:clrMapOvr>
  <p:transition/>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rcRect l="2083" t="7923" r="58817" b="7825"/>
          <a:stretch>
            <a:fillRect/>
          </a:stretch>
        </p:blipFill>
        <p:spPr>
          <a:xfrm>
            <a:off x="0" y="0"/>
            <a:ext cx="5092379" cy="6858000"/>
          </a:xfrm>
          <a:prstGeom prst="rect">
            <a:avLst/>
          </a:prstGeom>
        </p:spPr>
      </p:pic>
      <p:pic>
        <p:nvPicPr>
          <p:cNvPr id="5" name="图片 4"/>
          <p:cNvPicPr>
            <a:picLocks noChangeAspect="1"/>
          </p:cNvPicPr>
          <p:nvPr/>
        </p:nvPicPr>
        <p:blipFill>
          <a:blip r:embed="rId3"/>
          <a:srcRect l="2053" t="5217" r="59146" b="11111"/>
          <a:stretch>
            <a:fillRect/>
          </a:stretch>
        </p:blipFill>
        <p:spPr>
          <a:xfrm>
            <a:off x="6096000" y="0"/>
            <a:ext cx="5092378" cy="6863439"/>
          </a:xfrm>
          <a:prstGeom prst="rect">
            <a:avLst/>
          </a:prstGeom>
        </p:spPr>
      </p:pic>
    </p:spTree>
  </p:cSld>
  <p:clrMapOvr>
    <a:masterClrMapping/>
  </p:clrMapOvr>
  <p:transition/>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rcRect l="2084" t="8471" r="58889" b="7608"/>
          <a:stretch>
            <a:fillRect/>
          </a:stretch>
        </p:blipFill>
        <p:spPr>
          <a:xfrm>
            <a:off x="-1" y="-86063"/>
            <a:ext cx="5206701" cy="6997492"/>
          </a:xfrm>
          <a:prstGeom prst="rect">
            <a:avLst/>
          </a:prstGeom>
        </p:spPr>
      </p:pic>
      <p:pic>
        <p:nvPicPr>
          <p:cNvPr id="5" name="图片 4"/>
          <p:cNvPicPr>
            <a:picLocks noChangeAspect="1"/>
          </p:cNvPicPr>
          <p:nvPr/>
        </p:nvPicPr>
        <p:blipFill>
          <a:blip r:embed="rId3"/>
          <a:srcRect l="1895" t="5647" r="58105" b="10275"/>
          <a:stretch>
            <a:fillRect/>
          </a:stretch>
        </p:blipFill>
        <p:spPr>
          <a:xfrm>
            <a:off x="6096000" y="0"/>
            <a:ext cx="5220267" cy="6858000"/>
          </a:xfrm>
          <a:prstGeom prst="rect">
            <a:avLst/>
          </a:prstGeom>
        </p:spPr>
      </p:pic>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18255"/>
            <a:ext cx="10515600" cy="1325563"/>
          </a:xfrm>
        </p:spPr>
        <p:txBody>
          <a:bodyPr/>
          <a:lstStyle/>
          <a:p>
            <a:r>
              <a:rPr lang="en-US" altLang="zh-CN" b="1">
                <a:solidFill>
                  <a:srgbClr val="C00000"/>
                </a:solidFill>
              </a:rPr>
              <a:t>【</a:t>
            </a:r>
            <a:r>
              <a:rPr lang="zh-CN" altLang="en-US" b="1">
                <a:solidFill>
                  <a:srgbClr val="C00000"/>
                </a:solidFill>
              </a:rPr>
              <a:t>新高考</a:t>
            </a:r>
            <a:r>
              <a:rPr lang="en-US" altLang="zh-CN" b="1">
                <a:solidFill>
                  <a:srgbClr val="C00000"/>
                </a:solidFill>
              </a:rPr>
              <a:t>2021】</a:t>
            </a:r>
            <a:endParaRPr kumimoji="1" lang="zh-CN" altLang="en-US"/>
          </a:p>
        </p:txBody>
      </p:sp>
      <p:sp>
        <p:nvSpPr>
          <p:cNvPr id="3" name="内容占位符 2"/>
          <p:cNvSpPr>
            <a:spLocks noGrp="1"/>
          </p:cNvSpPr>
          <p:nvPr>
            <p:ph idx="1"/>
          </p:nvPr>
        </p:nvSpPr>
        <p:spPr>
          <a:xfrm>
            <a:off x="0" y="1087071"/>
            <a:ext cx="12192000" cy="5752674"/>
          </a:xfrm>
        </p:spPr>
        <p:txBody>
          <a:bodyPr>
            <a:normAutofit/>
          </a:bodyPr>
          <a:lstStyle/>
          <a:p>
            <a:r>
              <a:rPr lang="en-US" altLang="zh-CN"/>
              <a:t>20.</a:t>
            </a:r>
            <a:r>
              <a:rPr lang="zh-CN" altLang="zh-CN"/>
              <a:t>文中画横线的句子使用了对偶的修辞手法，请简要分析其构成和表达效果。（</a:t>
            </a:r>
            <a:r>
              <a:rPr lang="en-US" altLang="zh-CN"/>
              <a:t>5</a:t>
            </a:r>
            <a:r>
              <a:rPr lang="zh-CN" altLang="zh-CN"/>
              <a:t>分）</a:t>
            </a:r>
            <a:endParaRPr lang="en-US" altLang="zh-CN"/>
          </a:p>
          <a:p>
            <a:endParaRPr lang="en-US" altLang="zh-CN"/>
          </a:p>
          <a:p>
            <a:r>
              <a:rPr lang="zh-CN" altLang="en-US"/>
              <a:t>①分析对偶构成</a:t>
            </a:r>
            <a:r>
              <a:rPr lang="en-US" altLang="zh-CN"/>
              <a:t>: </a:t>
            </a:r>
            <a:r>
              <a:rPr lang="zh-CN" altLang="en-US"/>
              <a:t>结构相同，字数相等，意义对称，尾字仄起平收。上联主语“剪纸灯谜”对应下联主语“秧歌花鼓，”上联谓语“描绘城乡风物”对应下联谓语“传播时代精神”。</a:t>
            </a:r>
            <a:endParaRPr lang="zh-CN" altLang="en-US"/>
          </a:p>
          <a:p>
            <a:r>
              <a:rPr lang="zh-CN" altLang="en-US"/>
              <a:t>②表达效果</a:t>
            </a:r>
            <a:r>
              <a:rPr lang="en-US" altLang="zh-CN"/>
              <a:t>: </a:t>
            </a:r>
            <a:r>
              <a:rPr lang="zh-CN" altLang="en-US"/>
              <a:t>上下联对仗工整，语言更凝炼</a:t>
            </a:r>
            <a:r>
              <a:rPr lang="en-US" altLang="zh-CN"/>
              <a:t>,</a:t>
            </a:r>
            <a:r>
              <a:rPr lang="zh-CN" altLang="en-US"/>
              <a:t>句式更整齐</a:t>
            </a:r>
            <a:r>
              <a:rPr lang="en-US" altLang="zh-CN"/>
              <a:t>,</a:t>
            </a:r>
            <a:r>
              <a:rPr lang="zh-CN" altLang="en-US"/>
              <a:t>富有节奏感与音乐美，富有感染力，生动形象地描绘出新时代传统文化的新特色、新气象。</a:t>
            </a:r>
            <a:endParaRPr lang="zh-CN" altLang="en-US"/>
          </a:p>
          <a:p>
            <a:endParaRPr lang="en-US" altLang="zh-CN"/>
          </a:p>
          <a:p>
            <a:endParaRPr lang="en-US" altLang="zh-CN"/>
          </a:p>
          <a:p>
            <a:endParaRPr lang="zh-CN" altLang="zh-CN"/>
          </a:p>
          <a:p>
            <a:endParaRPr lang="en-US" altLang="zh-CN"/>
          </a:p>
          <a:p>
            <a:endParaRPr lang="zh-CN" altLang="zh-CN"/>
          </a:p>
          <a:p>
            <a:endParaRPr kumimoji="1" lang="zh-CN" altLang="en-US"/>
          </a:p>
        </p:txBody>
      </p:sp>
    </p:spTree>
  </p:cSld>
  <p:clrMapOvr>
    <a:masterClrMapping/>
  </p:clrMapOvr>
  <p:transition/>
  <p:timing/>
</p:sld>
</file>

<file path=ppt/slides/slide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normAutofit/>
          </a:bodyPr>
          <a:lstStyle/>
          <a:p>
            <a:pPr marL="0" indent="0" algn="ctr">
              <a:buNone/>
            </a:pPr>
            <a:r>
              <a:rPr lang="zh-CN" altLang="en-US" sz="9600">
                <a:solidFill>
                  <a:srgbClr val="002060"/>
                </a:solidFill>
              </a:rPr>
              <a:t>再放一遍电影</a:t>
            </a:r>
            <a:endParaRPr lang="en-US" altLang="zh-CN" sz="9600">
              <a:solidFill>
                <a:srgbClr val="002060"/>
              </a:solidFill>
            </a:endParaRPr>
          </a:p>
        </p:txBody>
      </p:sp>
    </p:spTree>
  </p:cSld>
  <p:clrMapOvr>
    <a:masterClrMapping/>
  </p:clrMapOvr>
  <p:transition/>
  <p:timing/>
</p:sld>
</file>

<file path=ppt/slides/slide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301215"/>
            <a:ext cx="11353800" cy="1389474"/>
          </a:xfrm>
        </p:spPr>
        <p:txBody>
          <a:bodyPr>
            <a:normAutofit/>
          </a:bodyPr>
          <a:lstStyle/>
          <a:p>
            <a:r>
              <a:rPr lang="zh-CN" altLang="en-US" sz="5400" b="1">
                <a:solidFill>
                  <a:srgbClr val="002060"/>
                </a:solidFill>
                <a:highlight>
                  <a:srgbClr val="FFFF00"/>
                </a:highlight>
              </a:rPr>
              <a:t>回放：</a:t>
            </a:r>
            <a:endParaRPr lang="zh-CN" altLang="en-US" sz="5400" b="1">
              <a:solidFill>
                <a:srgbClr val="002060"/>
              </a:solidFill>
              <a:highlight>
                <a:srgbClr val="FFFF00"/>
              </a:highlight>
            </a:endParaRPr>
          </a:p>
        </p:txBody>
      </p:sp>
      <p:sp>
        <p:nvSpPr>
          <p:cNvPr id="3" name="内容占位符 2"/>
          <p:cNvSpPr>
            <a:spLocks noGrp="1"/>
          </p:cNvSpPr>
          <p:nvPr>
            <p:ph idx="1"/>
          </p:nvPr>
        </p:nvSpPr>
        <p:spPr>
          <a:xfrm>
            <a:off x="0" y="1690688"/>
            <a:ext cx="11521440" cy="4473444"/>
          </a:xfrm>
        </p:spPr>
        <p:txBody>
          <a:bodyPr>
            <a:normAutofit lnSpcReduction="10000"/>
          </a:bodyPr>
          <a:lstStyle/>
          <a:p>
            <a:r>
              <a:rPr lang="en-US" altLang="zh-CN">
                <a:solidFill>
                  <a:srgbClr val="C00000"/>
                </a:solidFill>
              </a:rPr>
              <a:t>1.</a:t>
            </a:r>
            <a:r>
              <a:rPr lang="zh-CN" altLang="en-US">
                <a:solidFill>
                  <a:srgbClr val="C00000"/>
                </a:solidFill>
              </a:rPr>
              <a:t>题型</a:t>
            </a:r>
            <a:r>
              <a:rPr lang="zh-CN" altLang="en-US">
                <a:solidFill>
                  <a:srgbClr val="C00000"/>
                </a:solidFill>
                <a:highlight>
                  <a:srgbClr val="FFFF00"/>
                </a:highlight>
              </a:rPr>
              <a:t>放电影</a:t>
            </a:r>
            <a:endParaRPr lang="en-US" altLang="zh-CN">
              <a:solidFill>
                <a:srgbClr val="C00000"/>
              </a:solidFill>
              <a:highlight>
                <a:srgbClr val="FFFF00"/>
              </a:highlight>
            </a:endParaRPr>
          </a:p>
          <a:p>
            <a:r>
              <a:rPr lang="en-US" altLang="zh-CN">
                <a:solidFill>
                  <a:srgbClr val="C00000"/>
                </a:solidFill>
              </a:rPr>
              <a:t>2.</a:t>
            </a:r>
            <a:r>
              <a:rPr lang="zh-CN" altLang="en-US">
                <a:solidFill>
                  <a:srgbClr val="C00000"/>
                </a:solidFill>
              </a:rPr>
              <a:t>每种题型易错点</a:t>
            </a:r>
            <a:r>
              <a:rPr lang="zh-CN" altLang="en-US">
                <a:solidFill>
                  <a:srgbClr val="C00000"/>
                </a:solidFill>
                <a:highlight>
                  <a:srgbClr val="FFFF00"/>
                </a:highlight>
              </a:rPr>
              <a:t>放电影</a:t>
            </a:r>
            <a:endParaRPr lang="en-US" altLang="zh-CN">
              <a:solidFill>
                <a:srgbClr val="C00000"/>
              </a:solidFill>
              <a:highlight>
                <a:srgbClr val="FFFF00"/>
              </a:highlight>
            </a:endParaRPr>
          </a:p>
          <a:p>
            <a:r>
              <a:rPr lang="zh-CN" altLang="en-US">
                <a:solidFill>
                  <a:srgbClr val="002060"/>
                </a:solidFill>
              </a:rPr>
              <a:t>论证特点、小说鉴赏</a:t>
            </a:r>
            <a:r>
              <a:rPr lang="en-US" altLang="zh-CN">
                <a:solidFill>
                  <a:srgbClr val="002060"/>
                </a:solidFill>
              </a:rPr>
              <a:t>13</a:t>
            </a:r>
            <a:r>
              <a:rPr lang="zh-CN" altLang="en-US">
                <a:solidFill>
                  <a:srgbClr val="002060"/>
                </a:solidFill>
              </a:rPr>
              <a:t>点、诗歌情感表现方法、句子鉴赏</a:t>
            </a:r>
            <a:endParaRPr lang="en-US" altLang="zh-CN">
              <a:solidFill>
                <a:srgbClr val="002060"/>
              </a:solidFill>
            </a:endParaRPr>
          </a:p>
          <a:p>
            <a:r>
              <a:rPr lang="en-US" altLang="zh-CN">
                <a:solidFill>
                  <a:srgbClr val="C00000"/>
                </a:solidFill>
              </a:rPr>
              <a:t>3.</a:t>
            </a:r>
            <a:r>
              <a:rPr lang="zh-CN" altLang="en-US">
                <a:solidFill>
                  <a:srgbClr val="C00000"/>
                </a:solidFill>
              </a:rPr>
              <a:t>难点（含知识体系）</a:t>
            </a:r>
            <a:r>
              <a:rPr lang="zh-CN" altLang="en-US">
                <a:solidFill>
                  <a:srgbClr val="C00000"/>
                </a:solidFill>
                <a:highlight>
                  <a:srgbClr val="FFFF00"/>
                </a:highlight>
              </a:rPr>
              <a:t>回放</a:t>
            </a:r>
            <a:r>
              <a:rPr lang="zh-CN" altLang="en-US">
                <a:solidFill>
                  <a:srgbClr val="C00000"/>
                </a:solidFill>
              </a:rPr>
              <a:t>（文字复苏）</a:t>
            </a:r>
            <a:endParaRPr lang="en-US" altLang="zh-CN">
              <a:solidFill>
                <a:srgbClr val="C00000"/>
              </a:solidFill>
            </a:endParaRPr>
          </a:p>
          <a:p>
            <a:r>
              <a:rPr lang="zh-CN" altLang="en-US">
                <a:solidFill>
                  <a:srgbClr val="002060"/>
                </a:solidFill>
              </a:rPr>
              <a:t>小说鉴赏体系、诗歌鉴赏体系、表现手法、病句检索、作文结构</a:t>
            </a:r>
            <a:endParaRPr lang="en-US" altLang="zh-CN">
              <a:solidFill>
                <a:srgbClr val="002060"/>
              </a:solidFill>
            </a:endParaRPr>
          </a:p>
          <a:p>
            <a:r>
              <a:rPr lang="en-US" altLang="zh-CN">
                <a:solidFill>
                  <a:srgbClr val="C00000"/>
                </a:solidFill>
              </a:rPr>
              <a:t>4.</a:t>
            </a:r>
            <a:r>
              <a:rPr lang="zh-CN" altLang="en-US">
                <a:solidFill>
                  <a:srgbClr val="C00000"/>
                </a:solidFill>
              </a:rPr>
              <a:t>优秀作文的特质</a:t>
            </a:r>
            <a:r>
              <a:rPr lang="zh-CN" altLang="en-US">
                <a:solidFill>
                  <a:srgbClr val="C00000"/>
                </a:solidFill>
                <a:highlight>
                  <a:srgbClr val="FFFF00"/>
                </a:highlight>
              </a:rPr>
              <a:t>回放</a:t>
            </a:r>
            <a:r>
              <a:rPr lang="zh-CN" altLang="en-US">
                <a:solidFill>
                  <a:srgbClr val="C00000"/>
                </a:solidFill>
              </a:rPr>
              <a:t>（素材复苏，写）</a:t>
            </a:r>
            <a:endParaRPr lang="en-US" altLang="zh-CN">
              <a:solidFill>
                <a:srgbClr val="C00000"/>
              </a:solidFill>
            </a:endParaRPr>
          </a:p>
          <a:p>
            <a:r>
              <a:rPr lang="zh-CN" altLang="en-US">
                <a:solidFill>
                  <a:srgbClr val="002060"/>
                </a:solidFill>
              </a:rPr>
              <a:t>论语、毛泽东诗词、教材名句、时文素材</a:t>
            </a:r>
            <a:endParaRPr lang="en-US" altLang="zh-CN">
              <a:solidFill>
                <a:srgbClr val="002060"/>
              </a:solidFill>
            </a:endParaRPr>
          </a:p>
          <a:p>
            <a:r>
              <a:rPr lang="en-US" altLang="zh-CN">
                <a:solidFill>
                  <a:srgbClr val="C00000"/>
                </a:solidFill>
              </a:rPr>
              <a:t>5.</a:t>
            </a:r>
            <a:r>
              <a:rPr lang="zh-CN" altLang="en-US">
                <a:solidFill>
                  <a:srgbClr val="C00000"/>
                </a:solidFill>
              </a:rPr>
              <a:t>名句抽查（写）</a:t>
            </a:r>
            <a:endParaRPr lang="en-US" altLang="zh-CN">
              <a:solidFill>
                <a:srgbClr val="C00000"/>
              </a:solidFill>
            </a:endParaRPr>
          </a:p>
          <a:p>
            <a:r>
              <a:rPr lang="en-US" altLang="zh-CN">
                <a:solidFill>
                  <a:srgbClr val="C00000"/>
                </a:solidFill>
              </a:rPr>
              <a:t>6.</a:t>
            </a:r>
            <a:r>
              <a:rPr lang="zh-CN" altLang="en-US">
                <a:solidFill>
                  <a:srgbClr val="C00000"/>
                </a:solidFill>
              </a:rPr>
              <a:t>卷面书写手感保持</a:t>
            </a:r>
            <a:endParaRPr lang="zh-CN" altLang="en-US">
              <a:solidFill>
                <a:srgbClr val="C00000"/>
              </a:solidFill>
            </a:endParaRPr>
          </a:p>
        </p:txBody>
      </p:sp>
    </p:spTree>
  </p:cSld>
  <p:clrMapOvr>
    <a:masterClrMapping/>
  </p:clrMapOvr>
  <p:transition/>
  <p:timing/>
</p:sld>
</file>

<file path=ppt/slides/slide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备考建议：</a:t>
            </a:r>
            <a:endParaRPr lang="zh-CN" altLang="en-US"/>
          </a:p>
        </p:txBody>
      </p:sp>
      <p:sp>
        <p:nvSpPr>
          <p:cNvPr id="3" name="内容占位符 2"/>
          <p:cNvSpPr>
            <a:spLocks noGrp="1"/>
          </p:cNvSpPr>
          <p:nvPr>
            <p:ph idx="1"/>
          </p:nvPr>
        </p:nvSpPr>
        <p:spPr/>
        <p:txBody>
          <a:bodyPr/>
          <a:lstStyle/>
          <a:p>
            <a:r>
              <a:rPr lang="en-US" altLang="zh-CN"/>
              <a:t>1.</a:t>
            </a:r>
            <a:r>
              <a:rPr lang="zh-CN" altLang="en-US"/>
              <a:t>二轮复习主要针对</a:t>
            </a:r>
            <a:r>
              <a:rPr lang="zh-CN" altLang="en-US">
                <a:solidFill>
                  <a:srgbClr val="FF0000"/>
                </a:solidFill>
              </a:rPr>
              <a:t>重点、难点和学生的盲点</a:t>
            </a:r>
            <a:r>
              <a:rPr lang="zh-CN" altLang="en-US"/>
              <a:t>，建议</a:t>
            </a:r>
            <a:r>
              <a:rPr lang="zh-CN" altLang="en-US">
                <a:solidFill>
                  <a:srgbClr val="FF0000"/>
                </a:solidFill>
              </a:rPr>
              <a:t>做好校内详细规划</a:t>
            </a:r>
            <a:r>
              <a:rPr lang="zh-CN" altLang="en-US"/>
              <a:t>，避免复习在本校出现</a:t>
            </a:r>
            <a:r>
              <a:rPr lang="zh-CN" altLang="en-US">
                <a:solidFill>
                  <a:srgbClr val="FF0000"/>
                </a:solidFill>
              </a:rPr>
              <a:t>前松后紧</a:t>
            </a:r>
            <a:r>
              <a:rPr lang="zh-CN" altLang="en-US"/>
              <a:t>。</a:t>
            </a:r>
            <a:endParaRPr lang="zh-CN" altLang="en-US"/>
          </a:p>
          <a:p>
            <a:r>
              <a:rPr lang="en-US" altLang="zh-CN"/>
              <a:t>2.</a:t>
            </a:r>
            <a:r>
              <a:rPr lang="zh-CN" altLang="en-US"/>
              <a:t>二轮应注意对</a:t>
            </a:r>
            <a:r>
              <a:rPr lang="zh-CN" altLang="en-US">
                <a:solidFill>
                  <a:srgbClr val="FF0000"/>
                </a:solidFill>
              </a:rPr>
              <a:t>必备知识的排查和巩固</a:t>
            </a:r>
            <a:r>
              <a:rPr lang="zh-CN" altLang="en-US"/>
              <a:t>，应注意考点的</a:t>
            </a:r>
            <a:r>
              <a:rPr lang="zh-CN" altLang="en-US">
                <a:solidFill>
                  <a:srgbClr val="FF0000"/>
                </a:solidFill>
              </a:rPr>
              <a:t>整合性和综合性</a:t>
            </a:r>
            <a:r>
              <a:rPr lang="zh-CN" altLang="en-US"/>
              <a:t>，从根本上提升</a:t>
            </a:r>
            <a:r>
              <a:rPr lang="zh-CN" altLang="en-US">
                <a:solidFill>
                  <a:srgbClr val="FF0000"/>
                </a:solidFill>
              </a:rPr>
              <a:t>关键能力和学科素养</a:t>
            </a:r>
            <a:r>
              <a:rPr lang="zh-CN" altLang="en-US"/>
              <a:t>。</a:t>
            </a:r>
            <a:endParaRPr lang="zh-CN" altLang="en-US"/>
          </a:p>
          <a:p>
            <a:r>
              <a:rPr lang="en-US" altLang="zh-CN"/>
              <a:t>3.</a:t>
            </a:r>
            <a:r>
              <a:rPr lang="zh-CN" altLang="en-US"/>
              <a:t>二轮复习时间紧，任务重，应该比一轮更</a:t>
            </a:r>
            <a:r>
              <a:rPr lang="zh-CN" altLang="en-US">
                <a:solidFill>
                  <a:srgbClr val="FF0000"/>
                </a:solidFill>
              </a:rPr>
              <a:t>注重课堂的效率</a:t>
            </a:r>
            <a:r>
              <a:rPr lang="zh-CN" altLang="en-US"/>
              <a:t>，要做到</a:t>
            </a:r>
            <a:r>
              <a:rPr lang="zh-CN" altLang="en-US">
                <a:solidFill>
                  <a:srgbClr val="FF0000"/>
                </a:solidFill>
              </a:rPr>
              <a:t>精选习题，精讲多练</a:t>
            </a:r>
            <a:r>
              <a:rPr lang="zh-CN" altLang="en-US"/>
              <a:t>，有效提升</a:t>
            </a:r>
            <a:r>
              <a:rPr lang="zh-CN" altLang="en-US">
                <a:solidFill>
                  <a:srgbClr val="FF0000"/>
                </a:solidFill>
              </a:rPr>
              <a:t>针对性</a:t>
            </a:r>
            <a:r>
              <a:rPr lang="zh-CN" altLang="en-US"/>
              <a:t>。</a:t>
            </a:r>
            <a:endParaRPr lang="zh-CN" altLang="en-US"/>
          </a:p>
          <a:p>
            <a:r>
              <a:rPr lang="en-US" altLang="zh-CN"/>
              <a:t>4.</a:t>
            </a:r>
            <a:r>
              <a:rPr lang="zh-CN" altLang="en-US"/>
              <a:t>要重视学生的</a:t>
            </a:r>
            <a:r>
              <a:rPr lang="zh-CN" altLang="en-US">
                <a:solidFill>
                  <a:srgbClr val="FF0000"/>
                </a:solidFill>
              </a:rPr>
              <a:t>学情</a:t>
            </a:r>
            <a:r>
              <a:rPr lang="zh-CN" altLang="en-US"/>
              <a:t>，多讲学生的</a:t>
            </a:r>
            <a:r>
              <a:rPr lang="zh-CN" altLang="en-US">
                <a:solidFill>
                  <a:srgbClr val="FF0000"/>
                </a:solidFill>
              </a:rPr>
              <a:t>薄弱点</a:t>
            </a:r>
            <a:r>
              <a:rPr lang="zh-CN" altLang="en-US"/>
              <a:t>；要抓住</a:t>
            </a:r>
            <a:r>
              <a:rPr lang="zh-CN" altLang="en-US">
                <a:solidFill>
                  <a:srgbClr val="FF0000"/>
                </a:solidFill>
              </a:rPr>
              <a:t>本质</a:t>
            </a:r>
            <a:r>
              <a:rPr lang="zh-CN" altLang="en-US"/>
              <a:t>，</a:t>
            </a:r>
            <a:r>
              <a:rPr lang="zh-CN" altLang="en-US">
                <a:solidFill>
                  <a:srgbClr val="FF0000"/>
                </a:solidFill>
              </a:rPr>
              <a:t>不囿于套路、模板</a:t>
            </a:r>
            <a:r>
              <a:rPr lang="zh-CN" altLang="en-US"/>
              <a:t>，从根本上有效</a:t>
            </a:r>
            <a:r>
              <a:rPr lang="zh-CN" altLang="en-US">
                <a:solidFill>
                  <a:srgbClr val="FF0000"/>
                </a:solidFill>
              </a:rPr>
              <a:t>提升学生的备考能力</a:t>
            </a:r>
            <a:r>
              <a:rPr lang="zh-CN" altLang="en-US"/>
              <a:t>。</a:t>
            </a:r>
            <a:endParaRPr lang="zh-CN" altLang="en-US"/>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a:t>7.</a:t>
            </a:r>
            <a:r>
              <a:rPr lang="zh-CN" altLang="en-US"/>
              <a:t>要有</a:t>
            </a:r>
            <a:r>
              <a:rPr lang="zh-CN" altLang="en-US">
                <a:solidFill>
                  <a:srgbClr val="FF0000"/>
                </a:solidFill>
              </a:rPr>
              <a:t>多练选择题、重做高考题、广泛搜集并整合各地模拟题</a:t>
            </a:r>
            <a:r>
              <a:rPr lang="zh-CN" altLang="en-US"/>
              <a:t>的意识，要重视新情境、新题型的训练。</a:t>
            </a:r>
            <a:endParaRPr lang="zh-CN" altLang="en-US"/>
          </a:p>
          <a:p>
            <a:r>
              <a:rPr lang="en-US" altLang="zh-CN"/>
              <a:t>8.</a:t>
            </a:r>
            <a:r>
              <a:rPr lang="zh-CN" altLang="en-US"/>
              <a:t>要好好体会</a:t>
            </a:r>
            <a:r>
              <a:rPr lang="en-US" altLang="zh-CN">
                <a:solidFill>
                  <a:srgbClr val="FF0000"/>
                </a:solidFill>
              </a:rPr>
              <a:t>“</a:t>
            </a:r>
            <a:r>
              <a:rPr lang="zh-CN" altLang="en-US">
                <a:solidFill>
                  <a:srgbClr val="FF0000"/>
                </a:solidFill>
              </a:rPr>
              <a:t>减少死记硬背</a:t>
            </a:r>
            <a:r>
              <a:rPr lang="en-US" altLang="zh-CN">
                <a:solidFill>
                  <a:srgbClr val="FF0000"/>
                </a:solidFill>
              </a:rPr>
              <a:t>”</a:t>
            </a:r>
            <a:r>
              <a:rPr lang="zh-CN" altLang="en-US">
                <a:solidFill>
                  <a:srgbClr val="FF0000"/>
                </a:solidFill>
              </a:rPr>
              <a:t>和</a:t>
            </a:r>
            <a:r>
              <a:rPr lang="en-US" altLang="zh-CN">
                <a:solidFill>
                  <a:srgbClr val="FF0000"/>
                </a:solidFill>
              </a:rPr>
              <a:t>“</a:t>
            </a:r>
            <a:r>
              <a:rPr lang="zh-CN" altLang="en-US">
                <a:solidFill>
                  <a:srgbClr val="FF0000"/>
                </a:solidFill>
              </a:rPr>
              <a:t>避免机械刷题</a:t>
            </a:r>
            <a:r>
              <a:rPr lang="en-US" altLang="zh-CN">
                <a:solidFill>
                  <a:srgbClr val="FF0000"/>
                </a:solidFill>
              </a:rPr>
              <a:t>”</a:t>
            </a:r>
            <a:r>
              <a:rPr lang="zh-CN" altLang="en-US"/>
              <a:t>的命题原则，要深入领会因文设题的初衷，据本备考。</a:t>
            </a:r>
            <a:endParaRPr lang="zh-CN" altLang="en-US"/>
          </a:p>
          <a:p>
            <a:r>
              <a:rPr lang="en-US" altLang="zh-CN"/>
              <a:t>9.</a:t>
            </a:r>
            <a:r>
              <a:rPr lang="zh-CN" altLang="en-US"/>
              <a:t>有关名著阅读考不考的问题不要慌，基本原则是：</a:t>
            </a:r>
            <a:r>
              <a:rPr lang="en-US" altLang="zh-CN">
                <a:solidFill>
                  <a:srgbClr val="FF0000"/>
                </a:solidFill>
              </a:rPr>
              <a:t>“</a:t>
            </a:r>
            <a:r>
              <a:rPr lang="zh-CN" altLang="en-US">
                <a:solidFill>
                  <a:srgbClr val="FF0000"/>
                </a:solidFill>
              </a:rPr>
              <a:t>积极准备，立足于考</a:t>
            </a:r>
            <a:r>
              <a:rPr lang="en-US" altLang="zh-CN">
                <a:solidFill>
                  <a:srgbClr val="FF0000"/>
                </a:solidFill>
              </a:rPr>
              <a:t>”</a:t>
            </a:r>
            <a:r>
              <a:rPr lang="zh-CN" altLang="en-US">
                <a:solidFill>
                  <a:srgbClr val="FF0000"/>
                </a:solidFill>
              </a:rPr>
              <a:t>；</a:t>
            </a:r>
            <a:r>
              <a:rPr lang="zh-CN" altLang="en-US"/>
              <a:t>策略是：</a:t>
            </a:r>
            <a:r>
              <a:rPr lang="en-US" altLang="zh-CN">
                <a:solidFill>
                  <a:srgbClr val="FF0000"/>
                </a:solidFill>
              </a:rPr>
              <a:t>“</a:t>
            </a:r>
            <a:r>
              <a:rPr lang="zh-CN" altLang="en-US">
                <a:solidFill>
                  <a:srgbClr val="FF0000"/>
                </a:solidFill>
              </a:rPr>
              <a:t>提纲挈领的了解</a:t>
            </a:r>
            <a:r>
              <a:rPr lang="en-US" altLang="zh-CN">
                <a:solidFill>
                  <a:srgbClr val="FF0000"/>
                </a:solidFill>
              </a:rPr>
              <a:t>”“</a:t>
            </a:r>
            <a:r>
              <a:rPr lang="zh-CN" altLang="en-US">
                <a:solidFill>
                  <a:srgbClr val="FF0000"/>
                </a:solidFill>
              </a:rPr>
              <a:t>基于试题备考</a:t>
            </a:r>
            <a:r>
              <a:rPr lang="en-US" altLang="zh-CN">
                <a:solidFill>
                  <a:srgbClr val="FF0000"/>
                </a:solidFill>
              </a:rPr>
              <a:t>”</a:t>
            </a:r>
            <a:r>
              <a:rPr lang="zh-CN" altLang="en-US"/>
              <a:t>。</a:t>
            </a:r>
            <a:endParaRPr lang="zh-CN" altLang="en-US"/>
          </a:p>
          <a:p>
            <a:r>
              <a:rPr lang="en-US" altLang="zh-CN"/>
              <a:t>10.</a:t>
            </a:r>
            <a:r>
              <a:rPr lang="zh-CN" altLang="en-US"/>
              <a:t>作文要重视审题和逻辑训练，</a:t>
            </a:r>
            <a:r>
              <a:rPr lang="zh-CN" altLang="en-US">
                <a:solidFill>
                  <a:srgbClr val="FF0000"/>
                </a:solidFill>
              </a:rPr>
              <a:t>切题</a:t>
            </a:r>
            <a:r>
              <a:rPr lang="zh-CN" altLang="en-US"/>
              <a:t>是</a:t>
            </a:r>
            <a:r>
              <a:rPr lang="en-US" altLang="zh-CN"/>
              <a:t>“</a:t>
            </a:r>
            <a:r>
              <a:rPr lang="zh-CN" altLang="en-US"/>
              <a:t>根本</a:t>
            </a:r>
            <a:r>
              <a:rPr lang="en-US" altLang="zh-CN"/>
              <a:t>”</a:t>
            </a:r>
            <a:r>
              <a:rPr lang="zh-CN" altLang="en-US"/>
              <a:t>，</a:t>
            </a:r>
            <a:r>
              <a:rPr lang="zh-CN" altLang="en-US">
                <a:solidFill>
                  <a:srgbClr val="FF0000"/>
                </a:solidFill>
              </a:rPr>
              <a:t>整体宏观构思</a:t>
            </a:r>
            <a:r>
              <a:rPr lang="zh-CN" altLang="en-US"/>
              <a:t>是</a:t>
            </a:r>
            <a:r>
              <a:rPr lang="en-US" altLang="zh-CN"/>
              <a:t>“</a:t>
            </a:r>
            <a:r>
              <a:rPr lang="zh-CN" altLang="en-US"/>
              <a:t>关键</a:t>
            </a:r>
            <a:r>
              <a:rPr lang="en-US" altLang="zh-CN"/>
              <a:t>”</a:t>
            </a:r>
            <a:r>
              <a:rPr lang="zh-CN" altLang="en-US"/>
              <a:t>，调动已有</a:t>
            </a:r>
            <a:r>
              <a:rPr lang="zh-CN" altLang="en-US">
                <a:solidFill>
                  <a:srgbClr val="FF0000"/>
                </a:solidFill>
              </a:rPr>
              <a:t>生活经验和社会体验</a:t>
            </a:r>
            <a:r>
              <a:rPr lang="zh-CN" altLang="en-US"/>
              <a:t>训练联想能力是</a:t>
            </a:r>
            <a:r>
              <a:rPr lang="en-US" altLang="zh-CN"/>
              <a:t>“</a:t>
            </a:r>
            <a:r>
              <a:rPr lang="zh-CN" altLang="en-US"/>
              <a:t>催化剂</a:t>
            </a:r>
            <a:r>
              <a:rPr lang="en-US" altLang="zh-CN"/>
              <a:t>”</a:t>
            </a:r>
            <a:r>
              <a:rPr lang="zh-CN" altLang="en-US"/>
              <a:t>。</a:t>
            </a:r>
            <a:endParaRPr lang="zh-CN" altLang="en-US"/>
          </a:p>
        </p:txBody>
      </p:sp>
      <p:pic>
        <p:nvPicPr>
          <p:cNvPr id="4" name="New picture"/>
          <p:cNvPicPr/>
          <p:nvPr/>
        </p:nvPicPr>
        <p:blipFill>
          <a:blip r:embed="rId2"/>
          <a:stretch>
            <a:fillRect/>
          </a:stretch>
        </p:blipFill>
        <p:spPr>
          <a:xfrm>
            <a:off x="10477500" y="11620500"/>
            <a:ext cx="330200" cy="241300"/>
          </a:xfrm>
          <a:prstGeom prst="cube">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2" name="标题 4"/>
          <p:cNvSpPr>
            <a:spLocks noGrp="1"/>
          </p:cNvSpPr>
          <p:nvPr>
            <p:ph type="title"/>
          </p:nvPr>
        </p:nvSpPr>
        <p:spPr>
          <a:xfrm>
            <a:off x="0" y="368055"/>
            <a:ext cx="12063046" cy="1594095"/>
          </a:xfrm>
        </p:spPr>
        <p:txBody>
          <a:bodyPr>
            <a:normAutofit fontScale="90000"/>
          </a:bodyPr>
          <a:lstStyle/>
          <a:p>
            <a:r>
              <a:rPr lang="en-US" altLang="zh-CN" sz="3100">
                <a:solidFill>
                  <a:srgbClr val="FF0000"/>
                </a:solidFill>
                <a:highlight>
                  <a:srgbClr val="FFFF00"/>
                </a:highlight>
              </a:rPr>
              <a:t>【</a:t>
            </a:r>
            <a:r>
              <a:rPr lang="zh-CN" altLang="en-US" sz="3100">
                <a:solidFill>
                  <a:srgbClr val="FF0000"/>
                </a:solidFill>
              </a:rPr>
              <a:t> </a:t>
            </a:r>
            <a:r>
              <a:rPr lang="en-US" altLang="zh-CN" sz="3100">
                <a:solidFill>
                  <a:srgbClr val="FF0000"/>
                </a:solidFill>
              </a:rPr>
              <a:t>2020</a:t>
            </a:r>
            <a:r>
              <a:rPr lang="zh-CN" altLang="en-US" sz="3100">
                <a:solidFill>
                  <a:srgbClr val="FF0000"/>
                </a:solidFill>
              </a:rPr>
              <a:t>年全国一卷</a:t>
            </a:r>
            <a:r>
              <a:rPr lang="en-US" altLang="zh-CN" sz="3100">
                <a:solidFill>
                  <a:srgbClr val="FF0000"/>
                </a:solidFill>
                <a:highlight>
                  <a:srgbClr val="FFFF00"/>
                </a:highlight>
              </a:rPr>
              <a:t>】</a:t>
            </a:r>
            <a:br>
              <a:rPr lang="en-US" altLang="zh-CN" sz="3100">
                <a:solidFill>
                  <a:srgbClr val="FF0000"/>
                </a:solidFill>
                <a:highlight>
                  <a:srgbClr val="FFFF00"/>
                </a:highlight>
              </a:rPr>
            </a:br>
            <a:br>
              <a:rPr lang="en-US" altLang="zh-CN" sz="3100"/>
            </a:br>
            <a:r>
              <a:rPr lang="en-US" altLang="zh-CN" sz="3100"/>
              <a:t>8.</a:t>
            </a:r>
            <a:r>
              <a:rPr lang="zh-CN" altLang="zh-CN" sz="3100"/>
              <a:t>两人在</a:t>
            </a:r>
            <a:r>
              <a:rPr lang="zh-CN" altLang="zh-CN" sz="3100">
                <a:solidFill>
                  <a:srgbClr val="FF0000"/>
                </a:solidFill>
              </a:rPr>
              <a:t>喝完酒离开客栈前</a:t>
            </a:r>
            <a:r>
              <a:rPr lang="zh-CN" altLang="zh-CN" sz="3100"/>
              <a:t>有一段</a:t>
            </a:r>
            <a:r>
              <a:rPr lang="zh-CN" altLang="zh-CN" sz="3100">
                <a:solidFill>
                  <a:srgbClr val="FF0000"/>
                </a:solidFill>
              </a:rPr>
              <a:t>一再相约</a:t>
            </a:r>
            <a:r>
              <a:rPr lang="zh-CN" altLang="zh-CN" sz="3100"/>
              <a:t>的对话。请结合上下文分析</a:t>
            </a:r>
            <a:r>
              <a:rPr lang="zh-CN" altLang="zh-CN" sz="3100">
                <a:solidFill>
                  <a:srgbClr val="FF0000"/>
                </a:solidFill>
              </a:rPr>
              <a:t>对话者</a:t>
            </a:r>
            <a:r>
              <a:rPr lang="zh-CN" altLang="zh-CN" sz="3100"/>
              <a:t>的</a:t>
            </a:r>
            <a:r>
              <a:rPr lang="zh-CN" altLang="zh-CN" sz="3100">
                <a:solidFill>
                  <a:srgbClr val="FF0000"/>
                </a:solidFill>
              </a:rPr>
              <a:t>心理</a:t>
            </a:r>
            <a:r>
              <a:rPr lang="zh-CN" altLang="zh-CN" sz="3100"/>
              <a:t>。</a:t>
            </a:r>
            <a:br>
              <a:rPr lang="zh-CN" altLang="zh-CN" sz="3600"/>
            </a:br>
            <a:endParaRPr lang="zh-CN" altLang="en-US" sz="3600"/>
          </a:p>
        </p:txBody>
      </p:sp>
      <p:sp>
        <p:nvSpPr>
          <p:cNvPr id="5" name="矩形 4"/>
          <p:cNvSpPr/>
          <p:nvPr/>
        </p:nvSpPr>
        <p:spPr>
          <a:xfrm>
            <a:off x="5375275" y="1863726"/>
            <a:ext cx="5113338" cy="739775"/>
          </a:xfrm>
          <a:prstGeom prst="rect">
            <a:avLst/>
          </a:prstGeom>
          <a:ln>
            <a:solidFill>
              <a:schemeClr val="accent1"/>
            </a:solidFill>
          </a:ln>
        </p:spPr>
        <p:txBody>
          <a:bodyPr>
            <a:spAutoFit/>
          </a:bodyPr>
          <a:lstStyle/>
          <a:p>
            <a:pPr fontAlgn="ctr">
              <a:lnSpc>
                <a:spcPct val="150000"/>
              </a:lnSpc>
              <a:defRPr/>
            </a:pPr>
            <a:r>
              <a:rPr lang="en-US" altLang="zh-CN" sz="2800" kern="100">
                <a:latin typeface="Times New Roman" panose="02020603050405020304" pitchFamily="18" charset="0"/>
              </a:rPr>
              <a:t>1.</a:t>
            </a:r>
            <a:r>
              <a:rPr lang="zh-CN" altLang="en-US" sz="2800" kern="100">
                <a:solidFill>
                  <a:srgbClr val="FF0000"/>
                </a:solidFill>
                <a:latin typeface="Times New Roman" panose="02020603050405020304" pitchFamily="18" charset="0"/>
              </a:rPr>
              <a:t>什么</a:t>
            </a:r>
            <a:r>
              <a:rPr lang="zh-CN" altLang="en-US" sz="2800" kern="100">
                <a:latin typeface="Times New Roman" panose="02020603050405020304" pitchFamily="18" charset="0"/>
              </a:rPr>
              <a:t>让他们“一再相约”？</a:t>
            </a:r>
            <a:endParaRPr lang="en-US" altLang="zh-CN" sz="2800" kern="100">
              <a:latin typeface="Times New Roman" panose="02020603050405020304" pitchFamily="18" charset="0"/>
            </a:endParaRPr>
          </a:p>
        </p:txBody>
      </p:sp>
      <p:pic>
        <p:nvPicPr>
          <p:cNvPr id="4" name="图片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689099" y="2153444"/>
            <a:ext cx="3487737" cy="443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5375275" y="3384550"/>
            <a:ext cx="5113338" cy="738188"/>
          </a:xfrm>
          <a:prstGeom prst="rect">
            <a:avLst/>
          </a:prstGeom>
          <a:ln>
            <a:solidFill>
              <a:schemeClr val="accent1"/>
            </a:solidFill>
          </a:ln>
        </p:spPr>
        <p:txBody>
          <a:bodyPr>
            <a:spAutoFit/>
          </a:bodyPr>
          <a:lstStyle/>
          <a:p>
            <a:pPr fontAlgn="ctr">
              <a:lnSpc>
                <a:spcPct val="150000"/>
              </a:lnSpc>
              <a:defRPr/>
            </a:pPr>
            <a:r>
              <a:rPr lang="en-US" altLang="zh-CN" sz="2800" kern="100">
                <a:latin typeface="Times New Roman" panose="02020603050405020304" pitchFamily="18" charset="0"/>
              </a:rPr>
              <a:t>2.</a:t>
            </a:r>
            <a:r>
              <a:rPr lang="zh-CN" altLang="en-US" sz="2800" kern="100">
                <a:solidFill>
                  <a:srgbClr val="FF0000"/>
                </a:solidFill>
                <a:latin typeface="Times New Roman" panose="02020603050405020304" pitchFamily="18" charset="0"/>
              </a:rPr>
              <a:t>为什么</a:t>
            </a:r>
            <a:r>
              <a:rPr lang="zh-CN" altLang="en-US" sz="2800" kern="100">
                <a:latin typeface="Times New Roman" panose="02020603050405020304" pitchFamily="18" charset="0"/>
              </a:rPr>
              <a:t>他们“一再相约”？</a:t>
            </a:r>
            <a:endParaRPr lang="en-US" altLang="zh-CN" sz="2800" kern="100">
              <a:latin typeface="Times New Roman" panose="02020603050405020304" pitchFamily="18" charset="0"/>
            </a:endParaRPr>
          </a:p>
        </p:txBody>
      </p:sp>
      <p:sp>
        <p:nvSpPr>
          <p:cNvPr id="8" name="矩形 7"/>
          <p:cNvSpPr/>
          <p:nvPr/>
        </p:nvSpPr>
        <p:spPr>
          <a:xfrm>
            <a:off x="5375275" y="5210175"/>
            <a:ext cx="5113338" cy="738188"/>
          </a:xfrm>
          <a:prstGeom prst="rect">
            <a:avLst/>
          </a:prstGeom>
          <a:ln>
            <a:solidFill>
              <a:schemeClr val="accent1"/>
            </a:solidFill>
          </a:ln>
        </p:spPr>
        <p:txBody>
          <a:bodyPr>
            <a:spAutoFit/>
          </a:bodyPr>
          <a:lstStyle/>
          <a:p>
            <a:pPr fontAlgn="ctr">
              <a:lnSpc>
                <a:spcPct val="150000"/>
              </a:lnSpc>
              <a:defRPr/>
            </a:pPr>
            <a:r>
              <a:rPr lang="en-US" altLang="zh-CN" sz="2800" kern="100">
                <a:latin typeface="Times New Roman" panose="02020603050405020304" pitchFamily="18" charset="0"/>
              </a:rPr>
              <a:t>3.</a:t>
            </a:r>
            <a:r>
              <a:rPr lang="zh-CN" altLang="en-US" sz="2800" kern="100">
                <a:latin typeface="Times New Roman" panose="02020603050405020304" pitchFamily="18" charset="0"/>
              </a:rPr>
              <a:t>他们“一再相约”</a:t>
            </a:r>
            <a:r>
              <a:rPr lang="zh-CN" altLang="en-US" sz="2800" kern="100">
                <a:solidFill>
                  <a:srgbClr val="FF0000"/>
                </a:solidFill>
                <a:latin typeface="Times New Roman" panose="02020603050405020304" pitchFamily="18" charset="0"/>
              </a:rPr>
              <a:t>的背后</a:t>
            </a:r>
            <a:r>
              <a:rPr lang="zh-CN" altLang="en-US" sz="2800" kern="100">
                <a:latin typeface="Times New Roman" panose="02020603050405020304" pitchFamily="18" charset="0"/>
              </a:rPr>
              <a:t>？</a:t>
            </a:r>
            <a:endParaRPr lang="zh-CN" altLang="zh-CN" sz="2800" kern="100">
              <a:latin typeface="Times New Roman" panose="02020603050405020304" pitchFamily="18" charset="0"/>
            </a:endParaRPr>
          </a:p>
        </p:txBody>
      </p:sp>
      <p:sp>
        <p:nvSpPr>
          <p:cNvPr id="6" name="矩形 5"/>
          <p:cNvSpPr/>
          <p:nvPr/>
        </p:nvSpPr>
        <p:spPr>
          <a:xfrm>
            <a:off x="5375275" y="2768600"/>
            <a:ext cx="5111750" cy="368300"/>
          </a:xfrm>
          <a:prstGeom prst="rect">
            <a:avLst/>
          </a:prstGeom>
          <a:ln>
            <a:solidFill>
              <a:schemeClr val="accent1"/>
            </a:solidFill>
          </a:ln>
        </p:spPr>
        <p:txBody>
          <a:bodyPr>
            <a:spAutoFit/>
          </a:bodyPr>
          <a:lstStyle/>
          <a:p>
            <a:pPr>
              <a:defRPr/>
            </a:pPr>
            <a:r>
              <a:rPr lang="zh-CN" altLang="zh-CN" kern="100">
                <a:cs typeface="宋体" panose="02010600030101010101" pitchFamily="2" charset="-122"/>
              </a:rPr>
              <a:t>①两人一再相约，表明他们对此有强烈的愿望；</a:t>
            </a:r>
            <a:endParaRPr lang="zh-CN" altLang="en-US"/>
          </a:p>
        </p:txBody>
      </p:sp>
      <p:sp>
        <p:nvSpPr>
          <p:cNvPr id="9" name="矩形 8"/>
          <p:cNvSpPr/>
          <p:nvPr/>
        </p:nvSpPr>
        <p:spPr>
          <a:xfrm>
            <a:off x="5375276" y="4370388"/>
            <a:ext cx="5127625" cy="646112"/>
          </a:xfrm>
          <a:prstGeom prst="rect">
            <a:avLst/>
          </a:prstGeom>
          <a:ln>
            <a:solidFill>
              <a:schemeClr val="accent1"/>
            </a:solidFill>
          </a:ln>
        </p:spPr>
        <p:txBody>
          <a:bodyPr>
            <a:spAutoFit/>
          </a:bodyPr>
          <a:lstStyle/>
          <a:p>
            <a:pPr>
              <a:defRPr/>
            </a:pPr>
            <a:r>
              <a:rPr lang="zh-CN" altLang="zh-CN" kern="100">
                <a:cs typeface="宋体" panose="02010600030101010101" pitchFamily="2" charset="-122"/>
              </a:rPr>
              <a:t>②分别之际的一再相约，也表达出依依不舍的心情；</a:t>
            </a:r>
            <a:endParaRPr lang="zh-CN" altLang="en-US"/>
          </a:p>
        </p:txBody>
      </p:sp>
      <p:sp>
        <p:nvSpPr>
          <p:cNvPr id="10" name="矩形 9"/>
          <p:cNvSpPr/>
          <p:nvPr/>
        </p:nvSpPr>
        <p:spPr>
          <a:xfrm>
            <a:off x="5375275" y="6083301"/>
            <a:ext cx="5111750" cy="646113"/>
          </a:xfrm>
          <a:prstGeom prst="rect">
            <a:avLst/>
          </a:prstGeom>
          <a:ln>
            <a:solidFill>
              <a:schemeClr val="accent1"/>
            </a:solidFill>
          </a:ln>
        </p:spPr>
        <p:txBody>
          <a:bodyPr>
            <a:spAutoFit/>
          </a:bodyPr>
          <a:lstStyle/>
          <a:p>
            <a:pPr>
              <a:defRPr/>
            </a:pPr>
            <a:r>
              <a:rPr lang="zh-CN" altLang="zh-CN" kern="100">
                <a:cs typeface="宋体" panose="02010600030101010101" pitchFamily="2" charset="-122"/>
              </a:rPr>
              <a:t>③但已经感觉到这一愿望不会实现，心情有些惘然。</a:t>
            </a: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linds(horizontal)">
                                      <p:cBhvr>
                                        <p:cTn id="7" dur="500"/>
                                        <p:tgtEl>
                                          <p:spTgt spid="1024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linds(horizontal)">
                                      <p:cBhvr>
                                        <p:cTn id="37" dur="500"/>
                                        <p:tgtEl>
                                          <p:spTgt spid="9"/>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linds(horizontal)">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5" grpId="0"/>
      <p:bldP spid="7" grpId="0"/>
      <p:bldP spid="8" grpId="0"/>
      <p:bldP spid="6" grpId="0"/>
      <p:bldP spid="9" grpId="0"/>
      <p:bldP spid="10" grpId="0"/>
    </p:bldLst>
  </p:timing>
</p:sld>
</file>

<file path=ppt/tags/tag1.xml><?xml version="1.0" encoding="utf-8"?>
<p:tagLst xmlns:p="http://schemas.openxmlformats.org/presentationml/2006/main">
  <p:tag name="KSO_WM_SPECIAL_SOURCE" val="bdnull"/>
</p:tagLst>
</file>

<file path=ppt/tags/tag2.xml><?xml version="1.0" encoding="utf-8"?>
<p:tagLst xmlns:p="http://schemas.openxmlformats.org/presentationml/2006/main">
  <p:tag name="KSO_WM_SPECIAL_SOURCE" val="bdnull"/>
</p:tagLst>
</file>

<file path=ppt/tags/tag3.xml><?xml version="1.0" encoding="utf-8"?>
<p:tagLst xmlns:p="http://schemas.openxmlformats.org/presentationml/2006/main">
  <p:tag name="KSO_WM_SPECIAL_SOURCE" val="bdnull"/>
</p:tagLst>
</file>

<file path=ppt/tags/tag4.xml><?xml version="1.0" encoding="utf-8"?>
<p:tagLst xmlns:p="http://schemas.openxmlformats.org/presentationml/2006/main">
  <p:tag name="KSO_WM_SPECIAL_SOURCE" val="bdnull"/>
</p:tagLst>
</file>

<file path=ppt/tags/tag5.xml><?xml version="1.0" encoding="utf-8"?>
<p:tagLst xmlns:p="http://schemas.openxmlformats.org/presentationml/2006/main">
  <p:tag name="KSO_WM_UNIT_TABLE_BEAUTIFY" val="smartTable{094672f4-9e46-48ec-b7fc-b777c0f83a09}"/>
  <p:tag name="TABLE_ENDDRAG_ORIGIN_RECT" val="934*506"/>
  <p:tag name="TABLE_ENDDRAG_RECT" val="10*21*934*506"/>
</p:tagLst>
</file>

<file path=ppt/tags/tag6.xml><?xml version="1.0" encoding="utf-8"?>
<p:tagLst xmlns:p="http://schemas.openxmlformats.org/presentationml/2006/main">
  <p:tag name="KSO_WM_UNIT_TABLE_BEAUTIFY" val="smartTable{137d29ab-b0c6-41b5-939e-27c78fda602e}"/>
  <p:tag name="TABLE_ENDDRAG_ORIGIN_RECT" val="887*465"/>
  <p:tag name="TABLE_ENDDRAG_RECT" val="45*39*887*465"/>
</p:tagLst>
</file>

<file path=ppt/tags/tag7.xml><?xml version="1.0" encoding="utf-8"?>
<p:tagLst xmlns:p="http://schemas.openxmlformats.org/presentationml/2006/main">
  <p:tag name="KSO_WM_SPECIAL_SOURCE" val="bdnull"/>
</p:tagLst>
</file>

<file path=ppt/tags/tag8.xml><?xml version="1.0" encoding="utf-8"?>
<p:tagLst xmlns:p="http://schemas.openxmlformats.org/presentationml/2006/main">
  <p:tag name="KSO_WM_SPECIAL_SOURCE" val="bdnull"/>
</p:tagLst>
</file>

<file path=ppt/tags/tag9.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429</Paragraphs>
  <Slides>83</Slides>
  <Notes>2</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83</vt:i4>
      </vt:variant>
    </vt:vector>
  </HeadingPairs>
  <TitlesOfParts>
    <vt:vector baseType="lpstr" size="95">
      <vt:lpstr>Arial</vt:lpstr>
      <vt:lpstr>等线 Light</vt:lpstr>
      <vt:lpstr>等线</vt:lpstr>
      <vt:lpstr>宋体</vt:lpstr>
      <vt:lpstr>微软雅黑</vt:lpstr>
      <vt:lpstr>黑体</vt:lpstr>
      <vt:lpstr>Calibri</vt:lpstr>
      <vt:lpstr>楷体</vt:lpstr>
      <vt:lpstr>Times New Roman</vt:lpstr>
      <vt:lpstr>华文新魏</vt:lpstr>
      <vt:lpstr>汉仪程行简</vt:lpstr>
      <vt:lpstr>Office 主题​​</vt:lpstr>
      <vt:lpstr>点—面—体</vt:lpstr>
      <vt:lpstr>语言是思维的物质外壳</vt:lpstr>
      <vt:lpstr>适用每一科</vt:lpstr>
      <vt:lpstr>适用每一科</vt:lpstr>
      <vt:lpstr>【新高考2021】</vt:lpstr>
      <vt:lpstr>【新高考2021】</vt:lpstr>
      <vt:lpstr>【新高考2021】</vt:lpstr>
      <vt:lpstr>【新高考2021】</vt:lpstr>
      <vt:lpstr>【 2020年全国一卷】8.两人在喝完酒离开客栈前有一段一再相约的对话。请结合上下文分析对话者的心理。</vt:lpstr>
      <vt:lpstr>【 2020年全国一卷】9.海明威 “冰山”理论将文学作品同冰山类比，他说：“冰山在海面移动很庄严宏伟，这是因为它只有八分之一露在水面上。”本小说正是只描写了这露出水面的八分之一。请据此简要说明本小说的情节安排及其效果。（6分）</vt:lpstr>
      <vt:lpstr>9.海明威 “冰山”理论将文学作品同冰山类比，他说：“冰山在海面移动很庄严宏伟，这是因为它只有八分之一露在水面上。”本小说正是只描写了这露出水面的八分之一。请据此简要说明本小说的情节安排及其效果。</vt:lpstr>
      <vt:lpstr>【新高考2020山东卷】</vt:lpstr>
      <vt:lpstr>【新高考2020山东卷】</vt:lpstr>
      <vt:lpstr>【新高考2020山东卷】</vt:lpstr>
      <vt:lpstr>【新高考2020山东卷】</vt:lpstr>
      <vt:lpstr>PowerPoint Presentation</vt:lpstr>
      <vt:lpstr>【2022年各地模拟题】</vt:lpstr>
      <vt:lpstr>【济宁市2022.03一模】</vt:lpstr>
      <vt:lpstr>【济宁市一模2022.03】</vt:lpstr>
      <vt:lpstr>【济宁市一模2022.03】</vt:lpstr>
      <vt:lpstr>【济宁市一模2022.03】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适用每一科</vt:lpstr>
      <vt:lpstr>本文的论证特点</vt:lpstr>
      <vt:lpstr>小说鉴赏13点</vt:lpstr>
      <vt:lpstr>句子赏析（四词）</vt:lpstr>
      <vt:lpstr>诗歌：怎样表达。。。。情感的？</vt:lpstr>
      <vt:lpstr>PowerPoint Presentation</vt:lpstr>
      <vt:lpstr>PowerPoint Presentation</vt:lpstr>
      <vt:lpstr>适用每一科</vt:lpstr>
      <vt:lpstr>适用每一科</vt:lpstr>
      <vt:lpstr>PowerPoint Presentation</vt:lpstr>
      <vt:lpstr>适用每一科</vt:lpstr>
      <vt:lpstr>2022年语言文字题型分析</vt:lpstr>
      <vt:lpstr>PowerPoint Presentation</vt:lpstr>
      <vt:lpstr>PowerPoint Presentation</vt:lpstr>
      <vt:lpstr>PowerPoint Presentation</vt:lpstr>
      <vt:lpstr>PowerPoint Presentation</vt:lpstr>
      <vt:lpstr>适用每一科</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适用每一科</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（济宁市一模5.9）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回放：</vt:lpstr>
      <vt:lpstr>备考建议：</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2022-05-11T16:12:09.340</cp:lastPrinted>
  <dcterms:created xsi:type="dcterms:W3CDTF">2022-05-11T16:12:09Z</dcterms:created>
  <dcterms:modified xsi:type="dcterms:W3CDTF">2022-05-11T08:12:14Z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