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bin" ContentType="application/vnd.ms-office.activeX"/>
  <Default Extension="vml" ContentType="application/vnd.openxmlformats-officedocument.vmlDrawing"/>
  <Default Extension="gif" ContentType="image/gif"/>
  <Default Extension="png" ContentType="image/png"/>
  <Default Extension="wmf" ContentType="image/x-w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xml" ContentType="application/vnd.ms-office.activeX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7" r:id="rId2"/>
    <p:sldId id="258" r:id="rId3"/>
    <p:sldId id="293" r:id="rId4"/>
    <p:sldId id="259" r:id="rId5"/>
    <p:sldId id="314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0" r:id="rId16"/>
    <p:sldId id="262" r:id="rId17"/>
    <p:sldId id="292" r:id="rId18"/>
    <p:sldId id="263" r:id="rId19"/>
    <p:sldId id="264" r:id="rId20"/>
    <p:sldId id="268" r:id="rId21"/>
    <p:sldId id="269" r:id="rId22"/>
    <p:sldId id="273" r:id="rId23"/>
    <p:sldId id="274" r:id="rId24"/>
  </p:sldIdLst>
  <p:sldSz cx="9144000" cy="6858000" type="screen4x3"/>
  <p:notesSz cx="6858000" cy="9144000"/>
  <p:custShowLst>
    <p:custShow name="自定义放映 1" id="0">
      <p:sldLst>
        <p:sld r:id="rId7"/>
        <p:sld r:id="rId8"/>
        <p:sld r:id="rId9"/>
        <p:sld r:id="rId10"/>
        <p:sld r:id="rId11"/>
        <p:sld r:id="rId12"/>
        <p:sld r:id="rId13"/>
        <p:sld r:id="rId14"/>
        <p:sld r:id="rId15"/>
      </p:sldLst>
    </p:custShow>
  </p:custShowLst>
  <p:custDataLst>
    <p:tags r:id="rId2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8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8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8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8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8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8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8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8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8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15"/>
    <p:restoredTop sz="80813"/>
  </p:normalViewPr>
  <p:slideViewPr>
    <p:cSldViewPr showGuides="1">
      <p:cViewPr varScale="1">
        <p:scale>
          <a:sx n="64" d="100"/>
          <a:sy n="64" d="100"/>
        </p:scale>
        <p:origin x="-134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tags" Target="tags/tag2.xml" /><Relationship Id="rId26" Type="http://schemas.openxmlformats.org/officeDocument/2006/relationships/presProps" Target="presProps.xml" /><Relationship Id="rId27" Type="http://schemas.openxmlformats.org/officeDocument/2006/relationships/viewProps" Target="viewProps.xml" /><Relationship Id="rId28" Type="http://schemas.openxmlformats.org/officeDocument/2006/relationships/theme" Target="theme/theme1.xml" /><Relationship Id="rId29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activeX/_rels/activeX1.xml.rels>&#65279;<?xml version="1.0" encoding="utf-8" standalone="yes"?><Relationships xmlns="http://schemas.openxmlformats.org/package/2006/relationships"><Relationship Id="rId1" Type="http://schemas.microsoft.com/office/2006/relationships/activeXControlBinary" Target="activeX1.bin" /></Relationships>
</file>

<file path=ppt/activeX/activeX1.xml><?xml version="1.0" encoding="utf-8"?>
<ax:ocx xmlns:r="http://schemas.openxmlformats.org/officeDocument/2006/relationships" xmlns:ax="http://schemas.microsoft.com/office/2006/activeX" ax:classid="{1dc3219a-5aa7-4cf2-91b3-3a5dad74f6f2}" r:id="rId1" ax:persistence="persistStorage"/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wmf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8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8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8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8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8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8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8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8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4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5.jpeg" /><Relationship Id="rId3" Type="http://schemas.openxmlformats.org/officeDocument/2006/relationships/image" Target="../media/image16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7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8.jpeg" /><Relationship Id="rId3" Type="http://schemas.openxmlformats.org/officeDocument/2006/relationships/image" Target="../media/image19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0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1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2.jpeg" /><Relationship Id="rId3" Type="http://schemas.openxmlformats.org/officeDocument/2006/relationships/image" Target="../media/image23.gif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4.png" /><Relationship Id="rId3" Type="http://schemas.openxmlformats.org/officeDocument/2006/relationships/image" Target="../media/image25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2.jpeg" /><Relationship Id="rId3" Type="http://schemas.openxmlformats.org/officeDocument/2006/relationships/image" Target="../media/image26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3.gif" /><Relationship Id="rId3" Type="http://schemas.openxmlformats.org/officeDocument/2006/relationships/image" Target="../media/image6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7.jpeg" /><Relationship Id="rId3" Type="http://schemas.openxmlformats.org/officeDocument/2006/relationships/image" Target="../media/image28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6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9.jpeg" /><Relationship Id="rId3" Type="http://schemas.openxmlformats.org/officeDocument/2006/relationships/image" Target="../media/image26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jpeg" /><Relationship Id="rId3" Type="http://schemas.openxmlformats.org/officeDocument/2006/relationships/image" Target="../media/image5.png" /><Relationship Id="rId4" Type="http://schemas.openxmlformats.org/officeDocument/2006/relationships/image" Target="../media/image6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jpeg" /><Relationship Id="rId3" Type="http://schemas.openxmlformats.org/officeDocument/2006/relationships/tags" Target="../tags/tag1.xml" /><Relationship Id="rId4" Type="http://schemas.openxmlformats.org/officeDocument/2006/relationships/control" Target="../activeX/activeX1.xml" /><Relationship Id="rId5" Type="http://schemas.openxmlformats.org/officeDocument/2006/relationships/image" Target="../media/image8.wmf" /><Relationship Id="rId6" Type="http://schemas.openxmlformats.org/officeDocument/2006/relationships/vmlDrawing" Target="../drawings/vmlDrawing1.v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jpeg" /><Relationship Id="rId3" Type="http://schemas.openxmlformats.org/officeDocument/2006/relationships/image" Target="../media/image11.jpeg" /><Relationship Id="rId4" Type="http://schemas.openxmlformats.org/officeDocument/2006/relationships/image" Target="../media/image12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3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2" name="图片 5121" descr="g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0"/>
            <a:ext cx="70104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6" name="矩形 5125"/>
          <p:cNvSpPr/>
          <p:nvPr/>
        </p:nvSpPr>
        <p:spPr>
          <a:xfrm>
            <a:off x="5943600" y="0"/>
            <a:ext cx="2590800" cy="16002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看图猜诗句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7" name="文本框 5126"/>
          <p:cNvSpPr txBox="1"/>
          <p:nvPr/>
        </p:nvSpPr>
        <p:spPr>
          <a:xfrm>
            <a:off x="457200" y="304800"/>
            <a:ext cx="854075" cy="6553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latin typeface="Arial" panose="020b0604020202020204" pitchFamily="34" charset="0"/>
                <a:ea typeface="楷体_GB2312" pitchFamily="49" charset="-122"/>
              </a:rPr>
              <a:t>晨兴理荒秽，带月荷锄归。</a:t>
            </a:r>
            <a:endParaRPr lang="zh-CN" altLang="en-US" sz="440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5" name="文本框 40964"/>
          <p:cNvSpPr txBox="1"/>
          <p:nvPr/>
        </p:nvSpPr>
        <p:spPr>
          <a:xfrm>
            <a:off x="1447800" y="457200"/>
            <a:ext cx="5264150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8000">
                <a:solidFill>
                  <a:srgbClr val="00FF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方宅十余亩</a:t>
            </a:r>
            <a:endParaRPr lang="zh-CN" altLang="en-US" sz="8000">
              <a:solidFill>
                <a:srgbClr val="00FF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40967" name="文本框 40966"/>
          <p:cNvSpPr txBox="1"/>
          <p:nvPr/>
        </p:nvSpPr>
        <p:spPr>
          <a:xfrm>
            <a:off x="3733800" y="5153025"/>
            <a:ext cx="5264150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8000">
                <a:solidFill>
                  <a:srgbClr val="00FF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草屋八九间</a:t>
            </a:r>
            <a:endParaRPr lang="zh-CN" altLang="en-US" sz="8000">
              <a:solidFill>
                <a:srgbClr val="00FF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 advClick="0" advTm="45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5" grpId="0"/>
      <p:bldP spid="4096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1991" name="图片 41990" descr="10007902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1600200"/>
            <a:ext cx="4343400" cy="5257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0" name="图片 41989" descr="u=738157990,1072153825&amp;fm=0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495800" cy="419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8" name="文本框 41987"/>
          <p:cNvSpPr txBox="1"/>
          <p:nvPr/>
        </p:nvSpPr>
        <p:spPr>
          <a:xfrm>
            <a:off x="0" y="4411663"/>
            <a:ext cx="4375150" cy="10985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660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榆柳荫后檐</a:t>
            </a:r>
            <a:endParaRPr lang="zh-CN" altLang="en-US" sz="6600">
              <a:solidFill>
                <a:srgbClr val="FF0066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41993" name="文本框 41992"/>
          <p:cNvSpPr txBox="1"/>
          <p:nvPr/>
        </p:nvSpPr>
        <p:spPr>
          <a:xfrm>
            <a:off x="4768850" y="228600"/>
            <a:ext cx="4375150" cy="10985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660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桃李罗堂前</a:t>
            </a:r>
            <a:endParaRPr lang="zh-CN" altLang="en-US" sz="6600">
              <a:solidFill>
                <a:srgbClr val="FF0066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 advClick="0" advTm="3437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/>
      <p:bldP spid="4199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3012" name="图片 43011" descr="2007_9_8_6332483941950000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3" name="文本框 43012"/>
          <p:cNvSpPr txBox="1"/>
          <p:nvPr/>
        </p:nvSpPr>
        <p:spPr>
          <a:xfrm>
            <a:off x="381000" y="381000"/>
            <a:ext cx="4756150" cy="11890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720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暧暧远人村</a:t>
            </a:r>
            <a:endParaRPr lang="zh-CN" altLang="en-US" sz="7200">
              <a:solidFill>
                <a:srgbClr val="FF0066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43014" name="文本框 43013"/>
          <p:cNvSpPr txBox="1"/>
          <p:nvPr/>
        </p:nvSpPr>
        <p:spPr>
          <a:xfrm>
            <a:off x="7086600" y="1752600"/>
            <a:ext cx="1281113" cy="46640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r>
              <a:rPr lang="zh-CN" altLang="en-US" sz="720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依依墟里烟</a:t>
            </a:r>
            <a:endParaRPr lang="zh-CN" altLang="en-US" sz="7200">
              <a:solidFill>
                <a:srgbClr val="FF0066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 advClick="0" advTm="3797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3" grpId="0"/>
      <p:bldP spid="430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4036" name="图片 44035" descr="97a8e0fa64eec763242df2c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8600" y="1066800"/>
            <a:ext cx="4800600" cy="5791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7" name="文本框 44036"/>
          <p:cNvSpPr txBox="1"/>
          <p:nvPr/>
        </p:nvSpPr>
        <p:spPr>
          <a:xfrm>
            <a:off x="0" y="0"/>
            <a:ext cx="4756150" cy="11890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720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狗吠深巷中</a:t>
            </a:r>
            <a:endParaRPr lang="zh-CN" altLang="en-US" sz="7200">
              <a:solidFill>
                <a:srgbClr val="FF0066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44038" name="图片 44037" descr="00219b66746a0f29872e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0"/>
            <a:ext cx="4495800" cy="6324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9" name="文本框 44038"/>
          <p:cNvSpPr txBox="1"/>
          <p:nvPr/>
        </p:nvSpPr>
        <p:spPr>
          <a:xfrm>
            <a:off x="4191000" y="2193925"/>
            <a:ext cx="1281113" cy="46640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r>
              <a:rPr lang="zh-CN" altLang="en-US" sz="720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鸡鸣桑树颠</a:t>
            </a:r>
            <a:endParaRPr lang="zh-CN" altLang="en-US" sz="7200">
              <a:solidFill>
                <a:srgbClr val="FF0066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 advClick="0" advTm="5235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7" grpId="0"/>
      <p:bldP spid="440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5060" name="图片 45059" descr="19691_G_12634454877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28600"/>
            <a:ext cx="9144000" cy="708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61" name="文本框 45060"/>
          <p:cNvSpPr txBox="1"/>
          <p:nvPr/>
        </p:nvSpPr>
        <p:spPr>
          <a:xfrm>
            <a:off x="0" y="0"/>
            <a:ext cx="4756150" cy="11890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720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户庭无尘杂</a:t>
            </a:r>
            <a:endParaRPr lang="zh-CN" altLang="en-US" sz="7200">
              <a:solidFill>
                <a:srgbClr val="FF0066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45062" name="文本框 45061"/>
          <p:cNvSpPr txBox="1"/>
          <p:nvPr/>
        </p:nvSpPr>
        <p:spPr>
          <a:xfrm>
            <a:off x="7607300" y="2133600"/>
            <a:ext cx="1281113" cy="46640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r>
              <a:rPr lang="zh-CN" altLang="en-US" sz="720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虚室有余闲</a:t>
            </a:r>
            <a:endParaRPr lang="zh-CN" altLang="en-US" sz="7200">
              <a:solidFill>
                <a:srgbClr val="FF0066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 advClick="0" advTm="42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1" grpId="0"/>
      <p:bldP spid="4506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6084" name="图片 46083" descr="Rurality_01_01_105_10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200" y="-228600"/>
            <a:ext cx="92202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5" name="文本框 46084"/>
          <p:cNvSpPr txBox="1"/>
          <p:nvPr/>
        </p:nvSpPr>
        <p:spPr>
          <a:xfrm>
            <a:off x="381000" y="-85725"/>
            <a:ext cx="4756150" cy="11890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720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久在樊笼里</a:t>
            </a:r>
            <a:endParaRPr lang="zh-CN" altLang="en-US" sz="7200">
              <a:solidFill>
                <a:srgbClr val="FF0066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46086" name="文本框 46085"/>
          <p:cNvSpPr txBox="1"/>
          <p:nvPr/>
        </p:nvSpPr>
        <p:spPr>
          <a:xfrm>
            <a:off x="7569200" y="1676400"/>
            <a:ext cx="1281113" cy="46640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r>
              <a:rPr lang="zh-CN" altLang="en-US" sz="720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复得返自然</a:t>
            </a:r>
            <a:endParaRPr lang="zh-CN" altLang="en-US" sz="7200">
              <a:solidFill>
                <a:srgbClr val="FF0066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 advTm="113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5" grpId="0"/>
      <p:bldP spid="4608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394" name="Picture 6" descr="图片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0" y="0"/>
            <a:ext cx="91630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6" name="文本框 16385"/>
          <p:cNvSpPr txBox="1"/>
          <p:nvPr/>
        </p:nvSpPr>
        <p:spPr>
          <a:xfrm>
            <a:off x="685800" y="1066800"/>
            <a:ext cx="4267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b="1">
                <a:latin typeface="Times New Roman" panose="02020603050405020304" pitchFamily="18" charset="0"/>
                <a:ea typeface="华文宋体" panose="02010600040101010101" pitchFamily="2" charset="-122"/>
              </a:rPr>
              <a:t>         </a:t>
            </a:r>
            <a:endParaRPr lang="en-US" altLang="zh-CN" sz="2800" b="1">
              <a:latin typeface="Times New Roman" panose="02020603050405020304" pitchFamily="18" charset="0"/>
              <a:ea typeface="华文宋体" panose="02010600040101010101" pitchFamily="2" charset="-122"/>
            </a:endParaRPr>
          </a:p>
        </p:txBody>
      </p:sp>
      <p:sp>
        <p:nvSpPr>
          <p:cNvPr id="16387" name="文本框 16386"/>
          <p:cNvSpPr txBox="1"/>
          <p:nvPr/>
        </p:nvSpPr>
        <p:spPr>
          <a:xfrm>
            <a:off x="0" y="1371600"/>
            <a:ext cx="8686800" cy="2511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思考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　“</a:t>
            </a:r>
            <a:r>
              <a:rPr lang="zh-CN" altLang="en-US" sz="3600" b="1">
                <a:solidFill>
                  <a:srgbClr val="009900"/>
                </a:solidFill>
                <a:latin typeface="Times New Roman" panose="02020603050405020304" pitchFamily="18" charset="0"/>
              </a:rPr>
              <a:t>归园田居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”的意思明确告诉我们要回到园田生活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那么它的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题眼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是什么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</a:rPr>
              <a:t>?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在这个明示信息下还潜藏着哪些值得我们思考的问题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</a:rPr>
              <a:t>?</a:t>
            </a:r>
            <a:endParaRPr lang="en-US" altLang="zh-CN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89" name="文本框 16388"/>
          <p:cNvSpPr txBox="1"/>
          <p:nvPr/>
        </p:nvSpPr>
        <p:spPr>
          <a:xfrm>
            <a:off x="827088" y="2636838"/>
            <a:ext cx="705802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sz="1800">
              <a:latin typeface="Arial" panose="020b0604020202020204" pitchFamily="34" charset="0"/>
            </a:endParaRPr>
          </a:p>
        </p:txBody>
      </p:sp>
      <p:sp>
        <p:nvSpPr>
          <p:cNvPr id="16392" name="文本框 16391"/>
          <p:cNvSpPr txBox="1"/>
          <p:nvPr/>
        </p:nvSpPr>
        <p:spPr>
          <a:xfrm>
            <a:off x="0" y="152400"/>
            <a:ext cx="336867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600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合作探究</a:t>
            </a:r>
            <a:endParaRPr lang="zh-CN" altLang="en-US" sz="6000">
              <a:solidFill>
                <a:srgbClr val="FF0066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16395" name="图片 16394" descr="图片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1400" y="4419600"/>
            <a:ext cx="1524000" cy="2438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2231" name="文本框 52230"/>
          <p:cNvSpPr txBox="1"/>
          <p:nvPr/>
        </p:nvSpPr>
        <p:spPr>
          <a:xfrm>
            <a:off x="1127125" y="1773238"/>
            <a:ext cx="1301750" cy="14335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  <a:latin typeface="Arial" panose="020b0604020202020204" pitchFamily="34" charset="0"/>
              </a:rPr>
              <a:t>归</a:t>
            </a:r>
            <a:endParaRPr lang="zh-CN" altLang="en-US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52232" name="左大括号 52231"/>
          <p:cNvSpPr/>
          <p:nvPr/>
        </p:nvSpPr>
        <p:spPr>
          <a:xfrm>
            <a:off x="2362200" y="1447800"/>
            <a:ext cx="381000" cy="2590800"/>
          </a:xfrm>
          <a:prstGeom prst="leftBrace">
            <a:avLst>
              <a:gd name="adj1" fmla="val 56666"/>
              <a:gd name="adj2" fmla="val 50000"/>
            </a:avLst>
          </a:prstGeom>
          <a:noFill/>
          <a:ln w="31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sz="400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52233" name="文本框 52232"/>
          <p:cNvSpPr txBox="1"/>
          <p:nvPr/>
        </p:nvSpPr>
        <p:spPr>
          <a:xfrm>
            <a:off x="3048000" y="865188"/>
            <a:ext cx="6127750" cy="44799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720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720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、从何而归？</a:t>
            </a:r>
            <a:endParaRPr lang="zh-CN" altLang="en-US" sz="7200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720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720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、为何而归？</a:t>
            </a:r>
            <a:endParaRPr lang="zh-CN" altLang="en-US" sz="7200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720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720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、归向何处？</a:t>
            </a:r>
            <a:endParaRPr lang="zh-CN" altLang="en-US" sz="7200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720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720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、归去如何？</a:t>
            </a:r>
            <a:endParaRPr lang="zh-CN" altLang="en-US" sz="7200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5223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645900" y="12458700"/>
            <a:ext cx="3683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30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1" grpId="0"/>
      <p:bldP spid="52232" grpId="0"/>
      <p:bldP spid="5223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 rotWithShape="0">
          <a:gsLst>
            <a:gs pos="0">
              <a:schemeClr val="hlink"/>
            </a:gs>
            <a:gs pos="100000">
              <a:schemeClr val="accent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8446" name="Picture 6" descr="图片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0" y="0"/>
            <a:ext cx="91630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4" name="文本框 18433"/>
          <p:cNvSpPr txBox="1"/>
          <p:nvPr/>
        </p:nvSpPr>
        <p:spPr>
          <a:xfrm>
            <a:off x="838200" y="762000"/>
            <a:ext cx="4681538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48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480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从何</a:t>
            </a:r>
            <a:r>
              <a:rPr lang="zh-CN" altLang="en-US" sz="48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而归</a:t>
            </a:r>
            <a:r>
              <a:rPr lang="en-US" altLang="zh-CN" sz="48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?</a:t>
            </a:r>
            <a:endParaRPr lang="en-US" altLang="zh-CN" sz="480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35" name="文本框 18434"/>
          <p:cNvSpPr txBox="1"/>
          <p:nvPr/>
        </p:nvSpPr>
        <p:spPr>
          <a:xfrm>
            <a:off x="914400" y="2971800"/>
            <a:ext cx="32416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44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440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为何</a:t>
            </a:r>
            <a:r>
              <a:rPr lang="zh-CN" altLang="en-US" sz="44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而归</a:t>
            </a:r>
            <a:r>
              <a:rPr lang="en-US" altLang="zh-CN" sz="44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?</a:t>
            </a:r>
            <a:endParaRPr lang="en-US" altLang="zh-CN" sz="440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36" name="文本框 18435"/>
          <p:cNvSpPr txBox="1"/>
          <p:nvPr/>
        </p:nvSpPr>
        <p:spPr>
          <a:xfrm>
            <a:off x="4284663" y="3933825"/>
            <a:ext cx="36718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endParaRPr sz="2400">
              <a:latin typeface="Times New Roman" panose="02020603050405020304" pitchFamily="18" charset="0"/>
            </a:endParaRPr>
          </a:p>
        </p:txBody>
      </p:sp>
      <p:sp>
        <p:nvSpPr>
          <p:cNvPr id="18437" name="文本框 18436"/>
          <p:cNvSpPr txBox="1"/>
          <p:nvPr/>
        </p:nvSpPr>
        <p:spPr>
          <a:xfrm>
            <a:off x="4572000" y="1828800"/>
            <a:ext cx="4038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3333FF"/>
                </a:solidFill>
                <a:latin typeface="Arial" panose="020b0604020202020204" pitchFamily="34" charset="0"/>
              </a:rPr>
              <a:t>情－厌恶、悔恨</a:t>
            </a:r>
            <a:endParaRPr lang="zh-CN" altLang="en-US" sz="3600" b="1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18438" name="矩形 18437"/>
          <p:cNvSpPr/>
          <p:nvPr/>
        </p:nvSpPr>
        <p:spPr>
          <a:xfrm>
            <a:off x="1066800" y="3962400"/>
            <a:ext cx="2520950" cy="9461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buClr>
                <a:schemeClr val="bg1"/>
              </a:buClr>
            </a:pPr>
            <a:r>
              <a:rPr lang="en-US" altLang="zh-CN" sz="28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28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、少无适俗韵：</a:t>
            </a:r>
            <a:endParaRPr lang="zh-CN" altLang="en-US" sz="2800" b="1">
              <a:solidFill>
                <a:srgbClr val="3333FF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Clr>
                <a:schemeClr val="bg1"/>
              </a:buClr>
            </a:pPr>
            <a:r>
              <a:rPr lang="zh-CN" altLang="en-US" sz="28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   性本爱丘山：</a:t>
            </a:r>
            <a:endParaRPr lang="zh-CN" altLang="en-US" sz="2800" b="1">
              <a:solidFill>
                <a:srgbClr val="3333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40" name="矩形 18439"/>
          <p:cNvSpPr/>
          <p:nvPr/>
        </p:nvSpPr>
        <p:spPr>
          <a:xfrm>
            <a:off x="914400" y="1828800"/>
            <a:ext cx="20224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3333FF"/>
                </a:solidFill>
                <a:latin typeface="Arial" panose="020b0604020202020204" pitchFamily="34" charset="0"/>
              </a:rPr>
              <a:t>官场生活－喻</a:t>
            </a:r>
            <a:endParaRPr lang="zh-CN" altLang="en-US" sz="2400" b="1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18441" name="文本框 18440"/>
          <p:cNvSpPr txBox="1"/>
          <p:nvPr/>
        </p:nvSpPr>
        <p:spPr>
          <a:xfrm>
            <a:off x="3200400" y="1752600"/>
            <a:ext cx="10795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</a:rPr>
              <a:t>尘网樊笼</a:t>
            </a:r>
            <a:endParaRPr lang="zh-CN" altLang="en-US" sz="2800" b="1">
              <a:latin typeface="Arial" panose="020b0604020202020204" pitchFamily="34" charset="0"/>
            </a:endParaRPr>
          </a:p>
        </p:txBody>
      </p:sp>
      <p:sp>
        <p:nvSpPr>
          <p:cNvPr id="18442" name="文本框 18441"/>
          <p:cNvSpPr txBox="1"/>
          <p:nvPr/>
        </p:nvSpPr>
        <p:spPr>
          <a:xfrm>
            <a:off x="3733800" y="3962400"/>
            <a:ext cx="54102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333FF"/>
                </a:solidFill>
                <a:latin typeface="Arial" panose="020b0604020202020204" pitchFamily="34" charset="0"/>
              </a:rPr>
              <a:t>显示了不同流俗的高尚情操</a:t>
            </a:r>
            <a:endParaRPr lang="zh-CN" altLang="en-US" sz="2800" b="1">
              <a:solidFill>
                <a:srgbClr val="3333FF"/>
              </a:solidFill>
              <a:latin typeface="Arial" panose="020b0604020202020204" pitchFamily="34" charset="0"/>
            </a:endParaRPr>
          </a:p>
          <a:p>
            <a:pPr>
              <a:buClr>
                <a:schemeClr val="bg1"/>
              </a:buClr>
            </a:pPr>
            <a:r>
              <a:rPr lang="zh-CN" altLang="en-US" sz="2800" b="1">
                <a:solidFill>
                  <a:srgbClr val="3333FF"/>
                </a:solidFill>
                <a:latin typeface="Arial" panose="020b0604020202020204" pitchFamily="34" charset="0"/>
              </a:rPr>
              <a:t>表明归隐田园的意向。 </a:t>
            </a:r>
            <a:endParaRPr lang="zh-CN" altLang="en-US" sz="2800" b="1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18443" name="矩形 18442"/>
          <p:cNvSpPr/>
          <p:nvPr/>
        </p:nvSpPr>
        <p:spPr>
          <a:xfrm>
            <a:off x="1042988" y="5267325"/>
            <a:ext cx="2736850" cy="5794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buClr>
                <a:schemeClr val="bg1"/>
              </a:buClr>
            </a:pPr>
            <a:r>
              <a:rPr lang="en-US" altLang="zh-CN" sz="28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8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2800" b="1">
                <a:solidFill>
                  <a:srgbClr val="FF0066"/>
                </a:solidFill>
                <a:latin typeface="Arial" panose="020b0604020202020204" pitchFamily="34" charset="0"/>
              </a:rPr>
              <a:t>守拙</a:t>
            </a:r>
            <a:r>
              <a:rPr lang="zh-CN" altLang="en-US" sz="2800" b="1">
                <a:solidFill>
                  <a:srgbClr val="3333FF"/>
                </a:solidFill>
                <a:latin typeface="Arial" panose="020b0604020202020204" pitchFamily="34" charset="0"/>
              </a:rPr>
              <a:t>归园田</a:t>
            </a:r>
            <a:r>
              <a:rPr lang="zh-CN" altLang="en-US" sz="3200">
                <a:solidFill>
                  <a:srgbClr val="3333FF"/>
                </a:solidFill>
                <a:latin typeface="Arial" panose="020b0604020202020204" pitchFamily="34" charset="0"/>
              </a:rPr>
              <a:t> ：</a:t>
            </a:r>
            <a:endParaRPr lang="zh-CN" altLang="en-US" sz="2800" b="1">
              <a:solidFill>
                <a:srgbClr val="3333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44" name="矩形 18443"/>
          <p:cNvSpPr/>
          <p:nvPr/>
        </p:nvSpPr>
        <p:spPr>
          <a:xfrm>
            <a:off x="3995738" y="5056188"/>
            <a:ext cx="4321175" cy="10668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200" b="1">
                <a:solidFill>
                  <a:srgbClr val="3333FF"/>
                </a:solidFill>
                <a:latin typeface="Arial" panose="020b0604020202020204" pitchFamily="34" charset="0"/>
              </a:rPr>
              <a:t>保持自己高尚的节操和自由的品性</a:t>
            </a:r>
            <a:endParaRPr lang="zh-CN" altLang="en-US" sz="3200" b="1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pic>
        <p:nvPicPr>
          <p:cNvPr id="18447" name="Picture 2" descr="178390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0" y="0"/>
            <a:ext cx="1400175" cy="15478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/>
      <p:bldP spid="18437" grpId="0"/>
      <p:bldP spid="18438" grpId="0"/>
      <p:bldP spid="18440" grpId="0"/>
      <p:bldP spid="18441" grpId="0"/>
      <p:bldP spid="18442" grpId="0"/>
      <p:bldP spid="18443" grpId="0"/>
      <p:bldP spid="1844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矩形 19457"/>
          <p:cNvSpPr/>
          <p:nvPr/>
        </p:nvSpPr>
        <p:spPr>
          <a:xfrm>
            <a:off x="457200" y="1644650"/>
            <a:ext cx="3268663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44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4.</a:t>
            </a:r>
            <a:r>
              <a:rPr lang="zh-CN" altLang="en-US" sz="44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归去</a:t>
            </a:r>
            <a:r>
              <a:rPr lang="zh-CN" altLang="en-US" sz="4400" b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如何</a:t>
            </a:r>
            <a:r>
              <a:rPr lang="en-US" altLang="zh-CN" sz="44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?</a:t>
            </a:r>
            <a:endParaRPr lang="en-US" altLang="zh-CN" sz="44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459" name="矩形 19458"/>
          <p:cNvSpPr/>
          <p:nvPr/>
        </p:nvSpPr>
        <p:spPr>
          <a:xfrm>
            <a:off x="2286000" y="2590800"/>
            <a:ext cx="47434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3366FF"/>
                </a:solidFill>
                <a:latin typeface="Arial" panose="020b0604020202020204" pitchFamily="34" charset="0"/>
                <a:ea typeface="楷体_GB2312" pitchFamily="49" charset="-122"/>
              </a:rPr>
              <a:t>无尘杂</a:t>
            </a:r>
            <a:r>
              <a:rPr lang="en-US" altLang="zh-CN" sz="3600" b="1">
                <a:solidFill>
                  <a:srgbClr val="3366FF"/>
                </a:solidFill>
                <a:latin typeface="Arial" panose="020b0604020202020204" pitchFamily="34" charset="0"/>
                <a:ea typeface="楷体_GB2312" pitchFamily="49" charset="-122"/>
              </a:rPr>
              <a:t>/</a:t>
            </a:r>
            <a:r>
              <a:rPr lang="zh-CN" altLang="en-US" sz="3600" b="1">
                <a:solidFill>
                  <a:srgbClr val="3366FF"/>
                </a:solidFill>
                <a:latin typeface="Arial" panose="020b0604020202020204" pitchFamily="34" charset="0"/>
                <a:ea typeface="楷体_GB2312" pitchFamily="49" charset="-122"/>
              </a:rPr>
              <a:t>有余闲</a:t>
            </a:r>
            <a:r>
              <a:rPr lang="en-US" altLang="zh-CN" sz="3600" b="1">
                <a:solidFill>
                  <a:srgbClr val="3366FF"/>
                </a:solidFill>
                <a:latin typeface="Arial" panose="020b0604020202020204" pitchFamily="34" charset="0"/>
                <a:ea typeface="楷体_GB2312" pitchFamily="49" charset="-122"/>
              </a:rPr>
              <a:t>/</a:t>
            </a:r>
            <a:r>
              <a:rPr lang="zh-CN" altLang="en-US" sz="3600" b="1">
                <a:solidFill>
                  <a:srgbClr val="3366FF"/>
                </a:solidFill>
                <a:latin typeface="Arial" panose="020b0604020202020204" pitchFamily="34" charset="0"/>
                <a:ea typeface="楷体_GB2312" pitchFamily="49" charset="-122"/>
              </a:rPr>
              <a:t>久</a:t>
            </a:r>
            <a:r>
              <a:rPr lang="en-US" altLang="zh-CN" sz="3600" b="1">
                <a:solidFill>
                  <a:srgbClr val="3366FF"/>
                </a:solidFill>
                <a:latin typeface="Arial" panose="020b0604020202020204" pitchFamily="34" charset="0"/>
                <a:ea typeface="楷体_GB2312" pitchFamily="49" charset="-122"/>
              </a:rPr>
              <a:t>/</a:t>
            </a:r>
            <a:r>
              <a:rPr lang="zh-CN" altLang="en-US" sz="3600" b="1">
                <a:solidFill>
                  <a:srgbClr val="3366FF"/>
                </a:solidFill>
                <a:latin typeface="Arial" panose="020b0604020202020204" pitchFamily="34" charset="0"/>
                <a:ea typeface="楷体_GB2312" pitchFamily="49" charset="-122"/>
              </a:rPr>
              <a:t>复</a:t>
            </a:r>
            <a:endParaRPr lang="zh-CN" altLang="en-US" sz="3600" b="1">
              <a:solidFill>
                <a:srgbClr val="3366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9460" name="文本框 19459"/>
          <p:cNvSpPr txBox="1"/>
          <p:nvPr/>
        </p:nvSpPr>
        <p:spPr>
          <a:xfrm>
            <a:off x="1143000" y="3429000"/>
            <a:ext cx="7138988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66"/>
                </a:solidFill>
                <a:latin typeface="宋体" panose="02010600030101010101" pitchFamily="2" charset="-122"/>
              </a:rPr>
              <a:t>思考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:</a:t>
            </a:r>
            <a:r>
              <a:rPr lang="zh-CN" altLang="en-US" sz="3600">
                <a:solidFill>
                  <a:srgbClr val="000000"/>
                </a:solidFill>
                <a:latin typeface="宋体" panose="02010600030101010101" pitchFamily="2" charset="-122"/>
              </a:rPr>
              <a:t>从中可以见出作者的人格倾向和精神追求</a:t>
            </a:r>
            <a:r>
              <a:rPr lang="en-US" altLang="zh-CN" sz="3600">
                <a:solidFill>
                  <a:srgbClr val="000000"/>
                </a:solidFill>
                <a:latin typeface="宋体" panose="02010600030101010101" pitchFamily="2" charset="-122"/>
              </a:rPr>
              <a:t>?</a:t>
            </a:r>
            <a:endParaRPr lang="en-US" altLang="zh-CN" sz="36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9461" name="文本框 19460"/>
          <p:cNvSpPr txBox="1"/>
          <p:nvPr/>
        </p:nvSpPr>
        <p:spPr>
          <a:xfrm>
            <a:off x="1474788" y="4621213"/>
            <a:ext cx="547211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sz="2400">
              <a:latin typeface="Arial" panose="020b0604020202020204" pitchFamily="34" charset="0"/>
            </a:endParaRPr>
          </a:p>
        </p:txBody>
      </p:sp>
      <p:sp>
        <p:nvSpPr>
          <p:cNvPr id="19462" name="文本框 19461"/>
          <p:cNvSpPr txBox="1"/>
          <p:nvPr/>
        </p:nvSpPr>
        <p:spPr>
          <a:xfrm>
            <a:off x="1143000" y="5029200"/>
            <a:ext cx="7315200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3333FF"/>
                </a:solidFill>
                <a:latin typeface="Arial" panose="020b0604020202020204" pitchFamily="34" charset="0"/>
                <a:ea typeface="楷体_GB2312" pitchFamily="49" charset="-122"/>
              </a:rPr>
              <a:t>明确</a:t>
            </a:r>
            <a:r>
              <a:rPr lang="en-US" altLang="zh-CN" sz="4400" b="1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:</a:t>
            </a:r>
            <a:r>
              <a:rPr lang="zh-CN" altLang="en-US" sz="4400" b="1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厌恶官场</a:t>
            </a:r>
            <a:r>
              <a:rPr lang="en-US" altLang="zh-CN" sz="4400" b="1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,</a:t>
            </a:r>
            <a:r>
              <a:rPr lang="zh-CN" altLang="en-US" sz="4400" b="1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热爱田园</a:t>
            </a:r>
            <a:r>
              <a:rPr lang="en-US" altLang="zh-CN" sz="4400" b="1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,</a:t>
            </a:r>
            <a:r>
              <a:rPr lang="zh-CN" altLang="en-US" sz="4400" b="1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追求精神上的自由和独立</a:t>
            </a:r>
            <a:r>
              <a:rPr lang="en-US" altLang="zh-CN" sz="4400" b="1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!</a:t>
            </a:r>
            <a:endParaRPr lang="en-US" altLang="zh-CN" sz="4400" b="1">
              <a:solidFill>
                <a:srgbClr val="FF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19464" name="图片 19463" descr="图片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71800"/>
            <a:ext cx="1524000" cy="3524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6" name="文本框 19465"/>
          <p:cNvSpPr txBox="1"/>
          <p:nvPr/>
        </p:nvSpPr>
        <p:spPr>
          <a:xfrm>
            <a:off x="1042988" y="2605088"/>
            <a:ext cx="13684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9900"/>
                </a:solidFill>
                <a:latin typeface="Arial" panose="020b0604020202020204" pitchFamily="34" charset="0"/>
              </a:rPr>
              <a:t>所感：</a:t>
            </a:r>
            <a:endParaRPr lang="zh-CN" altLang="en-US" sz="3200" b="1">
              <a:solidFill>
                <a:srgbClr val="009900"/>
              </a:solidFill>
              <a:latin typeface="Arial" panose="020b0604020202020204" pitchFamily="34" charset="0"/>
            </a:endParaRPr>
          </a:p>
        </p:txBody>
      </p:sp>
      <p:sp>
        <p:nvSpPr>
          <p:cNvPr id="19467" name="矩形 19466"/>
          <p:cNvSpPr/>
          <p:nvPr/>
        </p:nvSpPr>
        <p:spPr>
          <a:xfrm>
            <a:off x="457200" y="295275"/>
            <a:ext cx="43434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4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zh-CN" sz="4800" b="1">
                <a:latin typeface="黑体" panose="02010609060101010101" pitchFamily="2" charset="-122"/>
                <a:ea typeface="黑体" panose="02010609060101010101" pitchFamily="2" charset="-122"/>
              </a:rPr>
              <a:t>归向</a:t>
            </a:r>
            <a:r>
              <a:rPr lang="zh-CN" altLang="zh-CN" sz="4800" b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何</a:t>
            </a:r>
            <a:r>
              <a:rPr lang="zh-CN" altLang="zh-CN" sz="4800" b="1">
                <a:solidFill>
                  <a:srgbClr val="FF0066"/>
                </a:solidFill>
                <a:latin typeface="Arial" panose="020b0604020202020204" pitchFamily="34" charset="0"/>
              </a:rPr>
              <a:t>处</a:t>
            </a:r>
            <a:r>
              <a:rPr lang="zh-CN" altLang="zh-CN" sz="4800" b="1">
                <a:latin typeface="Arial" panose="020b0604020202020204" pitchFamily="34" charset="0"/>
              </a:rPr>
              <a:t>？</a:t>
            </a:r>
            <a:endParaRPr lang="en-US" altLang="zh-CN" sz="4800" b="1">
              <a:latin typeface="Arial" panose="020b0604020202020204" pitchFamily="34" charset="0"/>
            </a:endParaRPr>
          </a:p>
        </p:txBody>
      </p:sp>
      <p:sp>
        <p:nvSpPr>
          <p:cNvPr id="19468" name="文本框 19467"/>
          <p:cNvSpPr txBox="1"/>
          <p:nvPr/>
        </p:nvSpPr>
        <p:spPr>
          <a:xfrm>
            <a:off x="4724400" y="457200"/>
            <a:ext cx="3429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chemeClr val="hlink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600" b="1">
                <a:solidFill>
                  <a:schemeClr val="hlink"/>
                </a:solidFill>
                <a:latin typeface="Arial" panose="020b0604020202020204" pitchFamily="34" charset="0"/>
                <a:ea typeface="楷体_GB2312" pitchFamily="49" charset="-122"/>
              </a:rPr>
              <a:t>守拙</a:t>
            </a:r>
            <a:r>
              <a:rPr lang="zh-CN" altLang="en-US" sz="3600" b="1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归园田”</a:t>
            </a:r>
            <a:endParaRPr lang="zh-CN" altLang="en-US" sz="3600" b="1">
              <a:solidFill>
                <a:srgbClr val="FF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/>
      <p:bldP spid="19460" grpId="0"/>
      <p:bldP spid="19462" grpId="0"/>
      <p:bldP spid="19466" grpId="0"/>
      <p:bldP spid="1946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196" name="图片 8195" descr="200409210730011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7" name="文本框 8196"/>
          <p:cNvSpPr txBox="1"/>
          <p:nvPr/>
        </p:nvSpPr>
        <p:spPr>
          <a:xfrm>
            <a:off x="7696200" y="152400"/>
            <a:ext cx="854075" cy="67056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latin typeface="Arial" panose="020b0604020202020204" pitchFamily="34" charset="0"/>
                <a:ea typeface="楷体_GB2312" pitchFamily="49" charset="-122"/>
              </a:rPr>
              <a:t>采菊东篱下，悠然见南山。</a:t>
            </a:r>
            <a:endParaRPr lang="zh-CN" altLang="en-US" sz="440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chemeClr val="folHlink"/>
            </a:gs>
            <a:gs pos="100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文本框 23553"/>
          <p:cNvSpPr txBox="1"/>
          <p:nvPr/>
        </p:nvSpPr>
        <p:spPr>
          <a:xfrm>
            <a:off x="381000" y="990600"/>
            <a:ext cx="8153400" cy="140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</a:rPr>
              <a:t>找出描写田园生活情景的句子，诗人在这里描绘了一幅怎样的画面？运用了怎样的描写手法呢？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23555" name="文本框 23554"/>
          <p:cNvSpPr txBox="1"/>
          <p:nvPr/>
        </p:nvSpPr>
        <p:spPr>
          <a:xfrm>
            <a:off x="1116013" y="5805488"/>
            <a:ext cx="367188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9900"/>
                </a:solidFill>
                <a:latin typeface="楷体_GB2312" pitchFamily="49" charset="-122"/>
                <a:ea typeface="楷体_GB2312" pitchFamily="49" charset="-122"/>
              </a:rPr>
              <a:t>恬静 空阔 幽雅 朦胧。</a:t>
            </a:r>
            <a:endParaRPr lang="zh-CN" altLang="en-US" sz="2800" b="1">
              <a:solidFill>
                <a:srgbClr val="0099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556" name="文本框 23555"/>
          <p:cNvSpPr txBox="1"/>
          <p:nvPr/>
        </p:nvSpPr>
        <p:spPr>
          <a:xfrm>
            <a:off x="2268538" y="3141663"/>
            <a:ext cx="6121400" cy="2647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66"/>
                </a:solidFill>
                <a:latin typeface="Arial" panose="020b0604020202020204" pitchFamily="34" charset="0"/>
              </a:rPr>
              <a:t>  </a:t>
            </a:r>
            <a:endParaRPr lang="en-US" altLang="zh-CN" sz="2400" b="1">
              <a:solidFill>
                <a:srgbClr val="FF0066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en-US" altLang="zh-CN" sz="2400" b="1">
              <a:solidFill>
                <a:srgbClr val="FF0066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66"/>
                </a:solidFill>
                <a:latin typeface="Arial" panose="020b0604020202020204" pitchFamily="34" charset="0"/>
              </a:rPr>
              <a:t>  </a:t>
            </a:r>
            <a:endParaRPr lang="en-US" altLang="zh-CN" sz="2400" b="1">
              <a:solidFill>
                <a:srgbClr val="FF0066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66"/>
                </a:solidFill>
                <a:latin typeface="Arial" panose="020b0604020202020204" pitchFamily="34" charset="0"/>
              </a:rPr>
              <a:t> </a:t>
            </a:r>
            <a:endParaRPr lang="en-US" altLang="zh-CN" sz="2400" b="1">
              <a:solidFill>
                <a:srgbClr val="FF0066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66"/>
                </a:solidFill>
                <a:latin typeface="Arial" panose="020b0604020202020204" pitchFamily="34" charset="0"/>
              </a:rPr>
              <a:t>　　　　　　</a:t>
            </a:r>
            <a:endParaRPr lang="zh-CN" altLang="en-US" sz="2400" b="1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23557" name="文本框 23556"/>
          <p:cNvSpPr txBox="1"/>
          <p:nvPr/>
        </p:nvSpPr>
        <p:spPr>
          <a:xfrm>
            <a:off x="4787900" y="5805488"/>
            <a:ext cx="33845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对田园生活的热爱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3558" name="文本框 23557"/>
          <p:cNvSpPr txBox="1"/>
          <p:nvPr/>
        </p:nvSpPr>
        <p:spPr>
          <a:xfrm>
            <a:off x="395288" y="2997200"/>
            <a:ext cx="12255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9900"/>
                </a:solidFill>
                <a:latin typeface="Arial" panose="020b0604020202020204" pitchFamily="34" charset="0"/>
              </a:rPr>
              <a:t>所见：</a:t>
            </a:r>
            <a:endParaRPr lang="zh-CN" altLang="en-US" sz="2800" b="1">
              <a:solidFill>
                <a:srgbClr val="009900"/>
              </a:solidFill>
              <a:latin typeface="Arial" panose="020b0604020202020204" pitchFamily="34" charset="0"/>
            </a:endParaRPr>
          </a:p>
        </p:txBody>
      </p:sp>
      <p:sp>
        <p:nvSpPr>
          <p:cNvPr id="23559" name="文本框 23558"/>
          <p:cNvSpPr txBox="1"/>
          <p:nvPr/>
        </p:nvSpPr>
        <p:spPr>
          <a:xfrm>
            <a:off x="1676400" y="3048000"/>
            <a:ext cx="63373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66"/>
                </a:solidFill>
                <a:latin typeface="Arial" panose="020b0604020202020204" pitchFamily="34" charset="0"/>
              </a:rPr>
              <a:t>方宅、草屋，榆柳、桃李 。</a:t>
            </a:r>
            <a:endParaRPr lang="zh-CN" altLang="en-US" sz="2400" b="1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23560" name="文本框 23559"/>
          <p:cNvSpPr txBox="1"/>
          <p:nvPr/>
        </p:nvSpPr>
        <p:spPr>
          <a:xfrm>
            <a:off x="1187450" y="3500438"/>
            <a:ext cx="52927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66"/>
                </a:solidFill>
                <a:latin typeface="Arial" panose="020b0604020202020204" pitchFamily="34" charset="0"/>
              </a:rPr>
              <a:t>（亲切可即，环境幽雅美丽）</a:t>
            </a:r>
            <a:endParaRPr lang="zh-CN" altLang="en-US" sz="2400" b="1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23561" name="文本框 23560"/>
          <p:cNvSpPr txBox="1"/>
          <p:nvPr/>
        </p:nvSpPr>
        <p:spPr>
          <a:xfrm>
            <a:off x="1476375" y="3933825"/>
            <a:ext cx="52562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66"/>
                </a:solidFill>
                <a:latin typeface="Arial" panose="020b0604020202020204" pitchFamily="34" charset="0"/>
              </a:rPr>
              <a:t>远村、炊烟。</a:t>
            </a:r>
            <a:endParaRPr lang="zh-CN" altLang="en-US" sz="2400" b="1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23562" name="文本框 23561"/>
          <p:cNvSpPr txBox="1"/>
          <p:nvPr/>
        </p:nvSpPr>
        <p:spPr>
          <a:xfrm>
            <a:off x="1187450" y="4365625"/>
            <a:ext cx="48244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66"/>
                </a:solidFill>
                <a:latin typeface="Arial" panose="020b0604020202020204" pitchFamily="34" charset="0"/>
              </a:rPr>
              <a:t>（给人以悠长的遐思）</a:t>
            </a:r>
            <a:endParaRPr lang="zh-CN" altLang="en-US" sz="2400" b="1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23563" name="文本框 23562"/>
          <p:cNvSpPr txBox="1"/>
          <p:nvPr/>
        </p:nvSpPr>
        <p:spPr>
          <a:xfrm>
            <a:off x="1474788" y="4797425"/>
            <a:ext cx="4681537" cy="1004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66"/>
                </a:solidFill>
                <a:latin typeface="Arial" panose="020b0604020202020204" pitchFamily="34" charset="0"/>
              </a:rPr>
              <a:t>狗吠、鸡鸣。</a:t>
            </a:r>
            <a:endParaRPr lang="zh-CN" altLang="en-US" sz="2400" b="1">
              <a:solidFill>
                <a:srgbClr val="FF0066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3564" name="文本框 23563"/>
          <p:cNvSpPr txBox="1"/>
          <p:nvPr/>
        </p:nvSpPr>
        <p:spPr>
          <a:xfrm>
            <a:off x="1187450" y="5300663"/>
            <a:ext cx="45370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66"/>
                </a:solidFill>
                <a:latin typeface="Arial" panose="020b0604020202020204" pitchFamily="34" charset="0"/>
              </a:rPr>
              <a:t>（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</a:rPr>
              <a:t>以动衬静，</a:t>
            </a:r>
            <a:r>
              <a:rPr lang="zh-CN" altLang="en-US" sz="2400" b="1">
                <a:solidFill>
                  <a:srgbClr val="FF0066"/>
                </a:solidFill>
                <a:latin typeface="Arial" panose="020b0604020202020204" pitchFamily="34" charset="0"/>
              </a:rPr>
              <a:t>更显宁静、 和平 ）</a:t>
            </a:r>
            <a:endParaRPr lang="zh-CN" altLang="en-US" sz="2400" b="1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23565" name="文本框 23564"/>
          <p:cNvSpPr txBox="1"/>
          <p:nvPr/>
        </p:nvSpPr>
        <p:spPr>
          <a:xfrm>
            <a:off x="5364163" y="3068638"/>
            <a:ext cx="41036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</a:rPr>
              <a:t>→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</a:rPr>
              <a:t>近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23566" name="文本框 23565"/>
          <p:cNvSpPr txBox="1"/>
          <p:nvPr/>
        </p:nvSpPr>
        <p:spPr>
          <a:xfrm>
            <a:off x="5364163" y="4149725"/>
            <a:ext cx="100806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</a:rPr>
              <a:t>→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</a:rPr>
              <a:t>远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23567" name="文本框 23566"/>
          <p:cNvSpPr txBox="1"/>
          <p:nvPr/>
        </p:nvSpPr>
        <p:spPr>
          <a:xfrm>
            <a:off x="395288" y="4781550"/>
            <a:ext cx="19431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9900"/>
                </a:solidFill>
                <a:latin typeface="Arial" panose="020b0604020202020204" pitchFamily="34" charset="0"/>
              </a:rPr>
              <a:t>所闻：</a:t>
            </a:r>
            <a:endParaRPr lang="zh-CN" altLang="en-US" sz="2800" b="1">
              <a:solidFill>
                <a:srgbClr val="009900"/>
              </a:solidFill>
              <a:latin typeface="Arial" panose="020b0604020202020204" pitchFamily="34" charset="0"/>
            </a:endParaRPr>
          </a:p>
        </p:txBody>
      </p:sp>
      <p:sp>
        <p:nvSpPr>
          <p:cNvPr id="23568" name="文本框 23567"/>
          <p:cNvSpPr txBox="1"/>
          <p:nvPr/>
        </p:nvSpPr>
        <p:spPr>
          <a:xfrm>
            <a:off x="6096000" y="3657600"/>
            <a:ext cx="13684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色彩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3569" name="文本框 23568"/>
          <p:cNvSpPr txBox="1"/>
          <p:nvPr/>
        </p:nvSpPr>
        <p:spPr>
          <a:xfrm>
            <a:off x="6172200" y="4800600"/>
            <a:ext cx="10080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9900"/>
                </a:solidFill>
                <a:latin typeface="Arial" panose="020b0604020202020204" pitchFamily="34" charset="0"/>
              </a:rPr>
              <a:t>声音</a:t>
            </a:r>
            <a:endParaRPr lang="zh-CN" altLang="en-US" sz="3200" b="1">
              <a:solidFill>
                <a:srgbClr val="FF9900"/>
              </a:solidFill>
              <a:latin typeface="Arial" panose="020b0604020202020204" pitchFamily="34" charset="0"/>
            </a:endParaRPr>
          </a:p>
        </p:txBody>
      </p:sp>
      <p:sp>
        <p:nvSpPr>
          <p:cNvPr id="23571" name="文本框 23570"/>
          <p:cNvSpPr txBox="1"/>
          <p:nvPr/>
        </p:nvSpPr>
        <p:spPr>
          <a:xfrm>
            <a:off x="152400" y="5791200"/>
            <a:ext cx="12239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9900"/>
                </a:solidFill>
                <a:latin typeface="Arial" panose="020b0604020202020204" pitchFamily="34" charset="0"/>
              </a:rPr>
              <a:t>小结：</a:t>
            </a:r>
            <a:endParaRPr lang="zh-CN" altLang="en-US" sz="2800" b="1">
              <a:solidFill>
                <a:srgbClr val="009900"/>
              </a:solidFill>
              <a:latin typeface="Arial" panose="020b0604020202020204" pitchFamily="34" charset="0"/>
            </a:endParaRPr>
          </a:p>
        </p:txBody>
      </p:sp>
      <p:sp>
        <p:nvSpPr>
          <p:cNvPr id="23572" name="文本框 23571"/>
          <p:cNvSpPr txBox="1"/>
          <p:nvPr/>
        </p:nvSpPr>
        <p:spPr>
          <a:xfrm>
            <a:off x="0" y="177800"/>
            <a:ext cx="24193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分析鉴赏</a:t>
            </a:r>
            <a:endParaRPr lang="zh-CN" altLang="en-US" sz="4400">
              <a:solidFill>
                <a:schemeClr val="accent2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3576" name="矩形 23575"/>
          <p:cNvSpPr/>
          <p:nvPr/>
        </p:nvSpPr>
        <p:spPr>
          <a:xfrm rot="5400000">
            <a:off x="5943600" y="3657600"/>
            <a:ext cx="4800600" cy="8382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Front">
                <a:rot lat="20640000" lon="20700000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lstStyle/>
          <a:p>
            <a:pPr algn="ctr"/>
            <a:r>
              <a:rPr lang="zh-CN" altLang="en-US" sz="360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一切景语皆情语</a:t>
            </a:r>
            <a:endParaRPr lang="zh-CN" altLang="en-US" sz="3600">
              <a:solidFill>
                <a:srgbClr val="CC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20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10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6" dur="80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7" dur="80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80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0"/>
      <p:bldP spid="23558" grpId="0"/>
      <p:bldP spid="23559" grpId="0"/>
      <p:bldP spid="23560" grpId="0"/>
      <p:bldP spid="23561" grpId="0"/>
      <p:bldP spid="23562" grpId="0"/>
      <p:bldP spid="23563" grpId="0"/>
      <p:bldP spid="23564" grpId="0"/>
      <p:bldP spid="23565" grpId="0"/>
      <p:bldP spid="23566" grpId="0"/>
      <p:bldP spid="23567" grpId="0"/>
      <p:bldP spid="23568" grpId="0"/>
      <p:bldP spid="23569" grpId="0"/>
      <p:bldP spid="2357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4578" name="图片 24577" descr="12342006204-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8" y="1905000"/>
            <a:ext cx="4032250" cy="4403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79" name="图片 24578" descr="untitle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9600" y="1828800"/>
            <a:ext cx="4314825" cy="4495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0" name="文本框 24579"/>
          <p:cNvSpPr txBox="1"/>
          <p:nvPr/>
        </p:nvSpPr>
        <p:spPr>
          <a:xfrm>
            <a:off x="0" y="0"/>
            <a:ext cx="8424863" cy="16843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</a:rPr>
              <a:t>       </a:t>
            </a:r>
            <a:r>
              <a:rPr lang="zh-CN" altLang="en-US" sz="3200" b="1">
                <a:solidFill>
                  <a:srgbClr val="FF0066"/>
                </a:solidFill>
                <a:latin typeface="Arial" panose="020b0604020202020204" pitchFamily="34" charset="0"/>
              </a:rPr>
              <a:t>白描</a:t>
            </a:r>
            <a:r>
              <a:rPr lang="zh-CN" altLang="en-US" sz="2400" b="1">
                <a:latin typeface="Arial" panose="020b0604020202020204" pitchFamily="34" charset="0"/>
              </a:rPr>
              <a:t>原是中国画的一种技法，指描绘人物和花卉时用墨线勾勒物象，不着颜色，称为“单线平涂”法。它源于古代的“白画”。  在文学创作上，“白描”作为一种表现方法，是指</a:t>
            </a: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</a:rPr>
              <a:t>用最简练的笔墨，不加烘托，描画出鲜明生动的形象。</a:t>
            </a:r>
            <a:endParaRPr lang="zh-CN" altLang="en-US" sz="2400" b="1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chemeClr val="folHlink"/>
            </a:gs>
            <a:gs pos="100000">
              <a:schemeClr val="accent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6" name="文本框 28675"/>
          <p:cNvSpPr txBox="1"/>
          <p:nvPr/>
        </p:nvSpPr>
        <p:spPr>
          <a:xfrm>
            <a:off x="228600" y="228600"/>
            <a:ext cx="32004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>
                <a:solidFill>
                  <a:srgbClr val="CC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能力提升</a:t>
            </a:r>
            <a:endParaRPr lang="zh-CN" altLang="en-US" sz="4800">
              <a:solidFill>
                <a:srgbClr val="CC0066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8677" name="文本框 28676"/>
          <p:cNvSpPr txBox="1"/>
          <p:nvPr/>
        </p:nvSpPr>
        <p:spPr>
          <a:xfrm>
            <a:off x="0" y="1570038"/>
            <a:ext cx="9448800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Arial" panose="020b0604020202020204" pitchFamily="34" charset="0"/>
              </a:rPr>
              <a:t>根据刚刚所学的知识，请将下面提供的词语，    扩展成一段话，描绘出一个优美的意境。</a:t>
            </a:r>
            <a:r>
              <a:rPr lang="en-US" altLang="zh-CN" sz="3600" i="1">
                <a:solidFill>
                  <a:srgbClr val="660066"/>
                </a:solidFill>
                <a:latin typeface="Arial" panose="020b0604020202020204" pitchFamily="34" charset="0"/>
              </a:rPr>
              <a:t>(</a:t>
            </a:r>
            <a:r>
              <a:rPr lang="zh-CN" altLang="en-US" sz="3600" i="1">
                <a:solidFill>
                  <a:srgbClr val="660066"/>
                </a:solidFill>
                <a:latin typeface="Arial" panose="020b0604020202020204" pitchFamily="34" charset="0"/>
              </a:rPr>
              <a:t>至少使用一种修辞手法，不少于</a:t>
            </a:r>
            <a:r>
              <a:rPr lang="en-US" altLang="zh-CN" sz="3600" i="1">
                <a:solidFill>
                  <a:srgbClr val="660066"/>
                </a:solidFill>
                <a:latin typeface="Arial" panose="020b0604020202020204" pitchFamily="34" charset="0"/>
              </a:rPr>
              <a:t>60</a:t>
            </a:r>
            <a:r>
              <a:rPr lang="zh-CN" altLang="en-US" sz="3600" i="1">
                <a:solidFill>
                  <a:srgbClr val="660066"/>
                </a:solidFill>
                <a:latin typeface="Arial" panose="020b0604020202020204" pitchFamily="34" charset="0"/>
              </a:rPr>
              <a:t>字。</a:t>
            </a:r>
            <a:r>
              <a:rPr lang="en-US" altLang="zh-CN" sz="3600" i="1">
                <a:solidFill>
                  <a:srgbClr val="660066"/>
                </a:solidFill>
                <a:latin typeface="Arial" panose="020b0604020202020204" pitchFamily="34" charset="0"/>
              </a:rPr>
              <a:t>)</a:t>
            </a:r>
            <a:endParaRPr lang="en-US" altLang="zh-CN" sz="3600" i="1">
              <a:solidFill>
                <a:srgbClr val="660066"/>
              </a:solidFill>
              <a:latin typeface="Arial" panose="020b0604020202020204" pitchFamily="34" charset="0"/>
            </a:endParaRPr>
          </a:p>
        </p:txBody>
      </p:sp>
      <p:sp>
        <p:nvSpPr>
          <p:cNvPr id="28678" name="文本框 28677"/>
          <p:cNvSpPr txBox="1"/>
          <p:nvPr/>
        </p:nvSpPr>
        <p:spPr>
          <a:xfrm>
            <a:off x="228600" y="4191000"/>
            <a:ext cx="871855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800">
                <a:solidFill>
                  <a:srgbClr val="FF0066"/>
                </a:solidFill>
                <a:latin typeface="Arial" panose="020b0604020202020204" pitchFamily="34" charset="0"/>
              </a:rPr>
              <a:t>小河、柳树、夕阳、青草、歌儿</a:t>
            </a:r>
            <a:endParaRPr lang="zh-CN" altLang="en-US" sz="480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pic>
        <p:nvPicPr>
          <p:cNvPr id="28679" name="Picture 2" descr="178390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5863"/>
            <a:ext cx="914400" cy="592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0" name="Picture 2" descr="178390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9600" y="6265863"/>
            <a:ext cx="914400" cy="5921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9709" name="图片 29708" descr="200212131630316138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8" name="文本框 29697"/>
          <p:cNvSpPr txBox="1"/>
          <p:nvPr/>
        </p:nvSpPr>
        <p:spPr>
          <a:xfrm>
            <a:off x="0" y="1447800"/>
            <a:ext cx="8839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CC0066"/>
                </a:solidFill>
                <a:latin typeface="Arial" panose="020b0604020202020204" pitchFamily="34" charset="0"/>
                <a:ea typeface="迷你简启体" pitchFamily="65" charset="-122"/>
              </a:rPr>
              <a:t>陶渊明的</a:t>
            </a:r>
            <a:r>
              <a:rPr lang="en-US" altLang="zh-CN" sz="3600" b="1">
                <a:solidFill>
                  <a:srgbClr val="CC0066"/>
                </a:solidFill>
                <a:latin typeface="Arial" panose="020b0604020202020204" pitchFamily="34" charset="0"/>
                <a:ea typeface="迷你简启体" pitchFamily="65" charset="-122"/>
              </a:rPr>
              <a:t>《</a:t>
            </a:r>
            <a:r>
              <a:rPr lang="zh-CN" altLang="en-US" sz="3600" b="1">
                <a:solidFill>
                  <a:srgbClr val="CC0066"/>
                </a:solidFill>
                <a:latin typeface="Arial" panose="020b0604020202020204" pitchFamily="34" charset="0"/>
                <a:ea typeface="迷你简启体" pitchFamily="65" charset="-122"/>
              </a:rPr>
              <a:t>归园田居</a:t>
            </a:r>
            <a:r>
              <a:rPr lang="en-US" altLang="zh-CN" sz="3600" b="1">
                <a:solidFill>
                  <a:srgbClr val="CC0066"/>
                </a:solidFill>
                <a:latin typeface="Arial" panose="020b0604020202020204" pitchFamily="34" charset="0"/>
                <a:ea typeface="迷你简启体" pitchFamily="65" charset="-122"/>
              </a:rPr>
              <a:t>》</a:t>
            </a:r>
            <a:r>
              <a:rPr lang="zh-CN" altLang="en-US" sz="3600" b="1">
                <a:solidFill>
                  <a:srgbClr val="CC0066"/>
                </a:solidFill>
                <a:latin typeface="Arial" panose="020b0604020202020204" pitchFamily="34" charset="0"/>
                <a:ea typeface="迷你简启体" pitchFamily="65" charset="-122"/>
              </a:rPr>
              <a:t>（之一）是：</a:t>
            </a:r>
            <a:r>
              <a:rPr lang="en-US" altLang="zh-CN" sz="3600" b="1">
                <a:solidFill>
                  <a:srgbClr val="CC0066"/>
                </a:solidFill>
                <a:latin typeface="Arial" panose="020b0604020202020204" pitchFamily="34" charset="0"/>
                <a:ea typeface="迷你简启体" pitchFamily="65" charset="-122"/>
              </a:rPr>
              <a:t>  </a:t>
            </a:r>
            <a:endParaRPr lang="en-US" altLang="zh-CN" sz="3600" b="1">
              <a:solidFill>
                <a:srgbClr val="CC0066"/>
              </a:solidFill>
              <a:latin typeface="Arial" panose="020b0604020202020204" pitchFamily="34" charset="0"/>
              <a:ea typeface="迷你简启体" pitchFamily="65" charset="-122"/>
            </a:endParaRPr>
          </a:p>
        </p:txBody>
      </p:sp>
      <p:sp>
        <p:nvSpPr>
          <p:cNvPr id="29699" name="文本框 29698"/>
          <p:cNvSpPr txBox="1"/>
          <p:nvPr/>
        </p:nvSpPr>
        <p:spPr>
          <a:xfrm>
            <a:off x="1371600" y="3962400"/>
            <a:ext cx="73596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66"/>
                </a:solidFill>
                <a:latin typeface="Arial" panose="020b0604020202020204" pitchFamily="34" charset="0"/>
                <a:ea typeface="迷你简启体" pitchFamily="65" charset="-122"/>
              </a:rPr>
              <a:t>一首蕴含人生取舍深义的智慧之歌；</a:t>
            </a:r>
            <a:endParaRPr lang="zh-CN" altLang="en-US" sz="3200" b="1">
              <a:solidFill>
                <a:srgbClr val="FF0066"/>
              </a:solidFill>
              <a:latin typeface="Arial" panose="020b0604020202020204" pitchFamily="34" charset="0"/>
              <a:ea typeface="迷你简启体" pitchFamily="65" charset="-122"/>
            </a:endParaRPr>
          </a:p>
        </p:txBody>
      </p:sp>
      <p:sp>
        <p:nvSpPr>
          <p:cNvPr id="29700" name="文本框 29699"/>
          <p:cNvSpPr txBox="1"/>
          <p:nvPr/>
        </p:nvSpPr>
        <p:spPr>
          <a:xfrm>
            <a:off x="0" y="228600"/>
            <a:ext cx="216058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0066"/>
                </a:solidFill>
                <a:latin typeface="Arial" panose="020b0604020202020204" pitchFamily="34" charset="0"/>
              </a:rPr>
              <a:t>总结</a:t>
            </a:r>
            <a:endParaRPr lang="zh-CN" altLang="en-US" sz="4400" b="1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29703" name="文本框 29702"/>
          <p:cNvSpPr txBox="1"/>
          <p:nvPr/>
        </p:nvSpPr>
        <p:spPr>
          <a:xfrm>
            <a:off x="1295400" y="4724400"/>
            <a:ext cx="74358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66"/>
                </a:solidFill>
                <a:latin typeface="Arial" panose="020b0604020202020204" pitchFamily="34" charset="0"/>
                <a:ea typeface="迷你简启体" pitchFamily="65" charset="-122"/>
              </a:rPr>
              <a:t>一首冲决尘网、张扬个性的力量之歌；</a:t>
            </a:r>
            <a:endParaRPr lang="zh-CN" altLang="en-US" sz="3200" b="1">
              <a:solidFill>
                <a:srgbClr val="FF0066"/>
              </a:solidFill>
              <a:latin typeface="Arial" panose="020b0604020202020204" pitchFamily="34" charset="0"/>
              <a:ea typeface="迷你简启体" pitchFamily="65" charset="-122"/>
            </a:endParaRPr>
          </a:p>
        </p:txBody>
      </p:sp>
      <p:sp>
        <p:nvSpPr>
          <p:cNvPr id="29704" name="文本框 29703"/>
          <p:cNvSpPr txBox="1"/>
          <p:nvPr/>
        </p:nvSpPr>
        <p:spPr>
          <a:xfrm>
            <a:off x="1371600" y="5410200"/>
            <a:ext cx="69024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66"/>
                </a:solidFill>
                <a:latin typeface="Arial" panose="020b0604020202020204" pitchFamily="34" charset="0"/>
                <a:ea typeface="迷你简启体" pitchFamily="65" charset="-122"/>
              </a:rPr>
              <a:t>一首融入自然、享受自由的心灵之歌。</a:t>
            </a:r>
            <a:endParaRPr lang="zh-CN" altLang="en-US" sz="3200">
              <a:solidFill>
                <a:srgbClr val="FF0066"/>
              </a:solidFill>
              <a:latin typeface="Arial" panose="020b0604020202020204" pitchFamily="34" charset="0"/>
              <a:ea typeface="迷你简启体" pitchFamily="65" charset="-122"/>
            </a:endParaRPr>
          </a:p>
        </p:txBody>
      </p:sp>
      <p:sp>
        <p:nvSpPr>
          <p:cNvPr id="29705" name="文本框 29704"/>
          <p:cNvSpPr txBox="1"/>
          <p:nvPr/>
        </p:nvSpPr>
        <p:spPr>
          <a:xfrm>
            <a:off x="1371600" y="3352800"/>
            <a:ext cx="72072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66"/>
                </a:solidFill>
                <a:latin typeface="Arial" panose="020b0604020202020204" pitchFamily="34" charset="0"/>
                <a:ea typeface="迷你简启体" pitchFamily="65" charset="-122"/>
              </a:rPr>
              <a:t>一首古老淳朴、幽静祥和的田园之歌；</a:t>
            </a:r>
            <a:endParaRPr lang="zh-CN" altLang="en-US" sz="3200" b="1">
              <a:solidFill>
                <a:srgbClr val="FF0066"/>
              </a:solidFill>
              <a:latin typeface="Arial" panose="020b0604020202020204" pitchFamily="34" charset="0"/>
              <a:ea typeface="迷你简启体" pitchFamily="65" charset="-122"/>
            </a:endParaRPr>
          </a:p>
        </p:txBody>
      </p:sp>
      <p:sp>
        <p:nvSpPr>
          <p:cNvPr id="29706" name="文本框 29705"/>
          <p:cNvSpPr txBox="1"/>
          <p:nvPr/>
        </p:nvSpPr>
        <p:spPr>
          <a:xfrm>
            <a:off x="1447800" y="2514600"/>
            <a:ext cx="7239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66"/>
                </a:solidFill>
                <a:latin typeface="Arial" panose="020b0604020202020204" pitchFamily="34" charset="0"/>
                <a:ea typeface="迷你简启体" pitchFamily="65" charset="-122"/>
              </a:rPr>
              <a:t>一首蔑视尘俗、实现自我的生命之歌；</a:t>
            </a:r>
            <a:endParaRPr lang="zh-CN" altLang="en-US" sz="3200" b="1">
              <a:solidFill>
                <a:srgbClr val="FF0066"/>
              </a:solidFill>
              <a:latin typeface="Arial" panose="020b0604020202020204" pitchFamily="34" charset="0"/>
              <a:ea typeface="迷你简启体" pitchFamily="65" charset="-122"/>
            </a:endParaRPr>
          </a:p>
        </p:txBody>
      </p:sp>
      <p:pic>
        <p:nvPicPr>
          <p:cNvPr id="29707" name="Picture 2" descr="178390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410200"/>
            <a:ext cx="1524000" cy="1447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edge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3253" name="图片 53252" descr="yinjiu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9624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5" name="矩形 53254"/>
          <p:cNvSpPr/>
          <p:nvPr/>
        </p:nvSpPr>
        <p:spPr>
          <a:xfrm rot="5400000">
            <a:off x="3352800" y="2743200"/>
            <a:ext cx="4800600" cy="12954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Front">
                <a:rot lat="20640000" lon="20700000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lstStyle/>
          <a:p>
            <a:pPr algn="ctr"/>
            <a:r>
              <a:rPr lang="zh-CN" altLang="en-US" sz="360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陶渊明</a:t>
            </a:r>
            <a:endParaRPr lang="zh-CN" altLang="en-US" sz="3600">
              <a:solidFill>
                <a:srgbClr val="CC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3256" name="文本框 53255"/>
          <p:cNvSpPr txBox="1"/>
          <p:nvPr/>
        </p:nvSpPr>
        <p:spPr>
          <a:xfrm>
            <a:off x="7958138" y="1020763"/>
            <a:ext cx="915987" cy="49688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r>
              <a:rPr lang="zh-CN" altLang="en-US" sz="4800">
                <a:solidFill>
                  <a:srgbClr val="FF0066"/>
                </a:solidFill>
                <a:latin typeface="Arial" panose="020b0604020202020204" pitchFamily="34" charset="0"/>
              </a:rPr>
              <a:t>归园田居（其一）</a:t>
            </a:r>
            <a:endParaRPr lang="zh-CN" altLang="en-US" sz="480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218" name="图片 9217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" y="333375"/>
            <a:ext cx="8612188" cy="5976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文本框 9218"/>
          <p:cNvSpPr txBox="1"/>
          <p:nvPr/>
        </p:nvSpPr>
        <p:spPr>
          <a:xfrm>
            <a:off x="3419475" y="260350"/>
            <a:ext cx="446405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6600" b="1">
                <a:solidFill>
                  <a:srgbClr val="3333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陶渊明</a:t>
            </a:r>
            <a:endParaRPr lang="zh-CN" altLang="en-US" sz="6600">
              <a:solidFill>
                <a:srgbClr val="3333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220" name="文本框 9219"/>
          <p:cNvSpPr txBox="1"/>
          <p:nvPr/>
        </p:nvSpPr>
        <p:spPr>
          <a:xfrm>
            <a:off x="3851275" y="1341438"/>
            <a:ext cx="3816350" cy="2773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FF"/>
                </a:solidFill>
                <a:latin typeface="Arial" panose="020b0604020202020204" pitchFamily="34" charset="0"/>
              </a:rPr>
              <a:t>又名：</a:t>
            </a:r>
            <a:endParaRPr lang="zh-CN" altLang="en-US" sz="3200" b="1">
              <a:solidFill>
                <a:srgbClr val="FF00FF"/>
              </a:solidFill>
              <a:latin typeface="Arial" panose="020b0604020202020204" pitchFamily="34" charset="0"/>
            </a:endParaRPr>
          </a:p>
          <a:p>
            <a:r>
              <a:rPr lang="zh-CN" altLang="en-US" sz="3200" b="1">
                <a:solidFill>
                  <a:srgbClr val="FF00FF"/>
                </a:solidFill>
                <a:latin typeface="Arial" panose="020b0604020202020204" pitchFamily="34" charset="0"/>
              </a:rPr>
              <a:t>    字：</a:t>
            </a:r>
            <a:endParaRPr lang="zh-CN" altLang="en-US" sz="3200" b="1">
              <a:solidFill>
                <a:srgbClr val="FF00FF"/>
              </a:solidFill>
              <a:latin typeface="Arial" panose="020b0604020202020204" pitchFamily="34" charset="0"/>
            </a:endParaRPr>
          </a:p>
          <a:p>
            <a:r>
              <a:rPr lang="zh-CN" altLang="en-US" sz="3200" b="1">
                <a:solidFill>
                  <a:srgbClr val="FF00FF"/>
                </a:solidFill>
                <a:latin typeface="Arial" panose="020b0604020202020204" pitchFamily="34" charset="0"/>
              </a:rPr>
              <a:t>自号：</a:t>
            </a:r>
            <a:endParaRPr lang="zh-CN" altLang="en-US" sz="3200" b="1">
              <a:solidFill>
                <a:srgbClr val="FF00FF"/>
              </a:solidFill>
              <a:latin typeface="Arial" panose="020b0604020202020204" pitchFamily="34" charset="0"/>
            </a:endParaRPr>
          </a:p>
          <a:p>
            <a:r>
              <a:rPr lang="zh-CN" altLang="en-US" sz="3200" b="1">
                <a:solidFill>
                  <a:srgbClr val="FF00FF"/>
                </a:solidFill>
                <a:latin typeface="Arial" panose="020b0604020202020204" pitchFamily="34" charset="0"/>
              </a:rPr>
              <a:t>谥号：</a:t>
            </a:r>
            <a:endParaRPr lang="zh-CN" altLang="en-US" sz="3200" b="1">
              <a:solidFill>
                <a:srgbClr val="FF00FF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3200" b="1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9221" name="文本框 9220"/>
          <p:cNvSpPr txBox="1"/>
          <p:nvPr/>
        </p:nvSpPr>
        <p:spPr>
          <a:xfrm>
            <a:off x="3419475" y="3500438"/>
            <a:ext cx="5473700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         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（时代）最杰出的诗人，他的诗情感真实，诗味醇厚，风格平淡，语言清新自然。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222" name="文本框 9221"/>
          <p:cNvSpPr txBox="1"/>
          <p:nvPr/>
        </p:nvSpPr>
        <p:spPr>
          <a:xfrm flipV="1">
            <a:off x="3348038" y="5013325"/>
            <a:ext cx="5545137" cy="946150"/>
          </a:xfrm>
          <a:prstGeom prst="rect">
            <a:avLst/>
          </a:prstGeom>
          <a:noFill/>
          <a:ln w="9525">
            <a:noFill/>
          </a:ln>
        </p:spPr>
        <p:txBody>
          <a:bodyPr rot="10800000">
            <a:spAutoFit/>
          </a:bodyPr>
          <a:lstStyle/>
          <a:p>
            <a:r>
              <a:rPr lang="en-US" altLang="zh-CN" sz="2400" b="1">
                <a:solidFill>
                  <a:srgbClr val="CC0000"/>
                </a:solidFill>
                <a:latin typeface="Arial" panose="020b0604020202020204" pitchFamily="34" charset="0"/>
              </a:rPr>
              <a:t>      </a:t>
            </a:r>
            <a:r>
              <a:rPr lang="zh-CN" altLang="en-US" sz="2800" b="1">
                <a:latin typeface="Arial" panose="020b0604020202020204" pitchFamily="34" charset="0"/>
              </a:rPr>
              <a:t>开创           诗派，为古典诗歌开辟了一个新的境界．</a:t>
            </a:r>
            <a:endParaRPr lang="zh-CN" altLang="en-US" sz="2800" b="1">
              <a:latin typeface="Arial" panose="020b0604020202020204" pitchFamily="34" charset="0"/>
            </a:endParaRPr>
          </a:p>
        </p:txBody>
      </p:sp>
      <p:grpSp>
        <p:nvGrpSpPr>
          <p:cNvPr id="9223" name="组合 9222"/>
          <p:cNvGrpSpPr/>
          <p:nvPr/>
        </p:nvGrpSpPr>
        <p:grpSpPr>
          <a:xfrm>
            <a:off x="539750" y="1773238"/>
            <a:ext cx="3744913" cy="4940300"/>
            <a:chOff x="960" y="1344"/>
            <a:chExt cx="1830" cy="2735"/>
          </a:xfrm>
        </p:grpSpPr>
        <p:sp>
          <p:nvSpPr>
            <p:cNvPr id="9224" name="文本框 9223"/>
            <p:cNvSpPr txBox="1"/>
            <p:nvPr/>
          </p:nvSpPr>
          <p:spPr>
            <a:xfrm>
              <a:off x="1248" y="3792"/>
              <a:ext cx="1542" cy="2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sz="2800" b="1">
                <a:solidFill>
                  <a:srgbClr val="3399FF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9225" name="图片 9224" descr="陶04"/>
            <p:cNvPicPr>
              <a:picLocks noChangeAspect="1"/>
            </p:cNvPicPr>
            <p:nvPr/>
          </p:nvPicPr>
          <p:blipFill>
            <a:blip r:embed="rId3">
              <a:lum bright="6000" contrast="30000"/>
            </a:blip>
            <a:stretch>
              <a:fillRect/>
            </a:stretch>
          </p:blipFill>
          <p:spPr>
            <a:xfrm>
              <a:off x="960" y="1344"/>
              <a:ext cx="1392" cy="2351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9226" name="文本框 9225"/>
          <p:cNvSpPr txBox="1"/>
          <p:nvPr/>
        </p:nvSpPr>
        <p:spPr>
          <a:xfrm>
            <a:off x="5219700" y="1268413"/>
            <a:ext cx="93503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</a:rPr>
              <a:t>潜</a:t>
            </a:r>
            <a:endParaRPr lang="zh-CN" altLang="en-US" sz="2800" b="1">
              <a:latin typeface="Arial" panose="020b0604020202020204" pitchFamily="34" charset="0"/>
            </a:endParaRPr>
          </a:p>
        </p:txBody>
      </p:sp>
      <p:sp>
        <p:nvSpPr>
          <p:cNvPr id="9227" name="文本框 9226"/>
          <p:cNvSpPr txBox="1"/>
          <p:nvPr/>
        </p:nvSpPr>
        <p:spPr>
          <a:xfrm>
            <a:off x="5219700" y="1773238"/>
            <a:ext cx="115093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</a:rPr>
              <a:t>元亮</a:t>
            </a:r>
            <a:endParaRPr lang="zh-CN" altLang="en-US" sz="2800" b="1">
              <a:latin typeface="Arial" panose="020b0604020202020204" pitchFamily="34" charset="0"/>
            </a:endParaRPr>
          </a:p>
        </p:txBody>
      </p:sp>
      <p:sp>
        <p:nvSpPr>
          <p:cNvPr id="9228" name="文本框 9227"/>
          <p:cNvSpPr txBox="1"/>
          <p:nvPr/>
        </p:nvSpPr>
        <p:spPr>
          <a:xfrm>
            <a:off x="5105400" y="2362200"/>
            <a:ext cx="18732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</a:rPr>
              <a:t>五柳先生</a:t>
            </a:r>
            <a:endParaRPr lang="zh-CN" altLang="en-US" sz="2800" b="1">
              <a:latin typeface="Arial" panose="020b0604020202020204" pitchFamily="34" charset="0"/>
            </a:endParaRPr>
          </a:p>
        </p:txBody>
      </p:sp>
      <p:sp>
        <p:nvSpPr>
          <p:cNvPr id="9229" name="文本框 9228"/>
          <p:cNvSpPr txBox="1"/>
          <p:nvPr/>
        </p:nvSpPr>
        <p:spPr>
          <a:xfrm>
            <a:off x="5181600" y="2895600"/>
            <a:ext cx="17287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</a:rPr>
              <a:t>靖节先生</a:t>
            </a:r>
            <a:endParaRPr lang="zh-CN" altLang="en-US" sz="2800" b="1">
              <a:latin typeface="Arial" panose="020b0604020202020204" pitchFamily="34" charset="0"/>
            </a:endParaRPr>
          </a:p>
        </p:txBody>
      </p:sp>
      <p:sp>
        <p:nvSpPr>
          <p:cNvPr id="9230" name="文本框 9229"/>
          <p:cNvSpPr txBox="1"/>
          <p:nvPr/>
        </p:nvSpPr>
        <p:spPr>
          <a:xfrm>
            <a:off x="3635375" y="3429000"/>
            <a:ext cx="9366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66"/>
                </a:solidFill>
                <a:latin typeface="Arial" panose="020b0604020202020204" pitchFamily="34" charset="0"/>
              </a:rPr>
              <a:t>东晋</a:t>
            </a:r>
            <a:endParaRPr lang="zh-CN" altLang="en-US" sz="2800" b="1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9231" name="文本框 9230"/>
          <p:cNvSpPr txBox="1"/>
          <p:nvPr/>
        </p:nvSpPr>
        <p:spPr>
          <a:xfrm>
            <a:off x="3635375" y="3789363"/>
            <a:ext cx="1008063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800" b="1">
                <a:solidFill>
                  <a:srgbClr val="FF0066"/>
                </a:solidFill>
                <a:latin typeface="Arial" panose="020b0604020202020204" pitchFamily="34" charset="0"/>
              </a:rPr>
              <a:t>———</a:t>
            </a:r>
            <a:endParaRPr lang="en-US" altLang="zh-CN" sz="1800" b="1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9232" name="文本框 9231"/>
          <p:cNvSpPr txBox="1"/>
          <p:nvPr/>
        </p:nvSpPr>
        <p:spPr>
          <a:xfrm>
            <a:off x="4716463" y="4941888"/>
            <a:ext cx="10795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</a:rPr>
              <a:t>田园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0" grpId="0"/>
      <p:bldP spid="9221" grpId="0"/>
      <p:bldP spid="9222" grpId="0"/>
      <p:bldP spid="9226" grpId="0"/>
      <p:bldP spid="9227" grpId="0"/>
      <p:bldP spid="9228" grpId="0"/>
      <p:bldP spid="9229" grpId="0"/>
      <p:bldP spid="9230" grpId="0"/>
      <p:bldP spid="9231" grpId="0"/>
      <p:bldP spid="92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87680" y="1207770"/>
            <a:ext cx="7854950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/>
              <a:t>归园田居（其三）</a:t>
            </a:r>
            <a:endParaRPr lang="zh-CN" altLang="en-US" sz="4400"/>
          </a:p>
          <a:p>
            <a:r>
              <a:rPr lang="zh-CN" altLang="en-US" sz="4400"/>
              <a:t>种豆南山下，草盛豆苗稀。</a:t>
            </a:r>
            <a:endParaRPr lang="zh-CN" altLang="en-US" sz="4400"/>
          </a:p>
          <a:p>
            <a:r>
              <a:rPr lang="zh-CN" altLang="en-US" sz="4400"/>
              <a:t>晨兴理荒秽，带月荷锄归。</a:t>
            </a:r>
            <a:endParaRPr lang="zh-CN" altLang="en-US" sz="4400"/>
          </a:p>
          <a:p>
            <a:r>
              <a:rPr lang="zh-CN" altLang="en-US" sz="4400"/>
              <a:t>道狭草木长，夕露沾我衣。</a:t>
            </a:r>
            <a:endParaRPr lang="zh-CN" altLang="en-US" sz="4400"/>
          </a:p>
          <a:p>
            <a:r>
              <a:rPr lang="zh-CN" altLang="en-US" sz="4400"/>
              <a:t>衣沾不足惜， 但使愿无违。</a:t>
            </a:r>
            <a:endParaRPr lang="zh-CN" altLang="en-US" sz="4400"/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8" name="文本框 36867"/>
          <p:cNvSpPr txBox="1"/>
          <p:nvPr/>
        </p:nvSpPr>
        <p:spPr>
          <a:xfrm>
            <a:off x="0" y="609600"/>
            <a:ext cx="5197475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720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少无适俗韵</a:t>
            </a:r>
            <a:endParaRPr lang="zh-CN" altLang="en-US" sz="7200">
              <a:solidFill>
                <a:srgbClr val="FF0066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6869" name="文本框 36868"/>
          <p:cNvSpPr txBox="1"/>
          <p:nvPr/>
        </p:nvSpPr>
        <p:spPr>
          <a:xfrm>
            <a:off x="7315200" y="2133600"/>
            <a:ext cx="1281113" cy="47244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720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性本爱丘山</a:t>
            </a:r>
            <a:endParaRPr lang="zh-CN" altLang="en-US" sz="7200">
              <a:solidFill>
                <a:srgbClr val="FF0066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  <p:controls>
      <mc:AlternateContent>
        <mc:Choice xmlns:v="urn:schemas-microsoft-com:vml" Requires="v">
          <p:control spid="1038" name="andplayer1" r:id="rId4" imgW="12274169000" imgH="12217717500"/>
        </mc:Choice>
        <mc:Fallback>
          <p:control name="andplayer1" r:id="rId4" imgW="966470" imgH="962025">
            <p:pic>
              <p:nvPicPr>
                <p:cNvPr id="0" name="andplayer1"/>
                <p:cNvPicPr>
                  <a:picLocks noChangeArrowheads="1" noChangeShapeType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239395" y="5508625"/>
                  <a:ext cx="966470" cy="962025"/>
                </a:xfrm>
                <a:prstGeom prst="rect"/>
                <a:noFill/>
                <a:ln/>
              </p:spPr>
            </p:pic>
          </p:control>
        </mc:Fallback>
      </mc:AlternateContent>
    </p:controls>
  </p:cSld>
  <p:clrMapOvr>
    <a:masterClrMapping/>
  </p:clrMapOvr>
  <p:transition spd="slow" advClick="0" advTm="5266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/>
      <p:bldP spid="3686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92" name="文本框 37891"/>
          <p:cNvSpPr txBox="1"/>
          <p:nvPr/>
        </p:nvSpPr>
        <p:spPr>
          <a:xfrm>
            <a:off x="0" y="2133600"/>
            <a:ext cx="1281113" cy="47244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720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误落尘网中</a:t>
            </a:r>
            <a:endParaRPr lang="zh-CN" altLang="en-US" sz="7200">
              <a:solidFill>
                <a:srgbClr val="FF0066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7893" name="文本框 37892"/>
          <p:cNvSpPr txBox="1"/>
          <p:nvPr/>
        </p:nvSpPr>
        <p:spPr>
          <a:xfrm>
            <a:off x="3657600" y="228600"/>
            <a:ext cx="5486400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720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一去三十年</a:t>
            </a:r>
            <a:endParaRPr lang="zh-CN" altLang="en-US" sz="7200">
              <a:solidFill>
                <a:srgbClr val="FF0066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 advClick="0" advTm="4406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  <p:bldP spid="3789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8916" name="图片 38915" descr="1412106_232929638210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43000"/>
            <a:ext cx="4343400" cy="571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7" name="图片 38916" descr="12770943122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114800"/>
            <a:ext cx="3962400" cy="2743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8" name="文本框 38917"/>
          <p:cNvSpPr txBox="1"/>
          <p:nvPr/>
        </p:nvSpPr>
        <p:spPr>
          <a:xfrm>
            <a:off x="0" y="71438"/>
            <a:ext cx="4756150" cy="11890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720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羁鸟恋旧林</a:t>
            </a:r>
            <a:endParaRPr lang="zh-CN" altLang="en-US" sz="7200">
              <a:solidFill>
                <a:srgbClr val="FF0066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38920" name="图片 38919" descr="1762789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8200" y="0"/>
            <a:ext cx="4495800" cy="495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21" name="文本框 38920"/>
          <p:cNvSpPr txBox="1"/>
          <p:nvPr/>
        </p:nvSpPr>
        <p:spPr>
          <a:xfrm>
            <a:off x="4387850" y="5257800"/>
            <a:ext cx="4756150" cy="11890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720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池鱼思故渊</a:t>
            </a:r>
            <a:endParaRPr lang="zh-CN" altLang="en-US" sz="7200">
              <a:solidFill>
                <a:srgbClr val="FF0066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 advClick="0" advTm="4641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8" grpId="1"/>
      <p:bldP spid="389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9940" name="图片 39939" descr="20051228105283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" y="0"/>
            <a:ext cx="94488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1" name="文本框 39940"/>
          <p:cNvSpPr txBox="1"/>
          <p:nvPr/>
        </p:nvSpPr>
        <p:spPr>
          <a:xfrm>
            <a:off x="0" y="304800"/>
            <a:ext cx="1281113" cy="46640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r>
              <a:rPr lang="zh-CN" altLang="en-US" sz="720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开荒南野际</a:t>
            </a:r>
            <a:endParaRPr lang="zh-CN" altLang="en-US" sz="7200">
              <a:solidFill>
                <a:srgbClr val="FF0066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9943" name="文本框 39942"/>
          <p:cNvSpPr txBox="1"/>
          <p:nvPr/>
        </p:nvSpPr>
        <p:spPr>
          <a:xfrm>
            <a:off x="3962400" y="5029200"/>
            <a:ext cx="4756150" cy="11890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720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守拙归园田</a:t>
            </a:r>
            <a:endParaRPr lang="zh-CN" altLang="en-US" sz="7200">
              <a:solidFill>
                <a:srgbClr val="FF0066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 advClick="0" advTm="4094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1" grpId="0"/>
      <p:bldP spid="39943" grpId="0"/>
    </p:bldLst>
  </p:timing>
</p:sld>
</file>

<file path=ppt/tags/tag1.xml><?xml version="1.0" encoding="utf-8"?>
<p:tagLst xmlns:p="http://schemas.openxmlformats.org/presentationml/2006/main">
  <p:tag name="[VIDEO]" val="[VIDEO]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103</Paragraphs>
  <Slides>23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baseType="lpstr" size="32">
      <vt:lpstr>Arial</vt:lpstr>
      <vt:lpstr>宋体</vt:lpstr>
      <vt:lpstr>楷体_GB2312</vt:lpstr>
      <vt:lpstr>华文新魏</vt:lpstr>
      <vt:lpstr>黑体</vt:lpstr>
      <vt:lpstr>Times New Roman</vt:lpstr>
      <vt:lpstr>华文宋体</vt:lpstr>
      <vt:lpstr>迷你简启体</vt:lpstr>
      <vt:lpstr>默认设计模板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2021-07-21T14:29:44.194</cp:lastPrinted>
  <dcterms:created xsi:type="dcterms:W3CDTF">2021-07-21T14:29:44Z</dcterms:created>
  <dcterms:modified xsi:type="dcterms:W3CDTF">2021-07-21T06:29:46Z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