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300" r:id="rId3"/>
    <p:sldId id="342" r:id="rId4"/>
    <p:sldId id="399" r:id="rId5"/>
    <p:sldId id="467" r:id="rId6"/>
    <p:sldId id="468" r:id="rId7"/>
    <p:sldId id="469" r:id="rId8"/>
    <p:sldId id="471" r:id="rId9"/>
    <p:sldId id="470" r:id="rId10"/>
    <p:sldId id="472" r:id="rId11"/>
    <p:sldId id="473" r:id="rId12"/>
    <p:sldId id="474" r:id="rId13"/>
    <p:sldId id="475" r:id="rId14"/>
    <p:sldId id="477" r:id="rId15"/>
    <p:sldId id="478" r:id="rId16"/>
    <p:sldId id="479" r:id="rId17"/>
    <p:sldId id="480" r:id="rId18"/>
    <p:sldId id="481" r:id="rId19"/>
    <p:sldId id="482" r:id="rId20"/>
    <p:sldId id="476" r:id="rId21"/>
    <p:sldId id="483" r:id="rId22"/>
    <p:sldId id="484" r:id="rId23"/>
    <p:sldId id="485" r:id="rId24"/>
    <p:sldId id="486" r:id="rId25"/>
    <p:sldId id="487" r:id="rId26"/>
    <p:sldId id="488" r:id="rId27"/>
    <p:sldId id="489" r:id="rId28"/>
    <p:sldId id="490" r:id="rId29"/>
    <p:sldId id="491" r:id="rId30"/>
    <p:sldId id="492" r:id="rId31"/>
    <p:sldId id="371" r:id="rId32"/>
  </p:sldIdLst>
  <p:sldSz cx="12192000" cy="6858000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4660"/>
  </p:normalViewPr>
  <p:slideViewPr>
    <p:cSldViewPr snapToGrid="0">
      <p:cViewPr>
        <p:scale>
          <a:sx n="80" d="100"/>
          <a:sy n="80" d="100"/>
        </p:scale>
        <p:origin x="-1638" y="-828"/>
      </p:cViewPr>
      <p:guideLst>
        <p:guide orient="horz" pos="2185"/>
        <p:guide pos="372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tags" Target="tags/tag63.xml" /><Relationship Id="rId34" Type="http://schemas.openxmlformats.org/officeDocument/2006/relationships/presProps" Target="presProps.xml" /><Relationship Id="rId35" Type="http://schemas.openxmlformats.org/officeDocument/2006/relationships/viewProps" Target="viewProps.xml" /><Relationship Id="rId36" Type="http://schemas.openxmlformats.org/officeDocument/2006/relationships/theme" Target="theme/theme1.xml" /><Relationship Id="rId37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B0FA61-A4F6-4E08-A675-E1AF4A789BA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019C93-C6A3-492C-B94F-938921A48B26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6146" name="备注占位符 2"/>
          <p:cNvSpPr>
            <a:spLocks noGrp="1" noChangeArrowheads="1"/>
          </p:cNvSpPr>
          <p:nvPr>
            <p:ph type="body" idx="6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614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61C83FBE-CF8D-4B32-9454-E7FFCA2796E9}" type="slidenum">
              <a:rPr lang="zh-CN" altLang="en-US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image" Target="../media/image1.jpeg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0" y="-23119"/>
            <a:ext cx="12274658" cy="6903683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1202348" y="496629"/>
            <a:ext cx="3618298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1" i="0" u="none" strike="noStrike" kern="1200" cap="none" spc="5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</a:rPr>
              <a:t>高中语文  </a:t>
            </a:r>
            <a:r>
              <a:rPr kumimoji="0" lang="zh-CN" altLang="en-US" sz="1100" b="0" i="0" u="none" strike="noStrike" kern="1200" cap="none" spc="5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</a:rPr>
              <a:t>选择性必修上册  第二单元   单元研习任务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方正兰亭中黑简体" pitchFamily="2" charset="-122"/>
              <a:ea typeface="方正兰亭中黑简体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slideLayout" Target="../slideLayouts/slideLayout19.xml" /><Relationship Id="rId2" Type="http://schemas.openxmlformats.org/officeDocument/2006/relationships/slideLayout" Target="../slideLayouts/slideLayout2.xml" /><Relationship Id="rId20" Type="http://schemas.openxmlformats.org/officeDocument/2006/relationships/slideLayout" Target="../slideLayouts/slideLayout20.xml" /><Relationship Id="rId21" Type="http://schemas.openxmlformats.org/officeDocument/2006/relationships/slideLayout" Target="../slideLayouts/slideLayout21.xml" /><Relationship Id="rId22" Type="http://schemas.openxmlformats.org/officeDocument/2006/relationships/slideLayout" Target="../slideLayouts/slideLayout22.xml" /><Relationship Id="rId23" Type="http://schemas.openxmlformats.org/officeDocument/2006/relationships/tags" Target="../tags/tag57.xml" /><Relationship Id="rId24" Type="http://schemas.openxmlformats.org/officeDocument/2006/relationships/tags" Target="../tags/tag58.xml" /><Relationship Id="rId25" Type="http://schemas.openxmlformats.org/officeDocument/2006/relationships/tags" Target="../tags/tag59.xml" /><Relationship Id="rId26" Type="http://schemas.openxmlformats.org/officeDocument/2006/relationships/tags" Target="../tags/tag60.xml" /><Relationship Id="rId27" Type="http://schemas.openxmlformats.org/officeDocument/2006/relationships/tags" Target="../tags/tag61.xml" /><Relationship Id="rId28" Type="http://schemas.openxmlformats.org/officeDocument/2006/relationships/image" Target="file:///D:\qq&#25991;&#20214;\712321467\Image\C2C\Image2\%7b75232B38-A165-1FB7-499C-2E1C792CACB5%7d.png" TargetMode="External" /><Relationship Id="rId29" Type="http://schemas.openxmlformats.org/officeDocument/2006/relationships/image" Target="../media/image2.png" /><Relationship Id="rId3" Type="http://schemas.openxmlformats.org/officeDocument/2006/relationships/slideLayout" Target="../slideLayouts/slideLayout3.xml" /><Relationship Id="rId30" Type="http://schemas.openxmlformats.org/officeDocument/2006/relationships/tags" Target="../tags/tag62.xml" /><Relationship Id="rId31" Type="http://schemas.openxmlformats.org/officeDocument/2006/relationships/theme" Target="../theme/theme1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29" r:link="rId2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  <p:custDataLst>
      <p:tags r:id="rId30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3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image" Target="../media/image4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image" Target="../media/image5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2064703" y="2453729"/>
            <a:ext cx="207119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5400" smtClean="0">
                <a:solidFill>
                  <a:srgbClr val="FFFFFF"/>
                </a:solidFill>
                <a:latin typeface="方正兰亭中黑简体" pitchFamily="2" charset="-122"/>
                <a:ea typeface="方正兰亭中黑简体" pitchFamily="2" charset="-122"/>
              </a:rPr>
              <a:t>第二单元</a:t>
            </a:r>
            <a:endParaRPr lang="zh-CN" altLang="en-US" sz="5400">
              <a:solidFill>
                <a:srgbClr val="FFFFFF"/>
              </a:solidFill>
              <a:latin typeface="方正兰亭中黑简体" pitchFamily="2" charset="-122"/>
              <a:ea typeface="方正兰亭中黑简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186812" y="3046033"/>
            <a:ext cx="569709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smtClean="0">
                <a:solidFill>
                  <a:schemeClr val="bg1"/>
                </a:solidFill>
                <a:latin typeface="方正兰亭中黑简体" pitchFamily="2" charset="-122"/>
                <a:ea typeface="方正兰亭中黑简体" pitchFamily="2" charset="-122"/>
              </a:rPr>
              <a:t> </a:t>
            </a:r>
            <a:endParaRPr lang="zh-CN" altLang="en-US" sz="4800">
              <a:solidFill>
                <a:schemeClr val="bg1"/>
              </a:solidFill>
              <a:latin typeface="方正兰亭中黑简体" pitchFamily="2" charset="-122"/>
              <a:ea typeface="方正兰亭中黑简体" pitchFamily="2" charset="-122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4732020" y="2953385"/>
            <a:ext cx="4312920" cy="755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336699"/>
                </a:solidFill>
                <a:latin typeface="+mn-lt"/>
                <a:ea typeface="楷体_GB2312" panose="02010609030101010101" pitchFamily="49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rgbClr val="336699"/>
                </a:solidFill>
                <a:latin typeface="+mn-lt"/>
                <a:ea typeface="楷体_GB2312" panose="02010609030101010101" pitchFamily="49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336699"/>
                </a:solidFill>
                <a:latin typeface="+mn-lt"/>
                <a:ea typeface="楷体_GB2312" panose="02010609030101010101" pitchFamily="49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rgbClr val="336699"/>
                </a:solidFill>
                <a:latin typeface="+mn-lt"/>
                <a:ea typeface="楷体_GB2312" panose="02010609030101010101" pitchFamily="49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 b="1">
                <a:solidFill>
                  <a:srgbClr val="336699"/>
                </a:solidFill>
                <a:latin typeface="+mn-lt"/>
                <a:ea typeface="楷体_GB2312" panose="02010609030101010101" pitchFamily="49" charset="-122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800" b="1">
                <a:solidFill>
                  <a:srgbClr val="336699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800" b="1">
                <a:solidFill>
                  <a:srgbClr val="336699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800" b="1">
                <a:solidFill>
                  <a:srgbClr val="336699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800" b="1">
                <a:solidFill>
                  <a:srgbClr val="336699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spcBef>
                <a:spcPct val="0"/>
              </a:spcBef>
              <a:buFontTx/>
              <a:buNone/>
            </a:pPr>
            <a:endParaRPr lang="zh-CN" altLang="en-US" sz="6000" smtClean="0">
              <a:solidFill>
                <a:schemeClr val="tx1"/>
              </a:solidFill>
              <a:latin typeface="方正正准黑简体" pitchFamily="2" charset="-122"/>
              <a:ea typeface="方正正准黑简体" pitchFamily="2" charset="-122"/>
              <a:cs typeface="+mj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911543" y="464965"/>
            <a:ext cx="2469867" cy="306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高中语文  选择性必修上册</a:t>
            </a:r>
            <a:endParaRPr lang="zh-CN" altLang="en-US" sz="1400">
              <a:solidFill>
                <a:schemeClr val="bg1">
                  <a:lumMod val="6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28528" y="2394327"/>
            <a:ext cx="4316412" cy="755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矩形 6"/>
          <p:cNvSpPr/>
          <p:nvPr/>
        </p:nvSpPr>
        <p:spPr>
          <a:xfrm>
            <a:off x="4591756" y="2453729"/>
            <a:ext cx="5282216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0"/>
              </a:spcBef>
            </a:pPr>
            <a:r>
              <a:rPr lang="zh-CN" altLang="en-US" sz="6600" b="1">
                <a:solidFill>
                  <a:srgbClr val="000000"/>
                </a:solidFill>
                <a:latin typeface="方正正准黑简体" pitchFamily="2" charset="-122"/>
                <a:ea typeface="方正正准黑简体" pitchFamily="2" charset="-122"/>
                <a:cs typeface="+mj-cs"/>
              </a:rPr>
              <a:t>单元研习任务</a:t>
            </a:r>
            <a:endParaRPr lang="zh-CN" altLang="en-US" sz="6600" b="1">
              <a:solidFill>
                <a:srgbClr val="000000"/>
              </a:solidFill>
              <a:latin typeface="方正正准黑简体" pitchFamily="2" charset="-122"/>
              <a:ea typeface="方正正准黑简体" pitchFamily="2" charset="-122"/>
              <a:cs typeface="+mj-cs"/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1024645" y="1004661"/>
            <a:ext cx="9422861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smtClean="0">
                <a:solidFill>
                  <a:srgbClr val="FF0000"/>
                </a:solidFill>
                <a:latin typeface="CircledNumbersSong"/>
              </a:rPr>
              <a:t>    ② </a:t>
            </a:r>
            <a:r>
              <a:rPr lang="zh-CN" altLang="en-US" sz="2000">
                <a:solidFill>
                  <a:srgbClr val="FF0000"/>
                </a:solidFill>
                <a:latin typeface="FZSSK--GBK1-0"/>
              </a:rPr>
              <a:t>其安易持，其未兆易谋，其脆易泮，其微易散。为之</a:t>
            </a:r>
            <a:r>
              <a:rPr lang="zh-CN" altLang="en-US" sz="2000" smtClean="0">
                <a:solidFill>
                  <a:srgbClr val="FF0000"/>
                </a:solidFill>
                <a:latin typeface="FZSSK--GBK1-0"/>
              </a:rPr>
              <a:t>于未</a:t>
            </a:r>
            <a:r>
              <a:rPr lang="zh-CN" altLang="en-US" sz="2000">
                <a:solidFill>
                  <a:srgbClr val="FF0000"/>
                </a:solidFill>
                <a:latin typeface="FZSSK--GBK1-0"/>
              </a:rPr>
              <a:t>有，治之于未乱。</a:t>
            </a:r>
            <a:endParaRPr lang="zh-CN" altLang="en-US" sz="200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12589" y="1953826"/>
            <a:ext cx="8080442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smtClean="0">
                <a:latin typeface="FZKTK--GBK1-0"/>
              </a:rPr>
              <a:t>    事物</a:t>
            </a:r>
            <a:r>
              <a:rPr lang="zh-CN" altLang="en-US" sz="2000">
                <a:latin typeface="FZKTK--GBK1-0"/>
              </a:rPr>
              <a:t>安然未生变的时候容易持守，问题还没有显露</a:t>
            </a:r>
            <a:r>
              <a:rPr lang="zh-CN" altLang="en-US" sz="2000" smtClean="0">
                <a:latin typeface="FZKTK--GBK1-0"/>
              </a:rPr>
              <a:t>迹象的</a:t>
            </a:r>
            <a:r>
              <a:rPr lang="zh-CN" altLang="en-US" sz="2000">
                <a:latin typeface="FZKTK--GBK1-0"/>
              </a:rPr>
              <a:t>时候容易解决，事物脆弱时容易分离，事物细微时容易散失</a:t>
            </a:r>
            <a:r>
              <a:rPr lang="zh-CN" altLang="en-US" sz="2000" smtClean="0">
                <a:latin typeface="FZKTK--GBK1-0"/>
              </a:rPr>
              <a:t>。要</a:t>
            </a:r>
            <a:r>
              <a:rPr lang="zh-CN" altLang="en-US" sz="2000">
                <a:latin typeface="FZKTK--GBK1-0"/>
              </a:rPr>
              <a:t>在事情未发生时就做，要在祸乱没有产生时就处理妥当。</a:t>
            </a:r>
            <a:r>
              <a:rPr lang="zh-CN" altLang="en-US" sz="2000" smtClean="0">
                <a:latin typeface="FZKTK--GBK1-0"/>
              </a:rPr>
              <a:t>老子</a:t>
            </a:r>
            <a:r>
              <a:rPr lang="zh-CN" altLang="en-US" sz="2000">
                <a:latin typeface="FZKTK--GBK1-0"/>
              </a:rPr>
              <a:t>的这段话提醒我们要有危机意识，在当下新冠疫情世界</a:t>
            </a:r>
            <a:r>
              <a:rPr lang="zh-CN" altLang="en-US" sz="2000" smtClean="0">
                <a:latin typeface="FZKTK--GBK1-0"/>
              </a:rPr>
              <a:t>形势依然</a:t>
            </a:r>
            <a:r>
              <a:rPr lang="zh-CN" altLang="en-US" sz="2000">
                <a:latin typeface="FZKTK--GBK1-0"/>
              </a:rPr>
              <a:t>严峻的情况下，提前做好防范工作尤为重要。</a:t>
            </a:r>
            <a:endParaRPr lang="zh-CN" altLang="en-US" sz="2000"/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1287292" y="944620"/>
            <a:ext cx="950068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latin typeface="TimesNewRomanPSMT"/>
              </a:rPr>
              <a:t>5.</a:t>
            </a:r>
            <a:r>
              <a:rPr lang="en-US" altLang="zh-CN" sz="2000">
                <a:latin typeface="FZSSK--GBK1-0"/>
              </a:rPr>
              <a:t>《</a:t>
            </a:r>
            <a:r>
              <a:rPr lang="zh-CN" altLang="en-US" sz="2000">
                <a:latin typeface="FZSSK--GBK1-0"/>
              </a:rPr>
              <a:t>五石之瓠</a:t>
            </a:r>
            <a:r>
              <a:rPr lang="en-US" altLang="zh-CN" sz="2000">
                <a:latin typeface="FZSSK--GBK1-0"/>
              </a:rPr>
              <a:t>》</a:t>
            </a:r>
            <a:endParaRPr lang="en-US" altLang="zh-CN" sz="2000">
              <a:latin typeface="FZSSK--GBK1-0"/>
            </a:endParaRPr>
          </a:p>
          <a:p>
            <a:pPr>
              <a:lnSpc>
                <a:spcPct val="150000"/>
              </a:lnSpc>
            </a:pPr>
            <a:r>
              <a:rPr lang="zh-CN" altLang="en-US" sz="2000" smtClean="0">
                <a:solidFill>
                  <a:srgbClr val="FF0000"/>
                </a:solidFill>
                <a:latin typeface="FZSSK--GBK1-0"/>
              </a:rPr>
              <a:t>    今</a:t>
            </a:r>
            <a:r>
              <a:rPr lang="zh-CN" altLang="en-US" sz="2000">
                <a:solidFill>
                  <a:srgbClr val="FF0000"/>
                </a:solidFill>
                <a:latin typeface="FZSSK--GBK1-0"/>
              </a:rPr>
              <a:t>子有五石之瓠，何不虑以为大樽而浮乎江湖，而忧其</a:t>
            </a:r>
            <a:r>
              <a:rPr lang="zh-CN" altLang="en-US" sz="2000" smtClean="0">
                <a:solidFill>
                  <a:srgbClr val="FF0000"/>
                </a:solidFill>
                <a:latin typeface="FZSSK--GBK1-0"/>
              </a:rPr>
              <a:t>瓠落</a:t>
            </a:r>
            <a:r>
              <a:rPr lang="zh-CN" altLang="en-US" sz="2000">
                <a:solidFill>
                  <a:srgbClr val="FF0000"/>
                </a:solidFill>
                <a:latin typeface="FZSSK--GBK1-0"/>
              </a:rPr>
              <a:t>无所容？则夫子犹有蓬之心也夫！</a:t>
            </a:r>
            <a:endParaRPr lang="zh-CN" altLang="en-US" sz="200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01302" y="2548170"/>
            <a:ext cx="906293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smtClean="0">
                <a:latin typeface="FZKTK--GBK1-0"/>
              </a:rPr>
              <a:t>    惠子</a:t>
            </a:r>
            <a:r>
              <a:rPr lang="zh-CN" altLang="en-US" sz="2000">
                <a:latin typeface="FZKTK--GBK1-0"/>
              </a:rPr>
              <a:t>认为大葫芦太大，没有什么用处，而把它击破了；</a:t>
            </a:r>
            <a:r>
              <a:rPr lang="zh-CN" altLang="en-US" sz="2000" smtClean="0">
                <a:latin typeface="FZKTK--GBK1-0"/>
              </a:rPr>
              <a:t>庄子认为</a:t>
            </a:r>
            <a:r>
              <a:rPr lang="zh-CN" altLang="en-US" sz="2000">
                <a:latin typeface="FZKTK--GBK1-0"/>
              </a:rPr>
              <a:t>可以把这个大葫芦做成大的腰舟，自由自在地浮游于江湖</a:t>
            </a:r>
            <a:r>
              <a:rPr lang="zh-CN" altLang="en-US" sz="2000" smtClean="0">
                <a:latin typeface="FZKTK--GBK1-0"/>
              </a:rPr>
              <a:t>。惠子</a:t>
            </a:r>
            <a:r>
              <a:rPr lang="zh-CN" altLang="en-US" sz="2000">
                <a:latin typeface="FZKTK--GBK1-0"/>
              </a:rPr>
              <a:t>与庄子的区别在于看待事物的眼光不同，惠子是俗世的</a:t>
            </a:r>
            <a:r>
              <a:rPr lang="zh-CN" altLang="en-US" sz="2000" smtClean="0">
                <a:latin typeface="FZKTK--GBK1-0"/>
              </a:rPr>
              <a:t>视角</a:t>
            </a:r>
            <a:r>
              <a:rPr lang="zh-CN" altLang="en-US" sz="2000">
                <a:latin typeface="FZKTK--GBK1-0"/>
              </a:rPr>
              <a:t>，庄子是超越现实的视角。世上很多看似无用的东西，其实</a:t>
            </a:r>
            <a:r>
              <a:rPr lang="zh-CN" altLang="en-US" sz="2000" smtClean="0">
                <a:latin typeface="FZKTK--GBK1-0"/>
              </a:rPr>
              <a:t>是有用</a:t>
            </a:r>
            <a:r>
              <a:rPr lang="zh-CN" altLang="en-US" sz="2000">
                <a:latin typeface="FZKTK--GBK1-0"/>
              </a:rPr>
              <a:t>的，只是我们看待事物的视野过于狭隘，限制了我们的</a:t>
            </a:r>
            <a:r>
              <a:rPr lang="zh-CN" altLang="en-US" sz="2000" smtClean="0">
                <a:latin typeface="FZKTK--GBK1-0"/>
              </a:rPr>
              <a:t>想象力</a:t>
            </a:r>
            <a:r>
              <a:rPr lang="zh-CN" altLang="en-US" sz="2000">
                <a:latin typeface="FZKTK--GBK1-0"/>
              </a:rPr>
              <a:t>和判断力。有用和无用是相对的概念，有的人不适合做技术</a:t>
            </a:r>
            <a:r>
              <a:rPr lang="zh-CN" altLang="en-US" sz="2000" smtClean="0">
                <a:latin typeface="FZKTK--GBK1-0"/>
              </a:rPr>
              <a:t>工作</a:t>
            </a:r>
            <a:r>
              <a:rPr lang="zh-CN" altLang="en-US" sz="2000">
                <a:latin typeface="FZKTK--GBK1-0"/>
              </a:rPr>
              <a:t>，但是擅长做市场营销，你能说他无用吗？庄子与惠子关于“</a:t>
            </a:r>
            <a:r>
              <a:rPr lang="zh-CN" altLang="en-US" sz="2000" smtClean="0">
                <a:latin typeface="FZKTK--GBK1-0"/>
              </a:rPr>
              <a:t>五石</a:t>
            </a:r>
            <a:r>
              <a:rPr lang="zh-CN" altLang="en-US" sz="2000">
                <a:latin typeface="FZKTK--GBK1-0"/>
              </a:rPr>
              <a:t>之瓠”的对话，启发我们大有大用，小有小用，不要囿于成见。</a:t>
            </a:r>
            <a:endParaRPr lang="zh-CN" altLang="en-US" sz="2000"/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1306749" y="1119080"/>
            <a:ext cx="9144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latin typeface="TimesNewRomanPSMT"/>
              </a:rPr>
              <a:t>6.</a:t>
            </a:r>
            <a:r>
              <a:rPr lang="en-US" altLang="zh-CN" sz="2000">
                <a:latin typeface="FZSSK--GBK1-0"/>
              </a:rPr>
              <a:t>《</a:t>
            </a:r>
            <a:r>
              <a:rPr lang="zh-CN" altLang="en-US" sz="2000">
                <a:latin typeface="FZSSK--GBK1-0"/>
              </a:rPr>
              <a:t>兼爱</a:t>
            </a:r>
            <a:r>
              <a:rPr lang="en-US" altLang="zh-CN" sz="2000">
                <a:latin typeface="FZSSK--GBK1-0"/>
              </a:rPr>
              <a:t>》</a:t>
            </a:r>
            <a:endParaRPr lang="en-US" altLang="zh-CN" sz="2000">
              <a:latin typeface="FZSSK--GBK1-0"/>
            </a:endParaRPr>
          </a:p>
          <a:p>
            <a:pPr>
              <a:lnSpc>
                <a:spcPct val="150000"/>
              </a:lnSpc>
            </a:pPr>
            <a:r>
              <a:rPr lang="zh-CN" altLang="en-US" sz="2000" smtClean="0">
                <a:latin typeface="FZSSK--GBK1-0"/>
              </a:rPr>
              <a:t>    </a:t>
            </a:r>
            <a:r>
              <a:rPr lang="zh-CN" altLang="en-US" sz="2000" smtClean="0">
                <a:solidFill>
                  <a:srgbClr val="FF0000"/>
                </a:solidFill>
                <a:latin typeface="FZSSK--GBK1-0"/>
              </a:rPr>
              <a:t>故</a:t>
            </a:r>
            <a:r>
              <a:rPr lang="zh-CN" altLang="en-US" sz="2000">
                <a:solidFill>
                  <a:srgbClr val="FF0000"/>
                </a:solidFill>
                <a:latin typeface="FZSSK--GBK1-0"/>
              </a:rPr>
              <a:t>天下兼相爱则治，交相恶则乱。故子墨子曰不可以</a:t>
            </a:r>
            <a:r>
              <a:rPr lang="zh-CN" altLang="en-US" sz="2000" smtClean="0">
                <a:solidFill>
                  <a:srgbClr val="FF0000"/>
                </a:solidFill>
                <a:latin typeface="FZSSK--GBK1-0"/>
              </a:rPr>
              <a:t>不劝</a:t>
            </a:r>
            <a:r>
              <a:rPr lang="zh-CN" altLang="en-US" sz="2000">
                <a:solidFill>
                  <a:srgbClr val="FF0000"/>
                </a:solidFill>
                <a:latin typeface="FZSSK--GBK1-0"/>
              </a:rPr>
              <a:t>爱人者，此也。</a:t>
            </a:r>
            <a:endParaRPr lang="zh-CN" altLang="en-US" sz="200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61745" y="2419798"/>
            <a:ext cx="7834008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smtClean="0">
                <a:latin typeface="FZKTK--GBK1-0"/>
              </a:rPr>
              <a:t>    兼</a:t>
            </a:r>
            <a:r>
              <a:rPr lang="zh-CN" altLang="en-US" sz="2000">
                <a:latin typeface="FZKTK--GBK1-0"/>
              </a:rPr>
              <a:t>爱思想是对个体的道德诉求，有利于提升人的道德</a:t>
            </a:r>
            <a:r>
              <a:rPr lang="zh-CN" altLang="en-US" sz="2000" smtClean="0">
                <a:latin typeface="FZKTK--GBK1-0"/>
              </a:rPr>
              <a:t>修养</a:t>
            </a:r>
            <a:r>
              <a:rPr lang="zh-CN" altLang="en-US" sz="2000">
                <a:latin typeface="FZKTK--GBK1-0"/>
              </a:rPr>
              <a:t>和精神境界。假使所有的人都有兼爱的情操，有一种博爱</a:t>
            </a:r>
            <a:r>
              <a:rPr lang="zh-CN" altLang="en-US" sz="2000" smtClean="0">
                <a:latin typeface="FZKTK--GBK1-0"/>
              </a:rPr>
              <a:t>的精神</a:t>
            </a:r>
            <a:r>
              <a:rPr lang="zh-CN" altLang="en-US" sz="2000">
                <a:latin typeface="FZKTK--GBK1-0"/>
              </a:rPr>
              <a:t>，那么世界将会无限美好。因此，在当今社会中，应以</a:t>
            </a:r>
            <a:r>
              <a:rPr lang="zh-CN" altLang="en-US" sz="2000" smtClean="0">
                <a:latin typeface="FZKTK--GBK1-0"/>
              </a:rPr>
              <a:t>兼爱</a:t>
            </a:r>
            <a:r>
              <a:rPr lang="zh-CN" altLang="en-US" sz="2000">
                <a:latin typeface="FZKTK--GBK1-0"/>
              </a:rPr>
              <a:t>的情怀来对人们自身的道德品质加以完善，加强个人素质</a:t>
            </a:r>
            <a:r>
              <a:rPr lang="zh-CN" altLang="en-US" sz="2000" smtClean="0">
                <a:latin typeface="FZKTK--GBK1-0"/>
              </a:rPr>
              <a:t>的培养</a:t>
            </a:r>
            <a:r>
              <a:rPr lang="zh-CN" altLang="en-US" sz="2000">
                <a:latin typeface="FZKTK--GBK1-0"/>
              </a:rPr>
              <a:t>，从而提高整个社会的道德水平。这与我国提倡的思想</a:t>
            </a:r>
            <a:r>
              <a:rPr lang="zh-CN" altLang="en-US" sz="2000" smtClean="0">
                <a:latin typeface="FZKTK--GBK1-0"/>
              </a:rPr>
              <a:t>道德</a:t>
            </a:r>
            <a:r>
              <a:rPr lang="zh-CN" altLang="en-US" sz="2000">
                <a:latin typeface="FZKTK--GBK1-0"/>
              </a:rPr>
              <a:t>建设在一定程度上是相符合的。</a:t>
            </a:r>
            <a:endParaRPr lang="zh-CN" altLang="en-US" sz="2000"/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1219199" y="1222418"/>
            <a:ext cx="948122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smtClean="0">
                <a:latin typeface="FZXBSK--GBK1-0"/>
              </a:rPr>
              <a:t>    二</a:t>
            </a:r>
            <a:r>
              <a:rPr lang="zh-CN" altLang="en-US" sz="2400">
                <a:latin typeface="FZXBSK--GBK1-0"/>
              </a:rPr>
              <a:t>　萧统在</a:t>
            </a:r>
            <a:r>
              <a:rPr lang="en-US" altLang="zh-CN" sz="2400">
                <a:latin typeface="FZXBSK--GBK1-0"/>
              </a:rPr>
              <a:t>《</a:t>
            </a:r>
            <a:r>
              <a:rPr lang="zh-CN" altLang="en-US" sz="2400">
                <a:latin typeface="FZXBSK--GBK1-0"/>
              </a:rPr>
              <a:t>文选序</a:t>
            </a:r>
            <a:r>
              <a:rPr lang="en-US" altLang="zh-CN" sz="2400">
                <a:latin typeface="FZXBSK--GBK1-0"/>
              </a:rPr>
              <a:t>》</a:t>
            </a:r>
            <a:r>
              <a:rPr lang="zh-CN" altLang="en-US" sz="2400">
                <a:latin typeface="FZXBSK--GBK1-0"/>
              </a:rPr>
              <a:t>中说：“老、庄之作，管、孟之流，</a:t>
            </a:r>
            <a:r>
              <a:rPr lang="zh-CN" altLang="en-US" sz="2400" smtClean="0">
                <a:latin typeface="FZXBSK--GBK1-0"/>
              </a:rPr>
              <a:t>盖以</a:t>
            </a:r>
            <a:r>
              <a:rPr lang="zh-CN" altLang="en-US" sz="2400">
                <a:latin typeface="FZXBSK--GBK1-0"/>
              </a:rPr>
              <a:t>立意为宗，不以能文为本。”吕思勉在</a:t>
            </a:r>
            <a:r>
              <a:rPr lang="en-US" altLang="zh-CN" sz="2400">
                <a:latin typeface="FZXBSK--GBK1-0"/>
              </a:rPr>
              <a:t>《</a:t>
            </a:r>
            <a:r>
              <a:rPr lang="zh-CN" altLang="en-US" sz="2400">
                <a:latin typeface="FZXBSK--GBK1-0"/>
              </a:rPr>
              <a:t>经子解题</a:t>
            </a:r>
            <a:r>
              <a:rPr lang="en-US" altLang="zh-CN" sz="2400">
                <a:latin typeface="FZXBSK--GBK1-0"/>
              </a:rPr>
              <a:t>·</a:t>
            </a:r>
            <a:r>
              <a:rPr lang="zh-CN" altLang="en-US" sz="2400">
                <a:latin typeface="FZXBSK--GBK1-0"/>
              </a:rPr>
              <a:t>论读</a:t>
            </a:r>
            <a:r>
              <a:rPr lang="zh-CN" altLang="en-US" sz="2400" smtClean="0">
                <a:latin typeface="FZXBSK--GBK1-0"/>
              </a:rPr>
              <a:t>子之</a:t>
            </a:r>
            <a:r>
              <a:rPr lang="zh-CN" altLang="en-US" sz="2400">
                <a:latin typeface="FZXBSK--GBK1-0"/>
              </a:rPr>
              <a:t>法</a:t>
            </a:r>
            <a:r>
              <a:rPr lang="en-US" altLang="zh-CN" sz="2400">
                <a:latin typeface="FZXBSK--GBK1-0"/>
              </a:rPr>
              <a:t>》</a:t>
            </a:r>
            <a:r>
              <a:rPr lang="zh-CN" altLang="en-US" sz="2400">
                <a:latin typeface="FZXBSK--GBK1-0"/>
              </a:rPr>
              <a:t>中说：“诸子之文，各有其面貌性情，彼此不能相假；</a:t>
            </a:r>
            <a:r>
              <a:rPr lang="zh-CN" altLang="en-US" sz="2400" smtClean="0">
                <a:latin typeface="FZXBSK--GBK1-0"/>
              </a:rPr>
              <a:t>亦实</a:t>
            </a:r>
            <a:r>
              <a:rPr lang="zh-CN" altLang="en-US" sz="2400">
                <a:latin typeface="FZXBSK--GBK1-0"/>
              </a:rPr>
              <a:t>为中国文学，立极于前。”总体看来，先秦诸子并不把善</a:t>
            </a:r>
            <a:r>
              <a:rPr lang="zh-CN" altLang="en-US" sz="2400" smtClean="0">
                <a:latin typeface="FZXBSK--GBK1-0"/>
              </a:rPr>
              <a:t>写文章</a:t>
            </a:r>
            <a:r>
              <a:rPr lang="zh-CN" altLang="en-US" sz="2400">
                <a:latin typeface="FZXBSK--GBK1-0"/>
              </a:rPr>
              <a:t>当作最高追求，但他们的很多论说又都文采斐然，自</a:t>
            </a:r>
            <a:r>
              <a:rPr lang="zh-CN" altLang="en-US" sz="2400" smtClean="0">
                <a:latin typeface="FZXBSK--GBK1-0"/>
              </a:rPr>
              <a:t>成一</a:t>
            </a:r>
            <a:r>
              <a:rPr lang="zh-CN" altLang="en-US" sz="2400">
                <a:latin typeface="FZXBSK--GBK1-0"/>
              </a:rPr>
              <a:t>格。反复诵读本单元课文，总结概括其各自的风格特点</a:t>
            </a:r>
            <a:r>
              <a:rPr lang="zh-CN" altLang="en-US" sz="2400" smtClean="0">
                <a:latin typeface="FZXBSK--GBK1-0"/>
              </a:rPr>
              <a:t>。你</a:t>
            </a:r>
            <a:r>
              <a:rPr lang="zh-CN" altLang="en-US" sz="2400">
                <a:latin typeface="FZXBSK--GBK1-0"/>
              </a:rPr>
              <a:t>更喜欢谁的文章风格？结合课文，联系你的语文学习经验，同学间相互交流。</a:t>
            </a:r>
            <a:endParaRPr lang="zh-CN" altLang="en-US" sz="2400"/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1215167" y="948607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FZLTHK--GBK1-0"/>
              </a:rPr>
              <a:t>| </a:t>
            </a:r>
            <a:r>
              <a:rPr lang="zh-CN" altLang="en-US" sz="2400">
                <a:solidFill>
                  <a:srgbClr val="FF0000"/>
                </a:solidFill>
                <a:latin typeface="FZLTHK--GBK1-0"/>
              </a:rPr>
              <a:t>思路点拨</a:t>
            </a:r>
            <a:r>
              <a:rPr lang="en-US" altLang="zh-CN" sz="2400">
                <a:solidFill>
                  <a:srgbClr val="FF0000"/>
                </a:solidFill>
                <a:latin typeface="FZLTHK--GBK1-0"/>
              </a:rPr>
              <a:t>|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18034" y="1543510"/>
            <a:ext cx="901429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smtClean="0">
                <a:latin typeface="FZKTK--GBK1-0"/>
              </a:rPr>
              <a:t>    这</a:t>
            </a:r>
            <a:r>
              <a:rPr lang="zh-CN" altLang="en-US" sz="2000">
                <a:latin typeface="FZKTK--GBK1-0"/>
              </a:rPr>
              <a:t>一学习任务借萧统和吕思勉古今两位学者的话，</a:t>
            </a:r>
            <a:r>
              <a:rPr lang="zh-CN" altLang="en-US" sz="2000" smtClean="0">
                <a:latin typeface="FZKTK--GBK1-0"/>
              </a:rPr>
              <a:t>指出一</a:t>
            </a:r>
            <a:r>
              <a:rPr lang="zh-CN" altLang="en-US" sz="2000">
                <a:latin typeface="FZKTK--GBK1-0"/>
              </a:rPr>
              <a:t>个重要的文学现象，诸子散文以“载道”为主，且文辞斐然</a:t>
            </a:r>
            <a:r>
              <a:rPr lang="zh-CN" altLang="en-US" sz="2000" smtClean="0">
                <a:latin typeface="FZKTK--GBK1-0"/>
              </a:rPr>
              <a:t>成章</a:t>
            </a:r>
            <a:r>
              <a:rPr lang="zh-CN" altLang="en-US" sz="2000">
                <a:latin typeface="FZKTK--GBK1-0"/>
              </a:rPr>
              <a:t>，各富其美。任务的焦点要放在品味其风格特点上。</a:t>
            </a:r>
            <a:endParaRPr lang="zh-CN" altLang="en-US" sz="2000"/>
          </a:p>
        </p:txBody>
      </p:sp>
      <p:sp>
        <p:nvSpPr>
          <p:cNvPr id="7" name="矩形 6"/>
          <p:cNvSpPr/>
          <p:nvPr/>
        </p:nvSpPr>
        <p:spPr>
          <a:xfrm>
            <a:off x="1283260" y="3039815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FZLTHK--GBK1-0"/>
              </a:rPr>
              <a:t>| </a:t>
            </a:r>
            <a:r>
              <a:rPr lang="zh-CN" altLang="en-US" sz="2400">
                <a:solidFill>
                  <a:srgbClr val="FF0000"/>
                </a:solidFill>
                <a:latin typeface="FZLTHK--GBK1-0"/>
              </a:rPr>
              <a:t>参考示例</a:t>
            </a:r>
            <a:r>
              <a:rPr lang="en-US" altLang="zh-CN" sz="2400">
                <a:solidFill>
                  <a:srgbClr val="FF0000"/>
                </a:solidFill>
                <a:latin typeface="FZLTHK--GBK1-0"/>
              </a:rPr>
              <a:t>|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63656" y="3721467"/>
            <a:ext cx="836011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000" smtClean="0">
                <a:latin typeface="FZKTK--GBK1-0"/>
              </a:rPr>
              <a:t>    《</a:t>
            </a:r>
            <a:r>
              <a:rPr lang="zh-CN" altLang="en-US" sz="2000">
                <a:latin typeface="FZKTK--GBK1-0"/>
              </a:rPr>
              <a:t>论语</a:t>
            </a:r>
            <a:r>
              <a:rPr lang="en-US" altLang="zh-CN" sz="2000">
                <a:latin typeface="FZKTK--GBK1-0"/>
              </a:rPr>
              <a:t>》</a:t>
            </a:r>
            <a:r>
              <a:rPr lang="zh-CN" altLang="en-US" sz="2000">
                <a:latin typeface="FZKTK--GBK1-0"/>
              </a:rPr>
              <a:t>温文尔雅。语录体散文，主要是记言，其中多半</a:t>
            </a:r>
            <a:r>
              <a:rPr lang="zh-CN" altLang="en-US" sz="2000" smtClean="0">
                <a:latin typeface="FZKTK--GBK1-0"/>
              </a:rPr>
              <a:t>是简短</a:t>
            </a:r>
            <a:r>
              <a:rPr lang="zh-CN" altLang="en-US" sz="2000">
                <a:latin typeface="FZKTK--GBK1-0"/>
              </a:rPr>
              <a:t>的谈话和问答；文字隽永，言近旨远，形象生动，有一种</a:t>
            </a:r>
            <a:r>
              <a:rPr lang="zh-CN" altLang="en-US" sz="2000" smtClean="0">
                <a:latin typeface="FZKTK--GBK1-0"/>
              </a:rPr>
              <a:t>雍容</a:t>
            </a:r>
            <a:r>
              <a:rPr lang="zh-CN" altLang="en-US" sz="2000">
                <a:latin typeface="FZKTK--GBK1-0"/>
              </a:rPr>
              <a:t>和顺、迂徐含蓄的风格。</a:t>
            </a:r>
            <a:endParaRPr lang="zh-CN" altLang="en-US" sz="2000"/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1734767" y="1618460"/>
            <a:ext cx="821663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smtClean="0">
                <a:latin typeface="+mn-ea"/>
              </a:rPr>
              <a:t>    《</a:t>
            </a:r>
            <a:r>
              <a:rPr lang="zh-CN" altLang="en-US" sz="2000">
                <a:latin typeface="+mn-ea"/>
              </a:rPr>
              <a:t>礼记</a:t>
            </a:r>
            <a:r>
              <a:rPr lang="en-US" altLang="zh-CN" sz="2000">
                <a:latin typeface="+mn-ea"/>
              </a:rPr>
              <a:t>·</a:t>
            </a:r>
            <a:r>
              <a:rPr lang="zh-CN" altLang="en-US" sz="2000">
                <a:latin typeface="+mn-ea"/>
              </a:rPr>
              <a:t>大学</a:t>
            </a:r>
            <a:r>
              <a:rPr lang="en-US" altLang="zh-CN" sz="2000">
                <a:latin typeface="+mn-ea"/>
              </a:rPr>
              <a:t>》</a:t>
            </a:r>
            <a:r>
              <a:rPr lang="zh-CN" altLang="en-US" sz="2000">
                <a:latin typeface="+mn-ea"/>
              </a:rPr>
              <a:t>条贯分明，其中蕴含着儒家文质彬彬、</a:t>
            </a:r>
            <a:r>
              <a:rPr lang="zh-CN" altLang="en-US" sz="2000" smtClean="0">
                <a:latin typeface="+mn-ea"/>
              </a:rPr>
              <a:t>言之有物</a:t>
            </a:r>
            <a:r>
              <a:rPr lang="zh-CN" altLang="en-US" sz="2000">
                <a:latin typeface="+mn-ea"/>
              </a:rPr>
              <a:t>、充满用世激情的正统美学观。句式灵活多变；论证时</a:t>
            </a:r>
            <a:r>
              <a:rPr lang="zh-CN" altLang="en-US" sz="2000" smtClean="0">
                <a:latin typeface="+mn-ea"/>
              </a:rPr>
              <a:t>铺排</a:t>
            </a:r>
            <a:r>
              <a:rPr lang="zh-CN" altLang="en-US" sz="2000">
                <a:latin typeface="+mn-ea"/>
              </a:rPr>
              <a:t>敷陈；综合运用修辞手法；语言简洁古朴、蕴藉含蓄。</a:t>
            </a:r>
            <a:endParaRPr lang="zh-CN" altLang="en-US" sz="200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smtClean="0">
                <a:latin typeface="+mn-ea"/>
              </a:rPr>
              <a:t>    《</a:t>
            </a:r>
            <a:r>
              <a:rPr lang="zh-CN" altLang="en-US" sz="2000">
                <a:latin typeface="+mn-ea"/>
              </a:rPr>
              <a:t>孟子</a:t>
            </a:r>
            <a:r>
              <a:rPr lang="en-US" altLang="zh-CN" sz="2000">
                <a:latin typeface="+mn-ea"/>
              </a:rPr>
              <a:t>》</a:t>
            </a:r>
            <a:r>
              <a:rPr lang="zh-CN" altLang="en-US" sz="2000">
                <a:latin typeface="+mn-ea"/>
              </a:rPr>
              <a:t>气势磅礴。善用排比，气势充沛，感情强烈，</a:t>
            </a:r>
            <a:r>
              <a:rPr lang="zh-CN" altLang="en-US" sz="2000" smtClean="0">
                <a:latin typeface="+mn-ea"/>
              </a:rPr>
              <a:t>生动活泼</a:t>
            </a:r>
            <a:r>
              <a:rPr lang="zh-CN" altLang="en-US" sz="2000">
                <a:latin typeface="+mn-ea"/>
              </a:rPr>
              <a:t>；善用比喻，深入浅出，生动有趣；对比手法的运用使得</a:t>
            </a:r>
            <a:r>
              <a:rPr lang="zh-CN" altLang="en-US" sz="2000" smtClean="0">
                <a:latin typeface="+mn-ea"/>
              </a:rPr>
              <a:t>说理</a:t>
            </a:r>
            <a:r>
              <a:rPr lang="zh-CN" altLang="en-US" sz="2000">
                <a:latin typeface="+mn-ea"/>
              </a:rPr>
              <a:t>更加清晰，增强了文章的说服力。</a:t>
            </a:r>
            <a:endParaRPr lang="zh-CN" altLang="en-US" sz="2000">
              <a:latin typeface="+mn-ea"/>
            </a:endParaRP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1559669" y="1582340"/>
            <a:ext cx="894620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000" smtClean="0">
                <a:latin typeface="FZKTK--GBK1-0"/>
              </a:rPr>
              <a:t>    《</a:t>
            </a:r>
            <a:r>
              <a:rPr lang="zh-CN" altLang="en-US" sz="2000">
                <a:latin typeface="FZKTK--GBK1-0"/>
              </a:rPr>
              <a:t>老子</a:t>
            </a:r>
            <a:r>
              <a:rPr lang="en-US" altLang="zh-CN" sz="2000">
                <a:latin typeface="FZKTK--GBK1-0"/>
              </a:rPr>
              <a:t>》</a:t>
            </a:r>
            <a:r>
              <a:rPr lang="zh-CN" altLang="en-US" sz="2000">
                <a:latin typeface="FZKTK--GBK1-0"/>
              </a:rPr>
              <a:t>冷静、简约，正言若反。无对话与场面描写，多</a:t>
            </a:r>
            <a:r>
              <a:rPr lang="zh-CN" altLang="en-US" sz="2000" smtClean="0">
                <a:latin typeface="FZKTK--GBK1-0"/>
              </a:rPr>
              <a:t>为纯粹</a:t>
            </a:r>
            <a:r>
              <a:rPr lang="zh-CN" altLang="en-US" sz="2000">
                <a:latin typeface="FZKTK--GBK1-0"/>
              </a:rPr>
              <a:t>的“立意”“见志”之作；结构完整，文辞精练，大体有韵</a:t>
            </a:r>
            <a:r>
              <a:rPr lang="zh-CN" altLang="en-US" sz="2000" smtClean="0">
                <a:latin typeface="FZKTK--GBK1-0"/>
              </a:rPr>
              <a:t>，体</a:t>
            </a:r>
            <a:r>
              <a:rPr lang="zh-CN" altLang="en-US" sz="2000">
                <a:latin typeface="FZKTK--GBK1-0"/>
              </a:rPr>
              <a:t>近诗歌。</a:t>
            </a:r>
            <a:endParaRPr lang="zh-CN" altLang="en-US" sz="2000">
              <a:latin typeface="FZKTK--GBK1-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000" smtClean="0">
                <a:latin typeface="FZKTK--GBK1-0"/>
              </a:rPr>
              <a:t>    《</a:t>
            </a:r>
            <a:r>
              <a:rPr lang="zh-CN" altLang="en-US" sz="2000">
                <a:latin typeface="FZKTK--GBK1-0"/>
              </a:rPr>
              <a:t>庄子</a:t>
            </a:r>
            <a:r>
              <a:rPr lang="en-US" altLang="zh-CN" sz="2000">
                <a:latin typeface="FZKTK--GBK1-0"/>
              </a:rPr>
              <a:t>》</a:t>
            </a:r>
            <a:r>
              <a:rPr lang="zh-CN" altLang="en-US" sz="2000">
                <a:latin typeface="FZKTK--GBK1-0"/>
              </a:rPr>
              <a:t>汪洋恣肆，意在言外，体现了道家超拔卓荦、体</a:t>
            </a:r>
            <a:r>
              <a:rPr lang="zh-CN" altLang="en-US" sz="2000" smtClean="0">
                <a:latin typeface="FZKTK--GBK1-0"/>
              </a:rPr>
              <a:t>任自然</a:t>
            </a:r>
            <a:r>
              <a:rPr lang="zh-CN" altLang="en-US" sz="2000">
                <a:latin typeface="FZKTK--GBK1-0"/>
              </a:rPr>
              <a:t>的精神。以寓言故事的形式表达思想，想象丰富，境界</a:t>
            </a:r>
            <a:r>
              <a:rPr lang="zh-CN" altLang="en-US" sz="2000" smtClean="0">
                <a:latin typeface="FZKTK--GBK1-0"/>
              </a:rPr>
              <a:t>开阔</a:t>
            </a:r>
            <a:r>
              <a:rPr lang="zh-CN" altLang="en-US" sz="2000">
                <a:latin typeface="FZKTK--GBK1-0"/>
              </a:rPr>
              <a:t>。文章汪洋恣肆，充满了浪漫主义色彩。</a:t>
            </a:r>
            <a:endParaRPr lang="zh-CN" altLang="en-US" sz="2000">
              <a:latin typeface="FZKTK--GBK1-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000" smtClean="0">
                <a:latin typeface="FZKTK--GBK1-0"/>
              </a:rPr>
              <a:t>    《</a:t>
            </a:r>
            <a:r>
              <a:rPr lang="zh-CN" altLang="en-US" sz="2000">
                <a:latin typeface="FZKTK--GBK1-0"/>
              </a:rPr>
              <a:t>墨子</a:t>
            </a:r>
            <a:r>
              <a:rPr lang="en-US" altLang="zh-CN" sz="2000">
                <a:latin typeface="FZKTK--GBK1-0"/>
              </a:rPr>
              <a:t>》</a:t>
            </a:r>
            <a:r>
              <a:rPr lang="zh-CN" altLang="en-US" sz="2000">
                <a:latin typeface="FZKTK--GBK1-0"/>
              </a:rPr>
              <a:t>朴实无华，不重文采，重在说理，论辩严密，</a:t>
            </a:r>
            <a:r>
              <a:rPr lang="zh-CN" altLang="en-US" sz="2000" smtClean="0">
                <a:latin typeface="FZKTK--GBK1-0"/>
              </a:rPr>
              <a:t>逻辑性</a:t>
            </a:r>
            <a:r>
              <a:rPr lang="zh-CN" altLang="en-US" sz="2000">
                <a:latin typeface="FZKTK--GBK1-0"/>
              </a:rPr>
              <a:t>强。</a:t>
            </a:r>
            <a:endParaRPr lang="zh-CN" altLang="en-US" sz="2000"/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1770434" y="1205273"/>
            <a:ext cx="813232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smtClean="0">
                <a:latin typeface="FZXBSK--GBK1-0"/>
              </a:rPr>
              <a:t>    三</a:t>
            </a:r>
            <a:r>
              <a:rPr lang="zh-CN" altLang="en-US" sz="2400">
                <a:latin typeface="FZXBSK--GBK1-0"/>
              </a:rPr>
              <a:t>　古代汉语的虚词系统，与现代汉语有着很大的</a:t>
            </a:r>
            <a:r>
              <a:rPr lang="zh-CN" altLang="en-US" sz="2400" smtClean="0">
                <a:latin typeface="FZXBSK--GBK1-0"/>
              </a:rPr>
              <a:t>差别“之”</a:t>
            </a:r>
            <a:r>
              <a:rPr lang="zh-CN" altLang="en-US" sz="2400">
                <a:latin typeface="FZXBSK--GBK1-0"/>
              </a:rPr>
              <a:t>“乎”“者”“也”“而”“以”“其”“于”等常见虚词</a:t>
            </a:r>
            <a:r>
              <a:rPr lang="zh-CN" altLang="en-US" sz="2400" smtClean="0">
                <a:latin typeface="FZXBSK--GBK1-0"/>
              </a:rPr>
              <a:t>，在</a:t>
            </a:r>
            <a:r>
              <a:rPr lang="zh-CN" altLang="en-US" sz="2400">
                <a:latin typeface="FZXBSK--GBK1-0"/>
              </a:rPr>
              <a:t>文言文中使用广泛，有着丰富的意义和用法。有意识地</a:t>
            </a:r>
            <a:r>
              <a:rPr lang="zh-CN" altLang="en-US" sz="2400" smtClean="0">
                <a:latin typeface="FZXBSK--GBK1-0"/>
              </a:rPr>
              <a:t>积累</a:t>
            </a:r>
            <a:r>
              <a:rPr lang="zh-CN" altLang="en-US" sz="2400">
                <a:latin typeface="FZXBSK--GBK1-0"/>
              </a:rPr>
              <a:t>一些常见虚词，有助于培养文言语感，提高独立阅读</a:t>
            </a:r>
            <a:r>
              <a:rPr lang="zh-CN" altLang="en-US" sz="2400" smtClean="0">
                <a:latin typeface="FZXBSK--GBK1-0"/>
              </a:rPr>
              <a:t>文言文</a:t>
            </a:r>
            <a:r>
              <a:rPr lang="zh-CN" altLang="en-US" sz="2400">
                <a:latin typeface="FZXBSK--GBK1-0"/>
              </a:rPr>
              <a:t>的能力。小组分工合作，找出上面列举的虚词在本单元</a:t>
            </a:r>
            <a:r>
              <a:rPr lang="zh-CN" altLang="en-US" sz="2400" smtClean="0">
                <a:latin typeface="FZXBSK--GBK1-0"/>
              </a:rPr>
              <a:t>课文</a:t>
            </a:r>
            <a:r>
              <a:rPr lang="zh-CN" altLang="en-US" sz="2400">
                <a:latin typeface="FZXBSK--GBK1-0"/>
              </a:rPr>
              <a:t>中的用例，以卡片或表格的形式，整理、归纳各个虚词的</a:t>
            </a:r>
            <a:r>
              <a:rPr lang="zh-CN" altLang="en-US" sz="2400" smtClean="0">
                <a:latin typeface="FZXBSK--GBK1-0"/>
              </a:rPr>
              <a:t>意义</a:t>
            </a:r>
            <a:r>
              <a:rPr lang="zh-CN" altLang="en-US" sz="2400">
                <a:latin typeface="FZXBSK--GBK1-0"/>
              </a:rPr>
              <a:t>和用法。</a:t>
            </a:r>
            <a:endParaRPr lang="zh-CN" altLang="en-US" sz="2400"/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1322172" y="977790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FZLTHK--GBK1-0"/>
              </a:rPr>
              <a:t>| </a:t>
            </a:r>
            <a:r>
              <a:rPr lang="zh-CN" altLang="en-US" sz="2400">
                <a:solidFill>
                  <a:srgbClr val="FF0000"/>
                </a:solidFill>
                <a:latin typeface="FZLTHK--GBK1-0"/>
              </a:rPr>
              <a:t>思路点拨</a:t>
            </a:r>
            <a:r>
              <a:rPr lang="en-US" altLang="zh-CN" sz="2400">
                <a:solidFill>
                  <a:srgbClr val="FF0000"/>
                </a:solidFill>
                <a:latin typeface="FZLTHK--GBK1-0"/>
              </a:rPr>
              <a:t>|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15310" y="1817638"/>
            <a:ext cx="85960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smtClean="0">
                <a:latin typeface="FZKTK--GBK1-0"/>
              </a:rPr>
              <a:t>    归纳</a:t>
            </a:r>
            <a:r>
              <a:rPr lang="zh-CN" altLang="en-US" sz="2000">
                <a:latin typeface="FZKTK--GBK1-0"/>
              </a:rPr>
              <a:t>时应当注意：一是补充或强化一些现代汉语的</a:t>
            </a:r>
            <a:r>
              <a:rPr lang="zh-CN" altLang="en-US" sz="2000" smtClean="0">
                <a:latin typeface="FZKTK--GBK1-0"/>
              </a:rPr>
              <a:t>语法知识</a:t>
            </a:r>
            <a:r>
              <a:rPr lang="zh-CN" altLang="en-US" sz="2000">
                <a:latin typeface="FZKTK--GBK1-0"/>
              </a:rPr>
              <a:t>。二是把常见的虚词按照现代汉语的语法系统一一</a:t>
            </a:r>
            <a:r>
              <a:rPr lang="zh-CN" altLang="en-US" sz="2000" smtClean="0">
                <a:latin typeface="FZKTK--GBK1-0"/>
              </a:rPr>
              <a:t>对号入座</a:t>
            </a:r>
            <a:r>
              <a:rPr lang="zh-CN" altLang="en-US" sz="2000">
                <a:latin typeface="FZKTK--GBK1-0"/>
              </a:rPr>
              <a:t>。三是为每个虚词的不同词性找例句，在例句中观察其</a:t>
            </a:r>
            <a:r>
              <a:rPr lang="zh-CN" altLang="en-US" sz="2000" smtClean="0">
                <a:latin typeface="FZKTK--GBK1-0"/>
              </a:rPr>
              <a:t>用法</a:t>
            </a:r>
            <a:r>
              <a:rPr lang="zh-CN" altLang="en-US" sz="2000">
                <a:latin typeface="FZKTK--GBK1-0"/>
              </a:rPr>
              <a:t>。四是从诸子散文中选课外文本，以便迁移、验证和巩固</a:t>
            </a:r>
            <a:r>
              <a:rPr lang="zh-CN" altLang="en-US" sz="2000" smtClean="0">
                <a:latin typeface="FZKTK--GBK1-0"/>
              </a:rPr>
              <a:t>相关</a:t>
            </a:r>
            <a:r>
              <a:rPr lang="zh-CN" altLang="en-US" sz="2000">
                <a:latin typeface="FZKTK--GBK1-0"/>
              </a:rPr>
              <a:t>的虚词知识。</a:t>
            </a:r>
            <a:endParaRPr lang="zh-CN" altLang="en-US" sz="2000"/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1273533" y="929151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FZLTHK--GBK1-0"/>
              </a:rPr>
              <a:t>| </a:t>
            </a:r>
            <a:r>
              <a:rPr lang="zh-CN" altLang="en-US" sz="2400">
                <a:solidFill>
                  <a:srgbClr val="FF0000"/>
                </a:solidFill>
                <a:latin typeface="FZLTHK--GBK1-0"/>
              </a:rPr>
              <a:t>参考示例</a:t>
            </a:r>
            <a:r>
              <a:rPr lang="en-US" altLang="zh-CN" sz="2400">
                <a:solidFill>
                  <a:srgbClr val="FF0000"/>
                </a:solidFill>
                <a:latin typeface="FZLTHK--GBK1-0"/>
              </a:rPr>
              <a:t>|</a:t>
            </a:r>
            <a:endParaRPr lang="zh-CN" altLang="en-US" sz="2400">
              <a:solidFill>
                <a:srgbClr val="FF0000"/>
              </a:solidFill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1176259" y="1624280"/>
          <a:ext cx="9689538" cy="45124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6278"/>
                <a:gridCol w="4367718"/>
                <a:gridCol w="4445542"/>
              </a:tblGrid>
              <a:tr h="406634">
                <a:tc>
                  <a:txBody>
                    <a:bodyPr vert="horz" wrap="square"/>
                    <a:lstStyle/>
                    <a:p>
                      <a:r>
                        <a:rPr lang="en-US" altLang="zh-CN" smtClean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  </a:t>
                      </a:r>
                      <a:r>
                        <a:rPr lang="zh-CN" altLang="en-US" smtClean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虚词</a:t>
                      </a:r>
                      <a:endParaRPr lang="zh-CN" altLang="en-US">
                        <a:solidFill>
                          <a:srgbClr val="FF0000"/>
                        </a:solidFill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mtClean="0"/>
                        <a:t>                     </a:t>
                      </a:r>
                      <a:r>
                        <a:rPr lang="zh-CN" altLang="en-US" smtClean="0">
                          <a:solidFill>
                            <a:srgbClr val="FF0000"/>
                          </a:solidFill>
                        </a:rPr>
                        <a:t>义项</a:t>
                      </a:r>
                      <a:endParaRPr lang="zh-CN" altLang="en-US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mtClean="0">
                          <a:solidFill>
                            <a:srgbClr val="FF0000"/>
                          </a:solidFill>
                        </a:rPr>
                        <a:t>                                例句</a:t>
                      </a:r>
                      <a:endParaRPr lang="zh-CN" altLang="en-US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400941">
                <a:tc rowSpan="4">
                  <a:txBody>
                    <a:bodyPr vert="horz" wrap="square"/>
                    <a:lstStyle/>
                    <a:p>
                      <a:endParaRPr lang="en-US" altLang="zh-CN" smtClean="0"/>
                    </a:p>
                    <a:p>
                      <a:endParaRPr lang="en-US" altLang="zh-CN" smtClean="0"/>
                    </a:p>
                    <a:p>
                      <a:r>
                        <a:rPr lang="en-US" altLang="zh-CN" smtClean="0"/>
                        <a:t>   </a:t>
                      </a:r>
                      <a:endParaRPr lang="en-US" altLang="zh-CN" smtClean="0"/>
                    </a:p>
                    <a:p>
                      <a:r>
                        <a:rPr lang="en-US" altLang="zh-CN" baseline="0" smtClean="0"/>
                        <a:t>   </a:t>
                      </a:r>
                      <a:r>
                        <a:rPr lang="zh-CN" altLang="en-US" smtClean="0"/>
                        <a:t>之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l"/>
                      <a:r>
                        <a:rPr lang="zh-CN" altLang="en-US" sz="1400" b="0" i="0" u="none" strike="noStrike" baseline="0" smtClean="0">
                          <a:latin typeface="FZFSK--GBK1-0"/>
                        </a:rPr>
                        <a:t>代词</a:t>
                      </a:r>
                      <a:r>
                        <a:rPr lang="zh-CN" altLang="en-US" sz="1400" b="0" i="0" u="none" strike="noStrike" baseline="0" smtClean="0">
                          <a:latin typeface="FZSSK--GBK1-0"/>
                        </a:rPr>
                        <a:t>，</a:t>
                      </a:r>
                      <a:r>
                        <a:rPr lang="zh-CN" altLang="en-US" sz="1400" b="0" i="0" u="none" strike="noStrike" baseline="0" smtClean="0">
                          <a:latin typeface="FZFSK--GBK1-0"/>
                        </a:rPr>
                        <a:t>作第三人称代词</a:t>
                      </a:r>
                      <a:r>
                        <a:rPr lang="zh-CN" altLang="en-US" sz="1400" b="0" i="0" u="none" strike="noStrike" baseline="0" smtClean="0">
                          <a:latin typeface="FZSSK--GBK1-0"/>
                        </a:rPr>
                        <a:t>，</a:t>
                      </a:r>
                      <a:r>
                        <a:rPr lang="zh-CN" altLang="en-US" sz="1400" b="0" i="0" u="none" strike="noStrike" baseline="0" smtClean="0">
                          <a:latin typeface="FZFSK--GBK1-0"/>
                        </a:rPr>
                        <a:t>他</a:t>
                      </a:r>
                      <a:r>
                        <a:rPr lang="zh-CN" altLang="en-US" sz="1400" b="0" i="0" u="none" strike="noStrike" baseline="0" smtClean="0">
                          <a:latin typeface="FZSSK--GBK1-0"/>
                        </a:rPr>
                        <a:t>（</a:t>
                      </a:r>
                      <a:r>
                        <a:rPr lang="zh-CN" altLang="en-US" sz="1400" b="0" i="0" u="none" strike="noStrike" baseline="0" smtClean="0">
                          <a:latin typeface="FZFSK--GBK1-0"/>
                        </a:rPr>
                        <a:t>们</a:t>
                      </a:r>
                      <a:r>
                        <a:rPr lang="zh-CN" altLang="en-US" sz="1400" b="0" i="0" u="none" strike="noStrike" baseline="0" smtClean="0">
                          <a:latin typeface="FZSSK--GBK1-0"/>
                        </a:rPr>
                        <a:t>）、</a:t>
                      </a:r>
                      <a:r>
                        <a:rPr lang="zh-CN" altLang="en-US" sz="1400" b="0" i="0" u="none" strike="noStrike" baseline="0" smtClean="0">
                          <a:latin typeface="FZFSK--GBK1-0"/>
                        </a:rPr>
                        <a:t>她</a:t>
                      </a:r>
                      <a:r>
                        <a:rPr lang="zh-CN" altLang="en-US" sz="1400" b="0" i="0" u="none" strike="noStrike" baseline="0" smtClean="0">
                          <a:latin typeface="FZSSK--GBK1-0"/>
                        </a:rPr>
                        <a:t>（</a:t>
                      </a:r>
                      <a:r>
                        <a:rPr lang="zh-CN" altLang="en-US" sz="1400" b="0" i="0" u="none" strike="noStrike" baseline="0" smtClean="0">
                          <a:latin typeface="FZFSK--GBK1-0"/>
                        </a:rPr>
                        <a:t>们</a:t>
                      </a:r>
                      <a:r>
                        <a:rPr lang="zh-CN" altLang="en-US" sz="1400" b="0" i="0" u="none" strike="noStrike" baseline="0" smtClean="0">
                          <a:latin typeface="FZSSK--GBK1-0"/>
                        </a:rPr>
                        <a:t>）、</a:t>
                      </a:r>
                      <a:r>
                        <a:rPr lang="zh-CN" altLang="en-US" sz="1400" b="0" i="0" u="none" strike="noStrike" baseline="0" smtClean="0">
                          <a:latin typeface="FZFSK--GBK1-0"/>
                        </a:rPr>
                        <a:t>它</a:t>
                      </a:r>
                      <a:r>
                        <a:rPr lang="zh-CN" altLang="en-US" sz="1400" b="0" i="0" u="none" strike="noStrike" baseline="0" smtClean="0">
                          <a:latin typeface="FZSSK--GBK1-0"/>
                        </a:rPr>
                        <a:t>（</a:t>
                      </a:r>
                      <a:r>
                        <a:rPr lang="zh-CN" altLang="en-US" sz="1400" b="0" i="0" u="none" strike="noStrike" baseline="0" smtClean="0">
                          <a:latin typeface="FZFSK--GBK1-0"/>
                        </a:rPr>
                        <a:t>们</a:t>
                      </a:r>
                      <a:r>
                        <a:rPr lang="zh-CN" altLang="en-US" sz="1400" b="0" i="0" u="none" strike="noStrike" baseline="0" smtClean="0">
                          <a:latin typeface="FZSSK--GBK1-0"/>
                        </a:rPr>
                        <a:t>）。</a:t>
                      </a:r>
                      <a:r>
                        <a:rPr lang="zh-CN" altLang="en-US" sz="1400" b="0" i="0" u="none" strike="noStrike" baseline="0" smtClean="0">
                          <a:latin typeface="FZFSK--GBK1-0"/>
                        </a:rPr>
                        <a:t>有时活用为第一人称或第二人称代词</a:t>
                      </a:r>
                      <a:r>
                        <a:rPr lang="zh-CN" altLang="en-US" sz="1400" b="0" i="0" u="none" strike="noStrike" baseline="0" smtClean="0">
                          <a:latin typeface="FZSSK--GBK1-0"/>
                        </a:rPr>
                        <a:t>。</a:t>
                      </a:r>
                      <a:endParaRPr lang="zh-CN" altLang="en-US" sz="1400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1400" smtClean="0"/>
                        <a:t>治天下可运</a:t>
                      </a:r>
                      <a:r>
                        <a:rPr lang="zh-CN" altLang="en-US" sz="1400" smtClean="0">
                          <a:solidFill>
                            <a:srgbClr val="FF0000"/>
                          </a:solidFill>
                        </a:rPr>
                        <a:t>之</a:t>
                      </a:r>
                      <a:r>
                        <a:rPr lang="zh-CN" altLang="en-US" sz="1400" smtClean="0"/>
                        <a:t>掌上。（</a:t>
                      </a:r>
                      <a:r>
                        <a:rPr lang="en-US" altLang="zh-CN" sz="1400" smtClean="0"/>
                        <a:t>《</a:t>
                      </a:r>
                      <a:r>
                        <a:rPr lang="zh-CN" altLang="en-US" sz="1400" smtClean="0"/>
                        <a:t>人皆有不忍人之心</a:t>
                      </a:r>
                      <a:r>
                        <a:rPr lang="en-US" altLang="zh-CN" sz="1400" smtClean="0"/>
                        <a:t>》</a:t>
                      </a:r>
                      <a:r>
                        <a:rPr lang="zh-CN" altLang="en-US" sz="1400" smtClean="0"/>
                        <a:t>）</a:t>
                      </a:r>
                      <a:endParaRPr lang="zh-CN" altLang="en-US" sz="1400"/>
                    </a:p>
                  </a:txBody>
                  <a:tcPr/>
                </a:tc>
              </a:tr>
              <a:tr h="406634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1400" smtClean="0"/>
                        <a:t>结构助词，放在定语和中心语之间，译为“的”</a:t>
                      </a:r>
                      <a:endParaRPr lang="zh-CN" altLang="en-US" sz="1400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1400" smtClean="0"/>
                        <a:t>多识于鸟兽草木</a:t>
                      </a:r>
                      <a:r>
                        <a:rPr lang="zh-CN" altLang="en-US" sz="1400" smtClean="0">
                          <a:solidFill>
                            <a:srgbClr val="FF0000"/>
                          </a:solidFill>
                        </a:rPr>
                        <a:t>之</a:t>
                      </a:r>
                      <a:r>
                        <a:rPr lang="zh-CN" altLang="en-US" sz="1400" smtClean="0"/>
                        <a:t>名。（</a:t>
                      </a:r>
                      <a:r>
                        <a:rPr lang="en-US" altLang="zh-CN" sz="1400" smtClean="0"/>
                        <a:t>《〈</a:t>
                      </a:r>
                      <a:r>
                        <a:rPr lang="zh-CN" altLang="en-US" sz="1400" smtClean="0"/>
                        <a:t>论语</a:t>
                      </a:r>
                      <a:r>
                        <a:rPr lang="en-US" altLang="zh-CN" sz="1400" smtClean="0"/>
                        <a:t>〉</a:t>
                      </a:r>
                      <a:r>
                        <a:rPr lang="zh-CN" altLang="en-US" sz="1400" smtClean="0"/>
                        <a:t>十二章</a:t>
                      </a:r>
                      <a:r>
                        <a:rPr lang="en-US" altLang="zh-CN" sz="1400" smtClean="0"/>
                        <a:t>》</a:t>
                      </a:r>
                      <a:r>
                        <a:rPr lang="zh-CN" altLang="en-US" sz="1400" smtClean="0"/>
                        <a:t>）</a:t>
                      </a:r>
                      <a:endParaRPr lang="zh-CN" altLang="en-US" sz="1400"/>
                    </a:p>
                  </a:txBody>
                  <a:tcPr/>
                </a:tc>
              </a:tr>
              <a:tr h="406634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1400" smtClean="0"/>
                        <a:t>助词，用于主谓之间，取消句子的独立性。不译。</a:t>
                      </a:r>
                      <a:endParaRPr lang="zh-CN" altLang="en-US" sz="1400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1400" smtClean="0"/>
                        <a:t>民</a:t>
                      </a:r>
                      <a:r>
                        <a:rPr lang="zh-CN" altLang="en-US" sz="1400" smtClean="0">
                          <a:solidFill>
                            <a:srgbClr val="FF0000"/>
                          </a:solidFill>
                        </a:rPr>
                        <a:t>之</a:t>
                      </a:r>
                      <a:r>
                        <a:rPr lang="zh-CN" altLang="en-US" sz="1400" smtClean="0"/>
                        <a:t>从事，常于几成而败之。（</a:t>
                      </a:r>
                      <a:r>
                        <a:rPr lang="en-US" altLang="zh-CN" sz="1400" smtClean="0"/>
                        <a:t>《〈</a:t>
                      </a:r>
                      <a:r>
                        <a:rPr lang="zh-CN" altLang="en-US" sz="1400" smtClean="0"/>
                        <a:t>老子</a:t>
                      </a:r>
                      <a:r>
                        <a:rPr lang="en-US" altLang="zh-CN" sz="1400" smtClean="0"/>
                        <a:t>〉</a:t>
                      </a:r>
                      <a:r>
                        <a:rPr lang="zh-CN" altLang="en-US" sz="1400" smtClean="0"/>
                        <a:t>四章</a:t>
                      </a:r>
                      <a:r>
                        <a:rPr lang="en-US" altLang="zh-CN" sz="1400" smtClean="0"/>
                        <a:t>》</a:t>
                      </a:r>
                      <a:r>
                        <a:rPr lang="zh-CN" altLang="en-US" sz="1400" smtClean="0"/>
                        <a:t>）</a:t>
                      </a:r>
                      <a:endParaRPr lang="zh-CN" altLang="en-US" sz="1400"/>
                    </a:p>
                  </a:txBody>
                  <a:tcPr/>
                </a:tc>
              </a:tr>
              <a:tr h="406634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1400" smtClean="0"/>
                        <a:t>音节助词，用在时间词或动词后面，凑足音节，没有实在意义。不译。</a:t>
                      </a:r>
                      <a:endParaRPr lang="zh-CN" altLang="en-US" sz="1400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1400" smtClean="0"/>
                        <a:t>迩</a:t>
                      </a:r>
                      <a:r>
                        <a:rPr lang="zh-CN" altLang="en-US" sz="1400" smtClean="0">
                          <a:solidFill>
                            <a:srgbClr val="FF0000"/>
                          </a:solidFill>
                        </a:rPr>
                        <a:t>之</a:t>
                      </a:r>
                      <a:r>
                        <a:rPr lang="zh-CN" altLang="en-US" sz="1400" smtClean="0"/>
                        <a:t>事父，远</a:t>
                      </a:r>
                      <a:r>
                        <a:rPr lang="zh-CN" altLang="en-US" sz="1400" smtClean="0">
                          <a:solidFill>
                            <a:srgbClr val="FF0000"/>
                          </a:solidFill>
                        </a:rPr>
                        <a:t>之</a:t>
                      </a:r>
                      <a:r>
                        <a:rPr lang="zh-CN" altLang="en-US" sz="1400" smtClean="0"/>
                        <a:t>事君。（</a:t>
                      </a:r>
                      <a:r>
                        <a:rPr lang="en-US" altLang="zh-CN" sz="1400" smtClean="0"/>
                        <a:t>《〈</a:t>
                      </a:r>
                      <a:r>
                        <a:rPr lang="zh-CN" altLang="en-US" sz="1400" smtClean="0"/>
                        <a:t>论语</a:t>
                      </a:r>
                      <a:r>
                        <a:rPr lang="en-US" altLang="zh-CN" sz="1400" smtClean="0"/>
                        <a:t>〉</a:t>
                      </a:r>
                      <a:r>
                        <a:rPr lang="zh-CN" altLang="en-US" sz="1400" smtClean="0"/>
                        <a:t>十二章</a:t>
                      </a:r>
                      <a:r>
                        <a:rPr lang="en-US" altLang="zh-CN" sz="1400" smtClean="0"/>
                        <a:t>》</a:t>
                      </a:r>
                      <a:r>
                        <a:rPr lang="zh-CN" altLang="en-US" sz="1400" smtClean="0"/>
                        <a:t>）</a:t>
                      </a:r>
                      <a:endParaRPr lang="zh-CN" altLang="en-US" sz="1400"/>
                    </a:p>
                  </a:txBody>
                  <a:tcPr/>
                </a:tc>
              </a:tr>
              <a:tr h="406634">
                <a:tc rowSpan="5">
                  <a:txBody>
                    <a:bodyPr vert="horz" wrap="square"/>
                    <a:lstStyle/>
                    <a:p>
                      <a:endParaRPr lang="en-US" altLang="zh-CN" smtClean="0"/>
                    </a:p>
                    <a:p>
                      <a:endParaRPr lang="en-US" altLang="zh-CN" smtClean="0"/>
                    </a:p>
                    <a:p>
                      <a:endParaRPr lang="en-US" altLang="zh-CN" smtClean="0"/>
                    </a:p>
                    <a:p>
                      <a:r>
                        <a:rPr lang="en-US" altLang="zh-CN" smtClean="0"/>
                        <a:t>   </a:t>
                      </a:r>
                      <a:r>
                        <a:rPr lang="zh-CN" altLang="en-US" smtClean="0"/>
                        <a:t>乎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1400" smtClean="0"/>
                        <a:t>助词，表疑问语气。译为“吗”“呢”。</a:t>
                      </a:r>
                      <a:endParaRPr lang="zh-CN" altLang="en-US" sz="1400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1400" smtClean="0"/>
                        <a:t>有一言而可以终身行</a:t>
                      </a:r>
                      <a:r>
                        <a:rPr lang="zh-CN" altLang="en-US" sz="1400" smtClean="0">
                          <a:solidFill>
                            <a:schemeClr val="tx1"/>
                          </a:solidFill>
                        </a:rPr>
                        <a:t>之</a:t>
                      </a:r>
                      <a:r>
                        <a:rPr lang="zh-CN" altLang="en-US" sz="1400" smtClean="0"/>
                        <a:t>者</a:t>
                      </a:r>
                      <a:r>
                        <a:rPr lang="zh-CN" altLang="en-US" sz="1400" smtClean="0">
                          <a:solidFill>
                            <a:srgbClr val="FF0000"/>
                          </a:solidFill>
                        </a:rPr>
                        <a:t>乎</a:t>
                      </a:r>
                      <a:r>
                        <a:rPr lang="zh-CN" altLang="en-US" sz="1400" smtClean="0"/>
                        <a:t>？（</a:t>
                      </a:r>
                      <a:r>
                        <a:rPr lang="en-US" altLang="zh-CN" sz="1400" smtClean="0"/>
                        <a:t>《〈</a:t>
                      </a:r>
                      <a:r>
                        <a:rPr lang="zh-CN" altLang="en-US" sz="1400" smtClean="0"/>
                        <a:t>论语</a:t>
                      </a:r>
                      <a:r>
                        <a:rPr lang="en-US" altLang="zh-CN" sz="1400" smtClean="0"/>
                        <a:t>〉</a:t>
                      </a:r>
                      <a:r>
                        <a:rPr lang="zh-CN" altLang="en-US" sz="1400" smtClean="0"/>
                        <a:t>十二章</a:t>
                      </a:r>
                      <a:r>
                        <a:rPr lang="en-US" altLang="zh-CN" sz="1400" smtClean="0"/>
                        <a:t>》</a:t>
                      </a:r>
                      <a:r>
                        <a:rPr lang="zh-CN" altLang="en-US" sz="1400" smtClean="0"/>
                        <a:t>）</a:t>
                      </a:r>
                      <a:endParaRPr lang="zh-CN" altLang="en-US" sz="1400"/>
                    </a:p>
                  </a:txBody>
                  <a:tcPr/>
                </a:tc>
              </a:tr>
              <a:tr h="406634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1400" smtClean="0"/>
                        <a:t>助词，表反问语气。译为“吗”“呢”</a:t>
                      </a:r>
                      <a:endParaRPr lang="zh-CN" altLang="en-US" sz="1400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1400" smtClean="0"/>
                        <a:t>爱人若爱其身，犹有不孝者</a:t>
                      </a:r>
                      <a:r>
                        <a:rPr lang="zh-CN" altLang="en-US" sz="1400" smtClean="0">
                          <a:solidFill>
                            <a:srgbClr val="FF0000"/>
                          </a:solidFill>
                        </a:rPr>
                        <a:t>乎</a:t>
                      </a:r>
                      <a:r>
                        <a:rPr lang="zh-CN" altLang="en-US" sz="1400" smtClean="0"/>
                        <a:t>？（</a:t>
                      </a:r>
                      <a:r>
                        <a:rPr lang="en-US" altLang="zh-CN" sz="1400" smtClean="0"/>
                        <a:t>《</a:t>
                      </a:r>
                      <a:r>
                        <a:rPr lang="zh-CN" altLang="en-US" sz="1400" smtClean="0"/>
                        <a:t>兼爱</a:t>
                      </a:r>
                      <a:r>
                        <a:rPr lang="en-US" altLang="zh-CN" sz="1400" smtClean="0"/>
                        <a:t>》</a:t>
                      </a:r>
                      <a:r>
                        <a:rPr lang="zh-CN" altLang="en-US" sz="1400" smtClean="0"/>
                        <a:t>）</a:t>
                      </a:r>
                      <a:endParaRPr lang="zh-CN" altLang="en-US" sz="1400"/>
                    </a:p>
                  </a:txBody>
                  <a:tcPr/>
                </a:tc>
              </a:tr>
              <a:tr h="406634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1400" smtClean="0"/>
                        <a:t>助词，表感叹或祈使语气。译为“啊”“呀”</a:t>
                      </a:r>
                      <a:endParaRPr lang="zh-CN" altLang="en-US" sz="1400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1400" smtClean="0"/>
                        <a:t>子曰：“其‘恕’</a:t>
                      </a:r>
                      <a:r>
                        <a:rPr lang="zh-CN" altLang="en-US" sz="1400" smtClean="0">
                          <a:solidFill>
                            <a:srgbClr val="FF0000"/>
                          </a:solidFill>
                        </a:rPr>
                        <a:t>乎</a:t>
                      </a:r>
                      <a:r>
                        <a:rPr lang="zh-CN" altLang="en-US" sz="1400" smtClean="0"/>
                        <a:t>！”（</a:t>
                      </a:r>
                      <a:r>
                        <a:rPr lang="en-US" altLang="zh-CN" sz="1400" smtClean="0"/>
                        <a:t>《〈</a:t>
                      </a:r>
                      <a:r>
                        <a:rPr lang="zh-CN" altLang="en-US" sz="1400" smtClean="0"/>
                        <a:t>论语</a:t>
                      </a:r>
                      <a:r>
                        <a:rPr lang="en-US" altLang="zh-CN" sz="1400" smtClean="0"/>
                        <a:t>〉</a:t>
                      </a:r>
                      <a:r>
                        <a:rPr lang="zh-CN" altLang="en-US" sz="1400" smtClean="0"/>
                        <a:t>十二章</a:t>
                      </a:r>
                      <a:r>
                        <a:rPr lang="en-US" altLang="zh-CN" sz="1400" smtClean="0"/>
                        <a:t>》</a:t>
                      </a:r>
                      <a:r>
                        <a:rPr lang="zh-CN" altLang="en-US" sz="1400" smtClean="0"/>
                        <a:t>）</a:t>
                      </a:r>
                      <a:endParaRPr lang="zh-CN" altLang="en-US" sz="1400"/>
                    </a:p>
                  </a:txBody>
                  <a:tcPr/>
                </a:tc>
              </a:tr>
              <a:tr h="406634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1400" smtClean="0"/>
                        <a:t>助词，用于形容词或副词词尾。译为“ </a:t>
                      </a:r>
                      <a:r>
                        <a:rPr lang="en-US" altLang="zh-CN" sz="1400" smtClean="0"/>
                        <a:t>…… </a:t>
                      </a:r>
                      <a:r>
                        <a:rPr lang="zh-CN" altLang="en-US" sz="1400" smtClean="0"/>
                        <a:t>的样</a:t>
                      </a:r>
                      <a:endParaRPr lang="zh-CN" altLang="en-US" sz="1400" smtClean="0"/>
                    </a:p>
                    <a:p>
                      <a:r>
                        <a:rPr lang="zh-CN" altLang="en-US" sz="1400" smtClean="0"/>
                        <a:t>子”“地”。</a:t>
                      </a:r>
                      <a:endParaRPr lang="zh-CN" altLang="en-US" sz="1400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1400" smtClean="0"/>
                        <a:t>以无厚入有间，恢恢</a:t>
                      </a:r>
                      <a:r>
                        <a:rPr lang="zh-CN" altLang="en-US" sz="1400" smtClean="0">
                          <a:solidFill>
                            <a:srgbClr val="FF0000"/>
                          </a:solidFill>
                        </a:rPr>
                        <a:t>乎</a:t>
                      </a:r>
                      <a:r>
                        <a:rPr lang="zh-CN" altLang="en-US" sz="1400" smtClean="0"/>
                        <a:t>其于游刃必有余地矣！（</a:t>
                      </a:r>
                      <a:r>
                        <a:rPr lang="en-US" altLang="zh-CN" sz="1400" smtClean="0"/>
                        <a:t>《</a:t>
                      </a:r>
                      <a:r>
                        <a:rPr lang="zh-CN" altLang="en-US" sz="1400" smtClean="0"/>
                        <a:t>庖丁解牛</a:t>
                      </a:r>
                      <a:r>
                        <a:rPr lang="en-US" altLang="zh-CN" sz="1400" smtClean="0"/>
                        <a:t>》</a:t>
                      </a:r>
                      <a:r>
                        <a:rPr lang="zh-CN" altLang="en-US" sz="1400" smtClean="0"/>
                        <a:t>，课外）</a:t>
                      </a:r>
                      <a:endParaRPr lang="zh-CN" altLang="en-US" sz="1400"/>
                    </a:p>
                  </a:txBody>
                  <a:tcPr/>
                </a:tc>
              </a:tr>
              <a:tr h="406634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1400" smtClean="0"/>
                        <a:t>介词，相当于“于”，译为“在”“比”“对”“对于”等。</a:t>
                      </a:r>
                      <a:endParaRPr lang="zh-CN" altLang="en-US" sz="1400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1400" smtClean="0"/>
                        <a:t>何不虑以为大樽而浮</a:t>
                      </a:r>
                      <a:r>
                        <a:rPr lang="zh-CN" altLang="en-US" sz="1400" smtClean="0">
                          <a:solidFill>
                            <a:srgbClr val="FF0000"/>
                          </a:solidFill>
                        </a:rPr>
                        <a:t>乎</a:t>
                      </a:r>
                      <a:r>
                        <a:rPr lang="zh-CN" altLang="en-US" sz="1400" smtClean="0"/>
                        <a:t>江湖。（</a:t>
                      </a:r>
                      <a:r>
                        <a:rPr lang="en-US" altLang="zh-CN" sz="1400" smtClean="0"/>
                        <a:t>《</a:t>
                      </a:r>
                      <a:r>
                        <a:rPr lang="zh-CN" altLang="en-US" sz="1400" smtClean="0"/>
                        <a:t>五石之瓠</a:t>
                      </a:r>
                      <a:r>
                        <a:rPr lang="en-US" altLang="zh-CN" sz="1400" smtClean="0"/>
                        <a:t>》</a:t>
                      </a:r>
                      <a:r>
                        <a:rPr lang="zh-CN" altLang="en-US" sz="1400" smtClean="0"/>
                        <a:t>）</a:t>
                      </a:r>
                      <a:endParaRPr lang="zh-CN" altLang="en-US" sz="140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1203466" y="909696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FZLTZHK--GBK1-0"/>
              </a:rPr>
              <a:t>任务解读</a:t>
            </a:r>
            <a:endParaRPr lang="zh-CN" altLang="en-US" sz="2400" b="1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2454" y="864948"/>
            <a:ext cx="481012" cy="506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1361871" y="1560095"/>
            <a:ext cx="906617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smtClean="0">
                <a:latin typeface="+mn-ea"/>
              </a:rPr>
              <a:t>    一</a:t>
            </a:r>
            <a:r>
              <a:rPr lang="zh-CN" altLang="en-US" sz="2400">
                <a:latin typeface="+mn-ea"/>
              </a:rPr>
              <a:t>　学习中华优秀传统文化，应该学以致用，知行合一</a:t>
            </a:r>
            <a:r>
              <a:rPr lang="zh-CN" altLang="en-US" sz="2400" smtClean="0">
                <a:latin typeface="+mn-ea"/>
              </a:rPr>
              <a:t>。本</a:t>
            </a:r>
            <a:r>
              <a:rPr lang="zh-CN" altLang="en-US" sz="2400">
                <a:latin typeface="+mn-ea"/>
              </a:rPr>
              <a:t>单元课文大都是谈论立身处世之道的，比如</a:t>
            </a:r>
            <a:r>
              <a:rPr lang="en-US" altLang="zh-CN" sz="2400">
                <a:latin typeface="+mn-ea"/>
              </a:rPr>
              <a:t>《〈</a:t>
            </a:r>
            <a:r>
              <a:rPr lang="zh-CN" altLang="en-US" sz="2400">
                <a:latin typeface="+mn-ea"/>
              </a:rPr>
              <a:t>论语</a:t>
            </a:r>
            <a:r>
              <a:rPr lang="en-US" altLang="zh-CN" sz="2400">
                <a:latin typeface="+mn-ea"/>
              </a:rPr>
              <a:t>〉</a:t>
            </a:r>
            <a:r>
              <a:rPr lang="zh-CN" altLang="en-US" sz="2400" smtClean="0">
                <a:latin typeface="+mn-ea"/>
              </a:rPr>
              <a:t>十二章</a:t>
            </a:r>
            <a:r>
              <a:rPr lang="en-US" altLang="zh-CN" sz="2400">
                <a:latin typeface="+mn-ea"/>
              </a:rPr>
              <a:t>》</a:t>
            </a:r>
            <a:r>
              <a:rPr lang="zh-CN" altLang="en-US" sz="2400">
                <a:latin typeface="+mn-ea"/>
              </a:rPr>
              <a:t>，或阐述持身以道、以礼、以仁、以恕、以义的道理，或辨析</a:t>
            </a:r>
            <a:r>
              <a:rPr lang="zh-CN" altLang="en-US" sz="2400" smtClean="0">
                <a:latin typeface="+mn-ea"/>
              </a:rPr>
              <a:t>君子</a:t>
            </a:r>
            <a:r>
              <a:rPr lang="zh-CN" altLang="en-US" sz="2400">
                <a:latin typeface="+mn-ea"/>
              </a:rPr>
              <a:t>、小人，或论述经典在社会生活各个方面的价值，都富于</a:t>
            </a:r>
            <a:r>
              <a:rPr lang="zh-CN" altLang="en-US" sz="2400" smtClean="0">
                <a:latin typeface="+mn-ea"/>
              </a:rPr>
              <a:t>启发性</a:t>
            </a:r>
            <a:r>
              <a:rPr lang="zh-CN" altLang="en-US" sz="2400">
                <a:latin typeface="+mn-ea"/>
              </a:rPr>
              <a:t>。梳理本单元各篇课文所讲的立身处世的道理，并思考</a:t>
            </a:r>
            <a:r>
              <a:rPr lang="zh-CN" altLang="en-US" sz="2400" smtClean="0">
                <a:latin typeface="+mn-ea"/>
              </a:rPr>
              <a:t>它们</a:t>
            </a:r>
            <a:r>
              <a:rPr lang="zh-CN" altLang="en-US" sz="2400">
                <a:latin typeface="+mn-ea"/>
              </a:rPr>
              <a:t>在当今社会生活中的现实意义，展开讨论。</a:t>
            </a:r>
            <a:endParaRPr lang="zh-CN" altLang="en-US" sz="2400">
              <a:latin typeface="+mn-ea"/>
            </a:endParaRP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932775" y="962858"/>
          <a:ext cx="9884384" cy="502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5891"/>
                <a:gridCol w="3959267"/>
                <a:gridCol w="5009226"/>
              </a:tblGrid>
              <a:tr h="370840">
                <a:tc>
                  <a:txBody>
                    <a:bodyPr vert="horz" wrap="square"/>
                    <a:lstStyle/>
                    <a:p>
                      <a:r>
                        <a:rPr lang="en-US" altLang="zh-CN" smtClean="0"/>
                        <a:t> </a:t>
                      </a:r>
                      <a:r>
                        <a:rPr lang="zh-CN" altLang="en-US" smtClean="0">
                          <a:solidFill>
                            <a:srgbClr val="FF0000"/>
                          </a:solidFill>
                        </a:rPr>
                        <a:t>虚词</a:t>
                      </a:r>
                      <a:endParaRPr lang="zh-CN" altLang="en-US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en-US" altLang="zh-CN" smtClean="0"/>
                        <a:t>                       </a:t>
                      </a:r>
                      <a:r>
                        <a:rPr lang="zh-CN" altLang="en-US" smtClean="0">
                          <a:solidFill>
                            <a:srgbClr val="FF0000"/>
                          </a:solidFill>
                        </a:rPr>
                        <a:t>义项</a:t>
                      </a:r>
                      <a:endParaRPr lang="zh-CN" altLang="en-US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en-US" altLang="zh-CN" smtClean="0"/>
                        <a:t>                  </a:t>
                      </a:r>
                      <a:r>
                        <a:rPr lang="zh-CN" altLang="en-US" smtClean="0">
                          <a:solidFill>
                            <a:srgbClr val="FF0000"/>
                          </a:solidFill>
                        </a:rPr>
                        <a:t>例句</a:t>
                      </a:r>
                      <a:endParaRPr lang="zh-CN" altLang="en-US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 rowSpan="5">
                  <a:txBody>
                    <a:bodyPr vert="horz" wrap="square"/>
                    <a:lstStyle/>
                    <a:p>
                      <a:endParaRPr lang="en-US" altLang="zh-CN" smtClean="0"/>
                    </a:p>
                    <a:p>
                      <a:endParaRPr lang="en-US" altLang="zh-CN" smtClean="0"/>
                    </a:p>
                    <a:p>
                      <a:endParaRPr lang="en-US" altLang="zh-CN" smtClean="0"/>
                    </a:p>
                    <a:p>
                      <a:r>
                        <a:rPr lang="zh-CN" altLang="en-US" smtClean="0"/>
                        <a:t>   </a:t>
                      </a:r>
                      <a:endParaRPr lang="en-US" altLang="zh-CN" smtClean="0"/>
                    </a:p>
                    <a:p>
                      <a:r>
                        <a:rPr lang="en-US" altLang="zh-CN" smtClean="0"/>
                        <a:t>   </a:t>
                      </a:r>
                      <a:r>
                        <a:rPr lang="zh-CN" altLang="en-US" smtClean="0"/>
                        <a:t>者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1400" smtClean="0"/>
                        <a:t>代词，附在别的词或短语之后，组成名词性短语。指人、物、事、时、地等。译为“</a:t>
                      </a:r>
                      <a:r>
                        <a:rPr lang="en-US" altLang="zh-CN" sz="1400" smtClean="0"/>
                        <a:t>……</a:t>
                      </a:r>
                      <a:r>
                        <a:rPr lang="zh-CN" altLang="en-US" sz="1400" smtClean="0"/>
                        <a:t>的”“</a:t>
                      </a:r>
                      <a:r>
                        <a:rPr lang="en-US" altLang="zh-CN" sz="1400" smtClean="0"/>
                        <a:t>……</a:t>
                      </a:r>
                      <a:r>
                        <a:rPr lang="zh-CN" altLang="en-US" sz="1400" smtClean="0"/>
                        <a:t>的人（东西、事情）”，或不译。</a:t>
                      </a:r>
                      <a:endParaRPr lang="zh-CN" altLang="en-US" sz="1400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1400" smtClean="0"/>
                        <a:t>物或恶之，故有道</a:t>
                      </a:r>
                      <a:r>
                        <a:rPr lang="zh-CN" altLang="en-US" sz="1400" smtClean="0">
                          <a:solidFill>
                            <a:srgbClr val="FF0000"/>
                          </a:solidFill>
                        </a:rPr>
                        <a:t>者</a:t>
                      </a:r>
                      <a:r>
                        <a:rPr lang="zh-CN" altLang="en-US" sz="1400" smtClean="0"/>
                        <a:t>不处。（</a:t>
                      </a:r>
                      <a:r>
                        <a:rPr lang="en-US" altLang="zh-CN" sz="1400" smtClean="0"/>
                        <a:t>《〈</a:t>
                      </a:r>
                      <a:r>
                        <a:rPr lang="zh-CN" altLang="en-US" sz="1400" smtClean="0"/>
                        <a:t>老子</a:t>
                      </a:r>
                      <a:r>
                        <a:rPr lang="en-US" altLang="zh-CN" sz="1400" smtClean="0"/>
                        <a:t>〉</a:t>
                      </a:r>
                      <a:r>
                        <a:rPr lang="zh-CN" altLang="en-US" sz="1400" smtClean="0"/>
                        <a:t>四章</a:t>
                      </a:r>
                      <a:r>
                        <a:rPr lang="en-US" altLang="zh-CN" sz="1400" smtClean="0"/>
                        <a:t>》</a:t>
                      </a:r>
                      <a:r>
                        <a:rPr lang="zh-CN" altLang="en-US" sz="1400" smtClean="0"/>
                        <a:t>）</a:t>
                      </a:r>
                      <a:endParaRPr lang="zh-CN" altLang="en-US" sz="1400"/>
                    </a:p>
                  </a:txBody>
                  <a:tcPr/>
                </a:tc>
              </a:tr>
              <a:tr h="370840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1400" smtClean="0"/>
                        <a:t>定语后置的标志，放在后置的定语后面，相当于“的”。</a:t>
                      </a:r>
                      <a:endParaRPr lang="zh-CN" altLang="en-US" sz="1400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1400" smtClean="0"/>
                        <a:t>故圣人以治天下为事</a:t>
                      </a:r>
                      <a:r>
                        <a:rPr lang="zh-CN" altLang="en-US" sz="1400" smtClean="0">
                          <a:solidFill>
                            <a:srgbClr val="FF0000"/>
                          </a:solidFill>
                        </a:rPr>
                        <a:t>者</a:t>
                      </a:r>
                      <a:r>
                        <a:rPr lang="zh-CN" altLang="en-US" sz="1400" smtClean="0"/>
                        <a:t>，恶得不禁恶而劝爱？（</a:t>
                      </a:r>
                      <a:r>
                        <a:rPr lang="en-US" altLang="zh-CN" sz="1400" smtClean="0"/>
                        <a:t>《</a:t>
                      </a:r>
                      <a:r>
                        <a:rPr lang="zh-CN" altLang="en-US" sz="1400" smtClean="0"/>
                        <a:t>兼爱</a:t>
                      </a:r>
                      <a:r>
                        <a:rPr lang="en-US" altLang="zh-CN" sz="1400" smtClean="0"/>
                        <a:t>》</a:t>
                      </a:r>
                      <a:r>
                        <a:rPr lang="zh-CN" altLang="en-US" sz="1400" smtClean="0"/>
                        <a:t>）</a:t>
                      </a:r>
                      <a:endParaRPr lang="zh-CN" altLang="en-US" sz="1400"/>
                    </a:p>
                  </a:txBody>
                  <a:tcPr/>
                </a:tc>
              </a:tr>
              <a:tr h="370840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1400" smtClean="0"/>
                        <a:t>用在句中表示判断，常与“也”呼应，一般不必译出。</a:t>
                      </a:r>
                      <a:endParaRPr lang="zh-CN" altLang="en-US" sz="1400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1400" smtClean="0"/>
                        <a:t>故子墨子曰不可以不劝爱人</a:t>
                      </a:r>
                      <a:r>
                        <a:rPr lang="zh-CN" altLang="en-US" sz="1400" smtClean="0">
                          <a:solidFill>
                            <a:srgbClr val="FF0000"/>
                          </a:solidFill>
                        </a:rPr>
                        <a:t>者</a:t>
                      </a:r>
                      <a:r>
                        <a:rPr lang="zh-CN" altLang="en-US" sz="1400" smtClean="0"/>
                        <a:t>，此也。（</a:t>
                      </a:r>
                      <a:r>
                        <a:rPr lang="en-US" altLang="zh-CN" sz="1400" smtClean="0"/>
                        <a:t>《</a:t>
                      </a:r>
                      <a:r>
                        <a:rPr lang="zh-CN" altLang="en-US" sz="1400" smtClean="0"/>
                        <a:t>兼爱</a:t>
                      </a:r>
                      <a:r>
                        <a:rPr lang="en-US" altLang="zh-CN" sz="1400" smtClean="0"/>
                        <a:t>》</a:t>
                      </a:r>
                      <a:r>
                        <a:rPr lang="zh-CN" altLang="en-US" sz="1400" smtClean="0"/>
                        <a:t>）</a:t>
                      </a:r>
                      <a:endParaRPr lang="zh-CN" altLang="en-US" sz="1400"/>
                    </a:p>
                  </a:txBody>
                  <a:tcPr/>
                </a:tc>
              </a:tr>
              <a:tr h="370840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1400" smtClean="0"/>
                        <a:t>语气助词，用于句中表提顿或判断，不必译出。</a:t>
                      </a:r>
                      <a:endParaRPr lang="zh-CN" altLang="en-US" sz="1400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1400" smtClean="0"/>
                        <a:t>所以谓人皆有不忍人之心</a:t>
                      </a:r>
                      <a:r>
                        <a:rPr lang="zh-CN" altLang="en-US" sz="1400" smtClean="0">
                          <a:solidFill>
                            <a:srgbClr val="FF0000"/>
                          </a:solidFill>
                        </a:rPr>
                        <a:t>者</a:t>
                      </a:r>
                      <a:r>
                        <a:rPr lang="zh-CN" altLang="en-US" sz="1400" smtClean="0"/>
                        <a:t>：今人乍见</a:t>
                      </a:r>
                      <a:r>
                        <a:rPr lang="en-US" altLang="zh-CN" sz="1400" smtClean="0"/>
                        <a:t>……</a:t>
                      </a:r>
                      <a:r>
                        <a:rPr lang="zh-CN" altLang="en-US" sz="1400" smtClean="0"/>
                        <a:t>（</a:t>
                      </a:r>
                      <a:r>
                        <a:rPr lang="en-US" altLang="zh-CN" sz="1400" smtClean="0"/>
                        <a:t>《</a:t>
                      </a:r>
                      <a:r>
                        <a:rPr lang="zh-CN" altLang="en-US" sz="1400" smtClean="0"/>
                        <a:t>人皆有不忍人之心</a:t>
                      </a:r>
                      <a:r>
                        <a:rPr lang="en-US" altLang="zh-CN" sz="1400" smtClean="0"/>
                        <a:t>》</a:t>
                      </a:r>
                      <a:r>
                        <a:rPr lang="zh-CN" altLang="en-US" sz="1400" smtClean="0"/>
                        <a:t>）</a:t>
                      </a:r>
                      <a:endParaRPr lang="zh-CN" altLang="en-US" sz="1400"/>
                    </a:p>
                  </a:txBody>
                  <a:tcPr/>
                </a:tc>
              </a:tr>
              <a:tr h="370840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1400" smtClean="0"/>
                        <a:t>语气助词，放在疑问句的句末，表示疑问语气等。可译为“的”或不译。</a:t>
                      </a:r>
                      <a:endParaRPr lang="zh-CN" altLang="en-US" sz="1400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1400" smtClean="0"/>
                        <a:t>爱人若爱其身，犹有不孝</a:t>
                      </a:r>
                      <a:r>
                        <a:rPr lang="zh-CN" altLang="en-US" sz="1400" smtClean="0">
                          <a:solidFill>
                            <a:srgbClr val="FF0000"/>
                          </a:solidFill>
                        </a:rPr>
                        <a:t>者</a:t>
                      </a:r>
                      <a:r>
                        <a:rPr lang="zh-CN" altLang="en-US" sz="1400" smtClean="0"/>
                        <a:t>乎？（</a:t>
                      </a:r>
                      <a:r>
                        <a:rPr lang="en-US" altLang="zh-CN" sz="1400" smtClean="0"/>
                        <a:t>《</a:t>
                      </a:r>
                      <a:r>
                        <a:rPr lang="zh-CN" altLang="en-US" sz="1400" smtClean="0"/>
                        <a:t>兼爱</a:t>
                      </a:r>
                      <a:r>
                        <a:rPr lang="en-US" altLang="zh-CN" sz="1400" smtClean="0"/>
                        <a:t>》</a:t>
                      </a:r>
                      <a:r>
                        <a:rPr lang="zh-CN" altLang="en-US" sz="1400" smtClean="0"/>
                        <a:t>）</a:t>
                      </a:r>
                      <a:endParaRPr lang="zh-CN" altLang="en-US" sz="1400"/>
                    </a:p>
                  </a:txBody>
                  <a:tcPr/>
                </a:tc>
              </a:tr>
              <a:tr h="370840">
                <a:tc rowSpan="5">
                  <a:txBody>
                    <a:bodyPr vert="horz" wrap="square"/>
                    <a:lstStyle/>
                    <a:p>
                      <a:endParaRPr lang="en-US" altLang="zh-CN" smtClean="0"/>
                    </a:p>
                    <a:p>
                      <a:endParaRPr lang="en-US" altLang="zh-CN" smtClean="0"/>
                    </a:p>
                    <a:p>
                      <a:endParaRPr lang="en-US" altLang="zh-CN" smtClean="0"/>
                    </a:p>
                    <a:p>
                      <a:r>
                        <a:rPr lang="zh-CN" altLang="en-US" smtClean="0"/>
                        <a:t>   也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1400" smtClean="0"/>
                        <a:t>句末语气词，表判断</a:t>
                      </a:r>
                      <a:endParaRPr lang="zh-CN" altLang="en-US" sz="1400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1400" smtClean="0"/>
                        <a:t>虽覆一篑，进，吾往</a:t>
                      </a:r>
                      <a:r>
                        <a:rPr lang="zh-CN" altLang="en-US" sz="1400" smtClean="0">
                          <a:solidFill>
                            <a:srgbClr val="FF0000"/>
                          </a:solidFill>
                        </a:rPr>
                        <a:t>也</a:t>
                      </a:r>
                      <a:r>
                        <a:rPr lang="zh-CN" altLang="en-US" sz="1400" smtClean="0"/>
                        <a:t>。（</a:t>
                      </a:r>
                      <a:r>
                        <a:rPr lang="en-US" altLang="zh-CN" sz="1400" smtClean="0"/>
                        <a:t>《〈</a:t>
                      </a:r>
                      <a:r>
                        <a:rPr lang="zh-CN" altLang="en-US" sz="1400" smtClean="0"/>
                        <a:t>论语</a:t>
                      </a:r>
                      <a:r>
                        <a:rPr lang="en-US" altLang="zh-CN" sz="1400" smtClean="0"/>
                        <a:t>〉</a:t>
                      </a:r>
                      <a:r>
                        <a:rPr lang="zh-CN" altLang="en-US" sz="1400" smtClean="0"/>
                        <a:t>十二章</a:t>
                      </a:r>
                      <a:r>
                        <a:rPr lang="en-US" altLang="zh-CN" sz="1400" smtClean="0"/>
                        <a:t>》</a:t>
                      </a:r>
                      <a:r>
                        <a:rPr lang="zh-CN" altLang="en-US" sz="1400" smtClean="0"/>
                        <a:t>）</a:t>
                      </a:r>
                      <a:endParaRPr lang="zh-CN" altLang="en-US" sz="1400"/>
                    </a:p>
                  </a:txBody>
                  <a:tcPr/>
                </a:tc>
              </a:tr>
              <a:tr h="370840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1400" smtClean="0"/>
                        <a:t>句末语气词，表陈述或解释。</a:t>
                      </a:r>
                      <a:endParaRPr lang="zh-CN" altLang="en-US" sz="1400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1400" smtClean="0"/>
                        <a:t>以盛水浆，其坚不能自举</a:t>
                      </a:r>
                      <a:r>
                        <a:rPr lang="zh-CN" altLang="en-US" sz="1400" smtClean="0">
                          <a:solidFill>
                            <a:srgbClr val="FF0000"/>
                          </a:solidFill>
                        </a:rPr>
                        <a:t>也</a:t>
                      </a:r>
                      <a:r>
                        <a:rPr lang="zh-CN" altLang="en-US" sz="1400" smtClean="0"/>
                        <a:t>。（</a:t>
                      </a:r>
                      <a:r>
                        <a:rPr lang="en-US" altLang="zh-CN" sz="1400" smtClean="0"/>
                        <a:t>《</a:t>
                      </a:r>
                      <a:r>
                        <a:rPr lang="zh-CN" altLang="en-US" sz="1400" smtClean="0"/>
                        <a:t>五石之瓠</a:t>
                      </a:r>
                      <a:r>
                        <a:rPr lang="en-US" altLang="zh-CN" sz="1400" smtClean="0"/>
                        <a:t>》</a:t>
                      </a:r>
                      <a:r>
                        <a:rPr lang="zh-CN" altLang="en-US" sz="1400" smtClean="0"/>
                        <a:t>）</a:t>
                      </a:r>
                      <a:endParaRPr lang="zh-CN" altLang="en-US" sz="1400"/>
                    </a:p>
                  </a:txBody>
                  <a:tcPr/>
                </a:tc>
              </a:tr>
              <a:tr h="370840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1400" smtClean="0"/>
                        <a:t>句末语气词，表感叹。</a:t>
                      </a:r>
                      <a:endParaRPr lang="zh-CN" altLang="en-US" sz="1400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1400" smtClean="0"/>
                        <a:t>则夫子犹有蓬之心</a:t>
                      </a:r>
                      <a:r>
                        <a:rPr lang="zh-CN" altLang="en-US" sz="1400" smtClean="0">
                          <a:solidFill>
                            <a:srgbClr val="FF0000"/>
                          </a:solidFill>
                        </a:rPr>
                        <a:t>也</a:t>
                      </a:r>
                      <a:r>
                        <a:rPr lang="zh-CN" altLang="en-US" sz="1400" smtClean="0"/>
                        <a:t>夫！（</a:t>
                      </a:r>
                      <a:r>
                        <a:rPr lang="en-US" altLang="zh-CN" sz="1400" smtClean="0"/>
                        <a:t>《</a:t>
                      </a:r>
                      <a:r>
                        <a:rPr lang="zh-CN" altLang="en-US" sz="1400" smtClean="0"/>
                        <a:t>五石之瓠</a:t>
                      </a:r>
                      <a:r>
                        <a:rPr lang="en-US" altLang="zh-CN" sz="1400" smtClean="0"/>
                        <a:t>》</a:t>
                      </a:r>
                      <a:r>
                        <a:rPr lang="zh-CN" altLang="en-US" sz="1400" smtClean="0"/>
                        <a:t>）</a:t>
                      </a:r>
                      <a:endParaRPr lang="zh-CN" altLang="en-US" sz="1400"/>
                    </a:p>
                  </a:txBody>
                  <a:tcPr/>
                </a:tc>
              </a:tr>
              <a:tr h="370840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1400" smtClean="0"/>
                        <a:t>句末语气词，表疑问或反诘。</a:t>
                      </a:r>
                      <a:endParaRPr lang="zh-CN" altLang="en-US" sz="1400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1400" smtClean="0"/>
                        <a:t>此何</a:t>
                      </a:r>
                      <a:r>
                        <a:rPr lang="zh-CN" altLang="en-US" sz="1400" smtClean="0">
                          <a:solidFill>
                            <a:srgbClr val="FF0000"/>
                          </a:solidFill>
                        </a:rPr>
                        <a:t>也</a:t>
                      </a:r>
                      <a:r>
                        <a:rPr lang="zh-CN" altLang="en-US" sz="1400" smtClean="0"/>
                        <a:t>？皆起不相爱。（</a:t>
                      </a:r>
                      <a:r>
                        <a:rPr lang="en-US" altLang="zh-CN" sz="1400" smtClean="0"/>
                        <a:t>《</a:t>
                      </a:r>
                      <a:r>
                        <a:rPr lang="zh-CN" altLang="en-US" sz="1400" smtClean="0"/>
                        <a:t>兼爱</a:t>
                      </a:r>
                      <a:r>
                        <a:rPr lang="en-US" altLang="zh-CN" sz="1400" smtClean="0"/>
                        <a:t>》</a:t>
                      </a:r>
                      <a:r>
                        <a:rPr lang="zh-CN" altLang="en-US" sz="1400" smtClean="0"/>
                        <a:t>）</a:t>
                      </a:r>
                      <a:endParaRPr lang="zh-CN" altLang="en-US" sz="1400"/>
                    </a:p>
                  </a:txBody>
                  <a:tcPr/>
                </a:tc>
              </a:tr>
              <a:tr h="370840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1400" smtClean="0"/>
                        <a:t>句中语气词，表停顿，不译。</a:t>
                      </a:r>
                      <a:endParaRPr lang="zh-CN" altLang="en-US" sz="1400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1400" smtClean="0"/>
                        <a:t>人之有是四端</a:t>
                      </a:r>
                      <a:r>
                        <a:rPr lang="zh-CN" altLang="en-US" sz="1400" smtClean="0">
                          <a:solidFill>
                            <a:srgbClr val="FF0000"/>
                          </a:solidFill>
                        </a:rPr>
                        <a:t>也</a:t>
                      </a:r>
                      <a:r>
                        <a:rPr lang="zh-CN" altLang="en-US" sz="1400" smtClean="0"/>
                        <a:t>，犹其有四体也。（</a:t>
                      </a:r>
                      <a:r>
                        <a:rPr lang="en-US" altLang="zh-CN" sz="1400" smtClean="0"/>
                        <a:t>《</a:t>
                      </a:r>
                      <a:r>
                        <a:rPr lang="zh-CN" altLang="en-US" sz="1400" smtClean="0"/>
                        <a:t>人皆有不忍人之心</a:t>
                      </a:r>
                      <a:r>
                        <a:rPr lang="en-US" altLang="zh-CN" sz="1400" smtClean="0"/>
                        <a:t>》</a:t>
                      </a:r>
                      <a:r>
                        <a:rPr lang="zh-CN" altLang="en-US" sz="1400" smtClean="0"/>
                        <a:t>）</a:t>
                      </a:r>
                      <a:endParaRPr lang="zh-CN" altLang="en-US" sz="140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253788" y="1147683"/>
          <a:ext cx="8668425" cy="385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2980"/>
                <a:gridCol w="4332126"/>
                <a:gridCol w="3453319"/>
              </a:tblGrid>
              <a:tr h="370840">
                <a:tc>
                  <a:txBody>
                    <a:bodyPr vert="horz" wrap="square"/>
                    <a:lstStyle/>
                    <a:p>
                      <a:r>
                        <a:rPr lang="en-US" altLang="zh-CN" smtClean="0">
                          <a:solidFill>
                            <a:srgbClr val="FF0000"/>
                          </a:solidFill>
                        </a:rPr>
                        <a:t>  </a:t>
                      </a:r>
                      <a:r>
                        <a:rPr lang="zh-CN" altLang="en-US" smtClean="0">
                          <a:solidFill>
                            <a:srgbClr val="FF0000"/>
                          </a:solidFill>
                        </a:rPr>
                        <a:t>虚词</a:t>
                      </a:r>
                      <a:endParaRPr lang="zh-CN" altLang="en-US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en-US" altLang="zh-CN" smtClean="0">
                          <a:solidFill>
                            <a:srgbClr val="FF0000"/>
                          </a:solidFill>
                        </a:rPr>
                        <a:t>                       </a:t>
                      </a:r>
                      <a:r>
                        <a:rPr lang="zh-CN" altLang="en-US" smtClean="0">
                          <a:solidFill>
                            <a:srgbClr val="FF0000"/>
                          </a:solidFill>
                        </a:rPr>
                        <a:t>义项</a:t>
                      </a:r>
                      <a:endParaRPr lang="zh-CN" altLang="en-US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en-US" altLang="zh-CN" smtClean="0">
                          <a:solidFill>
                            <a:srgbClr val="FF0000"/>
                          </a:solidFill>
                        </a:rPr>
                        <a:t>                   </a:t>
                      </a:r>
                      <a:r>
                        <a:rPr lang="zh-CN" altLang="en-US" smtClean="0">
                          <a:solidFill>
                            <a:srgbClr val="FF0000"/>
                          </a:solidFill>
                        </a:rPr>
                        <a:t>例句</a:t>
                      </a:r>
                      <a:endParaRPr lang="zh-CN" altLang="en-US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 rowSpan="7">
                  <a:txBody>
                    <a:bodyPr vert="horz" wrap="square"/>
                    <a:lstStyle/>
                    <a:p>
                      <a:endParaRPr lang="en-US" altLang="zh-CN" smtClean="0"/>
                    </a:p>
                    <a:p>
                      <a:endParaRPr lang="en-US" altLang="zh-CN" smtClean="0"/>
                    </a:p>
                    <a:p>
                      <a:endParaRPr lang="en-US" altLang="zh-CN" smtClean="0"/>
                    </a:p>
                    <a:p>
                      <a:endParaRPr lang="en-US" altLang="zh-CN" smtClean="0"/>
                    </a:p>
                    <a:p>
                      <a:r>
                        <a:rPr lang="en-US" altLang="zh-CN" smtClean="0"/>
                        <a:t>   </a:t>
                      </a:r>
                      <a:r>
                        <a:rPr lang="zh-CN" altLang="en-US" smtClean="0"/>
                        <a:t>而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1400" smtClean="0"/>
                        <a:t>连词，表示转折关系。译为“然而”“可是”“却”</a:t>
                      </a:r>
                      <a:endParaRPr lang="zh-CN" altLang="en-US" sz="1400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1400" smtClean="0"/>
                        <a:t>以辅万物之自然</a:t>
                      </a:r>
                      <a:r>
                        <a:rPr lang="zh-CN" altLang="en-US" sz="1400" smtClean="0">
                          <a:solidFill>
                            <a:srgbClr val="FF0000"/>
                          </a:solidFill>
                        </a:rPr>
                        <a:t>而</a:t>
                      </a:r>
                      <a:r>
                        <a:rPr lang="zh-CN" altLang="en-US" sz="1400" smtClean="0"/>
                        <a:t>不敢为。（</a:t>
                      </a:r>
                      <a:r>
                        <a:rPr lang="en-US" altLang="zh-CN" sz="1400" smtClean="0"/>
                        <a:t>《〈</a:t>
                      </a:r>
                      <a:r>
                        <a:rPr lang="zh-CN" altLang="en-US" sz="1400" smtClean="0"/>
                        <a:t>老子</a:t>
                      </a:r>
                      <a:r>
                        <a:rPr lang="en-US" altLang="zh-CN" sz="1400" smtClean="0"/>
                        <a:t>〉</a:t>
                      </a:r>
                      <a:r>
                        <a:rPr lang="zh-CN" altLang="en-US" sz="1400" smtClean="0"/>
                        <a:t>四章</a:t>
                      </a:r>
                      <a:r>
                        <a:rPr lang="en-US" altLang="zh-CN" sz="1400" smtClean="0"/>
                        <a:t>》</a:t>
                      </a:r>
                      <a:r>
                        <a:rPr lang="zh-CN" altLang="en-US" sz="1400" smtClean="0"/>
                        <a:t>）</a:t>
                      </a:r>
                      <a:endParaRPr lang="zh-CN" altLang="en-US" sz="1400"/>
                    </a:p>
                  </a:txBody>
                  <a:tcPr/>
                </a:tc>
              </a:tr>
              <a:tr h="370840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1400" smtClean="0"/>
                        <a:t>连词，表示修饰关系，连接状语和谓语，译为“着”“地”或不译。</a:t>
                      </a:r>
                      <a:endParaRPr lang="zh-CN" altLang="en-US" sz="1400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1400" smtClean="0"/>
                        <a:t>尝独立，鲤趋</a:t>
                      </a:r>
                      <a:r>
                        <a:rPr lang="zh-CN" altLang="en-US" sz="1400" smtClean="0">
                          <a:solidFill>
                            <a:srgbClr val="FF0000"/>
                          </a:solidFill>
                        </a:rPr>
                        <a:t>而</a:t>
                      </a:r>
                      <a:r>
                        <a:rPr lang="zh-CN" altLang="en-US" sz="1400" smtClean="0"/>
                        <a:t>过庭。（</a:t>
                      </a:r>
                      <a:r>
                        <a:rPr lang="en-US" altLang="zh-CN" sz="1400" smtClean="0"/>
                        <a:t>《</a:t>
                      </a:r>
                      <a:r>
                        <a:rPr lang="zh-CN" altLang="en-US" sz="1400" smtClean="0"/>
                        <a:t>论语</a:t>
                      </a:r>
                      <a:r>
                        <a:rPr lang="en-US" altLang="zh-CN" sz="1400" smtClean="0"/>
                        <a:t>》</a:t>
                      </a:r>
                      <a:r>
                        <a:rPr lang="zh-CN" altLang="en-US" sz="1400" smtClean="0"/>
                        <a:t>，课外）</a:t>
                      </a:r>
                      <a:endParaRPr lang="zh-CN" altLang="en-US" sz="1400"/>
                    </a:p>
                  </a:txBody>
                  <a:tcPr/>
                </a:tc>
              </a:tr>
              <a:tr h="370840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1400" smtClean="0"/>
                        <a:t>连词，表示假设关系，连接主语和谓语，相当于“如果”“假使”。</a:t>
                      </a:r>
                      <a:endParaRPr lang="zh-CN" altLang="en-US" sz="1400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1400" smtClean="0"/>
                        <a:t>人</a:t>
                      </a:r>
                      <a:r>
                        <a:rPr lang="zh-CN" altLang="en-US" sz="1400" smtClean="0">
                          <a:solidFill>
                            <a:srgbClr val="FF0000"/>
                          </a:solidFill>
                        </a:rPr>
                        <a:t>而</a:t>
                      </a:r>
                      <a:r>
                        <a:rPr lang="zh-CN" altLang="en-US" sz="1400" smtClean="0"/>
                        <a:t>不仁，如礼何？人</a:t>
                      </a:r>
                      <a:r>
                        <a:rPr lang="zh-CN" altLang="en-US" sz="1400" smtClean="0">
                          <a:solidFill>
                            <a:srgbClr val="FF0000"/>
                          </a:solidFill>
                        </a:rPr>
                        <a:t>而</a:t>
                      </a:r>
                      <a:r>
                        <a:rPr lang="zh-CN" altLang="en-US" sz="1400" smtClean="0"/>
                        <a:t>不仁，如乐何？（</a:t>
                      </a:r>
                      <a:r>
                        <a:rPr lang="en-US" altLang="zh-CN" sz="1400" smtClean="0"/>
                        <a:t>《〈</a:t>
                      </a:r>
                      <a:r>
                        <a:rPr lang="zh-CN" altLang="en-US" sz="1400" smtClean="0"/>
                        <a:t>论语</a:t>
                      </a:r>
                      <a:r>
                        <a:rPr lang="en-US" altLang="zh-CN" sz="1400" smtClean="0"/>
                        <a:t>〉</a:t>
                      </a:r>
                      <a:r>
                        <a:rPr lang="zh-CN" altLang="en-US" sz="1400" smtClean="0"/>
                        <a:t>十二章</a:t>
                      </a:r>
                      <a:r>
                        <a:rPr lang="en-US" altLang="zh-CN" sz="1400" smtClean="0"/>
                        <a:t>》</a:t>
                      </a:r>
                      <a:r>
                        <a:rPr lang="zh-CN" altLang="en-US" sz="1400" smtClean="0"/>
                        <a:t>）</a:t>
                      </a:r>
                      <a:endParaRPr lang="zh-CN" altLang="en-US" sz="1400"/>
                    </a:p>
                  </a:txBody>
                  <a:tcPr/>
                </a:tc>
              </a:tr>
              <a:tr h="370840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1400" smtClean="0"/>
                        <a:t>连词，表示并列关系。译为“而且”“又”“和”或不译。</a:t>
                      </a:r>
                      <a:endParaRPr lang="zh-CN" altLang="en-US" sz="1400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1400" smtClean="0"/>
                        <a:t>任重</a:t>
                      </a:r>
                      <a:r>
                        <a:rPr lang="zh-CN" altLang="en-US" sz="1400" smtClean="0">
                          <a:solidFill>
                            <a:srgbClr val="FF0000"/>
                          </a:solidFill>
                        </a:rPr>
                        <a:t>而</a:t>
                      </a:r>
                      <a:r>
                        <a:rPr lang="zh-CN" altLang="en-US" sz="1400" smtClean="0"/>
                        <a:t>道远。（</a:t>
                      </a:r>
                      <a:r>
                        <a:rPr lang="en-US" altLang="zh-CN" sz="1400" smtClean="0"/>
                        <a:t>《〈</a:t>
                      </a:r>
                      <a:r>
                        <a:rPr lang="zh-CN" altLang="en-US" sz="1400" smtClean="0"/>
                        <a:t>论语</a:t>
                      </a:r>
                      <a:r>
                        <a:rPr lang="en-US" altLang="zh-CN" sz="1400" smtClean="0"/>
                        <a:t>〉</a:t>
                      </a:r>
                      <a:r>
                        <a:rPr lang="zh-CN" altLang="en-US" sz="1400" smtClean="0"/>
                        <a:t>十二章</a:t>
                      </a:r>
                      <a:r>
                        <a:rPr lang="en-US" altLang="zh-CN" sz="1400" smtClean="0"/>
                        <a:t>》</a:t>
                      </a:r>
                      <a:r>
                        <a:rPr lang="zh-CN" altLang="en-US" sz="1400" smtClean="0"/>
                        <a:t>）</a:t>
                      </a:r>
                      <a:endParaRPr lang="zh-CN" altLang="en-US" sz="1400"/>
                    </a:p>
                  </a:txBody>
                  <a:tcPr/>
                </a:tc>
              </a:tr>
              <a:tr h="370840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1400" smtClean="0"/>
                        <a:t>连词，表示承接关系。译为“就”或不译。</a:t>
                      </a:r>
                      <a:endParaRPr lang="zh-CN" altLang="en-US" sz="1400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1400" smtClean="0"/>
                        <a:t>定</a:t>
                      </a:r>
                      <a:r>
                        <a:rPr lang="zh-CN" altLang="en-US" sz="1400" smtClean="0">
                          <a:solidFill>
                            <a:srgbClr val="FF0000"/>
                          </a:solidFill>
                        </a:rPr>
                        <a:t>而</a:t>
                      </a:r>
                      <a:r>
                        <a:rPr lang="zh-CN" altLang="en-US" sz="1400" smtClean="0"/>
                        <a:t>后能静，静</a:t>
                      </a:r>
                      <a:r>
                        <a:rPr lang="zh-CN" altLang="en-US" sz="1400" smtClean="0">
                          <a:solidFill>
                            <a:srgbClr val="FF0000"/>
                          </a:solidFill>
                        </a:rPr>
                        <a:t>而</a:t>
                      </a:r>
                      <a:r>
                        <a:rPr lang="zh-CN" altLang="en-US" sz="1400" smtClean="0"/>
                        <a:t>后能安。（</a:t>
                      </a:r>
                      <a:r>
                        <a:rPr lang="en-US" altLang="zh-CN" sz="1400" smtClean="0"/>
                        <a:t>《</a:t>
                      </a:r>
                      <a:r>
                        <a:rPr lang="zh-CN" altLang="en-US" sz="1400" smtClean="0"/>
                        <a:t>大学之道</a:t>
                      </a:r>
                      <a:r>
                        <a:rPr lang="en-US" altLang="zh-CN" sz="1400" smtClean="0"/>
                        <a:t>》</a:t>
                      </a:r>
                      <a:r>
                        <a:rPr lang="zh-CN" altLang="en-US" sz="1400" smtClean="0"/>
                        <a:t>）</a:t>
                      </a:r>
                      <a:endParaRPr lang="zh-CN" altLang="en-US" sz="1400"/>
                    </a:p>
                  </a:txBody>
                  <a:tcPr/>
                </a:tc>
              </a:tr>
              <a:tr h="370840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1400" smtClean="0"/>
                        <a:t>连词，表示因果关系。译为“因而”“因此”。</a:t>
                      </a:r>
                      <a:endParaRPr lang="zh-CN" altLang="en-US" sz="1400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1400" smtClean="0"/>
                        <a:t>吾为其无用</a:t>
                      </a:r>
                      <a:r>
                        <a:rPr lang="zh-CN" altLang="en-US" sz="1400" smtClean="0">
                          <a:solidFill>
                            <a:srgbClr val="FF0000"/>
                          </a:solidFill>
                        </a:rPr>
                        <a:t>而</a:t>
                      </a:r>
                      <a:r>
                        <a:rPr lang="zh-CN" altLang="en-US" sz="1400" smtClean="0"/>
                        <a:t>掊之。（</a:t>
                      </a:r>
                      <a:r>
                        <a:rPr lang="en-US" altLang="zh-CN" sz="1400" smtClean="0"/>
                        <a:t>《</a:t>
                      </a:r>
                      <a:r>
                        <a:rPr lang="zh-CN" altLang="en-US" sz="1400" smtClean="0"/>
                        <a:t>五石之瓠</a:t>
                      </a:r>
                      <a:r>
                        <a:rPr lang="en-US" altLang="zh-CN" sz="1400" smtClean="0"/>
                        <a:t>》</a:t>
                      </a:r>
                      <a:r>
                        <a:rPr lang="zh-CN" altLang="en-US" sz="1400" smtClean="0"/>
                        <a:t>）</a:t>
                      </a:r>
                      <a:endParaRPr lang="zh-CN" altLang="en-US" sz="1400"/>
                    </a:p>
                  </a:txBody>
                  <a:tcPr/>
                </a:tc>
              </a:tr>
              <a:tr h="370840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1400" smtClean="0"/>
                        <a:t>复音虚词</a:t>
                      </a:r>
                      <a:r>
                        <a:rPr lang="en-US" altLang="zh-CN" sz="1400" smtClean="0"/>
                        <a:t>【</a:t>
                      </a:r>
                      <a:r>
                        <a:rPr lang="zh-CN" altLang="en-US" sz="1400" smtClean="0"/>
                        <a:t>而已</a:t>
                      </a:r>
                      <a:r>
                        <a:rPr lang="en-US" altLang="zh-CN" sz="1400" smtClean="0"/>
                        <a:t>】</a:t>
                      </a:r>
                      <a:r>
                        <a:rPr lang="zh-CN" altLang="en-US" sz="1400" smtClean="0"/>
                        <a:t>在句末表限止语气，相当于“罢了”</a:t>
                      </a:r>
                      <a:endParaRPr lang="zh-CN" altLang="en-US" sz="1400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1400" smtClean="0"/>
                        <a:t>天下之乱物，具此</a:t>
                      </a:r>
                      <a:r>
                        <a:rPr lang="zh-CN" altLang="en-US" sz="1400" smtClean="0">
                          <a:solidFill>
                            <a:srgbClr val="FF0000"/>
                          </a:solidFill>
                        </a:rPr>
                        <a:t>而已</a:t>
                      </a:r>
                      <a:r>
                        <a:rPr lang="zh-CN" altLang="en-US" sz="1400" smtClean="0"/>
                        <a:t>矣。（</a:t>
                      </a:r>
                      <a:r>
                        <a:rPr lang="en-US" altLang="zh-CN" sz="1400" smtClean="0"/>
                        <a:t>《</a:t>
                      </a:r>
                      <a:r>
                        <a:rPr lang="zh-CN" altLang="en-US" sz="1400" smtClean="0"/>
                        <a:t>兼爱</a:t>
                      </a:r>
                      <a:r>
                        <a:rPr lang="en-US" altLang="zh-CN" sz="1400" smtClean="0"/>
                        <a:t>》</a:t>
                      </a:r>
                      <a:r>
                        <a:rPr lang="zh-CN" altLang="en-US" sz="1400" smtClean="0"/>
                        <a:t>）</a:t>
                      </a:r>
                      <a:endParaRPr lang="zh-CN" altLang="en-US" sz="140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389972" y="1011677"/>
          <a:ext cx="9310454" cy="52474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6030"/>
                <a:gridCol w="4623661"/>
                <a:gridCol w="3760763"/>
              </a:tblGrid>
              <a:tr h="370660">
                <a:tc>
                  <a:txBody>
                    <a:bodyPr vert="horz" wrap="square"/>
                    <a:lstStyle/>
                    <a:p>
                      <a:r>
                        <a:rPr lang="en-US" altLang="zh-CN" smtClean="0"/>
                        <a:t>  </a:t>
                      </a:r>
                      <a:r>
                        <a:rPr lang="zh-CN" altLang="en-US" smtClean="0">
                          <a:solidFill>
                            <a:srgbClr val="FF0000"/>
                          </a:solidFill>
                        </a:rPr>
                        <a:t>虚词</a:t>
                      </a:r>
                      <a:endParaRPr lang="zh-CN" altLang="en-US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en-US" altLang="zh-CN" smtClean="0"/>
                        <a:t>                            </a:t>
                      </a:r>
                      <a:r>
                        <a:rPr lang="zh-CN" altLang="en-US" smtClean="0">
                          <a:solidFill>
                            <a:srgbClr val="FF0000"/>
                          </a:solidFill>
                        </a:rPr>
                        <a:t>义项</a:t>
                      </a:r>
                      <a:endParaRPr lang="zh-CN" altLang="en-US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en-US" altLang="zh-CN" smtClean="0"/>
                        <a:t>                 </a:t>
                      </a:r>
                      <a:r>
                        <a:rPr lang="zh-CN" altLang="en-US" smtClean="0">
                          <a:solidFill>
                            <a:srgbClr val="FF0000"/>
                          </a:solidFill>
                        </a:rPr>
                        <a:t>例句</a:t>
                      </a:r>
                      <a:endParaRPr lang="zh-CN" altLang="en-US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 rowSpan="9">
                  <a:txBody>
                    <a:bodyPr vert="horz" wrap="square"/>
                    <a:lstStyle/>
                    <a:p>
                      <a:endParaRPr lang="en-US" altLang="zh-CN" smtClean="0"/>
                    </a:p>
                    <a:p>
                      <a:endParaRPr lang="en-US" altLang="zh-CN" smtClean="0"/>
                    </a:p>
                    <a:p>
                      <a:endParaRPr lang="en-US" altLang="zh-CN" smtClean="0"/>
                    </a:p>
                    <a:p>
                      <a:endParaRPr lang="en-US" altLang="zh-CN" smtClean="0"/>
                    </a:p>
                    <a:p>
                      <a:r>
                        <a:rPr lang="en-US" altLang="zh-CN" baseline="0" smtClean="0"/>
                        <a:t>   </a:t>
                      </a:r>
                      <a:endParaRPr lang="en-US" altLang="zh-CN" baseline="0" smtClean="0"/>
                    </a:p>
                    <a:p>
                      <a:r>
                        <a:rPr lang="en-US" altLang="zh-CN" baseline="0" smtClean="0"/>
                        <a:t>   </a:t>
                      </a:r>
                      <a:endParaRPr lang="en-US" altLang="zh-CN" baseline="0" smtClean="0"/>
                    </a:p>
                    <a:p>
                      <a:endParaRPr lang="en-US" altLang="zh-CN" baseline="0" smtClean="0"/>
                    </a:p>
                    <a:p>
                      <a:r>
                        <a:rPr lang="en-US" altLang="zh-CN" baseline="0" smtClean="0"/>
                        <a:t>   </a:t>
                      </a:r>
                      <a:r>
                        <a:rPr lang="zh-CN" altLang="en-US" baseline="0" smtClean="0"/>
                        <a:t>以</a:t>
                      </a:r>
                      <a:endParaRPr lang="en-US" altLang="zh-CN" smtClean="0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1400" smtClean="0"/>
                        <a:t>介词，表示动作行为使用的工具、方式。译为“拿”“用”“把”。</a:t>
                      </a:r>
                      <a:endParaRPr lang="zh-CN" altLang="en-US" sz="1400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1400" smtClean="0">
                          <a:solidFill>
                            <a:srgbClr val="FF0000"/>
                          </a:solidFill>
                        </a:rPr>
                        <a:t>以</a:t>
                      </a:r>
                      <a:r>
                        <a:rPr lang="zh-CN" altLang="en-US" sz="1400" smtClean="0"/>
                        <a:t>不忍人之心行不忍人之政。（</a:t>
                      </a:r>
                      <a:r>
                        <a:rPr lang="en-US" altLang="zh-CN" sz="1400" smtClean="0"/>
                        <a:t>《</a:t>
                      </a:r>
                      <a:r>
                        <a:rPr lang="zh-CN" altLang="en-US" sz="1400" smtClean="0"/>
                        <a:t>人皆有不忍人之心</a:t>
                      </a:r>
                      <a:r>
                        <a:rPr lang="en-US" altLang="zh-CN" sz="1400" smtClean="0"/>
                        <a:t>》</a:t>
                      </a:r>
                      <a:r>
                        <a:rPr lang="zh-CN" altLang="en-US" sz="1400" smtClean="0"/>
                        <a:t>）</a:t>
                      </a:r>
                      <a:endParaRPr lang="zh-CN" altLang="en-US" sz="1400"/>
                    </a:p>
                  </a:txBody>
                  <a:tcPr/>
                </a:tc>
              </a:tr>
              <a:tr h="370840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1400" smtClean="0"/>
                        <a:t>介词，表示动作行为赖以实现的条件（表示凭借）。译为“凭，靠”“凭着、凭借”。</a:t>
                      </a:r>
                      <a:endParaRPr lang="zh-CN" altLang="en-US" sz="1400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1400" smtClean="0"/>
                        <a:t>能不龟手一也，或</a:t>
                      </a:r>
                      <a:r>
                        <a:rPr lang="zh-CN" altLang="en-US" sz="1400" smtClean="0">
                          <a:solidFill>
                            <a:srgbClr val="FF0000"/>
                          </a:solidFill>
                        </a:rPr>
                        <a:t>以</a:t>
                      </a:r>
                      <a:r>
                        <a:rPr lang="zh-CN" altLang="en-US" sz="1400" smtClean="0"/>
                        <a:t>封。（</a:t>
                      </a:r>
                      <a:r>
                        <a:rPr lang="en-US" altLang="zh-CN" sz="1400" smtClean="0"/>
                        <a:t>《</a:t>
                      </a:r>
                      <a:r>
                        <a:rPr lang="zh-CN" altLang="en-US" sz="1400" smtClean="0"/>
                        <a:t>五石之瓠</a:t>
                      </a:r>
                      <a:r>
                        <a:rPr lang="en-US" altLang="zh-CN" sz="1400" smtClean="0"/>
                        <a:t>》</a:t>
                      </a:r>
                      <a:r>
                        <a:rPr lang="zh-CN" altLang="en-US" sz="1400" smtClean="0"/>
                        <a:t>）</a:t>
                      </a:r>
                      <a:endParaRPr lang="zh-CN" altLang="en-US" sz="1400"/>
                    </a:p>
                  </a:txBody>
                  <a:tcPr/>
                </a:tc>
              </a:tr>
              <a:tr h="370840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1400" smtClean="0"/>
                        <a:t>介词，表示论事的标准或行为的依据。译为“按照”“依照”“根据”“用（凭）</a:t>
                      </a:r>
                      <a:r>
                        <a:rPr lang="en-US" altLang="zh-CN" sz="1400" smtClean="0"/>
                        <a:t>……</a:t>
                      </a:r>
                      <a:r>
                        <a:rPr lang="zh-CN" altLang="en-US" sz="1400" smtClean="0"/>
                        <a:t>的身份”“按（以）</a:t>
                      </a:r>
                      <a:r>
                        <a:rPr lang="en-US" altLang="zh-CN" sz="1400" smtClean="0"/>
                        <a:t>……</a:t>
                      </a:r>
                      <a:r>
                        <a:rPr lang="zh-CN" altLang="en-US" sz="1400" smtClean="0"/>
                        <a:t>（论）”等。</a:t>
                      </a:r>
                      <a:endParaRPr lang="zh-CN" altLang="en-US" sz="1400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1400" smtClean="0"/>
                        <a:t>不</a:t>
                      </a:r>
                      <a:r>
                        <a:rPr lang="zh-CN" altLang="en-US" sz="1400" smtClean="0">
                          <a:solidFill>
                            <a:srgbClr val="FF0000"/>
                          </a:solidFill>
                        </a:rPr>
                        <a:t>以</a:t>
                      </a:r>
                      <a:r>
                        <a:rPr lang="zh-CN" altLang="en-US" sz="1400" smtClean="0"/>
                        <a:t>其道得之，不去也。（</a:t>
                      </a:r>
                      <a:r>
                        <a:rPr lang="en-US" altLang="zh-CN" sz="1400" smtClean="0"/>
                        <a:t>《</a:t>
                      </a:r>
                      <a:r>
                        <a:rPr lang="zh-CN" altLang="en-US" sz="1400" smtClean="0"/>
                        <a:t>论语</a:t>
                      </a:r>
                      <a:r>
                        <a:rPr lang="en-US" altLang="zh-CN" sz="1400" smtClean="0"/>
                        <a:t>》</a:t>
                      </a:r>
                      <a:r>
                        <a:rPr lang="zh-CN" altLang="en-US" sz="1400" smtClean="0"/>
                        <a:t>，课外）</a:t>
                      </a:r>
                      <a:endParaRPr lang="zh-CN" altLang="en-US" sz="1400" smtClean="0"/>
                    </a:p>
                  </a:txBody>
                  <a:tcPr/>
                </a:tc>
              </a:tr>
              <a:tr h="370840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1400" smtClean="0"/>
                        <a:t>连词，表示目的关系，后一动作行为往往是前一动作行为的目的。可译为“而”“来”“用来”等。</a:t>
                      </a:r>
                      <a:endParaRPr lang="zh-CN" altLang="en-US" sz="1400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1400" smtClean="0">
                          <a:solidFill>
                            <a:srgbClr val="FF0000"/>
                          </a:solidFill>
                        </a:rPr>
                        <a:t>以</a:t>
                      </a:r>
                      <a:r>
                        <a:rPr lang="zh-CN" altLang="en-US" sz="1400" smtClean="0"/>
                        <a:t>盛水浆，其坚不能自举也。（</a:t>
                      </a:r>
                      <a:r>
                        <a:rPr lang="en-US" altLang="zh-CN" sz="1400" smtClean="0"/>
                        <a:t>《</a:t>
                      </a:r>
                      <a:r>
                        <a:rPr lang="zh-CN" altLang="en-US" sz="1400" smtClean="0"/>
                        <a:t>五石之瓠</a:t>
                      </a:r>
                      <a:r>
                        <a:rPr lang="en-US" altLang="zh-CN" sz="1400" smtClean="0"/>
                        <a:t>》</a:t>
                      </a:r>
                      <a:r>
                        <a:rPr lang="zh-CN" altLang="en-US" sz="1400" smtClean="0"/>
                        <a:t>）</a:t>
                      </a:r>
                      <a:endParaRPr lang="zh-CN" altLang="en-US" sz="1400"/>
                    </a:p>
                  </a:txBody>
                  <a:tcPr/>
                </a:tc>
              </a:tr>
              <a:tr h="370840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1400" smtClean="0"/>
                        <a:t>连词，表示承接关系。译为“而”或不译。</a:t>
                      </a:r>
                      <a:endParaRPr lang="zh-CN" altLang="en-US" sz="1400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1400" smtClean="0"/>
                        <a:t>复众人之所过，</a:t>
                      </a:r>
                      <a:r>
                        <a:rPr lang="zh-CN" altLang="en-US" sz="1400" smtClean="0">
                          <a:solidFill>
                            <a:srgbClr val="FF0000"/>
                          </a:solidFill>
                        </a:rPr>
                        <a:t>以</a:t>
                      </a:r>
                      <a:r>
                        <a:rPr lang="zh-CN" altLang="en-US" sz="1400" smtClean="0"/>
                        <a:t>辅万物之自然而不敢为。（</a:t>
                      </a:r>
                      <a:r>
                        <a:rPr lang="en-US" altLang="zh-CN" sz="1400" smtClean="0"/>
                        <a:t>《〈</a:t>
                      </a:r>
                      <a:r>
                        <a:rPr lang="zh-CN" altLang="en-US" sz="1400" smtClean="0"/>
                        <a:t>老子</a:t>
                      </a:r>
                      <a:r>
                        <a:rPr lang="en-US" altLang="zh-CN" sz="1400" smtClean="0"/>
                        <a:t>〉</a:t>
                      </a:r>
                      <a:r>
                        <a:rPr lang="zh-CN" altLang="en-US" sz="1400" smtClean="0"/>
                        <a:t>四章</a:t>
                      </a:r>
                      <a:r>
                        <a:rPr lang="en-US" altLang="zh-CN" sz="1400" smtClean="0"/>
                        <a:t>》</a:t>
                      </a:r>
                      <a:r>
                        <a:rPr lang="zh-CN" altLang="en-US" sz="1400" smtClean="0"/>
                        <a:t>）</a:t>
                      </a:r>
                      <a:endParaRPr lang="zh-CN" altLang="en-US" sz="1400"/>
                    </a:p>
                  </a:txBody>
                  <a:tcPr/>
                </a:tc>
              </a:tr>
              <a:tr h="370840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1400" smtClean="0"/>
                        <a:t>固定结构，</a:t>
                      </a:r>
                      <a:r>
                        <a:rPr lang="en-US" altLang="zh-CN" sz="1400" smtClean="0"/>
                        <a:t>【</a:t>
                      </a:r>
                      <a:r>
                        <a:rPr lang="zh-CN" altLang="en-US" sz="1400" smtClean="0"/>
                        <a:t>以为</a:t>
                      </a:r>
                      <a:r>
                        <a:rPr lang="en-US" altLang="zh-CN" sz="1400" smtClean="0"/>
                        <a:t>】【</a:t>
                      </a:r>
                      <a:r>
                        <a:rPr lang="zh-CN" altLang="en-US" sz="1400" smtClean="0"/>
                        <a:t>以</a:t>
                      </a:r>
                      <a:r>
                        <a:rPr lang="en-US" altLang="zh-CN" sz="1400" smtClean="0"/>
                        <a:t>……</a:t>
                      </a:r>
                      <a:r>
                        <a:rPr lang="zh-CN" altLang="en-US" sz="1400" smtClean="0"/>
                        <a:t>为</a:t>
                      </a:r>
                      <a:r>
                        <a:rPr lang="en-US" altLang="zh-CN" sz="1400" smtClean="0"/>
                        <a:t>】</a:t>
                      </a:r>
                      <a:r>
                        <a:rPr lang="zh-CN" altLang="en-US" sz="1400" smtClean="0"/>
                        <a:t>译为“认为是”“把</a:t>
                      </a:r>
                      <a:r>
                        <a:rPr lang="en-US" altLang="zh-CN" sz="1400" smtClean="0"/>
                        <a:t>……</a:t>
                      </a:r>
                      <a:r>
                        <a:rPr lang="zh-CN" altLang="en-US" sz="1400" smtClean="0"/>
                        <a:t>当作（看作）”。</a:t>
                      </a:r>
                      <a:endParaRPr lang="zh-CN" altLang="en-US" sz="1400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1400" smtClean="0"/>
                        <a:t>埏埴</a:t>
                      </a:r>
                      <a:r>
                        <a:rPr lang="zh-CN" altLang="en-US" sz="1400" smtClean="0">
                          <a:solidFill>
                            <a:srgbClr val="FF0000"/>
                          </a:solidFill>
                        </a:rPr>
                        <a:t>以为</a:t>
                      </a:r>
                      <a:r>
                        <a:rPr lang="zh-CN" altLang="en-US" sz="1400" smtClean="0"/>
                        <a:t>器。（</a:t>
                      </a:r>
                      <a:r>
                        <a:rPr lang="en-US" altLang="zh-CN" sz="1400" smtClean="0"/>
                        <a:t>《〈</a:t>
                      </a:r>
                      <a:r>
                        <a:rPr lang="zh-CN" altLang="en-US" sz="1400" smtClean="0"/>
                        <a:t>老子</a:t>
                      </a:r>
                      <a:r>
                        <a:rPr lang="en-US" altLang="zh-CN" sz="1400" smtClean="0"/>
                        <a:t>〉</a:t>
                      </a:r>
                      <a:r>
                        <a:rPr lang="zh-CN" altLang="en-US" sz="1400" smtClean="0"/>
                        <a:t>四章</a:t>
                      </a:r>
                      <a:r>
                        <a:rPr lang="en-US" altLang="zh-CN" sz="1400" smtClean="0"/>
                        <a:t>》</a:t>
                      </a:r>
                      <a:r>
                        <a:rPr lang="zh-CN" altLang="en-US" sz="1400" smtClean="0"/>
                        <a:t>）</a:t>
                      </a:r>
                      <a:endParaRPr lang="zh-CN" altLang="en-US" sz="1400" smtClean="0"/>
                    </a:p>
                    <a:p>
                      <a:r>
                        <a:rPr lang="zh-CN" altLang="en-US" sz="1400" smtClean="0"/>
                        <a:t>壹是皆</a:t>
                      </a:r>
                      <a:r>
                        <a:rPr lang="zh-CN" altLang="en-US" sz="1400" smtClean="0">
                          <a:solidFill>
                            <a:srgbClr val="FF0000"/>
                          </a:solidFill>
                        </a:rPr>
                        <a:t>以</a:t>
                      </a:r>
                      <a:r>
                        <a:rPr lang="zh-CN" altLang="en-US" sz="1400" smtClean="0"/>
                        <a:t>修身</a:t>
                      </a:r>
                      <a:r>
                        <a:rPr lang="zh-CN" altLang="en-US" sz="1400" smtClean="0">
                          <a:solidFill>
                            <a:srgbClr val="FF0000"/>
                          </a:solidFill>
                        </a:rPr>
                        <a:t>为</a:t>
                      </a:r>
                      <a:r>
                        <a:rPr lang="zh-CN" altLang="en-US" sz="1400" smtClean="0"/>
                        <a:t>本。（</a:t>
                      </a:r>
                      <a:r>
                        <a:rPr lang="en-US" altLang="zh-CN" sz="1400" smtClean="0"/>
                        <a:t>《</a:t>
                      </a:r>
                      <a:r>
                        <a:rPr lang="zh-CN" altLang="en-US" sz="1400" smtClean="0"/>
                        <a:t>大学之道</a:t>
                      </a:r>
                      <a:r>
                        <a:rPr lang="en-US" altLang="zh-CN" sz="1400" smtClean="0"/>
                        <a:t>》</a:t>
                      </a:r>
                      <a:r>
                        <a:rPr lang="zh-CN" altLang="en-US" sz="1400" smtClean="0"/>
                        <a:t>）</a:t>
                      </a:r>
                      <a:endParaRPr lang="zh-CN" altLang="en-US" sz="1400"/>
                    </a:p>
                  </a:txBody>
                  <a:tcPr/>
                </a:tc>
              </a:tr>
              <a:tr h="370840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1400" smtClean="0"/>
                        <a:t>固定结构，</a:t>
                      </a:r>
                      <a:r>
                        <a:rPr lang="en-US" altLang="zh-CN" sz="1400" smtClean="0"/>
                        <a:t>【</a:t>
                      </a:r>
                      <a:r>
                        <a:rPr lang="zh-CN" altLang="en-US" sz="1400" smtClean="0"/>
                        <a:t>以是</a:t>
                      </a:r>
                      <a:r>
                        <a:rPr lang="en-US" altLang="zh-CN" sz="1400" smtClean="0"/>
                        <a:t>】【</a:t>
                      </a:r>
                      <a:r>
                        <a:rPr lang="zh-CN" altLang="en-US" sz="1400" smtClean="0"/>
                        <a:t>是以</a:t>
                      </a:r>
                      <a:r>
                        <a:rPr lang="en-US" altLang="zh-CN" sz="1400" smtClean="0"/>
                        <a:t>】</a:t>
                      </a:r>
                      <a:r>
                        <a:rPr lang="zh-CN" altLang="en-US" sz="1400" smtClean="0"/>
                        <a:t>相当于“因此”，引出事理发展或推断的结果。</a:t>
                      </a:r>
                      <a:endParaRPr lang="zh-CN" altLang="en-US" sz="1400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1400" smtClean="0">
                          <a:solidFill>
                            <a:srgbClr val="FF0000"/>
                          </a:solidFill>
                        </a:rPr>
                        <a:t>是以</a:t>
                      </a:r>
                      <a:r>
                        <a:rPr lang="zh-CN" altLang="en-US" sz="1400" smtClean="0"/>
                        <a:t>圣人无为，故无败；无执，故无失。（</a:t>
                      </a:r>
                      <a:r>
                        <a:rPr lang="en-US" altLang="zh-CN" sz="1400" smtClean="0"/>
                        <a:t>《〈</a:t>
                      </a:r>
                      <a:r>
                        <a:rPr lang="zh-CN" altLang="en-US" sz="1400" smtClean="0"/>
                        <a:t>老子</a:t>
                      </a:r>
                      <a:r>
                        <a:rPr lang="en-US" altLang="zh-CN" sz="1400" smtClean="0"/>
                        <a:t>〉</a:t>
                      </a:r>
                      <a:r>
                        <a:rPr lang="zh-CN" altLang="en-US" sz="1400" smtClean="0"/>
                        <a:t>四章</a:t>
                      </a:r>
                      <a:r>
                        <a:rPr lang="en-US" altLang="zh-CN" sz="1400" smtClean="0"/>
                        <a:t>》</a:t>
                      </a:r>
                      <a:r>
                        <a:rPr lang="zh-CN" altLang="en-US" sz="1400" smtClean="0"/>
                        <a:t>）</a:t>
                      </a:r>
                      <a:endParaRPr lang="zh-CN" altLang="en-US" sz="1400"/>
                    </a:p>
                  </a:txBody>
                  <a:tcPr/>
                </a:tc>
              </a:tr>
              <a:tr h="370840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1400" smtClean="0"/>
                        <a:t>固定结构，</a:t>
                      </a:r>
                      <a:r>
                        <a:rPr lang="en-US" altLang="zh-CN" sz="1400" smtClean="0"/>
                        <a:t>【</a:t>
                      </a:r>
                      <a:r>
                        <a:rPr lang="zh-CN" altLang="en-US" sz="1400" smtClean="0"/>
                        <a:t>无以</a:t>
                      </a:r>
                      <a:r>
                        <a:rPr lang="en-US" altLang="zh-CN" sz="1400" smtClean="0"/>
                        <a:t>】【</a:t>
                      </a:r>
                      <a:r>
                        <a:rPr lang="zh-CN" altLang="en-US" sz="1400" smtClean="0"/>
                        <a:t>有以</a:t>
                      </a:r>
                      <a:r>
                        <a:rPr lang="en-US" altLang="zh-CN" sz="1400" smtClean="0"/>
                        <a:t>】</a:t>
                      </a:r>
                      <a:r>
                        <a:rPr lang="zh-CN" altLang="en-US" sz="1400" smtClean="0"/>
                        <a:t>译为“没有</a:t>
                      </a:r>
                      <a:r>
                        <a:rPr lang="en-US" altLang="zh-CN" sz="1400" smtClean="0"/>
                        <a:t>…… </a:t>
                      </a:r>
                      <a:r>
                        <a:rPr lang="zh-CN" altLang="en-US" sz="1400" smtClean="0"/>
                        <a:t>的办法”</a:t>
                      </a:r>
                      <a:endParaRPr lang="zh-CN" altLang="en-US" sz="1400" smtClean="0"/>
                    </a:p>
                    <a:p>
                      <a:r>
                        <a:rPr lang="zh-CN" altLang="en-US" sz="1400" smtClean="0"/>
                        <a:t>“有</a:t>
                      </a:r>
                      <a:r>
                        <a:rPr lang="en-US" altLang="zh-CN" sz="1400" smtClean="0"/>
                        <a:t>……</a:t>
                      </a:r>
                      <a:r>
                        <a:rPr lang="zh-CN" altLang="en-US" sz="1400" smtClean="0"/>
                        <a:t>的办法”。</a:t>
                      </a:r>
                      <a:endParaRPr lang="zh-CN" altLang="en-US" sz="1400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1400" smtClean="0"/>
                        <a:t>不学</a:t>
                      </a:r>
                      <a:r>
                        <a:rPr lang="en-US" altLang="zh-CN" sz="1400" smtClean="0"/>
                        <a:t>《</a:t>
                      </a:r>
                      <a:r>
                        <a:rPr lang="zh-CN" altLang="en-US" sz="1400" smtClean="0"/>
                        <a:t>诗</a:t>
                      </a:r>
                      <a:r>
                        <a:rPr lang="en-US" altLang="zh-CN" sz="1400" smtClean="0"/>
                        <a:t>》</a:t>
                      </a:r>
                      <a:r>
                        <a:rPr lang="zh-CN" altLang="en-US" sz="1400" smtClean="0"/>
                        <a:t>，</a:t>
                      </a:r>
                      <a:r>
                        <a:rPr lang="zh-CN" altLang="en-US" sz="1400" smtClean="0">
                          <a:solidFill>
                            <a:srgbClr val="FF0000"/>
                          </a:solidFill>
                        </a:rPr>
                        <a:t>无以</a:t>
                      </a:r>
                      <a:r>
                        <a:rPr lang="zh-CN" altLang="en-US" sz="1400" smtClean="0"/>
                        <a:t>言。（</a:t>
                      </a:r>
                      <a:r>
                        <a:rPr lang="en-US" altLang="zh-CN" sz="1400" smtClean="0"/>
                        <a:t>《</a:t>
                      </a:r>
                      <a:r>
                        <a:rPr lang="zh-CN" altLang="en-US" sz="1400" smtClean="0"/>
                        <a:t>论语</a:t>
                      </a:r>
                      <a:r>
                        <a:rPr lang="en-US" altLang="zh-CN" sz="1400" smtClean="0"/>
                        <a:t>》</a:t>
                      </a:r>
                      <a:r>
                        <a:rPr lang="zh-CN" altLang="en-US" sz="1400" smtClean="0"/>
                        <a:t>，课外）</a:t>
                      </a:r>
                      <a:endParaRPr lang="zh-CN" altLang="en-US" sz="1400"/>
                    </a:p>
                  </a:txBody>
                  <a:tcPr/>
                </a:tc>
              </a:tr>
              <a:tr h="370840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1400" smtClean="0"/>
                        <a:t>固定结构，</a:t>
                      </a:r>
                      <a:r>
                        <a:rPr lang="en-US" altLang="zh-CN" sz="1400" smtClean="0"/>
                        <a:t>【</a:t>
                      </a:r>
                      <a:r>
                        <a:rPr lang="zh-CN" altLang="en-US" sz="1400" smtClean="0"/>
                        <a:t>所以</a:t>
                      </a:r>
                      <a:r>
                        <a:rPr lang="en-US" altLang="zh-CN" sz="1400" smtClean="0"/>
                        <a:t>】</a:t>
                      </a:r>
                      <a:r>
                        <a:rPr lang="zh-CN" altLang="en-US" sz="1400" smtClean="0"/>
                        <a:t>译为“用来</a:t>
                      </a:r>
                      <a:r>
                        <a:rPr lang="en-US" altLang="zh-CN" sz="1400" smtClean="0"/>
                        <a:t>……</a:t>
                      </a:r>
                      <a:r>
                        <a:rPr lang="zh-CN" altLang="en-US" sz="1400" smtClean="0"/>
                        <a:t>的”</a:t>
                      </a:r>
                      <a:endParaRPr lang="zh-CN" altLang="en-US" sz="1400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1400" smtClean="0"/>
                        <a:t>非</a:t>
                      </a:r>
                      <a:r>
                        <a:rPr lang="zh-CN" altLang="en-US" sz="1400" smtClean="0">
                          <a:solidFill>
                            <a:srgbClr val="FF0000"/>
                          </a:solidFill>
                        </a:rPr>
                        <a:t>所以</a:t>
                      </a:r>
                      <a:r>
                        <a:rPr lang="zh-CN" altLang="en-US" sz="1400" smtClean="0"/>
                        <a:t>内交于孺子之父母也。（</a:t>
                      </a:r>
                      <a:r>
                        <a:rPr lang="en-US" altLang="zh-CN" sz="1400" smtClean="0"/>
                        <a:t>《</a:t>
                      </a:r>
                      <a:r>
                        <a:rPr lang="zh-CN" altLang="en-US" sz="1400" smtClean="0"/>
                        <a:t>人皆有不忍人之心</a:t>
                      </a:r>
                      <a:r>
                        <a:rPr lang="en-US" altLang="zh-CN" sz="1400" smtClean="0"/>
                        <a:t>》</a:t>
                      </a:r>
                      <a:r>
                        <a:rPr lang="zh-CN" altLang="en-US" sz="1400" smtClean="0"/>
                        <a:t>）</a:t>
                      </a:r>
                      <a:endParaRPr lang="zh-CN" altLang="en-US" sz="140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633167" y="1323862"/>
          <a:ext cx="8746246" cy="3169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95583"/>
                <a:gridCol w="4207968"/>
                <a:gridCol w="3542695"/>
              </a:tblGrid>
              <a:tr h="0">
                <a:tc>
                  <a:txBody>
                    <a:bodyPr vert="horz" wrap="square"/>
                    <a:lstStyle/>
                    <a:p>
                      <a:r>
                        <a:rPr lang="en-US" altLang="zh-CN" smtClean="0"/>
                        <a:t>  </a:t>
                      </a:r>
                      <a:r>
                        <a:rPr lang="zh-CN" altLang="en-US" smtClean="0">
                          <a:solidFill>
                            <a:srgbClr val="FF0000"/>
                          </a:solidFill>
                        </a:rPr>
                        <a:t>虚词</a:t>
                      </a:r>
                      <a:endParaRPr lang="zh-CN" altLang="en-US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en-US" altLang="zh-CN" smtClean="0">
                          <a:solidFill>
                            <a:srgbClr val="FF0000"/>
                          </a:solidFill>
                        </a:rPr>
                        <a:t>                     </a:t>
                      </a:r>
                      <a:r>
                        <a:rPr lang="zh-CN" altLang="en-US" smtClean="0">
                          <a:solidFill>
                            <a:srgbClr val="FF0000"/>
                          </a:solidFill>
                        </a:rPr>
                        <a:t>义项</a:t>
                      </a:r>
                      <a:endParaRPr lang="zh-CN" altLang="en-US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en-US" altLang="zh-CN" smtClean="0">
                          <a:solidFill>
                            <a:srgbClr val="FF0000"/>
                          </a:solidFill>
                        </a:rPr>
                        <a:t>                         </a:t>
                      </a:r>
                      <a:r>
                        <a:rPr lang="zh-CN" altLang="en-US" smtClean="0">
                          <a:solidFill>
                            <a:srgbClr val="FF0000"/>
                          </a:solidFill>
                        </a:rPr>
                        <a:t>例句</a:t>
                      </a:r>
                      <a:endParaRPr lang="zh-CN" altLang="en-US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 rowSpan="2">
                  <a:txBody>
                    <a:bodyPr vert="horz" wrap="square"/>
                    <a:lstStyle/>
                    <a:p>
                      <a:r>
                        <a:rPr lang="en-US" altLang="zh-CN" smtClean="0"/>
                        <a:t>   </a:t>
                      </a:r>
                      <a:r>
                        <a:rPr lang="zh-CN" altLang="en-US" smtClean="0"/>
                        <a:t>其</a:t>
                      </a:r>
                      <a:endParaRPr lang="en-US" altLang="zh-CN" smtClean="0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1400" smtClean="0"/>
                        <a:t>代词，作第三人称代词。译为“他（们）、它（们）”“他（们）的、它（们）的”。</a:t>
                      </a:r>
                      <a:endParaRPr lang="zh-CN" altLang="en-US" sz="1400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1400" smtClean="0"/>
                        <a:t>大夫各爱</a:t>
                      </a:r>
                      <a:r>
                        <a:rPr lang="zh-CN" altLang="en-US" sz="1400" smtClean="0">
                          <a:solidFill>
                            <a:srgbClr val="FF0000"/>
                          </a:solidFill>
                        </a:rPr>
                        <a:t>其</a:t>
                      </a:r>
                      <a:r>
                        <a:rPr lang="zh-CN" altLang="en-US" sz="1400" smtClean="0"/>
                        <a:t>家，不爱异家。（</a:t>
                      </a:r>
                      <a:r>
                        <a:rPr lang="en-US" altLang="zh-CN" sz="1400" smtClean="0"/>
                        <a:t>《</a:t>
                      </a:r>
                      <a:r>
                        <a:rPr lang="zh-CN" altLang="en-US" sz="1400" smtClean="0"/>
                        <a:t>兼爱</a:t>
                      </a:r>
                      <a:r>
                        <a:rPr lang="en-US" altLang="zh-CN" sz="1400" smtClean="0"/>
                        <a:t>》</a:t>
                      </a:r>
                      <a:r>
                        <a:rPr lang="zh-CN" altLang="en-US" sz="1400" smtClean="0"/>
                        <a:t>）</a:t>
                      </a:r>
                      <a:endParaRPr lang="zh-CN" altLang="en-US" sz="1400"/>
                    </a:p>
                  </a:txBody>
                  <a:tcPr/>
                </a:tc>
              </a:tr>
              <a:tr h="370840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1400" smtClean="0"/>
                        <a:t>指示代词，多表示远指。译为“那”“那个”“那些”“那里”。［表近指时译为“这（些）”］</a:t>
                      </a:r>
                      <a:endParaRPr lang="zh-CN" altLang="en-US" sz="1400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1400" smtClean="0"/>
                        <a:t>客闻之，请买</a:t>
                      </a:r>
                      <a:r>
                        <a:rPr lang="zh-CN" altLang="en-US" sz="1400" smtClean="0">
                          <a:solidFill>
                            <a:srgbClr val="FF0000"/>
                          </a:solidFill>
                        </a:rPr>
                        <a:t>其</a:t>
                      </a:r>
                      <a:r>
                        <a:rPr lang="zh-CN" altLang="en-US" sz="1400" smtClean="0"/>
                        <a:t>方百金。（</a:t>
                      </a:r>
                      <a:r>
                        <a:rPr lang="en-US" altLang="zh-CN" sz="1400" smtClean="0"/>
                        <a:t>《</a:t>
                      </a:r>
                      <a:r>
                        <a:rPr lang="zh-CN" altLang="en-US" sz="1400" smtClean="0"/>
                        <a:t>五石之瓠</a:t>
                      </a:r>
                      <a:r>
                        <a:rPr lang="en-US" altLang="zh-CN" sz="1400" smtClean="0"/>
                        <a:t>》</a:t>
                      </a:r>
                      <a:r>
                        <a:rPr lang="zh-CN" altLang="en-US" sz="1400" smtClean="0"/>
                        <a:t>）</a:t>
                      </a:r>
                      <a:endParaRPr lang="zh-CN" altLang="en-US" sz="1400"/>
                    </a:p>
                  </a:txBody>
                  <a:tcPr/>
                </a:tc>
              </a:tr>
              <a:tr h="370840">
                <a:tc rowSpan="3">
                  <a:txBody>
                    <a:bodyPr vert="horz" wrap="square"/>
                    <a:lstStyle/>
                    <a:p>
                      <a:endParaRPr lang="en-US" altLang="zh-CN" smtClean="0"/>
                    </a:p>
                    <a:p>
                      <a:r>
                        <a:rPr lang="en-US" altLang="zh-CN" smtClean="0"/>
                        <a:t>  </a:t>
                      </a:r>
                      <a:endParaRPr lang="en-US" altLang="zh-CN" smtClean="0"/>
                    </a:p>
                    <a:p>
                      <a:r>
                        <a:rPr lang="en-US" altLang="zh-CN" baseline="0" smtClean="0"/>
                        <a:t>   </a:t>
                      </a:r>
                      <a:r>
                        <a:rPr lang="en-US" altLang="zh-CN" smtClean="0"/>
                        <a:t> </a:t>
                      </a:r>
                      <a:r>
                        <a:rPr lang="zh-CN" altLang="en-US" smtClean="0"/>
                        <a:t>于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1400" smtClean="0"/>
                        <a:t>介词，表示动作行为的趋向、所自，引进动作行为的对象或结果。译为“向”“给”“到”“从”“自”等。</a:t>
                      </a:r>
                      <a:endParaRPr lang="zh-CN" altLang="en-US" sz="1400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1400" smtClean="0"/>
                        <a:t>合抱之木，生</a:t>
                      </a:r>
                      <a:r>
                        <a:rPr lang="zh-CN" altLang="en-US" sz="1400" smtClean="0">
                          <a:solidFill>
                            <a:srgbClr val="FF0000"/>
                          </a:solidFill>
                        </a:rPr>
                        <a:t>于</a:t>
                      </a:r>
                      <a:r>
                        <a:rPr lang="zh-CN" altLang="en-US" sz="1400" smtClean="0"/>
                        <a:t>毫末。（</a:t>
                      </a:r>
                      <a:r>
                        <a:rPr lang="en-US" altLang="zh-CN" sz="1400" smtClean="0"/>
                        <a:t>《〈</a:t>
                      </a:r>
                      <a:r>
                        <a:rPr lang="zh-CN" altLang="en-US" sz="1400" smtClean="0"/>
                        <a:t>老子</a:t>
                      </a:r>
                      <a:r>
                        <a:rPr lang="en-US" altLang="zh-CN" sz="1400" smtClean="0"/>
                        <a:t>〉</a:t>
                      </a:r>
                      <a:r>
                        <a:rPr lang="zh-CN" altLang="en-US" sz="1400" smtClean="0"/>
                        <a:t>四章</a:t>
                      </a:r>
                      <a:r>
                        <a:rPr lang="en-US" altLang="zh-CN" sz="1400" smtClean="0"/>
                        <a:t>》</a:t>
                      </a:r>
                      <a:r>
                        <a:rPr lang="zh-CN" altLang="en-US" sz="1400" smtClean="0"/>
                        <a:t>）</a:t>
                      </a:r>
                      <a:endParaRPr lang="zh-CN" altLang="en-US" sz="1400"/>
                    </a:p>
                  </a:txBody>
                  <a:tcPr/>
                </a:tc>
              </a:tr>
              <a:tr h="370840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1400" smtClean="0"/>
                        <a:t>介词，引进动作行为发生的处所、时间。译为“在”</a:t>
                      </a:r>
                      <a:endParaRPr lang="zh-CN" altLang="en-US" sz="1400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1400" smtClean="0"/>
                        <a:t>古之欲明明德</a:t>
                      </a:r>
                      <a:r>
                        <a:rPr lang="zh-CN" altLang="en-US" sz="1400" smtClean="0">
                          <a:solidFill>
                            <a:srgbClr val="FF0000"/>
                          </a:solidFill>
                        </a:rPr>
                        <a:t>于</a:t>
                      </a:r>
                      <a:r>
                        <a:rPr lang="zh-CN" altLang="en-US" sz="1400" smtClean="0"/>
                        <a:t>天下者。（</a:t>
                      </a:r>
                      <a:r>
                        <a:rPr lang="en-US" altLang="zh-CN" sz="1400" smtClean="0"/>
                        <a:t>《</a:t>
                      </a:r>
                      <a:r>
                        <a:rPr lang="zh-CN" altLang="en-US" sz="1400" smtClean="0"/>
                        <a:t>大学之道</a:t>
                      </a:r>
                      <a:r>
                        <a:rPr lang="en-US" altLang="zh-CN" sz="1400" smtClean="0"/>
                        <a:t>》</a:t>
                      </a:r>
                      <a:r>
                        <a:rPr lang="zh-CN" altLang="en-US" sz="1400" smtClean="0"/>
                        <a:t>）</a:t>
                      </a:r>
                      <a:endParaRPr lang="zh-CN" altLang="en-US" sz="1400"/>
                    </a:p>
                  </a:txBody>
                  <a:tcPr/>
                </a:tc>
              </a:tr>
              <a:tr h="370840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1400" smtClean="0"/>
                        <a:t>介词，用于动词或形容词后作补语，表示补充说明。译为“向”“对”“对于”“由于”，或不译。</a:t>
                      </a:r>
                      <a:endParaRPr lang="zh-CN" altLang="en-US" sz="1400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1400" smtClean="0"/>
                        <a:t>己所不欲，勿施</a:t>
                      </a:r>
                      <a:r>
                        <a:rPr lang="zh-CN" altLang="en-US" sz="1400" smtClean="0">
                          <a:solidFill>
                            <a:srgbClr val="FF0000"/>
                          </a:solidFill>
                        </a:rPr>
                        <a:t>于</a:t>
                      </a:r>
                      <a:r>
                        <a:rPr lang="zh-CN" altLang="en-US" sz="1400" smtClean="0"/>
                        <a:t>人。（</a:t>
                      </a:r>
                      <a:r>
                        <a:rPr lang="en-US" altLang="zh-CN" sz="1400" smtClean="0"/>
                        <a:t>《〈</a:t>
                      </a:r>
                      <a:r>
                        <a:rPr lang="zh-CN" altLang="en-US" sz="1400" smtClean="0"/>
                        <a:t>论语</a:t>
                      </a:r>
                      <a:r>
                        <a:rPr lang="en-US" altLang="zh-CN" sz="1400" smtClean="0"/>
                        <a:t>〉</a:t>
                      </a:r>
                      <a:r>
                        <a:rPr lang="zh-CN" altLang="en-US" sz="1400" smtClean="0"/>
                        <a:t>十二章</a:t>
                      </a:r>
                      <a:r>
                        <a:rPr lang="en-US" altLang="zh-CN" sz="1400" smtClean="0"/>
                        <a:t>》</a:t>
                      </a:r>
                      <a:r>
                        <a:rPr lang="zh-CN" altLang="en-US" sz="1400" smtClean="0"/>
                        <a:t>）</a:t>
                      </a:r>
                      <a:endParaRPr lang="zh-CN" altLang="en-US" sz="140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1284049" y="915757"/>
            <a:ext cx="9309371" cy="24386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smtClean="0">
                <a:latin typeface="+mn-ea"/>
              </a:rPr>
              <a:t>    </a:t>
            </a:r>
            <a:r>
              <a:rPr lang="zh-CN" altLang="en-US" sz="2000" smtClean="0">
                <a:latin typeface="+mn-ea"/>
              </a:rPr>
              <a:t>四</a:t>
            </a:r>
            <a:r>
              <a:rPr lang="zh-CN" altLang="en-US" sz="2000">
                <a:latin typeface="+mn-ea"/>
              </a:rPr>
              <a:t>　本单元课文中有不少经典语句，虽然产生于</a:t>
            </a:r>
            <a:r>
              <a:rPr lang="zh-CN" altLang="en-US" sz="2000" smtClean="0">
                <a:latin typeface="+mn-ea"/>
              </a:rPr>
              <a:t>两千多年前</a:t>
            </a:r>
            <a:r>
              <a:rPr lang="zh-CN" altLang="en-US" sz="2000">
                <a:latin typeface="+mn-ea"/>
              </a:rPr>
              <a:t>，但至今仍然闪烁着智慧的光辉，给我们以人生的</a:t>
            </a:r>
            <a:r>
              <a:rPr lang="zh-CN" altLang="en-US" sz="2000" smtClean="0">
                <a:latin typeface="+mn-ea"/>
              </a:rPr>
              <a:t>启迪</a:t>
            </a:r>
            <a:r>
              <a:rPr lang="zh-CN" altLang="en-US" sz="2000">
                <a:latin typeface="+mn-ea"/>
              </a:rPr>
              <a:t>；有些语句在新的时代下又可以辩证思考，从新的角度</a:t>
            </a:r>
            <a:r>
              <a:rPr lang="zh-CN" altLang="en-US" sz="2000" smtClean="0">
                <a:latin typeface="+mn-ea"/>
              </a:rPr>
              <a:t>作出</a:t>
            </a:r>
            <a:r>
              <a:rPr lang="zh-CN" altLang="en-US" sz="2000">
                <a:latin typeface="+mn-ea"/>
              </a:rPr>
              <a:t>辨析或阐释。从下列语句中任选其一，也可以从本</a:t>
            </a:r>
            <a:r>
              <a:rPr lang="zh-CN" altLang="en-US" sz="2000" smtClean="0">
                <a:latin typeface="+mn-ea"/>
              </a:rPr>
              <a:t>单元课文</a:t>
            </a:r>
            <a:r>
              <a:rPr lang="zh-CN" altLang="en-US" sz="2000">
                <a:latin typeface="+mn-ea"/>
              </a:rPr>
              <a:t>中另选一句，准确理解其思想内容，自选角度，自定</a:t>
            </a:r>
            <a:r>
              <a:rPr lang="zh-CN" altLang="en-US" sz="2000" smtClean="0">
                <a:latin typeface="+mn-ea"/>
              </a:rPr>
              <a:t>立意</a:t>
            </a:r>
            <a:r>
              <a:rPr lang="zh-CN" altLang="en-US" sz="2000">
                <a:latin typeface="+mn-ea"/>
              </a:rPr>
              <a:t>，写一篇不少于</a:t>
            </a:r>
            <a:r>
              <a:rPr lang="en-US" altLang="zh-CN" sz="2000">
                <a:latin typeface="+mn-ea"/>
              </a:rPr>
              <a:t>800 </a:t>
            </a:r>
            <a:r>
              <a:rPr lang="zh-CN" altLang="en-US" sz="2000">
                <a:latin typeface="+mn-ea"/>
              </a:rPr>
              <a:t>字的文章，阐述你的认识和思考，</a:t>
            </a:r>
            <a:r>
              <a:rPr lang="zh-CN" altLang="en-US" sz="2000" smtClean="0">
                <a:latin typeface="+mn-ea"/>
              </a:rPr>
              <a:t>题目自</a:t>
            </a:r>
            <a:r>
              <a:rPr lang="zh-CN" altLang="en-US" sz="2000">
                <a:latin typeface="+mn-ea"/>
              </a:rPr>
              <a:t>拟。</a:t>
            </a:r>
            <a:endParaRPr lang="zh-CN" altLang="en-US" sz="2000">
              <a:latin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64732" y="3429000"/>
            <a:ext cx="6096000" cy="300082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FF0000"/>
                </a:solidFill>
              </a:rPr>
              <a:t>士不可以不弘毅，任重而道远。</a:t>
            </a:r>
            <a:endParaRPr lang="zh-CN" altLang="en-US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FF0000"/>
                </a:solidFill>
              </a:rPr>
              <a:t>己所不欲，勿施于人。</a:t>
            </a:r>
            <a:endParaRPr lang="zh-CN" altLang="en-US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FF0000"/>
                </a:solidFill>
              </a:rPr>
              <a:t>致知在格物。</a:t>
            </a:r>
            <a:endParaRPr lang="zh-CN" altLang="en-US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FF0000"/>
                </a:solidFill>
              </a:rPr>
              <a:t>人皆有不忍人之心。</a:t>
            </a:r>
            <a:endParaRPr lang="zh-CN" altLang="en-US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FF0000"/>
                </a:solidFill>
              </a:rPr>
              <a:t>知人者智，自知者明。</a:t>
            </a:r>
            <a:endParaRPr lang="zh-CN" altLang="en-US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FF0000"/>
                </a:solidFill>
              </a:rPr>
              <a:t>千里之行，始于足下。</a:t>
            </a:r>
            <a:endParaRPr lang="zh-CN" altLang="en-US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FF0000"/>
                </a:solidFill>
              </a:rPr>
              <a:t>故天下兼相爱则治，交相恶则乱。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1248282" y="958334"/>
            <a:ext cx="167385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+mn-ea"/>
              </a:rPr>
              <a:t>| </a:t>
            </a:r>
            <a:r>
              <a:rPr lang="zh-CN" altLang="en-US" sz="2400">
                <a:solidFill>
                  <a:srgbClr val="FF0000"/>
                </a:solidFill>
                <a:latin typeface="+mn-ea"/>
              </a:rPr>
              <a:t>思路点拨</a:t>
            </a:r>
            <a:r>
              <a:rPr lang="en-US" altLang="zh-CN" sz="2400">
                <a:solidFill>
                  <a:srgbClr val="FF0000"/>
                </a:solidFill>
                <a:latin typeface="+mn-ea"/>
              </a:rPr>
              <a:t>|</a:t>
            </a:r>
            <a:endParaRPr lang="zh-CN" altLang="en-US" sz="240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26764" y="1885830"/>
            <a:ext cx="953416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smtClean="0">
                <a:latin typeface="FZKTK--GBK1-0"/>
              </a:rPr>
              <a:t>    本</a:t>
            </a:r>
            <a:r>
              <a:rPr lang="zh-CN" altLang="en-US" sz="2400">
                <a:latin typeface="FZKTK--GBK1-0"/>
              </a:rPr>
              <a:t>题意在鼓励同学们创造性继承、创新性转化源自</a:t>
            </a:r>
            <a:r>
              <a:rPr lang="zh-CN" altLang="en-US" sz="2400" smtClean="0">
                <a:latin typeface="FZKTK--GBK1-0"/>
              </a:rPr>
              <a:t>古人的</a:t>
            </a:r>
            <a:r>
              <a:rPr lang="zh-CN" altLang="en-US" sz="2400">
                <a:latin typeface="FZKTK--GBK1-0"/>
              </a:rPr>
              <a:t>思想财富。写作时不要脱离言语类材料的语境意或曲解</a:t>
            </a:r>
            <a:r>
              <a:rPr lang="zh-CN" altLang="en-US" sz="2400" smtClean="0">
                <a:latin typeface="FZKTK--GBK1-0"/>
              </a:rPr>
              <a:t>原意</a:t>
            </a:r>
            <a:r>
              <a:rPr lang="zh-CN" altLang="en-US" sz="2400">
                <a:latin typeface="FZKTK--GBK1-0"/>
              </a:rPr>
              <a:t>，力求利用新时代的新素材写出新意。</a:t>
            </a:r>
            <a:endParaRPr lang="zh-CN" altLang="en-US" sz="2400"/>
          </a:p>
        </p:txBody>
      </p:sp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1234623" y="870785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FZLTHK--GBK1-0"/>
              </a:rPr>
              <a:t>| </a:t>
            </a:r>
            <a:r>
              <a:rPr lang="zh-CN" altLang="en-US" sz="2400">
                <a:solidFill>
                  <a:srgbClr val="FF0000"/>
                </a:solidFill>
                <a:latin typeface="FZLTHK--GBK1-0"/>
              </a:rPr>
              <a:t>参考示例</a:t>
            </a:r>
            <a:r>
              <a:rPr lang="en-US" altLang="zh-CN" sz="2400">
                <a:solidFill>
                  <a:srgbClr val="FF0000"/>
                </a:solidFill>
                <a:latin typeface="FZLTHK--GBK1-0"/>
              </a:rPr>
              <a:t>|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79124" y="1479483"/>
            <a:ext cx="9144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smtClean="0">
                <a:latin typeface="+mn-ea"/>
              </a:rPr>
              <a:t>                                                自</a:t>
            </a:r>
            <a:r>
              <a:rPr lang="zh-CN" altLang="en-US" sz="2000">
                <a:latin typeface="+mn-ea"/>
              </a:rPr>
              <a:t>知</a:t>
            </a:r>
            <a:r>
              <a:rPr lang="en-US" altLang="zh-CN" sz="2000">
                <a:latin typeface="+mn-ea"/>
              </a:rPr>
              <a:t>·</a:t>
            </a:r>
            <a:r>
              <a:rPr lang="zh-CN" altLang="en-US" sz="2000">
                <a:latin typeface="+mn-ea"/>
              </a:rPr>
              <a:t>自信</a:t>
            </a:r>
            <a:r>
              <a:rPr lang="en-US" altLang="zh-CN" sz="2000">
                <a:latin typeface="+mn-ea"/>
              </a:rPr>
              <a:t>·</a:t>
            </a:r>
            <a:r>
              <a:rPr lang="zh-CN" altLang="en-US" sz="2000">
                <a:latin typeface="+mn-ea"/>
              </a:rPr>
              <a:t>自强</a:t>
            </a:r>
            <a:endParaRPr lang="zh-CN" altLang="en-US" sz="200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000" smtClean="0">
                <a:latin typeface="+mn-ea"/>
              </a:rPr>
              <a:t>    漫漫</a:t>
            </a:r>
            <a:r>
              <a:rPr lang="zh-CN" altLang="en-US" sz="2000">
                <a:latin typeface="+mn-ea"/>
              </a:rPr>
              <a:t>人生路，要在风雨中坚定前行，要在纷扰的变数中</a:t>
            </a:r>
            <a:r>
              <a:rPr lang="zh-CN" altLang="en-US" sz="2000" smtClean="0">
                <a:latin typeface="+mn-ea"/>
              </a:rPr>
              <a:t>永不</a:t>
            </a:r>
            <a:r>
              <a:rPr lang="zh-CN" altLang="en-US" sz="2000">
                <a:latin typeface="+mn-ea"/>
              </a:rPr>
              <a:t>言败，必应有一套应对的智慧法宝。其中最根本、最重要</a:t>
            </a:r>
            <a:r>
              <a:rPr lang="zh-CN" altLang="en-US" sz="2000" smtClean="0">
                <a:latin typeface="+mn-ea"/>
              </a:rPr>
              <a:t>的就是</a:t>
            </a:r>
            <a:r>
              <a:rPr lang="zh-CN" altLang="en-US" sz="2000">
                <a:latin typeface="+mn-ea"/>
              </a:rPr>
              <a:t>人对待自我的态度。</a:t>
            </a:r>
            <a:endParaRPr lang="zh-CN" altLang="en-US" sz="200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000" smtClean="0">
                <a:latin typeface="+mn-ea"/>
              </a:rPr>
              <a:t>    老子</a:t>
            </a:r>
            <a:r>
              <a:rPr lang="zh-CN" altLang="en-US" sz="2000">
                <a:latin typeface="+mn-ea"/>
              </a:rPr>
              <a:t>曾说：“知人者智，自知者明。胜人者有力，自</a:t>
            </a:r>
            <a:r>
              <a:rPr lang="zh-CN" altLang="en-US" sz="2000" smtClean="0">
                <a:latin typeface="+mn-ea"/>
              </a:rPr>
              <a:t>胜者</a:t>
            </a:r>
            <a:r>
              <a:rPr lang="zh-CN" altLang="en-US" sz="2000">
                <a:latin typeface="+mn-ea"/>
              </a:rPr>
              <a:t>强。”</a:t>
            </a:r>
            <a:endParaRPr lang="zh-CN" altLang="en-US" sz="2000">
              <a:latin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79124" y="3418475"/>
            <a:ext cx="9144000" cy="2345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smtClean="0">
                <a:latin typeface="FZKTK--GBK1-0"/>
              </a:rPr>
              <a:t>  古人</a:t>
            </a:r>
            <a:r>
              <a:rPr lang="zh-CN" altLang="en-US" sz="2000">
                <a:latin typeface="FZKTK--GBK1-0"/>
              </a:rPr>
              <a:t>云：“人贵有自知之明。”鸵鸟身重翅小，不妄想飞</a:t>
            </a:r>
            <a:r>
              <a:rPr lang="zh-CN" altLang="en-US" sz="2000" smtClean="0">
                <a:latin typeface="FZKTK--GBK1-0"/>
              </a:rPr>
              <a:t>向蓝天</a:t>
            </a:r>
            <a:r>
              <a:rPr lang="zh-CN" altLang="en-US" sz="2000">
                <a:latin typeface="FZKTK--GBK1-0"/>
              </a:rPr>
              <a:t>；海豚无脚，不徒劳爬上陆地。茫茫人海，芸芸众生，自</a:t>
            </a:r>
            <a:r>
              <a:rPr lang="zh-CN" altLang="en-US" sz="2000" smtClean="0">
                <a:latin typeface="FZKTK--GBK1-0"/>
              </a:rPr>
              <a:t>知者</a:t>
            </a:r>
            <a:r>
              <a:rPr lang="zh-CN" altLang="en-US" sz="2000">
                <a:latin typeface="FZKTK--GBK1-0"/>
              </a:rPr>
              <a:t>能充分施展自己的才华，成就一番事业；不自知者往往</a:t>
            </a:r>
            <a:r>
              <a:rPr lang="zh-CN" altLang="en-US" sz="2000" smtClean="0">
                <a:latin typeface="FZKTK--GBK1-0"/>
              </a:rPr>
              <a:t>一念之间</a:t>
            </a:r>
            <a:r>
              <a:rPr lang="zh-CN" altLang="en-US" sz="2000">
                <a:latin typeface="FZKTK--GBK1-0"/>
              </a:rPr>
              <a:t>前功尽弃，贻人笑柄。韩信深知自己的价值绝不能与</a:t>
            </a:r>
            <a:r>
              <a:rPr lang="zh-CN" altLang="en-US" sz="2000" smtClean="0">
                <a:latin typeface="FZKTK--GBK1-0"/>
              </a:rPr>
              <a:t>无赖等同</a:t>
            </a:r>
            <a:r>
              <a:rPr lang="zh-CN" altLang="en-US" sz="2000">
                <a:latin typeface="FZKTK--GBK1-0"/>
              </a:rPr>
              <a:t>，深知自己的兵韬武略当用于救助天下苍生，而不是与</a:t>
            </a:r>
            <a:r>
              <a:rPr lang="zh-CN" altLang="en-US" sz="2000" smtClean="0">
                <a:latin typeface="FZKTK--GBK1-0"/>
              </a:rPr>
              <a:t>一个</a:t>
            </a:r>
            <a:r>
              <a:rPr lang="zh-CN" altLang="en-US" sz="2000">
                <a:latin typeface="FZKTK--GBK1-0"/>
              </a:rPr>
              <a:t>无赖斗气。大丈夫能屈能伸，有所为有所不为。正因为自知</a:t>
            </a:r>
            <a:r>
              <a:rPr lang="zh-CN" altLang="en-US" sz="2000" smtClean="0">
                <a:latin typeface="FZKTK--GBK1-0"/>
              </a:rPr>
              <a:t>，他</a:t>
            </a:r>
            <a:r>
              <a:rPr lang="zh-CN" altLang="en-US" sz="2000">
                <a:latin typeface="FZKTK--GBK1-0"/>
              </a:rPr>
              <a:t>才能临磨难而不苟，</a:t>
            </a:r>
            <a:r>
              <a:rPr lang="zh-CN" altLang="en-US" sz="2000" smtClean="0">
                <a:latin typeface="FZKTK--GBK1-0"/>
              </a:rPr>
              <a:t>愈</a:t>
            </a:r>
            <a:endParaRPr lang="zh-CN" altLang="en-US" sz="2000"/>
          </a:p>
        </p:txBody>
      </p:sp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1381328" y="1118683"/>
            <a:ext cx="8929992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>
                <a:latin typeface="FZKTK--GBK1-0"/>
              </a:rPr>
              <a:t>挫而愈奋，最终，他找到了自己的</a:t>
            </a:r>
            <a:r>
              <a:rPr lang="zh-CN" altLang="en-US" sz="2000" smtClean="0">
                <a:latin typeface="FZKTK--GBK1-0"/>
              </a:rPr>
              <a:t>用武之地</a:t>
            </a:r>
            <a:r>
              <a:rPr lang="zh-CN" altLang="en-US" sz="2000">
                <a:latin typeface="FZKTK--GBK1-0"/>
              </a:rPr>
              <a:t>，帮助刘邦平定天下。马谡虽熟读兵书，深谙兵法，</a:t>
            </a:r>
            <a:r>
              <a:rPr lang="zh-CN" altLang="en-US" sz="2000" smtClean="0">
                <a:latin typeface="FZKTK--GBK1-0"/>
              </a:rPr>
              <a:t>但他</a:t>
            </a:r>
            <a:r>
              <a:rPr lang="zh-CN" altLang="en-US" sz="2000">
                <a:latin typeface="FZKTK--GBK1-0"/>
              </a:rPr>
              <a:t>最大的悲剧就在于无知</a:t>
            </a:r>
            <a:r>
              <a:rPr lang="en-US" altLang="zh-CN" sz="2000">
                <a:latin typeface="FZKTK--GBK1-0"/>
              </a:rPr>
              <a:t>——</a:t>
            </a:r>
            <a:r>
              <a:rPr lang="zh-CN" altLang="en-US" sz="2000">
                <a:latin typeface="FZKTK--GBK1-0"/>
              </a:rPr>
              <a:t>对于自身的无知。没有了自知</a:t>
            </a:r>
            <a:r>
              <a:rPr lang="zh-CN" altLang="en-US" sz="2000" smtClean="0">
                <a:latin typeface="FZKTK--GBK1-0"/>
              </a:rPr>
              <a:t>，便</a:t>
            </a:r>
            <a:r>
              <a:rPr lang="zh-CN" altLang="en-US" sz="2000">
                <a:latin typeface="FZKTK--GBK1-0"/>
              </a:rPr>
              <a:t>仅剩下了狂妄，“出师未捷身先死，长使英雄泪满襟”，这</a:t>
            </a:r>
            <a:r>
              <a:rPr lang="zh-CN" altLang="en-US" sz="2000" smtClean="0">
                <a:latin typeface="FZKTK--GBK1-0"/>
              </a:rPr>
              <a:t>泪是</a:t>
            </a:r>
            <a:r>
              <a:rPr lang="zh-CN" altLang="en-US" sz="2000">
                <a:latin typeface="FZKTK--GBK1-0"/>
              </a:rPr>
              <a:t>洒给诸葛亮的，而这憾却是马谡的“无知”造成的啊！</a:t>
            </a:r>
            <a:r>
              <a:rPr lang="zh-CN" altLang="en-US" sz="2000" smtClean="0">
                <a:latin typeface="FZKTK--GBK1-0"/>
              </a:rPr>
              <a:t>只有自</a:t>
            </a:r>
            <a:r>
              <a:rPr lang="zh-CN" altLang="en-US" sz="2000">
                <a:latin typeface="FZKTK--GBK1-0"/>
              </a:rPr>
              <a:t>知才能将自己的人生点染出亮丽的色彩。</a:t>
            </a:r>
            <a:endParaRPr lang="zh-CN" altLang="en-US" sz="2000">
              <a:latin typeface="FZKTK--GBK1-0"/>
            </a:endParaRPr>
          </a:p>
          <a:p>
            <a:pPr>
              <a:lnSpc>
                <a:spcPct val="150000"/>
              </a:lnSpc>
            </a:pPr>
            <a:r>
              <a:rPr lang="zh-CN" altLang="en-US" sz="2000" smtClean="0">
                <a:latin typeface="FZKTK--GBK1-0"/>
              </a:rPr>
              <a:t>    仅仅</a:t>
            </a:r>
            <a:r>
              <a:rPr lang="zh-CN" altLang="en-US" sz="2000">
                <a:latin typeface="FZKTK--GBK1-0"/>
              </a:rPr>
              <a:t>自知还远远不够，人还应当自信。正如毛泽东所说</a:t>
            </a:r>
            <a:r>
              <a:rPr lang="zh-CN" altLang="en-US" sz="2000" smtClean="0">
                <a:latin typeface="FZKTK--GBK1-0"/>
              </a:rPr>
              <a:t>：“</a:t>
            </a:r>
            <a:r>
              <a:rPr lang="zh-CN" altLang="en-US" sz="2000">
                <a:latin typeface="FZKTK--GBK1-0"/>
              </a:rPr>
              <a:t>自信人生二百年，会当水击三千里！”自知不是只盯着自己</a:t>
            </a:r>
            <a:r>
              <a:rPr lang="zh-CN" altLang="en-US" sz="2000" smtClean="0">
                <a:latin typeface="FZKTK--GBK1-0"/>
              </a:rPr>
              <a:t>的短处</a:t>
            </a:r>
            <a:r>
              <a:rPr lang="zh-CN" altLang="en-US" sz="2000">
                <a:latin typeface="FZKTK--GBK1-0"/>
              </a:rPr>
              <a:t>，而是找到自己的长处，确定适合自己的人生之路。</a:t>
            </a:r>
            <a:r>
              <a:rPr lang="zh-CN" altLang="en-US" sz="2000" smtClean="0">
                <a:latin typeface="FZKTK--GBK1-0"/>
              </a:rPr>
              <a:t>古往今来</a:t>
            </a:r>
            <a:r>
              <a:rPr lang="zh-CN" altLang="en-US" sz="2000">
                <a:latin typeface="FZKTK--GBK1-0"/>
              </a:rPr>
              <a:t>，有多少人因自信而闻名于世。他们坚信，自信是成功</a:t>
            </a:r>
            <a:r>
              <a:rPr lang="zh-CN" altLang="en-US" sz="2000" smtClean="0">
                <a:latin typeface="FZKTK--GBK1-0"/>
              </a:rPr>
              <a:t>的源泉</a:t>
            </a:r>
            <a:r>
              <a:rPr lang="zh-CN" altLang="en-US" sz="2000">
                <a:latin typeface="FZKTK--GBK1-0"/>
              </a:rPr>
              <a:t>。诗人李白自信，他发出了“天生我材必有用，千金散</a:t>
            </a:r>
            <a:r>
              <a:rPr lang="zh-CN" altLang="en-US" sz="2000" smtClean="0">
                <a:latin typeface="FZKTK--GBK1-0"/>
              </a:rPr>
              <a:t>尽还</a:t>
            </a:r>
            <a:r>
              <a:rPr lang="zh-CN" altLang="en-US" sz="2000">
                <a:latin typeface="FZKTK--GBK1-0"/>
              </a:rPr>
              <a:t>复来”“仰天大笑出门去，我辈岂是蓬蒿人”的浩叹，便有壮丽辉煌的诗章</a:t>
            </a:r>
            <a:r>
              <a:rPr lang="zh-CN" altLang="en-US" sz="2000" smtClean="0">
                <a:latin typeface="FZKTK--GBK1-0"/>
              </a:rPr>
              <a:t>千</a:t>
            </a:r>
            <a:endParaRPr lang="zh-CN" altLang="en-US" sz="2000"/>
          </a:p>
        </p:txBody>
      </p:sp>
    </p:spTree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1147863" y="1103373"/>
            <a:ext cx="956229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>
                <a:latin typeface="FZKTK--GBK1-0"/>
              </a:rPr>
              <a:t>古流传。巴尔扎克自信，放弃家人为他</a:t>
            </a:r>
            <a:r>
              <a:rPr lang="zh-CN" altLang="en-US" sz="2000" smtClean="0">
                <a:latin typeface="FZKTK--GBK1-0"/>
              </a:rPr>
              <a:t>选定的</a:t>
            </a:r>
            <a:r>
              <a:rPr lang="zh-CN" altLang="en-US" sz="2000">
                <a:latin typeface="FZKTK--GBK1-0"/>
              </a:rPr>
              <a:t>职业，毅然走上创作道路，终有惊天动地的</a:t>
            </a:r>
            <a:r>
              <a:rPr lang="en-US" altLang="zh-CN" sz="2000">
                <a:latin typeface="FZKTK--GBK1-0"/>
              </a:rPr>
              <a:t>《</a:t>
            </a:r>
            <a:r>
              <a:rPr lang="zh-CN" altLang="en-US" sz="2000">
                <a:latin typeface="FZKTK--GBK1-0"/>
              </a:rPr>
              <a:t>人间喜剧</a:t>
            </a:r>
            <a:r>
              <a:rPr lang="en-US" altLang="zh-CN" sz="2000">
                <a:latin typeface="FZKTK--GBK1-0"/>
              </a:rPr>
              <a:t>》</a:t>
            </a:r>
            <a:r>
              <a:rPr lang="zh-CN" altLang="en-US" sz="2000" smtClean="0">
                <a:latin typeface="FZKTK--GBK1-0"/>
              </a:rPr>
              <a:t>彪炳千秋</a:t>
            </a:r>
            <a:r>
              <a:rPr lang="zh-CN" altLang="en-US" sz="2000">
                <a:latin typeface="FZKTK--GBK1-0"/>
              </a:rPr>
              <a:t>。一代伟人毛泽东更自信，他高唱“数风流人物，还看</a:t>
            </a:r>
            <a:r>
              <a:rPr lang="zh-CN" altLang="en-US" sz="2000" smtClean="0">
                <a:latin typeface="FZKTK--GBK1-0"/>
              </a:rPr>
              <a:t>今朝</a:t>
            </a:r>
            <a:r>
              <a:rPr lang="zh-CN" altLang="en-US" sz="2000">
                <a:latin typeface="FZKTK--GBK1-0"/>
              </a:rPr>
              <a:t>”，万水千山，披荆斩棘，带来了亿万人民的幸福</a:t>
            </a:r>
            <a:r>
              <a:rPr lang="en-US" altLang="zh-CN" sz="2000">
                <a:latin typeface="FZKTK--GBK1-0"/>
              </a:rPr>
              <a:t>……</a:t>
            </a:r>
            <a:r>
              <a:rPr lang="zh-CN" altLang="en-US" sz="2000">
                <a:latin typeface="FZKTK--GBK1-0"/>
              </a:rPr>
              <a:t>自信</a:t>
            </a:r>
            <a:r>
              <a:rPr lang="zh-CN" altLang="en-US" sz="2000" smtClean="0">
                <a:latin typeface="FZKTK--GBK1-0"/>
              </a:rPr>
              <a:t>不是</a:t>
            </a:r>
            <a:r>
              <a:rPr lang="zh-CN" altLang="en-US" sz="2000">
                <a:latin typeface="FZKTK--GBK1-0"/>
              </a:rPr>
              <a:t>狂妄自大，也不是心血来潮，更不是“宁信度，无自信也”</a:t>
            </a:r>
            <a:r>
              <a:rPr lang="zh-CN" altLang="en-US" sz="2000" smtClean="0">
                <a:latin typeface="FZKTK--GBK1-0"/>
              </a:rPr>
              <a:t>形而上学</a:t>
            </a:r>
            <a:r>
              <a:rPr lang="zh-CN" altLang="en-US" sz="2000">
                <a:latin typeface="FZKTK--GBK1-0"/>
              </a:rPr>
              <a:t>的固执。它是理想进取中折射出的生命的灵光，是</a:t>
            </a:r>
            <a:r>
              <a:rPr lang="zh-CN" altLang="en-US" sz="2000" smtClean="0">
                <a:latin typeface="FZKTK--GBK1-0"/>
              </a:rPr>
              <a:t>孜孜追求</a:t>
            </a:r>
            <a:r>
              <a:rPr lang="zh-CN" altLang="en-US" sz="2000">
                <a:latin typeface="FZKTK--GBK1-0"/>
              </a:rPr>
              <a:t>路途中永恒的生命潮汐，是成功碑塔下第一块灵活辩证</a:t>
            </a:r>
            <a:r>
              <a:rPr lang="zh-CN" altLang="en-US" sz="2000" smtClean="0">
                <a:latin typeface="FZKTK--GBK1-0"/>
              </a:rPr>
              <a:t>的基石</a:t>
            </a:r>
            <a:r>
              <a:rPr lang="zh-CN" altLang="en-US" sz="2000">
                <a:latin typeface="FZKTK--GBK1-0"/>
              </a:rPr>
              <a:t>。</a:t>
            </a:r>
            <a:endParaRPr lang="zh-CN" altLang="en-US" sz="2000"/>
          </a:p>
        </p:txBody>
      </p:sp>
      <p:sp>
        <p:nvSpPr>
          <p:cNvPr id="6" name="矩形 5"/>
          <p:cNvSpPr/>
          <p:nvPr/>
        </p:nvSpPr>
        <p:spPr>
          <a:xfrm>
            <a:off x="1147862" y="4003728"/>
            <a:ext cx="956229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smtClean="0">
                <a:latin typeface="FZKTK--GBK1-0"/>
              </a:rPr>
              <a:t>    如果</a:t>
            </a:r>
            <a:r>
              <a:rPr lang="zh-CN" altLang="en-US" sz="2000">
                <a:latin typeface="FZKTK--GBK1-0"/>
              </a:rPr>
              <a:t>说自知是人生的基石，自信是人生的阶梯，那么</a:t>
            </a:r>
            <a:r>
              <a:rPr lang="zh-CN" altLang="en-US" sz="2000" smtClean="0">
                <a:latin typeface="FZKTK--GBK1-0"/>
              </a:rPr>
              <a:t>自强</a:t>
            </a:r>
            <a:r>
              <a:rPr lang="zh-CN" altLang="en-US" sz="2000">
                <a:latin typeface="FZKTK--GBK1-0"/>
              </a:rPr>
              <a:t>就是抵达人生巅峰的旗帜。“天行健，君子以自强不息”，</a:t>
            </a:r>
            <a:r>
              <a:rPr lang="zh-CN" altLang="en-US" sz="2000" smtClean="0">
                <a:latin typeface="FZKTK--GBK1-0"/>
              </a:rPr>
              <a:t>人生</a:t>
            </a:r>
            <a:r>
              <a:rPr lang="zh-CN" altLang="en-US" sz="2000">
                <a:latin typeface="FZKTK--GBK1-0"/>
              </a:rPr>
              <a:t>中是非成败，变幻难测。如果你有天赋，自强则使你</a:t>
            </a:r>
            <a:r>
              <a:rPr lang="zh-CN" altLang="en-US" sz="2000" smtClean="0">
                <a:latin typeface="FZKTK--GBK1-0"/>
              </a:rPr>
              <a:t>如虎添翼</a:t>
            </a:r>
            <a:r>
              <a:rPr lang="zh-CN" altLang="en-US" sz="2000">
                <a:latin typeface="FZKTK--GBK1-0"/>
              </a:rPr>
              <a:t>；如果你没有天赋，自强将使你赢得一切。命运掌握在那些</a:t>
            </a:r>
            <a:r>
              <a:rPr lang="zh-CN" altLang="en-US" sz="2000" smtClean="0">
                <a:latin typeface="FZKTK--GBK1-0"/>
              </a:rPr>
              <a:t>勤</a:t>
            </a:r>
            <a:endParaRPr lang="zh-CN" altLang="en-US" sz="2000"/>
          </a:p>
        </p:txBody>
      </p:sp>
    </p:spTree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1741251" y="1462820"/>
            <a:ext cx="8258783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>
                <a:latin typeface="FZKTK--GBK1-0"/>
              </a:rPr>
              <a:t>勤恳恳、自强不息的人手中。获得成功的人往往不是那些</a:t>
            </a:r>
            <a:r>
              <a:rPr lang="zh-CN" altLang="en-US" sz="2000" smtClean="0">
                <a:latin typeface="FZKTK--GBK1-0"/>
              </a:rPr>
              <a:t>天才</a:t>
            </a:r>
            <a:r>
              <a:rPr lang="zh-CN" altLang="en-US" sz="2000">
                <a:latin typeface="FZKTK--GBK1-0"/>
              </a:rPr>
              <a:t>，而是那些平凡但勤奋、自强的人；不是那些天资卓越、</a:t>
            </a:r>
            <a:r>
              <a:rPr lang="zh-CN" altLang="en-US" sz="2000" smtClean="0">
                <a:latin typeface="FZKTK--GBK1-0"/>
              </a:rPr>
              <a:t>才华四射</a:t>
            </a:r>
            <a:r>
              <a:rPr lang="zh-CN" altLang="en-US" sz="2000">
                <a:latin typeface="FZKTK--GBK1-0"/>
              </a:rPr>
              <a:t>的天才，而是那些不论在哪一个行业都能勤恳、自立的人</a:t>
            </a:r>
            <a:r>
              <a:rPr lang="zh-CN" altLang="en-US" sz="2000" smtClean="0">
                <a:latin typeface="FZKTK--GBK1-0"/>
              </a:rPr>
              <a:t>。拥有</a:t>
            </a:r>
            <a:r>
              <a:rPr lang="zh-CN" altLang="en-US" sz="2000">
                <a:latin typeface="FZKTK--GBK1-0"/>
              </a:rPr>
              <a:t>天赋而不能自强和自立的人的成功只是转瞬即逝的火花</a:t>
            </a:r>
            <a:r>
              <a:rPr lang="zh-CN" altLang="en-US" sz="2000" smtClean="0">
                <a:latin typeface="FZKTK--GBK1-0"/>
              </a:rPr>
              <a:t>。只有</a:t>
            </a:r>
            <a:r>
              <a:rPr lang="zh-CN" altLang="en-US" sz="2000">
                <a:latin typeface="FZKTK--GBK1-0"/>
              </a:rPr>
              <a:t>意志坚强、持之以恒并且心中有信念的人才会获得真正</a:t>
            </a:r>
            <a:r>
              <a:rPr lang="zh-CN" altLang="en-US" sz="2000" smtClean="0">
                <a:latin typeface="FZKTK--GBK1-0"/>
              </a:rPr>
              <a:t>的成功</a:t>
            </a:r>
            <a:r>
              <a:rPr lang="zh-CN" altLang="en-US" sz="2000">
                <a:latin typeface="FZKTK--GBK1-0"/>
              </a:rPr>
              <a:t>。</a:t>
            </a:r>
            <a:endParaRPr lang="zh-CN" altLang="en-US" sz="2000">
              <a:latin typeface="FZKTK--GBK1-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smtClean="0">
                <a:latin typeface="FZKTK--GBK1-0"/>
              </a:rPr>
              <a:t>    这个</a:t>
            </a:r>
            <a:r>
              <a:rPr lang="zh-CN" altLang="en-US" sz="2000">
                <a:latin typeface="FZKTK--GBK1-0"/>
              </a:rPr>
              <a:t>时代，这个国家，已经为我们准备好了一个</a:t>
            </a:r>
            <a:r>
              <a:rPr lang="zh-CN" altLang="en-US" sz="2000" smtClean="0">
                <a:latin typeface="FZKTK--GBK1-0"/>
              </a:rPr>
              <a:t>大展宏图的</a:t>
            </a:r>
            <a:r>
              <a:rPr lang="zh-CN" altLang="en-US" sz="2000">
                <a:latin typeface="FZKTK--GBK1-0"/>
              </a:rPr>
              <a:t>广阔天地，就让我们携着自知、自信、自强上路，去创造</a:t>
            </a:r>
            <a:r>
              <a:rPr lang="zh-CN" altLang="en-US" sz="2000" smtClean="0">
                <a:latin typeface="FZKTK--GBK1-0"/>
              </a:rPr>
              <a:t>我们美好</a:t>
            </a:r>
            <a:r>
              <a:rPr lang="zh-CN" altLang="en-US" sz="2000">
                <a:latin typeface="FZKTK--GBK1-0"/>
              </a:rPr>
              <a:t>的明天！</a:t>
            </a:r>
            <a:endParaRPr lang="zh-CN" altLang="en-US" sz="2000"/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2007138" y="1859340"/>
            <a:ext cx="736059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smtClean="0">
                <a:solidFill>
                  <a:srgbClr val="000000"/>
                </a:solidFill>
                <a:latin typeface="FZKTK--GBK1-0"/>
              </a:rPr>
              <a:t>    这</a:t>
            </a:r>
            <a:r>
              <a:rPr lang="zh-CN" altLang="en-US" sz="2000">
                <a:solidFill>
                  <a:srgbClr val="000000"/>
                </a:solidFill>
                <a:latin typeface="FZKTK--GBK1-0"/>
              </a:rPr>
              <a:t>一学习任务聚焦在“立身处世之道”上，解答时必须</a:t>
            </a:r>
            <a:r>
              <a:rPr lang="zh-CN" altLang="en-US" sz="2000" smtClean="0">
                <a:solidFill>
                  <a:srgbClr val="000000"/>
                </a:solidFill>
                <a:latin typeface="FZKTK--GBK1-0"/>
              </a:rPr>
              <a:t>首先</a:t>
            </a:r>
            <a:r>
              <a:rPr lang="zh-CN" altLang="en-US" sz="2000">
                <a:solidFill>
                  <a:srgbClr val="000000"/>
                </a:solidFill>
                <a:latin typeface="FZKTK--GBK1-0"/>
              </a:rPr>
              <a:t>明确两点：梳理什么，怎样梳理？立身处世的内涵太宽泛</a:t>
            </a:r>
            <a:r>
              <a:rPr lang="zh-CN" altLang="en-US" sz="2000" smtClean="0">
                <a:solidFill>
                  <a:srgbClr val="000000"/>
                </a:solidFill>
                <a:latin typeface="FZKTK--GBK1-0"/>
              </a:rPr>
              <a:t>，儒</a:t>
            </a:r>
            <a:r>
              <a:rPr lang="zh-CN" altLang="en-US" sz="2000">
                <a:solidFill>
                  <a:srgbClr val="000000"/>
                </a:solidFill>
                <a:latin typeface="FZKTK--GBK1-0"/>
              </a:rPr>
              <a:t>、墨、道三家济世主张不同，方法不同，所以在概括、提炼</a:t>
            </a:r>
            <a:r>
              <a:rPr lang="zh-CN" altLang="en-US" sz="2000" smtClean="0">
                <a:solidFill>
                  <a:srgbClr val="000000"/>
                </a:solidFill>
                <a:latin typeface="FZKTK--GBK1-0"/>
              </a:rPr>
              <a:t>的过程</a:t>
            </a:r>
            <a:r>
              <a:rPr lang="zh-CN" altLang="en-US" sz="2000">
                <a:solidFill>
                  <a:srgbClr val="000000"/>
                </a:solidFill>
                <a:latin typeface="FZKTK--GBK1-0"/>
              </a:rPr>
              <a:t>中必须把握丰富性，允许多样性。梳理时先列出原文或</a:t>
            </a:r>
            <a:r>
              <a:rPr lang="zh-CN" altLang="en-US" sz="2000" smtClean="0">
                <a:solidFill>
                  <a:srgbClr val="000000"/>
                </a:solidFill>
                <a:latin typeface="FZKTK--GBK1-0"/>
              </a:rPr>
              <a:t>关键词</a:t>
            </a:r>
            <a:r>
              <a:rPr lang="zh-CN" altLang="en-US" sz="2000">
                <a:solidFill>
                  <a:srgbClr val="000000"/>
                </a:solidFill>
                <a:latin typeface="FZKTK--GBK1-0"/>
              </a:rPr>
              <a:t>，再用自己的话把道理概括出来。分析立身处世的</a:t>
            </a:r>
            <a:r>
              <a:rPr lang="zh-CN" altLang="en-US" sz="2000" smtClean="0">
                <a:solidFill>
                  <a:srgbClr val="000000"/>
                </a:solidFill>
                <a:latin typeface="FZKTK--GBK1-0"/>
              </a:rPr>
              <a:t>现实意义</a:t>
            </a:r>
            <a:r>
              <a:rPr lang="zh-CN" altLang="en-US" sz="2000">
                <a:solidFill>
                  <a:srgbClr val="000000"/>
                </a:solidFill>
                <a:latin typeface="FZKTK--GBK1-0"/>
              </a:rPr>
              <a:t>时尽量将其与时事、国情紧密结合。</a:t>
            </a:r>
            <a:endParaRPr lang="zh-CN" altLang="en-US" sz="2000"/>
          </a:p>
        </p:txBody>
      </p:sp>
      <p:sp>
        <p:nvSpPr>
          <p:cNvPr id="3" name="矩形 2"/>
          <p:cNvSpPr/>
          <p:nvPr/>
        </p:nvSpPr>
        <p:spPr>
          <a:xfrm>
            <a:off x="1477815" y="1084793"/>
            <a:ext cx="167385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400">
                <a:solidFill>
                  <a:srgbClr val="FF0000"/>
                </a:solidFill>
                <a:latin typeface="+mn-ea"/>
              </a:rPr>
              <a:t>| </a:t>
            </a:r>
            <a:r>
              <a:rPr lang="zh-CN" altLang="en-US" sz="2400">
                <a:solidFill>
                  <a:srgbClr val="FF0000"/>
                </a:solidFill>
                <a:latin typeface="+mn-ea"/>
              </a:rPr>
              <a:t>思路点拨</a:t>
            </a:r>
            <a:r>
              <a:rPr lang="en-US" altLang="zh-CN" sz="2400">
                <a:solidFill>
                  <a:srgbClr val="FF0000"/>
                </a:solidFill>
                <a:latin typeface="+mn-ea"/>
              </a:rPr>
              <a:t>|</a:t>
            </a:r>
            <a:endParaRPr lang="en-US" altLang="zh-CN" sz="240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3748405" y="2453557"/>
            <a:ext cx="469519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9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  <a:r>
              <a:rPr lang="en-US" altLang="zh-CN" sz="9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9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谢！</a:t>
            </a:r>
            <a:endParaRPr lang="en-US" altLang="zh-CN" sz="9600" b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636500" y="12407900"/>
            <a:ext cx="317500" cy="2286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1263806" y="948606"/>
            <a:ext cx="13019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FF0000"/>
                </a:solidFill>
                <a:latin typeface="+mn-ea"/>
              </a:rPr>
              <a:t>| </a:t>
            </a:r>
            <a:r>
              <a:rPr lang="zh-CN" altLang="en-US">
                <a:solidFill>
                  <a:srgbClr val="FF0000"/>
                </a:solidFill>
                <a:latin typeface="+mn-ea"/>
              </a:rPr>
              <a:t>参考示例</a:t>
            </a:r>
            <a:r>
              <a:rPr lang="en-US" altLang="zh-CN">
                <a:solidFill>
                  <a:srgbClr val="FF0000"/>
                </a:solidFill>
                <a:latin typeface="+mn-ea"/>
              </a:rPr>
              <a:t>|</a:t>
            </a:r>
            <a:endParaRPr lang="zh-CN" altLang="en-US">
              <a:solidFill>
                <a:srgbClr val="FF0000"/>
              </a:solidFill>
              <a:latin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63806" y="1434670"/>
            <a:ext cx="32095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>
                <a:latin typeface="+mn-ea"/>
              </a:rPr>
              <a:t>1.《〈</a:t>
            </a:r>
            <a:r>
              <a:rPr lang="zh-CN" altLang="en-US" sz="2400">
                <a:latin typeface="+mn-ea"/>
              </a:rPr>
              <a:t>论语</a:t>
            </a:r>
            <a:r>
              <a:rPr lang="en-US" altLang="zh-CN" sz="2400">
                <a:latin typeface="+mn-ea"/>
              </a:rPr>
              <a:t>〉</a:t>
            </a:r>
            <a:r>
              <a:rPr lang="zh-CN" altLang="en-US" sz="2400">
                <a:latin typeface="+mn-ea"/>
              </a:rPr>
              <a:t>十二章</a:t>
            </a:r>
            <a:r>
              <a:rPr lang="en-US" altLang="zh-CN" sz="2400">
                <a:latin typeface="+mn-ea"/>
              </a:rPr>
              <a:t>》</a:t>
            </a:r>
            <a:endParaRPr lang="zh-CN" altLang="en-US" sz="2400">
              <a:latin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63806" y="1929899"/>
            <a:ext cx="9135062" cy="37824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FF0000"/>
                </a:solidFill>
                <a:latin typeface="CircledNumbersSong"/>
              </a:rPr>
              <a:t>① </a:t>
            </a:r>
            <a:r>
              <a:rPr lang="zh-CN" altLang="en-US">
                <a:solidFill>
                  <a:srgbClr val="FF0000"/>
                </a:solidFill>
                <a:latin typeface="FZSSK--GBK1-0"/>
              </a:rPr>
              <a:t>朝闻道，夕死可矣。</a:t>
            </a:r>
            <a:endParaRPr lang="zh-CN" altLang="en-US">
              <a:solidFill>
                <a:srgbClr val="FF0000"/>
              </a:solidFill>
              <a:latin typeface="FZSSK--GBK1-0"/>
            </a:endParaRPr>
          </a:p>
          <a:p>
            <a:pPr algn="just">
              <a:lnSpc>
                <a:spcPct val="150000"/>
              </a:lnSpc>
            </a:pPr>
            <a:r>
              <a:rPr lang="zh-CN" altLang="en-US" smtClean="0">
                <a:latin typeface="FZKTK--GBK1-0"/>
              </a:rPr>
              <a:t>    在</a:t>
            </a:r>
            <a:r>
              <a:rPr lang="zh-CN" altLang="en-US">
                <a:latin typeface="FZKTK--GBK1-0"/>
              </a:rPr>
              <a:t>孔子看来，生命的价值、生活的意义都离不开悟道。</a:t>
            </a:r>
            <a:r>
              <a:rPr lang="zh-CN" altLang="en-US" smtClean="0">
                <a:latin typeface="FZKTK--GBK1-0"/>
              </a:rPr>
              <a:t>懂得</a:t>
            </a:r>
            <a:r>
              <a:rPr lang="zh-CN" altLang="en-US">
                <a:latin typeface="FZKTK--GBK1-0"/>
              </a:rPr>
              <a:t>道，才能看到人生的光明；如果不懂道，就不知道世界的</a:t>
            </a:r>
            <a:r>
              <a:rPr lang="zh-CN" altLang="en-US" smtClean="0">
                <a:latin typeface="FZKTK--GBK1-0"/>
              </a:rPr>
              <a:t>真理</a:t>
            </a:r>
            <a:r>
              <a:rPr lang="zh-CN" altLang="en-US">
                <a:latin typeface="FZKTK--GBK1-0"/>
              </a:rPr>
              <a:t>，不懂做人的根本道理。孔子这句话启示我们：追求真理</a:t>
            </a:r>
            <a:r>
              <a:rPr lang="zh-CN" altLang="en-US" smtClean="0">
                <a:latin typeface="FZKTK--GBK1-0"/>
              </a:rPr>
              <a:t>、追求</a:t>
            </a:r>
            <a:r>
              <a:rPr lang="zh-CN" altLang="en-US">
                <a:latin typeface="FZKTK--GBK1-0"/>
              </a:rPr>
              <a:t>精神价值的生活，是最值得过的生活，是最幸福的生活。</a:t>
            </a:r>
            <a:endParaRPr lang="zh-CN" altLang="en-US">
              <a:latin typeface="FZKTK--GBK1-0"/>
            </a:endParaRPr>
          </a:p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FF0000"/>
                </a:solidFill>
                <a:latin typeface="CircledNumbersSong"/>
              </a:rPr>
              <a:t>② </a:t>
            </a:r>
            <a:r>
              <a:rPr lang="zh-CN" altLang="en-US">
                <a:solidFill>
                  <a:srgbClr val="FF0000"/>
                </a:solidFill>
                <a:latin typeface="FZSSK--GBK1-0"/>
              </a:rPr>
              <a:t>君子喻于义，小人喻于利。</a:t>
            </a:r>
            <a:endParaRPr lang="zh-CN" altLang="en-US">
              <a:solidFill>
                <a:srgbClr val="FF0000"/>
              </a:solidFill>
              <a:latin typeface="FZSSK--GBK1-0"/>
            </a:endParaRPr>
          </a:p>
          <a:p>
            <a:pPr algn="just">
              <a:lnSpc>
                <a:spcPct val="150000"/>
              </a:lnSpc>
            </a:pPr>
            <a:r>
              <a:rPr lang="zh-CN" altLang="en-US" smtClean="0">
                <a:latin typeface="FZKTK--GBK1-0"/>
              </a:rPr>
              <a:t>    君子</a:t>
            </a:r>
            <a:r>
              <a:rPr lang="zh-CN" altLang="en-US">
                <a:latin typeface="FZKTK--GBK1-0"/>
              </a:rPr>
              <a:t>以道义为标准对待天下的人和事，能否行其义是</a:t>
            </a:r>
            <a:r>
              <a:rPr lang="zh-CN" altLang="en-US" smtClean="0">
                <a:latin typeface="FZKTK--GBK1-0"/>
              </a:rPr>
              <a:t>区分</a:t>
            </a:r>
            <a:r>
              <a:rPr lang="zh-CN" altLang="en-US">
                <a:latin typeface="FZKTK--GBK1-0"/>
              </a:rPr>
              <a:t>君子与小人的重要标准。孔子说：“君子义以为上，君子</a:t>
            </a:r>
            <a:r>
              <a:rPr lang="zh-CN" altLang="en-US" smtClean="0">
                <a:latin typeface="FZKTK--GBK1-0"/>
              </a:rPr>
              <a:t>有勇</a:t>
            </a:r>
            <a:r>
              <a:rPr lang="zh-CN" altLang="en-US">
                <a:latin typeface="FZKTK--GBK1-0"/>
              </a:rPr>
              <a:t>而无义为乱，小人有勇而无义为盗。”“义”本指公正的、</a:t>
            </a:r>
            <a:r>
              <a:rPr lang="zh-CN" altLang="en-US" smtClean="0">
                <a:latin typeface="FZKTK--GBK1-0"/>
              </a:rPr>
              <a:t>合理</a:t>
            </a:r>
            <a:r>
              <a:rPr lang="zh-CN" altLang="en-US">
                <a:latin typeface="FZKTK--GBK1-0"/>
              </a:rPr>
              <a:t>的、应当做的。君子做事以道义为基础，依礼仪来实行，</a:t>
            </a:r>
            <a:r>
              <a:rPr lang="zh-CN" altLang="en-US" smtClean="0">
                <a:latin typeface="FZKTK--GBK1-0"/>
              </a:rPr>
              <a:t>用谦逊</a:t>
            </a:r>
            <a:r>
              <a:rPr lang="zh-CN" altLang="en-US">
                <a:latin typeface="FZKTK--GBK1-0"/>
              </a:rPr>
              <a:t>的语言来表达，用忠诚的态度来完成。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1857983" y="1305342"/>
            <a:ext cx="8219873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FF0000"/>
                </a:solidFill>
                <a:latin typeface="CircledNumbersSong"/>
              </a:rPr>
              <a:t>③ </a:t>
            </a:r>
            <a:r>
              <a:rPr lang="zh-CN" altLang="en-US" sz="2000">
                <a:solidFill>
                  <a:srgbClr val="FF0000"/>
                </a:solidFill>
                <a:latin typeface="FZSSK--GBK1-0"/>
              </a:rPr>
              <a:t>见贤思齐焉，见不贤而内自省也。</a:t>
            </a:r>
            <a:endParaRPr lang="zh-CN" altLang="en-US" sz="2000">
              <a:solidFill>
                <a:srgbClr val="FF0000"/>
              </a:solidFill>
              <a:latin typeface="FZSSK--GBK1-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smtClean="0">
                <a:latin typeface="FZKTK--GBK1-0"/>
              </a:rPr>
              <a:t>    善于</a:t>
            </a:r>
            <a:r>
              <a:rPr lang="zh-CN" altLang="en-US" sz="2000">
                <a:latin typeface="FZKTK--GBK1-0"/>
              </a:rPr>
              <a:t>自省的人富有人格魅力，善于自省的民族受到</a:t>
            </a:r>
            <a:r>
              <a:rPr lang="zh-CN" altLang="en-US" sz="2000" smtClean="0">
                <a:latin typeface="FZKTK--GBK1-0"/>
              </a:rPr>
              <a:t>世人敬重</a:t>
            </a:r>
            <a:r>
              <a:rPr lang="zh-CN" altLang="en-US" sz="2000">
                <a:latin typeface="FZKTK--GBK1-0"/>
              </a:rPr>
              <a:t>。我们的先贤在修身养性、练达自身等方面，都十分</a:t>
            </a:r>
            <a:r>
              <a:rPr lang="zh-CN" altLang="en-US" sz="2000" smtClean="0">
                <a:latin typeface="FZKTK--GBK1-0"/>
              </a:rPr>
              <a:t>重视自省</a:t>
            </a:r>
            <a:r>
              <a:rPr lang="zh-CN" altLang="en-US" sz="2000">
                <a:latin typeface="FZKTK--GBK1-0"/>
              </a:rPr>
              <a:t>的力量。现实生活中，唯有自省，人才会变得克己谨慎</a:t>
            </a:r>
            <a:r>
              <a:rPr lang="zh-CN" altLang="en-US" sz="2000" smtClean="0">
                <a:latin typeface="FZKTK--GBK1-0"/>
              </a:rPr>
              <a:t>，不断</a:t>
            </a:r>
            <a:r>
              <a:rPr lang="zh-CN" altLang="en-US" sz="2000">
                <a:latin typeface="FZKTK--GBK1-0"/>
              </a:rPr>
              <a:t>反思审视自身的过失，真正去纠正错误、解决问题，</a:t>
            </a:r>
            <a:r>
              <a:rPr lang="zh-CN" altLang="en-US" sz="2000" smtClean="0">
                <a:latin typeface="FZKTK--GBK1-0"/>
              </a:rPr>
              <a:t>避免小</a:t>
            </a:r>
            <a:r>
              <a:rPr lang="zh-CN" altLang="en-US" sz="2000">
                <a:latin typeface="FZKTK--GBK1-0"/>
              </a:rPr>
              <a:t>过失发展成大错误。很多人回首来路、盘点人生得失而感慨</a:t>
            </a:r>
            <a:r>
              <a:rPr lang="zh-CN" altLang="en-US" sz="2000" smtClean="0">
                <a:latin typeface="FZKTK--GBK1-0"/>
              </a:rPr>
              <a:t>，正是</a:t>
            </a:r>
            <a:r>
              <a:rPr lang="zh-CN" altLang="en-US" sz="2000">
                <a:latin typeface="FZKTK--GBK1-0"/>
              </a:rPr>
              <a:t>自省精神让自己从歧途走向正路，从缺陷走向完善。从</a:t>
            </a:r>
            <a:r>
              <a:rPr lang="zh-CN" altLang="en-US" sz="2000" smtClean="0">
                <a:latin typeface="FZKTK--GBK1-0"/>
              </a:rPr>
              <a:t>某种</a:t>
            </a:r>
            <a:r>
              <a:rPr lang="zh-CN" altLang="en-US" sz="2000">
                <a:latin typeface="FZKTK--GBK1-0"/>
              </a:rPr>
              <a:t>意义上说，自省精神是人生最大的财富，是让自己减少失误</a:t>
            </a:r>
            <a:r>
              <a:rPr lang="zh-CN" altLang="en-US" sz="2000" smtClean="0">
                <a:latin typeface="FZKTK--GBK1-0"/>
              </a:rPr>
              <a:t>、实现</a:t>
            </a:r>
            <a:r>
              <a:rPr lang="zh-CN" altLang="en-US" sz="2000">
                <a:latin typeface="FZKTK--GBK1-0"/>
              </a:rPr>
              <a:t>自我净化提高的有力武器。</a:t>
            </a:r>
            <a:endParaRPr lang="zh-CN" altLang="en-US" sz="2000"/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1754222" y="1178882"/>
            <a:ext cx="817771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>
                <a:solidFill>
                  <a:srgbClr val="FF0000"/>
                </a:solidFill>
                <a:latin typeface="CircledNumbersSong"/>
              </a:rPr>
              <a:t>④ </a:t>
            </a:r>
            <a:r>
              <a:rPr lang="zh-CN" altLang="en-US" sz="2000">
                <a:solidFill>
                  <a:srgbClr val="FF0000"/>
                </a:solidFill>
                <a:latin typeface="FZSSK--GBK1-0"/>
              </a:rPr>
              <a:t>士不可以不弘毅，任重而道远。</a:t>
            </a:r>
            <a:endParaRPr lang="zh-CN" altLang="en-US" sz="2000">
              <a:solidFill>
                <a:srgbClr val="FF0000"/>
              </a:solidFill>
              <a:latin typeface="FZSSK--GBK1-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smtClean="0">
                <a:latin typeface="FZKTK--GBK1-0"/>
              </a:rPr>
              <a:t>    实现</a:t>
            </a:r>
            <a:r>
              <a:rPr lang="zh-CN" altLang="en-US" sz="2000">
                <a:latin typeface="FZKTK--GBK1-0"/>
              </a:rPr>
              <a:t>目标任重而道远，“士不可以不弘毅”。曾子认为</a:t>
            </a:r>
            <a:r>
              <a:rPr lang="zh-CN" altLang="en-US" sz="2000" smtClean="0">
                <a:latin typeface="FZKTK--GBK1-0"/>
              </a:rPr>
              <a:t>读书人</a:t>
            </a:r>
            <a:r>
              <a:rPr lang="zh-CN" altLang="en-US" sz="2000">
                <a:latin typeface="FZKTK--GBK1-0"/>
              </a:rPr>
              <a:t>不可不志向远大，意志坚强，因为他肩负重任，路途遥远</a:t>
            </a:r>
            <a:r>
              <a:rPr lang="zh-CN" altLang="en-US" sz="2000" smtClean="0">
                <a:latin typeface="FZKTK--GBK1-0"/>
              </a:rPr>
              <a:t>。以</a:t>
            </a:r>
            <a:r>
              <a:rPr lang="zh-CN" altLang="en-US" sz="2000">
                <a:latin typeface="FZKTK--GBK1-0"/>
              </a:rPr>
              <a:t>施行仁道为己任，不是很重大吗？直到死才能罢休，不是</a:t>
            </a:r>
            <a:r>
              <a:rPr lang="zh-CN" altLang="en-US" sz="2000" smtClean="0">
                <a:latin typeface="FZKTK--GBK1-0"/>
              </a:rPr>
              <a:t>很遥远</a:t>
            </a:r>
            <a:r>
              <a:rPr lang="zh-CN" altLang="en-US" sz="2000">
                <a:latin typeface="FZKTK--GBK1-0"/>
              </a:rPr>
              <a:t>吗？要担负这样的使命，没有坚毅宏大的品格是不行的</a:t>
            </a:r>
            <a:r>
              <a:rPr lang="zh-CN" altLang="en-US" sz="2000" smtClean="0">
                <a:latin typeface="FZKTK--GBK1-0"/>
              </a:rPr>
              <a:t>。要</a:t>
            </a:r>
            <a:r>
              <a:rPr lang="zh-CN" altLang="en-US" sz="2000">
                <a:latin typeface="FZKTK--GBK1-0"/>
              </a:rPr>
              <a:t>想承担对国家、社会与家庭的责任，必须要“弘毅”。</a:t>
            </a:r>
            <a:r>
              <a:rPr lang="zh-CN" altLang="en-US" sz="2000" smtClean="0">
                <a:latin typeface="FZKTK--GBK1-0"/>
              </a:rPr>
              <a:t>读书人必须</a:t>
            </a:r>
            <a:r>
              <a:rPr lang="zh-CN" altLang="en-US" sz="2000">
                <a:latin typeface="FZKTK--GBK1-0"/>
              </a:rPr>
              <a:t>有远大的抱负和坚强的意志，因为他对社会责任重大，</a:t>
            </a:r>
            <a:r>
              <a:rPr lang="zh-CN" altLang="en-US" sz="2000" smtClean="0">
                <a:latin typeface="FZKTK--GBK1-0"/>
              </a:rPr>
              <a:t>要走</a:t>
            </a:r>
            <a:r>
              <a:rPr lang="zh-CN" altLang="en-US" sz="2000">
                <a:latin typeface="FZKTK--GBK1-0"/>
              </a:rPr>
              <a:t>的路很长。对一个想要有所作为的人来说，远大的抱负、</a:t>
            </a:r>
            <a:r>
              <a:rPr lang="zh-CN" altLang="en-US" sz="2000" smtClean="0">
                <a:latin typeface="FZKTK--GBK1-0"/>
              </a:rPr>
              <a:t>坚强</a:t>
            </a:r>
            <a:r>
              <a:rPr lang="zh-CN" altLang="en-US" sz="2000">
                <a:latin typeface="FZKTK--GBK1-0"/>
              </a:rPr>
              <a:t>的意志，是缺一不可的。</a:t>
            </a:r>
            <a:endParaRPr lang="zh-CN" altLang="en-US" sz="2000"/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1332689" y="968541"/>
            <a:ext cx="926073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latin typeface="+mn-ea"/>
              </a:rPr>
              <a:t>2.《</a:t>
            </a:r>
            <a:r>
              <a:rPr lang="zh-CN" altLang="en-US" sz="2000">
                <a:latin typeface="+mn-ea"/>
              </a:rPr>
              <a:t>大学之道</a:t>
            </a:r>
            <a:r>
              <a:rPr lang="en-US" altLang="zh-CN" sz="2000">
                <a:latin typeface="+mn-ea"/>
              </a:rPr>
              <a:t>》</a:t>
            </a:r>
            <a:endParaRPr lang="en-US" altLang="zh-CN" sz="2000">
              <a:latin typeface="+mn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smtClean="0">
                <a:latin typeface="+mn-ea"/>
              </a:rPr>
              <a:t>      </a:t>
            </a:r>
            <a:r>
              <a:rPr lang="zh-CN" altLang="en-US" sz="2000" smtClean="0">
                <a:solidFill>
                  <a:srgbClr val="FF0000"/>
                </a:solidFill>
                <a:latin typeface="+mn-ea"/>
              </a:rPr>
              <a:t>古</a:t>
            </a:r>
            <a:r>
              <a:rPr lang="zh-CN" altLang="en-US" sz="2000">
                <a:solidFill>
                  <a:srgbClr val="FF0000"/>
                </a:solidFill>
                <a:latin typeface="+mn-ea"/>
              </a:rPr>
              <a:t>之欲明明德于天下者，先治其国。欲治其国者，先齐</a:t>
            </a:r>
            <a:r>
              <a:rPr lang="zh-CN" altLang="en-US" sz="2000" smtClean="0">
                <a:solidFill>
                  <a:srgbClr val="FF0000"/>
                </a:solidFill>
                <a:latin typeface="+mn-ea"/>
              </a:rPr>
              <a:t>其家</a:t>
            </a:r>
            <a:r>
              <a:rPr lang="zh-CN" altLang="en-US" sz="2000">
                <a:solidFill>
                  <a:srgbClr val="FF0000"/>
                </a:solidFill>
                <a:latin typeface="+mn-ea"/>
              </a:rPr>
              <a:t>。欲齐其家者，先修其身。欲修其身者，先正其心。欲正</a:t>
            </a:r>
            <a:r>
              <a:rPr lang="zh-CN" altLang="en-US" sz="2000" smtClean="0">
                <a:solidFill>
                  <a:srgbClr val="FF0000"/>
                </a:solidFill>
                <a:latin typeface="+mn-ea"/>
              </a:rPr>
              <a:t>其心</a:t>
            </a:r>
            <a:r>
              <a:rPr lang="zh-CN" altLang="en-US" sz="2000">
                <a:solidFill>
                  <a:srgbClr val="FF0000"/>
                </a:solidFill>
                <a:latin typeface="+mn-ea"/>
              </a:rPr>
              <a:t>者，先诚其意。欲诚其意者，先致其知。致知在格物。</a:t>
            </a:r>
            <a:endParaRPr lang="zh-CN" altLang="en-US" sz="200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27244" y="2907533"/>
            <a:ext cx="8900806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mtClean="0">
                <a:latin typeface="FZKTK--GBK1-0"/>
              </a:rPr>
              <a:t>    修身</a:t>
            </a:r>
            <a:r>
              <a:rPr lang="zh-CN" altLang="en-US">
                <a:latin typeface="FZKTK--GBK1-0"/>
              </a:rPr>
              <a:t>、齐家、治国、平天下的道路，既指明了行远自迩、</a:t>
            </a:r>
            <a:r>
              <a:rPr lang="zh-CN" altLang="en-US" smtClean="0">
                <a:latin typeface="FZKTK--GBK1-0"/>
              </a:rPr>
              <a:t>登高</a:t>
            </a:r>
            <a:r>
              <a:rPr lang="zh-CN" altLang="en-US">
                <a:latin typeface="FZKTK--GBK1-0"/>
              </a:rPr>
              <a:t>自卑的修习次第，也包含着身国同构、家国同构的文化观念</a:t>
            </a:r>
            <a:r>
              <a:rPr lang="zh-CN" altLang="en-US" smtClean="0">
                <a:latin typeface="FZKTK--GBK1-0"/>
              </a:rPr>
              <a:t>。个人</a:t>
            </a:r>
            <a:r>
              <a:rPr lang="zh-CN" altLang="en-US">
                <a:latin typeface="FZKTK--GBK1-0"/>
              </a:rPr>
              <a:t>修身的意义在于，由身而家国，由家国而天下，不仅是</a:t>
            </a:r>
            <a:r>
              <a:rPr lang="zh-CN" altLang="en-US" smtClean="0">
                <a:latin typeface="FZKTK--GBK1-0"/>
              </a:rPr>
              <a:t>现实</a:t>
            </a:r>
            <a:r>
              <a:rPr lang="zh-CN" altLang="en-US">
                <a:latin typeface="FZKTK--GBK1-0"/>
              </a:rPr>
              <a:t>空间疆域的不断扩大，也是人生精神境界的不断升华。因此</a:t>
            </a:r>
            <a:r>
              <a:rPr lang="zh-CN" altLang="en-US" smtClean="0">
                <a:latin typeface="FZKTK--GBK1-0"/>
              </a:rPr>
              <a:t>，“家国天下”</a:t>
            </a:r>
            <a:r>
              <a:rPr lang="zh-CN" altLang="en-US">
                <a:latin typeface="FZKTK--GBK1-0"/>
              </a:rPr>
              <a:t>理念所建构的文明共同体，致广大而尽精微，极</a:t>
            </a:r>
            <a:r>
              <a:rPr lang="zh-CN" altLang="en-US" smtClean="0">
                <a:latin typeface="FZKTK--GBK1-0"/>
              </a:rPr>
              <a:t>高明</a:t>
            </a:r>
            <a:r>
              <a:rPr lang="zh-CN" altLang="en-US">
                <a:latin typeface="FZKTK--GBK1-0"/>
              </a:rPr>
              <a:t>而道中庸，不单纯是指向个人，也不单纯是指向家庭、国家</a:t>
            </a:r>
            <a:r>
              <a:rPr lang="zh-CN" altLang="en-US" smtClean="0">
                <a:latin typeface="FZKTK--GBK1-0"/>
              </a:rPr>
              <a:t>、社会</a:t>
            </a:r>
            <a:r>
              <a:rPr lang="zh-CN" altLang="en-US">
                <a:latin typeface="FZKTK--GBK1-0"/>
              </a:rPr>
              <a:t>，而是既关注个人的自由全面发展，又致力于每个人</a:t>
            </a:r>
            <a:r>
              <a:rPr lang="zh-CN" altLang="en-US" smtClean="0">
                <a:latin typeface="FZKTK--GBK1-0"/>
              </a:rPr>
              <a:t>通过普遍</a:t>
            </a:r>
            <a:r>
              <a:rPr lang="zh-CN" altLang="en-US">
                <a:latin typeface="FZKTK--GBK1-0"/>
              </a:rPr>
              <a:t>联合形成真正的“共同体”，不论是个人还是共同体，都</a:t>
            </a:r>
            <a:r>
              <a:rPr lang="zh-CN" altLang="en-US" smtClean="0">
                <a:latin typeface="FZKTK--GBK1-0"/>
              </a:rPr>
              <a:t>期于</a:t>
            </a:r>
            <a:r>
              <a:rPr lang="zh-CN" altLang="en-US">
                <a:latin typeface="FZKTK--GBK1-0"/>
              </a:rPr>
              <a:t>达到“止于至善”的理想境地。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1374843" y="1046763"/>
            <a:ext cx="862519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latin typeface="+mn-ea"/>
              </a:rPr>
              <a:t>3.《</a:t>
            </a:r>
            <a:r>
              <a:rPr lang="zh-CN" altLang="en-US" sz="2000">
                <a:latin typeface="+mn-ea"/>
              </a:rPr>
              <a:t>人皆有不忍人之心</a:t>
            </a:r>
            <a:r>
              <a:rPr lang="en-US" altLang="zh-CN" sz="2000">
                <a:latin typeface="+mn-ea"/>
              </a:rPr>
              <a:t>》</a:t>
            </a:r>
            <a:endParaRPr lang="en-US" altLang="zh-CN" sz="200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000" smtClean="0">
                <a:latin typeface="+mn-ea"/>
              </a:rPr>
              <a:t>  </a:t>
            </a:r>
            <a:r>
              <a:rPr lang="zh-CN" altLang="en-US" sz="2000" smtClean="0">
                <a:solidFill>
                  <a:srgbClr val="FF0000"/>
                </a:solidFill>
                <a:latin typeface="+mn-ea"/>
              </a:rPr>
              <a:t>  恻隐之心</a:t>
            </a:r>
            <a:r>
              <a:rPr lang="zh-CN" altLang="en-US" sz="2000">
                <a:solidFill>
                  <a:srgbClr val="FF0000"/>
                </a:solidFill>
                <a:latin typeface="+mn-ea"/>
              </a:rPr>
              <a:t>，仁之端也；羞恶之心，义之端也；辞让之心，</a:t>
            </a:r>
            <a:r>
              <a:rPr lang="zh-CN" altLang="en-US" sz="2000" smtClean="0">
                <a:solidFill>
                  <a:srgbClr val="FF0000"/>
                </a:solidFill>
                <a:latin typeface="+mn-ea"/>
              </a:rPr>
              <a:t>礼之</a:t>
            </a:r>
            <a:r>
              <a:rPr lang="zh-CN" altLang="en-US" sz="2000">
                <a:solidFill>
                  <a:srgbClr val="FF0000"/>
                </a:solidFill>
                <a:latin typeface="+mn-ea"/>
              </a:rPr>
              <a:t>端也；是非之心，智之端也。</a:t>
            </a:r>
            <a:endParaRPr lang="zh-CN" altLang="en-US" sz="200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30485" y="2665219"/>
            <a:ext cx="846954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smtClean="0">
                <a:latin typeface="FZKTK--GBK1-0"/>
              </a:rPr>
              <a:t>    孟子</a:t>
            </a:r>
            <a:r>
              <a:rPr lang="zh-CN" altLang="en-US" sz="2000">
                <a:latin typeface="FZKTK--GBK1-0"/>
              </a:rPr>
              <a:t>认为每个人生而具有向善和为善的本能，他把</a:t>
            </a:r>
            <a:r>
              <a:rPr lang="zh-CN" altLang="en-US" sz="2000" smtClean="0">
                <a:latin typeface="FZKTK--GBK1-0"/>
              </a:rPr>
              <a:t>这种本能</a:t>
            </a:r>
            <a:r>
              <a:rPr lang="zh-CN" altLang="en-US" sz="2000">
                <a:latin typeface="FZKTK--GBK1-0"/>
              </a:rPr>
              <a:t>称为“端”。我们需要发扬这种善端，促其成长。这是</a:t>
            </a:r>
            <a:r>
              <a:rPr lang="zh-CN" altLang="en-US" sz="2000" smtClean="0">
                <a:latin typeface="FZKTK--GBK1-0"/>
              </a:rPr>
              <a:t>我们</a:t>
            </a:r>
            <a:r>
              <a:rPr lang="zh-CN" altLang="en-US" sz="2000">
                <a:latin typeface="FZKTK--GBK1-0"/>
              </a:rPr>
              <a:t>心底最柔软的那一块地方。善行天下，无论世界怎么变化</a:t>
            </a:r>
            <a:r>
              <a:rPr lang="zh-CN" altLang="en-US" sz="2000" smtClean="0">
                <a:latin typeface="FZKTK--GBK1-0"/>
              </a:rPr>
              <a:t>，环境</a:t>
            </a:r>
            <a:r>
              <a:rPr lang="zh-CN" altLang="en-US" sz="2000">
                <a:latin typeface="FZKTK--GBK1-0"/>
              </a:rPr>
              <a:t>如何复杂，善良必然是社会的底色。</a:t>
            </a:r>
            <a:endParaRPr lang="zh-CN" altLang="en-US" sz="2000"/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1501302" y="965750"/>
            <a:ext cx="6096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latin typeface="TimesNewRomanPSMT"/>
              </a:rPr>
              <a:t>4.</a:t>
            </a:r>
            <a:r>
              <a:rPr lang="en-US" altLang="zh-CN" sz="2000">
                <a:latin typeface="FZSSK--GBK1-0"/>
              </a:rPr>
              <a:t>《〈</a:t>
            </a:r>
            <a:r>
              <a:rPr lang="zh-CN" altLang="en-US" sz="2000">
                <a:latin typeface="FZSSK--GBK1-0"/>
              </a:rPr>
              <a:t>老子</a:t>
            </a:r>
            <a:r>
              <a:rPr lang="en-US" altLang="zh-CN" sz="2000">
                <a:latin typeface="FZSSK--GBK1-0"/>
              </a:rPr>
              <a:t>〉</a:t>
            </a:r>
            <a:r>
              <a:rPr lang="zh-CN" altLang="en-US" sz="2000">
                <a:latin typeface="FZSSK--GBK1-0"/>
              </a:rPr>
              <a:t>四章</a:t>
            </a:r>
            <a:r>
              <a:rPr lang="en-US" altLang="zh-CN" sz="2000">
                <a:latin typeface="FZSSK--GBK1-0"/>
              </a:rPr>
              <a:t>》</a:t>
            </a:r>
            <a:endParaRPr lang="en-US" altLang="zh-CN" sz="2000">
              <a:latin typeface="FZSSK--GBK1-0"/>
            </a:endParaRPr>
          </a:p>
          <a:p>
            <a:pPr>
              <a:lnSpc>
                <a:spcPct val="150000"/>
              </a:lnSpc>
            </a:pPr>
            <a:r>
              <a:rPr lang="zh-CN" altLang="en-US" sz="2000" smtClean="0">
                <a:solidFill>
                  <a:srgbClr val="FF0000"/>
                </a:solidFill>
                <a:latin typeface="CircledNumbersSong"/>
              </a:rPr>
              <a:t>    ① </a:t>
            </a:r>
            <a:r>
              <a:rPr lang="zh-CN" altLang="en-US" sz="2000">
                <a:solidFill>
                  <a:srgbClr val="FF0000"/>
                </a:solidFill>
                <a:latin typeface="FZSSK--GBK1-0"/>
              </a:rPr>
              <a:t>知人者智，自知者明。</a:t>
            </a:r>
            <a:endParaRPr lang="zh-CN" altLang="en-US" sz="200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79643" y="1992497"/>
            <a:ext cx="825229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smtClean="0">
                <a:latin typeface="FZKTK--GBK1-0"/>
              </a:rPr>
              <a:t>   “</a:t>
            </a:r>
            <a:r>
              <a:rPr lang="zh-CN" altLang="en-US" sz="2000">
                <a:latin typeface="FZKTK--GBK1-0"/>
              </a:rPr>
              <a:t>知人者智”，判断一个人是否有智慧，要看他是否识人</a:t>
            </a:r>
            <a:r>
              <a:rPr lang="zh-CN" altLang="en-US" sz="2000" smtClean="0">
                <a:latin typeface="FZKTK--GBK1-0"/>
              </a:rPr>
              <a:t>。凡</a:t>
            </a:r>
            <a:r>
              <a:rPr lang="zh-CN" altLang="en-US" sz="2000">
                <a:latin typeface="FZKTK--GBK1-0"/>
              </a:rPr>
              <a:t>盛世伟业，其开国之君无不在“知人善用”上下足功夫。</a:t>
            </a:r>
            <a:r>
              <a:rPr lang="zh-CN" altLang="en-US" sz="2000" smtClean="0">
                <a:latin typeface="FZKTK--GBK1-0"/>
              </a:rPr>
              <a:t>汉唐</a:t>
            </a:r>
            <a:r>
              <a:rPr lang="zh-CN" altLang="en-US" sz="2000">
                <a:latin typeface="FZKTK--GBK1-0"/>
              </a:rPr>
              <a:t>盛世，刘邦和李世民均是识人和用人的高手，人尽其才，</a:t>
            </a:r>
            <a:r>
              <a:rPr lang="zh-CN" altLang="en-US" sz="2000" smtClean="0">
                <a:latin typeface="FZKTK--GBK1-0"/>
              </a:rPr>
              <a:t>才尽</a:t>
            </a:r>
            <a:r>
              <a:rPr lang="zh-CN" altLang="en-US" sz="2000">
                <a:latin typeface="FZKTK--GBK1-0"/>
              </a:rPr>
              <a:t>其用。所以，团队乃至企业领导者，要知人善任。“自知者明”</a:t>
            </a:r>
            <a:r>
              <a:rPr lang="zh-CN" altLang="en-US" sz="2000" smtClean="0">
                <a:latin typeface="FZKTK--GBK1-0"/>
              </a:rPr>
              <a:t>，就是说</a:t>
            </a:r>
            <a:r>
              <a:rPr lang="zh-CN" altLang="en-US" sz="2000">
                <a:latin typeface="FZKTK--GBK1-0"/>
              </a:rPr>
              <a:t>人要摆正自己的位置和心态，知道自己的长处，也</a:t>
            </a:r>
            <a:r>
              <a:rPr lang="zh-CN" altLang="en-US" sz="2000" smtClean="0">
                <a:latin typeface="FZKTK--GBK1-0"/>
              </a:rPr>
              <a:t>知道自己</a:t>
            </a:r>
            <a:r>
              <a:rPr lang="zh-CN" altLang="en-US" sz="2000">
                <a:latin typeface="FZKTK--GBK1-0"/>
              </a:rPr>
              <a:t>的短板，不妄自尊大，也不妄自菲薄，做好自己应该做的事情。韩信能建不世之功，却无“自知之明”，狂妄自负，</a:t>
            </a:r>
            <a:r>
              <a:rPr lang="zh-CN" altLang="en-US" sz="2000" smtClean="0">
                <a:latin typeface="FZKTK--GBK1-0"/>
              </a:rPr>
              <a:t>最终落得</a:t>
            </a:r>
            <a:r>
              <a:rPr lang="zh-CN" altLang="en-US" sz="2000">
                <a:latin typeface="FZKTK--GBK1-0"/>
              </a:rPr>
              <a:t>个名败身死的下场。所以，人要有自知之明。</a:t>
            </a:r>
            <a:endParaRPr lang="zh-CN" altLang="en-US" sz="2000"/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ZDYwODc5OWFhNGJjMGExNmRmZTFhNTczZjcyNGUzZjYifQ==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71</Paragraphs>
  <Slides>30</Slides>
  <Notes>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baseType="lpstr" size="48">
      <vt:lpstr>Arial</vt:lpstr>
      <vt:lpstr>微软雅黑</vt:lpstr>
      <vt:lpstr>Wingdings</vt:lpstr>
      <vt:lpstr>方正兰亭中黑简体</vt:lpstr>
      <vt:lpstr>Calibri</vt:lpstr>
      <vt:lpstr>楷体_GB2312</vt:lpstr>
      <vt:lpstr>方正正准黑简体</vt:lpstr>
      <vt:lpstr>黑体</vt:lpstr>
      <vt:lpstr>宋体</vt:lpstr>
      <vt:lpstr>FZLTZHK--GBK1-0</vt:lpstr>
      <vt:lpstr>FZKTK--GBK1-0</vt:lpstr>
      <vt:lpstr>CircledNumbersSong</vt:lpstr>
      <vt:lpstr>FZSSK--GBK1-0</vt:lpstr>
      <vt:lpstr>TimesNewRomanPSMT</vt:lpstr>
      <vt:lpstr>FZXBSK--GBK1-0</vt:lpstr>
      <vt:lpstr>FZLTHK--GBK1-0</vt:lpstr>
      <vt:lpstr>FZFSK--GBK1-0</vt:lpstr>
      <vt:lpstr>自定义设计方案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2022-07-20T13:37:36.328</cp:lastPrinted>
  <dcterms:created xsi:type="dcterms:W3CDTF">2022-07-20T13:37:36Z</dcterms:created>
  <dcterms:modified xsi:type="dcterms:W3CDTF">2022-07-20T05:37:38Z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