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27"/>
  </p:handoutMasterIdLst>
  <p:sldIdLst>
    <p:sldId id="257" r:id="rId4"/>
    <p:sldId id="265" r:id="rId6"/>
    <p:sldId id="258" r:id="rId7"/>
    <p:sldId id="260" r:id="rId8"/>
    <p:sldId id="262" r:id="rId9"/>
    <p:sldId id="261" r:id="rId10"/>
    <p:sldId id="259" r:id="rId11"/>
    <p:sldId id="266" r:id="rId12"/>
    <p:sldId id="271" r:id="rId13"/>
    <p:sldId id="270" r:id="rId14"/>
    <p:sldId id="279" r:id="rId15"/>
    <p:sldId id="294" r:id="rId16"/>
    <p:sldId id="305" r:id="rId17"/>
    <p:sldId id="278" r:id="rId18"/>
    <p:sldId id="306" r:id="rId19"/>
    <p:sldId id="315" r:id="rId20"/>
    <p:sldId id="308" r:id="rId21"/>
    <p:sldId id="281" r:id="rId22"/>
    <p:sldId id="274" r:id="rId23"/>
    <p:sldId id="269" r:id="rId24"/>
    <p:sldId id="289" r:id="rId25"/>
    <p:sldId id="314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893f52c-4895-466d-8ae7-e91d03dbbcdd}">
          <p14:sldIdLst>
            <p14:sldId id="257"/>
            <p14:sldId id="265"/>
            <p14:sldId id="260"/>
            <p14:sldId id="262"/>
            <p14:sldId id="261"/>
            <p14:sldId id="259"/>
            <p14:sldId id="266"/>
            <p14:sldId id="271"/>
            <p14:sldId id="270"/>
            <p14:sldId id="279"/>
            <p14:sldId id="305"/>
            <p14:sldId id="278"/>
            <p14:sldId id="306"/>
            <p14:sldId id="315"/>
            <p14:sldId id="308"/>
            <p14:sldId id="281"/>
            <p14:sldId id="274"/>
            <p14:sldId id="269"/>
            <p14:sldId id="289"/>
            <p14:sldId id="314"/>
            <p14:sldId id="258"/>
            <p14:sldId id="294"/>
          </p14:sldIdLst>
        </p14:section>
        <p14:section name="无标题节" id="{d99a394f-8154-45e3-a609-60dfd79441e4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3300"/>
    <a:srgbClr val="323232"/>
    <a:srgbClr val="B2B2B2"/>
    <a:srgbClr val="202020"/>
    <a:srgbClr val="CC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0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2EBCD-85A0-41A7-830F-819DF351E5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历史上有很多爱国名士，用诗词写出了自己的拳拳爱国之心。今天，老师带领大家认识另一位爱国名将，文天祥，他的一首词《过零丁洋》一直为后世广为传颂，他的爱国情怀也激励着后人。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2EBCD-85A0-41A7-830F-819DF351E5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2EBCD-85A0-41A7-830F-819DF351E5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2EBCD-85A0-41A7-830F-819DF351E5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2EBCD-85A0-41A7-830F-819DF351E5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2EBCD-85A0-41A7-830F-819DF351E5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4.png"/><Relationship Id="rId7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tags" Target="../tags/tag5.xml"/><Relationship Id="rId4" Type="http://schemas.openxmlformats.org/officeDocument/2006/relationships/image" Target="../media/image2.png"/><Relationship Id="rId3" Type="http://schemas.openxmlformats.org/officeDocument/2006/relationships/tags" Target="../tags/tag4.xml"/><Relationship Id="rId2" Type="http://schemas.openxmlformats.org/officeDocument/2006/relationships/image" Target="../media/image1.jpeg"/><Relationship Id="rId19" Type="http://schemas.openxmlformats.org/officeDocument/2006/relationships/tags" Target="../tags/tag14.xml"/><Relationship Id="rId18" Type="http://schemas.openxmlformats.org/officeDocument/2006/relationships/tags" Target="../tags/tag13.xml"/><Relationship Id="rId17" Type="http://schemas.openxmlformats.org/officeDocument/2006/relationships/tags" Target="../tags/tag12.xml"/><Relationship Id="rId16" Type="http://schemas.openxmlformats.org/officeDocument/2006/relationships/tags" Target="../tags/tag11.xml"/><Relationship Id="rId15" Type="http://schemas.openxmlformats.org/officeDocument/2006/relationships/tags" Target="../tags/tag10.xml"/><Relationship Id="rId14" Type="http://schemas.openxmlformats.org/officeDocument/2006/relationships/image" Target="../media/image7.png"/><Relationship Id="rId13" Type="http://schemas.openxmlformats.org/officeDocument/2006/relationships/tags" Target="../tags/tag9.xml"/><Relationship Id="rId12" Type="http://schemas.openxmlformats.org/officeDocument/2006/relationships/image" Target="../media/image6.png"/><Relationship Id="rId11" Type="http://schemas.openxmlformats.org/officeDocument/2006/relationships/tags" Target="../tags/tag8.xml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image" Target="../media/image10.png"/><Relationship Id="rId7" Type="http://schemas.openxmlformats.org/officeDocument/2006/relationships/tags" Target="../tags/tag17.xml"/><Relationship Id="rId6" Type="http://schemas.openxmlformats.org/officeDocument/2006/relationships/image" Target="../media/image9.png"/><Relationship Id="rId5" Type="http://schemas.openxmlformats.org/officeDocument/2006/relationships/tags" Target="../tags/tag16.xml"/><Relationship Id="rId4" Type="http://schemas.openxmlformats.org/officeDocument/2006/relationships/image" Target="../media/image8.jpeg"/><Relationship Id="rId3" Type="http://schemas.openxmlformats.org/officeDocument/2006/relationships/tags" Target="../tags/tag15.xml"/><Relationship Id="rId2" Type="http://schemas.openxmlformats.org/officeDocument/2006/relationships/image" Target="../media/image1.jpeg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image" Target="../media/image12.png"/><Relationship Id="rId11" Type="http://schemas.openxmlformats.org/officeDocument/2006/relationships/tags" Target="../tags/tag19.xml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image" Target="../media/image4.png"/><Relationship Id="rId7" Type="http://schemas.openxmlformats.org/officeDocument/2006/relationships/tags" Target="../tags/tag27.xml"/><Relationship Id="rId6" Type="http://schemas.openxmlformats.org/officeDocument/2006/relationships/image" Target="../media/image3.png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0" Type="http://schemas.openxmlformats.org/officeDocument/2006/relationships/tags" Target="../tags/tag35.xml"/><Relationship Id="rId2" Type="http://schemas.openxmlformats.org/officeDocument/2006/relationships/image" Target="../media/image1.jpeg"/><Relationship Id="rId19" Type="http://schemas.openxmlformats.org/officeDocument/2006/relationships/tags" Target="../tags/tag34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image" Target="../media/image13.png"/><Relationship Id="rId15" Type="http://schemas.openxmlformats.org/officeDocument/2006/relationships/tags" Target="../tags/tag31.xml"/><Relationship Id="rId14" Type="http://schemas.openxmlformats.org/officeDocument/2006/relationships/image" Target="../media/image7.png"/><Relationship Id="rId13" Type="http://schemas.openxmlformats.org/officeDocument/2006/relationships/tags" Target="../tags/tag30.xml"/><Relationship Id="rId12" Type="http://schemas.openxmlformats.org/officeDocument/2006/relationships/image" Target="../media/image6.png"/><Relationship Id="rId11" Type="http://schemas.openxmlformats.org/officeDocument/2006/relationships/tags" Target="../tags/tag29.xml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39.xml"/><Relationship Id="rId7" Type="http://schemas.openxmlformats.org/officeDocument/2006/relationships/image" Target="../media/image10.png"/><Relationship Id="rId6" Type="http://schemas.openxmlformats.org/officeDocument/2006/relationships/tags" Target="../tags/tag38.xml"/><Relationship Id="rId5" Type="http://schemas.openxmlformats.org/officeDocument/2006/relationships/image" Target="../media/image9.png"/><Relationship Id="rId4" Type="http://schemas.openxmlformats.org/officeDocument/2006/relationships/tags" Target="../tags/tag37.xml"/><Relationship Id="rId3" Type="http://schemas.openxmlformats.org/officeDocument/2006/relationships/image" Target="../media/image8.jpeg"/><Relationship Id="rId2" Type="http://schemas.openxmlformats.org/officeDocument/2006/relationships/tags" Target="../tags/tag36.xml"/><Relationship Id="rId17" Type="http://schemas.openxmlformats.org/officeDocument/2006/relationships/tags" Target="../tags/tag46.xml"/><Relationship Id="rId16" Type="http://schemas.openxmlformats.org/officeDocument/2006/relationships/tags" Target="../tags/tag45.xml"/><Relationship Id="rId15" Type="http://schemas.openxmlformats.org/officeDocument/2006/relationships/tags" Target="../tags/tag44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image" Target="../media/image12.png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50.xml"/><Relationship Id="rId7" Type="http://schemas.openxmlformats.org/officeDocument/2006/relationships/image" Target="../media/image11.png"/><Relationship Id="rId6" Type="http://schemas.openxmlformats.org/officeDocument/2006/relationships/tags" Target="../tags/tag49.xml"/><Relationship Id="rId5" Type="http://schemas.openxmlformats.org/officeDocument/2006/relationships/image" Target="../media/image7.png"/><Relationship Id="rId4" Type="http://schemas.openxmlformats.org/officeDocument/2006/relationships/tags" Target="../tags/tag48.xml"/><Relationship Id="rId3" Type="http://schemas.openxmlformats.org/officeDocument/2006/relationships/image" Target="../media/image8.jpeg"/><Relationship Id="rId2" Type="http://schemas.openxmlformats.org/officeDocument/2006/relationships/tags" Target="../tags/tag47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image" Target="../media/image15.png"/><Relationship Id="rId6" Type="http://schemas.openxmlformats.org/officeDocument/2006/relationships/tags" Target="../tags/tag61.xml"/><Relationship Id="rId5" Type="http://schemas.openxmlformats.org/officeDocument/2006/relationships/image" Target="../media/image6.png"/><Relationship Id="rId4" Type="http://schemas.openxmlformats.org/officeDocument/2006/relationships/tags" Target="../tags/tag60.xml"/><Relationship Id="rId3" Type="http://schemas.openxmlformats.org/officeDocument/2006/relationships/image" Target="../media/image8.jpeg"/><Relationship Id="rId20" Type="http://schemas.openxmlformats.org/officeDocument/2006/relationships/tags" Target="../tags/tag72.xml"/><Relationship Id="rId2" Type="http://schemas.openxmlformats.org/officeDocument/2006/relationships/tags" Target="../tags/tag59.xml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image" Target="../media/image5.png"/><Relationship Id="rId15" Type="http://schemas.openxmlformats.org/officeDocument/2006/relationships/tags" Target="../tags/tag68.xml"/><Relationship Id="rId14" Type="http://schemas.openxmlformats.org/officeDocument/2006/relationships/image" Target="../media/image3.png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../media/image10.png"/><Relationship Id="rId6" Type="http://schemas.openxmlformats.org/officeDocument/2006/relationships/tags" Target="../tags/tag78.xml"/><Relationship Id="rId5" Type="http://schemas.openxmlformats.org/officeDocument/2006/relationships/image" Target="../media/image9.png"/><Relationship Id="rId4" Type="http://schemas.openxmlformats.org/officeDocument/2006/relationships/tags" Target="../tags/tag77.xml"/><Relationship Id="rId3" Type="http://schemas.openxmlformats.org/officeDocument/2006/relationships/image" Target="../media/image8.jpeg"/><Relationship Id="rId2" Type="http://schemas.openxmlformats.org/officeDocument/2006/relationships/tags" Target="../tags/tag76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88.xml"/><Relationship Id="rId7" Type="http://schemas.openxmlformats.org/officeDocument/2006/relationships/image" Target="../media/image10.png"/><Relationship Id="rId6" Type="http://schemas.openxmlformats.org/officeDocument/2006/relationships/tags" Target="../tags/tag87.xml"/><Relationship Id="rId5" Type="http://schemas.openxmlformats.org/officeDocument/2006/relationships/image" Target="../media/image9.png"/><Relationship Id="rId4" Type="http://schemas.openxmlformats.org/officeDocument/2006/relationships/tags" Target="../tags/tag86.xml"/><Relationship Id="rId3" Type="http://schemas.openxmlformats.org/officeDocument/2006/relationships/image" Target="../media/image8.jpeg"/><Relationship Id="rId2" Type="http://schemas.openxmlformats.org/officeDocument/2006/relationships/tags" Target="../tags/tag85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image" Target="../media/image16.png"/><Relationship Id="rId6" Type="http://schemas.openxmlformats.org/officeDocument/2006/relationships/tags" Target="../tags/tag96.xml"/><Relationship Id="rId5" Type="http://schemas.openxmlformats.org/officeDocument/2006/relationships/image" Target="../media/image9.png"/><Relationship Id="rId4" Type="http://schemas.openxmlformats.org/officeDocument/2006/relationships/tags" Target="../tags/tag95.xml"/><Relationship Id="rId3" Type="http://schemas.openxmlformats.org/officeDocument/2006/relationships/image" Target="../media/image8.jpeg"/><Relationship Id="rId2" Type="http://schemas.openxmlformats.org/officeDocument/2006/relationships/tags" Target="../tags/tag94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image" Target="../media/image4.png"/><Relationship Id="rId7" Type="http://schemas.openxmlformats.org/officeDocument/2006/relationships/tags" Target="../tags/tag103.xml"/><Relationship Id="rId6" Type="http://schemas.openxmlformats.org/officeDocument/2006/relationships/image" Target="../media/image3.png"/><Relationship Id="rId5" Type="http://schemas.openxmlformats.org/officeDocument/2006/relationships/tags" Target="../tags/tag102.xml"/><Relationship Id="rId4" Type="http://schemas.openxmlformats.org/officeDocument/2006/relationships/image" Target="../media/image2.png"/><Relationship Id="rId3" Type="http://schemas.openxmlformats.org/officeDocument/2006/relationships/tags" Target="../tags/tag101.xml"/><Relationship Id="rId2" Type="http://schemas.openxmlformats.org/officeDocument/2006/relationships/image" Target="../media/image1.jpeg"/><Relationship Id="rId19" Type="http://schemas.openxmlformats.org/officeDocument/2006/relationships/tags" Target="../tags/tag111.xml"/><Relationship Id="rId18" Type="http://schemas.openxmlformats.org/officeDocument/2006/relationships/tags" Target="../tags/tag110.xml"/><Relationship Id="rId17" Type="http://schemas.openxmlformats.org/officeDocument/2006/relationships/tags" Target="../tags/tag109.xml"/><Relationship Id="rId16" Type="http://schemas.openxmlformats.org/officeDocument/2006/relationships/tags" Target="../tags/tag108.xml"/><Relationship Id="rId15" Type="http://schemas.openxmlformats.org/officeDocument/2006/relationships/tags" Target="../tags/tag107.xml"/><Relationship Id="rId14" Type="http://schemas.openxmlformats.org/officeDocument/2006/relationships/image" Target="../media/image7.png"/><Relationship Id="rId13" Type="http://schemas.openxmlformats.org/officeDocument/2006/relationships/tags" Target="../tags/tag106.xml"/><Relationship Id="rId12" Type="http://schemas.openxmlformats.org/officeDocument/2006/relationships/image" Target="../media/image6.png"/><Relationship Id="rId11" Type="http://schemas.openxmlformats.org/officeDocument/2006/relationships/tags" Target="../tags/tag105.xml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15.xml"/><Relationship Id="rId7" Type="http://schemas.openxmlformats.org/officeDocument/2006/relationships/image" Target="../media/image10.png"/><Relationship Id="rId6" Type="http://schemas.openxmlformats.org/officeDocument/2006/relationships/tags" Target="../tags/tag114.xml"/><Relationship Id="rId5" Type="http://schemas.openxmlformats.org/officeDocument/2006/relationships/image" Target="../media/image9.png"/><Relationship Id="rId4" Type="http://schemas.openxmlformats.org/officeDocument/2006/relationships/tags" Target="../tags/tag113.xml"/><Relationship Id="rId3" Type="http://schemas.openxmlformats.org/officeDocument/2006/relationships/image" Target="../media/image8.jpeg"/><Relationship Id="rId2" Type="http://schemas.openxmlformats.org/officeDocument/2006/relationships/tags" Target="../tags/tag112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image" Target="../media/image12.png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image" Target="../media/image4.png"/><Relationship Id="rId6" Type="http://schemas.openxmlformats.org/officeDocument/2006/relationships/tags" Target="../tags/tag124.xml"/><Relationship Id="rId5" Type="http://schemas.openxmlformats.org/officeDocument/2006/relationships/image" Target="../media/image17.png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image" Target="../media/image12.png"/><Relationship Id="rId6" Type="http://schemas.openxmlformats.org/officeDocument/2006/relationships/tags" Target="../tags/tag133.xml"/><Relationship Id="rId5" Type="http://schemas.openxmlformats.org/officeDocument/2006/relationships/image" Target="../media/image18.png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image" Target="../media/image10.png"/><Relationship Id="rId7" Type="http://schemas.openxmlformats.org/officeDocument/2006/relationships/tags" Target="../tags/tag143.xml"/><Relationship Id="rId6" Type="http://schemas.openxmlformats.org/officeDocument/2006/relationships/image" Target="../media/image9.png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image" Target="../media/image19.png"/><Relationship Id="rId2" Type="http://schemas.openxmlformats.org/officeDocument/2006/relationships/tags" Target="../tags/tag14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image" Target="../media/image17.png"/><Relationship Id="rId5" Type="http://schemas.openxmlformats.org/officeDocument/2006/relationships/tags" Target="../tags/tag152.xml"/><Relationship Id="rId4" Type="http://schemas.openxmlformats.org/officeDocument/2006/relationships/image" Target="../media/image4.png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2" Type="http://schemas.openxmlformats.org/officeDocument/2006/relationships/tags" Target="../tags/tag158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image" Target="../media/image19.png"/><Relationship Id="rId2" Type="http://schemas.openxmlformats.org/officeDocument/2006/relationships/tags" Target="../tags/tag15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image" Target="../media/image10.png"/><Relationship Id="rId7" Type="http://schemas.openxmlformats.org/officeDocument/2006/relationships/tags" Target="../tags/tag172.xml"/><Relationship Id="rId6" Type="http://schemas.openxmlformats.org/officeDocument/2006/relationships/image" Target="../media/image9.png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image" Target="../media/image2.png"/><Relationship Id="rId2" Type="http://schemas.openxmlformats.org/officeDocument/2006/relationships/tags" Target="../tags/tag169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496583" y="944490"/>
            <a:ext cx="5257800" cy="5460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5400000">
            <a:off x="9501003" y="-1364594"/>
            <a:ext cx="1042712" cy="37719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5400000">
            <a:off x="1644497" y="4330064"/>
            <a:ext cx="883441" cy="4172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email"/>
          <a:srcRect/>
          <a:stretch>
            <a:fillRect/>
          </a:stretch>
        </p:blipFill>
        <p:spPr>
          <a:xfrm rot="10800000">
            <a:off x="676376" y="1215658"/>
            <a:ext cx="2568049" cy="17144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 cstate="email"/>
          <a:srcRect/>
          <a:stretch>
            <a:fillRect/>
          </a:stretch>
        </p:blipFill>
        <p:spPr>
          <a:xfrm rot="10800000">
            <a:off x="8423145" y="3879173"/>
            <a:ext cx="2779710" cy="14859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 cstate="email"/>
          <a:srcRect/>
          <a:stretch>
            <a:fillRect/>
          </a:stretch>
        </p:blipFill>
        <p:spPr>
          <a:xfrm rot="10800000">
            <a:off x="0" y="4037885"/>
            <a:ext cx="1930544" cy="14859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5546316" y="1276449"/>
            <a:ext cx="1226402" cy="4366520"/>
          </a:xfrm>
        </p:spPr>
        <p:txBody>
          <a:bodyPr vert="eaVert" anchor="ctr">
            <a:normAutofit/>
          </a:bodyPr>
          <a:lstStyle>
            <a:lvl1pPr algn="ctr">
              <a:defRPr sz="5400" u="none" strike="noStrike" kern="1200" cap="none" spc="2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 hasCustomPrompt="1"/>
            <p:custDataLst>
              <p:tags r:id="rId16"/>
            </p:custDataLst>
          </p:nvPr>
        </p:nvSpPr>
        <p:spPr>
          <a:xfrm>
            <a:off x="4486320" y="2733675"/>
            <a:ext cx="1022350" cy="2909888"/>
          </a:xfrm>
        </p:spPr>
        <p:txBody>
          <a:bodyPr vert="eaVert" anchor="t">
            <a:normAutofit/>
          </a:bodyPr>
          <a:lstStyle>
            <a:lvl1pPr marL="0" indent="0" algn="ctr">
              <a:buNone/>
              <a:defRPr sz="1600"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F54129ED-B992-4F63-B1DD-BDA1825CEF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B4ED8A5C-CF33-42D1-8245-5127E0665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email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 cstate="email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496583" y="944490"/>
            <a:ext cx="5257800" cy="54600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5400000">
            <a:off x="9501003" y="-1364594"/>
            <a:ext cx="1042712" cy="37719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5400000">
            <a:off x="1644497" y="4330064"/>
            <a:ext cx="883441" cy="4172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email"/>
          <a:srcRect/>
          <a:stretch>
            <a:fillRect/>
          </a:stretch>
        </p:blipFill>
        <p:spPr>
          <a:xfrm rot="10800000">
            <a:off x="676376" y="1215658"/>
            <a:ext cx="2568049" cy="171449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 cstate="email"/>
          <a:srcRect/>
          <a:stretch>
            <a:fillRect/>
          </a:stretch>
        </p:blipFill>
        <p:spPr>
          <a:xfrm rot="10800000">
            <a:off x="8423145" y="3879173"/>
            <a:ext cx="2779710" cy="1485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 cstate="email"/>
          <a:srcRect/>
          <a:stretch>
            <a:fillRect/>
          </a:stretch>
        </p:blipFill>
        <p:spPr>
          <a:xfrm rot="10800000">
            <a:off x="0" y="4037885"/>
            <a:ext cx="1930544" cy="1485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4010966" y="5183110"/>
            <a:ext cx="252391" cy="2958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orient="vert" hasCustomPrompt="1"/>
            <p:custDataLst>
              <p:tags r:id="rId17"/>
            </p:custDataLst>
          </p:nvPr>
        </p:nvSpPr>
        <p:spPr>
          <a:xfrm>
            <a:off x="5046377" y="2084442"/>
            <a:ext cx="761499" cy="3280632"/>
          </a:xfrm>
        </p:spPr>
        <p:txBody>
          <a:bodyPr vert="eaVert">
            <a:normAutofit/>
          </a:bodyPr>
          <a:lstStyle>
            <a:lvl1pPr algn="ctr">
              <a:defRPr sz="2400" u="none" strike="noStrike" kern="1200" cap="none" spc="2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 cstate="email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 cstate="email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3" y="-1"/>
            <a:ext cx="12192000" cy="67793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 flipH="1">
            <a:off x="10261456" y="5875312"/>
            <a:ext cx="1930544" cy="14859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3" y="287082"/>
            <a:ext cx="3582825" cy="63569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-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8677957" y="2767967"/>
            <a:ext cx="2779710" cy="1485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-1" y="602517"/>
            <a:ext cx="3075541" cy="5460014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8"/>
            </p:custDataLst>
          </p:nvPr>
        </p:nvGrpSpPr>
        <p:grpSpPr>
          <a:xfrm>
            <a:off x="551852" y="3186740"/>
            <a:ext cx="221945" cy="221945"/>
            <a:chOff x="1291771" y="1704350"/>
            <a:chExt cx="609745" cy="609745"/>
          </a:xfrm>
        </p:grpSpPr>
        <p:sp>
          <p:nvSpPr>
            <p:cNvPr id="9" name="椭圆 8"/>
            <p:cNvSpPr/>
            <p:nvPr>
              <p:custDataLst>
                <p:tags r:id="rId9"/>
              </p:custDataLst>
            </p:nvPr>
          </p:nvSpPr>
          <p:spPr>
            <a:xfrm>
              <a:off x="1291771" y="1704350"/>
              <a:ext cx="609745" cy="609745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>
              <p:custDataLst>
                <p:tags r:id="rId10"/>
              </p:custDataLst>
            </p:nvPr>
          </p:nvSpPr>
          <p:spPr>
            <a:xfrm>
              <a:off x="1341863" y="1754442"/>
              <a:ext cx="509560" cy="50956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11"/>
              </p:custDataLst>
            </p:nvPr>
          </p:nvSpPr>
          <p:spPr>
            <a:xfrm>
              <a:off x="1435093" y="1847247"/>
              <a:ext cx="323101" cy="32395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>
              <p:custDataLst>
                <p:tags r:id="rId12"/>
              </p:custDataLst>
            </p:nvPr>
          </p:nvSpPr>
          <p:spPr>
            <a:xfrm>
              <a:off x="1515643" y="1928222"/>
              <a:ext cx="162000" cy="16200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 cstate="email"/>
          <a:srcRect/>
          <a:stretch>
            <a:fillRect/>
          </a:stretch>
        </p:blipFill>
        <p:spPr>
          <a:xfrm rot="5400000">
            <a:off x="9501003" y="-1364594"/>
            <a:ext cx="1042712" cy="37719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 cstate="email"/>
          <a:srcRect/>
          <a:stretch>
            <a:fillRect/>
          </a:stretch>
        </p:blipFill>
        <p:spPr>
          <a:xfrm rot="10800000">
            <a:off x="3302235" y="4763699"/>
            <a:ext cx="2568049" cy="17144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 cstate="email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隶书" panose="02010509060101010101" pitchFamily="49" charset="-122"/>
              </a:defRPr>
            </a:lvl1pPr>
            <a:lvl2pPr indent="0" eaLnBrk="1" fontAlgn="auto" latinLnBrk="0" hangingPunct="1"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7197" y="-191367"/>
            <a:ext cx="3724803" cy="6858000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496583" y="944490"/>
            <a:ext cx="5257800" cy="54600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5400000">
            <a:off x="9501003" y="-1364594"/>
            <a:ext cx="1042712" cy="37719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5400000">
            <a:off x="1644497" y="4330064"/>
            <a:ext cx="883441" cy="41724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email"/>
          <a:srcRect/>
          <a:stretch>
            <a:fillRect/>
          </a:stretch>
        </p:blipFill>
        <p:spPr>
          <a:xfrm rot="10800000">
            <a:off x="676376" y="1215658"/>
            <a:ext cx="2568049" cy="17144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 cstate="email"/>
          <a:srcRect/>
          <a:stretch>
            <a:fillRect/>
          </a:stretch>
        </p:blipFill>
        <p:spPr>
          <a:xfrm rot="10800000">
            <a:off x="8423145" y="3879173"/>
            <a:ext cx="2779710" cy="1485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 cstate="email"/>
          <a:srcRect/>
          <a:stretch>
            <a:fillRect/>
          </a:stretch>
        </p:blipFill>
        <p:spPr>
          <a:xfrm rot="10800000">
            <a:off x="0" y="4037885"/>
            <a:ext cx="1930544" cy="14859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5479536" y="1675320"/>
            <a:ext cx="1349042" cy="3608695"/>
          </a:xfrm>
        </p:spPr>
        <p:txBody>
          <a:bodyPr vert="eaVert">
            <a:normAutofit/>
          </a:bodyPr>
          <a:lstStyle>
            <a:lvl1pPr algn="ctr">
              <a:defRPr sz="5400" u="none" strike="noStrike" kern="1200" cap="none" spc="2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 hasCustomPrompt="1"/>
            <p:custDataLst>
              <p:tags r:id="rId16"/>
            </p:custDataLst>
          </p:nvPr>
        </p:nvSpPr>
        <p:spPr>
          <a:xfrm>
            <a:off x="4116388" y="2725738"/>
            <a:ext cx="1311275" cy="2550340"/>
          </a:xfrm>
        </p:spPr>
        <p:txBody>
          <a:bodyPr vert="eaVert" anchor="t"/>
          <a:lstStyle>
            <a:lvl1pPr marL="0" indent="0" algn="ctr">
              <a:buNone/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 cstate="email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 cstate="email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114300" y="304200"/>
            <a:ext cx="12014246" cy="6249600"/>
            <a:chOff x="-114300" y="304200"/>
            <a:chExt cx="12014246" cy="6249600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 t="-2"/>
            <a:stretch>
              <a:fillRect/>
            </a:stretch>
          </p:blipFill>
          <p:spPr>
            <a:xfrm>
              <a:off x="10560628" y="5163886"/>
              <a:ext cx="1339318" cy="138933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 rot="16200000" flipV="1">
              <a:off x="1070310" y="-879835"/>
              <a:ext cx="636385" cy="300560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0" y="-191367"/>
            <a:ext cx="12213771" cy="7049366"/>
            <a:chOff x="0" y="-191367"/>
            <a:chExt cx="12213771" cy="7049366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 flipV="1">
              <a:off x="10351369" y="-191367"/>
              <a:ext cx="1862402" cy="6858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 rot="5400000">
              <a:off x="1004663" y="5216951"/>
              <a:ext cx="636385" cy="2645712"/>
            </a:xfrm>
            <a:custGeom>
              <a:avLst/>
              <a:gdLst>
                <a:gd name="connsiteX0" fmla="*/ 0 w 636385"/>
                <a:gd name="connsiteY0" fmla="*/ 2645712 h 2645712"/>
                <a:gd name="connsiteX1" fmla="*/ 0 w 636385"/>
                <a:gd name="connsiteY1" fmla="*/ 0 h 2645712"/>
                <a:gd name="connsiteX2" fmla="*/ 636385 w 636385"/>
                <a:gd name="connsiteY2" fmla="*/ 0 h 2645712"/>
                <a:gd name="connsiteX3" fmla="*/ 636385 w 636385"/>
                <a:gd name="connsiteY3" fmla="*/ 2645712 h 264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6385" h="2645712">
                  <a:moveTo>
                    <a:pt x="0" y="2645712"/>
                  </a:moveTo>
                  <a:lnTo>
                    <a:pt x="0" y="0"/>
                  </a:lnTo>
                  <a:lnTo>
                    <a:pt x="636385" y="0"/>
                  </a:lnTo>
                  <a:lnTo>
                    <a:pt x="636385" y="2645712"/>
                  </a:lnTo>
                  <a:close/>
                </a:path>
              </a:pathLst>
            </a:cu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 rot="20398923">
            <a:off x="1289890" y="5408950"/>
            <a:ext cx="7954704" cy="2898098"/>
          </a:xfrm>
          <a:custGeom>
            <a:avLst/>
            <a:gdLst>
              <a:gd name="connsiteX0" fmla="*/ 7954704 w 7954704"/>
              <a:gd name="connsiteY0" fmla="*/ 0 h 2898098"/>
              <a:gd name="connsiteX1" fmla="*/ 7954704 w 7954704"/>
              <a:gd name="connsiteY1" fmla="*/ 2898098 h 2898098"/>
              <a:gd name="connsiteX2" fmla="*/ 0 w 7954704"/>
              <a:gd name="connsiteY2" fmla="*/ 0 h 289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54704" h="2898098">
                <a:moveTo>
                  <a:pt x="7954704" y="0"/>
                </a:moveTo>
                <a:lnTo>
                  <a:pt x="7954704" y="289809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5400000">
            <a:off x="10209360" y="5222162"/>
            <a:ext cx="571679" cy="2700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 t="-2"/>
          <a:stretch>
            <a:fillRect/>
          </a:stretch>
        </p:blipFill>
        <p:spPr>
          <a:xfrm flipH="1" flipV="1">
            <a:off x="0" y="0"/>
            <a:ext cx="1339318" cy="13893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 rot="20398923">
            <a:off x="1289890" y="5408950"/>
            <a:ext cx="7954704" cy="2898098"/>
          </a:xfrm>
          <a:custGeom>
            <a:avLst/>
            <a:gdLst>
              <a:gd name="connsiteX0" fmla="*/ 7954704 w 7954704"/>
              <a:gd name="connsiteY0" fmla="*/ 0 h 2898098"/>
              <a:gd name="connsiteX1" fmla="*/ 7954704 w 7954704"/>
              <a:gd name="connsiteY1" fmla="*/ 2898098 h 2898098"/>
              <a:gd name="connsiteX2" fmla="*/ 0 w 7954704"/>
              <a:gd name="connsiteY2" fmla="*/ 0 h 289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54704" h="2898098">
                <a:moveTo>
                  <a:pt x="7954704" y="0"/>
                </a:moveTo>
                <a:lnTo>
                  <a:pt x="7954704" y="289809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966774" y="-859694"/>
            <a:ext cx="8259722" cy="8577389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>
            <a:off x="0" y="2838576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10800000" flipH="1">
            <a:off x="10261456" y="2931501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83.xml"/><Relationship Id="rId23" Type="http://schemas.openxmlformats.org/officeDocument/2006/relationships/tags" Target="../tags/tag182.xml"/><Relationship Id="rId22" Type="http://schemas.openxmlformats.org/officeDocument/2006/relationships/tags" Target="../tags/tag181.xml"/><Relationship Id="rId21" Type="http://schemas.openxmlformats.org/officeDocument/2006/relationships/tags" Target="../tags/tag180.xml"/><Relationship Id="rId20" Type="http://schemas.openxmlformats.org/officeDocument/2006/relationships/tags" Target="../tags/tag179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78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51054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(使用中文字体)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(使用中文字体)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(使用中文字体)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(使用中文字体)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86.xml"/><Relationship Id="rId3" Type="http://schemas.openxmlformats.org/officeDocument/2006/relationships/image" Target="../media/image20.png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0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0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0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08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0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8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90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9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5046345" y="1151890"/>
            <a:ext cx="761365" cy="4213225"/>
          </a:xfrm>
        </p:spPr>
        <p:txBody>
          <a:bodyPr>
            <a:noAutofit/>
          </a:bodyPr>
          <a:lstStyle/>
          <a:p>
            <a:r>
              <a:rPr lang="zh-CN" altLang="en-US" sz="6600" dirty="0"/>
              <a:t>过零丁洋</a:t>
            </a:r>
            <a:endParaRPr lang="zh-CN" altLang="en-US" sz="6600" dirty="0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915025" y="2084442"/>
            <a:ext cx="1257300" cy="3280632"/>
          </a:xfrm>
          <a:prstGeom prst="rect">
            <a:avLst/>
          </a:prstGeom>
          <a:noFill/>
        </p:spPr>
        <p:txBody>
          <a:bodyPr vert="eaVert" wrap="square" lIns="90000" tIns="46800" rIns="90000" bIns="46800" rtlCol="0" anchor="b">
            <a:norm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文天祥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" y="739140"/>
            <a:ext cx="3924300" cy="55867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orient="vert"/>
          </p:nvPr>
        </p:nvSpPr>
        <p:spPr>
          <a:xfrm>
            <a:off x="-194310" y="2175510"/>
            <a:ext cx="12579985" cy="4366260"/>
          </a:xfrm>
        </p:spPr>
        <p:txBody>
          <a:bodyPr vert="horz">
            <a:norm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一是他在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21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岁时因科举走上仕途</a:t>
            </a:r>
            <a:br>
              <a:rPr lang="zh-CN" altLang="en-US">
                <a:solidFill>
                  <a:srgbClr val="FF0000"/>
                </a:solidFill>
              </a:rPr>
            </a:b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二是国家危急存亡的关头起兵抗元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55420" y="508000"/>
            <a:ext cx="100520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首联写了个人和国家的哪两件大事？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1762125" y="1437640"/>
            <a:ext cx="9954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辛苦遭逢起一经，干戈寥落四周星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orient="vert"/>
          </p:nvPr>
        </p:nvSpPr>
        <p:spPr>
          <a:xfrm>
            <a:off x="33020" y="14605"/>
            <a:ext cx="9235440" cy="1596390"/>
          </a:xfrm>
        </p:spPr>
        <p:txBody>
          <a:bodyPr vert="horz">
            <a:normAutofit fontScale="90000"/>
          </a:bodyPr>
          <a:p>
            <a:r>
              <a:rPr lang="en-US" altLang="zh-CN"/>
              <a:t>1</a:t>
            </a:r>
            <a:r>
              <a:rPr lang="zh-CN" altLang="zh-CN"/>
              <a:t>、</a:t>
            </a:r>
            <a:r>
              <a:rPr lang="zh-CN" altLang="en-US"/>
              <a:t>颔联风飘絮雨打萍比喻什么？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020" y="1217295"/>
            <a:ext cx="1277366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“</a:t>
            </a:r>
            <a:r>
              <a:rPr lang="zh-CN" altLang="en-US" sz="4400">
                <a:solidFill>
                  <a:srgbClr val="FF0000"/>
                </a:solidFill>
              </a:rPr>
              <a:t>风飘絮</a:t>
            </a:r>
            <a:r>
              <a:rPr lang="en-US" altLang="zh-CN" sz="4400"/>
              <a:t>”</a:t>
            </a:r>
            <a:r>
              <a:rPr lang="zh-CN" altLang="en-US" sz="4400"/>
              <a:t>形容国势如风中飘絮，无可挽回</a:t>
            </a:r>
            <a:endParaRPr lang="zh-CN" altLang="en-US" sz="4400"/>
          </a:p>
          <a:p>
            <a:endParaRPr lang="zh-CN" altLang="en-US" sz="4400"/>
          </a:p>
          <a:p>
            <a:r>
              <a:rPr lang="en-US" altLang="zh-CN" sz="4400"/>
              <a:t>“</a:t>
            </a:r>
            <a:r>
              <a:rPr lang="zh-CN" altLang="en-US" sz="4400">
                <a:solidFill>
                  <a:srgbClr val="FF0000"/>
                </a:solidFill>
              </a:rPr>
              <a:t>雨打萍</a:t>
            </a:r>
            <a:r>
              <a:rPr lang="en-US" altLang="zh-CN" sz="4400"/>
              <a:t>”</a:t>
            </a:r>
            <a:r>
              <a:rPr lang="zh-CN" altLang="en-US" sz="4400">
                <a:sym typeface="+mn-ea"/>
              </a:rPr>
              <a:t>比喻自己的身世坎坷，如同雨中浮萍，漂泊无根，时起时沉</a:t>
            </a:r>
            <a:endParaRPr lang="zh-CN" altLang="en-US" sz="4400"/>
          </a:p>
          <a:p>
            <a:endParaRPr lang="zh-CN" altLang="en-US" sz="4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0670" y="885190"/>
            <a:ext cx="110191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spc="20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rPr>
              <a:t>2、</a:t>
            </a:r>
            <a:r>
              <a:rPr lang="zh-CN" altLang="en-US" sz="5400" b="1" dirty="0">
                <a:latin typeface="Arial" panose="020B0604020202020204" pitchFamily="34" charset="0"/>
                <a:sym typeface="+mn-ea"/>
              </a:rPr>
              <a:t>赏析：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山河破碎风飘絮，身世浮沉雨打萍</a:t>
            </a:r>
            <a:r>
              <a:rPr lang="zh-CN" altLang="en-US" sz="5400" dirty="0">
                <a:solidFill>
                  <a:srgbClr val="3333FF"/>
                </a:solidFill>
                <a:latin typeface="Arial" panose="020B0604020202020204" pitchFamily="34" charset="0"/>
                <a:sym typeface="+mn-ea"/>
              </a:rPr>
              <a:t>。</a:t>
            </a:r>
            <a:endParaRPr lang="zh-CN" altLang="en-US" sz="5400" b="1" spc="200">
              <a:solidFill>
                <a:schemeClr val="accent1"/>
              </a:solidFill>
              <a:uFillTx/>
              <a:latin typeface="Arial" panose="020B0604020202020204" pitchFamily="34" charset="0"/>
              <a:ea typeface="汉仪尚巍手书W" panose="00020600040101010101" pitchFamily="18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895" y="2638425"/>
            <a:ext cx="105181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sym typeface="+mn-ea"/>
              </a:rPr>
              <a:t>运用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比喻、对偶</a:t>
            </a:r>
            <a:r>
              <a:rPr lang="zh-CN" altLang="en-US" sz="3600" dirty="0">
                <a:sym typeface="+mn-ea"/>
              </a:rPr>
              <a:t>的修辞。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风飘絮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形容国势如风中飘絮，无可挽回。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雨打萍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比喻自己的身世坎坷，如同雨中浮萍，漂泊无根，时起时沉。</a:t>
            </a:r>
            <a:r>
              <a:rPr lang="zh-CN" altLang="en-US" sz="3600" dirty="0">
                <a:solidFill>
                  <a:srgbClr val="FF3300"/>
                </a:solidFill>
                <a:sym typeface="+mn-ea"/>
              </a:rPr>
              <a:t>生动形象</a:t>
            </a:r>
            <a:r>
              <a:rPr lang="zh-CN" altLang="en-US" sz="3600" dirty="0">
                <a:sym typeface="+mn-ea"/>
              </a:rPr>
              <a:t>地表现了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国家和个人的命运和遭遇，抒写了国破家亡的悲哀。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9459" name="文本框 19458"/>
          <p:cNvSpPr txBox="1"/>
          <p:nvPr/>
        </p:nvSpPr>
        <p:spPr>
          <a:xfrm>
            <a:off x="1530350" y="1066165"/>
            <a:ext cx="86518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文天祥的军队被元兵打败后，曾从惶恐滩一带撤退到福建。当时前临大海，后有追兵，如何闯过那九死一生的险境，转败为胜是他最忧虑、最惶悚不安的事情。而今军队溃败，身为俘虏，被押送过零丁洋，能不感到孤苦伶仃？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orient="vert"/>
          </p:nvPr>
        </p:nvSpPr>
        <p:spPr>
          <a:xfrm>
            <a:off x="0" y="532765"/>
            <a:ext cx="11894185" cy="1465580"/>
          </a:xfrm>
        </p:spPr>
        <p:txBody>
          <a:bodyPr vert="horz">
            <a:noAutofit/>
          </a:bodyPr>
          <a:p>
            <a:r>
              <a:rPr lang="zh-CN" altLang="en-US" sz="4000">
                <a:solidFill>
                  <a:schemeClr val="tx1"/>
                </a:solidFill>
              </a:rPr>
              <a:t>惶恐滩头说惶恐，零丁洋里叹零丁</a:t>
            </a:r>
            <a:br>
              <a:rPr lang="en-US" altLang="zh-CN" sz="4000"/>
            </a:br>
            <a:r>
              <a:rPr lang="en-US" altLang="zh-CN" sz="4000"/>
              <a:t>1</a:t>
            </a:r>
            <a:r>
              <a:rPr lang="zh-CN" altLang="en-US" sz="4000"/>
              <a:t>、颈联中两个</a:t>
            </a:r>
            <a:r>
              <a:rPr lang="en-US" altLang="zh-CN" sz="4000"/>
              <a:t>“</a:t>
            </a:r>
            <a:r>
              <a:rPr lang="zh-CN" altLang="en-US" sz="4000">
                <a:solidFill>
                  <a:srgbClr val="FF0000"/>
                </a:solidFill>
              </a:rPr>
              <a:t>惶恐</a:t>
            </a:r>
            <a:r>
              <a:rPr lang="en-US" altLang="zh-CN" sz="4000"/>
              <a:t>”</a:t>
            </a:r>
            <a:r>
              <a:rPr lang="zh-CN" altLang="en-US" sz="4000"/>
              <a:t>，两个</a:t>
            </a:r>
            <a:r>
              <a:rPr lang="en-US" altLang="zh-CN" sz="4000"/>
              <a:t>“</a:t>
            </a:r>
            <a:r>
              <a:rPr lang="zh-CN" altLang="en-US" sz="4000">
                <a:solidFill>
                  <a:srgbClr val="FF0000"/>
                </a:solidFill>
              </a:rPr>
              <a:t>零丁</a:t>
            </a:r>
            <a:r>
              <a:rPr lang="en-US" altLang="zh-CN" sz="4000"/>
              <a:t>”</a:t>
            </a:r>
            <a:r>
              <a:rPr lang="zh-CN" altLang="en-US" sz="4000"/>
              <a:t>有什么含义？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46685" y="2223135"/>
            <a:ext cx="110490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前一个</a:t>
            </a:r>
            <a:r>
              <a:rPr lang="en-US" altLang="zh-CN" sz="3200" b="1"/>
              <a:t>“</a:t>
            </a:r>
            <a:r>
              <a:rPr lang="zh-CN" altLang="en-US" sz="3200" b="1"/>
              <a:t>惶恐</a:t>
            </a:r>
            <a:r>
              <a:rPr lang="en-US" altLang="zh-CN" sz="3200" b="1"/>
              <a:t>”</a:t>
            </a:r>
            <a:r>
              <a:rPr lang="zh-CN" altLang="en-US" sz="3200" b="1"/>
              <a:t>、</a:t>
            </a:r>
            <a:r>
              <a:rPr lang="en-US" altLang="zh-CN" sz="3200" b="1"/>
              <a:t>“</a:t>
            </a:r>
            <a:r>
              <a:rPr lang="zh-CN" altLang="en-US" sz="3200" b="1"/>
              <a:t>零丁</a:t>
            </a:r>
            <a:r>
              <a:rPr lang="en-US" altLang="zh-CN" sz="3200" b="1"/>
              <a:t>”</a:t>
            </a:r>
            <a:r>
              <a:rPr lang="zh-CN" altLang="en-US" sz="3200" b="1"/>
              <a:t>是</a:t>
            </a:r>
            <a:r>
              <a:rPr lang="zh-CN" altLang="en-US" sz="3200" b="1">
                <a:solidFill>
                  <a:srgbClr val="CC0000"/>
                </a:solidFill>
              </a:rPr>
              <a:t>指地名</a:t>
            </a:r>
            <a:r>
              <a:rPr lang="zh-CN" altLang="en-US" sz="3200" b="1"/>
              <a:t>，后一个</a:t>
            </a:r>
            <a:r>
              <a:rPr lang="en-US" altLang="zh-CN" sz="3200" b="1"/>
              <a:t>“</a:t>
            </a:r>
            <a:r>
              <a:rPr lang="zh-CN" altLang="en-US" sz="3200" b="1"/>
              <a:t>惶恐</a:t>
            </a:r>
            <a:r>
              <a:rPr lang="en-US" altLang="zh-CN" sz="3200" b="1"/>
              <a:t>”“</a:t>
            </a:r>
            <a:r>
              <a:rPr lang="zh-CN" altLang="en-US" sz="3200" b="1"/>
              <a:t>零丁</a:t>
            </a:r>
            <a:r>
              <a:rPr lang="en-US" altLang="zh-CN" sz="3200" b="1"/>
              <a:t>”</a:t>
            </a:r>
            <a:r>
              <a:rPr lang="zh-CN" altLang="en-US" sz="3200" b="1"/>
              <a:t>是写</a:t>
            </a:r>
            <a:r>
              <a:rPr lang="zh-CN" altLang="en-US" sz="3200" b="1">
                <a:solidFill>
                  <a:srgbClr val="CC0000"/>
                </a:solidFill>
              </a:rPr>
              <a:t>心绪</a:t>
            </a:r>
            <a:r>
              <a:rPr lang="zh-CN" altLang="en-US" sz="3200" b="1"/>
              <a:t>。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46685" y="3724275"/>
            <a:ext cx="8145145" cy="1465580"/>
          </a:xfrm>
          <a:prstGeom prst="rect">
            <a:avLst/>
          </a:prstGeom>
        </p:spPr>
        <p:txBody>
          <a:bodyPr vert="horz" lIns="100800" tIns="39600" rIns="75600" bIns="39600" rtlCol="0" anchor="ctr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146685" y="3275330"/>
            <a:ext cx="11049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2</a:t>
            </a:r>
            <a:r>
              <a:rPr lang="zh-CN" altLang="en-US" sz="3200"/>
              <a:t>、赏析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09880" y="4091940"/>
            <a:ext cx="111429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巧用</a:t>
            </a:r>
            <a:r>
              <a:rPr lang="zh-CN" altLang="en-US" sz="3200" b="1">
                <a:solidFill>
                  <a:srgbClr val="FF0000"/>
                </a:solidFill>
              </a:rPr>
              <a:t>双关，对偶</a:t>
            </a:r>
            <a:r>
              <a:rPr lang="zh-CN" altLang="en-US" sz="3200" b="1"/>
              <a:t>，借</a:t>
            </a:r>
            <a:r>
              <a:rPr lang="en-US" altLang="zh-CN" sz="3200" b="1"/>
              <a:t>“</a:t>
            </a:r>
            <a:r>
              <a:rPr lang="zh-CN" altLang="en-US" sz="3200" b="1"/>
              <a:t>惶恐滩</a:t>
            </a:r>
            <a:r>
              <a:rPr lang="en-US" altLang="zh-CN" sz="3200" b="1"/>
              <a:t>”</a:t>
            </a:r>
            <a:r>
              <a:rPr lang="zh-CN" altLang="en-US" sz="3200" b="1"/>
              <a:t>和</a:t>
            </a:r>
            <a:r>
              <a:rPr lang="en-US" altLang="zh-CN" sz="3200" b="1"/>
              <a:t>“</a:t>
            </a:r>
            <a:r>
              <a:rPr lang="zh-CN" altLang="en-US" sz="3200" b="1"/>
              <a:t>零丁洋</a:t>
            </a:r>
            <a:r>
              <a:rPr lang="en-US" altLang="zh-CN" sz="3200" b="1"/>
              <a:t>”</a:t>
            </a:r>
            <a:r>
              <a:rPr lang="zh-CN" altLang="en-US" sz="3200" b="1"/>
              <a:t>两个地名自然相对，被作者用来表现他的</a:t>
            </a:r>
            <a:r>
              <a:rPr lang="en-US" altLang="zh-CN" sz="3200" b="1"/>
              <a:t>“</a:t>
            </a:r>
            <a:r>
              <a:rPr lang="zh-CN" altLang="en-US" sz="3200" b="1"/>
              <a:t>惶恐</a:t>
            </a:r>
            <a:r>
              <a:rPr lang="en-US" altLang="zh-CN" sz="3200" b="1"/>
              <a:t>”</a:t>
            </a:r>
            <a:r>
              <a:rPr lang="zh-CN" altLang="en-US" sz="3200" b="1"/>
              <a:t>和</a:t>
            </a:r>
            <a:r>
              <a:rPr lang="en-US" altLang="zh-CN" sz="3200" b="1"/>
              <a:t>“</a:t>
            </a:r>
            <a:r>
              <a:rPr lang="zh-CN" altLang="en-US" sz="3200" b="1"/>
              <a:t>零丁</a:t>
            </a:r>
            <a:r>
              <a:rPr lang="en-US" altLang="zh-CN" sz="3200" b="1"/>
              <a:t>”</a:t>
            </a:r>
            <a:r>
              <a:rPr lang="zh-CN" altLang="en-US" sz="3200" b="1"/>
              <a:t>，</a:t>
            </a:r>
            <a:r>
              <a:rPr lang="zh-CN" altLang="en-US" sz="3200" b="1">
                <a:sym typeface="+mn-ea"/>
              </a:rPr>
              <a:t>写出了</a:t>
            </a:r>
            <a:r>
              <a:rPr lang="zh-CN" altLang="en-US" sz="3200" b="1">
                <a:solidFill>
                  <a:srgbClr val="CC0000"/>
                </a:solidFill>
                <a:sym typeface="+mn-ea"/>
              </a:rPr>
              <a:t>形势的险恶和境况的危苦，</a:t>
            </a:r>
            <a:r>
              <a:rPr lang="zh-CN" altLang="en-US" sz="3200" b="1">
                <a:sym typeface="+mn-ea"/>
              </a:rPr>
              <a:t>表达了诗人对</a:t>
            </a:r>
            <a:r>
              <a:rPr lang="zh-CN" altLang="en-US" sz="3200" b="1">
                <a:solidFill>
                  <a:srgbClr val="CC0000"/>
                </a:solidFill>
                <a:sym typeface="+mn-ea"/>
              </a:rPr>
              <a:t>危难国运的担忧和对自身处境的忧虑</a:t>
            </a:r>
            <a:endParaRPr lang="zh-CN" altLang="en-US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尾联：人生自古谁无死，留取丹心照汗青</a:t>
            </a:r>
            <a:endParaRPr lang="zh-CN" altLang="en-US" sz="4000"/>
          </a:p>
        </p:txBody>
      </p:sp>
      <p:sp>
        <p:nvSpPr>
          <p:cNvPr id="20486" name="文本框 20485"/>
          <p:cNvSpPr txBox="1"/>
          <p:nvPr/>
        </p:nvSpPr>
        <p:spPr>
          <a:xfrm>
            <a:off x="503555" y="3404235"/>
            <a:ext cx="104978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dirty="0">
                <a:solidFill>
                  <a:srgbClr val="16720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3200" b="1" dirty="0">
                <a:solidFill>
                  <a:srgbClr val="16720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分析</a:t>
            </a:r>
            <a:r>
              <a:rPr lang="zh-CN" altLang="en-US" sz="3200" dirty="0">
                <a:solidFill>
                  <a:srgbClr val="16720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：</a:t>
            </a:r>
            <a:r>
              <a:rPr lang="en-US" altLang="zh-CN" sz="3200" dirty="0">
                <a:solidFill>
                  <a:srgbClr val="16720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直抒胸臆</a:t>
            </a:r>
            <a:r>
              <a:rPr lang="zh-CN" altLang="en-US" sz="4000" b="1" dirty="0">
                <a:solidFill>
                  <a:srgbClr val="167204"/>
                </a:solidFill>
                <a:latin typeface="宋体" panose="02010600030101010101" pitchFamily="2" charset="-122"/>
              </a:rPr>
              <a:t>，表明自己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以死明志的决心</a:t>
            </a:r>
            <a:r>
              <a:rPr lang="zh-CN" altLang="en-US" sz="4000" b="1" dirty="0">
                <a:solidFill>
                  <a:srgbClr val="167204"/>
                </a:solidFill>
                <a:latin typeface="宋体" panose="02010600030101010101" pitchFamily="2" charset="-122"/>
              </a:rPr>
              <a:t>。充分体现了他的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爱国情怀</a:t>
            </a:r>
            <a:r>
              <a:rPr lang="zh-CN" altLang="en-US" sz="4000" b="1" dirty="0">
                <a:solidFill>
                  <a:srgbClr val="167204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民族气节</a:t>
            </a:r>
            <a:r>
              <a:rPr lang="zh-CN" altLang="en-US" sz="4000" b="1" dirty="0">
                <a:solidFill>
                  <a:srgbClr val="167204"/>
                </a:solidFill>
                <a:latin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rgbClr val="167204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730" y="1716405"/>
            <a:ext cx="97294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前三联渲染悲愤艰危的气氛，尾联笔锋一转，</a:t>
            </a:r>
            <a:r>
              <a:rPr lang="zh-CN" altLang="en-US" sz="2800">
                <a:solidFill>
                  <a:srgbClr val="CC0000"/>
                </a:solidFill>
              </a:rPr>
              <a:t>直抒胸臆</a:t>
            </a:r>
            <a:r>
              <a:rPr lang="zh-CN" altLang="en-US" sz="2800"/>
              <a:t>，情绪由悲愤转为激昂，由压抑转为高亢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sz="4400">
                <a:sym typeface="+mn-ea"/>
              </a:rPr>
              <a:t>尾联：人生自古谁无死，留取丹心照汗青</a:t>
            </a:r>
            <a:br>
              <a:rPr sz="4400">
                <a:sym typeface="+mn-ea"/>
              </a:rPr>
            </a:br>
            <a:r>
              <a:rPr sz="4400">
                <a:sym typeface="+mn-ea"/>
              </a:rPr>
              <a:t>尾联是千古名句，请加以赏析</a:t>
            </a:r>
            <a:br>
              <a:rPr lang="zh-CN" altLang="en-US" sz="4400"/>
            </a:b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2052963"/>
            <a:ext cx="10852237" cy="5388907"/>
          </a:xfrm>
        </p:spPr>
        <p:txBody>
          <a:bodyPr/>
          <a:p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直抒胸臆</a:t>
            </a:r>
            <a:r>
              <a:rPr sz="4400" b="1">
                <a:solidFill>
                  <a:srgbClr val="167204"/>
                </a:solidFill>
                <a:latin typeface="宋体" panose="02010600030101010101" pitchFamily="2" charset="-122"/>
                <a:sym typeface="+mn-ea"/>
              </a:rPr>
              <a:t>，表明自己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以死明志的决心，</a:t>
            </a:r>
            <a:r>
              <a:rPr sz="4400" b="1">
                <a:solidFill>
                  <a:srgbClr val="167204"/>
                </a:solidFill>
                <a:latin typeface="宋体" panose="02010600030101010101" pitchFamily="2" charset="-122"/>
                <a:sym typeface="+mn-ea"/>
              </a:rPr>
              <a:t>充分体现了他的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爱国情怀</a:t>
            </a:r>
            <a:r>
              <a:rPr sz="4400" b="1">
                <a:solidFill>
                  <a:srgbClr val="167204"/>
                </a:solidFill>
                <a:latin typeface="宋体" panose="02010600030101010101" pitchFamily="2" charset="-122"/>
                <a:sym typeface="+mn-ea"/>
              </a:rPr>
              <a:t>和</a:t>
            </a:r>
            <a:r>
              <a:rPr sz="4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民族气节</a:t>
            </a:r>
            <a:r>
              <a:rPr sz="4400" b="1">
                <a:solidFill>
                  <a:srgbClr val="167204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4400" b="1" dirty="0">
              <a:solidFill>
                <a:srgbClr val="167204"/>
              </a:solidFill>
              <a:latin typeface="宋体" panose="02010600030101010101" pitchFamily="2" charset="-122"/>
            </a:endParaRPr>
          </a:p>
          <a:p>
            <a:endParaRPr lang="zh-CN" altLang="en-US" sz="4400" b="1" dirty="0">
              <a:solidFill>
                <a:srgbClr val="167204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  <p:bldLst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eaVert">
            <a:normAutofit lnSpcReduction="10000"/>
          </a:bodyPr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r>
              <a:rPr>
                <a:sym typeface="+mn-ea"/>
              </a:rPr>
              <a:t>            </a:t>
            </a:r>
            <a:r>
              <a:rPr sz="3600">
                <a:sym typeface="+mn-ea"/>
              </a:rPr>
              <a:t>过零丁洋</a:t>
            </a:r>
            <a:endParaRPr lang="zh-CN" altLang="en-US" sz="3600">
              <a:sym typeface="+mn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669415" y="1524000"/>
            <a:ext cx="835025" cy="2879725"/>
          </a:xfrm>
          <a:prstGeom prst="leftBrace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2653665" y="3629660"/>
            <a:ext cx="3499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尾联：以死明志，大义凛然</a:t>
            </a: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2729230" y="2085975"/>
            <a:ext cx="2214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颔联：国破家亡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2579370" y="2779395"/>
            <a:ext cx="3296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颈联：抚今追昔，悲愤忧惧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2653665" y="1392555"/>
            <a:ext cx="26866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首联：回顾一生</a:t>
            </a:r>
            <a:endParaRPr lang="zh-CN" altLang="en-US" sz="2000"/>
          </a:p>
        </p:txBody>
      </p:sp>
      <p:sp>
        <p:nvSpPr>
          <p:cNvPr id="9" name="右大括号 8"/>
          <p:cNvSpPr/>
          <p:nvPr/>
        </p:nvSpPr>
        <p:spPr>
          <a:xfrm>
            <a:off x="4549140" y="1491615"/>
            <a:ext cx="267335" cy="803275"/>
          </a:xfrm>
          <a:prstGeom prst="rightBrace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59020" y="1716405"/>
            <a:ext cx="2152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悲壮沉痛</a:t>
            </a:r>
            <a:endParaRPr lang="zh-CN" altLang="en-US"/>
          </a:p>
        </p:txBody>
      </p:sp>
      <p:sp>
        <p:nvSpPr>
          <p:cNvPr id="11" name="右大括号 10"/>
          <p:cNvSpPr/>
          <p:nvPr/>
        </p:nvSpPr>
        <p:spPr>
          <a:xfrm>
            <a:off x="6388735" y="1491615"/>
            <a:ext cx="727075" cy="2912110"/>
          </a:xfrm>
          <a:prstGeom prst="rightBrace">
            <a:avLst>
              <a:gd name="adj1" fmla="val 32304"/>
              <a:gd name="adj2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03160" y="2787015"/>
            <a:ext cx="2526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永垂青史</a:t>
            </a:r>
            <a:endParaRPr lang="zh-CN" altLang="en-US" sz="2000"/>
          </a:p>
          <a:p>
            <a:r>
              <a:rPr lang="zh-CN" altLang="en-US" sz="2000"/>
              <a:t>丹心映照</a:t>
            </a:r>
            <a:endParaRPr lang="zh-CN" altLang="en-US" sz="2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10" grpId="0"/>
      <p:bldP spid="10" grpId="1"/>
      <p:bldP spid="7" grpId="0"/>
      <p:bldP spid="7" grpId="1"/>
      <p:bldP spid="5" grpId="0"/>
      <p:bldP spid="5" grpId="1"/>
      <p:bldP spid="9" grpId="0" animBg="1"/>
      <p:bldP spid="9" grpId="1" animBg="1"/>
      <p:bldP spid="11" grpId="0" animBg="1"/>
      <p:bldP spid="11" grpId="1" animBg="1"/>
      <p:bldP spid="12" grpId="0"/>
      <p:bldP spid="1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1280" y="138430"/>
            <a:ext cx="5993765" cy="59937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orient="vert"/>
          </p:nvPr>
        </p:nvSpPr>
        <p:spPr>
          <a:xfrm>
            <a:off x="61595" y="353060"/>
            <a:ext cx="12069445" cy="1275080"/>
          </a:xfrm>
        </p:spPr>
        <p:txBody>
          <a:bodyPr vert="horz">
            <a:noAutofit/>
          </a:bodyPr>
          <a:p>
            <a:r>
              <a:rPr lang="en-US" altLang="zh-CN" sz="3600"/>
              <a:t>          </a:t>
            </a:r>
            <a:r>
              <a:rPr lang="zh-CN" altLang="en-US" sz="3600"/>
              <a:t>思想情感 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5911850" y="1628140"/>
            <a:ext cx="62191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None/>
            </a:pPr>
            <a:r>
              <a:rPr lang="zh-CN" altLang="en-US" sz="3600" b="1" dirty="0">
                <a:solidFill>
                  <a:schemeClr val="tx1"/>
                </a:solidFill>
                <a:sym typeface="+mn-ea"/>
              </a:rPr>
              <a:t>这首诗通过追忆自己抗元的经历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表现诗人</a:t>
            </a:r>
            <a:r>
              <a:rPr lang="zh-CN" altLang="en-US" sz="3600" b="1" dirty="0">
                <a:solidFill>
                  <a:srgbClr val="0066FF"/>
                </a:solidFill>
                <a:sym typeface="+mn-ea"/>
              </a:rPr>
              <a:t>忧国之痛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和愿意</a:t>
            </a:r>
            <a:r>
              <a:rPr lang="zh-CN" altLang="en-US" sz="3600" b="1" dirty="0">
                <a:solidFill>
                  <a:srgbClr val="0066FF"/>
                </a:solidFill>
                <a:sym typeface="+mn-ea"/>
              </a:rPr>
              <a:t>以死明志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、</a:t>
            </a:r>
            <a:r>
              <a:rPr lang="zh-CN" altLang="en-US" sz="3600" b="1" dirty="0">
                <a:solidFill>
                  <a:srgbClr val="0066FF"/>
                </a:solidFill>
                <a:sym typeface="+mn-ea"/>
              </a:rPr>
              <a:t>为国捐躯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的豪情壮志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orient="vert"/>
          </p:nvPr>
        </p:nvSpPr>
        <p:spPr>
          <a:xfrm>
            <a:off x="768350" y="2360930"/>
            <a:ext cx="11075670" cy="1457325"/>
          </a:xfrm>
        </p:spPr>
        <p:txBody>
          <a:bodyPr vert="horz">
            <a:normAutofit fontScale="90000"/>
          </a:bodyPr>
          <a:p>
            <a:pPr algn="l"/>
            <a:r>
              <a:rPr lang="zh-CN" altLang="en-US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作者把个人的经历与国家的安危紧紧联系在一起，从而有力的表现了诗人忠贞的民族气节。再加上高度的概括，以及生动形象的比喻、巧妙的双关语等艺术手法的结合，使全诗情调悲壮，耐人寻味</a:t>
            </a:r>
            <a:r>
              <a:rPr lang="en-US" altLang="zh-CN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.</a:t>
            </a:r>
            <a:endParaRPr lang="en-US" altLang="zh-CN" sz="4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>
          <a:xfrm>
            <a:off x="358140" y="320675"/>
            <a:ext cx="11783060" cy="4895850"/>
          </a:xfrm>
        </p:spPr>
        <p:txBody>
          <a:bodyPr vert="horz">
            <a:noAutofit/>
          </a:bodyPr>
          <a:p>
            <a:endParaRPr lang="zh-CN" altLang="en-US" sz="3200" b="1"/>
          </a:p>
          <a:p>
            <a:r>
              <a:rPr lang="zh-CN" altLang="en-US" sz="3200" b="1"/>
              <a:t>王师北定中元日，家祭无忘告乃翁。</a:t>
            </a:r>
            <a:r>
              <a:rPr lang="zh-CN" altLang="en-US" sz="3200" b="1">
                <a:sym typeface="+mn-ea"/>
              </a:rPr>
              <a:t>（宋·陆游《示儿》）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生当作人杰，死亦为鬼雄。           （宋·李清照《乌江》）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莫等闲，白了少年头，空悲切！ 满江红 （</a:t>
            </a:r>
            <a:r>
              <a:rPr lang="zh-CN" altLang="en-US" sz="3200" b="1">
                <a:sym typeface="+mn-ea"/>
              </a:rPr>
              <a:t>宋·</a:t>
            </a:r>
            <a:r>
              <a:rPr lang="zh-CN" altLang="en-US" sz="3200" b="1"/>
              <a:t>岳飞《满江红》）</a:t>
            </a:r>
            <a:endParaRPr lang="zh-CN" altLang="en-US" sz="3200" b="1"/>
          </a:p>
          <a:p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055" y="237490"/>
            <a:ext cx="3844925" cy="4528820"/>
          </a:xfrm>
        </p:spPr>
        <p:txBody>
          <a:bodyPr vert="eaVert">
            <a:normAutofit/>
          </a:bodyPr>
          <a:p>
            <a:br>
              <a:rPr>
                <a:sym typeface="+mn-ea"/>
              </a:rPr>
            </a:br>
            <a:r>
              <a:rPr>
                <a:sym typeface="+mn-ea"/>
              </a:rPr>
              <a:t>    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2341880" y="382905"/>
            <a:ext cx="798195" cy="5213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4000" b="1" spc="2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rPr>
              <a:t>    </a:t>
            </a:r>
            <a:endParaRPr lang="zh-CN" altLang="en-US" sz="4000" b="1" spc="200" dirty="0">
              <a:solidFill>
                <a:schemeClr val="accent1"/>
              </a:solidFill>
              <a:uFillTx/>
              <a:latin typeface="Arial" panose="020B0604020202020204" pitchFamily="34" charset="0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2555" y="828675"/>
            <a:ext cx="11975465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爱国诗词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/>
              <a:t>千年史册耻无名，一片丹心报天子</a:t>
            </a:r>
            <a:endParaRPr lang="zh-CN" altLang="en-US" sz="3600"/>
          </a:p>
          <a:p>
            <a:pPr algn="ctr"/>
            <a:r>
              <a:rPr lang="zh-CN" altLang="en-US" sz="3600"/>
              <a:t>                                         </a:t>
            </a:r>
            <a:r>
              <a:rPr lang="en-US" altLang="zh-CN" sz="3600"/>
              <a:t>------</a:t>
            </a:r>
            <a:r>
              <a:rPr lang="zh-CN" altLang="en-US" sz="3600">
                <a:solidFill>
                  <a:srgbClr val="00B0F0"/>
                </a:solidFill>
              </a:rPr>
              <a:t>陆游《金错刀行》</a:t>
            </a:r>
            <a:endParaRPr lang="zh-CN" altLang="en-US" sz="3600"/>
          </a:p>
          <a:p>
            <a:pPr algn="ctr"/>
            <a:r>
              <a:rPr lang="zh-CN" altLang="en-US" sz="3600"/>
              <a:t> </a:t>
            </a:r>
            <a:endParaRPr lang="zh-CN" altLang="en-US" sz="3600"/>
          </a:p>
          <a:p>
            <a:pPr algn="l"/>
            <a:r>
              <a:rPr lang="zh-CN" altLang="en-US" sz="3600"/>
              <a:t>                    捐躯赴国难，视死忽如归</a:t>
            </a:r>
            <a:endParaRPr lang="zh-CN" altLang="en-US" sz="3600"/>
          </a:p>
          <a:p>
            <a:pPr algn="ctr"/>
            <a:r>
              <a:rPr lang="en-US" altLang="zh-CN" sz="3600"/>
              <a:t>                                      ------</a:t>
            </a:r>
            <a:r>
              <a:rPr lang="zh-CN" altLang="en-US" sz="3600">
                <a:solidFill>
                  <a:srgbClr val="00B0F0"/>
                </a:solidFill>
              </a:rPr>
              <a:t>曹植《白马篇》</a:t>
            </a:r>
            <a:endParaRPr lang="zh-CN" altLang="en-US" sz="3600">
              <a:solidFill>
                <a:srgbClr val="00B0F0"/>
              </a:solidFill>
            </a:endParaRPr>
          </a:p>
          <a:p>
            <a:pPr algn="ctr"/>
            <a:endParaRPr lang="zh-CN" altLang="en-US" sz="3600"/>
          </a:p>
          <a:p>
            <a:pPr algn="l"/>
            <a:r>
              <a:rPr lang="zh-CN" altLang="en-US" sz="3600"/>
              <a:t>                    烈士不怕死，所死在忠贞</a:t>
            </a:r>
            <a:endParaRPr lang="zh-CN" altLang="en-US" sz="3600"/>
          </a:p>
          <a:p>
            <a:pPr algn="ctr"/>
            <a:r>
              <a:rPr lang="zh-CN" altLang="en-US" sz="3600"/>
              <a:t>                                          </a:t>
            </a:r>
            <a:r>
              <a:rPr lang="en-US" altLang="zh-CN" sz="3600"/>
              <a:t>------</a:t>
            </a:r>
            <a:r>
              <a:rPr lang="zh-CN" altLang="en-US" sz="3600">
                <a:solidFill>
                  <a:srgbClr val="00B0F0"/>
                </a:solidFill>
              </a:rPr>
              <a:t>柳宗元《韦道安》</a:t>
            </a:r>
            <a:endParaRPr lang="zh-CN" altLang="en-US" sz="3600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40040" y="237490"/>
            <a:ext cx="3912870" cy="1027430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</a:bodyPr>
          <a:p>
            <a:r>
              <a:rPr lang="zh-CN" altLang="en-US"/>
              <a:t>拓展延伸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爱国诗词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315" y="1118870"/>
            <a:ext cx="10901680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一寸丹心为报国，两行清泪为思亲</a:t>
            </a:r>
            <a:endParaRPr lang="zh-CN" altLang="en-US" sz="3600"/>
          </a:p>
          <a:p>
            <a:r>
              <a:rPr lang="zh-CN" altLang="en-US" sz="3600"/>
              <a:t>                                ------</a:t>
            </a:r>
            <a:r>
              <a:rPr lang="zh-CN" altLang="en-US" sz="3600">
                <a:solidFill>
                  <a:srgbClr val="00B0F0"/>
                </a:solidFill>
              </a:rPr>
              <a:t>于谦《立春日感怀》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我自横刀向天笑，去留肝胆两昆仑</a:t>
            </a:r>
            <a:endParaRPr lang="zh-CN" altLang="en-US" sz="3600"/>
          </a:p>
          <a:p>
            <a:r>
              <a:rPr lang="zh-CN" altLang="en-US" sz="3600"/>
              <a:t>                                ------</a:t>
            </a:r>
            <a:r>
              <a:rPr lang="zh-CN" altLang="en-US" sz="3600">
                <a:solidFill>
                  <a:srgbClr val="00B0F0"/>
                </a:solidFill>
              </a:rPr>
              <a:t>谭嗣同《狱中题壁》</a:t>
            </a:r>
            <a:endParaRPr lang="zh-CN" altLang="en-US" sz="3600">
              <a:solidFill>
                <a:srgbClr val="00B0F0"/>
              </a:solidFill>
            </a:endParaRPr>
          </a:p>
          <a:p>
            <a:endParaRPr lang="zh-CN" altLang="en-US" sz="3600"/>
          </a:p>
          <a:p>
            <a:r>
              <a:rPr lang="zh-CN" altLang="en-US" sz="3600"/>
              <a:t>只解沙场为国死，何须马革裹尸还</a:t>
            </a:r>
            <a:endParaRPr lang="zh-CN" altLang="en-US" sz="3600"/>
          </a:p>
          <a:p>
            <a:r>
              <a:rPr lang="zh-CN" altLang="en-US" sz="3600"/>
              <a:t>                                ------</a:t>
            </a:r>
            <a:r>
              <a:rPr lang="zh-CN" altLang="en-US" sz="3600">
                <a:solidFill>
                  <a:srgbClr val="00B0F0"/>
                </a:solidFill>
              </a:rPr>
              <a:t>徐锡麟《出塞》</a:t>
            </a:r>
            <a:endParaRPr lang="zh-CN" altLang="en-US" sz="3600"/>
          </a:p>
          <a:p>
            <a:endParaRPr lang="en-US" altLang="zh-CN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4400"/>
              <a:t>理解性默写</a:t>
            </a: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140" y="952500"/>
            <a:ext cx="11675745" cy="5388610"/>
          </a:xfrm>
        </p:spPr>
        <p:txBody>
          <a:bodyPr/>
          <a:p>
            <a:r>
              <a:rPr lang="en-US" altLang="zh-CN" sz="3200"/>
              <a:t>1</a:t>
            </a:r>
            <a:r>
              <a:rPr sz="3200"/>
              <a:t>、写作者回顾生平，写了自身及国家两件大事的诗句</a:t>
            </a:r>
            <a:endParaRPr sz="3200"/>
          </a:p>
          <a:p>
            <a:endParaRPr lang="en-US" altLang="zh-CN" sz="3200"/>
          </a:p>
          <a:p>
            <a:r>
              <a:rPr lang="en-US" altLang="zh-CN" sz="3200"/>
              <a:t>2</a:t>
            </a:r>
            <a:r>
              <a:rPr sz="3200"/>
              <a:t>、运用比喻的手法写出了个人和国家命运紧密相关的诗句</a:t>
            </a:r>
            <a:endParaRPr sz="3200"/>
          </a:p>
          <a:p>
            <a:endParaRPr lang="en-US" altLang="zh-CN" sz="3200"/>
          </a:p>
          <a:p>
            <a:r>
              <a:rPr lang="en-US" altLang="zh-CN" sz="3200"/>
              <a:t>3</a:t>
            </a:r>
            <a:r>
              <a:rPr sz="3200"/>
              <a:t>、运用双关，写作者内心悲愤孤寂心绪的句子</a:t>
            </a:r>
            <a:endParaRPr sz="3200"/>
          </a:p>
          <a:p>
            <a:endParaRPr lang="en-US" altLang="zh-CN" sz="3200"/>
          </a:p>
          <a:p>
            <a:r>
              <a:rPr lang="en-US" altLang="zh-CN" sz="3200"/>
              <a:t>4</a:t>
            </a:r>
            <a:r>
              <a:rPr sz="3200"/>
              <a:t>、千古名句，抒发诗人以死报国的民族气节的诗句</a:t>
            </a:r>
            <a:endParaRPr sz="3200"/>
          </a:p>
        </p:txBody>
      </p:sp>
      <p:sp>
        <p:nvSpPr>
          <p:cNvPr id="4" name="文本框 3"/>
          <p:cNvSpPr txBox="1"/>
          <p:nvPr/>
        </p:nvSpPr>
        <p:spPr>
          <a:xfrm>
            <a:off x="1027430" y="1593215"/>
            <a:ext cx="10286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辛苦遭逢起一经，干戈寥落四周星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669925" y="3244850"/>
            <a:ext cx="10286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山河破碎风飘絮，身世浮沉雨打萍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69925" y="4417060"/>
            <a:ext cx="10286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惶恐滩头说惶恐，零丁洋里叹零丁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669925" y="5918835"/>
            <a:ext cx="10286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人生自古谁无死，留取丹心照汗青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5095" y="61595"/>
            <a:ext cx="3637915" cy="6570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246412" y="246752"/>
            <a:ext cx="761499" cy="3280632"/>
          </a:xfrm>
        </p:spPr>
        <p:txBody>
          <a:bodyPr>
            <a:noAutofit/>
          </a:bodyPr>
          <a:lstStyle/>
          <a:p>
            <a:r>
              <a:rPr lang="zh-CN" altLang="en-US" sz="5400" dirty="0"/>
              <a:t>作者简介</a:t>
            </a:r>
            <a:endParaRPr lang="zh-CN" altLang="en-US" sz="5400" dirty="0"/>
          </a:p>
        </p:txBody>
      </p:sp>
      <p:sp>
        <p:nvSpPr>
          <p:cNvPr id="4" name="文本框 3"/>
          <p:cNvSpPr txBox="1"/>
          <p:nvPr/>
        </p:nvSpPr>
        <p:spPr>
          <a:xfrm>
            <a:off x="3512820" y="816610"/>
            <a:ext cx="83305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</a:t>
            </a:r>
            <a:r>
              <a:rPr lang="zh-CN" altLang="en-US" sz="3200"/>
              <a:t>文天祥(1236-1283)。</a:t>
            </a:r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南宋，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字天祥，</a:t>
            </a:r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改字履善，又字宋瑞，自号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文山、浮休道人，</a:t>
            </a:r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吉安（今江西县名）人。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封信国公</a:t>
            </a:r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。 作品有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文山先生全集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。</a:t>
            </a:r>
            <a:r>
              <a:rPr lang="zh-CN" altLang="en-US" sz="3200"/>
              <a:t>其作品有《正气歌》、《指南录》、《过零丁洋》、《文山先生全集》等。</a:t>
            </a:r>
            <a:endParaRPr lang="zh-CN" altLang="en-US" sz="32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34290"/>
            <a:ext cx="4389120" cy="6594475"/>
          </a:xfrm>
          <a:prstGeom prst="rect">
            <a:avLst/>
          </a:prstGeom>
        </p:spPr>
      </p:pic>
      <p:sp>
        <p:nvSpPr>
          <p:cNvPr id="4" name="标题 3"/>
          <p:cNvSpPr/>
          <p:nvPr>
            <p:ph type="title" orient="vert"/>
          </p:nvPr>
        </p:nvSpPr>
        <p:spPr>
          <a:xfrm>
            <a:off x="862965" y="549275"/>
            <a:ext cx="569595" cy="2868930"/>
          </a:xfrm>
        </p:spPr>
        <p:txBody>
          <a:bodyPr vert="eaVert">
            <a:normAutofit fontScale="90000"/>
          </a:bodyPr>
          <a:p>
            <a:r>
              <a:rPr lang="zh-CN" altLang="en-US" sz="5400" dirty="0">
                <a:solidFill>
                  <a:srgbClr val="FF0000"/>
                </a:solidFill>
              </a:rPr>
              <a:t>写作背景</a:t>
            </a:r>
            <a:br>
              <a:rPr lang="zh-CN" altLang="en-US"/>
            </a:br>
            <a:br>
              <a:rPr lang="zh-CN" altLang="en-US"/>
            </a:br>
            <a:r>
              <a:rPr lang="zh-CN" altLang="en-US"/>
              <a:t>　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11955" y="34290"/>
            <a:ext cx="794067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3200">
                <a:sym typeface="+mn-ea"/>
              </a:rPr>
              <a:t>这是一首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咏志诗</a:t>
            </a:r>
            <a:r>
              <a:rPr lang="zh-CN" altLang="en-US" sz="3200">
                <a:sym typeface="+mn-ea"/>
              </a:rPr>
              <a:t>。祥兴元年（1278）十二月，文天祥兵败被俘。第二年元月，元军出珠江口，进军南宋最后据点崖山，文天祥被押解同行，过零丁洋时写了这首诗，决心以死殉国。后来元军统帅张弘范逼他招降宋军抗战将领张世杰等，文天祥严正拒绝，说：“我自救父母不得，乃教人背父母，可乎？”遂出此诗以明心志，以死殉国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2811780" y="960120"/>
            <a:ext cx="6465570" cy="440499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/>
              <a:t>辛苦遭逢起一经</a:t>
            </a:r>
            <a:br>
              <a:rPr lang="zh-CN" altLang="en-US" sz="4400" dirty="0"/>
            </a:br>
            <a:r>
              <a:rPr lang="zh-CN" altLang="en-US" sz="4400" dirty="0"/>
              <a:t>干戈寥落四周星</a:t>
            </a:r>
            <a:br>
              <a:rPr lang="zh-CN" altLang="en-US" sz="4400" dirty="0"/>
            </a:br>
            <a:r>
              <a:rPr lang="zh-CN" altLang="en-US" sz="4400" dirty="0"/>
              <a:t>山河破碎风飘絮</a:t>
            </a:r>
            <a:br>
              <a:rPr lang="zh-CN" altLang="en-US" sz="4400" dirty="0"/>
            </a:br>
            <a:r>
              <a:rPr lang="zh-CN" altLang="en-US" sz="4400" dirty="0"/>
              <a:t>身世浮沉雨打萍</a:t>
            </a:r>
            <a:br>
              <a:rPr lang="zh-CN" altLang="en-US" sz="4400" dirty="0"/>
            </a:br>
            <a:r>
              <a:rPr lang="zh-CN" altLang="en-US" sz="4400" dirty="0"/>
              <a:t>惶恐滩头说惶恐</a:t>
            </a:r>
            <a:br>
              <a:rPr lang="zh-CN" altLang="en-US" sz="4400" dirty="0"/>
            </a:br>
            <a:r>
              <a:rPr lang="zh-CN" altLang="en-US" sz="4400" dirty="0"/>
              <a:t>零丁洋里叹零丁</a:t>
            </a:r>
            <a:br>
              <a:rPr lang="zh-CN" altLang="en-US" sz="4400" dirty="0"/>
            </a:br>
            <a:r>
              <a:rPr lang="zh-CN" altLang="en-US" sz="4400" dirty="0"/>
              <a:t>人生自古谁无死</a:t>
            </a:r>
            <a:br>
              <a:rPr lang="zh-CN" altLang="en-US" sz="4400" dirty="0"/>
            </a:br>
            <a:r>
              <a:rPr lang="zh-CN" altLang="en-US" sz="4400" dirty="0"/>
              <a:t>留取丹心照汗青</a:t>
            </a:r>
            <a:endParaRPr lang="zh-CN" altLang="en-US" sz="4400" dirty="0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645015" y="507365"/>
            <a:ext cx="1257300" cy="4281170"/>
          </a:xfrm>
          <a:prstGeom prst="rect">
            <a:avLst/>
          </a:prstGeom>
          <a:noFill/>
        </p:spPr>
        <p:txBody>
          <a:bodyPr vert="eaVert" wrap="square" lIns="90000" tIns="46800" rIns="90000" bIns="46800" rtlCol="0" anchor="b"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过零丁洋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50350" y="4245610"/>
            <a:ext cx="613410" cy="1727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/>
              <a:t>文天祥</a:t>
            </a:r>
            <a:endParaRPr lang="zh-CN" altLang="en-US" sz="2800" b="1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标注 5"/>
          <p:cNvSpPr/>
          <p:nvPr/>
        </p:nvSpPr>
        <p:spPr>
          <a:xfrm>
            <a:off x="2568575" y="185420"/>
            <a:ext cx="1905635" cy="770890"/>
          </a:xfrm>
          <a:prstGeom prst="wedgeRect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sym typeface="+mn-ea"/>
              </a:rPr>
              <a:t>指遇到朝廷的选拔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-97155" y="956310"/>
            <a:ext cx="11114405" cy="6750685"/>
          </a:xfrm>
        </p:spPr>
        <p:txBody>
          <a:bodyPr vert="horz">
            <a:noAutofit/>
          </a:bodyPr>
          <a:lstStyle/>
          <a:p>
            <a:r>
              <a:rPr lang="en-US" altLang="zh-CN" sz="4000" dirty="0">
                <a:sym typeface="+mn-ea"/>
              </a:rPr>
              <a:t>     </a:t>
            </a:r>
            <a:r>
              <a:rPr lang="zh-CN" altLang="en-US" sz="4000" dirty="0">
                <a:sym typeface="+mn-ea"/>
              </a:rPr>
              <a:t> 辛苦</a:t>
            </a:r>
            <a:r>
              <a:rPr lang="zh-CN" altLang="en-US" sz="4000" dirty="0">
                <a:solidFill>
                  <a:srgbClr val="FF0000"/>
                </a:solidFill>
                <a:sym typeface="+mn-ea"/>
              </a:rPr>
              <a:t>遭逢</a:t>
            </a:r>
            <a:r>
              <a:rPr lang="zh-CN" altLang="en-US" sz="4000" dirty="0">
                <a:sym typeface="+mn-ea"/>
              </a:rPr>
              <a:t>起一经</a:t>
            </a:r>
            <a:r>
              <a:rPr lang="en-US" altLang="zh-CN" sz="4000" dirty="0">
                <a:sym typeface="+mn-ea"/>
              </a:rPr>
              <a:t>   </a:t>
            </a:r>
            <a:r>
              <a:rPr lang="zh-CN" altLang="en-US" sz="4000" dirty="0">
                <a:sym typeface="+mn-ea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sym typeface="+mn-ea"/>
              </a:rPr>
              <a:t>干戈寥落</a:t>
            </a:r>
            <a:r>
              <a:rPr lang="zh-CN" altLang="en-US" sz="4000" dirty="0">
                <a:sym typeface="+mn-ea"/>
              </a:rPr>
              <a:t>四周星    </a:t>
            </a:r>
            <a:br>
              <a:rPr lang="zh-CN" altLang="en-US" sz="4000" dirty="0">
                <a:sym typeface="+mn-ea"/>
              </a:rPr>
            </a:br>
            <a:br>
              <a:rPr lang="zh-CN" altLang="en-US" sz="4000" dirty="0">
                <a:sym typeface="+mn-ea"/>
              </a:rPr>
            </a:br>
            <a:r>
              <a:rPr lang="zh-CN" altLang="en-US" sz="4000" dirty="0">
                <a:sym typeface="+mn-ea"/>
              </a:rPr>
              <a:t>           </a:t>
            </a:r>
            <a:endParaRPr lang="zh-CN" altLang="en-US" sz="4000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405" y="2275840"/>
            <a:ext cx="105867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zh-CN" altLang="en-US" sz="3600">
                <a:sym typeface="+mn-ea"/>
              </a:rPr>
              <a:t>靠自己的刻苦努力，精通了一种经书，终于取得功名，开始了动荡艰辛的政治生涯；从率领义军抗击元兵以来，经过了整整四年的困苦岁月，战争逐渐消歇。</a:t>
            </a:r>
            <a:endParaRPr lang="zh-CN" altLang="en-US" sz="36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0970" y="5375910"/>
            <a:ext cx="75584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（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个人和国家的两件大事</a:t>
            </a:r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）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131560" y="260985"/>
            <a:ext cx="1359535" cy="695325"/>
          </a:xfrm>
          <a:prstGeom prst="wedgeRoundRect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</a:rPr>
              <a:t>指战争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491095" y="0"/>
            <a:ext cx="2352040" cy="913765"/>
          </a:xfrm>
          <a:prstGeom prst="wedgeRoundRect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</a:rPr>
              <a:t>稀少，指战争逐渐消歇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/>
      <p:bldP spid="3" grpId="1"/>
      <p:bldP spid="8" grpId="0" animBg="1"/>
      <p:bldP spid="8" grpId="1" animBg="1"/>
      <p:bldP spid="9" grpId="0" animBg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47625" y="427355"/>
            <a:ext cx="10457815" cy="5159375"/>
          </a:xfrm>
        </p:spPr>
        <p:txBody>
          <a:bodyPr vert="horz">
            <a:normAutofit/>
          </a:bodyPr>
          <a:lstStyle/>
          <a:p>
            <a:br>
              <a:rPr lang="zh-CN" altLang="en-US" sz="4000" dirty="0">
                <a:sym typeface="+mn-ea"/>
              </a:rPr>
            </a:br>
            <a:r>
              <a:rPr lang="zh-CN" altLang="en-US" sz="4000" dirty="0">
                <a:sym typeface="+mn-ea"/>
              </a:rPr>
              <a:t>      </a:t>
            </a:r>
            <a:r>
              <a:rPr lang="zh-CN" altLang="en-US" sz="4000" dirty="0">
                <a:solidFill>
                  <a:srgbClr val="FF0000"/>
                </a:solidFill>
                <a:sym typeface="+mn-ea"/>
              </a:rPr>
              <a:t>山河</a:t>
            </a:r>
            <a:r>
              <a:rPr lang="zh-CN" altLang="en-US" sz="4000" dirty="0">
                <a:sym typeface="+mn-ea"/>
              </a:rPr>
              <a:t>破碎</a:t>
            </a:r>
            <a:r>
              <a:rPr lang="zh-CN" altLang="en-US" sz="4000" dirty="0">
                <a:solidFill>
                  <a:srgbClr val="FF0000"/>
                </a:solidFill>
                <a:sym typeface="+mn-ea"/>
              </a:rPr>
              <a:t>风飘絮</a:t>
            </a:r>
            <a:r>
              <a:rPr lang="zh-CN" altLang="en-US" sz="4000" dirty="0">
                <a:sym typeface="+mn-ea"/>
              </a:rPr>
              <a:t>  ， </a:t>
            </a:r>
            <a:r>
              <a:rPr lang="zh-CN" altLang="en-US" sz="4000" dirty="0">
                <a:sym typeface="+mn-ea"/>
              </a:rPr>
              <a:t>身世浮沉</a:t>
            </a:r>
            <a:r>
              <a:rPr lang="zh-CN" altLang="en-US" sz="4000" dirty="0">
                <a:solidFill>
                  <a:srgbClr val="FF0000"/>
                </a:solidFill>
                <a:sym typeface="+mn-ea"/>
              </a:rPr>
              <a:t>雨打萍</a:t>
            </a:r>
            <a:br>
              <a:rPr lang="zh-CN" altLang="en-US" sz="4000" dirty="0">
                <a:sym typeface="+mn-ea"/>
              </a:rPr>
            </a:br>
            <a:br>
              <a:rPr lang="zh-CN" altLang="en-US" sz="4000" dirty="0">
                <a:sym typeface="+mn-ea"/>
              </a:rPr>
            </a:b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652780" y="2184400"/>
            <a:ext cx="108858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zh-CN" altLang="en-US"/>
              <a:t> </a:t>
            </a:r>
            <a:r>
              <a:rPr lang="en-US" altLang="zh-CN" b="1" dirty="0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祖国的大好河山在敌人的侵略下支离破碎，就像狂风吹卷着柳絮零落飘散；自己的身世遭遇也动荡不安，就像暴雨打击下的浮萍颠簸浮沉。</a:t>
            </a:r>
            <a:endParaRPr lang="zh-CN" altLang="en-US" sz="4000" b="1" dirty="0">
              <a:solidFill>
                <a:srgbClr val="D60093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652780" y="5377815"/>
            <a:ext cx="1077214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国家的命运与个人的命运紧密相连</a:t>
            </a:r>
            <a:r>
              <a:rPr lang="en-US" altLang="zh-CN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endParaRPr lang="en-US" altLang="zh-CN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b="1" dirty="0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国破家亡的悲哀</a:t>
            </a:r>
            <a:endParaRPr lang="zh-CN" altLang="en-US" sz="4000" b="1" dirty="0">
              <a:solidFill>
                <a:srgbClr val="D60093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1711960" y="427355"/>
            <a:ext cx="1638300" cy="5568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代指国家</a:t>
            </a:r>
            <a:endParaRPr lang="zh-CN" altLang="en-US"/>
          </a:p>
        </p:txBody>
      </p:sp>
      <p:sp>
        <p:nvSpPr>
          <p:cNvPr id="5" name="椭圆形标注 4"/>
          <p:cNvSpPr/>
          <p:nvPr/>
        </p:nvSpPr>
        <p:spPr>
          <a:xfrm>
            <a:off x="3349625" y="264795"/>
            <a:ext cx="3853180" cy="88201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形容大宋国事如风中柳絮，失去根基，即将覆灭</a:t>
            </a:r>
            <a:endParaRPr lang="zh-CN" altLang="en-US"/>
          </a:p>
        </p:txBody>
      </p:sp>
      <p:sp>
        <p:nvSpPr>
          <p:cNvPr id="6" name="椭圆形标注 5"/>
          <p:cNvSpPr/>
          <p:nvPr/>
        </p:nvSpPr>
        <p:spPr>
          <a:xfrm>
            <a:off x="7878445" y="162560"/>
            <a:ext cx="3456940" cy="98425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比喻自己的身世坎坷，如同雨中浮萍，漂泊无根，时起时沉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orient="vert"/>
          </p:nvPr>
        </p:nvSpPr>
        <p:spPr>
          <a:xfrm>
            <a:off x="-307975" y="1128395"/>
            <a:ext cx="11375390" cy="1170305"/>
          </a:xfrm>
        </p:spPr>
        <p:txBody>
          <a:bodyPr vert="horz">
            <a:normAutofit fontScale="90000"/>
          </a:bodyPr>
          <a:p>
            <a:r>
              <a:rPr lang="en-US" altLang="zh-CN" dirty="0">
                <a:sym typeface="+mn-ea"/>
              </a:rPr>
              <a:t>     </a:t>
            </a:r>
            <a:r>
              <a:rPr lang="zh-CN" altLang="en-US" sz="4000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惶恐滩</a:t>
            </a:r>
            <a:r>
              <a:rPr lang="zh-CN" altLang="en-US" sz="4000" dirty="0">
                <a:ea typeface="隶书" panose="02010509060101010101" pitchFamily="49" charset="-122"/>
                <a:sym typeface="+mn-ea"/>
              </a:rPr>
              <a:t>头说惶恐，</a:t>
            </a:r>
            <a:r>
              <a:rPr lang="zh-CN" altLang="en-US" sz="4000" dirty="0">
                <a:ea typeface="隶书" panose="02010509060101010101" pitchFamily="49" charset="-122"/>
                <a:sym typeface="+mn-ea"/>
              </a:rPr>
              <a:t>零丁洋里叹</a:t>
            </a:r>
            <a:r>
              <a:rPr lang="zh-CN" altLang="en-US" sz="4000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零丁</a:t>
            </a:r>
            <a:br>
              <a:rPr lang="zh-CN" altLang="en-US" sz="4000" dirty="0">
                <a:ea typeface="隶书" panose="02010509060101010101" pitchFamily="49" charset="-122"/>
                <a:sym typeface="+mn-ea"/>
              </a:rPr>
            </a:br>
            <a:br>
              <a:rPr lang="zh-CN" altLang="en-US" sz="4000" dirty="0">
                <a:ea typeface="隶书" panose="02010509060101010101" pitchFamily="49" charset="-122"/>
                <a:sym typeface="+mn-ea"/>
              </a:rPr>
            </a:br>
            <a:br>
              <a:rPr lang="zh-CN" altLang="en-US" sz="4000" dirty="0">
                <a:ea typeface="隶书" panose="02010509060101010101" pitchFamily="49" charset="-122"/>
                <a:sym typeface="+mn-ea"/>
              </a:rPr>
            </a:br>
            <a:endParaRPr lang="zh-CN" altLang="en-US"/>
          </a:p>
        </p:txBody>
      </p:sp>
      <p:sp>
        <p:nvSpPr>
          <p:cNvPr id="19461" name="文本框 19460"/>
          <p:cNvSpPr txBox="1"/>
          <p:nvPr/>
        </p:nvSpPr>
        <p:spPr>
          <a:xfrm>
            <a:off x="903605" y="4224655"/>
            <a:ext cx="10441305" cy="2522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运用双关、对偶，写出了</a:t>
            </a:r>
            <a:r>
              <a: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</a:rPr>
              <a:t>形势的险恶和境况的危苦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2221865"/>
            <a:ext cx="117659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en-US" altLang="zh-CN" sz="3600"/>
              <a:t>   </a:t>
            </a:r>
            <a:r>
              <a:rPr lang="zh-CN" altLang="en-US" sz="3600"/>
              <a:t>惶恐滩的惨败至今让我惶恐，（如今）零丁洋身陷元掳可叹我孤苦伶仃</a:t>
            </a:r>
            <a:endParaRPr lang="zh-CN" altLang="en-US" sz="3600"/>
          </a:p>
        </p:txBody>
      </p:sp>
      <p:sp>
        <p:nvSpPr>
          <p:cNvPr id="5" name="椭圆形标注 4"/>
          <p:cNvSpPr/>
          <p:nvPr/>
        </p:nvSpPr>
        <p:spPr>
          <a:xfrm>
            <a:off x="7962900" y="71120"/>
            <a:ext cx="2762250" cy="567055"/>
          </a:xfrm>
          <a:prstGeom prst="wedgeEllipseCallou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sym typeface="+mn-ea"/>
              </a:rPr>
              <a:t>孤苦无依的样子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5" grpId="0" bldLvl="0" animBg="1"/>
      <p:bldP spid="5" grpId="1" animBg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orient="vert"/>
          </p:nvPr>
        </p:nvSpPr>
        <p:spPr>
          <a:xfrm>
            <a:off x="678180" y="1057275"/>
            <a:ext cx="9723755" cy="1028700"/>
          </a:xfrm>
        </p:spPr>
        <p:txBody>
          <a:bodyPr vert="horz">
            <a:normAutofit fontScale="90000"/>
          </a:bodyPr>
          <a:p>
            <a:r>
              <a:rPr lang="en-US" altLang="zh-CN" dirty="0">
                <a:ea typeface="隶书" panose="02010509060101010101" pitchFamily="49" charset="-122"/>
                <a:sym typeface="+mn-ea"/>
              </a:rPr>
              <a:t>       </a:t>
            </a:r>
            <a:r>
              <a:rPr lang="zh-CN" altLang="en-US" sz="4000" dirty="0">
                <a:ea typeface="隶书" panose="02010509060101010101" pitchFamily="49" charset="-122"/>
                <a:sym typeface="+mn-ea"/>
              </a:rPr>
              <a:t>人生自古谁无死，</a:t>
            </a:r>
            <a:r>
              <a:rPr lang="zh-CN" altLang="en-US" sz="4000" dirty="0">
                <a:ea typeface="隶书" panose="02010509060101010101" pitchFamily="49" charset="-122"/>
                <a:sym typeface="+mn-ea"/>
              </a:rPr>
              <a:t>留取</a:t>
            </a:r>
            <a:r>
              <a:rPr lang="zh-CN" altLang="en-US" sz="4000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丹心</a:t>
            </a:r>
            <a:r>
              <a:rPr lang="zh-CN" altLang="en-US" sz="4000" dirty="0">
                <a:ea typeface="隶书" panose="02010509060101010101" pitchFamily="49" charset="-122"/>
                <a:sym typeface="+mn-ea"/>
              </a:rPr>
              <a:t>照</a:t>
            </a:r>
            <a:r>
              <a:rPr lang="zh-CN" altLang="en-US" sz="4000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汗青</a:t>
            </a:r>
            <a:br>
              <a:rPr lang="zh-CN" altLang="en-US" sz="4000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</a:br>
            <a:br>
              <a:rPr lang="zh-CN" altLang="en-US" b="1" spc="2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</a:rPr>
            </a:br>
            <a:endParaRPr lang="zh-CN" altLang="en-US"/>
          </a:p>
        </p:txBody>
      </p:sp>
      <p:sp>
        <p:nvSpPr>
          <p:cNvPr id="20485" name="文本框 20484"/>
          <p:cNvSpPr txBox="1"/>
          <p:nvPr/>
        </p:nvSpPr>
        <p:spPr>
          <a:xfrm>
            <a:off x="602615" y="1907540"/>
            <a:ext cx="109867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SzPct val="85000"/>
            </a:pPr>
            <a:r>
              <a:rPr lang="en-US" altLang="zh-CN" sz="4000" b="1" dirty="0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4000" b="1" dirty="0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自古人生在世，谁没有一死呢？为国捐躯，死得其所，留下这颗赤诚之心光照青史吧！</a:t>
            </a:r>
            <a:endParaRPr lang="zh-CN" altLang="en-US" sz="4000" b="1" dirty="0">
              <a:solidFill>
                <a:srgbClr val="D60093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zh-CN" altLang="en-US" sz="4000" b="1" dirty="0">
              <a:solidFill>
                <a:srgbClr val="D60093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6877050" y="-635"/>
            <a:ext cx="1946910" cy="67754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不投降卖国爱国之心</a:t>
            </a:r>
            <a:endParaRPr lang="zh-CN" altLang="en-US"/>
          </a:p>
        </p:txBody>
      </p:sp>
      <p:sp>
        <p:nvSpPr>
          <p:cNvPr id="4" name="椭圆形标注 3"/>
          <p:cNvSpPr/>
          <p:nvPr/>
        </p:nvSpPr>
        <p:spPr>
          <a:xfrm>
            <a:off x="9059545" y="85090"/>
            <a:ext cx="1391920" cy="61023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史书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4*i*4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097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097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COMBINE_RELATE_SLIDE_ID" val="background20176436_1"/>
  <p:tag name="KSO_WM_TEMPLATE_SUBCATEGORY" val="0"/>
  <p:tag name="KSO_WM_TEMPLATE_THUMBS_INDEX" val="1、5、9、12、13、19、24、25、31、32、33、34"/>
  <p:tag name="KSO_WM_TAG_VERSION" val="1.0"/>
  <p:tag name="KSO_WM_BEAUTIFY_FLAG" val="#wm#"/>
  <p:tag name="KSO_WM_TEMPLATE_CATEGORY" val="custom"/>
  <p:tag name="KSO_WM_TEMPLATE_INDEX" val="20177097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184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097_12*a*1"/>
  <p:tag name="KSO_WM_TEMPLATE_CATEGORY" val="custom"/>
  <p:tag name="KSO_WM_TEMPLATE_INDEX" val="20177097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PRESET_TEXT" val="第壹章"/>
  <p:tag name="KSO_WM_UNIT_NOCLEAR" val="0"/>
  <p:tag name="KSO_WM_UNIT_VALUE" val="4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177097_12*e*1"/>
  <p:tag name="KSO_WM_TEMPLATE_CATEGORY" val="custom"/>
  <p:tag name="KSO_WM_TEMPLATE_INDEX" val="20177097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COMBINE_RELATE_SLIDE_ID" val="background20176436_12"/>
  <p:tag name="KSO_WM_SLIDE_ID" val="custom20177097_12"/>
  <p:tag name="KSO_WM_TEMPLATE_SUBCATEGORY" val="0"/>
  <p:tag name="KSO_WM_SLIDE_TYPE" val="sectionTitle"/>
  <p:tag name="KSO_WM_SLIDE_SUBTYPE" val="pureTxt"/>
  <p:tag name="KSO_WM_SLIDE_ITEM_CNT" val="0"/>
  <p:tag name="KSO_WM_SLIDE_INDEX" val="12"/>
  <p:tag name="KSO_WM_TAG_VERSION" val="1.0"/>
  <p:tag name="KSO_WM_BEAUTIFY_FLAG" val="#wm#"/>
  <p:tag name="KSO_WM_TEMPLATE_CATEGORY" val="custom"/>
  <p:tag name="KSO_WM_TEMPLATE_INDEX" val="20177097"/>
  <p:tag name="KSO_WM_SLIDE_LAYOUT" val="a_e"/>
  <p:tag name="KSO_WM_SLIDE_LAYOUT_CNT" val="1_1"/>
  <p:tag name="KSO_WM_TEMPLATE_MASTER_TYPE" val="1"/>
  <p:tag name="KSO_WM_TEMPLATE_COLOR_TYPE" val="1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188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097_12*a*1"/>
  <p:tag name="KSO_WM_TEMPLATE_CATEGORY" val="custom"/>
  <p:tag name="KSO_WM_TEMPLATE_INDEX" val="20177097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COMBINE_RELATE_SLIDE_ID" val="background20176436_12"/>
  <p:tag name="KSO_WM_SLIDE_ID" val="custom20177097_12"/>
  <p:tag name="KSO_WM_TEMPLATE_SUBCATEGORY" val="0"/>
  <p:tag name="KSO_WM_SLIDE_TYPE" val="sectionTitle"/>
  <p:tag name="KSO_WM_SLIDE_SUBTYPE" val="pureTxt"/>
  <p:tag name="KSO_WM_SLIDE_ITEM_CNT" val="0"/>
  <p:tag name="KSO_WM_SLIDE_INDEX" val="12"/>
  <p:tag name="KSO_WM_TAG_VERSION" val="1.0"/>
  <p:tag name="KSO_WM_BEAUTIFY_FLAG" val="#wm#"/>
  <p:tag name="KSO_WM_TEMPLATE_CATEGORY" val="custom"/>
  <p:tag name="KSO_WM_TEMPLATE_INDEX" val="20177097"/>
  <p:tag name="KSO_WM_SLIDE_LAYOUT" val="a_e"/>
  <p:tag name="KSO_WM_SLIDE_LAYOUT_CNT" val="1_1"/>
  <p:tag name="KSO_WM_TEMPLATE_MASTER_TYPE" val="1"/>
  <p:tag name="KSO_WM_TEMPLATE_COLOR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COMBINE_RELATE_SLIDE_ID" val="background20176436_12"/>
  <p:tag name="KSO_WM_SLIDE_ID" val="custom20177097_12"/>
  <p:tag name="KSO_WM_TEMPLATE_SUBCATEGORY" val="0"/>
  <p:tag name="KSO_WM_SLIDE_TYPE" val="sectionTitle"/>
  <p:tag name="KSO_WM_SLIDE_SUBTYPE" val="pureTxt"/>
  <p:tag name="KSO_WM_SLIDE_ITEM_CNT" val="0"/>
  <p:tag name="KSO_WM_SLIDE_INDEX" val="12"/>
  <p:tag name="KSO_WM_TAG_VERSION" val="1.0"/>
  <p:tag name="KSO_WM_BEAUTIFY_FLAG" val="#wm#"/>
  <p:tag name="KSO_WM_TEMPLATE_CATEGORY" val="custom"/>
  <p:tag name="KSO_WM_TEMPLATE_INDEX" val="20177097"/>
  <p:tag name="KSO_WM_SLIDE_LAYOUT" val="a_e"/>
  <p:tag name="KSO_WM_SLIDE_LAYOUT_CNT" val="1_1"/>
  <p:tag name="KSO_WM_TEMPLATE_MASTER_TYPE" val="1"/>
  <p:tag name="KSO_WM_TEMPLATE_COLOR_TYPE" val="1"/>
</p:tagLst>
</file>

<file path=ppt/tags/tag191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097_12*a*1"/>
  <p:tag name="KSO_WM_TEMPLATE_CATEGORY" val="custom"/>
  <p:tag name="KSO_WM_TEMPLATE_INDEX" val="20177097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PRESET_TEXT" val="第壹章"/>
  <p:tag name="KSO_WM_UNIT_NOCLEAR" val="0"/>
  <p:tag name="KSO_WM_UNIT_VALUE" val="4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177097_12*e*1"/>
  <p:tag name="KSO_WM_TEMPLATE_CATEGORY" val="custom"/>
  <p:tag name="KSO_WM_TEMPLATE_INDEX" val="20177097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COMBINE_RELATE_SLIDE_ID" val="background20176436_12"/>
  <p:tag name="KSO_WM_SLIDE_ID" val="custom20177097_12"/>
  <p:tag name="KSO_WM_TEMPLATE_SUBCATEGORY" val="0"/>
  <p:tag name="KSO_WM_SLIDE_TYPE" val="sectionTitle"/>
  <p:tag name="KSO_WM_SLIDE_SUBTYPE" val="pureTxt"/>
  <p:tag name="KSO_WM_SLIDE_ITEM_CNT" val="0"/>
  <p:tag name="KSO_WM_SLIDE_INDEX" val="12"/>
  <p:tag name="KSO_WM_TAG_VERSION" val="1.0"/>
  <p:tag name="KSO_WM_BEAUTIFY_FLAG" val="#wm#"/>
  <p:tag name="KSO_WM_TEMPLATE_CATEGORY" val="custom"/>
  <p:tag name="KSO_WM_TEMPLATE_INDEX" val="20177097"/>
  <p:tag name="KSO_WM_SLIDE_LAYOUT" val="a_e"/>
  <p:tag name="KSO_WM_SLIDE_LAYOUT_CNT" val="1_1"/>
  <p:tag name="KSO_WM_TEMPLATE_MASTER_TYPE" val="1"/>
  <p:tag name="KSO_WM_TEMPLATE_COLOR_TYPE" val="1"/>
</p:tagLst>
</file>

<file path=ppt/tags/tag194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097_12*a*1"/>
  <p:tag name="KSO_WM_TEMPLATE_CATEGORY" val="custom"/>
  <p:tag name="KSO_WM_TEMPLATE_INDEX" val="20177097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COMBINE_RELATE_SLIDE_ID" val="background20176436_12"/>
  <p:tag name="KSO_WM_SLIDE_ID" val="custom20177097_12"/>
  <p:tag name="KSO_WM_TEMPLATE_SUBCATEGORY" val="0"/>
  <p:tag name="KSO_WM_SLIDE_TYPE" val="sectionTitle"/>
  <p:tag name="KSO_WM_SLIDE_SUBTYPE" val="pureTxt"/>
  <p:tag name="KSO_WM_SLIDE_ITEM_CNT" val="0"/>
  <p:tag name="KSO_WM_SLIDE_INDEX" val="12"/>
  <p:tag name="KSO_WM_TAG_VERSION" val="1.0"/>
  <p:tag name="KSO_WM_BEAUTIFY_FLAG" val="#wm#"/>
  <p:tag name="KSO_WM_TEMPLATE_CATEGORY" val="custom"/>
  <p:tag name="KSO_WM_TEMPLATE_INDEX" val="20177097"/>
  <p:tag name="KSO_WM_SLIDE_LAYOUT" val="a_e"/>
  <p:tag name="KSO_WM_SLIDE_LAYOUT_CNT" val="1_1"/>
  <p:tag name="KSO_WM_TEMPLATE_MASTER_TYPE" val="1"/>
  <p:tag name="KSO_WM_TEMPLATE_COLOR_TYPE" val="1"/>
</p:tagLst>
</file>

<file path=ppt/tags/tag196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097_12*a*1"/>
  <p:tag name="KSO_WM_TEMPLATE_CATEGORY" val="custom"/>
  <p:tag name="KSO_WM_TEMPLATE_INDEX" val="20177097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COMBINE_RELATE_SLIDE_ID" val="background20176436_12"/>
  <p:tag name="KSO_WM_SLIDE_ID" val="custom20177097_12"/>
  <p:tag name="KSO_WM_TEMPLATE_SUBCATEGORY" val="0"/>
  <p:tag name="KSO_WM_SLIDE_TYPE" val="sectionTitle"/>
  <p:tag name="KSO_WM_SLIDE_SUBTYPE" val="pureTxt"/>
  <p:tag name="KSO_WM_SLIDE_ITEM_CNT" val="0"/>
  <p:tag name="KSO_WM_SLIDE_INDEX" val="12"/>
  <p:tag name="KSO_WM_TAG_VERSION" val="1.0"/>
  <p:tag name="KSO_WM_BEAUTIFY_FLAG" val="#wm#"/>
  <p:tag name="KSO_WM_TEMPLATE_CATEGORY" val="custom"/>
  <p:tag name="KSO_WM_TEMPLATE_INDEX" val="20177097"/>
  <p:tag name="KSO_WM_SLIDE_LAYOUT" val="a_e"/>
  <p:tag name="KSO_WM_SLIDE_LAYOUT_CNT" val="1_1"/>
  <p:tag name="KSO_WM_TEMPLATE_MASTER_TYPE" val="1"/>
  <p:tag name="KSO_WM_TEMPLATE_COLOR_TYPE" val="1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199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11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7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4*i*3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4*i*4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5*i*3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0"/>
  <p:tag name="KSO_WM_UNIT_ID" val="_6*i*0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6*i*9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6*i*10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6*i*11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6*i*12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6*i*16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">
      <a:dk1>
        <a:srgbClr val="000000"/>
      </a:dk1>
      <a:lt1>
        <a:srgbClr val="FFFFFF"/>
      </a:lt1>
      <a:dk2>
        <a:srgbClr val="ADC8D1"/>
      </a:dk2>
      <a:lt2>
        <a:srgbClr val="EBEBEA"/>
      </a:lt2>
      <a:accent1>
        <a:srgbClr val="2C5083"/>
      </a:accent1>
      <a:accent2>
        <a:srgbClr val="607EB6"/>
      </a:accent2>
      <a:accent3>
        <a:srgbClr val="6F61B3"/>
      </a:accent3>
      <a:accent4>
        <a:srgbClr val="8557A7"/>
      </a:accent4>
      <a:accent5>
        <a:srgbClr val="9F4F7D"/>
      </a:accent5>
      <a:accent6>
        <a:srgbClr val="A14D59"/>
      </a:accent6>
      <a:hlink>
        <a:srgbClr val="495ABF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rgbClr val="FF0000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2401</Words>
  <Application>WPS 演示</Application>
  <PresentationFormat>宽屏</PresentationFormat>
  <Paragraphs>198</Paragraphs>
  <Slides>22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隶书</vt:lpstr>
      <vt:lpstr>(使用中文字体)</vt:lpstr>
      <vt:lpstr>汉仪尚巍手书W</vt:lpstr>
      <vt:lpstr>微软雅黑</vt:lpstr>
      <vt:lpstr>华文行楷</vt:lpstr>
      <vt:lpstr>华文新魏</vt:lpstr>
      <vt:lpstr>Arial Unicode MS</vt:lpstr>
      <vt:lpstr>Segoe Print</vt:lpstr>
      <vt:lpstr>等线</vt:lpstr>
      <vt:lpstr>黑体</vt:lpstr>
      <vt:lpstr>楷体</vt:lpstr>
      <vt:lpstr>Office 主题​​</vt:lpstr>
      <vt:lpstr>1_Office 主题​​</vt:lpstr>
      <vt:lpstr>过零丁洋</vt:lpstr>
      <vt:lpstr>PowerPoint 演示文稿</vt:lpstr>
      <vt:lpstr>作者简介</vt:lpstr>
      <vt:lpstr>写作背景  　　</vt:lpstr>
      <vt:lpstr>辛苦遭逢起一经 干戈寥落四周星 山河破碎风飘絮 身世浮沉雨打萍 惶恐滩头说惶恐 零丁洋里叹零丁 人生自古谁无死 留取丹心照汗青</vt:lpstr>
      <vt:lpstr>      辛苦遭逢起一经    干戈寥落四周星                 </vt:lpstr>
      <vt:lpstr>       山河破碎风飘絮  ， 身世浮沉雨打萍  </vt:lpstr>
      <vt:lpstr>     惶恐滩头说惶恐，零丁洋里叹零丁   </vt:lpstr>
      <vt:lpstr>       人生自古谁无死，留取丹心照汗青  </vt:lpstr>
      <vt:lpstr>一是他在21岁时因科举走上仕途  二是国家危急存亡的关头起兵抗元 </vt:lpstr>
      <vt:lpstr>1、颔联风飘絮雨打萍比喻什么？</vt:lpstr>
      <vt:lpstr>PowerPoint 演示文稿</vt:lpstr>
      <vt:lpstr>PowerPoint 演示文稿</vt:lpstr>
      <vt:lpstr>惶恐滩头说惶恐，零丁洋里叹零丁 1、颈联中两个“惶恐”，两个“零丁”有什么含义？</vt:lpstr>
      <vt:lpstr>PowerPoint 演示文稿</vt:lpstr>
      <vt:lpstr>尾联：人生自古谁无死，留取丹心照汗青 尾联是千古名句，请加以赏析 </vt:lpstr>
      <vt:lpstr>PowerPoint 演示文稿</vt:lpstr>
      <vt:lpstr>          思想情感 </vt:lpstr>
      <vt:lpstr>作者把个人的经历与国家的安危紧紧联系在一起，从而有力的表现了诗人忠贞的民族气节。再加上高度的概括，以及生动形象的比喻、巧妙的双关语等艺术手法的结合，使全诗情调悲壮，耐人寻味.</vt:lpstr>
      <vt:lpstr>     </vt:lpstr>
      <vt:lpstr>爱国诗词</vt:lpstr>
      <vt:lpstr>理解性默写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Q</cp:lastModifiedBy>
  <cp:revision>435</cp:revision>
  <dcterms:created xsi:type="dcterms:W3CDTF">2017-08-03T09:01:00Z</dcterms:created>
  <dcterms:modified xsi:type="dcterms:W3CDTF">2020-04-01T00:21:26Z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