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12192000" cy="6858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96" y="18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3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bg object 16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856816" y="1843138"/>
            <a:ext cx="8478367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600" b="1" i="0">
                <a:solidFill>
                  <a:srgbClr val="5B9BD4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53679" y="3939590"/>
            <a:ext cx="8484641" cy="12458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8F8FDB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新宋体"/>
                <a:cs typeface="新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新宋体"/>
                <a:cs typeface="新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新宋体"/>
                <a:cs typeface="新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2.jpe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bg object 16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83739" y="-88900"/>
            <a:ext cx="8589010" cy="1314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新宋体"/>
                <a:cs typeface="新宋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02739" y="3035299"/>
            <a:ext cx="8304530" cy="1886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11.png" /><Relationship Id="rId11" Type="http://schemas.openxmlformats.org/officeDocument/2006/relationships/image" Target="../media/image12.png" /><Relationship Id="rId12" Type="http://schemas.openxmlformats.org/officeDocument/2006/relationships/image" Target="../media/image13.png" /><Relationship Id="rId13" Type="http://schemas.openxmlformats.org/officeDocument/2006/relationships/image" Target="../media/image14.png" /><Relationship Id="rId14" Type="http://schemas.openxmlformats.org/officeDocument/2006/relationships/image" Target="../media/image15.png" /><Relationship Id="rId15" Type="http://schemas.openxmlformats.org/officeDocument/2006/relationships/image" Target="../media/image16.png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Relationship Id="rId3" Type="http://schemas.openxmlformats.org/officeDocument/2006/relationships/image" Target="../media/image29.png" /><Relationship Id="rId4" Type="http://schemas.openxmlformats.org/officeDocument/2006/relationships/image" Target="../media/image30.png" /><Relationship Id="rId5" Type="http://schemas.openxmlformats.org/officeDocument/2006/relationships/image" Target="../media/image31.png" /><Relationship Id="rId6" Type="http://schemas.openxmlformats.org/officeDocument/2006/relationships/image" Target="../media/image3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3.png" /><Relationship Id="rId3" Type="http://schemas.openxmlformats.org/officeDocument/2006/relationships/image" Target="../media/image3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5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6.png" /><Relationship Id="rId3" Type="http://schemas.openxmlformats.org/officeDocument/2006/relationships/image" Target="../media/image3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Relationship Id="rId3" Type="http://schemas.openxmlformats.org/officeDocument/2006/relationships/image" Target="../media/image38.png" /><Relationship Id="rId4" Type="http://schemas.openxmlformats.org/officeDocument/2006/relationships/image" Target="../media/image39.png" /><Relationship Id="rId5" Type="http://schemas.openxmlformats.org/officeDocument/2006/relationships/image" Target="../media/image40.png" /><Relationship Id="rId6" Type="http://schemas.openxmlformats.org/officeDocument/2006/relationships/image" Target="../media/image41.png" /><Relationship Id="rId7" Type="http://schemas.openxmlformats.org/officeDocument/2006/relationships/image" Target="../media/image4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3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8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0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http://www.1ppt.com/shiti/" TargetMode="External" /><Relationship Id="rId11" Type="http://schemas.openxmlformats.org/officeDocument/2006/relationships/hyperlink" Target="http://www.1ppt.com/jiaoan/" TargetMode="External" /><Relationship Id="rId12" Type="http://schemas.openxmlformats.org/officeDocument/2006/relationships/hyperlink" Target="http://www.1ppt.cn/" TargetMode="External" /><Relationship Id="rId13" Type="http://schemas.openxmlformats.org/officeDocument/2006/relationships/hyperlink" Target="http://www.1ppt.com/kejian/" TargetMode="External" /><Relationship Id="rId14" Type="http://schemas.openxmlformats.org/officeDocument/2006/relationships/hyperlink" Target="http://www.1ppt.com/kejian/yuwen/" TargetMode="External" /><Relationship Id="rId15" Type="http://schemas.openxmlformats.org/officeDocument/2006/relationships/hyperlink" Target="http://www.1ppt.com/kejian/shuxue/" TargetMode="External" /><Relationship Id="rId16" Type="http://schemas.openxmlformats.org/officeDocument/2006/relationships/hyperlink" Target="http://www.1ppt.com/kejian/yingyu/" TargetMode="External" /><Relationship Id="rId17" Type="http://schemas.openxmlformats.org/officeDocument/2006/relationships/hyperlink" Target="http://www.1ppt.com/kejian/meishu/" TargetMode="External" /><Relationship Id="rId18" Type="http://schemas.openxmlformats.org/officeDocument/2006/relationships/hyperlink" Target="http://www.1ppt.com/kejian/kexue/" TargetMode="External" /><Relationship Id="rId19" Type="http://schemas.openxmlformats.org/officeDocument/2006/relationships/hyperlink" Target="http://www.1ppt.com/kejian/wuli/" TargetMode="External" /><Relationship Id="rId2" Type="http://schemas.openxmlformats.org/officeDocument/2006/relationships/hyperlink" Target="http://www.1ppt.com/moban/" TargetMode="External" /><Relationship Id="rId20" Type="http://schemas.openxmlformats.org/officeDocument/2006/relationships/hyperlink" Target="http://www.1ppt.com/kejian/huaxue/&#29983;&#29289;&#35838;&#20214;" TargetMode="External" /><Relationship Id="rId21" Type="http://schemas.openxmlformats.org/officeDocument/2006/relationships/hyperlink" Target="http://www.1ppt.com/kejian/shengwu/" TargetMode="External" /><Relationship Id="rId22" Type="http://schemas.openxmlformats.org/officeDocument/2006/relationships/hyperlink" Target="http://www.1ppt.com/kejian/dili/" TargetMode="External" /><Relationship Id="rId23" Type="http://schemas.openxmlformats.org/officeDocument/2006/relationships/hyperlink" Target="http://www.1ppt.com/kejian/lishi/" TargetMode="External" /><Relationship Id="rId3" Type="http://schemas.openxmlformats.org/officeDocument/2006/relationships/hyperlink" Target="http://www.1ppt.com/sucai/" TargetMode="External" /><Relationship Id="rId4" Type="http://schemas.openxmlformats.org/officeDocument/2006/relationships/hyperlink" Target="http://www.1ppt.com/beijing/" TargetMode="External" /><Relationship Id="rId5" Type="http://schemas.openxmlformats.org/officeDocument/2006/relationships/hyperlink" Target="http://www.1ppt.com/tubiao/" TargetMode="External" /><Relationship Id="rId6" Type="http://schemas.openxmlformats.org/officeDocument/2006/relationships/hyperlink" Target="http://www.1ppt.com/xiazai/" TargetMode="External" /><Relationship Id="rId7" Type="http://schemas.openxmlformats.org/officeDocument/2006/relationships/hyperlink" Target="http://www.1ppt.com/powerpoint/" TargetMode="External" /><Relationship Id="rId8" Type="http://schemas.openxmlformats.org/officeDocument/2006/relationships/hyperlink" Target="http://www.1ppt.com/ziliao/" TargetMode="External" /><Relationship Id="rId9" Type="http://schemas.openxmlformats.org/officeDocument/2006/relationships/hyperlink" Target="http://www.1ppt.com/fanwen/" TargetMode="Externa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image" Target="../media/image2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1392936"/>
              <a:ext cx="12192000" cy="1430020"/>
            </a:xfrm>
            <a:custGeom>
              <a:rect l="l" t="t" r="r" b="b"/>
              <a:pathLst>
                <a:path w="12192000" h="1430020">
                  <a:moveTo>
                    <a:pt x="12192000" y="1429512"/>
                  </a:moveTo>
                  <a:lnTo>
                    <a:pt x="0" y="1429512"/>
                  </a:lnTo>
                  <a:lnTo>
                    <a:pt x="0" y="0"/>
                  </a:lnTo>
                  <a:lnTo>
                    <a:pt x="12192000" y="0"/>
                  </a:lnTo>
                  <a:lnTo>
                    <a:pt x="12192000" y="1429512"/>
                  </a:lnTo>
                  <a:close/>
                </a:path>
              </a:pathLst>
            </a:custGeom>
            <a:solidFill>
              <a:srgbClr val="FFFFFF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2543797" y="1705978"/>
              <a:ext cx="249631" cy="75817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042856" y="1700161"/>
              <a:ext cx="472135" cy="76399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4199305" y="1585531"/>
              <a:ext cx="1002703" cy="98560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5304231" y="1559864"/>
              <a:ext cx="1028382" cy="10160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6541808" y="1568424"/>
              <a:ext cx="810158" cy="101554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7552601" y="1590459"/>
              <a:ext cx="1006995" cy="98922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8670366" y="1604200"/>
              <a:ext cx="1019822" cy="962660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949281" y="3495459"/>
            <a:ext cx="4291965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>
                <a:latin typeface="黑体"/>
                <a:cs typeface="黑体"/>
              </a:rPr>
              <a:t>部编人教版七年级语文上</a:t>
            </a:r>
            <a:r>
              <a:rPr sz="2800" spc="-5">
                <a:latin typeface="黑体"/>
                <a:cs typeface="黑体"/>
              </a:rPr>
              <a:t>册</a:t>
            </a:r>
            <a:endParaRPr sz="2800">
              <a:latin typeface="黑体"/>
              <a:cs typeface="黑体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3152" y="3110649"/>
            <a:ext cx="12059920" cy="3718560"/>
            <a:chOff x="73152" y="3110649"/>
            <a:chExt cx="12059920" cy="3718560"/>
          </a:xfrm>
        </p:grpSpPr>
        <p:sp>
          <p:nvSpPr>
            <p:cNvPr id="14" name="object 14"/>
            <p:cNvSpPr/>
            <p:nvPr/>
          </p:nvSpPr>
          <p:spPr>
            <a:xfrm>
              <a:off x="2975609" y="3110649"/>
              <a:ext cx="6240145" cy="25400"/>
            </a:xfrm>
            <a:custGeom>
              <a:rect l="l" t="t" r="r" b="b"/>
              <a:pathLst>
                <a:path w="6240145" h="25400">
                  <a:moveTo>
                    <a:pt x="6239929" y="25400"/>
                  </a:moveTo>
                  <a:lnTo>
                    <a:pt x="0" y="25400"/>
                  </a:lnTo>
                  <a:lnTo>
                    <a:pt x="0" y="0"/>
                  </a:lnTo>
                  <a:lnTo>
                    <a:pt x="6239929" y="0"/>
                  </a:lnTo>
                  <a:lnTo>
                    <a:pt x="6239929" y="25400"/>
                  </a:lnTo>
                  <a:close/>
                </a:path>
              </a:pathLst>
            </a:custGeom>
            <a:solidFill>
              <a:srgbClr val="17161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73152" y="3573779"/>
              <a:ext cx="2490216" cy="315163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/>
            <a:stretch>
              <a:fillRect/>
            </a:stretch>
          </p:blipFill>
          <p:spPr>
            <a:xfrm>
              <a:off x="8058911" y="3941063"/>
              <a:ext cx="4073652" cy="288798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3538728" y="5384304"/>
              <a:ext cx="1405966" cy="139736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/>
            <a:stretch>
              <a:fillRect/>
            </a:stretch>
          </p:blipFill>
          <p:spPr>
            <a:xfrm>
              <a:off x="3651504" y="4415027"/>
              <a:ext cx="673608" cy="673607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/>
            <a:stretch>
              <a:fillRect/>
            </a:stretch>
          </p:blipFill>
          <p:spPr>
            <a:xfrm>
              <a:off x="6941184" y="5480304"/>
              <a:ext cx="807720" cy="80771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6347447" y="4321962"/>
              <a:ext cx="1192847" cy="11438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658111" y="358140"/>
            <a:ext cx="4256532" cy="614172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503669" y="2231389"/>
            <a:ext cx="4111625" cy="18535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1936年随加拿大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志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愿军赴西班牙支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持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反法西斯斗争</a:t>
            </a:r>
            <a:r>
              <a:rPr sz="4000" b="1" spc="-25">
                <a:solidFill>
                  <a:srgbClr val="44536A"/>
                </a:solidFill>
                <a:latin typeface="黑体"/>
                <a:cs typeface="黑体"/>
              </a:rPr>
              <a:t>。</a:t>
            </a:r>
            <a:endParaRPr sz="40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793740" y="1233805"/>
            <a:ext cx="5643245" cy="42919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1938年受加拿大共产党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和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美国共产党的派遣，率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领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由加拿大人和美国人组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成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的医疗队来中国援助抗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日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战争。他以精湛的医术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抢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救了大批伤员，培养了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许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多医务干部</a:t>
            </a:r>
            <a:r>
              <a:rPr sz="4000" b="1" spc="-25">
                <a:solidFill>
                  <a:srgbClr val="44536A"/>
                </a:solidFill>
                <a:latin typeface="黑体"/>
                <a:cs typeface="黑体"/>
              </a:rPr>
              <a:t>。</a:t>
            </a:r>
            <a:endParaRPr sz="4000">
              <a:latin typeface="黑体"/>
              <a:cs typeface="黑体"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26236" y="463295"/>
            <a:ext cx="4079748" cy="593140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73480" y="477012"/>
            <a:ext cx="4381500" cy="569518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162675" y="1743075"/>
            <a:ext cx="4114165" cy="2463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后因抢救伤员感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染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中毒，1939年11</a:t>
            </a:r>
            <a:r>
              <a:rPr sz="4000" b="1" spc="-15">
                <a:solidFill>
                  <a:srgbClr val="44536A"/>
                </a:solidFill>
                <a:latin typeface="黑体"/>
                <a:cs typeface="黑体"/>
              </a:rPr>
              <a:t>月 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12日在河北完县</a:t>
            </a:r>
            <a:r>
              <a:rPr sz="4000" b="1" spc="-20">
                <a:solidFill>
                  <a:srgbClr val="44536A"/>
                </a:solidFill>
                <a:latin typeface="黑体"/>
                <a:cs typeface="黑体"/>
              </a:rPr>
              <a:t>逝 </a:t>
            </a:r>
            <a:r>
              <a:rPr sz="4000" b="1">
                <a:solidFill>
                  <a:srgbClr val="44536A"/>
                </a:solidFill>
                <a:latin typeface="黑体"/>
                <a:cs typeface="黑体"/>
              </a:rPr>
              <a:t>世，终年49岁</a:t>
            </a:r>
            <a:r>
              <a:rPr sz="4000" b="1" spc="-25">
                <a:solidFill>
                  <a:srgbClr val="44536A"/>
                </a:solidFill>
                <a:latin typeface="黑体"/>
                <a:cs typeface="黑体"/>
              </a:rPr>
              <a:t>。</a:t>
            </a:r>
            <a:endParaRPr sz="40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4739" y="768984"/>
            <a:ext cx="4614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>
                <a:latin typeface="新宋体"/>
                <a:cs typeface="新宋体"/>
              </a:rPr>
              <a:t>读准下列加点字的音</a:t>
            </a:r>
            <a:r>
              <a:rPr b="1" spc="-15">
                <a:latin typeface="新宋体"/>
                <a:cs typeface="新宋体"/>
              </a:rPr>
              <a:t>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232140" y="3803015"/>
            <a:ext cx="4286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80">
                <a:solidFill>
                  <a:srgbClr val="FF0000"/>
                </a:solidFill>
                <a:latin typeface="Lucida Sans Unicode"/>
                <a:cs typeface="Lucida Sans Unicode"/>
              </a:rPr>
              <a:t>b</a:t>
            </a:r>
            <a:r>
              <a:rPr sz="3600" spc="-325">
                <a:solidFill>
                  <a:srgbClr val="FF0000"/>
                </a:solidFill>
                <a:latin typeface="Lucida Sans Unicode"/>
                <a:cs typeface="Lucida Sans Unicode"/>
              </a:rPr>
              <a:t>ǐ</a:t>
            </a:r>
            <a:endParaRPr sz="3600">
              <a:latin typeface="Lucida Sans Unicode"/>
              <a:cs typeface="Lucida Sans Unicode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22140" y="4646295"/>
            <a:ext cx="2457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70">
                <a:solidFill>
                  <a:srgbClr val="FF0000"/>
                </a:solidFill>
                <a:latin typeface="Lucida Sans Unicode"/>
                <a:cs typeface="Lucida Sans Unicode"/>
              </a:rPr>
              <a:t>j</a:t>
            </a:r>
            <a:r>
              <a:rPr sz="3600">
                <a:solidFill>
                  <a:srgbClr val="FF0000"/>
                </a:solidFill>
                <a:latin typeface="Times New Roman"/>
                <a:cs typeface="Times New Roman"/>
              </a:rPr>
              <a:t>ì</a:t>
            </a:r>
            <a:endParaRPr sz="36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784340" y="1864994"/>
            <a:ext cx="3454400" cy="1673860"/>
          </a:xfrm>
          <a:prstGeom prst="rect">
            <a:avLst/>
          </a:prstGeom>
        </p:spPr>
        <p:txBody>
          <a:bodyPr vert="horz" wrap="square" lIns="0" tIns="288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70"/>
              </a:spcBef>
              <a:tabLst>
                <a:tab pos="1536065"/>
                <a:tab pos="2298065"/>
              </a:tabLst>
            </a:pPr>
            <a:r>
              <a:rPr sz="3600">
                <a:latin typeface="新宋体"/>
                <a:cs typeface="新宋体"/>
              </a:rPr>
              <a:t>狭隘(	</a:t>
            </a:r>
            <a:r>
              <a:rPr sz="3600" spc="-165">
                <a:solidFill>
                  <a:srgbClr val="FF0000"/>
                </a:solidFill>
                <a:latin typeface="Times New Roman"/>
                <a:cs typeface="Times New Roman"/>
              </a:rPr>
              <a:t>à</a:t>
            </a:r>
            <a:r>
              <a:rPr sz="3600" spc="-165">
                <a:solidFill>
                  <a:srgbClr val="FF0000"/>
                </a:solidFill>
                <a:latin typeface="Lucida Sans Unicode"/>
                <a:cs typeface="Lucida Sans Unicode"/>
              </a:rPr>
              <a:t>i	</a:t>
            </a: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  <a:spcBef>
                <a:spcPts val="2170"/>
              </a:spcBef>
            </a:pPr>
            <a:r>
              <a:rPr sz="3600">
                <a:latin typeface="新宋体"/>
                <a:cs typeface="新宋体"/>
              </a:rPr>
              <a:t>拈轻怕重(</a:t>
            </a:r>
            <a:r>
              <a:rPr sz="3600" spc="-675">
                <a:latin typeface="新宋体"/>
                <a:cs typeface="新宋体"/>
              </a:rPr>
              <a:t> </a:t>
            </a:r>
            <a:r>
              <a:rPr sz="3600" spc="55">
                <a:solidFill>
                  <a:srgbClr val="FF0000"/>
                </a:solidFill>
                <a:latin typeface="Lucida Sans Unicode"/>
                <a:cs typeface="Lucida Sans Unicode"/>
              </a:rPr>
              <a:t>niān</a:t>
            </a:r>
            <a:r>
              <a:rPr sz="3600" spc="55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784340" y="3786504"/>
            <a:ext cx="2540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8065"/>
              </a:tabLst>
            </a:pPr>
            <a:r>
              <a:rPr sz="3600">
                <a:latin typeface="新宋体"/>
                <a:cs typeface="新宋体"/>
              </a:rPr>
              <a:t>鄙视(	)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02839" y="2050415"/>
            <a:ext cx="3530600" cy="3133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algn="just">
              <a:lnSpc>
                <a:spcPct val="100000"/>
              </a:lnSpc>
              <a:spcBef>
                <a:spcPts val="100"/>
              </a:spcBef>
            </a:pPr>
            <a:r>
              <a:rPr sz="5400" baseline="-10802">
                <a:latin typeface="新宋体"/>
                <a:cs typeface="新宋体"/>
              </a:rPr>
              <a:t>派遣(</a:t>
            </a:r>
            <a:r>
              <a:rPr sz="5400" spc="-1814" baseline="-10802">
                <a:latin typeface="新宋体"/>
                <a:cs typeface="新宋体"/>
              </a:rPr>
              <a:t> </a:t>
            </a:r>
            <a:r>
              <a:rPr sz="3600" spc="70">
                <a:solidFill>
                  <a:srgbClr val="FF0000"/>
                </a:solidFill>
                <a:latin typeface="Lucida Sans Unicode"/>
                <a:cs typeface="Lucida Sans Unicode"/>
              </a:rPr>
              <a:t>qiǎn</a:t>
            </a:r>
            <a:r>
              <a:rPr sz="3600" spc="-580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sz="5400" baseline="-10802">
                <a:latin typeface="新宋体"/>
                <a:cs typeface="新宋体"/>
              </a:rPr>
              <a:t>)</a:t>
            </a:r>
            <a:endParaRPr sz="5400" baseline="-10802">
              <a:latin typeface="新宋体"/>
              <a:cs typeface="新宋体"/>
            </a:endParaRPr>
          </a:p>
          <a:p>
            <a:pPr marL="50800" marR="43180" algn="just">
              <a:lnSpc>
                <a:spcPct val="149400"/>
              </a:lnSpc>
              <a:spcBef>
                <a:spcPts val="785"/>
              </a:spcBef>
            </a:pPr>
            <a:r>
              <a:rPr sz="3600">
                <a:latin typeface="新宋体"/>
                <a:cs typeface="新宋体"/>
              </a:rPr>
              <a:t>满腔热忱(</a:t>
            </a:r>
            <a:r>
              <a:rPr sz="3600" spc="-1295">
                <a:latin typeface="新宋体"/>
                <a:cs typeface="新宋体"/>
              </a:rPr>
              <a:t> </a:t>
            </a:r>
            <a:r>
              <a:rPr sz="3600" spc="95">
                <a:solidFill>
                  <a:srgbClr val="FF0000"/>
                </a:solidFill>
                <a:latin typeface="Lucida Sans Unicode"/>
                <a:cs typeface="Lucida Sans Unicode"/>
              </a:rPr>
              <a:t>ch</a:t>
            </a:r>
            <a:r>
              <a:rPr sz="3600" spc="95">
                <a:solidFill>
                  <a:srgbClr val="FF0000"/>
                </a:solidFill>
                <a:latin typeface="Times New Roman"/>
                <a:cs typeface="Times New Roman"/>
              </a:rPr>
              <a:t>é</a:t>
            </a:r>
            <a:r>
              <a:rPr sz="3600" spc="95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sz="3600" spc="95">
                <a:latin typeface="新宋体"/>
                <a:cs typeface="新宋体"/>
              </a:rPr>
              <a:t>)  </a:t>
            </a:r>
            <a:r>
              <a:rPr sz="3600">
                <a:latin typeface="新宋体"/>
                <a:cs typeface="新宋体"/>
              </a:rPr>
              <a:t>以身殉职(</a:t>
            </a:r>
            <a:r>
              <a:rPr sz="3600" spc="-55">
                <a:latin typeface="新宋体"/>
                <a:cs typeface="新宋体"/>
              </a:rPr>
              <a:t> </a:t>
            </a:r>
            <a:r>
              <a:rPr sz="5400" spc="-262" baseline="-2314">
                <a:solidFill>
                  <a:srgbClr val="FF0000"/>
                </a:solidFill>
                <a:latin typeface="Lucida Sans Unicode"/>
                <a:cs typeface="Lucida Sans Unicode"/>
              </a:rPr>
              <a:t>x</a:t>
            </a:r>
            <a:r>
              <a:rPr sz="5400" spc="-262" baseline="-2314">
                <a:solidFill>
                  <a:srgbClr val="FF0000"/>
                </a:solidFill>
                <a:latin typeface="Times New Roman"/>
                <a:cs typeface="Times New Roman"/>
              </a:rPr>
              <a:t>ù</a:t>
            </a:r>
            <a:r>
              <a:rPr sz="5400" spc="-262" baseline="-2314">
                <a:solidFill>
                  <a:srgbClr val="FF0000"/>
                </a:solidFill>
                <a:latin typeface="Lucida Sans Unicode"/>
                <a:cs typeface="Lucida Sans Unicode"/>
              </a:rPr>
              <a:t>n</a:t>
            </a:r>
            <a:r>
              <a:rPr sz="5400" spc="434" baseline="-2314">
                <a:solidFill>
                  <a:srgbClr val="FF0000"/>
                </a:solidFill>
                <a:latin typeface="Lucida Sans Unicode"/>
                <a:cs typeface="Lucida Sans Unicode"/>
              </a:rPr>
              <a:t> </a:t>
            </a:r>
            <a:r>
              <a:rPr sz="3600">
                <a:latin typeface="新宋体"/>
                <a:cs typeface="新宋体"/>
              </a:rPr>
              <a:t>)  晋 察 冀 (</a:t>
            </a:r>
            <a:r>
              <a:rPr sz="3600" spc="1725">
                <a:latin typeface="新宋体"/>
                <a:cs typeface="新宋体"/>
              </a:rPr>
              <a:t> </a:t>
            </a: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119437" y="2738437"/>
            <a:ext cx="4352925" cy="2600325"/>
            <a:chOff x="3119437" y="2738437"/>
            <a:chExt cx="4352925" cy="2600325"/>
          </a:xfrm>
        </p:grpSpPr>
        <p:pic>
          <p:nvPicPr>
            <p:cNvPr id="10" name="object 1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119437" y="2738437"/>
              <a:ext cx="85725" cy="8572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957637" y="3576637"/>
              <a:ext cx="85725" cy="8572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76637" y="4414837"/>
              <a:ext cx="85725" cy="8572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76637" y="5253037"/>
              <a:ext cx="85725" cy="8572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929437" y="4414837"/>
              <a:ext cx="85725" cy="8572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7005637" y="3576637"/>
              <a:ext cx="85725" cy="85725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7386637" y="2814637"/>
              <a:ext cx="85725" cy="8572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55"/>
              </a:spcBef>
            </a:pPr>
            <a:r>
              <a:rPr/>
              <a:t>解释下列词语。</a:t>
            </a: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5400" baseline="-5401"/>
              <a:t>(1)共产主义精神</a:t>
            </a:r>
            <a:r>
              <a:rPr sz="5400" spc="-2362" baseline="-5401"/>
              <a:t>：</a:t>
            </a:r>
            <a:r>
              <a:rPr sz="3200">
                <a:solidFill>
                  <a:srgbClr val="FF0000"/>
                </a:solidFill>
                <a:latin typeface="宋体"/>
                <a:cs typeface="宋体"/>
              </a:rPr>
              <a:t>每个共产党员的最高理想</a:t>
            </a:r>
            <a:r>
              <a:rPr sz="3200" spc="5">
                <a:solidFill>
                  <a:srgbClr val="FF0000"/>
                </a:solidFill>
                <a:latin typeface="宋体"/>
                <a:cs typeface="宋体"/>
              </a:rPr>
              <a:t>，</a:t>
            </a:r>
            <a:endParaRPr sz="3200">
              <a:latin typeface="宋体"/>
              <a:cs typeface="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83739" y="1189355"/>
            <a:ext cx="8589010" cy="559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698875" marR="5080">
              <a:lnSpc>
                <a:spcPct val="100000"/>
              </a:lnSpc>
              <a:spcBef>
                <a:spcPts val="105"/>
              </a:spcBef>
            </a:pPr>
            <a:r>
              <a:rPr sz="3200">
                <a:solidFill>
                  <a:srgbClr val="FF0000"/>
                </a:solidFill>
                <a:latin typeface="宋体"/>
                <a:cs typeface="宋体"/>
              </a:rPr>
              <a:t>他的所有行为、品质都是为 了实现共产主义精神</a:t>
            </a:r>
            <a:r>
              <a:rPr sz="3200" spc="5">
                <a:solidFill>
                  <a:srgbClr val="FF0000"/>
                </a:solidFill>
                <a:latin typeface="宋体"/>
                <a:cs typeface="宋体"/>
              </a:rPr>
              <a:t>。</a:t>
            </a:r>
            <a:endParaRPr sz="3200">
              <a:latin typeface="宋体"/>
              <a:cs typeface="宋体"/>
            </a:endParaRPr>
          </a:p>
          <a:p>
            <a:pPr marL="1612900" marR="568325" indent="-1600200" algn="just">
              <a:lnSpc>
                <a:spcPct val="100000"/>
              </a:lnSpc>
              <a:spcBef>
                <a:spcPts val="1125"/>
              </a:spcBef>
            </a:pPr>
            <a:r>
              <a:rPr sz="5400" baseline="-3858">
                <a:latin typeface="新宋体"/>
                <a:cs typeface="新宋体"/>
              </a:rPr>
              <a:t>⑵国际主义精神</a:t>
            </a:r>
            <a:r>
              <a:rPr sz="5400" spc="-2700" baseline="-3858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没有国家界限，为了其 他国家的革命斗争而共同反对阶 级敌人的精神。</a:t>
            </a:r>
            <a:endParaRPr sz="360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  <a:spcBef>
                <a:spcPts val="359"/>
              </a:spcBef>
            </a:pPr>
            <a:r>
              <a:rPr sz="5400" baseline="1543">
                <a:latin typeface="新宋体"/>
                <a:cs typeface="新宋体"/>
              </a:rPr>
              <a:t>⑶满腔热忱</a:t>
            </a:r>
            <a:r>
              <a:rPr sz="5400" spc="-1800" baseline="1543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心里充满真诚和热情。</a:t>
            </a:r>
            <a:endParaRPr sz="3600">
              <a:latin typeface="新宋体"/>
              <a:cs typeface="新宋体"/>
            </a:endParaRPr>
          </a:p>
          <a:p>
            <a:pPr marL="2603500">
              <a:lnSpc>
                <a:spcPts val="4175"/>
              </a:lnSpc>
            </a:pP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忱：情意。</a:t>
            </a:r>
            <a:endParaRPr sz="3600">
              <a:latin typeface="新宋体"/>
              <a:cs typeface="新宋体"/>
            </a:endParaRPr>
          </a:p>
          <a:p>
            <a:pPr marL="12700">
              <a:lnSpc>
                <a:spcPts val="4175"/>
              </a:lnSpc>
            </a:pPr>
            <a:r>
              <a:rPr sz="5400" baseline="-2314">
                <a:latin typeface="新宋体"/>
                <a:cs typeface="新宋体"/>
              </a:rPr>
              <a:t>⑷漠不关心</a:t>
            </a:r>
            <a:r>
              <a:rPr sz="5400" spc="-2467" baseline="-2314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态度冷淡，毫不关心</a:t>
            </a:r>
            <a:endParaRPr sz="3600">
              <a:latin typeface="新宋体"/>
              <a:cs typeface="新宋体"/>
            </a:endParaRPr>
          </a:p>
          <a:p>
            <a:pPr marL="1841500" marR="796925" indent="-1828800">
              <a:lnSpc>
                <a:spcPct val="100000"/>
              </a:lnSpc>
              <a:spcBef>
                <a:spcPts val="405"/>
              </a:spcBef>
            </a:pPr>
            <a:r>
              <a:rPr sz="5400" baseline="3858">
                <a:latin typeface="新宋体"/>
                <a:cs typeface="新宋体"/>
              </a:rPr>
              <a:t>⑸纯粹：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不含杂质，不掺杂其他成分。 本课指真正、名副其实。</a:t>
            </a:r>
            <a:endParaRPr sz="3600">
              <a:latin typeface="新宋体"/>
              <a:cs typeface="新宋体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506969" y="130822"/>
              <a:ext cx="7307491" cy="62736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295400" y="937260"/>
              <a:ext cx="9601200" cy="56007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859536" y="644651"/>
            <a:ext cx="10472927" cy="556717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952" y="1771332"/>
            <a:ext cx="7373620" cy="2219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29360" algn="just">
              <a:lnSpc>
                <a:spcPct val="100000"/>
              </a:lnSpc>
              <a:spcBef>
                <a:spcPts val="100"/>
              </a:spcBef>
            </a:pPr>
            <a:r>
              <a:rPr sz="4800" b="1">
                <a:solidFill>
                  <a:srgbClr val="000039"/>
                </a:solidFill>
                <a:latin typeface="黑体"/>
                <a:cs typeface="黑体"/>
              </a:rPr>
              <a:t>请找出各段的重点句</a:t>
            </a:r>
            <a:r>
              <a:rPr sz="4800" b="1" spc="-15">
                <a:solidFill>
                  <a:srgbClr val="000039"/>
                </a:solidFill>
                <a:latin typeface="黑体"/>
                <a:cs typeface="黑体"/>
              </a:rPr>
              <a:t>， </a:t>
            </a:r>
            <a:r>
              <a:rPr sz="4800" b="1">
                <a:solidFill>
                  <a:srgbClr val="000039"/>
                </a:solidFill>
                <a:latin typeface="黑体"/>
                <a:cs typeface="黑体"/>
              </a:rPr>
              <a:t>再参照重点句的意思归纳</a:t>
            </a:r>
            <a:r>
              <a:rPr sz="4800" b="1" spc="-15">
                <a:solidFill>
                  <a:srgbClr val="000039"/>
                </a:solidFill>
                <a:latin typeface="黑体"/>
                <a:cs typeface="黑体"/>
              </a:rPr>
              <a:t>各 </a:t>
            </a:r>
            <a:r>
              <a:rPr sz="4800" b="1">
                <a:solidFill>
                  <a:srgbClr val="000039"/>
                </a:solidFill>
                <a:latin typeface="黑体"/>
                <a:cs typeface="黑体"/>
              </a:rPr>
              <a:t>段要点（即段意</a:t>
            </a:r>
            <a:r>
              <a:rPr sz="4800" b="1" spc="-20">
                <a:solidFill>
                  <a:srgbClr val="000039"/>
                </a:solidFill>
                <a:latin typeface="黑体"/>
                <a:cs typeface="黑体"/>
              </a:rPr>
              <a:t>）</a:t>
            </a:r>
            <a:endParaRPr sz="48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183504" y="333692"/>
            <a:ext cx="2216785" cy="680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b="1">
                <a:solidFill>
                  <a:srgbClr val="000039"/>
                </a:solidFill>
                <a:latin typeface="新宋体"/>
                <a:cs typeface="新宋体"/>
              </a:rPr>
              <a:t>文章框</a:t>
            </a:r>
            <a:r>
              <a:rPr sz="4300" b="1" spc="-25">
                <a:solidFill>
                  <a:srgbClr val="000039"/>
                </a:solidFill>
                <a:latin typeface="新宋体"/>
                <a:cs typeface="新宋体"/>
              </a:rPr>
              <a:t>架</a:t>
            </a:r>
            <a:endParaRPr sz="4300">
              <a:latin typeface="新宋体"/>
              <a:cs typeface="新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4152" y="1491805"/>
            <a:ext cx="6995159" cy="2616200"/>
          </a:xfrm>
          <a:prstGeom prst="rect">
            <a:avLst/>
          </a:prstGeom>
        </p:spPr>
        <p:txBody>
          <a:bodyPr vert="horz" wrap="square" lIns="0" tIns="182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800" b="1">
                <a:solidFill>
                  <a:srgbClr val="FF0000"/>
                </a:solidFill>
                <a:latin typeface="新宋体"/>
                <a:cs typeface="新宋体"/>
              </a:rPr>
              <a:t>1、赞扬白求恩同志的国际主义精神</a:t>
            </a:r>
            <a:r>
              <a:rPr sz="2800" b="1" spc="-2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2800">
              <a:latin typeface="新宋体"/>
              <a:cs typeface="新宋体"/>
            </a:endParaRPr>
          </a:p>
          <a:p>
            <a:pPr marL="241300" marR="363220" indent="-228600">
              <a:lnSpc>
                <a:spcPts val="3020"/>
              </a:lnSpc>
              <a:spcBef>
                <a:spcPts val="1725"/>
              </a:spcBef>
            </a:pPr>
            <a:r>
              <a:rPr sz="2800" b="1">
                <a:solidFill>
                  <a:srgbClr val="FF0000"/>
                </a:solidFill>
                <a:latin typeface="新宋体"/>
                <a:cs typeface="新宋体"/>
              </a:rPr>
              <a:t>2、赞扬白求恩同志毫不利己专门利人的</a:t>
            </a:r>
            <a:r>
              <a:rPr sz="2800" b="1" spc="-15">
                <a:solidFill>
                  <a:srgbClr val="FF0000"/>
                </a:solidFill>
                <a:latin typeface="新宋体"/>
                <a:cs typeface="新宋体"/>
              </a:rPr>
              <a:t>精 </a:t>
            </a:r>
            <a:r>
              <a:rPr sz="2800" b="1">
                <a:solidFill>
                  <a:srgbClr val="FF0000"/>
                </a:solidFill>
                <a:latin typeface="新宋体"/>
                <a:cs typeface="新宋体"/>
              </a:rPr>
              <a:t>神</a:t>
            </a:r>
            <a:r>
              <a:rPr sz="2800" b="1" spc="-2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2800">
              <a:latin typeface="新宋体"/>
              <a:cs typeface="新宋体"/>
            </a:endParaRPr>
          </a:p>
          <a:p>
            <a:pPr marL="12700">
              <a:lnSpc>
                <a:spcPts val="2975"/>
              </a:lnSpc>
            </a:pPr>
            <a:r>
              <a:rPr sz="2800" b="1">
                <a:solidFill>
                  <a:srgbClr val="FF0000"/>
                </a:solidFill>
                <a:latin typeface="新宋体"/>
                <a:cs typeface="新宋体"/>
              </a:rPr>
              <a:t>3、赞扬白求恩同志对技术精益求精的精神</a:t>
            </a:r>
            <a:r>
              <a:rPr sz="2800" b="1" spc="-2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280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  <a:spcBef>
                <a:spcPts val="1600"/>
              </a:spcBef>
            </a:pPr>
            <a:r>
              <a:rPr sz="2800" b="1">
                <a:solidFill>
                  <a:srgbClr val="FF0000"/>
                </a:solidFill>
                <a:latin typeface="新宋体"/>
                <a:cs typeface="新宋体"/>
              </a:rPr>
              <a:t>文章总的结构是：分分分</a:t>
            </a:r>
            <a:r>
              <a:rPr sz="2800" b="1" spc="-20">
                <a:solidFill>
                  <a:srgbClr val="FF0000"/>
                </a:solidFill>
                <a:latin typeface="新宋体"/>
                <a:cs typeface="新宋体"/>
              </a:rPr>
              <a:t>总</a:t>
            </a:r>
            <a:endParaRPr sz="2800">
              <a:latin typeface="新宋体"/>
              <a:cs typeface="新宋体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74935" y="1550987"/>
            <a:ext cx="360680" cy="2959100"/>
          </a:xfrm>
          <a:custGeom>
            <a:rect l="l" t="t" r="r" b="b"/>
            <a:pathLst>
              <a:path w="360679" h="2959100">
                <a:moveTo>
                  <a:pt x="360591" y="12700"/>
                </a:moveTo>
                <a:lnTo>
                  <a:pt x="295859" y="12700"/>
                </a:lnTo>
                <a:lnTo>
                  <a:pt x="304596" y="0"/>
                </a:lnTo>
                <a:lnTo>
                  <a:pt x="360362" y="0"/>
                </a:lnTo>
                <a:lnTo>
                  <a:pt x="360591" y="12700"/>
                </a:lnTo>
                <a:close/>
              </a:path>
              <a:path w="360679" h="2959100">
                <a:moveTo>
                  <a:pt x="301193" y="25400"/>
                </a:moveTo>
                <a:lnTo>
                  <a:pt x="270954" y="25400"/>
                </a:lnTo>
                <a:lnTo>
                  <a:pt x="279031" y="12700"/>
                </a:lnTo>
                <a:lnTo>
                  <a:pt x="309562" y="12700"/>
                </a:lnTo>
                <a:lnTo>
                  <a:pt x="301193" y="25400"/>
                </a:lnTo>
                <a:close/>
              </a:path>
              <a:path w="360679" h="2959100">
                <a:moveTo>
                  <a:pt x="278231" y="38100"/>
                </a:moveTo>
                <a:lnTo>
                  <a:pt x="255308" y="38100"/>
                </a:lnTo>
                <a:lnTo>
                  <a:pt x="262864" y="25400"/>
                </a:lnTo>
                <a:lnTo>
                  <a:pt x="286004" y="25400"/>
                </a:lnTo>
                <a:lnTo>
                  <a:pt x="278231" y="38100"/>
                </a:lnTo>
                <a:close/>
              </a:path>
              <a:path w="360679" h="2959100">
                <a:moveTo>
                  <a:pt x="250507" y="63500"/>
                </a:moveTo>
                <a:lnTo>
                  <a:pt x="234480" y="63500"/>
                </a:lnTo>
                <a:lnTo>
                  <a:pt x="241223" y="50800"/>
                </a:lnTo>
                <a:lnTo>
                  <a:pt x="248246" y="38100"/>
                </a:lnTo>
                <a:lnTo>
                  <a:pt x="271233" y="38100"/>
                </a:lnTo>
                <a:lnTo>
                  <a:pt x="263918" y="50800"/>
                </a:lnTo>
                <a:lnTo>
                  <a:pt x="257314" y="50800"/>
                </a:lnTo>
                <a:lnTo>
                  <a:pt x="250507" y="63500"/>
                </a:lnTo>
                <a:close/>
              </a:path>
              <a:path w="360679" h="2959100">
                <a:moveTo>
                  <a:pt x="221589" y="101600"/>
                </a:moveTo>
                <a:lnTo>
                  <a:pt x="210591" y="101600"/>
                </a:lnTo>
                <a:lnTo>
                  <a:pt x="216077" y="88900"/>
                </a:lnTo>
                <a:lnTo>
                  <a:pt x="221894" y="76200"/>
                </a:lnTo>
                <a:lnTo>
                  <a:pt x="228028" y="63500"/>
                </a:lnTo>
                <a:lnTo>
                  <a:pt x="244360" y="63500"/>
                </a:lnTo>
                <a:lnTo>
                  <a:pt x="238099" y="76200"/>
                </a:lnTo>
                <a:lnTo>
                  <a:pt x="238277" y="76200"/>
                </a:lnTo>
                <a:lnTo>
                  <a:pt x="232308" y="88900"/>
                </a:lnTo>
                <a:lnTo>
                  <a:pt x="226949" y="88900"/>
                </a:lnTo>
                <a:lnTo>
                  <a:pt x="221589" y="101600"/>
                </a:lnTo>
                <a:close/>
              </a:path>
              <a:path w="360679" h="2959100">
                <a:moveTo>
                  <a:pt x="197332" y="165100"/>
                </a:moveTo>
                <a:lnTo>
                  <a:pt x="185127" y="165100"/>
                </a:lnTo>
                <a:lnTo>
                  <a:pt x="188429" y="152400"/>
                </a:lnTo>
                <a:lnTo>
                  <a:pt x="192112" y="139700"/>
                </a:lnTo>
                <a:lnTo>
                  <a:pt x="196189" y="127000"/>
                </a:lnTo>
                <a:lnTo>
                  <a:pt x="200634" y="114300"/>
                </a:lnTo>
                <a:lnTo>
                  <a:pt x="205435" y="101600"/>
                </a:lnTo>
                <a:lnTo>
                  <a:pt x="221716" y="101600"/>
                </a:lnTo>
                <a:lnTo>
                  <a:pt x="216700" y="114300"/>
                </a:lnTo>
                <a:lnTo>
                  <a:pt x="212128" y="127000"/>
                </a:lnTo>
                <a:lnTo>
                  <a:pt x="207987" y="127000"/>
                </a:lnTo>
                <a:lnTo>
                  <a:pt x="204012" y="139700"/>
                </a:lnTo>
                <a:lnTo>
                  <a:pt x="200482" y="152400"/>
                </a:lnTo>
                <a:lnTo>
                  <a:pt x="197332" y="165100"/>
                </a:lnTo>
                <a:close/>
              </a:path>
              <a:path w="360679" h="2959100">
                <a:moveTo>
                  <a:pt x="172161" y="1333500"/>
                </a:moveTo>
                <a:lnTo>
                  <a:pt x="156502" y="1333500"/>
                </a:lnTo>
                <a:lnTo>
                  <a:pt x="160108" y="1320800"/>
                </a:lnTo>
                <a:lnTo>
                  <a:pt x="163258" y="1308100"/>
                </a:lnTo>
                <a:lnTo>
                  <a:pt x="166027" y="1295400"/>
                </a:lnTo>
                <a:lnTo>
                  <a:pt x="168363" y="1295400"/>
                </a:lnTo>
                <a:lnTo>
                  <a:pt x="170370" y="1282700"/>
                </a:lnTo>
                <a:lnTo>
                  <a:pt x="171919" y="1270000"/>
                </a:lnTo>
                <a:lnTo>
                  <a:pt x="173037" y="1257300"/>
                </a:lnTo>
                <a:lnTo>
                  <a:pt x="173723" y="1244600"/>
                </a:lnTo>
                <a:lnTo>
                  <a:pt x="173951" y="1231900"/>
                </a:lnTo>
                <a:lnTo>
                  <a:pt x="173951" y="241300"/>
                </a:lnTo>
                <a:lnTo>
                  <a:pt x="174193" y="228600"/>
                </a:lnTo>
                <a:lnTo>
                  <a:pt x="177698" y="190500"/>
                </a:lnTo>
                <a:lnTo>
                  <a:pt x="182232" y="165100"/>
                </a:lnTo>
                <a:lnTo>
                  <a:pt x="197396" y="165100"/>
                </a:lnTo>
                <a:lnTo>
                  <a:pt x="194563" y="177800"/>
                </a:lnTo>
                <a:lnTo>
                  <a:pt x="192189" y="190500"/>
                </a:lnTo>
                <a:lnTo>
                  <a:pt x="190220" y="203200"/>
                </a:lnTo>
                <a:lnTo>
                  <a:pt x="188696" y="203200"/>
                </a:lnTo>
                <a:lnTo>
                  <a:pt x="187553" y="215900"/>
                </a:lnTo>
                <a:lnTo>
                  <a:pt x="186867" y="228600"/>
                </a:lnTo>
                <a:lnTo>
                  <a:pt x="186639" y="241300"/>
                </a:lnTo>
                <a:lnTo>
                  <a:pt x="186639" y="1231900"/>
                </a:lnTo>
                <a:lnTo>
                  <a:pt x="184518" y="1270000"/>
                </a:lnTo>
                <a:lnTo>
                  <a:pt x="178358" y="1308100"/>
                </a:lnTo>
                <a:lnTo>
                  <a:pt x="175463" y="1320800"/>
                </a:lnTo>
                <a:lnTo>
                  <a:pt x="172161" y="1333500"/>
                </a:lnTo>
                <a:close/>
              </a:path>
              <a:path w="360679" h="2959100">
                <a:moveTo>
                  <a:pt x="149999" y="1384300"/>
                </a:moveTo>
                <a:lnTo>
                  <a:pt x="133642" y="1384300"/>
                </a:lnTo>
                <a:lnTo>
                  <a:pt x="139001" y="1371600"/>
                </a:lnTo>
                <a:lnTo>
                  <a:pt x="143891" y="1358900"/>
                </a:lnTo>
                <a:lnTo>
                  <a:pt x="148361" y="1358900"/>
                </a:lnTo>
                <a:lnTo>
                  <a:pt x="152692" y="1346200"/>
                </a:lnTo>
                <a:lnTo>
                  <a:pt x="156578" y="1333500"/>
                </a:lnTo>
                <a:lnTo>
                  <a:pt x="168478" y="1333500"/>
                </a:lnTo>
                <a:lnTo>
                  <a:pt x="164401" y="1346200"/>
                </a:lnTo>
                <a:lnTo>
                  <a:pt x="159956" y="1358900"/>
                </a:lnTo>
                <a:lnTo>
                  <a:pt x="155155" y="1371600"/>
                </a:lnTo>
                <a:lnTo>
                  <a:pt x="149999" y="1384300"/>
                </a:lnTo>
                <a:close/>
              </a:path>
              <a:path w="360679" h="2959100">
                <a:moveTo>
                  <a:pt x="132562" y="1409700"/>
                </a:moveTo>
                <a:lnTo>
                  <a:pt x="116230" y="1409700"/>
                </a:lnTo>
                <a:lnTo>
                  <a:pt x="122491" y="1397000"/>
                </a:lnTo>
                <a:lnTo>
                  <a:pt x="128130" y="1397000"/>
                </a:lnTo>
                <a:lnTo>
                  <a:pt x="133794" y="1384300"/>
                </a:lnTo>
                <a:lnTo>
                  <a:pt x="144513" y="1384300"/>
                </a:lnTo>
                <a:lnTo>
                  <a:pt x="138696" y="1397000"/>
                </a:lnTo>
                <a:lnTo>
                  <a:pt x="132562" y="1409700"/>
                </a:lnTo>
                <a:close/>
              </a:path>
              <a:path w="360679" h="2959100">
                <a:moveTo>
                  <a:pt x="112344" y="1435100"/>
                </a:moveTo>
                <a:lnTo>
                  <a:pt x="96431" y="1435100"/>
                </a:lnTo>
                <a:lnTo>
                  <a:pt x="103492" y="1422400"/>
                </a:lnTo>
                <a:lnTo>
                  <a:pt x="103276" y="1422400"/>
                </a:lnTo>
                <a:lnTo>
                  <a:pt x="110083" y="1409700"/>
                </a:lnTo>
                <a:lnTo>
                  <a:pt x="126111" y="1409700"/>
                </a:lnTo>
                <a:lnTo>
                  <a:pt x="119367" y="1422400"/>
                </a:lnTo>
                <a:lnTo>
                  <a:pt x="112344" y="1435100"/>
                </a:lnTo>
                <a:close/>
              </a:path>
              <a:path w="360679" h="2959100">
                <a:moveTo>
                  <a:pt x="97459" y="1447800"/>
                </a:moveTo>
                <a:lnTo>
                  <a:pt x="74587" y="1447800"/>
                </a:lnTo>
                <a:lnTo>
                  <a:pt x="82359" y="1435100"/>
                </a:lnTo>
                <a:lnTo>
                  <a:pt x="105041" y="1435100"/>
                </a:lnTo>
                <a:lnTo>
                  <a:pt x="97459" y="1447800"/>
                </a:lnTo>
                <a:close/>
              </a:path>
              <a:path w="360679" h="2959100">
                <a:moveTo>
                  <a:pt x="81864" y="1460500"/>
                </a:moveTo>
                <a:lnTo>
                  <a:pt x="59055" y="1460500"/>
                </a:lnTo>
                <a:lnTo>
                  <a:pt x="67233" y="1447800"/>
                </a:lnTo>
                <a:lnTo>
                  <a:pt x="89636" y="1447800"/>
                </a:lnTo>
                <a:lnTo>
                  <a:pt x="81864" y="1460500"/>
                </a:lnTo>
                <a:close/>
              </a:path>
              <a:path w="360679" h="2959100">
                <a:moveTo>
                  <a:pt x="56362" y="1473200"/>
                </a:moveTo>
                <a:lnTo>
                  <a:pt x="21869" y="1473200"/>
                </a:lnTo>
                <a:lnTo>
                  <a:pt x="26365" y="1460500"/>
                </a:lnTo>
                <a:lnTo>
                  <a:pt x="65074" y="1460500"/>
                </a:lnTo>
                <a:lnTo>
                  <a:pt x="56362" y="1473200"/>
                </a:lnTo>
                <a:close/>
              </a:path>
              <a:path w="360679" h="2959100">
                <a:moveTo>
                  <a:pt x="228" y="1485900"/>
                </a:moveTo>
                <a:lnTo>
                  <a:pt x="0" y="1485900"/>
                </a:lnTo>
                <a:lnTo>
                  <a:pt x="0" y="1473200"/>
                </a:lnTo>
                <a:lnTo>
                  <a:pt x="228" y="1473200"/>
                </a:lnTo>
                <a:lnTo>
                  <a:pt x="228" y="1485900"/>
                </a:lnTo>
                <a:close/>
              </a:path>
              <a:path w="360679" h="2959100">
                <a:moveTo>
                  <a:pt x="24041" y="1485900"/>
                </a:moveTo>
                <a:lnTo>
                  <a:pt x="228" y="1485900"/>
                </a:lnTo>
                <a:lnTo>
                  <a:pt x="228" y="1473200"/>
                </a:lnTo>
                <a:lnTo>
                  <a:pt x="28740" y="1473200"/>
                </a:lnTo>
                <a:lnTo>
                  <a:pt x="24041" y="1485900"/>
                </a:lnTo>
                <a:close/>
              </a:path>
              <a:path w="360679" h="2959100">
                <a:moveTo>
                  <a:pt x="56362" y="1485900"/>
                </a:moveTo>
                <a:lnTo>
                  <a:pt x="24041" y="1485900"/>
                </a:lnTo>
                <a:lnTo>
                  <a:pt x="28740" y="1473200"/>
                </a:lnTo>
                <a:lnTo>
                  <a:pt x="47434" y="1473200"/>
                </a:lnTo>
                <a:lnTo>
                  <a:pt x="56362" y="1485900"/>
                </a:lnTo>
                <a:close/>
              </a:path>
              <a:path w="360679" h="2959100">
                <a:moveTo>
                  <a:pt x="81864" y="1498600"/>
                </a:moveTo>
                <a:lnTo>
                  <a:pt x="51396" y="1498600"/>
                </a:lnTo>
                <a:lnTo>
                  <a:pt x="42849" y="1485900"/>
                </a:lnTo>
                <a:lnTo>
                  <a:pt x="73583" y="1485900"/>
                </a:lnTo>
                <a:lnTo>
                  <a:pt x="81864" y="1498600"/>
                </a:lnTo>
                <a:close/>
              </a:path>
              <a:path w="360679" h="2959100">
                <a:moveTo>
                  <a:pt x="97726" y="1511300"/>
                </a:moveTo>
                <a:lnTo>
                  <a:pt x="74891" y="1511300"/>
                </a:lnTo>
                <a:lnTo>
                  <a:pt x="66916" y="1498600"/>
                </a:lnTo>
                <a:lnTo>
                  <a:pt x="89916" y="1498600"/>
                </a:lnTo>
                <a:lnTo>
                  <a:pt x="97726" y="1511300"/>
                </a:lnTo>
                <a:close/>
              </a:path>
              <a:path w="360679" h="2959100">
                <a:moveTo>
                  <a:pt x="112344" y="1524000"/>
                </a:moveTo>
                <a:lnTo>
                  <a:pt x="96672" y="1524000"/>
                </a:lnTo>
                <a:lnTo>
                  <a:pt x="89357" y="1511300"/>
                </a:lnTo>
                <a:lnTo>
                  <a:pt x="105041" y="1511300"/>
                </a:lnTo>
                <a:lnTo>
                  <a:pt x="112344" y="1524000"/>
                </a:lnTo>
                <a:close/>
              </a:path>
              <a:path w="360679" h="2959100">
                <a:moveTo>
                  <a:pt x="132727" y="1549400"/>
                </a:moveTo>
                <a:lnTo>
                  <a:pt x="116420" y="1549400"/>
                </a:lnTo>
                <a:lnTo>
                  <a:pt x="109880" y="1536700"/>
                </a:lnTo>
                <a:lnTo>
                  <a:pt x="110083" y="1536700"/>
                </a:lnTo>
                <a:lnTo>
                  <a:pt x="103276" y="1524000"/>
                </a:lnTo>
                <a:lnTo>
                  <a:pt x="119367" y="1524000"/>
                </a:lnTo>
                <a:lnTo>
                  <a:pt x="126301" y="1536700"/>
                </a:lnTo>
                <a:lnTo>
                  <a:pt x="132727" y="1549400"/>
                </a:lnTo>
                <a:close/>
              </a:path>
              <a:path w="360679" h="2959100">
                <a:moveTo>
                  <a:pt x="155270" y="1587500"/>
                </a:moveTo>
                <a:lnTo>
                  <a:pt x="143891" y="1587500"/>
                </a:lnTo>
                <a:lnTo>
                  <a:pt x="138874" y="1574800"/>
                </a:lnTo>
                <a:lnTo>
                  <a:pt x="133642" y="1562100"/>
                </a:lnTo>
                <a:lnTo>
                  <a:pt x="128282" y="1562100"/>
                </a:lnTo>
                <a:lnTo>
                  <a:pt x="122313" y="1549400"/>
                </a:lnTo>
                <a:lnTo>
                  <a:pt x="138696" y="1549400"/>
                </a:lnTo>
                <a:lnTo>
                  <a:pt x="144652" y="1562100"/>
                </a:lnTo>
                <a:lnTo>
                  <a:pt x="150126" y="1574800"/>
                </a:lnTo>
                <a:lnTo>
                  <a:pt x="155270" y="1587500"/>
                </a:lnTo>
                <a:close/>
              </a:path>
              <a:path w="360679" h="2959100">
                <a:moveTo>
                  <a:pt x="133794" y="1574800"/>
                </a:moveTo>
                <a:lnTo>
                  <a:pt x="128130" y="1562100"/>
                </a:lnTo>
                <a:lnTo>
                  <a:pt x="133642" y="1562100"/>
                </a:lnTo>
                <a:lnTo>
                  <a:pt x="133794" y="1574800"/>
                </a:lnTo>
                <a:close/>
              </a:path>
              <a:path w="360679" h="2959100">
                <a:moveTo>
                  <a:pt x="207987" y="2819400"/>
                </a:moveTo>
                <a:lnTo>
                  <a:pt x="192036" y="2819400"/>
                </a:lnTo>
                <a:lnTo>
                  <a:pt x="188353" y="2806700"/>
                </a:lnTo>
                <a:lnTo>
                  <a:pt x="179705" y="2768600"/>
                </a:lnTo>
                <a:lnTo>
                  <a:pt x="174891" y="2730500"/>
                </a:lnTo>
                <a:lnTo>
                  <a:pt x="173951" y="2705100"/>
                </a:lnTo>
                <a:lnTo>
                  <a:pt x="173951" y="1727200"/>
                </a:lnTo>
                <a:lnTo>
                  <a:pt x="173710" y="1714500"/>
                </a:lnTo>
                <a:lnTo>
                  <a:pt x="173024" y="1701800"/>
                </a:lnTo>
                <a:lnTo>
                  <a:pt x="171894" y="1689100"/>
                </a:lnTo>
                <a:lnTo>
                  <a:pt x="170332" y="1676400"/>
                </a:lnTo>
                <a:lnTo>
                  <a:pt x="168363" y="1663700"/>
                </a:lnTo>
                <a:lnTo>
                  <a:pt x="165976" y="1651000"/>
                </a:lnTo>
                <a:lnTo>
                  <a:pt x="163195" y="1638300"/>
                </a:lnTo>
                <a:lnTo>
                  <a:pt x="160032" y="1625600"/>
                </a:lnTo>
                <a:lnTo>
                  <a:pt x="156502" y="1612900"/>
                </a:lnTo>
                <a:lnTo>
                  <a:pt x="152603" y="1600200"/>
                </a:lnTo>
                <a:lnTo>
                  <a:pt x="148462" y="1600200"/>
                </a:lnTo>
                <a:lnTo>
                  <a:pt x="143776" y="1587500"/>
                </a:lnTo>
                <a:lnTo>
                  <a:pt x="160058" y="1587500"/>
                </a:lnTo>
                <a:lnTo>
                  <a:pt x="172237" y="1625600"/>
                </a:lnTo>
                <a:lnTo>
                  <a:pt x="180886" y="1663700"/>
                </a:lnTo>
                <a:lnTo>
                  <a:pt x="185699" y="1701800"/>
                </a:lnTo>
                <a:lnTo>
                  <a:pt x="186651" y="1727200"/>
                </a:lnTo>
                <a:lnTo>
                  <a:pt x="186639" y="2705100"/>
                </a:lnTo>
                <a:lnTo>
                  <a:pt x="186880" y="2717800"/>
                </a:lnTo>
                <a:lnTo>
                  <a:pt x="187566" y="2730500"/>
                </a:lnTo>
                <a:lnTo>
                  <a:pt x="188696" y="2743200"/>
                </a:lnTo>
                <a:lnTo>
                  <a:pt x="190246" y="2755900"/>
                </a:lnTo>
                <a:lnTo>
                  <a:pt x="192227" y="2768600"/>
                </a:lnTo>
                <a:lnTo>
                  <a:pt x="194614" y="2781300"/>
                </a:lnTo>
                <a:lnTo>
                  <a:pt x="197396" y="2794000"/>
                </a:lnTo>
                <a:lnTo>
                  <a:pt x="200482" y="2794000"/>
                </a:lnTo>
                <a:lnTo>
                  <a:pt x="204088" y="2806700"/>
                </a:lnTo>
                <a:lnTo>
                  <a:pt x="207987" y="2819400"/>
                </a:lnTo>
                <a:close/>
              </a:path>
              <a:path w="360679" h="2959100">
                <a:moveTo>
                  <a:pt x="152692" y="1612900"/>
                </a:moveTo>
                <a:lnTo>
                  <a:pt x="148361" y="1600200"/>
                </a:lnTo>
                <a:lnTo>
                  <a:pt x="152603" y="1600200"/>
                </a:lnTo>
                <a:lnTo>
                  <a:pt x="152692" y="1612900"/>
                </a:lnTo>
                <a:close/>
              </a:path>
              <a:path w="360679" h="2959100">
                <a:moveTo>
                  <a:pt x="232460" y="2870200"/>
                </a:moveTo>
                <a:lnTo>
                  <a:pt x="215938" y="2870200"/>
                </a:lnTo>
                <a:lnTo>
                  <a:pt x="210464" y="2857500"/>
                </a:lnTo>
                <a:lnTo>
                  <a:pt x="205320" y="2844800"/>
                </a:lnTo>
                <a:lnTo>
                  <a:pt x="200533" y="2832100"/>
                </a:lnTo>
                <a:lnTo>
                  <a:pt x="196100" y="2819400"/>
                </a:lnTo>
                <a:lnTo>
                  <a:pt x="207899" y="2819400"/>
                </a:lnTo>
                <a:lnTo>
                  <a:pt x="212229" y="2832100"/>
                </a:lnTo>
                <a:lnTo>
                  <a:pt x="216814" y="2844800"/>
                </a:lnTo>
                <a:lnTo>
                  <a:pt x="221589" y="2844800"/>
                </a:lnTo>
                <a:lnTo>
                  <a:pt x="226949" y="2857500"/>
                </a:lnTo>
                <a:lnTo>
                  <a:pt x="226796" y="2857500"/>
                </a:lnTo>
                <a:lnTo>
                  <a:pt x="232460" y="2870200"/>
                </a:lnTo>
                <a:close/>
              </a:path>
              <a:path w="360679" h="2959100">
                <a:moveTo>
                  <a:pt x="250710" y="2895600"/>
                </a:moveTo>
                <a:lnTo>
                  <a:pt x="234289" y="2895600"/>
                </a:lnTo>
                <a:lnTo>
                  <a:pt x="227863" y="2882900"/>
                </a:lnTo>
                <a:lnTo>
                  <a:pt x="221742" y="2870200"/>
                </a:lnTo>
                <a:lnTo>
                  <a:pt x="238099" y="2870200"/>
                </a:lnTo>
                <a:lnTo>
                  <a:pt x="244360" y="2882900"/>
                </a:lnTo>
                <a:lnTo>
                  <a:pt x="244170" y="2882900"/>
                </a:lnTo>
                <a:lnTo>
                  <a:pt x="250710" y="2895600"/>
                </a:lnTo>
                <a:close/>
              </a:path>
              <a:path w="360679" h="2959100">
                <a:moveTo>
                  <a:pt x="264160" y="2908300"/>
                </a:moveTo>
                <a:lnTo>
                  <a:pt x="248246" y="2908300"/>
                </a:lnTo>
                <a:lnTo>
                  <a:pt x="241020" y="2895600"/>
                </a:lnTo>
                <a:lnTo>
                  <a:pt x="257098" y="2895600"/>
                </a:lnTo>
                <a:lnTo>
                  <a:pt x="264160" y="2908300"/>
                </a:lnTo>
                <a:close/>
              </a:path>
              <a:path w="360679" h="2959100">
                <a:moveTo>
                  <a:pt x="278511" y="2921000"/>
                </a:moveTo>
                <a:lnTo>
                  <a:pt x="262864" y="2921000"/>
                </a:lnTo>
                <a:lnTo>
                  <a:pt x="255308" y="2908300"/>
                </a:lnTo>
                <a:lnTo>
                  <a:pt x="270967" y="2908300"/>
                </a:lnTo>
                <a:lnTo>
                  <a:pt x="278511" y="2921000"/>
                </a:lnTo>
                <a:close/>
              </a:path>
              <a:path w="360679" h="2959100">
                <a:moveTo>
                  <a:pt x="301536" y="2933700"/>
                </a:moveTo>
                <a:lnTo>
                  <a:pt x="278726" y="2933700"/>
                </a:lnTo>
                <a:lnTo>
                  <a:pt x="270954" y="2921000"/>
                </a:lnTo>
                <a:lnTo>
                  <a:pt x="293357" y="2921000"/>
                </a:lnTo>
                <a:lnTo>
                  <a:pt x="301536" y="2933700"/>
                </a:lnTo>
                <a:close/>
              </a:path>
              <a:path w="360679" h="2959100">
                <a:moveTo>
                  <a:pt x="325970" y="2946400"/>
                </a:moveTo>
                <a:lnTo>
                  <a:pt x="295859" y="2946400"/>
                </a:lnTo>
                <a:lnTo>
                  <a:pt x="287007" y="2933700"/>
                </a:lnTo>
                <a:lnTo>
                  <a:pt x="321589" y="2933700"/>
                </a:lnTo>
                <a:lnTo>
                  <a:pt x="325970" y="2946400"/>
                </a:lnTo>
                <a:close/>
              </a:path>
              <a:path w="360679" h="2959100">
                <a:moveTo>
                  <a:pt x="330187" y="2946400"/>
                </a:moveTo>
                <a:lnTo>
                  <a:pt x="325970" y="2946400"/>
                </a:lnTo>
                <a:lnTo>
                  <a:pt x="325767" y="2933700"/>
                </a:lnTo>
                <a:lnTo>
                  <a:pt x="330187" y="2946400"/>
                </a:lnTo>
                <a:close/>
              </a:path>
              <a:path w="360679" h="2959100">
                <a:moveTo>
                  <a:pt x="360362" y="2959100"/>
                </a:moveTo>
                <a:lnTo>
                  <a:pt x="326974" y="2959100"/>
                </a:lnTo>
                <a:lnTo>
                  <a:pt x="322351" y="2946400"/>
                </a:lnTo>
                <a:lnTo>
                  <a:pt x="360591" y="2946400"/>
                </a:lnTo>
                <a:lnTo>
                  <a:pt x="360362" y="2959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13180" y="662305"/>
            <a:ext cx="1031240" cy="5532755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algn="ctr">
              <a:lnSpc>
                <a:spcPct val="60000"/>
              </a:lnSpc>
            </a:pPr>
            <a:r>
              <a:rPr sz="3600" b="1" spc="15">
                <a:latin typeface="新宋体"/>
                <a:cs typeface="新宋体"/>
              </a:rPr>
              <a:t>号召全党学习白求恩同志</a:t>
            </a:r>
            <a:r>
              <a:rPr sz="3600" b="1">
                <a:latin typeface="新宋体"/>
                <a:cs typeface="新宋体"/>
              </a:rPr>
              <a:t>的</a:t>
            </a:r>
            <a:endParaRPr sz="3600">
              <a:latin typeface="新宋体"/>
              <a:cs typeface="新宋体"/>
            </a:endParaRPr>
          </a:p>
          <a:p>
            <a:pPr algn="ctr">
              <a:lnSpc>
                <a:spcPct val="100000"/>
              </a:lnSpc>
            </a:pPr>
            <a:r>
              <a:rPr sz="3600" b="1" spc="15">
                <a:latin typeface="新宋体"/>
                <a:cs typeface="新宋体"/>
              </a:rPr>
              <a:t>这种共产主义精</a:t>
            </a:r>
            <a:r>
              <a:rPr sz="3600" b="1">
                <a:latin typeface="新宋体"/>
                <a:cs typeface="新宋体"/>
              </a:rPr>
              <a:t>神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54667" y="244792"/>
            <a:ext cx="432434" cy="6557009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0000"/>
              </a:lnSpc>
            </a:pPr>
            <a:r>
              <a:rPr sz="3200" b="1" spc="10">
                <a:latin typeface="新宋体"/>
                <a:cs typeface="新宋体"/>
              </a:rPr>
              <a:t>这种精神的实质是</a:t>
            </a:r>
            <a:r>
              <a:rPr sz="3200" b="1" spc="10">
                <a:solidFill>
                  <a:srgbClr val="FF0000"/>
                </a:solidFill>
                <a:latin typeface="新宋体"/>
                <a:cs typeface="新宋体"/>
              </a:rPr>
              <a:t>毫无自私自利之</a:t>
            </a:r>
            <a:r>
              <a:rPr sz="3200" b="1" spc="-155">
                <a:solidFill>
                  <a:srgbClr val="FF0000"/>
                </a:solidFill>
                <a:latin typeface="新宋体"/>
                <a:cs typeface="新宋体"/>
              </a:rPr>
              <a:t>心</a:t>
            </a:r>
            <a:endParaRPr sz="3200">
              <a:latin typeface="新宋体"/>
              <a:cs typeface="新宋体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0" y="6428232"/>
            <a:ext cx="1447800" cy="42976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983739" y="260984"/>
            <a:ext cx="8255000" cy="5806440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65100" marR="124460" indent="481965">
              <a:lnSpc>
                <a:spcPts val="4120"/>
              </a:lnSpc>
              <a:spcBef>
                <a:spcPts val="400"/>
              </a:spcBef>
            </a:pPr>
            <a:r>
              <a:rPr sz="3600">
                <a:latin typeface="新宋体"/>
                <a:cs typeface="新宋体"/>
              </a:rPr>
              <a:t>自读课文</a:t>
            </a:r>
            <a:r>
              <a:rPr sz="3600" spc="-635">
                <a:latin typeface="新宋体"/>
                <a:cs typeface="新宋体"/>
              </a:rPr>
              <a:t> </a:t>
            </a:r>
            <a:r>
              <a:rPr sz="3600">
                <a:latin typeface="新宋体"/>
                <a:cs typeface="新宋体"/>
              </a:rPr>
              <a:t>，找出各段的重点句，再参 照重点句的意思归纳各段要点。</a:t>
            </a:r>
            <a:endParaRPr sz="3600">
              <a:latin typeface="新宋体"/>
              <a:cs typeface="新宋体"/>
            </a:endParaRPr>
          </a:p>
          <a:p>
            <a:pPr marL="241300">
              <a:lnSpc>
                <a:spcPct val="100000"/>
              </a:lnSpc>
              <a:spcBef>
                <a:spcPts val="1460"/>
              </a:spcBef>
            </a:pPr>
            <a:r>
              <a:rPr sz="3600">
                <a:latin typeface="新宋体"/>
                <a:cs typeface="新宋体"/>
              </a:rPr>
              <a:t>第一段重点句：</a:t>
            </a:r>
            <a:endParaRPr sz="3600">
              <a:latin typeface="新宋体"/>
              <a:cs typeface="新宋体"/>
            </a:endParaRPr>
          </a:p>
          <a:p>
            <a:pPr marL="262890" marR="123189" indent="976630">
              <a:lnSpc>
                <a:spcPct val="100000"/>
              </a:lnSpc>
              <a:spcBef>
                <a:spcPts val="1080"/>
              </a:spcBef>
            </a:pP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“一个外国人，毫无利己的动机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，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把中国人民的解放事业当作他自己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的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事业，这是什么精神?这是国际主义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的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精神，这是共产主义的精神，每一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个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中国共产党员都要学习这种精神。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”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25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</a:pPr>
            <a:r>
              <a:rPr sz="3600">
                <a:latin typeface="新宋体"/>
                <a:cs typeface="新宋体"/>
              </a:rPr>
              <a:t>要点：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赞扬白求恩同志的国际主义精神。</a:t>
            </a:r>
            <a:endParaRPr sz="3600">
              <a:latin typeface="新宋体"/>
              <a:cs typeface="新宋体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117091" y="362711"/>
            <a:ext cx="1988820" cy="71475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72844" y="364705"/>
            <a:ext cx="1452880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>
                <a:solidFill>
                  <a:srgbClr val="006FC0"/>
                </a:solidFill>
                <a:latin typeface="黑体"/>
                <a:cs typeface="黑体"/>
              </a:rPr>
              <a:t>学习目</a:t>
            </a:r>
            <a:r>
              <a:rPr sz="2800" b="1" spc="-20">
                <a:solidFill>
                  <a:srgbClr val="006FC0"/>
                </a:solidFill>
                <a:latin typeface="黑体"/>
                <a:cs typeface="黑体"/>
              </a:rPr>
              <a:t>标</a:t>
            </a:r>
            <a:endParaRPr sz="2800">
              <a:latin typeface="黑体"/>
              <a:cs typeface="黑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23314" y="1171066"/>
            <a:ext cx="9825355" cy="456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13384">
              <a:lnSpc>
                <a:spcPct val="150000"/>
              </a:lnSpc>
              <a:spcBef>
                <a:spcPts val="100"/>
              </a:spcBef>
              <a:buSzPct val="96875"/>
              <a:buAutoNum type="arabicPeriod"/>
              <a:tabLst>
                <a:tab pos="422909"/>
              </a:tabLst>
            </a:pPr>
            <a:r>
              <a:rPr sz="3200" b="1">
                <a:latin typeface="黑体"/>
                <a:cs typeface="黑体"/>
              </a:rPr>
              <a:t>了解对比、设问、排比在议论文中的运用及作用</a:t>
            </a:r>
            <a:r>
              <a:rPr sz="3200" b="1" spc="-5">
                <a:latin typeface="黑体"/>
                <a:cs typeface="黑体"/>
              </a:rPr>
              <a:t>。  </a:t>
            </a:r>
            <a:r>
              <a:rPr sz="3200" b="1">
                <a:solidFill>
                  <a:srgbClr val="FF0000"/>
                </a:solidFill>
                <a:latin typeface="黑体"/>
                <a:cs typeface="黑体"/>
              </a:rPr>
              <a:t>(重点</a:t>
            </a:r>
            <a:r>
              <a:rPr sz="3200" b="1" spc="-10">
                <a:solidFill>
                  <a:srgbClr val="FF0000"/>
                </a:solidFill>
                <a:latin typeface="黑体"/>
                <a:cs typeface="黑体"/>
              </a:rPr>
              <a:t>)</a:t>
            </a:r>
            <a:endParaRPr sz="3200">
              <a:latin typeface="黑体"/>
              <a:cs typeface="黑体"/>
            </a:endParaRPr>
          </a:p>
          <a:p>
            <a:pPr marL="12700" marR="5080">
              <a:lnSpc>
                <a:spcPct val="150000"/>
              </a:lnSpc>
              <a:spcBef>
                <a:spcPts val="600"/>
              </a:spcBef>
              <a:buSzPct val="96875"/>
              <a:buAutoNum type="arabicPeriod"/>
              <a:tabLst>
                <a:tab pos="422909"/>
              </a:tabLst>
            </a:pPr>
            <a:r>
              <a:rPr sz="3200" b="1">
                <a:latin typeface="黑体"/>
                <a:cs typeface="黑体"/>
              </a:rPr>
              <a:t>学习本文夹叙夹议的写法，了解议论文中“叙”的</a:t>
            </a:r>
            <a:r>
              <a:rPr sz="3200" b="1" spc="-10">
                <a:latin typeface="黑体"/>
                <a:cs typeface="黑体"/>
              </a:rPr>
              <a:t>特 </a:t>
            </a:r>
            <a:r>
              <a:rPr sz="3200" b="1">
                <a:latin typeface="黑体"/>
                <a:cs typeface="黑体"/>
              </a:rPr>
              <a:t>点，理解并掌握对比论证的写法和作用。</a:t>
            </a:r>
            <a:r>
              <a:rPr sz="3200" b="1">
                <a:solidFill>
                  <a:srgbClr val="FF0000"/>
                </a:solidFill>
                <a:latin typeface="黑体"/>
                <a:cs typeface="黑体"/>
              </a:rPr>
              <a:t>（难点</a:t>
            </a:r>
            <a:r>
              <a:rPr sz="3200" b="1" spc="-10">
                <a:solidFill>
                  <a:srgbClr val="FF0000"/>
                </a:solidFill>
                <a:latin typeface="黑体"/>
                <a:cs typeface="黑体"/>
              </a:rPr>
              <a:t>）</a:t>
            </a:r>
            <a:endParaRPr sz="3200">
              <a:latin typeface="黑体"/>
              <a:cs typeface="黑体"/>
            </a:endParaRPr>
          </a:p>
          <a:p>
            <a:pPr marL="12700" marR="5080">
              <a:lnSpc>
                <a:spcPct val="150000"/>
              </a:lnSpc>
              <a:spcBef>
                <a:spcPts val="600"/>
              </a:spcBef>
              <a:buSzPct val="96875"/>
              <a:buAutoNum type="arabicPeriod"/>
              <a:tabLst>
                <a:tab pos="422909"/>
              </a:tabLst>
            </a:pPr>
            <a:r>
              <a:rPr sz="3200" b="1">
                <a:latin typeface="黑体"/>
                <a:cs typeface="黑体"/>
              </a:rPr>
              <a:t>理解白求恩国际主义精神和共产主义精神的内涵，</a:t>
            </a:r>
            <a:r>
              <a:rPr sz="3200" b="1" spc="-10">
                <a:latin typeface="黑体"/>
                <a:cs typeface="黑体"/>
              </a:rPr>
              <a:t>并 </a:t>
            </a:r>
            <a:r>
              <a:rPr sz="3200" b="1">
                <a:latin typeface="黑体"/>
                <a:cs typeface="黑体"/>
              </a:rPr>
              <a:t>结合实际继承和发扬共产主义精神。</a:t>
            </a:r>
            <a:r>
              <a:rPr sz="3200" b="1">
                <a:solidFill>
                  <a:srgbClr val="FF0000"/>
                </a:solidFill>
                <a:latin typeface="黑体"/>
                <a:cs typeface="黑体"/>
              </a:rPr>
              <a:t>(重点</a:t>
            </a:r>
            <a:r>
              <a:rPr sz="3200" b="1" spc="-10">
                <a:solidFill>
                  <a:srgbClr val="FF0000"/>
                </a:solidFill>
                <a:latin typeface="黑体"/>
                <a:cs typeface="黑体"/>
              </a:rPr>
              <a:t>)</a:t>
            </a:r>
            <a:endParaRPr sz="32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907539" y="98424"/>
            <a:ext cx="8133080" cy="4917440"/>
          </a:xfrm>
          <a:prstGeom prst="rect">
            <a:avLst/>
          </a:prstGeom>
        </p:spPr>
        <p:txBody>
          <a:bodyPr vert="horz" wrap="square" lIns="0" tIns="30226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2380"/>
              </a:spcBef>
            </a:pPr>
            <a:r>
              <a:rPr sz="3600">
                <a:latin typeface="新宋体"/>
                <a:cs typeface="新宋体"/>
              </a:rPr>
              <a:t>第二段重点句：</a:t>
            </a:r>
            <a:endParaRPr sz="3600">
              <a:latin typeface="新宋体"/>
              <a:cs typeface="新宋体"/>
            </a:endParaRPr>
          </a:p>
          <a:p>
            <a:pPr marL="317500" marR="5080" indent="922019">
              <a:lnSpc>
                <a:spcPct val="100000"/>
              </a:lnSpc>
              <a:spcBef>
                <a:spcPts val="2280"/>
              </a:spcBef>
            </a:pP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“白求恩同志毫不利己专门利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人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的精神，表现在他对工作的极端的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负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责任，对同志对人民的极端的热忱。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”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</a:pP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650">
              <a:latin typeface="新宋体"/>
              <a:cs typeface="新宋体"/>
            </a:endParaRPr>
          </a:p>
          <a:p>
            <a:pPr marL="1384300" marR="340995" indent="-1371600">
              <a:lnSpc>
                <a:spcPct val="100000"/>
              </a:lnSpc>
            </a:pPr>
            <a:r>
              <a:rPr sz="3600">
                <a:latin typeface="新宋体"/>
                <a:cs typeface="新宋体"/>
              </a:rPr>
              <a:t>要点：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赞扬白求恩同志毫不利己专门利 人的精神。</a:t>
            </a:r>
            <a:endParaRPr sz="3600">
              <a:latin typeface="新宋体"/>
              <a:cs typeface="新宋体"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0" y="6417564"/>
            <a:ext cx="1447800" cy="42976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551939" y="0"/>
            <a:ext cx="9074150" cy="670814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291465">
              <a:lnSpc>
                <a:spcPct val="100000"/>
              </a:lnSpc>
              <a:spcBef>
                <a:spcPts val="580"/>
              </a:spcBef>
              <a:tabLst>
                <a:tab pos="2164715"/>
              </a:tabLst>
            </a:pPr>
            <a:r>
              <a:rPr sz="3600">
                <a:latin typeface="新宋体"/>
                <a:cs typeface="新宋体"/>
              </a:rPr>
              <a:t>第二段	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可分三层，每一层都是先叙后议。</a:t>
            </a:r>
            <a:endParaRPr sz="3600">
              <a:latin typeface="新宋体"/>
              <a:cs typeface="新宋体"/>
            </a:endParaRPr>
          </a:p>
          <a:p>
            <a:pPr marL="824865">
              <a:lnSpc>
                <a:spcPct val="100000"/>
              </a:lnSpc>
              <a:spcBef>
                <a:spcPts val="480"/>
              </a:spcBef>
            </a:pPr>
            <a:r>
              <a:rPr sz="3600">
                <a:latin typeface="新宋体"/>
                <a:cs typeface="新宋体"/>
              </a:rPr>
              <a:t>①②｜③④⑤⑥⑦｜⑧⑨⑩</a:t>
            </a:r>
            <a:endParaRPr sz="3600">
              <a:latin typeface="新宋体"/>
              <a:cs typeface="新宋体"/>
            </a:endParaRPr>
          </a:p>
          <a:p>
            <a:pPr marL="977265">
              <a:lnSpc>
                <a:spcPct val="100000"/>
              </a:lnSpc>
              <a:spcBef>
                <a:spcPts val="1680"/>
              </a:spcBef>
              <a:tabLst>
                <a:tab pos="2806065"/>
                <a:tab pos="3949065"/>
                <a:tab pos="5092065"/>
                <a:tab pos="6006465"/>
              </a:tabLst>
            </a:pP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叙议	叙	议	叙	议</a:t>
            </a:r>
            <a:endParaRPr sz="3600">
              <a:latin typeface="新宋体"/>
              <a:cs typeface="新宋体"/>
            </a:endParaRPr>
          </a:p>
          <a:p>
            <a:pPr marL="1816100" marR="849630" indent="-1752600" algn="just">
              <a:lnSpc>
                <a:spcPct val="100000"/>
              </a:lnSpc>
              <a:spcBef>
                <a:spcPts val="2030"/>
              </a:spcBef>
            </a:pPr>
            <a:r>
              <a:rPr sz="5400" baseline="-13117">
                <a:latin typeface="新宋体"/>
                <a:cs typeface="新宋体"/>
              </a:rPr>
              <a:t>第一层</a:t>
            </a:r>
            <a:r>
              <a:rPr sz="5400" spc="-900" baseline="-13117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先高度概括白求恩精神的具体表 现，后号召每个共产党员都要学 习他。</a:t>
            </a:r>
            <a:endParaRPr sz="3600">
              <a:latin typeface="新宋体"/>
              <a:cs typeface="新宋体"/>
            </a:endParaRPr>
          </a:p>
          <a:p>
            <a:pPr marL="1816100" marR="849630" indent="-1752600">
              <a:lnSpc>
                <a:spcPct val="100000"/>
              </a:lnSpc>
              <a:spcBef>
                <a:spcPts val="850"/>
              </a:spcBef>
            </a:pPr>
            <a:r>
              <a:rPr sz="3600">
                <a:latin typeface="新宋体"/>
                <a:cs typeface="新宋体"/>
              </a:rPr>
              <a:t>第二层</a:t>
            </a:r>
            <a:r>
              <a:rPr sz="3600" spc="-600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先联系“不少的人”的表现，后 分析“不少的人”的实质。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000">
              <a:latin typeface="新宋体"/>
              <a:cs typeface="新宋体"/>
            </a:endParaRPr>
          </a:p>
          <a:p>
            <a:pPr marL="1892300" marR="316230" indent="-1828800">
              <a:lnSpc>
                <a:spcPct val="100000"/>
              </a:lnSpc>
            </a:pPr>
            <a:r>
              <a:rPr sz="5400" baseline="-6172">
                <a:latin typeface="新宋体"/>
                <a:cs typeface="新宋体"/>
              </a:rPr>
              <a:t>第三层：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先转述从前线回来的人对白求恩的 评价，后号召学习他的精神。</a:t>
            </a:r>
            <a:endParaRPr sz="3600">
              <a:latin typeface="新宋体"/>
              <a:cs typeface="新宋体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794137" y="1206779"/>
            <a:ext cx="3533140" cy="254000"/>
            <a:chOff x="3794137" y="1206779"/>
            <a:chExt cx="3533140" cy="254000"/>
          </a:xfrm>
        </p:grpSpPr>
        <p:pic>
          <p:nvPicPr>
            <p:cNvPr id="4" name="object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794137" y="1206779"/>
              <a:ext cx="1628622" cy="2540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6536156" y="1291551"/>
              <a:ext cx="790549" cy="16763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894839" y="540384"/>
            <a:ext cx="8001000" cy="4170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3600">
                <a:latin typeface="新宋体"/>
                <a:cs typeface="新宋体"/>
              </a:rPr>
              <a:t>第三段重点句：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</a:pPr>
            <a:endParaRPr sz="3650">
              <a:latin typeface="新宋体"/>
              <a:cs typeface="新宋体"/>
            </a:endParaRPr>
          </a:p>
          <a:p>
            <a:pPr marL="711200" marR="397510" indent="914400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“白求恩同志是个医生，他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以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医疗为职业，对技术精益求精。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”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4950">
              <a:latin typeface="新宋体"/>
              <a:cs typeface="新宋体"/>
            </a:endParaRPr>
          </a:p>
          <a:p>
            <a:pPr marL="1549400" marR="43180" indent="-1447800">
              <a:lnSpc>
                <a:spcPct val="100000"/>
              </a:lnSpc>
            </a:pPr>
            <a:r>
              <a:rPr sz="5400" baseline="9259">
                <a:latin typeface="新宋体"/>
                <a:cs typeface="新宋体"/>
              </a:rPr>
              <a:t>要点：</a:t>
            </a:r>
            <a:r>
              <a:rPr sz="5400" spc="-1950" baseline="9259">
                <a:latin typeface="新宋体"/>
                <a:cs typeface="新宋体"/>
              </a:rPr>
              <a:t> 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赞扬白求恩同志对技术精益求精 的精神。</a:t>
            </a:r>
            <a:endParaRPr sz="3600">
              <a:latin typeface="新宋体"/>
              <a:cs typeface="新宋体"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0" y="6417564"/>
            <a:ext cx="1447800" cy="42976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8539" y="235584"/>
            <a:ext cx="5283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文章如何运用对比手法的?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822450" y="1212850"/>
          <a:ext cx="8534400" cy="5036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76400"/>
                <a:gridCol w="2743200"/>
                <a:gridCol w="4114800"/>
              </a:tblGrid>
              <a:tr h="65087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471805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白求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恩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96240">
                        <a:lnSpc>
                          <a:spcPct val="100000"/>
                        </a:lnSpc>
                        <a:spcBef>
                          <a:spcPts val="155"/>
                        </a:spcBef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不少人和一些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人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1968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1317625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3500">
                        <a:latin typeface="Times New Roman"/>
                        <a:cs typeface="Times New Roman"/>
                      </a:endParaRPr>
                    </a:p>
                    <a:p>
                      <a:pPr marL="34290" algn="ctr">
                        <a:lnSpc>
                          <a:spcPct val="100000"/>
                        </a:lnSpc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对工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作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950">
                        <a:latin typeface="Times New Roman"/>
                        <a:cs typeface="Times New Roman"/>
                      </a:endParaRPr>
                    </a:p>
                    <a:p>
                      <a:pPr marR="198755" algn="r">
                        <a:lnSpc>
                          <a:spcPct val="100000"/>
                        </a:lnSpc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极端负责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任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444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20040" marR="575945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不负责任，拈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轻 </a:t>
                      </a: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怕重，喜欢自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吹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8318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141605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4900">
                        <a:latin typeface="Times New Roman"/>
                        <a:cs typeface="Times New Roman"/>
                      </a:endParaRPr>
                    </a:p>
                    <a:p>
                      <a:pPr marL="34290" algn="ctr">
                        <a:lnSpc>
                          <a:spcPct val="100000"/>
                        </a:lnSpc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对人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民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4900">
                        <a:latin typeface="Times New Roman"/>
                        <a:cs typeface="Times New Roman"/>
                      </a:endParaRPr>
                    </a:p>
                    <a:p>
                      <a:pPr marR="198755" algn="r">
                        <a:lnSpc>
                          <a:spcPct val="100000"/>
                        </a:lnSpc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极端的热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忱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20040" marR="575945">
                        <a:lnSpc>
                          <a:spcPct val="100000"/>
                        </a:lnSpc>
                        <a:spcBef>
                          <a:spcPts val="1455"/>
                        </a:spcBef>
                      </a:pP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冷冷清清，漠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不 </a:t>
                      </a: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关心，麻木不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仁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184785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  <a:tr h="164465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34290" algn="ctr">
                        <a:lnSpc>
                          <a:spcPct val="100000"/>
                        </a:lnSpc>
                        <a:spcBef>
                          <a:spcPts val="2365"/>
                        </a:spcBef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对技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术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3600">
                        <a:latin typeface="Times New Roman"/>
                        <a:cs typeface="Times New Roman"/>
                      </a:endParaRPr>
                    </a:p>
                    <a:p>
                      <a:pPr marL="395605">
                        <a:lnSpc>
                          <a:spcPct val="100000"/>
                        </a:lnSpc>
                        <a:spcBef>
                          <a:spcPts val="2365"/>
                        </a:spcBef>
                      </a:pP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精益求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精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313690" marR="123189" algn="just">
                        <a:lnSpc>
                          <a:spcPts val="4320"/>
                        </a:lnSpc>
                        <a:spcBef>
                          <a:spcPts val="50"/>
                        </a:spcBef>
                      </a:pP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鄙薄技术工作以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为 </a:t>
                      </a:r>
                      <a:r>
                        <a:rPr sz="3600" b="1" spc="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不足道，以为无</a:t>
                      </a:r>
                      <a:r>
                        <a:rPr sz="3600" b="1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出 路，见异思</a:t>
                      </a:r>
                      <a:r>
                        <a:rPr sz="3600" b="1" spc="-15">
                          <a:solidFill>
                            <a:srgbClr val="FF0000"/>
                          </a:solidFill>
                          <a:latin typeface="新宋体"/>
                          <a:cs typeface="新宋体"/>
                        </a:rPr>
                        <a:t>迁</a:t>
                      </a:r>
                      <a:endParaRPr sz="3600">
                        <a:latin typeface="新宋体"/>
                        <a:cs typeface="新宋体"/>
                      </a:endParaRPr>
                    </a:p>
                  </a:txBody>
                  <a:tcPr marL="0" marR="0" marT="6350" marB="0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71052" y="1920557"/>
            <a:ext cx="8190865" cy="3072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016000" algn="just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FF0000"/>
                </a:solidFill>
                <a:latin typeface="楷体"/>
                <a:cs typeface="楷体"/>
              </a:rPr>
              <a:t>对比方法的好处是，突出了白</a:t>
            </a:r>
            <a:r>
              <a:rPr sz="4000" b="1" spc="-20">
                <a:solidFill>
                  <a:srgbClr val="FF0000"/>
                </a:solidFill>
                <a:latin typeface="楷体"/>
                <a:cs typeface="楷体"/>
              </a:rPr>
              <a:t>求 </a:t>
            </a:r>
            <a:r>
              <a:rPr sz="4000" b="1">
                <a:solidFill>
                  <a:srgbClr val="FF0000"/>
                </a:solidFill>
                <a:latin typeface="楷体"/>
                <a:cs typeface="楷体"/>
              </a:rPr>
              <a:t>恩崇高的共产主义精神，强调了向</a:t>
            </a:r>
            <a:r>
              <a:rPr sz="4000" b="1" spc="-20">
                <a:solidFill>
                  <a:srgbClr val="FF0000"/>
                </a:solidFill>
                <a:latin typeface="楷体"/>
                <a:cs typeface="楷体"/>
              </a:rPr>
              <a:t>白 </a:t>
            </a:r>
            <a:r>
              <a:rPr sz="4000" b="1">
                <a:solidFill>
                  <a:srgbClr val="FF0000"/>
                </a:solidFill>
                <a:latin typeface="楷体"/>
                <a:cs typeface="楷体"/>
              </a:rPr>
              <a:t>求恩学习的必要性，明确了应该克</a:t>
            </a:r>
            <a:r>
              <a:rPr sz="4000" b="1" spc="-20">
                <a:solidFill>
                  <a:srgbClr val="FF0000"/>
                </a:solidFill>
                <a:latin typeface="楷体"/>
                <a:cs typeface="楷体"/>
              </a:rPr>
              <a:t>服 </a:t>
            </a:r>
            <a:r>
              <a:rPr sz="4000" b="1">
                <a:solidFill>
                  <a:srgbClr val="FF0000"/>
                </a:solidFill>
                <a:latin typeface="楷体"/>
                <a:cs typeface="楷体"/>
              </a:rPr>
              <a:t>的缺点和今后努力的方向，从而有</a:t>
            </a:r>
            <a:r>
              <a:rPr sz="4000" b="1" spc="-20">
                <a:solidFill>
                  <a:srgbClr val="FF0000"/>
                </a:solidFill>
                <a:latin typeface="楷体"/>
                <a:cs typeface="楷体"/>
              </a:rPr>
              <a:t>力 </a:t>
            </a:r>
            <a:r>
              <a:rPr sz="4000" b="1">
                <a:solidFill>
                  <a:srgbClr val="FF0000"/>
                </a:solidFill>
                <a:latin typeface="楷体"/>
                <a:cs typeface="楷体"/>
              </a:rPr>
              <a:t>的证明和阐述了论点</a:t>
            </a:r>
            <a:r>
              <a:rPr sz="4000" b="1" spc="-25">
                <a:solidFill>
                  <a:srgbClr val="FF0000"/>
                </a:solidFill>
                <a:latin typeface="楷体"/>
                <a:cs typeface="楷体"/>
              </a:rPr>
              <a:t>。</a:t>
            </a:r>
            <a:endParaRPr sz="4000">
              <a:latin typeface="楷体"/>
              <a:cs typeface="楷体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71052" y="805815"/>
            <a:ext cx="67595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>
                <a:solidFill>
                  <a:srgbClr val="000039"/>
                </a:solidFill>
                <a:latin typeface="新宋体"/>
                <a:cs typeface="新宋体"/>
              </a:rPr>
              <a:t>说说运用对比手法的好处</a:t>
            </a:r>
            <a:r>
              <a:rPr sz="4400" b="1" spc="-15">
                <a:solidFill>
                  <a:srgbClr val="000039"/>
                </a:solidFill>
                <a:latin typeface="新宋体"/>
                <a:cs typeface="新宋体"/>
              </a:rPr>
              <a:t>。</a:t>
            </a:r>
            <a:endParaRPr sz="4400">
              <a:latin typeface="新宋体"/>
              <a:cs typeface="新宋体"/>
            </a:endParaRPr>
          </a:p>
        </p:txBody>
      </p:sp>
      <p:pic>
        <p:nvPicPr>
          <p:cNvPr id="4" name="object 4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983739" y="692784"/>
            <a:ext cx="7447280" cy="4170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>
              <a:lnSpc>
                <a:spcPct val="100000"/>
              </a:lnSpc>
              <a:spcBef>
                <a:spcPts val="100"/>
              </a:spcBef>
            </a:pPr>
            <a:r>
              <a:rPr sz="3600">
                <a:latin typeface="新宋体"/>
                <a:cs typeface="新宋体"/>
              </a:rPr>
              <a:t>第四段重点句：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550">
              <a:latin typeface="新宋体"/>
              <a:cs typeface="新宋体"/>
            </a:endParaRPr>
          </a:p>
          <a:p>
            <a:pPr marL="546100" marR="5080" indent="922019">
              <a:lnSpc>
                <a:spcPct val="100000"/>
              </a:lnSpc>
            </a:pP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“我们大家要学习他毫无自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私 </a:t>
            </a:r>
            <a:r>
              <a:rPr sz="3600" b="1">
                <a:solidFill>
                  <a:srgbClr val="FF0000"/>
                </a:solidFill>
                <a:latin typeface="新宋体"/>
                <a:cs typeface="新宋体"/>
              </a:rPr>
              <a:t>自利之心的精神。</a:t>
            </a:r>
            <a:r>
              <a:rPr sz="3600" b="1" spc="-15">
                <a:solidFill>
                  <a:srgbClr val="FF0000"/>
                </a:solidFill>
                <a:latin typeface="新宋体"/>
                <a:cs typeface="新宋体"/>
              </a:rPr>
              <a:t>”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000">
              <a:latin typeface="新宋体"/>
              <a:cs typeface="新宋体"/>
            </a:endParaRPr>
          </a:p>
          <a:p>
            <a:pPr marL="1308100" marR="188595" indent="-1295400">
              <a:lnSpc>
                <a:spcPct val="100000"/>
              </a:lnSpc>
            </a:pPr>
            <a:r>
              <a:rPr sz="3600">
                <a:latin typeface="新宋体"/>
                <a:cs typeface="新宋体"/>
              </a:rPr>
              <a:t>要点</a:t>
            </a:r>
            <a:r>
              <a:rPr sz="3600" spc="-600">
                <a:latin typeface="新宋体"/>
                <a:cs typeface="新宋体"/>
              </a:rPr>
              <a:t>：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号召全党学习白求恩同志毫无 自私自利之心的精神。</a:t>
            </a:r>
            <a:endParaRPr sz="3600">
              <a:latin typeface="新宋体"/>
              <a:cs typeface="新宋体"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0" y="6417564"/>
            <a:ext cx="1447800" cy="42976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6622" y="578167"/>
            <a:ext cx="7849234" cy="1300480"/>
          </a:xfrm>
          <a:prstGeom prst="rect">
            <a:avLst/>
          </a:prstGeom>
        </p:spPr>
        <p:txBody>
          <a:bodyPr vert="horz" wrap="square" lIns="0" tIns="89535" rIns="0" bIns="0" rtlCol="0">
            <a:spAutoFit/>
          </a:bodyPr>
          <a:lstStyle/>
          <a:p>
            <a:pPr marL="12700" marR="5080">
              <a:lnSpc>
                <a:spcPts val="4750"/>
              </a:lnSpc>
              <a:spcBef>
                <a:spcPts val="705"/>
              </a:spcBef>
            </a:pPr>
            <a:r>
              <a:rPr sz="4400">
                <a:solidFill>
                  <a:srgbClr val="FF0000"/>
                </a:solidFill>
                <a:latin typeface="微软雅黑"/>
                <a:cs typeface="微软雅黑"/>
              </a:rPr>
              <a:t>找出文中精彩的语句，并谈谈你 对它的理解</a:t>
            </a:r>
            <a:r>
              <a:rPr sz="4400" spc="-5">
                <a:solidFill>
                  <a:srgbClr val="FF0000"/>
                </a:solidFill>
                <a:latin typeface="Calibri"/>
                <a:cs typeface="Calibri"/>
              </a:rPr>
              <a:t>(</a:t>
            </a:r>
            <a:r>
              <a:rPr sz="4400">
                <a:solidFill>
                  <a:srgbClr val="FF0000"/>
                </a:solidFill>
                <a:latin typeface="微软雅黑"/>
                <a:cs typeface="微软雅黑"/>
              </a:rPr>
              <a:t>与小组成员分享</a:t>
            </a:r>
            <a:r>
              <a:rPr sz="4400" spc="5">
                <a:solidFill>
                  <a:srgbClr val="FF0000"/>
                </a:solidFill>
                <a:latin typeface="微软雅黑"/>
                <a:cs typeface="微软雅黑"/>
              </a:rPr>
              <a:t>）</a:t>
            </a:r>
            <a:endParaRPr sz="4400"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6939" y="2372994"/>
            <a:ext cx="10231755" cy="35674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241300"/>
              </a:tabLst>
            </a:pPr>
            <a:r>
              <a:rPr sz="3200" b="1">
                <a:solidFill>
                  <a:srgbClr val="0000FF"/>
                </a:solidFill>
                <a:latin typeface="黑体"/>
                <a:cs typeface="黑体"/>
              </a:rPr>
              <a:t>理解文章最后一句排比</a:t>
            </a:r>
            <a:r>
              <a:rPr sz="3200" b="1" spc="-10">
                <a:solidFill>
                  <a:srgbClr val="0000FF"/>
                </a:solidFill>
                <a:latin typeface="黑体"/>
                <a:cs typeface="黑体"/>
              </a:rPr>
              <a:t>句</a:t>
            </a:r>
            <a:endParaRPr sz="3200">
              <a:latin typeface="黑体"/>
              <a:cs typeface="黑体"/>
            </a:endParaRPr>
          </a:p>
          <a:p>
            <a:pPr marL="241300" marR="5080" indent="-228600">
              <a:lnSpc>
                <a:spcPct val="150000"/>
              </a:lnSpc>
              <a:spcBef>
                <a:spcPts val="1000"/>
              </a:spcBef>
            </a:pPr>
            <a:r>
              <a:rPr sz="3200" b="1">
                <a:solidFill>
                  <a:srgbClr val="FF0066"/>
                </a:solidFill>
                <a:latin typeface="黑体"/>
                <a:cs typeface="黑体"/>
              </a:rPr>
              <a:t>“高尚”指人格，“纯粹”指品质，“有道德”指修养</a:t>
            </a:r>
            <a:r>
              <a:rPr sz="3200" b="1" spc="-5">
                <a:solidFill>
                  <a:srgbClr val="FF0066"/>
                </a:solidFill>
                <a:latin typeface="黑体"/>
                <a:cs typeface="黑体"/>
              </a:rPr>
              <a:t>，  </a:t>
            </a:r>
            <a:r>
              <a:rPr sz="3200" b="1">
                <a:solidFill>
                  <a:srgbClr val="FF0066"/>
                </a:solidFill>
                <a:latin typeface="黑体"/>
                <a:cs typeface="黑体"/>
              </a:rPr>
              <a:t>“脱离了低级趣味”写志趣，“有益于人民”写人生</a:t>
            </a:r>
            <a:r>
              <a:rPr sz="3200" b="1" spc="-10">
                <a:solidFill>
                  <a:srgbClr val="FF0066"/>
                </a:solidFill>
                <a:latin typeface="黑体"/>
                <a:cs typeface="黑体"/>
              </a:rPr>
              <a:t>价 </a:t>
            </a:r>
            <a:r>
              <a:rPr sz="3200" b="1">
                <a:solidFill>
                  <a:srgbClr val="FF0066"/>
                </a:solidFill>
                <a:latin typeface="黑体"/>
                <a:cs typeface="黑体"/>
              </a:rPr>
              <a:t>值。这一组语句，语意丰满，五彩缤纷，热情洋溢，</a:t>
            </a:r>
            <a:r>
              <a:rPr sz="3200" b="1" spc="-10">
                <a:solidFill>
                  <a:srgbClr val="FF0066"/>
                </a:solidFill>
                <a:latin typeface="黑体"/>
                <a:cs typeface="黑体"/>
              </a:rPr>
              <a:t>气 </a:t>
            </a:r>
            <a:r>
              <a:rPr sz="3200" b="1">
                <a:solidFill>
                  <a:srgbClr val="FF0066"/>
                </a:solidFill>
                <a:latin typeface="黑体"/>
                <a:cs typeface="黑体"/>
              </a:rPr>
              <a:t>势磅礴，如同赞美诗一般</a:t>
            </a:r>
            <a:r>
              <a:rPr sz="3200" b="1" spc="-10">
                <a:solidFill>
                  <a:srgbClr val="FF0066"/>
                </a:solidFill>
                <a:latin typeface="黑体"/>
                <a:cs typeface="黑体"/>
              </a:rPr>
              <a:t>。</a:t>
            </a:r>
            <a:endParaRPr sz="32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6485" y="292128"/>
            <a:ext cx="3331210" cy="79375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5000" b="1" i="1" spc="-2230">
                <a:latin typeface="微软雅黑"/>
                <a:cs typeface="微软雅黑"/>
              </a:rPr>
              <a:t>中心论点</a:t>
            </a:r>
            <a:r>
              <a:rPr sz="5000" b="1" i="1" spc="-200">
                <a:latin typeface="微软雅黑"/>
                <a:cs typeface="微软雅黑"/>
              </a:rPr>
              <a:t>：</a:t>
            </a:r>
            <a:endParaRPr sz="5000"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40591" y="1236979"/>
            <a:ext cx="8235315" cy="4896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6245" marR="651510">
              <a:lnSpc>
                <a:spcPct val="100000"/>
              </a:lnSpc>
              <a:spcBef>
                <a:spcPts val="100"/>
              </a:spcBef>
            </a:pPr>
            <a:r>
              <a:rPr sz="4800" spc="340">
                <a:latin typeface="微软雅黑"/>
                <a:cs typeface="微软雅黑"/>
              </a:rPr>
              <a:t>赞扬并号召全党学</a:t>
            </a:r>
            <a:r>
              <a:rPr sz="4800" spc="345">
                <a:latin typeface="微软雅黑"/>
                <a:cs typeface="微软雅黑"/>
              </a:rPr>
              <a:t>习白</a:t>
            </a:r>
            <a:r>
              <a:rPr sz="4800">
                <a:latin typeface="微软雅黑"/>
                <a:cs typeface="微软雅黑"/>
              </a:rPr>
              <a:t>求 恩的共产主义精神。</a:t>
            </a:r>
            <a:endParaRPr sz="48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2210"/>
              </a:spcBef>
            </a:pPr>
            <a:r>
              <a:rPr sz="5650" b="1" i="1" spc="-2535">
                <a:solidFill>
                  <a:srgbClr val="44536A"/>
                </a:solidFill>
                <a:latin typeface="微软雅黑"/>
                <a:cs typeface="微软雅黑"/>
              </a:rPr>
              <a:t>分论点</a:t>
            </a:r>
            <a:r>
              <a:rPr sz="5650" b="1" i="1" spc="-250">
                <a:solidFill>
                  <a:srgbClr val="44536A"/>
                </a:solidFill>
                <a:latin typeface="微软雅黑"/>
                <a:cs typeface="微软雅黑"/>
              </a:rPr>
              <a:t>：</a:t>
            </a:r>
            <a:endParaRPr sz="5650">
              <a:latin typeface="微软雅黑"/>
              <a:cs typeface="微软雅黑"/>
            </a:endParaRPr>
          </a:p>
          <a:p>
            <a:pPr marL="142875" marR="5080" algn="just">
              <a:lnSpc>
                <a:spcPct val="100000"/>
              </a:lnSpc>
              <a:spcBef>
                <a:spcPts val="2000"/>
              </a:spcBef>
            </a:pPr>
            <a:r>
              <a:rPr sz="4400" spc="150">
                <a:latin typeface="微软雅黑"/>
                <a:cs typeface="微软雅黑"/>
              </a:rPr>
              <a:t>国</a:t>
            </a:r>
            <a:r>
              <a:rPr sz="4400" spc="155">
                <a:latin typeface="微软雅黑"/>
                <a:cs typeface="微软雅黑"/>
              </a:rPr>
              <a:t>际主义精神，毫无自私自利</a:t>
            </a:r>
            <a:r>
              <a:rPr sz="4400">
                <a:latin typeface="微软雅黑"/>
                <a:cs typeface="微软雅黑"/>
              </a:rPr>
              <a:t>之 </a:t>
            </a:r>
            <a:r>
              <a:rPr sz="4400" spc="150">
                <a:latin typeface="微软雅黑"/>
                <a:cs typeface="微软雅黑"/>
              </a:rPr>
              <a:t>心</a:t>
            </a:r>
            <a:r>
              <a:rPr sz="4400" spc="155">
                <a:latin typeface="微软雅黑"/>
                <a:cs typeface="微软雅黑"/>
              </a:rPr>
              <a:t>的精神，对技术精益求精的</a:t>
            </a:r>
            <a:r>
              <a:rPr sz="4400">
                <a:latin typeface="微软雅黑"/>
                <a:cs typeface="微软雅黑"/>
              </a:rPr>
              <a:t>精 神，都是共产主义精神的表现</a:t>
            </a:r>
            <a:r>
              <a:rPr sz="4400" spc="5">
                <a:latin typeface="微软雅黑"/>
                <a:cs typeface="微软雅黑"/>
              </a:rPr>
              <a:t>。</a:t>
            </a:r>
            <a:endParaRPr sz="44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59939" y="768984"/>
            <a:ext cx="7847330" cy="4942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>
              <a:lnSpc>
                <a:spcPct val="100000"/>
              </a:lnSpc>
              <a:spcBef>
                <a:spcPts val="100"/>
              </a:spcBef>
            </a:pPr>
            <a:r>
              <a:rPr sz="3600">
                <a:latin typeface="新宋体"/>
                <a:cs typeface="新宋体"/>
              </a:rPr>
              <a:t>各段内容要点之间的联系是怎样的?</a:t>
            </a:r>
            <a:endParaRPr sz="3600">
              <a:latin typeface="新宋体"/>
              <a:cs typeface="新宋体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250">
              <a:latin typeface="新宋体"/>
              <a:cs typeface="新宋体"/>
            </a:endParaRPr>
          </a:p>
          <a:p>
            <a:pPr marL="12700" marR="5080" indent="963930" algn="just">
              <a:lnSpc>
                <a:spcPct val="133800"/>
              </a:lnSpc>
              <a:spcBef>
                <a:spcPts val="5"/>
              </a:spcBef>
            </a:pP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这四个要点都是共产主义精神的具 体表现（也就是全文的</a:t>
            </a:r>
            <a:r>
              <a:rPr sz="3600" b="1" u="heavy">
                <a:uFill>
                  <a:solidFill>
                    <a:srgbClr val="000000"/>
                  </a:solidFill>
                </a:uFill>
                <a:latin typeface="新宋体"/>
                <a:cs typeface="新宋体"/>
              </a:rPr>
              <a:t>分论点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）。文章 从四个方面阐述了白求恩同志的共产主 义精神，并</a:t>
            </a:r>
            <a:r>
              <a:rPr sz="3600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/>
                <a:cs typeface="新宋体"/>
              </a:rPr>
              <a:t>号召全党学习他这种真正的</a:t>
            </a:r>
            <a:r>
              <a:rPr sz="3600" u="heavy" spc="-325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/>
                <a:cs typeface="新宋体"/>
              </a:rPr>
              <a:t>共 </a:t>
            </a:r>
            <a:r>
              <a:rPr sz="3600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新宋体"/>
                <a:cs typeface="新宋体"/>
              </a:rPr>
              <a:t>产主义精神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（即是</a:t>
            </a:r>
            <a:r>
              <a:rPr sz="3600" b="1" u="heavy">
                <a:uFill>
                  <a:solidFill>
                    <a:srgbClr val="000000"/>
                  </a:solidFill>
                </a:uFill>
                <a:latin typeface="新宋体"/>
                <a:cs typeface="新宋体"/>
              </a:rPr>
              <a:t>中心论点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）</a:t>
            </a:r>
            <a:endParaRPr sz="3600">
              <a:latin typeface="新宋体"/>
              <a:cs typeface="新宋体"/>
            </a:endParaRPr>
          </a:p>
        </p:txBody>
      </p:sp>
      <p:pic>
        <p:nvPicPr>
          <p:cNvPr id="3" name="object 3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93377" y="2311399"/>
            <a:ext cx="349567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>
                <a:solidFill>
                  <a:srgbClr val="FF0000"/>
                </a:solidFill>
                <a:latin typeface="新宋体"/>
                <a:cs typeface="新宋体"/>
              </a:rPr>
              <a:t>1、国际主义精神</a:t>
            </a:r>
            <a:r>
              <a:rPr sz="3200" b="1" spc="-1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3200">
              <a:latin typeface="新宋体"/>
              <a:cs typeface="新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61627" y="3252787"/>
            <a:ext cx="55372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>
                <a:solidFill>
                  <a:srgbClr val="FF0000"/>
                </a:solidFill>
                <a:latin typeface="新宋体"/>
                <a:cs typeface="新宋体"/>
              </a:rPr>
              <a:t>2、毫不利己专门利人的精神</a:t>
            </a:r>
            <a:r>
              <a:rPr sz="3200" b="1" spc="-1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3200">
              <a:latin typeface="新宋体"/>
              <a:cs typeface="新宋体"/>
            </a:endParaRPr>
          </a:p>
        </p:txBody>
      </p:sp>
      <p:pic>
        <p:nvPicPr>
          <p:cNvPr id="5" name="object 5"/>
          <p:cNvPicPr/>
          <p:nvPr/>
        </p:nvPicPr>
        <p:blipFill>
          <a:blip r:embed="rId3"/>
          <a:stretch>
            <a:fillRect/>
          </a:stretch>
        </p:blipFill>
        <p:spPr>
          <a:xfrm>
            <a:off x="1756092" y="1586547"/>
            <a:ext cx="718184" cy="443579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1902142" y="1635442"/>
            <a:ext cx="432434" cy="4107179"/>
          </a:xfrm>
          <a:prstGeom prst="rect">
            <a:avLst/>
          </a:prstGeom>
        </p:spPr>
        <p:txBody>
          <a:bodyPr vert="eaVert" wrap="square" lIns="0" tIns="0" rIns="0" bIns="0" rtlCol="0">
            <a:spAutoFit/>
          </a:bodyPr>
          <a:lstStyle/>
          <a:p>
            <a:pPr marL="12700">
              <a:lnSpc>
                <a:spcPct val="60000"/>
              </a:lnSpc>
            </a:pPr>
            <a:r>
              <a:rPr sz="3200" b="1" spc="10">
                <a:solidFill>
                  <a:srgbClr val="CC0099"/>
                </a:solidFill>
                <a:latin typeface="新宋体"/>
                <a:cs typeface="新宋体"/>
              </a:rPr>
              <a:t>白求恩的共产主义精</a:t>
            </a:r>
            <a:r>
              <a:rPr sz="3200" b="1" spc="-80">
                <a:solidFill>
                  <a:srgbClr val="CC0099"/>
                </a:solidFill>
                <a:latin typeface="新宋体"/>
                <a:cs typeface="新宋体"/>
              </a:rPr>
              <a:t>神</a:t>
            </a:r>
            <a:endParaRPr sz="3200">
              <a:latin typeface="新宋体"/>
              <a:cs typeface="新宋体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95245" y="2023872"/>
            <a:ext cx="7703820" cy="2574290"/>
            <a:chOff x="2495245" y="2023872"/>
            <a:chExt cx="7703820" cy="2574290"/>
          </a:xfrm>
        </p:grpSpPr>
        <p:sp>
          <p:nvSpPr>
            <p:cNvPr id="8" name="object 8"/>
            <p:cNvSpPr/>
            <p:nvPr/>
          </p:nvSpPr>
          <p:spPr>
            <a:xfrm>
              <a:off x="2495245" y="2452687"/>
              <a:ext cx="361315" cy="2032000"/>
            </a:xfrm>
            <a:custGeom>
              <a:rect l="l" t="t" r="r" b="b"/>
              <a:pathLst>
                <a:path w="361314" h="2032000">
                  <a:moveTo>
                    <a:pt x="360972" y="25400"/>
                  </a:moveTo>
                  <a:lnTo>
                    <a:pt x="260718" y="25400"/>
                  </a:lnTo>
                  <a:lnTo>
                    <a:pt x="269303" y="12700"/>
                  </a:lnTo>
                  <a:lnTo>
                    <a:pt x="285597" y="12700"/>
                  </a:lnTo>
                  <a:lnTo>
                    <a:pt x="294335" y="0"/>
                  </a:lnTo>
                  <a:lnTo>
                    <a:pt x="360362" y="0"/>
                  </a:lnTo>
                  <a:lnTo>
                    <a:pt x="360972" y="25400"/>
                  </a:lnTo>
                  <a:close/>
                </a:path>
                <a:path w="361314" h="2032000">
                  <a:moveTo>
                    <a:pt x="287489" y="38100"/>
                  </a:moveTo>
                  <a:lnTo>
                    <a:pt x="238544" y="38100"/>
                  </a:lnTo>
                  <a:lnTo>
                    <a:pt x="245351" y="25400"/>
                  </a:lnTo>
                  <a:lnTo>
                    <a:pt x="295465" y="25400"/>
                  </a:lnTo>
                  <a:lnTo>
                    <a:pt x="287489" y="38100"/>
                  </a:lnTo>
                  <a:close/>
                </a:path>
                <a:path w="361314" h="2032000">
                  <a:moveTo>
                    <a:pt x="266445" y="50800"/>
                  </a:moveTo>
                  <a:lnTo>
                    <a:pt x="224828" y="50800"/>
                  </a:lnTo>
                  <a:lnTo>
                    <a:pt x="231076" y="38100"/>
                  </a:lnTo>
                  <a:lnTo>
                    <a:pt x="273748" y="38100"/>
                  </a:lnTo>
                  <a:lnTo>
                    <a:pt x="266445" y="50800"/>
                  </a:lnTo>
                  <a:close/>
                </a:path>
                <a:path w="361314" h="2032000">
                  <a:moveTo>
                    <a:pt x="247497" y="63500"/>
                  </a:moveTo>
                  <a:lnTo>
                    <a:pt x="211924" y="63500"/>
                  </a:lnTo>
                  <a:lnTo>
                    <a:pt x="218414" y="50800"/>
                  </a:lnTo>
                  <a:lnTo>
                    <a:pt x="254038" y="50800"/>
                  </a:lnTo>
                  <a:lnTo>
                    <a:pt x="247497" y="63500"/>
                  </a:lnTo>
                  <a:close/>
                </a:path>
                <a:path w="361314" h="2032000">
                  <a:moveTo>
                    <a:pt x="236169" y="76200"/>
                  </a:moveTo>
                  <a:lnTo>
                    <a:pt x="201155" y="76200"/>
                  </a:lnTo>
                  <a:lnTo>
                    <a:pt x="206565" y="63500"/>
                  </a:lnTo>
                  <a:lnTo>
                    <a:pt x="242138" y="63500"/>
                  </a:lnTo>
                  <a:lnTo>
                    <a:pt x="236169" y="76200"/>
                  </a:lnTo>
                  <a:close/>
                </a:path>
                <a:path w="361314" h="2032000">
                  <a:moveTo>
                    <a:pt x="213042" y="101600"/>
                  </a:moveTo>
                  <a:lnTo>
                    <a:pt x="187121" y="101600"/>
                  </a:lnTo>
                  <a:lnTo>
                    <a:pt x="191096" y="88900"/>
                  </a:lnTo>
                  <a:lnTo>
                    <a:pt x="196100" y="76200"/>
                  </a:lnTo>
                  <a:lnTo>
                    <a:pt x="226377" y="76200"/>
                  </a:lnTo>
                  <a:lnTo>
                    <a:pt x="221361" y="88900"/>
                  </a:lnTo>
                  <a:lnTo>
                    <a:pt x="217385" y="88900"/>
                  </a:lnTo>
                  <a:lnTo>
                    <a:pt x="213042" y="101600"/>
                  </a:lnTo>
                  <a:close/>
                </a:path>
                <a:path w="361314" h="2032000">
                  <a:moveTo>
                    <a:pt x="206070" y="114300"/>
                  </a:moveTo>
                  <a:lnTo>
                    <a:pt x="179717" y="114300"/>
                  </a:lnTo>
                  <a:lnTo>
                    <a:pt x="182943" y="101600"/>
                  </a:lnTo>
                  <a:lnTo>
                    <a:pt x="209676" y="101600"/>
                  </a:lnTo>
                  <a:lnTo>
                    <a:pt x="206070" y="114300"/>
                  </a:lnTo>
                  <a:close/>
                </a:path>
                <a:path w="361314" h="2032000">
                  <a:moveTo>
                    <a:pt x="195033" y="152400"/>
                  </a:moveTo>
                  <a:lnTo>
                    <a:pt x="170091" y="152400"/>
                  </a:lnTo>
                  <a:lnTo>
                    <a:pt x="171818" y="139700"/>
                  </a:lnTo>
                  <a:lnTo>
                    <a:pt x="173824" y="127000"/>
                  </a:lnTo>
                  <a:lnTo>
                    <a:pt x="176644" y="114300"/>
                  </a:lnTo>
                  <a:lnTo>
                    <a:pt x="206336" y="114300"/>
                  </a:lnTo>
                  <a:lnTo>
                    <a:pt x="203111" y="127000"/>
                  </a:lnTo>
                  <a:lnTo>
                    <a:pt x="200736" y="127000"/>
                  </a:lnTo>
                  <a:lnTo>
                    <a:pt x="198310" y="139700"/>
                  </a:lnTo>
                  <a:lnTo>
                    <a:pt x="196621" y="139700"/>
                  </a:lnTo>
                  <a:lnTo>
                    <a:pt x="195033" y="152400"/>
                  </a:lnTo>
                  <a:close/>
                </a:path>
                <a:path w="361314" h="2032000">
                  <a:moveTo>
                    <a:pt x="193382" y="165100"/>
                  </a:moveTo>
                  <a:lnTo>
                    <a:pt x="168059" y="165100"/>
                  </a:lnTo>
                  <a:lnTo>
                    <a:pt x="168757" y="152400"/>
                  </a:lnTo>
                  <a:lnTo>
                    <a:pt x="194068" y="152400"/>
                  </a:lnTo>
                  <a:lnTo>
                    <a:pt x="193382" y="165100"/>
                  </a:lnTo>
                  <a:close/>
                </a:path>
                <a:path w="361314" h="2032000">
                  <a:moveTo>
                    <a:pt x="194005" y="165100"/>
                  </a:moveTo>
                  <a:lnTo>
                    <a:pt x="194068" y="152400"/>
                  </a:lnTo>
                  <a:lnTo>
                    <a:pt x="195148" y="152400"/>
                  </a:lnTo>
                  <a:lnTo>
                    <a:pt x="194005" y="165100"/>
                  </a:lnTo>
                  <a:close/>
                </a:path>
                <a:path w="361314" h="2032000">
                  <a:moveTo>
                    <a:pt x="193179" y="850900"/>
                  </a:moveTo>
                  <a:lnTo>
                    <a:pt x="167792" y="850900"/>
                  </a:lnTo>
                  <a:lnTo>
                    <a:pt x="167792" y="177800"/>
                  </a:lnTo>
                  <a:lnTo>
                    <a:pt x="168020" y="165100"/>
                  </a:lnTo>
                  <a:lnTo>
                    <a:pt x="193420" y="165100"/>
                  </a:lnTo>
                  <a:lnTo>
                    <a:pt x="193179" y="177800"/>
                  </a:lnTo>
                  <a:lnTo>
                    <a:pt x="193179" y="850900"/>
                  </a:lnTo>
                  <a:close/>
                </a:path>
                <a:path w="361314" h="2032000">
                  <a:moveTo>
                    <a:pt x="192214" y="863600"/>
                  </a:moveTo>
                  <a:lnTo>
                    <a:pt x="166903" y="863600"/>
                  </a:lnTo>
                  <a:lnTo>
                    <a:pt x="167589" y="850900"/>
                  </a:lnTo>
                  <a:lnTo>
                    <a:pt x="192912" y="850900"/>
                  </a:lnTo>
                  <a:lnTo>
                    <a:pt x="192214" y="863600"/>
                  </a:lnTo>
                  <a:close/>
                </a:path>
                <a:path w="361314" h="2032000">
                  <a:moveTo>
                    <a:pt x="165823" y="876300"/>
                  </a:moveTo>
                  <a:lnTo>
                    <a:pt x="164350" y="876300"/>
                  </a:lnTo>
                  <a:lnTo>
                    <a:pt x="165938" y="863600"/>
                  </a:lnTo>
                  <a:lnTo>
                    <a:pt x="165823" y="876300"/>
                  </a:lnTo>
                  <a:close/>
                </a:path>
                <a:path w="361314" h="2032000">
                  <a:moveTo>
                    <a:pt x="190995" y="876300"/>
                  </a:moveTo>
                  <a:lnTo>
                    <a:pt x="165823" y="876300"/>
                  </a:lnTo>
                  <a:lnTo>
                    <a:pt x="166966" y="863600"/>
                  </a:lnTo>
                  <a:lnTo>
                    <a:pt x="192138" y="863600"/>
                  </a:lnTo>
                  <a:lnTo>
                    <a:pt x="190995" y="876300"/>
                  </a:lnTo>
                  <a:close/>
                </a:path>
                <a:path w="361314" h="2032000">
                  <a:moveTo>
                    <a:pt x="189153" y="889000"/>
                  </a:moveTo>
                  <a:lnTo>
                    <a:pt x="162483" y="889000"/>
                  </a:lnTo>
                  <a:lnTo>
                    <a:pt x="164503" y="876300"/>
                  </a:lnTo>
                  <a:lnTo>
                    <a:pt x="190881" y="876300"/>
                  </a:lnTo>
                  <a:lnTo>
                    <a:pt x="189153" y="889000"/>
                  </a:lnTo>
                  <a:close/>
                </a:path>
                <a:path w="361314" h="2032000">
                  <a:moveTo>
                    <a:pt x="181495" y="914400"/>
                  </a:moveTo>
                  <a:lnTo>
                    <a:pt x="151295" y="914400"/>
                  </a:lnTo>
                  <a:lnTo>
                    <a:pt x="154901" y="901700"/>
                  </a:lnTo>
                  <a:lnTo>
                    <a:pt x="157619" y="901700"/>
                  </a:lnTo>
                  <a:lnTo>
                    <a:pt x="160451" y="889000"/>
                  </a:lnTo>
                  <a:lnTo>
                    <a:pt x="187147" y="889000"/>
                  </a:lnTo>
                  <a:lnTo>
                    <a:pt x="181495" y="914400"/>
                  </a:lnTo>
                  <a:close/>
                </a:path>
                <a:path w="361314" h="2032000">
                  <a:moveTo>
                    <a:pt x="173850" y="927100"/>
                  </a:moveTo>
                  <a:lnTo>
                    <a:pt x="143586" y="927100"/>
                  </a:lnTo>
                  <a:lnTo>
                    <a:pt x="147929" y="914400"/>
                  </a:lnTo>
                  <a:lnTo>
                    <a:pt x="178028" y="914400"/>
                  </a:lnTo>
                  <a:lnTo>
                    <a:pt x="173850" y="927100"/>
                  </a:lnTo>
                  <a:close/>
                </a:path>
                <a:path w="361314" h="2032000">
                  <a:moveTo>
                    <a:pt x="160185" y="952500"/>
                  </a:moveTo>
                  <a:lnTo>
                    <a:pt x="124371" y="952500"/>
                  </a:lnTo>
                  <a:lnTo>
                    <a:pt x="130035" y="939800"/>
                  </a:lnTo>
                  <a:lnTo>
                    <a:pt x="134594" y="939800"/>
                  </a:lnTo>
                  <a:lnTo>
                    <a:pt x="139611" y="927100"/>
                  </a:lnTo>
                  <a:lnTo>
                    <a:pt x="169875" y="927100"/>
                  </a:lnTo>
                  <a:lnTo>
                    <a:pt x="164871" y="939800"/>
                  </a:lnTo>
                  <a:lnTo>
                    <a:pt x="160185" y="952500"/>
                  </a:lnTo>
                  <a:close/>
                </a:path>
                <a:path w="361314" h="2032000">
                  <a:moveTo>
                    <a:pt x="149047" y="965200"/>
                  </a:moveTo>
                  <a:lnTo>
                    <a:pt x="113017" y="965200"/>
                  </a:lnTo>
                  <a:lnTo>
                    <a:pt x="119278" y="952500"/>
                  </a:lnTo>
                  <a:lnTo>
                    <a:pt x="154406" y="952500"/>
                  </a:lnTo>
                  <a:lnTo>
                    <a:pt x="149047" y="965200"/>
                  </a:lnTo>
                  <a:close/>
                </a:path>
                <a:path w="361314" h="2032000">
                  <a:moveTo>
                    <a:pt x="136156" y="977900"/>
                  </a:moveTo>
                  <a:lnTo>
                    <a:pt x="94030" y="977900"/>
                  </a:lnTo>
                  <a:lnTo>
                    <a:pt x="101092" y="965200"/>
                  </a:lnTo>
                  <a:lnTo>
                    <a:pt x="142557" y="965200"/>
                  </a:lnTo>
                  <a:lnTo>
                    <a:pt x="136156" y="977900"/>
                  </a:lnTo>
                  <a:close/>
                </a:path>
                <a:path w="361314" h="2032000">
                  <a:moveTo>
                    <a:pt x="122428" y="990600"/>
                  </a:moveTo>
                  <a:lnTo>
                    <a:pt x="72948" y="990600"/>
                  </a:lnTo>
                  <a:lnTo>
                    <a:pt x="80721" y="977900"/>
                  </a:lnTo>
                  <a:lnTo>
                    <a:pt x="129895" y="977900"/>
                  </a:lnTo>
                  <a:lnTo>
                    <a:pt x="122428" y="990600"/>
                  </a:lnTo>
                  <a:close/>
                </a:path>
                <a:path w="361314" h="2032000">
                  <a:moveTo>
                    <a:pt x="100253" y="1003300"/>
                  </a:moveTo>
                  <a:lnTo>
                    <a:pt x="33947" y="1003300"/>
                  </a:lnTo>
                  <a:lnTo>
                    <a:pt x="42659" y="990600"/>
                  </a:lnTo>
                  <a:lnTo>
                    <a:pt x="108064" y="990600"/>
                  </a:lnTo>
                  <a:lnTo>
                    <a:pt x="100253" y="1003300"/>
                  </a:lnTo>
                  <a:close/>
                </a:path>
                <a:path w="361314" h="2032000">
                  <a:moveTo>
                    <a:pt x="609" y="1028700"/>
                  </a:moveTo>
                  <a:lnTo>
                    <a:pt x="0" y="1028700"/>
                  </a:lnTo>
                  <a:lnTo>
                    <a:pt x="0" y="1003300"/>
                  </a:lnTo>
                  <a:lnTo>
                    <a:pt x="609" y="1003300"/>
                  </a:lnTo>
                  <a:lnTo>
                    <a:pt x="609" y="1028700"/>
                  </a:lnTo>
                  <a:close/>
                </a:path>
                <a:path w="361314" h="2032000">
                  <a:moveTo>
                    <a:pt x="38709" y="1028700"/>
                  </a:moveTo>
                  <a:lnTo>
                    <a:pt x="609" y="1028700"/>
                  </a:lnTo>
                  <a:lnTo>
                    <a:pt x="609" y="1003300"/>
                  </a:lnTo>
                  <a:lnTo>
                    <a:pt x="48590" y="1003300"/>
                  </a:lnTo>
                  <a:lnTo>
                    <a:pt x="57708" y="1016000"/>
                  </a:lnTo>
                  <a:lnTo>
                    <a:pt x="48590" y="1016000"/>
                  </a:lnTo>
                  <a:lnTo>
                    <a:pt x="38709" y="1028700"/>
                  </a:lnTo>
                  <a:close/>
                </a:path>
                <a:path w="361314" h="2032000">
                  <a:moveTo>
                    <a:pt x="75374" y="1016000"/>
                  </a:moveTo>
                  <a:lnTo>
                    <a:pt x="57708" y="1016000"/>
                  </a:lnTo>
                  <a:lnTo>
                    <a:pt x="48590" y="1003300"/>
                  </a:lnTo>
                  <a:lnTo>
                    <a:pt x="83896" y="1003300"/>
                  </a:lnTo>
                  <a:lnTo>
                    <a:pt x="75374" y="1016000"/>
                  </a:lnTo>
                  <a:close/>
                </a:path>
                <a:path w="361314" h="2032000">
                  <a:moveTo>
                    <a:pt x="91668" y="1028700"/>
                  </a:moveTo>
                  <a:lnTo>
                    <a:pt x="38709" y="1028700"/>
                  </a:lnTo>
                  <a:lnTo>
                    <a:pt x="48590" y="1016000"/>
                  </a:lnTo>
                  <a:lnTo>
                    <a:pt x="83896" y="1016000"/>
                  </a:lnTo>
                  <a:lnTo>
                    <a:pt x="91668" y="1028700"/>
                  </a:lnTo>
                  <a:close/>
                </a:path>
                <a:path w="361314" h="2032000">
                  <a:moveTo>
                    <a:pt x="115620" y="1041400"/>
                  </a:moveTo>
                  <a:lnTo>
                    <a:pt x="58432" y="1041400"/>
                  </a:lnTo>
                  <a:lnTo>
                    <a:pt x="50063" y="1028700"/>
                  </a:lnTo>
                  <a:lnTo>
                    <a:pt x="108064" y="1028700"/>
                  </a:lnTo>
                  <a:lnTo>
                    <a:pt x="115620" y="1041400"/>
                  </a:lnTo>
                  <a:close/>
                </a:path>
                <a:path w="361314" h="2032000">
                  <a:moveTo>
                    <a:pt x="129895" y="1054100"/>
                  </a:moveTo>
                  <a:lnTo>
                    <a:pt x="87731" y="1054100"/>
                  </a:lnTo>
                  <a:lnTo>
                    <a:pt x="80187" y="1041400"/>
                  </a:lnTo>
                  <a:lnTo>
                    <a:pt x="122428" y="1041400"/>
                  </a:lnTo>
                  <a:lnTo>
                    <a:pt x="129895" y="1054100"/>
                  </a:lnTo>
                  <a:close/>
                </a:path>
                <a:path w="361314" h="2032000">
                  <a:moveTo>
                    <a:pt x="142989" y="1066800"/>
                  </a:moveTo>
                  <a:lnTo>
                    <a:pt x="107416" y="1066800"/>
                  </a:lnTo>
                  <a:lnTo>
                    <a:pt x="100609" y="1054100"/>
                  </a:lnTo>
                  <a:lnTo>
                    <a:pt x="142557" y="1054100"/>
                  </a:lnTo>
                  <a:lnTo>
                    <a:pt x="142989" y="1066800"/>
                  </a:lnTo>
                  <a:close/>
                </a:path>
                <a:path w="361314" h="2032000">
                  <a:moveTo>
                    <a:pt x="154406" y="1079500"/>
                  </a:moveTo>
                  <a:lnTo>
                    <a:pt x="124802" y="1079500"/>
                  </a:lnTo>
                  <a:lnTo>
                    <a:pt x="118833" y="1066800"/>
                  </a:lnTo>
                  <a:lnTo>
                    <a:pt x="149047" y="1066800"/>
                  </a:lnTo>
                  <a:lnTo>
                    <a:pt x="154406" y="1079500"/>
                  </a:lnTo>
                  <a:close/>
                </a:path>
                <a:path w="361314" h="2032000">
                  <a:moveTo>
                    <a:pt x="164871" y="1092200"/>
                  </a:moveTo>
                  <a:lnTo>
                    <a:pt x="134975" y="1092200"/>
                  </a:lnTo>
                  <a:lnTo>
                    <a:pt x="129628" y="1079500"/>
                  </a:lnTo>
                  <a:lnTo>
                    <a:pt x="160185" y="1079500"/>
                  </a:lnTo>
                  <a:lnTo>
                    <a:pt x="164871" y="1092200"/>
                  </a:lnTo>
                  <a:close/>
                </a:path>
                <a:path w="361314" h="2032000">
                  <a:moveTo>
                    <a:pt x="178028" y="1117600"/>
                  </a:moveTo>
                  <a:lnTo>
                    <a:pt x="151587" y="1117600"/>
                  </a:lnTo>
                  <a:lnTo>
                    <a:pt x="147612" y="1104900"/>
                  </a:lnTo>
                  <a:lnTo>
                    <a:pt x="143941" y="1104900"/>
                  </a:lnTo>
                  <a:lnTo>
                    <a:pt x="139242" y="1092200"/>
                  </a:lnTo>
                  <a:lnTo>
                    <a:pt x="169875" y="1092200"/>
                  </a:lnTo>
                  <a:lnTo>
                    <a:pt x="173850" y="1104900"/>
                  </a:lnTo>
                  <a:lnTo>
                    <a:pt x="178028" y="1117600"/>
                  </a:lnTo>
                  <a:close/>
                </a:path>
                <a:path w="361314" h="2032000">
                  <a:moveTo>
                    <a:pt x="187147" y="1143000"/>
                  </a:moveTo>
                  <a:lnTo>
                    <a:pt x="162661" y="1143000"/>
                  </a:lnTo>
                  <a:lnTo>
                    <a:pt x="160235" y="1130300"/>
                  </a:lnTo>
                  <a:lnTo>
                    <a:pt x="157861" y="1130300"/>
                  </a:lnTo>
                  <a:lnTo>
                    <a:pt x="154635" y="1117600"/>
                  </a:lnTo>
                  <a:lnTo>
                    <a:pt x="181495" y="1117600"/>
                  </a:lnTo>
                  <a:lnTo>
                    <a:pt x="187147" y="1143000"/>
                  </a:lnTo>
                  <a:close/>
                </a:path>
                <a:path w="361314" h="2032000">
                  <a:moveTo>
                    <a:pt x="160451" y="1143000"/>
                  </a:moveTo>
                  <a:lnTo>
                    <a:pt x="157619" y="1130300"/>
                  </a:lnTo>
                  <a:lnTo>
                    <a:pt x="160235" y="1130300"/>
                  </a:lnTo>
                  <a:lnTo>
                    <a:pt x="160451" y="1143000"/>
                  </a:lnTo>
                  <a:close/>
                </a:path>
                <a:path w="361314" h="2032000">
                  <a:moveTo>
                    <a:pt x="190881" y="1155700"/>
                  </a:moveTo>
                  <a:lnTo>
                    <a:pt x="164503" y="1155700"/>
                  </a:lnTo>
                  <a:lnTo>
                    <a:pt x="162483" y="1143000"/>
                  </a:lnTo>
                  <a:lnTo>
                    <a:pt x="189153" y="1143000"/>
                  </a:lnTo>
                  <a:lnTo>
                    <a:pt x="190881" y="1155700"/>
                  </a:lnTo>
                  <a:close/>
                </a:path>
                <a:path w="361314" h="2032000">
                  <a:moveTo>
                    <a:pt x="192138" y="1168400"/>
                  </a:moveTo>
                  <a:lnTo>
                    <a:pt x="166966" y="1168400"/>
                  </a:lnTo>
                  <a:lnTo>
                    <a:pt x="165823" y="1155700"/>
                  </a:lnTo>
                  <a:lnTo>
                    <a:pt x="190995" y="1155700"/>
                  </a:lnTo>
                  <a:lnTo>
                    <a:pt x="192138" y="1168400"/>
                  </a:lnTo>
                  <a:close/>
                </a:path>
                <a:path w="361314" h="2032000">
                  <a:moveTo>
                    <a:pt x="167589" y="1181100"/>
                  </a:moveTo>
                  <a:lnTo>
                    <a:pt x="166903" y="1168400"/>
                  </a:lnTo>
                  <a:lnTo>
                    <a:pt x="167551" y="1168400"/>
                  </a:lnTo>
                  <a:lnTo>
                    <a:pt x="167589" y="1181100"/>
                  </a:lnTo>
                  <a:close/>
                </a:path>
                <a:path w="361314" h="2032000">
                  <a:moveTo>
                    <a:pt x="193420" y="1866900"/>
                  </a:moveTo>
                  <a:lnTo>
                    <a:pt x="168020" y="1866900"/>
                  </a:lnTo>
                  <a:lnTo>
                    <a:pt x="167792" y="1854200"/>
                  </a:lnTo>
                  <a:lnTo>
                    <a:pt x="167792" y="1181100"/>
                  </a:lnTo>
                  <a:lnTo>
                    <a:pt x="167551" y="1168400"/>
                  </a:lnTo>
                  <a:lnTo>
                    <a:pt x="192951" y="1168400"/>
                  </a:lnTo>
                  <a:lnTo>
                    <a:pt x="193192" y="1181100"/>
                  </a:lnTo>
                  <a:lnTo>
                    <a:pt x="193179" y="1854200"/>
                  </a:lnTo>
                  <a:lnTo>
                    <a:pt x="193420" y="1866900"/>
                  </a:lnTo>
                  <a:close/>
                </a:path>
                <a:path w="361314" h="2032000">
                  <a:moveTo>
                    <a:pt x="195148" y="1879600"/>
                  </a:moveTo>
                  <a:lnTo>
                    <a:pt x="168833" y="1879600"/>
                  </a:lnTo>
                  <a:lnTo>
                    <a:pt x="168757" y="1866900"/>
                  </a:lnTo>
                  <a:lnTo>
                    <a:pt x="194005" y="1866900"/>
                  </a:lnTo>
                  <a:lnTo>
                    <a:pt x="195148" y="1879600"/>
                  </a:lnTo>
                  <a:close/>
                </a:path>
                <a:path w="361314" h="2032000">
                  <a:moveTo>
                    <a:pt x="200736" y="1905000"/>
                  </a:moveTo>
                  <a:lnTo>
                    <a:pt x="173824" y="1905000"/>
                  </a:lnTo>
                  <a:lnTo>
                    <a:pt x="171818" y="1892300"/>
                  </a:lnTo>
                  <a:lnTo>
                    <a:pt x="170091" y="1879600"/>
                  </a:lnTo>
                  <a:lnTo>
                    <a:pt x="196469" y="1879600"/>
                  </a:lnTo>
                  <a:lnTo>
                    <a:pt x="198488" y="1892300"/>
                  </a:lnTo>
                  <a:lnTo>
                    <a:pt x="198310" y="1892300"/>
                  </a:lnTo>
                  <a:lnTo>
                    <a:pt x="200736" y="1905000"/>
                  </a:lnTo>
                  <a:close/>
                </a:path>
                <a:path w="361314" h="2032000">
                  <a:moveTo>
                    <a:pt x="206336" y="1917700"/>
                  </a:moveTo>
                  <a:lnTo>
                    <a:pt x="179476" y="1917700"/>
                  </a:lnTo>
                  <a:lnTo>
                    <a:pt x="176644" y="1905000"/>
                  </a:lnTo>
                  <a:lnTo>
                    <a:pt x="203111" y="1905000"/>
                  </a:lnTo>
                  <a:lnTo>
                    <a:pt x="206336" y="1917700"/>
                  </a:lnTo>
                  <a:close/>
                </a:path>
                <a:path w="361314" h="2032000">
                  <a:moveTo>
                    <a:pt x="213360" y="1930400"/>
                  </a:moveTo>
                  <a:lnTo>
                    <a:pt x="182943" y="1930400"/>
                  </a:lnTo>
                  <a:lnTo>
                    <a:pt x="179717" y="1917700"/>
                  </a:lnTo>
                  <a:lnTo>
                    <a:pt x="209384" y="1917700"/>
                  </a:lnTo>
                  <a:lnTo>
                    <a:pt x="213360" y="1930400"/>
                  </a:lnTo>
                  <a:close/>
                </a:path>
                <a:path w="361314" h="2032000">
                  <a:moveTo>
                    <a:pt x="221729" y="1943100"/>
                  </a:moveTo>
                  <a:lnTo>
                    <a:pt x="191096" y="1943100"/>
                  </a:lnTo>
                  <a:lnTo>
                    <a:pt x="187121" y="1930400"/>
                  </a:lnTo>
                  <a:lnTo>
                    <a:pt x="217043" y="1930400"/>
                  </a:lnTo>
                  <a:lnTo>
                    <a:pt x="221729" y="1943100"/>
                  </a:lnTo>
                  <a:close/>
                </a:path>
                <a:path w="361314" h="2032000">
                  <a:moveTo>
                    <a:pt x="231343" y="1955800"/>
                  </a:moveTo>
                  <a:lnTo>
                    <a:pt x="200787" y="1955800"/>
                  </a:lnTo>
                  <a:lnTo>
                    <a:pt x="196100" y="1943100"/>
                  </a:lnTo>
                  <a:lnTo>
                    <a:pt x="225996" y="1943100"/>
                  </a:lnTo>
                  <a:lnTo>
                    <a:pt x="231343" y="1955800"/>
                  </a:lnTo>
                  <a:close/>
                </a:path>
                <a:path w="361314" h="2032000">
                  <a:moveTo>
                    <a:pt x="242138" y="1968500"/>
                  </a:moveTo>
                  <a:lnTo>
                    <a:pt x="206565" y="1968500"/>
                  </a:lnTo>
                  <a:lnTo>
                    <a:pt x="201155" y="1955800"/>
                  </a:lnTo>
                  <a:lnTo>
                    <a:pt x="236169" y="1955800"/>
                  </a:lnTo>
                  <a:lnTo>
                    <a:pt x="242138" y="1968500"/>
                  </a:lnTo>
                  <a:close/>
                </a:path>
                <a:path w="361314" h="2032000">
                  <a:moveTo>
                    <a:pt x="260362" y="1981200"/>
                  </a:moveTo>
                  <a:lnTo>
                    <a:pt x="218414" y="1981200"/>
                  </a:lnTo>
                  <a:lnTo>
                    <a:pt x="212331" y="1968500"/>
                  </a:lnTo>
                  <a:lnTo>
                    <a:pt x="253568" y="1968500"/>
                  </a:lnTo>
                  <a:lnTo>
                    <a:pt x="260362" y="1981200"/>
                  </a:lnTo>
                  <a:close/>
                </a:path>
                <a:path w="361314" h="2032000">
                  <a:moveTo>
                    <a:pt x="280784" y="1993900"/>
                  </a:moveTo>
                  <a:lnTo>
                    <a:pt x="231076" y="1993900"/>
                  </a:lnTo>
                  <a:lnTo>
                    <a:pt x="224828" y="1981200"/>
                  </a:lnTo>
                  <a:lnTo>
                    <a:pt x="273240" y="1981200"/>
                  </a:lnTo>
                  <a:lnTo>
                    <a:pt x="280784" y="1993900"/>
                  </a:lnTo>
                  <a:close/>
                </a:path>
                <a:path w="361314" h="2032000">
                  <a:moveTo>
                    <a:pt x="303098" y="2006600"/>
                  </a:moveTo>
                  <a:lnTo>
                    <a:pt x="252907" y="2006600"/>
                  </a:lnTo>
                  <a:lnTo>
                    <a:pt x="245351" y="1993900"/>
                  </a:lnTo>
                  <a:lnTo>
                    <a:pt x="294919" y="1993900"/>
                  </a:lnTo>
                  <a:lnTo>
                    <a:pt x="303098" y="2006600"/>
                  </a:lnTo>
                  <a:close/>
                </a:path>
                <a:path w="361314" h="2032000">
                  <a:moveTo>
                    <a:pt x="310908" y="2006600"/>
                  </a:moveTo>
                  <a:lnTo>
                    <a:pt x="303098" y="2006600"/>
                  </a:lnTo>
                  <a:lnTo>
                    <a:pt x="302539" y="1993900"/>
                  </a:lnTo>
                  <a:lnTo>
                    <a:pt x="310908" y="2006600"/>
                  </a:lnTo>
                  <a:close/>
                </a:path>
                <a:path w="361314" h="2032000">
                  <a:moveTo>
                    <a:pt x="360362" y="2032000"/>
                  </a:moveTo>
                  <a:lnTo>
                    <a:pt x="303263" y="2032000"/>
                  </a:lnTo>
                  <a:lnTo>
                    <a:pt x="294335" y="2019300"/>
                  </a:lnTo>
                  <a:lnTo>
                    <a:pt x="269303" y="2019300"/>
                  </a:lnTo>
                  <a:lnTo>
                    <a:pt x="260718" y="2006600"/>
                  </a:lnTo>
                  <a:lnTo>
                    <a:pt x="360972" y="2006600"/>
                  </a:lnTo>
                  <a:lnTo>
                    <a:pt x="360362" y="20320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034527" y="2023872"/>
              <a:ext cx="2164079" cy="257403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8683624" y="2892425"/>
              <a:ext cx="944562" cy="943610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8838565" y="3128962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黑体"/>
                <a:cs typeface="黑体"/>
              </a:rPr>
              <a:t>核心</a:t>
            </a:r>
            <a:endParaRPr sz="2400">
              <a:latin typeface="黑体"/>
              <a:cs typeface="黑体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164884" y="2597403"/>
            <a:ext cx="2668270" cy="1822450"/>
          </a:xfrm>
          <a:custGeom>
            <a:rect l="l" t="t" r="r" b="b"/>
            <a:pathLst>
              <a:path w="2668270" h="1822450">
                <a:moveTo>
                  <a:pt x="2452065" y="947483"/>
                </a:moveTo>
                <a:lnTo>
                  <a:pt x="2325268" y="883589"/>
                </a:lnTo>
                <a:lnTo>
                  <a:pt x="2325103" y="934389"/>
                </a:lnTo>
                <a:lnTo>
                  <a:pt x="1947278" y="933196"/>
                </a:lnTo>
                <a:lnTo>
                  <a:pt x="1947202" y="958596"/>
                </a:lnTo>
                <a:lnTo>
                  <a:pt x="2325014" y="959789"/>
                </a:lnTo>
                <a:lnTo>
                  <a:pt x="2324862" y="1010589"/>
                </a:lnTo>
                <a:lnTo>
                  <a:pt x="2426970" y="959929"/>
                </a:lnTo>
                <a:lnTo>
                  <a:pt x="2452065" y="947483"/>
                </a:lnTo>
                <a:close/>
              </a:path>
              <a:path w="2668270" h="1822450">
                <a:moveTo>
                  <a:pt x="2452065" y="515683"/>
                </a:moveTo>
                <a:lnTo>
                  <a:pt x="2447569" y="512152"/>
                </a:lnTo>
                <a:lnTo>
                  <a:pt x="2340445" y="427926"/>
                </a:lnTo>
                <a:lnTo>
                  <a:pt x="2330208" y="477697"/>
                </a:lnTo>
                <a:lnTo>
                  <a:pt x="5105" y="0"/>
                </a:lnTo>
                <a:lnTo>
                  <a:pt x="0" y="24892"/>
                </a:lnTo>
                <a:lnTo>
                  <a:pt x="2325103" y="502577"/>
                </a:lnTo>
                <a:lnTo>
                  <a:pt x="2314879" y="552323"/>
                </a:lnTo>
                <a:lnTo>
                  <a:pt x="2452065" y="515683"/>
                </a:lnTo>
                <a:close/>
              </a:path>
              <a:path w="2668270" h="1822450">
                <a:moveTo>
                  <a:pt x="2667965" y="1236408"/>
                </a:moveTo>
                <a:lnTo>
                  <a:pt x="2526017" y="1239951"/>
                </a:lnTo>
                <a:lnTo>
                  <a:pt x="2549855" y="1284820"/>
                </a:lnTo>
                <a:lnTo>
                  <a:pt x="1580921" y="1799869"/>
                </a:lnTo>
                <a:lnTo>
                  <a:pt x="1592834" y="1822297"/>
                </a:lnTo>
                <a:lnTo>
                  <a:pt x="2561780" y="1307249"/>
                </a:lnTo>
                <a:lnTo>
                  <a:pt x="2585631" y="1352092"/>
                </a:lnTo>
                <a:lnTo>
                  <a:pt x="2649423" y="1262456"/>
                </a:lnTo>
                <a:lnTo>
                  <a:pt x="2667965" y="123640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861627" y="3869816"/>
            <a:ext cx="5128895" cy="1495425"/>
          </a:xfrm>
          <a:prstGeom prst="rect">
            <a:avLst/>
          </a:prstGeom>
        </p:spPr>
        <p:txBody>
          <a:bodyPr vert="horz" wrap="square" lIns="0" tIns="259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5"/>
              </a:spcBef>
            </a:pPr>
            <a:r>
              <a:rPr sz="3200" b="1">
                <a:solidFill>
                  <a:srgbClr val="FF0000"/>
                </a:solidFill>
                <a:latin typeface="新宋体"/>
                <a:cs typeface="新宋体"/>
              </a:rPr>
              <a:t>3、对技术精益求精的精神</a:t>
            </a:r>
            <a:r>
              <a:rPr sz="3200" b="1" spc="-10">
                <a:solidFill>
                  <a:srgbClr val="FF0000"/>
                </a:solidFill>
                <a:latin typeface="新宋体"/>
                <a:cs typeface="新宋体"/>
              </a:rPr>
              <a:t>。</a:t>
            </a:r>
            <a:endParaRPr sz="3200">
              <a:latin typeface="新宋体"/>
              <a:cs typeface="新宋体"/>
            </a:endParaRPr>
          </a:p>
          <a:p>
            <a:pPr marL="36195">
              <a:lnSpc>
                <a:spcPct val="100000"/>
              </a:lnSpc>
              <a:spcBef>
                <a:spcPts val="1950"/>
              </a:spcBef>
            </a:pPr>
            <a:r>
              <a:rPr sz="3200" b="1">
                <a:solidFill>
                  <a:srgbClr val="FF0000"/>
                </a:solidFill>
                <a:latin typeface="新宋体"/>
                <a:cs typeface="新宋体"/>
              </a:rPr>
              <a:t>4.毫无自私自利之</a:t>
            </a:r>
            <a:r>
              <a:rPr sz="3200" b="1" spc="-10">
                <a:solidFill>
                  <a:srgbClr val="FF0000"/>
                </a:solidFill>
                <a:latin typeface="新宋体"/>
                <a:cs typeface="新宋体"/>
              </a:rPr>
              <a:t>心</a:t>
            </a:r>
            <a:endParaRPr sz="3200">
              <a:latin typeface="新宋体"/>
              <a:cs typeface="新宋体"/>
            </a:endParaRPr>
          </a:p>
        </p:txBody>
      </p:sp>
      <p:pic>
        <p:nvPicPr>
          <p:cNvPr id="14" name="object 14"/>
          <p:cNvPicPr/>
          <p:nvPr/>
        </p:nvPicPr>
        <p:blipFill>
          <a:blip r:embed="rId6"/>
          <a:stretch>
            <a:fillRect/>
          </a:stretch>
        </p:blipFill>
        <p:spPr>
          <a:xfrm>
            <a:off x="8022335" y="2013204"/>
            <a:ext cx="2165604" cy="257251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/>
          <a:stretch>
            <a:fillRect/>
          </a:stretch>
        </p:blipFill>
        <p:spPr>
          <a:xfrm>
            <a:off x="1989112" y="452119"/>
            <a:ext cx="8016201" cy="75637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808988" y="1089660"/>
            <a:ext cx="8348471" cy="528828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30979" y="258127"/>
            <a:ext cx="36957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>
                <a:solidFill>
                  <a:srgbClr val="C00000"/>
                </a:solidFill>
                <a:latin typeface="宋体"/>
                <a:cs typeface="宋体"/>
              </a:rPr>
              <a:t>白求恩在延</a:t>
            </a:r>
            <a:r>
              <a:rPr sz="4800" b="1" spc="-20">
                <a:solidFill>
                  <a:srgbClr val="C00000"/>
                </a:solidFill>
                <a:latin typeface="宋体"/>
                <a:cs typeface="宋体"/>
              </a:rPr>
              <a:t>安</a:t>
            </a:r>
            <a:endParaRPr sz="48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34539" y="1953260"/>
            <a:ext cx="8804275" cy="3682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123950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这篇议论文运用夹叙夹议的写法</a:t>
            </a:r>
            <a:r>
              <a:rPr sz="4000" b="1" spc="-20">
                <a:solidFill>
                  <a:srgbClr val="FF0000"/>
                </a:solidFill>
                <a:latin typeface="黑体"/>
                <a:cs typeface="黑体"/>
              </a:rPr>
              <a:t>， </a:t>
            </a: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既能使读者由表及里的认识白求恩</a:t>
            </a:r>
            <a:r>
              <a:rPr sz="4000" b="1" spc="-25">
                <a:solidFill>
                  <a:srgbClr val="FF0000"/>
                </a:solidFill>
                <a:latin typeface="黑体"/>
                <a:cs typeface="黑体"/>
              </a:rPr>
              <a:t>同 </a:t>
            </a: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志，又能使读者懂得向白求恩同志</a:t>
            </a:r>
            <a:r>
              <a:rPr sz="4000" b="1" spc="-25">
                <a:solidFill>
                  <a:srgbClr val="FF0000"/>
                </a:solidFill>
                <a:latin typeface="黑体"/>
                <a:cs typeface="黑体"/>
              </a:rPr>
              <a:t>学 </a:t>
            </a: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习什么，为什么要向他学习。此外</a:t>
            </a:r>
            <a:r>
              <a:rPr sz="4000" b="1" spc="-25">
                <a:solidFill>
                  <a:srgbClr val="FF0000"/>
                </a:solidFill>
                <a:latin typeface="黑体"/>
                <a:cs typeface="黑体"/>
              </a:rPr>
              <a:t>文 </a:t>
            </a: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章还运用对比手法，正面介绍和侧</a:t>
            </a:r>
            <a:r>
              <a:rPr sz="4000" b="1" spc="-25">
                <a:solidFill>
                  <a:srgbClr val="FF0000"/>
                </a:solidFill>
                <a:latin typeface="黑体"/>
                <a:cs typeface="黑体"/>
              </a:rPr>
              <a:t>面 </a:t>
            </a:r>
            <a:r>
              <a:rPr sz="4000" b="1">
                <a:solidFill>
                  <a:srgbClr val="FF0000"/>
                </a:solidFill>
                <a:latin typeface="黑体"/>
                <a:cs typeface="黑体"/>
              </a:rPr>
              <a:t>介绍，语言生动简洁，说服力强</a:t>
            </a:r>
            <a:r>
              <a:rPr sz="4000" b="1" spc="-25">
                <a:solidFill>
                  <a:srgbClr val="FF0000"/>
                </a:solidFill>
                <a:latin typeface="黑体"/>
                <a:cs typeface="黑体"/>
              </a:rPr>
              <a:t>。</a:t>
            </a:r>
            <a:endParaRPr sz="4000">
              <a:latin typeface="黑体"/>
              <a:cs typeface="黑体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42489" y="471487"/>
            <a:ext cx="155257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>
                <a:solidFill>
                  <a:srgbClr val="000039"/>
                </a:solidFill>
                <a:latin typeface="新宋体"/>
                <a:cs typeface="新宋体"/>
              </a:rPr>
              <a:t>小</a:t>
            </a:r>
            <a:r>
              <a:rPr sz="6000" b="1" spc="-25">
                <a:solidFill>
                  <a:srgbClr val="000039"/>
                </a:solidFill>
                <a:latin typeface="新宋体"/>
                <a:cs typeface="新宋体"/>
              </a:rPr>
              <a:t>结</a:t>
            </a:r>
            <a:endParaRPr sz="6000">
              <a:latin typeface="新宋体"/>
              <a:cs typeface="新宋体"/>
            </a:endParaRPr>
          </a:p>
        </p:txBody>
      </p:sp>
      <p:pic>
        <p:nvPicPr>
          <p:cNvPr id="4" name="object 4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2291689" y="1896008"/>
            <a:ext cx="7792313" cy="274119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052320" y="1036637"/>
            <a:ext cx="5283200" cy="13970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3600">
                <a:latin typeface="新宋体"/>
                <a:cs typeface="新宋体"/>
              </a:rPr>
              <a:t>⒈心里充满真诚和热情。(</a:t>
            </a:r>
            <a:endParaRPr sz="360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3600">
                <a:latin typeface="新宋体"/>
                <a:cs typeface="新宋体"/>
              </a:rPr>
              <a:t>⒉态度冷淡，毫不关心。(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053319" y="1036637"/>
            <a:ext cx="254000" cy="13970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24120" y="5974397"/>
            <a:ext cx="2540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88539" y="311784"/>
            <a:ext cx="6883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>
                <a:latin typeface="新宋体"/>
                <a:cs typeface="新宋体"/>
              </a:rPr>
              <a:t>㈠用成语表达下列几句话的含义。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98740" y="962024"/>
            <a:ext cx="1854200" cy="1463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31100"/>
              </a:lnSpc>
              <a:spcBef>
                <a:spcPts val="95"/>
              </a:spcBef>
            </a:pP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满腔热忱 漠不关心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52320" y="2408237"/>
            <a:ext cx="8262620" cy="34544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3600">
                <a:latin typeface="新宋体"/>
                <a:cs typeface="新宋体"/>
              </a:rPr>
              <a:t>⒊看到别的事物就改变原来的主意。</a:t>
            </a:r>
            <a:endParaRPr sz="3600">
              <a:latin typeface="新宋体"/>
              <a:cs typeface="新宋体"/>
            </a:endParaRPr>
          </a:p>
          <a:p>
            <a:pPr marR="5080" algn="r">
              <a:lnSpc>
                <a:spcPct val="100000"/>
              </a:lnSpc>
              <a:spcBef>
                <a:spcPts val="1080"/>
              </a:spcBef>
              <a:tabLst>
                <a:tab pos="2971165"/>
              </a:tabLst>
            </a:pPr>
            <a:r>
              <a:rPr sz="3600">
                <a:latin typeface="新宋体"/>
                <a:cs typeface="新宋体"/>
              </a:rPr>
              <a:t>(</a:t>
            </a:r>
            <a:r>
              <a:rPr sz="3600" spc="600">
                <a:latin typeface="新宋体"/>
                <a:cs typeface="新宋体"/>
              </a:rPr>
              <a:t> </a:t>
            </a:r>
            <a:r>
              <a:rPr sz="5400" baseline="1543">
                <a:solidFill>
                  <a:srgbClr val="FF0000"/>
                </a:solidFill>
                <a:latin typeface="新宋体"/>
                <a:cs typeface="新宋体"/>
              </a:rPr>
              <a:t>见异思迁	</a:t>
            </a:r>
            <a:r>
              <a:rPr sz="3600">
                <a:latin typeface="新宋体"/>
                <a:cs typeface="新宋体"/>
              </a:rPr>
              <a:t>)</a:t>
            </a:r>
            <a:endParaRPr sz="3600">
              <a:latin typeface="新宋体"/>
              <a:cs typeface="新宋体"/>
            </a:endParaRPr>
          </a:p>
          <a:p>
            <a:pPr marR="13335" algn="r">
              <a:lnSpc>
                <a:spcPct val="100000"/>
              </a:lnSpc>
              <a:spcBef>
                <a:spcPts val="1080"/>
              </a:spcBef>
            </a:pPr>
            <a:r>
              <a:rPr sz="3600">
                <a:latin typeface="新宋体"/>
                <a:cs typeface="新宋体"/>
              </a:rPr>
              <a:t>⒋接受工作时挑拣轻易的，害怕繁重的。</a:t>
            </a:r>
            <a:endParaRPr sz="3600">
              <a:latin typeface="新宋体"/>
              <a:cs typeface="新宋体"/>
            </a:endParaRPr>
          </a:p>
          <a:p>
            <a:pPr marL="12700" marR="241935">
              <a:lnSpc>
                <a:spcPct val="125000"/>
              </a:lnSpc>
            </a:pPr>
            <a:r>
              <a:rPr sz="3600" spc="-55">
                <a:latin typeface="新宋体"/>
                <a:cs typeface="新宋体"/>
              </a:rPr>
              <a:t>（</a:t>
            </a:r>
            <a:r>
              <a:rPr sz="5400" baseline="1543">
                <a:solidFill>
                  <a:srgbClr val="FF0000"/>
                </a:solidFill>
                <a:latin typeface="新宋体"/>
                <a:cs typeface="新宋体"/>
              </a:rPr>
              <a:t>拈轻怕重</a:t>
            </a:r>
            <a:r>
              <a:rPr sz="5400" spc="-75" baseline="1543">
                <a:solidFill>
                  <a:srgbClr val="FF0000"/>
                </a:solidFill>
                <a:latin typeface="新宋体"/>
                <a:cs typeface="新宋体"/>
              </a:rPr>
              <a:t> </a:t>
            </a:r>
            <a:r>
              <a:rPr sz="3600">
                <a:latin typeface="新宋体"/>
                <a:cs typeface="新宋体"/>
              </a:rPr>
              <a:t>）⒌缺乏政治敏感和政治热 情，对集体、对人民的利益不关心。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2320" y="5956934"/>
            <a:ext cx="23050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aseline="-2314">
                <a:latin typeface="新宋体"/>
                <a:cs typeface="新宋体"/>
              </a:rPr>
              <a:t>(</a:t>
            </a:r>
            <a:r>
              <a:rPr sz="5400" spc="-225" baseline="-2314">
                <a:latin typeface="新宋体"/>
                <a:cs typeface="新宋体"/>
              </a:rPr>
              <a:t> </a:t>
            </a:r>
            <a:r>
              <a:rPr sz="3600">
                <a:solidFill>
                  <a:srgbClr val="FF0000"/>
                </a:solidFill>
                <a:latin typeface="新宋体"/>
                <a:cs typeface="新宋体"/>
              </a:rPr>
              <a:t>麻木不仁</a:t>
            </a:r>
            <a:endParaRPr sz="3600">
              <a:latin typeface="新宋体"/>
              <a:cs typeface="新宋体"/>
            </a:endParaRPr>
          </a:p>
        </p:txBody>
      </p:sp>
      <p:pic>
        <p:nvPicPr>
          <p:cNvPr id="9" name="object 9"/>
          <p:cNvPicPr/>
          <p:nvPr/>
        </p:nvPicPr>
        <p:blipFill>
          <a:blip r:embed="rId2"/>
          <a:stretch>
            <a:fillRect/>
          </a:stretch>
        </p:blipFill>
        <p:spPr>
          <a:xfrm>
            <a:off x="9220200" y="6417564"/>
            <a:ext cx="1447800" cy="42976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1983739" y="1102359"/>
            <a:ext cx="77978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55865"/>
              </a:tabLst>
            </a:pPr>
            <a:r>
              <a:rPr sz="3600">
                <a:latin typeface="新宋体"/>
                <a:cs typeface="新宋体"/>
              </a:rPr>
              <a:t>《纪念白求恩》一文中心论点是(	)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83739" y="1680210"/>
            <a:ext cx="8568690" cy="4796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56870" indent="107314">
              <a:lnSpc>
                <a:spcPct val="122300"/>
              </a:lnSpc>
              <a:spcBef>
                <a:spcPts val="100"/>
              </a:spcBef>
              <a:buSzPct val="97222"/>
              <a:buFont typeface="Verdana"/>
              <a:buAutoNum type="alphaUcPeriod"/>
              <a:tabLst>
                <a:tab pos="890269"/>
              </a:tabLst>
            </a:pPr>
            <a:r>
              <a:rPr sz="3600">
                <a:latin typeface="新宋体"/>
                <a:cs typeface="新宋体"/>
              </a:rPr>
              <a:t>学习白求恩同志毫不利己专门利人的 精神。</a:t>
            </a:r>
            <a:endParaRPr sz="3600">
              <a:latin typeface="新宋体"/>
              <a:cs typeface="新宋体"/>
            </a:endParaRPr>
          </a:p>
          <a:p>
            <a:pPr marL="12700" marR="5080">
              <a:lnSpc>
                <a:spcPct val="123700"/>
              </a:lnSpc>
              <a:spcBef>
                <a:spcPts val="170"/>
              </a:spcBef>
              <a:buSzPct val="97222"/>
              <a:buFont typeface="Verdana"/>
              <a:buAutoNum type="alphaUcPeriod"/>
              <a:tabLst>
                <a:tab pos="784225"/>
              </a:tabLst>
            </a:pPr>
            <a:r>
              <a:rPr sz="3600">
                <a:latin typeface="新宋体"/>
                <a:cs typeface="新宋体"/>
              </a:rPr>
              <a:t>学习白求恩同志伟大的国际主义精神。  </a:t>
            </a:r>
            <a:r>
              <a:rPr sz="3600">
                <a:latin typeface="Verdana"/>
                <a:cs typeface="Verdana"/>
              </a:rPr>
              <a:t>C.</a:t>
            </a:r>
            <a:r>
              <a:rPr sz="3600">
                <a:latin typeface="新宋体"/>
                <a:cs typeface="新宋体"/>
              </a:rPr>
              <a:t>学习白求恩同志毫无自私自利之心的共 产主义精神。</a:t>
            </a:r>
            <a:endParaRPr sz="3600">
              <a:latin typeface="新宋体"/>
              <a:cs typeface="新宋体"/>
            </a:endParaRPr>
          </a:p>
          <a:p>
            <a:pPr marL="12700" marR="424180">
              <a:lnSpc>
                <a:spcPct val="122300"/>
              </a:lnSpc>
              <a:spcBef>
                <a:spcPts val="234"/>
              </a:spcBef>
            </a:pPr>
            <a:r>
              <a:rPr sz="3600">
                <a:latin typeface="Verdana"/>
                <a:cs typeface="Verdana"/>
              </a:rPr>
              <a:t>D</a:t>
            </a:r>
            <a:r>
              <a:rPr sz="3600">
                <a:latin typeface="微软雅黑"/>
                <a:cs typeface="微软雅黑"/>
              </a:rPr>
              <a:t>．</a:t>
            </a:r>
            <a:r>
              <a:rPr sz="3600">
                <a:latin typeface="新宋体"/>
                <a:cs typeface="新宋体"/>
              </a:rPr>
              <a:t>学习白求恩同志对技术精益求精的精 神。</a:t>
            </a:r>
            <a:endParaRPr sz="3600">
              <a:latin typeface="新宋体"/>
              <a:cs typeface="新宋体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17940" y="1084897"/>
            <a:ext cx="3448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>
                <a:solidFill>
                  <a:srgbClr val="FF0000"/>
                </a:solidFill>
                <a:latin typeface="Verdana"/>
                <a:cs typeface="Verdana"/>
              </a:rPr>
              <a:t>C</a:t>
            </a:r>
            <a:endParaRPr sz="36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/>
          <a:stretch>
            <a:fillRect/>
          </a:stretch>
        </p:blipFill>
        <p:spPr>
          <a:xfrm>
            <a:off x="8839200" y="6306311"/>
            <a:ext cx="1828800" cy="54254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9950" y="605155"/>
            <a:ext cx="8058784" cy="4137025"/>
          </a:xfrm>
          <a:prstGeom prst="rect">
            <a:avLst/>
          </a:prstGeom>
        </p:spPr>
        <p:txBody>
          <a:bodyPr vert="horz" wrap="square" lIns="0" tIns="287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60"/>
              </a:spcBef>
            </a:pPr>
            <a:r>
              <a:rPr sz="3600" b="1">
                <a:solidFill>
                  <a:srgbClr val="FF0000"/>
                </a:solidFill>
                <a:latin typeface="黑体"/>
                <a:cs typeface="黑体"/>
              </a:rPr>
              <a:t>拓展讨</a:t>
            </a:r>
            <a:r>
              <a:rPr sz="3600" b="1" spc="-15">
                <a:solidFill>
                  <a:srgbClr val="FF0000"/>
                </a:solidFill>
                <a:latin typeface="黑体"/>
                <a:cs typeface="黑体"/>
              </a:rPr>
              <a:t>论</a:t>
            </a:r>
            <a:endParaRPr sz="3600">
              <a:latin typeface="黑体"/>
              <a:cs typeface="黑体"/>
            </a:endParaRPr>
          </a:p>
          <a:p>
            <a:pPr marL="12700" marR="230504">
              <a:lnSpc>
                <a:spcPct val="100000"/>
              </a:lnSpc>
              <a:spcBef>
                <a:spcPts val="2160"/>
              </a:spcBef>
            </a:pPr>
            <a:r>
              <a:rPr sz="3600" b="1">
                <a:solidFill>
                  <a:srgbClr val="000066"/>
                </a:solidFill>
                <a:latin typeface="黑体"/>
                <a:cs typeface="黑体"/>
              </a:rPr>
              <a:t>1、现实生活中具有白求恩同志毫不</a:t>
            </a:r>
            <a:r>
              <a:rPr sz="3600" b="1" spc="-15">
                <a:solidFill>
                  <a:srgbClr val="000066"/>
                </a:solidFill>
                <a:latin typeface="黑体"/>
                <a:cs typeface="黑体"/>
              </a:rPr>
              <a:t>利 </a:t>
            </a:r>
            <a:r>
              <a:rPr sz="3600" b="1">
                <a:solidFill>
                  <a:srgbClr val="000066"/>
                </a:solidFill>
                <a:latin typeface="黑体"/>
                <a:cs typeface="黑体"/>
              </a:rPr>
              <a:t>己,专门利人这种精神的人很多,请举</a:t>
            </a:r>
            <a:r>
              <a:rPr sz="3600" b="1" spc="-15">
                <a:solidFill>
                  <a:srgbClr val="000066"/>
                </a:solidFill>
                <a:latin typeface="黑体"/>
                <a:cs typeface="黑体"/>
              </a:rPr>
              <a:t>一 </a:t>
            </a:r>
            <a:r>
              <a:rPr sz="3600" b="1">
                <a:solidFill>
                  <a:srgbClr val="000066"/>
                </a:solidFill>
                <a:latin typeface="黑体"/>
                <a:cs typeface="黑体"/>
              </a:rPr>
              <a:t>个例子加以说明.(要求,先叙后议,50</a:t>
            </a:r>
            <a:r>
              <a:rPr sz="3600" b="1" spc="-15">
                <a:solidFill>
                  <a:srgbClr val="000066"/>
                </a:solidFill>
                <a:latin typeface="黑体"/>
                <a:cs typeface="黑体"/>
              </a:rPr>
              <a:t>字 </a:t>
            </a:r>
            <a:r>
              <a:rPr sz="3600" b="1">
                <a:solidFill>
                  <a:srgbClr val="000066"/>
                </a:solidFill>
                <a:latin typeface="黑体"/>
                <a:cs typeface="黑体"/>
              </a:rPr>
              <a:t>以内</a:t>
            </a:r>
            <a:r>
              <a:rPr sz="3600" b="1" spc="-15">
                <a:solidFill>
                  <a:srgbClr val="000066"/>
                </a:solidFill>
                <a:latin typeface="黑体"/>
                <a:cs typeface="黑体"/>
              </a:rPr>
              <a:t>)</a:t>
            </a:r>
            <a:endParaRPr sz="3600">
              <a:latin typeface="黑体"/>
              <a:cs typeface="黑体"/>
            </a:endParaRPr>
          </a:p>
          <a:p>
            <a:pPr marL="12700">
              <a:lnSpc>
                <a:spcPct val="100000"/>
              </a:lnSpc>
              <a:spcBef>
                <a:spcPts val="2135"/>
              </a:spcBef>
            </a:pPr>
            <a:r>
              <a:rPr sz="3600" b="1">
                <a:solidFill>
                  <a:srgbClr val="000066"/>
                </a:solidFill>
                <a:latin typeface="黑体"/>
                <a:cs typeface="黑体"/>
              </a:rPr>
              <a:t>2、今天，学习白求恩有什么现实意义</a:t>
            </a:r>
            <a:r>
              <a:rPr sz="3600" b="1" spc="-15">
                <a:solidFill>
                  <a:srgbClr val="000066"/>
                </a:solidFill>
                <a:latin typeface="黑体"/>
                <a:cs typeface="黑体"/>
              </a:rPr>
              <a:t>。</a:t>
            </a:r>
            <a:endParaRPr sz="36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8477" y="711834"/>
            <a:ext cx="174625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spc="-25">
                <a:solidFill>
                  <a:srgbClr val="000039"/>
                </a:solidFill>
                <a:latin typeface="黑体"/>
                <a:cs typeface="黑体"/>
              </a:rPr>
              <a:t>作</a:t>
            </a:r>
            <a:r>
              <a:rPr sz="5400" b="1" spc="-65">
                <a:solidFill>
                  <a:srgbClr val="000039"/>
                </a:solidFill>
                <a:latin typeface="黑体"/>
                <a:cs typeface="黑体"/>
              </a:rPr>
              <a:t> </a:t>
            </a:r>
            <a:r>
              <a:rPr sz="5400" b="1" spc="-25">
                <a:solidFill>
                  <a:srgbClr val="000039"/>
                </a:solidFill>
                <a:latin typeface="黑体"/>
                <a:cs typeface="黑体"/>
              </a:rPr>
              <a:t>业</a:t>
            </a:r>
            <a:endParaRPr sz="5400">
              <a:latin typeface="黑体"/>
              <a:cs typeface="黑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98281" y="2446540"/>
            <a:ext cx="6910070" cy="16033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241300"/>
              </a:tabLst>
            </a:pPr>
            <a:r>
              <a:rPr sz="3600" b="1">
                <a:latin typeface="新宋体"/>
                <a:cs typeface="新宋体"/>
              </a:rPr>
              <a:t>1、熟读全文，</a:t>
            </a:r>
            <a:r>
              <a:rPr sz="4000" b="1">
                <a:solidFill>
                  <a:srgbClr val="9F0508"/>
                </a:solidFill>
                <a:latin typeface="新宋体"/>
                <a:cs typeface="新宋体"/>
              </a:rPr>
              <a:t>背诵</a:t>
            </a:r>
            <a:r>
              <a:rPr sz="3600" b="1">
                <a:latin typeface="新宋体"/>
                <a:cs typeface="新宋体"/>
              </a:rPr>
              <a:t>最后一段</a:t>
            </a:r>
            <a:r>
              <a:rPr sz="3600" b="1" spc="-15">
                <a:latin typeface="新宋体"/>
                <a:cs typeface="新宋体"/>
              </a:rPr>
              <a:t>。</a:t>
            </a:r>
            <a:endParaRPr sz="3600">
              <a:latin typeface="新宋体"/>
              <a:cs typeface="新宋体"/>
            </a:endParaRPr>
          </a:p>
          <a:p>
            <a:pPr marL="241300" indent="-228600">
              <a:lnSpc>
                <a:spcPct val="100000"/>
              </a:lnSpc>
              <a:spcBef>
                <a:spcPts val="3309"/>
              </a:spcBef>
              <a:buFont typeface="Arial"/>
              <a:buChar char="•"/>
              <a:tabLst>
                <a:tab pos="241300"/>
              </a:tabLst>
            </a:pPr>
            <a:r>
              <a:rPr sz="3600" b="1">
                <a:latin typeface="新宋体"/>
                <a:cs typeface="新宋体"/>
              </a:rPr>
              <a:t>2、复习议论文的写作方法及特</a:t>
            </a:r>
            <a:r>
              <a:rPr sz="3600" b="1" spc="-15">
                <a:latin typeface="新宋体"/>
                <a:cs typeface="新宋体"/>
              </a:rPr>
              <a:t>点</a:t>
            </a:r>
            <a:endParaRPr sz="3600">
              <a:latin typeface="新宋体"/>
              <a:cs typeface="新宋体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88385">
              <a:lnSpc>
                <a:spcPct val="100000"/>
              </a:lnSpc>
              <a:spcBef>
                <a:spcPts val="100"/>
              </a:spcBef>
            </a:pPr>
            <a:r>
              <a:rPr/>
              <a:t>谢谢观看</a:t>
            </a:r>
          </a:p>
        </p:txBody>
      </p:sp>
      <p:sp>
        <p:nvSpPr>
          <p:cNvPr id="3" name="object 3"/>
          <p:cNvSpPr/>
          <p:nvPr/>
        </p:nvSpPr>
        <p:spPr>
          <a:xfrm>
            <a:off x="4871694" y="3591420"/>
            <a:ext cx="6026150" cy="25400"/>
          </a:xfrm>
          <a:custGeom>
            <a:rect l="l" t="t" r="r" b="b"/>
            <a:pathLst>
              <a:path w="6026150" h="25400">
                <a:moveTo>
                  <a:pt x="6025769" y="25400"/>
                </a:moveTo>
                <a:lnTo>
                  <a:pt x="0" y="25400"/>
                </a:lnTo>
                <a:lnTo>
                  <a:pt x="0" y="0"/>
                </a:lnTo>
                <a:lnTo>
                  <a:pt x="6025769" y="0"/>
                </a:lnTo>
                <a:lnTo>
                  <a:pt x="6025769" y="2540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138805">
              <a:lnSpc>
                <a:spcPct val="100000"/>
              </a:lnSpc>
              <a:spcBef>
                <a:spcPts val="105"/>
              </a:spcBef>
            </a:pPr>
            <a:r>
              <a:rPr spc="-5"/>
              <a:t>Thank</a:t>
            </a:r>
            <a:r>
              <a:rPr spc="-70"/>
              <a:t> </a:t>
            </a:r>
            <a:r>
              <a:rPr spc="-265"/>
              <a:t>You</a:t>
            </a: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0" y="101854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2013204" y="254508"/>
            <a:ext cx="8092440" cy="516178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45865" y="5648007"/>
            <a:ext cx="4106545" cy="6343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>
                <a:solidFill>
                  <a:srgbClr val="FF0066"/>
                </a:solidFill>
                <a:latin typeface="宋体"/>
                <a:cs typeface="宋体"/>
              </a:rPr>
              <a:t>白求恩在救助伤</a:t>
            </a:r>
            <a:r>
              <a:rPr sz="4000" b="1" spc="-25">
                <a:solidFill>
                  <a:srgbClr val="FF0066"/>
                </a:solidFill>
                <a:latin typeface="宋体"/>
                <a:cs typeface="宋体"/>
              </a:rPr>
              <a:t>员</a:t>
            </a:r>
            <a:endParaRPr sz="40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950975" y="446531"/>
            <a:ext cx="8043672" cy="596646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460865" y="1861819"/>
            <a:ext cx="532765" cy="3072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4000" b="1" spc="-20">
                <a:solidFill>
                  <a:srgbClr val="FF0000"/>
                </a:solidFill>
                <a:latin typeface="宋体"/>
                <a:cs typeface="宋体"/>
              </a:rPr>
              <a:t>白 求 恩 遗 容</a:t>
            </a:r>
            <a:endParaRPr sz="4000">
              <a:latin typeface="宋体"/>
              <a:cs typeface="宋体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670689" y="2805696"/>
            <a:ext cx="44132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模 板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www.1ppt.com/moban/</a:t>
            </a:r>
            <a:r>
              <a:rPr sz="100" spc="1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素 材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www.1ppt.com/sucai/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70689" y="2820936"/>
            <a:ext cx="450850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背 景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4"/>
              </a:rPr>
              <a:t>www.1ppt.com/beijing/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 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图 表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www.1ppt.com/tubiao/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70689" y="2836176"/>
            <a:ext cx="48196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下 载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6"/>
              </a:rPr>
              <a:t>www.1ppt.com/xiazai/</a:t>
            </a:r>
            <a:r>
              <a:rPr sz="100" spc="1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教 程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 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www.1ppt.com/powerpoint/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70689" y="2851416"/>
            <a:ext cx="46037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资料下载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8"/>
              </a:rPr>
              <a:t>www.1ppt.com/ziliao/</a:t>
            </a:r>
            <a:r>
              <a:rPr sz="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范文下载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9"/>
              </a:rPr>
              <a:t>www.1ppt.com/fanwen/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70689" y="2866656"/>
            <a:ext cx="45529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试卷下载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0"/>
              </a:rPr>
              <a:t>www.1ppt.com/shiti/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教案下载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1"/>
              </a:rPr>
              <a:t>www.1ppt.com/jiaoan/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670689" y="2881896"/>
            <a:ext cx="44894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论 坛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2"/>
              </a:rPr>
              <a:t>www.1ppt.cn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</a:rPr>
              <a:t> PPT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课 件 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3"/>
              </a:rPr>
              <a:t>www.1ppt.com/kejian/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70689" y="2897136"/>
            <a:ext cx="49212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语文课件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4"/>
              </a:rPr>
              <a:t>www.1ppt.com/kejian/yuwen/</a:t>
            </a:r>
            <a:r>
              <a:rPr sz="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数学课件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5"/>
              </a:rPr>
              <a:t>www.1ppt.com/kejian/shuxue/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70689" y="2912376"/>
            <a:ext cx="49212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英语课件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6"/>
              </a:rPr>
              <a:t>www.1ppt.com/kejian/yingyu/</a:t>
            </a:r>
            <a:r>
              <a:rPr sz="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美术课件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7"/>
              </a:rPr>
              <a:t>www.1ppt.com/kejian/meishu/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70689" y="2927616"/>
            <a:ext cx="475615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科学课件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8"/>
              </a:rPr>
              <a:t>www.1ppt.com/kejian/kexue/</a:t>
            </a:r>
            <a:r>
              <a:rPr sz="100" spc="5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物理课件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19"/>
              </a:rPr>
              <a:t>www.1ppt.com/kejian/wuli/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70689" y="2942856"/>
            <a:ext cx="499109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化学课件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20"/>
              </a:rPr>
              <a:t>www.1ppt.com/kejian/huaxue/</a:t>
            </a:r>
            <a:r>
              <a:rPr sz="100" spc="10">
                <a:solidFill>
                  <a:srgbClr val="FFFFFF"/>
                </a:solidFill>
                <a:latin typeface="Calibri"/>
                <a:cs typeface="Calibri"/>
                <a:hlinkClick r:id="rId20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  <a:hlinkClick r:id="rId20"/>
              </a:rPr>
              <a:t>生物课件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21"/>
              </a:rPr>
              <a:t>www.1ppt.com/kejian/shengwu/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70689" y="2958096"/>
            <a:ext cx="476250" cy="40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地理课件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22"/>
              </a:rPr>
              <a:t>www.1ppt.com/kejian/dili/</a:t>
            </a:r>
            <a:r>
              <a:rPr sz="10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00">
                <a:solidFill>
                  <a:srgbClr val="FFFFFF"/>
                </a:solidFill>
                <a:latin typeface="宋体"/>
                <a:cs typeface="宋体"/>
              </a:rPr>
              <a:t>历史课件</a:t>
            </a:r>
            <a:r>
              <a:rPr sz="100" spc="-5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r>
              <a:rPr sz="100" spc="-5">
                <a:solidFill>
                  <a:srgbClr val="FFFFFF"/>
                </a:solidFill>
                <a:latin typeface="Calibri"/>
                <a:cs typeface="Calibri"/>
                <a:hlinkClick r:id="rId23"/>
              </a:rPr>
              <a:t>www.1ppt.com/kejian/lishi/</a:t>
            </a:r>
            <a:endParaRPr sz="100">
              <a:latin typeface="Calibri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602422" y="626744"/>
            <a:ext cx="3301365" cy="680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300" b="1">
                <a:solidFill>
                  <a:srgbClr val="0000FF"/>
                </a:solidFill>
                <a:latin typeface="微软雅黑"/>
                <a:cs typeface="微软雅黑"/>
              </a:rPr>
              <a:t>议论文常识</a:t>
            </a:r>
            <a:r>
              <a:rPr sz="4300" b="1" spc="-5">
                <a:solidFill>
                  <a:srgbClr val="0000FF"/>
                </a:solidFill>
                <a:latin typeface="微软雅黑"/>
                <a:cs typeface="微软雅黑"/>
              </a:rPr>
              <a:t>：</a:t>
            </a:r>
            <a:endParaRPr sz="4300">
              <a:latin typeface="微软雅黑"/>
              <a:cs typeface="微软雅黑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02739" y="1794510"/>
            <a:ext cx="7828280" cy="1266190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/>
              </a:tabLst>
            </a:pPr>
            <a:r>
              <a:rPr sz="3600" b="1">
                <a:solidFill>
                  <a:srgbClr val="FF0000"/>
                </a:solidFill>
                <a:latin typeface="黑体"/>
                <a:cs typeface="黑体"/>
              </a:rPr>
              <a:t>1、议论文三要素：论点、论据、论</a:t>
            </a:r>
            <a:r>
              <a:rPr sz="3600" b="1" spc="-15">
                <a:solidFill>
                  <a:srgbClr val="FF0000"/>
                </a:solidFill>
                <a:latin typeface="黑体"/>
                <a:cs typeface="黑体"/>
              </a:rPr>
              <a:t>证</a:t>
            </a:r>
            <a:endParaRPr sz="3600">
              <a:latin typeface="黑体"/>
              <a:cs typeface="黑体"/>
            </a:endParaRPr>
          </a:p>
          <a:p>
            <a:pPr marL="241300" indent="-22860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241300"/>
              </a:tabLst>
            </a:pPr>
            <a:r>
              <a:rPr sz="3600" b="1">
                <a:solidFill>
                  <a:srgbClr val="FF0000"/>
                </a:solidFill>
                <a:latin typeface="黑体"/>
                <a:cs typeface="黑体"/>
              </a:rPr>
              <a:t>2、论点包括：分论点和中心论</a:t>
            </a:r>
            <a:r>
              <a:rPr sz="3600" b="1" spc="-15">
                <a:solidFill>
                  <a:srgbClr val="FF0000"/>
                </a:solidFill>
                <a:latin typeface="黑体"/>
                <a:cs typeface="黑体"/>
              </a:rPr>
              <a:t>点</a:t>
            </a:r>
            <a:endParaRPr sz="3600">
              <a:latin typeface="黑体"/>
              <a:cs typeface="黑体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665"/>
              </a:spcBef>
              <a:buFont typeface="Arial"/>
              <a:buChar char="•"/>
              <a:tabLst>
                <a:tab pos="241300"/>
              </a:tabLst>
            </a:pPr>
            <a:r>
              <a:rPr/>
              <a:t>3、论据主要有：事实论据和道理论</a:t>
            </a:r>
            <a:r>
              <a:rPr spc="-15"/>
              <a:t>据</a:t>
            </a:r>
          </a:p>
          <a:p>
            <a:pPr marL="241300" indent="-228600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241300"/>
              </a:tabLst>
            </a:pPr>
            <a:r>
              <a:rPr/>
              <a:t>4、论证方法主要：道理论证、事实论</a:t>
            </a:r>
            <a:r>
              <a:rPr spc="-15"/>
              <a:t>证</a:t>
            </a:r>
          </a:p>
          <a:p>
            <a:pPr marL="4161790">
              <a:lnSpc>
                <a:spcPct val="100000"/>
              </a:lnSpc>
              <a:spcBef>
                <a:spcPts val="565"/>
              </a:spcBef>
            </a:pPr>
            <a:r>
              <a:rPr/>
              <a:t>对比论证、比喻论</a:t>
            </a:r>
            <a:r>
              <a:rPr spc="-15"/>
              <a:t>证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2739" y="288924"/>
            <a:ext cx="393763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1">
                <a:solidFill>
                  <a:srgbClr val="FF0066"/>
                </a:solidFill>
                <a:latin typeface="微软雅黑"/>
                <a:cs typeface="微软雅黑"/>
              </a:rPr>
              <a:t>议论文的三要</a:t>
            </a:r>
            <a:r>
              <a:rPr sz="4400" b="1" spc="5">
                <a:solidFill>
                  <a:srgbClr val="FF0066"/>
                </a:solidFill>
                <a:latin typeface="微软雅黑"/>
                <a:cs typeface="微软雅黑"/>
              </a:rPr>
              <a:t>素</a:t>
            </a:r>
            <a:endParaRPr sz="4400"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02739" y="1675447"/>
            <a:ext cx="9283700" cy="4534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>
                <a:solidFill>
                  <a:srgbClr val="FF0066"/>
                </a:solidFill>
                <a:latin typeface="微软雅黑"/>
                <a:cs typeface="微软雅黑"/>
              </a:rPr>
              <a:t>论点</a:t>
            </a:r>
            <a:r>
              <a:rPr sz="3600" b="1">
                <a:solidFill>
                  <a:srgbClr val="FF0066"/>
                </a:solidFill>
                <a:latin typeface="Times New Roman"/>
                <a:cs typeface="Times New Roman"/>
              </a:rPr>
              <a:t>:</a:t>
            </a:r>
            <a:r>
              <a:rPr sz="3600" b="1">
                <a:latin typeface="微软雅黑"/>
                <a:cs typeface="微软雅黑"/>
              </a:rPr>
              <a:t>作者对论述的问题所持的见解和主张。</a:t>
            </a:r>
            <a:endParaRPr sz="36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400">
              <a:latin typeface="微软雅黑"/>
              <a:cs typeface="微软雅黑"/>
            </a:endParaRPr>
          </a:p>
          <a:p>
            <a:pPr marL="697865" marR="1948180" indent="-685800">
              <a:lnSpc>
                <a:spcPct val="103099"/>
              </a:lnSpc>
            </a:pPr>
            <a:r>
              <a:rPr sz="3600" b="1">
                <a:solidFill>
                  <a:srgbClr val="FF0066"/>
                </a:solidFill>
                <a:latin typeface="微软雅黑"/>
                <a:cs typeface="微软雅黑"/>
              </a:rPr>
              <a:t>论据：</a:t>
            </a:r>
            <a:r>
              <a:rPr sz="3600" b="1">
                <a:latin typeface="微软雅黑"/>
                <a:cs typeface="微软雅黑"/>
              </a:rPr>
              <a:t>作者阐述或论证论点的根据。 分事实论据和道理论据两种。</a:t>
            </a:r>
            <a:endParaRPr sz="36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400">
              <a:latin typeface="微软雅黑"/>
              <a:cs typeface="微软雅黑"/>
            </a:endParaRPr>
          </a:p>
          <a:p>
            <a:pPr marL="12700" marR="576580">
              <a:lnSpc>
                <a:spcPct val="103099"/>
              </a:lnSpc>
              <a:spcBef>
                <a:spcPts val="5"/>
              </a:spcBef>
            </a:pPr>
            <a:r>
              <a:rPr sz="3600" b="1">
                <a:solidFill>
                  <a:srgbClr val="FF0066"/>
                </a:solidFill>
                <a:latin typeface="微软雅黑"/>
                <a:cs typeface="微软雅黑"/>
              </a:rPr>
              <a:t>论证：</a:t>
            </a:r>
            <a:r>
              <a:rPr sz="3600" b="1">
                <a:latin typeface="微软雅黑"/>
                <a:cs typeface="微软雅黑"/>
              </a:rPr>
              <a:t>作者运用论据去证明论点的方法。 论证的方法有举例论证（例证）、引用论证</a:t>
            </a:r>
            <a:endParaRPr sz="3600">
              <a:latin typeface="微软雅黑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3600" b="1">
                <a:latin typeface="微软雅黑"/>
                <a:cs typeface="微软雅黑"/>
              </a:rPr>
              <a:t>（引证）、比喻论证（喻证）、</a:t>
            </a:r>
            <a:r>
              <a:rPr sz="3600" b="1" spc="-265">
                <a:latin typeface="微软雅黑"/>
                <a:cs typeface="微软雅黑"/>
              </a:rPr>
              <a:t> </a:t>
            </a:r>
            <a:r>
              <a:rPr sz="3600" b="1">
                <a:latin typeface="微软雅黑"/>
                <a:cs typeface="微软雅黑"/>
              </a:rPr>
              <a:t>对比论证等。</a:t>
            </a:r>
            <a:endParaRPr sz="3600">
              <a:latin typeface="微软雅黑"/>
              <a:cs typeface="微软雅黑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50534" y="229235"/>
            <a:ext cx="3378835" cy="13004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5015"/>
              </a:lnSpc>
              <a:spcBef>
                <a:spcPts val="105"/>
              </a:spcBef>
            </a:pPr>
            <a:r>
              <a:rPr sz="4400">
                <a:latin typeface="微软雅黑"/>
                <a:cs typeface="微软雅黑"/>
              </a:rPr>
              <a:t>举例感</a:t>
            </a:r>
            <a:r>
              <a:rPr sz="4400" spc="5">
                <a:latin typeface="微软雅黑"/>
                <a:cs typeface="微软雅黑"/>
              </a:rPr>
              <a:t>受</a:t>
            </a:r>
            <a:endParaRPr sz="4400">
              <a:latin typeface="微软雅黑"/>
              <a:cs typeface="微软雅黑"/>
            </a:endParaRPr>
          </a:p>
          <a:p>
            <a:pPr marL="12700">
              <a:lnSpc>
                <a:spcPts val="5015"/>
              </a:lnSpc>
            </a:pPr>
            <a:r>
              <a:rPr sz="4400">
                <a:latin typeface="微软雅黑"/>
                <a:cs typeface="微软雅黑"/>
              </a:rPr>
              <a:t>议论文三要</a:t>
            </a:r>
            <a:r>
              <a:rPr sz="4400" spc="5">
                <a:latin typeface="微软雅黑"/>
                <a:cs typeface="微软雅黑"/>
              </a:rPr>
              <a:t>素</a:t>
            </a:r>
            <a:endParaRPr sz="4400">
              <a:latin typeface="微软雅黑"/>
              <a:cs typeface="微软雅黑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12316" y="1900237"/>
            <a:ext cx="5314315" cy="4200525"/>
          </a:xfrm>
          <a:custGeom>
            <a:rect l="l" t="t" r="r" b="b"/>
            <a:pathLst>
              <a:path w="5314315" h="4200525">
                <a:moveTo>
                  <a:pt x="5313895" y="4200525"/>
                </a:moveTo>
                <a:lnTo>
                  <a:pt x="0" y="4200525"/>
                </a:lnTo>
                <a:lnTo>
                  <a:pt x="0" y="0"/>
                </a:lnTo>
                <a:lnTo>
                  <a:pt x="5313895" y="0"/>
                </a:lnTo>
                <a:lnTo>
                  <a:pt x="5313895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4191000"/>
                </a:lnTo>
                <a:lnTo>
                  <a:pt x="4762" y="4191000"/>
                </a:lnTo>
                <a:lnTo>
                  <a:pt x="9525" y="4195762"/>
                </a:lnTo>
                <a:lnTo>
                  <a:pt x="5313895" y="4195762"/>
                </a:lnTo>
                <a:lnTo>
                  <a:pt x="5313895" y="4200525"/>
                </a:lnTo>
                <a:close/>
              </a:path>
              <a:path w="5314315" h="4200525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5314315" h="4200525">
                <a:moveTo>
                  <a:pt x="5304370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5304370" y="4762"/>
                </a:lnTo>
                <a:lnTo>
                  <a:pt x="5304370" y="9525"/>
                </a:lnTo>
                <a:close/>
              </a:path>
              <a:path w="5314315" h="4200525">
                <a:moveTo>
                  <a:pt x="5304370" y="4195762"/>
                </a:moveTo>
                <a:lnTo>
                  <a:pt x="5304370" y="4762"/>
                </a:lnTo>
                <a:lnTo>
                  <a:pt x="5309133" y="9525"/>
                </a:lnTo>
                <a:lnTo>
                  <a:pt x="5313895" y="9525"/>
                </a:lnTo>
                <a:lnTo>
                  <a:pt x="5313895" y="4191000"/>
                </a:lnTo>
                <a:lnTo>
                  <a:pt x="5309133" y="4191000"/>
                </a:lnTo>
                <a:lnTo>
                  <a:pt x="5304370" y="4195762"/>
                </a:lnTo>
                <a:close/>
              </a:path>
              <a:path w="5314315" h="4200525">
                <a:moveTo>
                  <a:pt x="5313895" y="9525"/>
                </a:moveTo>
                <a:lnTo>
                  <a:pt x="5309133" y="9525"/>
                </a:lnTo>
                <a:lnTo>
                  <a:pt x="5304370" y="4762"/>
                </a:lnTo>
                <a:lnTo>
                  <a:pt x="5313895" y="4762"/>
                </a:lnTo>
                <a:lnTo>
                  <a:pt x="5313895" y="9525"/>
                </a:lnTo>
                <a:close/>
              </a:path>
              <a:path w="5314315" h="4200525">
                <a:moveTo>
                  <a:pt x="9525" y="4195762"/>
                </a:moveTo>
                <a:lnTo>
                  <a:pt x="4762" y="4191000"/>
                </a:lnTo>
                <a:lnTo>
                  <a:pt x="9525" y="4191000"/>
                </a:lnTo>
                <a:lnTo>
                  <a:pt x="9525" y="4195762"/>
                </a:lnTo>
                <a:close/>
              </a:path>
              <a:path w="5314315" h="4200525">
                <a:moveTo>
                  <a:pt x="5304370" y="4195762"/>
                </a:moveTo>
                <a:lnTo>
                  <a:pt x="9525" y="4195762"/>
                </a:lnTo>
                <a:lnTo>
                  <a:pt x="9525" y="4191000"/>
                </a:lnTo>
                <a:lnTo>
                  <a:pt x="5304370" y="4191000"/>
                </a:lnTo>
                <a:lnTo>
                  <a:pt x="5304370" y="4195762"/>
                </a:lnTo>
                <a:close/>
              </a:path>
              <a:path w="5314315" h="4200525">
                <a:moveTo>
                  <a:pt x="5313895" y="4195762"/>
                </a:moveTo>
                <a:lnTo>
                  <a:pt x="5304370" y="4195762"/>
                </a:lnTo>
                <a:lnTo>
                  <a:pt x="5309133" y="4191000"/>
                </a:lnTo>
                <a:lnTo>
                  <a:pt x="5313895" y="4191000"/>
                </a:lnTo>
                <a:lnTo>
                  <a:pt x="5313895" y="4195762"/>
                </a:lnTo>
                <a:close/>
              </a:path>
            </a:pathLst>
          </a:custGeom>
          <a:solidFill>
            <a:srgbClr val="FF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95819" y="3425825"/>
            <a:ext cx="2513965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>
                <a:solidFill>
                  <a:srgbClr val="FF0066"/>
                </a:solidFill>
                <a:latin typeface="微软雅黑"/>
                <a:cs typeface="微软雅黑"/>
              </a:rPr>
              <a:t>范冰冰是位美</a:t>
            </a:r>
            <a:r>
              <a:rPr sz="2800" b="1" spc="-5">
                <a:solidFill>
                  <a:srgbClr val="FF0066"/>
                </a:solidFill>
                <a:latin typeface="微软雅黑"/>
                <a:cs typeface="微软雅黑"/>
              </a:rPr>
              <a:t>女</a:t>
            </a:r>
            <a:endParaRPr sz="2800">
              <a:latin typeface="微软雅黑"/>
              <a:cs typeface="微软雅黑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700750" y="2536825"/>
            <a:ext cx="3088005" cy="2936875"/>
            <a:chOff x="5700750" y="2536825"/>
            <a:chExt cx="3088005" cy="2936875"/>
          </a:xfrm>
        </p:grpSpPr>
        <p:sp>
          <p:nvSpPr>
            <p:cNvPr id="6" name="object 6"/>
            <p:cNvSpPr/>
            <p:nvPr/>
          </p:nvSpPr>
          <p:spPr>
            <a:xfrm>
              <a:off x="5736335" y="2564892"/>
              <a:ext cx="3023870" cy="2880360"/>
            </a:xfrm>
            <a:custGeom>
              <a:rect l="l" t="t" r="r" b="b"/>
              <a:pathLst>
                <a:path w="3023870" h="2880360">
                  <a:moveTo>
                    <a:pt x="3023616" y="2880359"/>
                  </a:moveTo>
                  <a:lnTo>
                    <a:pt x="1007363" y="2880359"/>
                  </a:lnTo>
                  <a:lnTo>
                    <a:pt x="1007363" y="1799843"/>
                  </a:lnTo>
                  <a:lnTo>
                    <a:pt x="502919" y="1799843"/>
                  </a:lnTo>
                  <a:lnTo>
                    <a:pt x="502919" y="2161031"/>
                  </a:lnTo>
                  <a:lnTo>
                    <a:pt x="0" y="1440179"/>
                  </a:lnTo>
                  <a:lnTo>
                    <a:pt x="502919" y="720851"/>
                  </a:lnTo>
                  <a:lnTo>
                    <a:pt x="502919" y="1080515"/>
                  </a:lnTo>
                  <a:lnTo>
                    <a:pt x="1007363" y="1080515"/>
                  </a:lnTo>
                  <a:lnTo>
                    <a:pt x="1007363" y="0"/>
                  </a:lnTo>
                  <a:lnTo>
                    <a:pt x="3023616" y="0"/>
                  </a:lnTo>
                  <a:lnTo>
                    <a:pt x="3023616" y="2880359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00750" y="2536825"/>
              <a:ext cx="3088005" cy="2936875"/>
            </a:xfrm>
            <a:custGeom>
              <a:rect l="l" t="t" r="r" b="b"/>
              <a:pathLst>
                <a:path w="3088004" h="2936875">
                  <a:moveTo>
                    <a:pt x="1014361" y="1108468"/>
                  </a:moveTo>
                  <a:lnTo>
                    <a:pt x="1014361" y="0"/>
                  </a:lnTo>
                  <a:lnTo>
                    <a:pt x="3087649" y="0"/>
                  </a:lnTo>
                  <a:lnTo>
                    <a:pt x="3087649" y="28575"/>
                  </a:lnTo>
                  <a:lnTo>
                    <a:pt x="1071511" y="28575"/>
                  </a:lnTo>
                  <a:lnTo>
                    <a:pt x="1042936" y="57150"/>
                  </a:lnTo>
                  <a:lnTo>
                    <a:pt x="1071511" y="57150"/>
                  </a:lnTo>
                  <a:lnTo>
                    <a:pt x="1071511" y="1079893"/>
                  </a:lnTo>
                  <a:lnTo>
                    <a:pt x="1042936" y="1079893"/>
                  </a:lnTo>
                  <a:lnTo>
                    <a:pt x="1014361" y="1108468"/>
                  </a:lnTo>
                  <a:close/>
                </a:path>
                <a:path w="3088004" h="2936875">
                  <a:moveTo>
                    <a:pt x="1071511" y="57150"/>
                  </a:moveTo>
                  <a:lnTo>
                    <a:pt x="1042936" y="57150"/>
                  </a:lnTo>
                  <a:lnTo>
                    <a:pt x="1071511" y="28575"/>
                  </a:lnTo>
                  <a:lnTo>
                    <a:pt x="1071511" y="57150"/>
                  </a:lnTo>
                  <a:close/>
                </a:path>
                <a:path w="3088004" h="2936875">
                  <a:moveTo>
                    <a:pt x="3030499" y="57150"/>
                  </a:moveTo>
                  <a:lnTo>
                    <a:pt x="1071511" y="57150"/>
                  </a:lnTo>
                  <a:lnTo>
                    <a:pt x="1071511" y="28575"/>
                  </a:lnTo>
                  <a:lnTo>
                    <a:pt x="3030499" y="28575"/>
                  </a:lnTo>
                  <a:lnTo>
                    <a:pt x="3030499" y="57150"/>
                  </a:lnTo>
                  <a:close/>
                </a:path>
                <a:path w="3088004" h="2936875">
                  <a:moveTo>
                    <a:pt x="3030499" y="2908300"/>
                  </a:moveTo>
                  <a:lnTo>
                    <a:pt x="3030499" y="28575"/>
                  </a:lnTo>
                  <a:lnTo>
                    <a:pt x="3059074" y="57150"/>
                  </a:lnTo>
                  <a:lnTo>
                    <a:pt x="3087649" y="57150"/>
                  </a:lnTo>
                  <a:lnTo>
                    <a:pt x="3087649" y="2879725"/>
                  </a:lnTo>
                  <a:lnTo>
                    <a:pt x="3059074" y="2879725"/>
                  </a:lnTo>
                  <a:lnTo>
                    <a:pt x="3030499" y="2908300"/>
                  </a:lnTo>
                  <a:close/>
                </a:path>
                <a:path w="3088004" h="2936875">
                  <a:moveTo>
                    <a:pt x="3087649" y="57150"/>
                  </a:moveTo>
                  <a:lnTo>
                    <a:pt x="3059074" y="57150"/>
                  </a:lnTo>
                  <a:lnTo>
                    <a:pt x="3030499" y="28575"/>
                  </a:lnTo>
                  <a:lnTo>
                    <a:pt x="3087649" y="28575"/>
                  </a:lnTo>
                  <a:lnTo>
                    <a:pt x="3087649" y="57150"/>
                  </a:lnTo>
                  <a:close/>
                </a:path>
                <a:path w="3088004" h="2936875">
                  <a:moveTo>
                    <a:pt x="567499" y="2279002"/>
                  </a:moveTo>
                  <a:lnTo>
                    <a:pt x="0" y="1468437"/>
                  </a:lnTo>
                  <a:lnTo>
                    <a:pt x="567499" y="657872"/>
                  </a:lnTo>
                  <a:lnTo>
                    <a:pt x="567499" y="748512"/>
                  </a:lnTo>
                  <a:lnTo>
                    <a:pt x="510349" y="748512"/>
                  </a:lnTo>
                  <a:lnTo>
                    <a:pt x="510349" y="839141"/>
                  </a:lnTo>
                  <a:lnTo>
                    <a:pt x="81233" y="1452054"/>
                  </a:lnTo>
                  <a:lnTo>
                    <a:pt x="58293" y="1452054"/>
                  </a:lnTo>
                  <a:lnTo>
                    <a:pt x="58293" y="1484820"/>
                  </a:lnTo>
                  <a:lnTo>
                    <a:pt x="81233" y="1484820"/>
                  </a:lnTo>
                  <a:lnTo>
                    <a:pt x="510349" y="2097733"/>
                  </a:lnTo>
                  <a:lnTo>
                    <a:pt x="510349" y="2188375"/>
                  </a:lnTo>
                  <a:lnTo>
                    <a:pt x="567499" y="2188375"/>
                  </a:lnTo>
                  <a:lnTo>
                    <a:pt x="567499" y="2279002"/>
                  </a:lnTo>
                  <a:close/>
                </a:path>
                <a:path w="3088004" h="2936875">
                  <a:moveTo>
                    <a:pt x="510349" y="839141"/>
                  </a:moveTo>
                  <a:lnTo>
                    <a:pt x="510349" y="748512"/>
                  </a:lnTo>
                  <a:lnTo>
                    <a:pt x="562330" y="764895"/>
                  </a:lnTo>
                  <a:lnTo>
                    <a:pt x="510349" y="839141"/>
                  </a:lnTo>
                  <a:close/>
                </a:path>
                <a:path w="3088004" h="2936875">
                  <a:moveTo>
                    <a:pt x="1071511" y="1137043"/>
                  </a:moveTo>
                  <a:lnTo>
                    <a:pt x="510349" y="1137043"/>
                  </a:lnTo>
                  <a:lnTo>
                    <a:pt x="510349" y="839141"/>
                  </a:lnTo>
                  <a:lnTo>
                    <a:pt x="562330" y="764895"/>
                  </a:lnTo>
                  <a:lnTo>
                    <a:pt x="510349" y="748512"/>
                  </a:lnTo>
                  <a:lnTo>
                    <a:pt x="567499" y="748512"/>
                  </a:lnTo>
                  <a:lnTo>
                    <a:pt x="567499" y="1079893"/>
                  </a:lnTo>
                  <a:lnTo>
                    <a:pt x="538924" y="1079893"/>
                  </a:lnTo>
                  <a:lnTo>
                    <a:pt x="567499" y="1108468"/>
                  </a:lnTo>
                  <a:lnTo>
                    <a:pt x="1071511" y="1108468"/>
                  </a:lnTo>
                  <a:lnTo>
                    <a:pt x="1071511" y="1137043"/>
                  </a:lnTo>
                  <a:close/>
                </a:path>
                <a:path w="3088004" h="2936875">
                  <a:moveTo>
                    <a:pt x="567499" y="1108468"/>
                  </a:moveTo>
                  <a:lnTo>
                    <a:pt x="538924" y="1079893"/>
                  </a:lnTo>
                  <a:lnTo>
                    <a:pt x="567499" y="1079893"/>
                  </a:lnTo>
                  <a:lnTo>
                    <a:pt x="567499" y="1108468"/>
                  </a:lnTo>
                  <a:close/>
                </a:path>
                <a:path w="3088004" h="2936875">
                  <a:moveTo>
                    <a:pt x="1014361" y="1108468"/>
                  </a:moveTo>
                  <a:lnTo>
                    <a:pt x="567499" y="1108468"/>
                  </a:lnTo>
                  <a:lnTo>
                    <a:pt x="567499" y="1079893"/>
                  </a:lnTo>
                  <a:lnTo>
                    <a:pt x="1014361" y="1079893"/>
                  </a:lnTo>
                  <a:lnTo>
                    <a:pt x="1014361" y="1108468"/>
                  </a:lnTo>
                  <a:close/>
                </a:path>
                <a:path w="3088004" h="2936875">
                  <a:moveTo>
                    <a:pt x="1071511" y="1108468"/>
                  </a:moveTo>
                  <a:lnTo>
                    <a:pt x="1014361" y="1108468"/>
                  </a:lnTo>
                  <a:lnTo>
                    <a:pt x="1042936" y="1079893"/>
                  </a:lnTo>
                  <a:lnTo>
                    <a:pt x="1071511" y="1079893"/>
                  </a:lnTo>
                  <a:lnTo>
                    <a:pt x="1071511" y="1108468"/>
                  </a:lnTo>
                  <a:close/>
                </a:path>
                <a:path w="3088004" h="2936875">
                  <a:moveTo>
                    <a:pt x="58293" y="1484820"/>
                  </a:moveTo>
                  <a:lnTo>
                    <a:pt x="58293" y="1452054"/>
                  </a:lnTo>
                  <a:lnTo>
                    <a:pt x="69763" y="1468437"/>
                  </a:lnTo>
                  <a:lnTo>
                    <a:pt x="58293" y="1484820"/>
                  </a:lnTo>
                  <a:close/>
                </a:path>
                <a:path w="3088004" h="2936875">
                  <a:moveTo>
                    <a:pt x="69763" y="1468437"/>
                  </a:moveTo>
                  <a:lnTo>
                    <a:pt x="58293" y="1452054"/>
                  </a:lnTo>
                  <a:lnTo>
                    <a:pt x="81233" y="1452054"/>
                  </a:lnTo>
                  <a:lnTo>
                    <a:pt x="69763" y="1468437"/>
                  </a:lnTo>
                  <a:close/>
                </a:path>
                <a:path w="3088004" h="2936875">
                  <a:moveTo>
                    <a:pt x="81233" y="1484820"/>
                  </a:moveTo>
                  <a:lnTo>
                    <a:pt x="58293" y="1484820"/>
                  </a:lnTo>
                  <a:lnTo>
                    <a:pt x="69763" y="1468437"/>
                  </a:lnTo>
                  <a:lnTo>
                    <a:pt x="81233" y="1484820"/>
                  </a:lnTo>
                  <a:close/>
                </a:path>
                <a:path w="3088004" h="2936875">
                  <a:moveTo>
                    <a:pt x="567499" y="2188375"/>
                  </a:moveTo>
                  <a:lnTo>
                    <a:pt x="510349" y="2188375"/>
                  </a:lnTo>
                  <a:lnTo>
                    <a:pt x="562330" y="2171979"/>
                  </a:lnTo>
                  <a:lnTo>
                    <a:pt x="510349" y="2097733"/>
                  </a:lnTo>
                  <a:lnTo>
                    <a:pt x="510349" y="1799831"/>
                  </a:lnTo>
                  <a:lnTo>
                    <a:pt x="1071511" y="1799831"/>
                  </a:lnTo>
                  <a:lnTo>
                    <a:pt x="1071511" y="1828406"/>
                  </a:lnTo>
                  <a:lnTo>
                    <a:pt x="567499" y="1828406"/>
                  </a:lnTo>
                  <a:lnTo>
                    <a:pt x="538924" y="1856981"/>
                  </a:lnTo>
                  <a:lnTo>
                    <a:pt x="567499" y="1856981"/>
                  </a:lnTo>
                  <a:lnTo>
                    <a:pt x="567499" y="2188375"/>
                  </a:lnTo>
                  <a:close/>
                </a:path>
                <a:path w="3088004" h="2936875">
                  <a:moveTo>
                    <a:pt x="567499" y="1856981"/>
                  </a:moveTo>
                  <a:lnTo>
                    <a:pt x="538924" y="1856981"/>
                  </a:lnTo>
                  <a:lnTo>
                    <a:pt x="567499" y="1828406"/>
                  </a:lnTo>
                  <a:lnTo>
                    <a:pt x="567499" y="1856981"/>
                  </a:lnTo>
                  <a:close/>
                </a:path>
                <a:path w="3088004" h="2936875">
                  <a:moveTo>
                    <a:pt x="1014361" y="1856981"/>
                  </a:moveTo>
                  <a:lnTo>
                    <a:pt x="567499" y="1856981"/>
                  </a:lnTo>
                  <a:lnTo>
                    <a:pt x="567499" y="1828406"/>
                  </a:lnTo>
                  <a:lnTo>
                    <a:pt x="1014361" y="1828406"/>
                  </a:lnTo>
                  <a:lnTo>
                    <a:pt x="1014361" y="1856981"/>
                  </a:lnTo>
                  <a:close/>
                </a:path>
                <a:path w="3088004" h="2936875">
                  <a:moveTo>
                    <a:pt x="3087649" y="2936875"/>
                  </a:moveTo>
                  <a:lnTo>
                    <a:pt x="1014361" y="2936875"/>
                  </a:lnTo>
                  <a:lnTo>
                    <a:pt x="1014361" y="1828406"/>
                  </a:lnTo>
                  <a:lnTo>
                    <a:pt x="1042936" y="1856981"/>
                  </a:lnTo>
                  <a:lnTo>
                    <a:pt x="1071511" y="1856981"/>
                  </a:lnTo>
                  <a:lnTo>
                    <a:pt x="1071511" y="2879725"/>
                  </a:lnTo>
                  <a:lnTo>
                    <a:pt x="1042936" y="2879725"/>
                  </a:lnTo>
                  <a:lnTo>
                    <a:pt x="1071511" y="2908300"/>
                  </a:lnTo>
                  <a:lnTo>
                    <a:pt x="3087649" y="2908300"/>
                  </a:lnTo>
                  <a:lnTo>
                    <a:pt x="3087649" y="2936875"/>
                  </a:lnTo>
                  <a:close/>
                </a:path>
                <a:path w="3088004" h="2936875">
                  <a:moveTo>
                    <a:pt x="1071511" y="1856981"/>
                  </a:moveTo>
                  <a:lnTo>
                    <a:pt x="1042936" y="1856981"/>
                  </a:lnTo>
                  <a:lnTo>
                    <a:pt x="1014361" y="1828406"/>
                  </a:lnTo>
                  <a:lnTo>
                    <a:pt x="1071511" y="1828406"/>
                  </a:lnTo>
                  <a:lnTo>
                    <a:pt x="1071511" y="1856981"/>
                  </a:lnTo>
                  <a:close/>
                </a:path>
                <a:path w="3088004" h="2936875">
                  <a:moveTo>
                    <a:pt x="510349" y="2188375"/>
                  </a:moveTo>
                  <a:lnTo>
                    <a:pt x="510349" y="2097733"/>
                  </a:lnTo>
                  <a:lnTo>
                    <a:pt x="562330" y="2171979"/>
                  </a:lnTo>
                  <a:lnTo>
                    <a:pt x="510349" y="2188375"/>
                  </a:lnTo>
                  <a:close/>
                </a:path>
                <a:path w="3088004" h="2936875">
                  <a:moveTo>
                    <a:pt x="1071511" y="2908300"/>
                  </a:moveTo>
                  <a:lnTo>
                    <a:pt x="1042936" y="2879725"/>
                  </a:lnTo>
                  <a:lnTo>
                    <a:pt x="1071511" y="2879725"/>
                  </a:lnTo>
                  <a:lnTo>
                    <a:pt x="1071511" y="2908300"/>
                  </a:lnTo>
                  <a:close/>
                </a:path>
                <a:path w="3088004" h="2936875">
                  <a:moveTo>
                    <a:pt x="3030499" y="2908300"/>
                  </a:moveTo>
                  <a:lnTo>
                    <a:pt x="1071511" y="2908300"/>
                  </a:lnTo>
                  <a:lnTo>
                    <a:pt x="1071511" y="2879725"/>
                  </a:lnTo>
                  <a:lnTo>
                    <a:pt x="3030499" y="2879725"/>
                  </a:lnTo>
                  <a:lnTo>
                    <a:pt x="3030499" y="2908300"/>
                  </a:lnTo>
                  <a:close/>
                </a:path>
                <a:path w="3088004" h="2936875">
                  <a:moveTo>
                    <a:pt x="3087649" y="2908300"/>
                  </a:moveTo>
                  <a:lnTo>
                    <a:pt x="3030499" y="2908300"/>
                  </a:lnTo>
                  <a:lnTo>
                    <a:pt x="3059074" y="2879725"/>
                  </a:lnTo>
                  <a:lnTo>
                    <a:pt x="3087649" y="2879725"/>
                  </a:lnTo>
                  <a:lnTo>
                    <a:pt x="3087649" y="290830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946900" y="2806700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FF9900"/>
                </a:solidFill>
                <a:latin typeface="微软雅黑"/>
                <a:cs typeface="微软雅黑"/>
              </a:rPr>
              <a:t>漂亮的脸蛋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19290" y="3741737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FF9900"/>
                </a:solidFill>
                <a:latin typeface="微软雅黑"/>
                <a:cs typeface="微软雅黑"/>
              </a:rPr>
              <a:t>窈窕的身材</a:t>
            </a:r>
            <a:endParaRPr sz="2400">
              <a:latin typeface="微软雅黑"/>
              <a:cs typeface="微软雅黑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895465" y="4749800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FF9900"/>
                </a:solidFill>
                <a:latin typeface="微软雅黑"/>
                <a:cs typeface="微软雅黑"/>
              </a:rPr>
              <a:t>高雅的气质</a:t>
            </a:r>
            <a:endParaRPr sz="2400">
              <a:latin typeface="微软雅黑"/>
              <a:cs typeface="微软雅黑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94011" y="2536825"/>
            <a:ext cx="5807075" cy="2933700"/>
            <a:chOff x="3494011" y="2536825"/>
            <a:chExt cx="5807075" cy="2933700"/>
          </a:xfrm>
        </p:grpSpPr>
        <p:sp>
          <p:nvSpPr>
            <p:cNvPr id="12" name="object 12"/>
            <p:cNvSpPr/>
            <p:nvPr/>
          </p:nvSpPr>
          <p:spPr>
            <a:xfrm>
              <a:off x="8759481" y="2536825"/>
              <a:ext cx="541655" cy="2933700"/>
            </a:xfrm>
            <a:custGeom>
              <a:rect l="l" t="t" r="r" b="b"/>
              <a:pathLst>
                <a:path w="541654" h="2933700">
                  <a:moveTo>
                    <a:pt x="169570" y="50800"/>
                  </a:moveTo>
                  <a:lnTo>
                    <a:pt x="0" y="50800"/>
                  </a:lnTo>
                  <a:lnTo>
                    <a:pt x="685" y="0"/>
                  </a:lnTo>
                  <a:lnTo>
                    <a:pt x="84251" y="0"/>
                  </a:lnTo>
                  <a:lnTo>
                    <a:pt x="97116" y="12700"/>
                  </a:lnTo>
                  <a:lnTo>
                    <a:pt x="111277" y="12700"/>
                  </a:lnTo>
                  <a:lnTo>
                    <a:pt x="122631" y="25400"/>
                  </a:lnTo>
                  <a:lnTo>
                    <a:pt x="136093" y="25400"/>
                  </a:lnTo>
                  <a:lnTo>
                    <a:pt x="146824" y="38100"/>
                  </a:lnTo>
                  <a:lnTo>
                    <a:pt x="159524" y="38100"/>
                  </a:lnTo>
                  <a:lnTo>
                    <a:pt x="169570" y="50800"/>
                  </a:lnTo>
                  <a:close/>
                </a:path>
                <a:path w="541654" h="2933700">
                  <a:moveTo>
                    <a:pt x="190728" y="63500"/>
                  </a:moveTo>
                  <a:lnTo>
                    <a:pt x="58051" y="63500"/>
                  </a:lnTo>
                  <a:lnTo>
                    <a:pt x="51879" y="50800"/>
                  </a:lnTo>
                  <a:lnTo>
                    <a:pt x="181419" y="50800"/>
                  </a:lnTo>
                  <a:lnTo>
                    <a:pt x="190728" y="63500"/>
                  </a:lnTo>
                  <a:close/>
                </a:path>
                <a:path w="541654" h="2933700">
                  <a:moveTo>
                    <a:pt x="200660" y="76200"/>
                  </a:moveTo>
                  <a:lnTo>
                    <a:pt x="100355" y="76200"/>
                  </a:lnTo>
                  <a:lnTo>
                    <a:pt x="89001" y="63500"/>
                  </a:lnTo>
                  <a:lnTo>
                    <a:pt x="191757" y="63500"/>
                  </a:lnTo>
                  <a:lnTo>
                    <a:pt x="200660" y="76200"/>
                  </a:lnTo>
                  <a:close/>
                </a:path>
                <a:path w="541654" h="2933700">
                  <a:moveTo>
                    <a:pt x="219151" y="88900"/>
                  </a:moveTo>
                  <a:lnTo>
                    <a:pt x="128981" y="88900"/>
                  </a:lnTo>
                  <a:lnTo>
                    <a:pt x="118579" y="76200"/>
                  </a:lnTo>
                  <a:lnTo>
                    <a:pt x="211086" y="76200"/>
                  </a:lnTo>
                  <a:lnTo>
                    <a:pt x="219151" y="88900"/>
                  </a:lnTo>
                  <a:close/>
                </a:path>
                <a:path w="541654" h="2933700">
                  <a:moveTo>
                    <a:pt x="227672" y="101600"/>
                  </a:moveTo>
                  <a:lnTo>
                    <a:pt x="146494" y="101600"/>
                  </a:lnTo>
                  <a:lnTo>
                    <a:pt x="136804" y="88900"/>
                  </a:lnTo>
                  <a:lnTo>
                    <a:pt x="220065" y="88900"/>
                  </a:lnTo>
                  <a:lnTo>
                    <a:pt x="227672" y="101600"/>
                  </a:lnTo>
                  <a:close/>
                </a:path>
                <a:path w="541654" h="2933700">
                  <a:moveTo>
                    <a:pt x="235686" y="114300"/>
                  </a:moveTo>
                  <a:lnTo>
                    <a:pt x="162610" y="114300"/>
                  </a:lnTo>
                  <a:lnTo>
                    <a:pt x="153695" y="101600"/>
                  </a:lnTo>
                  <a:lnTo>
                    <a:pt x="228549" y="101600"/>
                  </a:lnTo>
                  <a:lnTo>
                    <a:pt x="235686" y="114300"/>
                  </a:lnTo>
                  <a:close/>
                </a:path>
                <a:path w="541654" h="2933700">
                  <a:moveTo>
                    <a:pt x="170103" y="127000"/>
                  </a:moveTo>
                  <a:lnTo>
                    <a:pt x="161607" y="114300"/>
                  </a:lnTo>
                  <a:lnTo>
                    <a:pt x="169151" y="114300"/>
                  </a:lnTo>
                  <a:lnTo>
                    <a:pt x="170103" y="127000"/>
                  </a:lnTo>
                  <a:close/>
                </a:path>
                <a:path w="541654" h="2933700">
                  <a:moveTo>
                    <a:pt x="243179" y="127000"/>
                  </a:moveTo>
                  <a:lnTo>
                    <a:pt x="177203" y="127000"/>
                  </a:lnTo>
                  <a:lnTo>
                    <a:pt x="169151" y="114300"/>
                  </a:lnTo>
                  <a:lnTo>
                    <a:pt x="236512" y="114300"/>
                  </a:lnTo>
                  <a:lnTo>
                    <a:pt x="243179" y="127000"/>
                  </a:lnTo>
                  <a:close/>
                </a:path>
                <a:path w="541654" h="2933700">
                  <a:moveTo>
                    <a:pt x="250850" y="139700"/>
                  </a:moveTo>
                  <a:lnTo>
                    <a:pt x="183908" y="139700"/>
                  </a:lnTo>
                  <a:lnTo>
                    <a:pt x="176288" y="127000"/>
                  </a:lnTo>
                  <a:lnTo>
                    <a:pt x="250126" y="127000"/>
                  </a:lnTo>
                  <a:lnTo>
                    <a:pt x="250850" y="139700"/>
                  </a:lnTo>
                  <a:close/>
                </a:path>
                <a:path w="541654" h="2933700">
                  <a:moveTo>
                    <a:pt x="262305" y="152400"/>
                  </a:moveTo>
                  <a:lnTo>
                    <a:pt x="196037" y="152400"/>
                  </a:lnTo>
                  <a:lnTo>
                    <a:pt x="189357" y="139700"/>
                  </a:lnTo>
                  <a:lnTo>
                    <a:pt x="257175" y="139700"/>
                  </a:lnTo>
                  <a:lnTo>
                    <a:pt x="262305" y="152400"/>
                  </a:lnTo>
                  <a:close/>
                </a:path>
                <a:path w="541654" h="2933700">
                  <a:moveTo>
                    <a:pt x="267500" y="165100"/>
                  </a:moveTo>
                  <a:lnTo>
                    <a:pt x="201434" y="165100"/>
                  </a:lnTo>
                  <a:lnTo>
                    <a:pt x="195262" y="152400"/>
                  </a:lnTo>
                  <a:lnTo>
                    <a:pt x="262915" y="152400"/>
                  </a:lnTo>
                  <a:lnTo>
                    <a:pt x="267500" y="165100"/>
                  </a:lnTo>
                  <a:close/>
                </a:path>
                <a:path w="541654" h="2933700">
                  <a:moveTo>
                    <a:pt x="206375" y="177800"/>
                  </a:moveTo>
                  <a:lnTo>
                    <a:pt x="200710" y="165100"/>
                  </a:lnTo>
                  <a:lnTo>
                    <a:pt x="205714" y="165100"/>
                  </a:lnTo>
                  <a:lnTo>
                    <a:pt x="206375" y="177800"/>
                  </a:lnTo>
                  <a:close/>
                </a:path>
                <a:path w="541654" h="2933700">
                  <a:moveTo>
                    <a:pt x="270256" y="177800"/>
                  </a:moveTo>
                  <a:lnTo>
                    <a:pt x="210845" y="177800"/>
                  </a:lnTo>
                  <a:lnTo>
                    <a:pt x="205714" y="165100"/>
                  </a:lnTo>
                  <a:lnTo>
                    <a:pt x="267906" y="165100"/>
                  </a:lnTo>
                  <a:lnTo>
                    <a:pt x="270256" y="177800"/>
                  </a:lnTo>
                  <a:close/>
                </a:path>
                <a:path w="541654" h="2933700">
                  <a:moveTo>
                    <a:pt x="274447" y="190500"/>
                  </a:moveTo>
                  <a:lnTo>
                    <a:pt x="214833" y="190500"/>
                  </a:lnTo>
                  <a:lnTo>
                    <a:pt x="210235" y="177800"/>
                  </a:lnTo>
                  <a:lnTo>
                    <a:pt x="272427" y="177800"/>
                  </a:lnTo>
                  <a:lnTo>
                    <a:pt x="274447" y="190500"/>
                  </a:lnTo>
                  <a:close/>
                </a:path>
                <a:path w="541654" h="2933700">
                  <a:moveTo>
                    <a:pt x="277812" y="203200"/>
                  </a:moveTo>
                  <a:lnTo>
                    <a:pt x="218198" y="203200"/>
                  </a:lnTo>
                  <a:lnTo>
                    <a:pt x="216255" y="190500"/>
                  </a:lnTo>
                  <a:lnTo>
                    <a:pt x="276301" y="190500"/>
                  </a:lnTo>
                  <a:lnTo>
                    <a:pt x="277812" y="203200"/>
                  </a:lnTo>
                  <a:close/>
                </a:path>
                <a:path w="541654" h="2933700">
                  <a:moveTo>
                    <a:pt x="221195" y="215900"/>
                  </a:moveTo>
                  <a:lnTo>
                    <a:pt x="219544" y="203200"/>
                  </a:lnTo>
                  <a:lnTo>
                    <a:pt x="221005" y="203200"/>
                  </a:lnTo>
                  <a:lnTo>
                    <a:pt x="221195" y="215900"/>
                  </a:lnTo>
                  <a:close/>
                </a:path>
                <a:path w="541654" h="2933700">
                  <a:moveTo>
                    <a:pt x="280860" y="215900"/>
                  </a:moveTo>
                  <a:lnTo>
                    <a:pt x="222504" y="215900"/>
                  </a:lnTo>
                  <a:lnTo>
                    <a:pt x="221005" y="203200"/>
                  </a:lnTo>
                  <a:lnTo>
                    <a:pt x="279514" y="203200"/>
                  </a:lnTo>
                  <a:lnTo>
                    <a:pt x="280860" y="215900"/>
                  </a:lnTo>
                  <a:close/>
                </a:path>
                <a:path w="541654" h="2933700">
                  <a:moveTo>
                    <a:pt x="283032" y="228600"/>
                  </a:moveTo>
                  <a:lnTo>
                    <a:pt x="224726" y="228600"/>
                  </a:lnTo>
                  <a:lnTo>
                    <a:pt x="223520" y="215900"/>
                  </a:lnTo>
                  <a:lnTo>
                    <a:pt x="282028" y="215900"/>
                  </a:lnTo>
                  <a:lnTo>
                    <a:pt x="283032" y="228600"/>
                  </a:lnTo>
                  <a:close/>
                </a:path>
                <a:path w="541654" h="2933700">
                  <a:moveTo>
                    <a:pt x="284937" y="254000"/>
                  </a:moveTo>
                  <a:lnTo>
                    <a:pt x="227876" y="254000"/>
                  </a:lnTo>
                  <a:lnTo>
                    <a:pt x="227469" y="241300"/>
                  </a:lnTo>
                  <a:lnTo>
                    <a:pt x="226402" y="241300"/>
                  </a:lnTo>
                  <a:lnTo>
                    <a:pt x="225513" y="228600"/>
                  </a:lnTo>
                  <a:lnTo>
                    <a:pt x="283768" y="228600"/>
                  </a:lnTo>
                  <a:lnTo>
                    <a:pt x="284429" y="241300"/>
                  </a:lnTo>
                  <a:lnTo>
                    <a:pt x="284937" y="254000"/>
                  </a:lnTo>
                  <a:close/>
                </a:path>
                <a:path w="541654" h="2933700">
                  <a:moveTo>
                    <a:pt x="285381" y="1231900"/>
                  </a:moveTo>
                  <a:lnTo>
                    <a:pt x="228231" y="1231900"/>
                  </a:lnTo>
                  <a:lnTo>
                    <a:pt x="228142" y="266700"/>
                  </a:lnTo>
                  <a:lnTo>
                    <a:pt x="228066" y="254000"/>
                  </a:lnTo>
                  <a:lnTo>
                    <a:pt x="285216" y="254000"/>
                  </a:lnTo>
                  <a:lnTo>
                    <a:pt x="285292" y="1219200"/>
                  </a:lnTo>
                  <a:lnTo>
                    <a:pt x="285381" y="1231900"/>
                  </a:lnTo>
                  <a:close/>
                </a:path>
                <a:path w="541654" h="2933700">
                  <a:moveTo>
                    <a:pt x="285978" y="1244600"/>
                  </a:moveTo>
                  <a:lnTo>
                    <a:pt x="228955" y="1244600"/>
                  </a:lnTo>
                  <a:lnTo>
                    <a:pt x="228511" y="1231900"/>
                  </a:lnTo>
                  <a:lnTo>
                    <a:pt x="285572" y="1231900"/>
                  </a:lnTo>
                  <a:lnTo>
                    <a:pt x="285978" y="1244600"/>
                  </a:lnTo>
                  <a:close/>
                </a:path>
                <a:path w="541654" h="2933700">
                  <a:moveTo>
                    <a:pt x="286499" y="1244600"/>
                  </a:moveTo>
                  <a:lnTo>
                    <a:pt x="285978" y="1244600"/>
                  </a:lnTo>
                  <a:lnTo>
                    <a:pt x="285915" y="1231900"/>
                  </a:lnTo>
                  <a:lnTo>
                    <a:pt x="286499" y="1244600"/>
                  </a:lnTo>
                  <a:close/>
                </a:path>
                <a:path w="541654" h="2933700">
                  <a:moveTo>
                    <a:pt x="287934" y="1257300"/>
                  </a:moveTo>
                  <a:lnTo>
                    <a:pt x="230416" y="1257300"/>
                  </a:lnTo>
                  <a:lnTo>
                    <a:pt x="229679" y="1244600"/>
                  </a:lnTo>
                  <a:lnTo>
                    <a:pt x="287045" y="1244600"/>
                  </a:lnTo>
                  <a:lnTo>
                    <a:pt x="287934" y="1257300"/>
                  </a:lnTo>
                  <a:close/>
                </a:path>
                <a:path w="541654" h="2933700">
                  <a:moveTo>
                    <a:pt x="289928" y="1270000"/>
                  </a:moveTo>
                  <a:lnTo>
                    <a:pt x="232587" y="1270000"/>
                  </a:lnTo>
                  <a:lnTo>
                    <a:pt x="231419" y="1257300"/>
                  </a:lnTo>
                  <a:lnTo>
                    <a:pt x="288721" y="1257300"/>
                  </a:lnTo>
                  <a:lnTo>
                    <a:pt x="289928" y="1270000"/>
                  </a:lnTo>
                  <a:close/>
                </a:path>
                <a:path w="541654" h="2933700">
                  <a:moveTo>
                    <a:pt x="297192" y="1295400"/>
                  </a:moveTo>
                  <a:lnTo>
                    <a:pt x="237337" y="1295400"/>
                  </a:lnTo>
                  <a:lnTo>
                    <a:pt x="233934" y="1270000"/>
                  </a:lnTo>
                  <a:lnTo>
                    <a:pt x="292239" y="1270000"/>
                  </a:lnTo>
                  <a:lnTo>
                    <a:pt x="293903" y="1282700"/>
                  </a:lnTo>
                  <a:lnTo>
                    <a:pt x="295249" y="1282700"/>
                  </a:lnTo>
                  <a:lnTo>
                    <a:pt x="297192" y="1295400"/>
                  </a:lnTo>
                  <a:close/>
                </a:path>
                <a:path w="541654" h="2933700">
                  <a:moveTo>
                    <a:pt x="299021" y="1295400"/>
                  </a:moveTo>
                  <a:lnTo>
                    <a:pt x="297192" y="1295400"/>
                  </a:lnTo>
                  <a:lnTo>
                    <a:pt x="296938" y="1282700"/>
                  </a:lnTo>
                  <a:lnTo>
                    <a:pt x="299021" y="1295400"/>
                  </a:lnTo>
                  <a:close/>
                </a:path>
                <a:path w="541654" h="2933700">
                  <a:moveTo>
                    <a:pt x="303199" y="1308100"/>
                  </a:moveTo>
                  <a:lnTo>
                    <a:pt x="241020" y="1308100"/>
                  </a:lnTo>
                  <a:lnTo>
                    <a:pt x="239001" y="1295400"/>
                  </a:lnTo>
                  <a:lnTo>
                    <a:pt x="298615" y="1295400"/>
                  </a:lnTo>
                  <a:lnTo>
                    <a:pt x="303199" y="1308100"/>
                  </a:lnTo>
                  <a:close/>
                </a:path>
                <a:path w="541654" h="2933700">
                  <a:moveTo>
                    <a:pt x="312737" y="1320800"/>
                  </a:moveTo>
                  <a:lnTo>
                    <a:pt x="245541" y="1320800"/>
                  </a:lnTo>
                  <a:lnTo>
                    <a:pt x="243192" y="1308100"/>
                  </a:lnTo>
                  <a:lnTo>
                    <a:pt x="307073" y="1308100"/>
                  </a:lnTo>
                  <a:lnTo>
                    <a:pt x="312737" y="1320800"/>
                  </a:lnTo>
                  <a:close/>
                </a:path>
                <a:path w="541654" h="2933700">
                  <a:moveTo>
                    <a:pt x="318185" y="1333500"/>
                  </a:moveTo>
                  <a:lnTo>
                    <a:pt x="251142" y="1333500"/>
                  </a:lnTo>
                  <a:lnTo>
                    <a:pt x="250532" y="1320800"/>
                  </a:lnTo>
                  <a:lnTo>
                    <a:pt x="312013" y="1320800"/>
                  </a:lnTo>
                  <a:lnTo>
                    <a:pt x="318185" y="1333500"/>
                  </a:lnTo>
                  <a:close/>
                </a:path>
                <a:path w="541654" h="2933700">
                  <a:moveTo>
                    <a:pt x="324091" y="1346200"/>
                  </a:moveTo>
                  <a:lnTo>
                    <a:pt x="256933" y="1346200"/>
                  </a:lnTo>
                  <a:lnTo>
                    <a:pt x="256273" y="1333500"/>
                  </a:lnTo>
                  <a:lnTo>
                    <a:pt x="317411" y="1333500"/>
                  </a:lnTo>
                  <a:lnTo>
                    <a:pt x="324091" y="1346200"/>
                  </a:lnTo>
                  <a:close/>
                </a:path>
                <a:path w="541654" h="2933700">
                  <a:moveTo>
                    <a:pt x="330415" y="1346200"/>
                  </a:moveTo>
                  <a:lnTo>
                    <a:pt x="324091" y="1346200"/>
                  </a:lnTo>
                  <a:lnTo>
                    <a:pt x="323265" y="1333500"/>
                  </a:lnTo>
                  <a:lnTo>
                    <a:pt x="330415" y="1346200"/>
                  </a:lnTo>
                  <a:close/>
                </a:path>
                <a:path w="541654" h="2933700">
                  <a:moveTo>
                    <a:pt x="337159" y="1358900"/>
                  </a:moveTo>
                  <a:lnTo>
                    <a:pt x="269494" y="1358900"/>
                  </a:lnTo>
                  <a:lnTo>
                    <a:pt x="263321" y="1346200"/>
                  </a:lnTo>
                  <a:lnTo>
                    <a:pt x="329539" y="1346200"/>
                  </a:lnTo>
                  <a:lnTo>
                    <a:pt x="337159" y="1358900"/>
                  </a:lnTo>
                  <a:close/>
                </a:path>
                <a:path w="541654" h="2933700">
                  <a:moveTo>
                    <a:pt x="351840" y="1371600"/>
                  </a:moveTo>
                  <a:lnTo>
                    <a:pt x="276936" y="1371600"/>
                  </a:lnTo>
                  <a:lnTo>
                    <a:pt x="270268" y="1358900"/>
                  </a:lnTo>
                  <a:lnTo>
                    <a:pt x="343344" y="1358900"/>
                  </a:lnTo>
                  <a:lnTo>
                    <a:pt x="351840" y="1371600"/>
                  </a:lnTo>
                  <a:close/>
                </a:path>
                <a:path w="541654" h="2933700">
                  <a:moveTo>
                    <a:pt x="359740" y="1384300"/>
                  </a:moveTo>
                  <a:lnTo>
                    <a:pt x="284899" y="1384300"/>
                  </a:lnTo>
                  <a:lnTo>
                    <a:pt x="277761" y="1371600"/>
                  </a:lnTo>
                  <a:lnTo>
                    <a:pt x="350837" y="1371600"/>
                  </a:lnTo>
                  <a:lnTo>
                    <a:pt x="359740" y="1384300"/>
                  </a:lnTo>
                  <a:close/>
                </a:path>
                <a:path w="541654" h="2933700">
                  <a:moveTo>
                    <a:pt x="368020" y="1384300"/>
                  </a:moveTo>
                  <a:lnTo>
                    <a:pt x="359740" y="1384300"/>
                  </a:lnTo>
                  <a:lnTo>
                    <a:pt x="358711" y="1371600"/>
                  </a:lnTo>
                  <a:lnTo>
                    <a:pt x="368020" y="1384300"/>
                  </a:lnTo>
                  <a:close/>
                </a:path>
                <a:path w="541654" h="2933700">
                  <a:moveTo>
                    <a:pt x="376643" y="1397000"/>
                  </a:moveTo>
                  <a:lnTo>
                    <a:pt x="293382" y="1397000"/>
                  </a:lnTo>
                  <a:lnTo>
                    <a:pt x="285775" y="1384300"/>
                  </a:lnTo>
                  <a:lnTo>
                    <a:pt x="366953" y="1384300"/>
                  </a:lnTo>
                  <a:lnTo>
                    <a:pt x="376643" y="1397000"/>
                  </a:lnTo>
                  <a:close/>
                </a:path>
                <a:path w="541654" h="2933700">
                  <a:moveTo>
                    <a:pt x="385597" y="1397000"/>
                  </a:moveTo>
                  <a:lnTo>
                    <a:pt x="376643" y="1397000"/>
                  </a:lnTo>
                  <a:lnTo>
                    <a:pt x="375539" y="1384300"/>
                  </a:lnTo>
                  <a:lnTo>
                    <a:pt x="385597" y="1397000"/>
                  </a:lnTo>
                  <a:close/>
                </a:path>
                <a:path w="541654" h="2933700">
                  <a:moveTo>
                    <a:pt x="404444" y="1409700"/>
                  </a:moveTo>
                  <a:lnTo>
                    <a:pt x="303314" y="1409700"/>
                  </a:lnTo>
                  <a:lnTo>
                    <a:pt x="302348" y="1397000"/>
                  </a:lnTo>
                  <a:lnTo>
                    <a:pt x="393700" y="1397000"/>
                  </a:lnTo>
                  <a:lnTo>
                    <a:pt x="404444" y="1409700"/>
                  </a:lnTo>
                  <a:close/>
                </a:path>
                <a:path w="541654" h="2933700">
                  <a:moveTo>
                    <a:pt x="424446" y="1422400"/>
                  </a:moveTo>
                  <a:lnTo>
                    <a:pt x="321691" y="1422400"/>
                  </a:lnTo>
                  <a:lnTo>
                    <a:pt x="312788" y="1409700"/>
                  </a:lnTo>
                  <a:lnTo>
                    <a:pt x="413092" y="1409700"/>
                  </a:lnTo>
                  <a:lnTo>
                    <a:pt x="424446" y="1422400"/>
                  </a:lnTo>
                  <a:close/>
                </a:path>
                <a:path w="541654" h="2933700">
                  <a:moveTo>
                    <a:pt x="467144" y="1435100"/>
                  </a:moveTo>
                  <a:lnTo>
                    <a:pt x="332028" y="1435100"/>
                  </a:lnTo>
                  <a:lnTo>
                    <a:pt x="322719" y="1422400"/>
                  </a:lnTo>
                  <a:lnTo>
                    <a:pt x="460908" y="1422400"/>
                  </a:lnTo>
                  <a:lnTo>
                    <a:pt x="467144" y="1435100"/>
                  </a:lnTo>
                  <a:close/>
                </a:path>
                <a:path w="541654" h="2933700">
                  <a:moveTo>
                    <a:pt x="442671" y="1447800"/>
                  </a:moveTo>
                  <a:lnTo>
                    <a:pt x="353923" y="1447800"/>
                  </a:lnTo>
                  <a:lnTo>
                    <a:pt x="343877" y="1435100"/>
                  </a:lnTo>
                  <a:lnTo>
                    <a:pt x="449503" y="1435100"/>
                  </a:lnTo>
                  <a:lnTo>
                    <a:pt x="442671" y="1447800"/>
                  </a:lnTo>
                  <a:close/>
                </a:path>
                <a:path w="541654" h="2933700">
                  <a:moveTo>
                    <a:pt x="512762" y="1485900"/>
                  </a:moveTo>
                  <a:lnTo>
                    <a:pt x="435254" y="1485900"/>
                  </a:lnTo>
                  <a:lnTo>
                    <a:pt x="429196" y="1473200"/>
                  </a:lnTo>
                  <a:lnTo>
                    <a:pt x="402170" y="1473200"/>
                  </a:lnTo>
                  <a:lnTo>
                    <a:pt x="390817" y="1460500"/>
                  </a:lnTo>
                  <a:lnTo>
                    <a:pt x="402170" y="1460500"/>
                  </a:lnTo>
                  <a:lnTo>
                    <a:pt x="403415" y="1447800"/>
                  </a:lnTo>
                  <a:lnTo>
                    <a:pt x="442671" y="1447800"/>
                  </a:lnTo>
                  <a:lnTo>
                    <a:pt x="449503" y="1435100"/>
                  </a:lnTo>
                  <a:lnTo>
                    <a:pt x="512762" y="1435100"/>
                  </a:lnTo>
                  <a:lnTo>
                    <a:pt x="512762" y="1485900"/>
                  </a:lnTo>
                  <a:close/>
                </a:path>
                <a:path w="541654" h="2933700">
                  <a:moveTo>
                    <a:pt x="535533" y="1485900"/>
                  </a:moveTo>
                  <a:lnTo>
                    <a:pt x="512762" y="1485900"/>
                  </a:lnTo>
                  <a:lnTo>
                    <a:pt x="512762" y="1435100"/>
                  </a:lnTo>
                  <a:lnTo>
                    <a:pt x="532676" y="1435100"/>
                  </a:lnTo>
                  <a:lnTo>
                    <a:pt x="535533" y="1447800"/>
                  </a:lnTo>
                  <a:lnTo>
                    <a:pt x="539737" y="1447800"/>
                  </a:lnTo>
                  <a:lnTo>
                    <a:pt x="540969" y="1460500"/>
                  </a:lnTo>
                  <a:lnTo>
                    <a:pt x="541604" y="1460500"/>
                  </a:lnTo>
                  <a:lnTo>
                    <a:pt x="540969" y="1473200"/>
                  </a:lnTo>
                  <a:lnTo>
                    <a:pt x="537908" y="1473200"/>
                  </a:lnTo>
                  <a:lnTo>
                    <a:pt x="535533" y="1485900"/>
                  </a:lnTo>
                  <a:close/>
                </a:path>
                <a:path w="541654" h="2933700">
                  <a:moveTo>
                    <a:pt x="402170" y="1473200"/>
                  </a:moveTo>
                  <a:lnTo>
                    <a:pt x="366623" y="1473200"/>
                  </a:lnTo>
                  <a:lnTo>
                    <a:pt x="377355" y="1460500"/>
                  </a:lnTo>
                  <a:lnTo>
                    <a:pt x="366623" y="1447800"/>
                  </a:lnTo>
                  <a:lnTo>
                    <a:pt x="403415" y="1447800"/>
                  </a:lnTo>
                  <a:lnTo>
                    <a:pt x="402170" y="1460500"/>
                  </a:lnTo>
                  <a:lnTo>
                    <a:pt x="390817" y="1460500"/>
                  </a:lnTo>
                  <a:lnTo>
                    <a:pt x="402170" y="1473200"/>
                  </a:lnTo>
                  <a:close/>
                </a:path>
                <a:path w="541654" h="2933700">
                  <a:moveTo>
                    <a:pt x="435254" y="1485900"/>
                  </a:moveTo>
                  <a:lnTo>
                    <a:pt x="343877" y="1485900"/>
                  </a:lnTo>
                  <a:lnTo>
                    <a:pt x="353923" y="1473200"/>
                  </a:lnTo>
                  <a:lnTo>
                    <a:pt x="429196" y="1473200"/>
                  </a:lnTo>
                  <a:lnTo>
                    <a:pt x="435254" y="1485900"/>
                  </a:lnTo>
                  <a:close/>
                </a:path>
                <a:path w="541654" h="2933700">
                  <a:moveTo>
                    <a:pt x="483489" y="1498600"/>
                  </a:moveTo>
                  <a:lnTo>
                    <a:pt x="333095" y="1498600"/>
                  </a:lnTo>
                  <a:lnTo>
                    <a:pt x="342773" y="1485900"/>
                  </a:lnTo>
                  <a:lnTo>
                    <a:pt x="489927" y="1485900"/>
                  </a:lnTo>
                  <a:lnTo>
                    <a:pt x="483489" y="1498600"/>
                  </a:lnTo>
                  <a:close/>
                </a:path>
                <a:path w="541654" h="2933700">
                  <a:moveTo>
                    <a:pt x="423202" y="1511300"/>
                  </a:moveTo>
                  <a:lnTo>
                    <a:pt x="312788" y="1511300"/>
                  </a:lnTo>
                  <a:lnTo>
                    <a:pt x="321691" y="1498600"/>
                  </a:lnTo>
                  <a:lnTo>
                    <a:pt x="434848" y="1498600"/>
                  </a:lnTo>
                  <a:lnTo>
                    <a:pt x="423202" y="1511300"/>
                  </a:lnTo>
                  <a:close/>
                </a:path>
                <a:path w="541654" h="2933700">
                  <a:moveTo>
                    <a:pt x="393700" y="1524000"/>
                  </a:moveTo>
                  <a:lnTo>
                    <a:pt x="303314" y="1524000"/>
                  </a:lnTo>
                  <a:lnTo>
                    <a:pt x="311797" y="1511300"/>
                  </a:lnTo>
                  <a:lnTo>
                    <a:pt x="404444" y="1511300"/>
                  </a:lnTo>
                  <a:lnTo>
                    <a:pt x="393700" y="1524000"/>
                  </a:lnTo>
                  <a:close/>
                </a:path>
                <a:path w="541654" h="2933700">
                  <a:moveTo>
                    <a:pt x="375539" y="1536700"/>
                  </a:moveTo>
                  <a:lnTo>
                    <a:pt x="293382" y="1536700"/>
                  </a:lnTo>
                  <a:lnTo>
                    <a:pt x="294297" y="1524000"/>
                  </a:lnTo>
                  <a:lnTo>
                    <a:pt x="385597" y="1524000"/>
                  </a:lnTo>
                  <a:lnTo>
                    <a:pt x="375539" y="1536700"/>
                  </a:lnTo>
                  <a:close/>
                </a:path>
                <a:path w="541654" h="2933700">
                  <a:moveTo>
                    <a:pt x="358711" y="1549400"/>
                  </a:moveTo>
                  <a:lnTo>
                    <a:pt x="277761" y="1549400"/>
                  </a:lnTo>
                  <a:lnTo>
                    <a:pt x="284899" y="1536700"/>
                  </a:lnTo>
                  <a:lnTo>
                    <a:pt x="368020" y="1536700"/>
                  </a:lnTo>
                  <a:lnTo>
                    <a:pt x="358711" y="1549400"/>
                  </a:lnTo>
                  <a:close/>
                </a:path>
                <a:path w="541654" h="2933700">
                  <a:moveTo>
                    <a:pt x="343344" y="1562100"/>
                  </a:moveTo>
                  <a:lnTo>
                    <a:pt x="270268" y="1562100"/>
                  </a:lnTo>
                  <a:lnTo>
                    <a:pt x="276936" y="1549400"/>
                  </a:lnTo>
                  <a:lnTo>
                    <a:pt x="351840" y="1549400"/>
                  </a:lnTo>
                  <a:lnTo>
                    <a:pt x="343344" y="1562100"/>
                  </a:lnTo>
                  <a:close/>
                </a:path>
                <a:path w="541654" h="2933700">
                  <a:moveTo>
                    <a:pt x="329539" y="1574800"/>
                  </a:moveTo>
                  <a:lnTo>
                    <a:pt x="263321" y="1574800"/>
                  </a:lnTo>
                  <a:lnTo>
                    <a:pt x="269494" y="1562100"/>
                  </a:lnTo>
                  <a:lnTo>
                    <a:pt x="337159" y="1562100"/>
                  </a:lnTo>
                  <a:lnTo>
                    <a:pt x="329539" y="1574800"/>
                  </a:lnTo>
                  <a:close/>
                </a:path>
                <a:path w="541654" h="2933700">
                  <a:moveTo>
                    <a:pt x="336245" y="1574800"/>
                  </a:moveTo>
                  <a:lnTo>
                    <a:pt x="337159" y="1562100"/>
                  </a:lnTo>
                  <a:lnTo>
                    <a:pt x="344297" y="1562100"/>
                  </a:lnTo>
                  <a:lnTo>
                    <a:pt x="336245" y="1574800"/>
                  </a:lnTo>
                  <a:close/>
                </a:path>
                <a:path w="541654" h="2933700">
                  <a:moveTo>
                    <a:pt x="323265" y="1587500"/>
                  </a:moveTo>
                  <a:lnTo>
                    <a:pt x="256933" y="1587500"/>
                  </a:lnTo>
                  <a:lnTo>
                    <a:pt x="262597" y="1574800"/>
                  </a:lnTo>
                  <a:lnTo>
                    <a:pt x="330415" y="1574800"/>
                  </a:lnTo>
                  <a:lnTo>
                    <a:pt x="323265" y="1587500"/>
                  </a:lnTo>
                  <a:close/>
                </a:path>
                <a:path w="541654" h="2933700">
                  <a:moveTo>
                    <a:pt x="312013" y="1600200"/>
                  </a:moveTo>
                  <a:lnTo>
                    <a:pt x="251142" y="1600200"/>
                  </a:lnTo>
                  <a:lnTo>
                    <a:pt x="256273" y="1587500"/>
                  </a:lnTo>
                  <a:lnTo>
                    <a:pt x="318185" y="1587500"/>
                  </a:lnTo>
                  <a:lnTo>
                    <a:pt x="312013" y="1600200"/>
                  </a:lnTo>
                  <a:close/>
                </a:path>
                <a:path w="541654" h="2933700">
                  <a:moveTo>
                    <a:pt x="307073" y="1612900"/>
                  </a:moveTo>
                  <a:lnTo>
                    <a:pt x="245948" y="1612900"/>
                  </a:lnTo>
                  <a:lnTo>
                    <a:pt x="250532" y="1600200"/>
                  </a:lnTo>
                  <a:lnTo>
                    <a:pt x="312737" y="1600200"/>
                  </a:lnTo>
                  <a:lnTo>
                    <a:pt x="307073" y="1612900"/>
                  </a:lnTo>
                  <a:close/>
                </a:path>
                <a:path w="541654" h="2933700">
                  <a:moveTo>
                    <a:pt x="302602" y="1625600"/>
                  </a:moveTo>
                  <a:lnTo>
                    <a:pt x="241249" y="1625600"/>
                  </a:lnTo>
                  <a:lnTo>
                    <a:pt x="243446" y="1612900"/>
                  </a:lnTo>
                  <a:lnTo>
                    <a:pt x="307733" y="1612900"/>
                  </a:lnTo>
                  <a:lnTo>
                    <a:pt x="302602" y="1625600"/>
                  </a:lnTo>
                  <a:close/>
                </a:path>
                <a:path w="541654" h="2933700">
                  <a:moveTo>
                    <a:pt x="296938" y="1638300"/>
                  </a:moveTo>
                  <a:lnTo>
                    <a:pt x="237337" y="1638300"/>
                  </a:lnTo>
                  <a:lnTo>
                    <a:pt x="239217" y="1625600"/>
                  </a:lnTo>
                  <a:lnTo>
                    <a:pt x="299021" y="1625600"/>
                  </a:lnTo>
                  <a:lnTo>
                    <a:pt x="296938" y="1638300"/>
                  </a:lnTo>
                  <a:close/>
                </a:path>
                <a:path w="541654" h="2933700">
                  <a:moveTo>
                    <a:pt x="292239" y="1651000"/>
                  </a:moveTo>
                  <a:lnTo>
                    <a:pt x="234099" y="1651000"/>
                  </a:lnTo>
                  <a:lnTo>
                    <a:pt x="235635" y="1638300"/>
                  </a:lnTo>
                  <a:lnTo>
                    <a:pt x="293903" y="1638300"/>
                  </a:lnTo>
                  <a:lnTo>
                    <a:pt x="292239" y="1651000"/>
                  </a:lnTo>
                  <a:close/>
                </a:path>
                <a:path w="541654" h="2933700">
                  <a:moveTo>
                    <a:pt x="293687" y="1651000"/>
                  </a:moveTo>
                  <a:lnTo>
                    <a:pt x="293903" y="1638300"/>
                  </a:lnTo>
                  <a:lnTo>
                    <a:pt x="295478" y="1638300"/>
                  </a:lnTo>
                  <a:lnTo>
                    <a:pt x="293687" y="1651000"/>
                  </a:lnTo>
                  <a:close/>
                </a:path>
                <a:path w="541654" h="2933700">
                  <a:moveTo>
                    <a:pt x="289763" y="1663700"/>
                  </a:moveTo>
                  <a:lnTo>
                    <a:pt x="231546" y="1663700"/>
                  </a:lnTo>
                  <a:lnTo>
                    <a:pt x="232727" y="1651000"/>
                  </a:lnTo>
                  <a:lnTo>
                    <a:pt x="291122" y="1651000"/>
                  </a:lnTo>
                  <a:lnTo>
                    <a:pt x="289763" y="1663700"/>
                  </a:lnTo>
                  <a:close/>
                </a:path>
                <a:path w="541654" h="2933700">
                  <a:moveTo>
                    <a:pt x="287045" y="1676400"/>
                  </a:moveTo>
                  <a:lnTo>
                    <a:pt x="229679" y="1676400"/>
                  </a:lnTo>
                  <a:lnTo>
                    <a:pt x="230517" y="1663700"/>
                  </a:lnTo>
                  <a:lnTo>
                    <a:pt x="287934" y="1663700"/>
                  </a:lnTo>
                  <a:lnTo>
                    <a:pt x="287045" y="1676400"/>
                  </a:lnTo>
                  <a:close/>
                </a:path>
                <a:path w="541654" h="2933700">
                  <a:moveTo>
                    <a:pt x="287820" y="1676400"/>
                  </a:moveTo>
                  <a:lnTo>
                    <a:pt x="287934" y="1663700"/>
                  </a:lnTo>
                  <a:lnTo>
                    <a:pt x="288861" y="1663700"/>
                  </a:lnTo>
                  <a:lnTo>
                    <a:pt x="287820" y="1676400"/>
                  </a:lnTo>
                  <a:close/>
                </a:path>
                <a:path w="541654" h="2933700">
                  <a:moveTo>
                    <a:pt x="285356" y="1701800"/>
                  </a:moveTo>
                  <a:lnTo>
                    <a:pt x="228231" y="1701800"/>
                  </a:lnTo>
                  <a:lnTo>
                    <a:pt x="228549" y="1689100"/>
                  </a:lnTo>
                  <a:lnTo>
                    <a:pt x="229019" y="1676400"/>
                  </a:lnTo>
                  <a:lnTo>
                    <a:pt x="286499" y="1676400"/>
                  </a:lnTo>
                  <a:lnTo>
                    <a:pt x="285915" y="1689100"/>
                  </a:lnTo>
                  <a:lnTo>
                    <a:pt x="285610" y="1689100"/>
                  </a:lnTo>
                  <a:lnTo>
                    <a:pt x="285356" y="1701800"/>
                  </a:lnTo>
                  <a:close/>
                </a:path>
                <a:path w="541654" h="2933700">
                  <a:moveTo>
                    <a:pt x="285292" y="2667000"/>
                  </a:moveTo>
                  <a:lnTo>
                    <a:pt x="228155" y="2667000"/>
                  </a:lnTo>
                  <a:lnTo>
                    <a:pt x="228155" y="1701800"/>
                  </a:lnTo>
                  <a:lnTo>
                    <a:pt x="285292" y="1701800"/>
                  </a:lnTo>
                  <a:lnTo>
                    <a:pt x="285292" y="2667000"/>
                  </a:lnTo>
                  <a:close/>
                </a:path>
                <a:path w="541654" h="2933700">
                  <a:moveTo>
                    <a:pt x="284899" y="2679700"/>
                  </a:moveTo>
                  <a:lnTo>
                    <a:pt x="227469" y="2679700"/>
                  </a:lnTo>
                  <a:lnTo>
                    <a:pt x="227876" y="2667000"/>
                  </a:lnTo>
                  <a:lnTo>
                    <a:pt x="285216" y="2667000"/>
                  </a:lnTo>
                  <a:lnTo>
                    <a:pt x="284899" y="2679700"/>
                  </a:lnTo>
                  <a:close/>
                </a:path>
                <a:path w="541654" h="2933700">
                  <a:moveTo>
                    <a:pt x="283768" y="2692400"/>
                  </a:moveTo>
                  <a:lnTo>
                    <a:pt x="226301" y="2692400"/>
                  </a:lnTo>
                  <a:lnTo>
                    <a:pt x="227037" y="2679700"/>
                  </a:lnTo>
                  <a:lnTo>
                    <a:pt x="284429" y="2679700"/>
                  </a:lnTo>
                  <a:lnTo>
                    <a:pt x="283768" y="2692400"/>
                  </a:lnTo>
                  <a:close/>
                </a:path>
                <a:path w="541654" h="2933700">
                  <a:moveTo>
                    <a:pt x="224586" y="2705100"/>
                  </a:moveTo>
                  <a:lnTo>
                    <a:pt x="223520" y="2705100"/>
                  </a:lnTo>
                  <a:lnTo>
                    <a:pt x="224726" y="2692400"/>
                  </a:lnTo>
                  <a:lnTo>
                    <a:pt x="224586" y="2705100"/>
                  </a:lnTo>
                  <a:close/>
                </a:path>
                <a:path w="541654" h="2933700">
                  <a:moveTo>
                    <a:pt x="281901" y="2705100"/>
                  </a:moveTo>
                  <a:lnTo>
                    <a:pt x="224586" y="2705100"/>
                  </a:lnTo>
                  <a:lnTo>
                    <a:pt x="225628" y="2692400"/>
                  </a:lnTo>
                  <a:lnTo>
                    <a:pt x="282930" y="2692400"/>
                  </a:lnTo>
                  <a:lnTo>
                    <a:pt x="281901" y="2705100"/>
                  </a:lnTo>
                  <a:close/>
                </a:path>
                <a:path w="541654" h="2933700">
                  <a:moveTo>
                    <a:pt x="279349" y="2717800"/>
                  </a:moveTo>
                  <a:lnTo>
                    <a:pt x="221005" y="2717800"/>
                  </a:lnTo>
                  <a:lnTo>
                    <a:pt x="222504" y="2705100"/>
                  </a:lnTo>
                  <a:lnTo>
                    <a:pt x="280860" y="2705100"/>
                  </a:lnTo>
                  <a:lnTo>
                    <a:pt x="279349" y="2717800"/>
                  </a:lnTo>
                  <a:close/>
                </a:path>
                <a:path w="541654" h="2933700">
                  <a:moveTo>
                    <a:pt x="217970" y="2730500"/>
                  </a:moveTo>
                  <a:lnTo>
                    <a:pt x="216255" y="2730500"/>
                  </a:lnTo>
                  <a:lnTo>
                    <a:pt x="218198" y="2717800"/>
                  </a:lnTo>
                  <a:lnTo>
                    <a:pt x="217970" y="2730500"/>
                  </a:lnTo>
                  <a:close/>
                </a:path>
                <a:path w="541654" h="2933700">
                  <a:moveTo>
                    <a:pt x="276098" y="2730500"/>
                  </a:moveTo>
                  <a:lnTo>
                    <a:pt x="217970" y="2730500"/>
                  </a:lnTo>
                  <a:lnTo>
                    <a:pt x="219760" y="2717800"/>
                  </a:lnTo>
                  <a:lnTo>
                    <a:pt x="277812" y="2717800"/>
                  </a:lnTo>
                  <a:lnTo>
                    <a:pt x="276098" y="2730500"/>
                  </a:lnTo>
                  <a:close/>
                </a:path>
                <a:path w="541654" h="2933700">
                  <a:moveTo>
                    <a:pt x="272199" y="2743200"/>
                  </a:moveTo>
                  <a:lnTo>
                    <a:pt x="210235" y="2743200"/>
                  </a:lnTo>
                  <a:lnTo>
                    <a:pt x="214833" y="2730500"/>
                  </a:lnTo>
                  <a:lnTo>
                    <a:pt x="274231" y="2730500"/>
                  </a:lnTo>
                  <a:lnTo>
                    <a:pt x="272199" y="2743200"/>
                  </a:lnTo>
                  <a:close/>
                </a:path>
                <a:path w="541654" h="2933700">
                  <a:moveTo>
                    <a:pt x="267906" y="2755900"/>
                  </a:moveTo>
                  <a:lnTo>
                    <a:pt x="205714" y="2755900"/>
                  </a:lnTo>
                  <a:lnTo>
                    <a:pt x="210845" y="2743200"/>
                  </a:lnTo>
                  <a:lnTo>
                    <a:pt x="270001" y="2743200"/>
                  </a:lnTo>
                  <a:lnTo>
                    <a:pt x="267906" y="2755900"/>
                  </a:lnTo>
                  <a:close/>
                </a:path>
                <a:path w="541654" h="2933700">
                  <a:moveTo>
                    <a:pt x="200710" y="2768600"/>
                  </a:moveTo>
                  <a:lnTo>
                    <a:pt x="195262" y="2768600"/>
                  </a:lnTo>
                  <a:lnTo>
                    <a:pt x="201434" y="2755900"/>
                  </a:lnTo>
                  <a:lnTo>
                    <a:pt x="200710" y="2768600"/>
                  </a:lnTo>
                  <a:close/>
                </a:path>
                <a:path w="541654" h="2933700">
                  <a:moveTo>
                    <a:pt x="262915" y="2768600"/>
                  </a:moveTo>
                  <a:lnTo>
                    <a:pt x="200710" y="2768600"/>
                  </a:lnTo>
                  <a:lnTo>
                    <a:pt x="206375" y="2755900"/>
                  </a:lnTo>
                  <a:lnTo>
                    <a:pt x="267500" y="2755900"/>
                  </a:lnTo>
                  <a:lnTo>
                    <a:pt x="262915" y="2768600"/>
                  </a:lnTo>
                  <a:close/>
                </a:path>
                <a:path w="541654" h="2933700">
                  <a:moveTo>
                    <a:pt x="257175" y="2781300"/>
                  </a:moveTo>
                  <a:lnTo>
                    <a:pt x="189357" y="2781300"/>
                  </a:lnTo>
                  <a:lnTo>
                    <a:pt x="196037" y="2768600"/>
                  </a:lnTo>
                  <a:lnTo>
                    <a:pt x="262305" y="2768600"/>
                  </a:lnTo>
                  <a:lnTo>
                    <a:pt x="257175" y="2781300"/>
                  </a:lnTo>
                  <a:close/>
                </a:path>
                <a:path w="541654" h="2933700">
                  <a:moveTo>
                    <a:pt x="183032" y="2794000"/>
                  </a:moveTo>
                  <a:lnTo>
                    <a:pt x="176288" y="2794000"/>
                  </a:lnTo>
                  <a:lnTo>
                    <a:pt x="183908" y="2781300"/>
                  </a:lnTo>
                  <a:lnTo>
                    <a:pt x="183032" y="2794000"/>
                  </a:lnTo>
                  <a:close/>
                </a:path>
                <a:path w="541654" h="2933700">
                  <a:moveTo>
                    <a:pt x="250850" y="2794000"/>
                  </a:moveTo>
                  <a:lnTo>
                    <a:pt x="183032" y="2794000"/>
                  </a:lnTo>
                  <a:lnTo>
                    <a:pt x="190182" y="2781300"/>
                  </a:lnTo>
                  <a:lnTo>
                    <a:pt x="256514" y="2781300"/>
                  </a:lnTo>
                  <a:lnTo>
                    <a:pt x="250850" y="2794000"/>
                  </a:lnTo>
                  <a:close/>
                </a:path>
                <a:path w="541654" h="2933700">
                  <a:moveTo>
                    <a:pt x="243954" y="2806700"/>
                  </a:moveTo>
                  <a:lnTo>
                    <a:pt x="169151" y="2806700"/>
                  </a:lnTo>
                  <a:lnTo>
                    <a:pt x="177203" y="2794000"/>
                  </a:lnTo>
                  <a:lnTo>
                    <a:pt x="250126" y="2794000"/>
                  </a:lnTo>
                  <a:lnTo>
                    <a:pt x="243954" y="2806700"/>
                  </a:lnTo>
                  <a:close/>
                </a:path>
                <a:path w="541654" h="2933700">
                  <a:moveTo>
                    <a:pt x="235686" y="2819400"/>
                  </a:moveTo>
                  <a:lnTo>
                    <a:pt x="153695" y="2819400"/>
                  </a:lnTo>
                  <a:lnTo>
                    <a:pt x="162610" y="2806700"/>
                  </a:lnTo>
                  <a:lnTo>
                    <a:pt x="236512" y="2806700"/>
                  </a:lnTo>
                  <a:lnTo>
                    <a:pt x="235686" y="2819400"/>
                  </a:lnTo>
                  <a:close/>
                </a:path>
                <a:path w="541654" h="2933700">
                  <a:moveTo>
                    <a:pt x="220065" y="2832100"/>
                  </a:moveTo>
                  <a:lnTo>
                    <a:pt x="136804" y="2832100"/>
                  </a:lnTo>
                  <a:lnTo>
                    <a:pt x="146494" y="2819400"/>
                  </a:lnTo>
                  <a:lnTo>
                    <a:pt x="227672" y="2819400"/>
                  </a:lnTo>
                  <a:lnTo>
                    <a:pt x="220065" y="2832100"/>
                  </a:lnTo>
                  <a:close/>
                </a:path>
                <a:path w="541654" h="2933700">
                  <a:moveTo>
                    <a:pt x="211086" y="2844800"/>
                  </a:moveTo>
                  <a:lnTo>
                    <a:pt x="118579" y="2844800"/>
                  </a:lnTo>
                  <a:lnTo>
                    <a:pt x="128981" y="2832100"/>
                  </a:lnTo>
                  <a:lnTo>
                    <a:pt x="219151" y="2832100"/>
                  </a:lnTo>
                  <a:lnTo>
                    <a:pt x="211086" y="2844800"/>
                  </a:lnTo>
                  <a:close/>
                </a:path>
                <a:path w="541654" h="2933700">
                  <a:moveTo>
                    <a:pt x="201650" y="2857500"/>
                  </a:moveTo>
                  <a:lnTo>
                    <a:pt x="99136" y="2857500"/>
                  </a:lnTo>
                  <a:lnTo>
                    <a:pt x="110197" y="2844800"/>
                  </a:lnTo>
                  <a:lnTo>
                    <a:pt x="210134" y="2844800"/>
                  </a:lnTo>
                  <a:lnTo>
                    <a:pt x="201650" y="2857500"/>
                  </a:lnTo>
                  <a:close/>
                </a:path>
                <a:path w="541654" h="2933700">
                  <a:moveTo>
                    <a:pt x="67957" y="2870200"/>
                  </a:moveTo>
                  <a:lnTo>
                    <a:pt x="62865" y="2870200"/>
                  </a:lnTo>
                  <a:lnTo>
                    <a:pt x="68922" y="2857500"/>
                  </a:lnTo>
                  <a:lnTo>
                    <a:pt x="67957" y="2870200"/>
                  </a:lnTo>
                  <a:close/>
                </a:path>
                <a:path w="541654" h="2933700">
                  <a:moveTo>
                    <a:pt x="181419" y="2870200"/>
                  </a:moveTo>
                  <a:lnTo>
                    <a:pt x="67957" y="2870200"/>
                  </a:lnTo>
                  <a:lnTo>
                    <a:pt x="79870" y="2857500"/>
                  </a:lnTo>
                  <a:lnTo>
                    <a:pt x="190728" y="2857500"/>
                  </a:lnTo>
                  <a:lnTo>
                    <a:pt x="181419" y="2870200"/>
                  </a:lnTo>
                  <a:close/>
                </a:path>
                <a:path w="541654" h="2933700">
                  <a:moveTo>
                    <a:pt x="43103" y="2933700"/>
                  </a:moveTo>
                  <a:lnTo>
                    <a:pt x="685" y="2933700"/>
                  </a:lnTo>
                  <a:lnTo>
                    <a:pt x="0" y="2870200"/>
                  </a:lnTo>
                  <a:lnTo>
                    <a:pt x="180352" y="2870200"/>
                  </a:lnTo>
                  <a:lnTo>
                    <a:pt x="170675" y="2882900"/>
                  </a:lnTo>
                  <a:lnTo>
                    <a:pt x="158394" y="2882900"/>
                  </a:lnTo>
                  <a:lnTo>
                    <a:pt x="147993" y="2895600"/>
                  </a:lnTo>
                  <a:lnTo>
                    <a:pt x="134899" y="2895600"/>
                  </a:lnTo>
                  <a:lnTo>
                    <a:pt x="123850" y="2908300"/>
                  </a:lnTo>
                  <a:lnTo>
                    <a:pt x="97116" y="2908300"/>
                  </a:lnTo>
                  <a:lnTo>
                    <a:pt x="84251" y="2921000"/>
                  </a:lnTo>
                  <a:lnTo>
                    <a:pt x="50774" y="2921000"/>
                  </a:lnTo>
                  <a:lnTo>
                    <a:pt x="43103" y="293370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494011" y="4264939"/>
              <a:ext cx="1431747" cy="1127760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9538652" y="3633787"/>
            <a:ext cx="8388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>
                <a:solidFill>
                  <a:srgbClr val="FF0000"/>
                </a:solidFill>
                <a:latin typeface="微软雅黑"/>
                <a:cs typeface="微软雅黑"/>
              </a:rPr>
              <a:t>论</a:t>
            </a:r>
            <a:r>
              <a:rPr sz="3200" b="1" spc="5">
                <a:solidFill>
                  <a:srgbClr val="FF0000"/>
                </a:solidFill>
                <a:latin typeface="微软雅黑"/>
                <a:cs typeface="微软雅黑"/>
              </a:rPr>
              <a:t>据</a:t>
            </a:r>
            <a:endParaRPr sz="3200">
              <a:latin typeface="微软雅黑"/>
              <a:cs typeface="微软雅黑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60152" y="4689475"/>
            <a:ext cx="83883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>
                <a:solidFill>
                  <a:srgbClr val="FF0000"/>
                </a:solidFill>
                <a:latin typeface="微软雅黑"/>
                <a:cs typeface="微软雅黑"/>
              </a:rPr>
              <a:t>论</a:t>
            </a:r>
            <a:r>
              <a:rPr sz="3200" b="1" spc="5">
                <a:solidFill>
                  <a:srgbClr val="FF0000"/>
                </a:solidFill>
                <a:latin typeface="微软雅黑"/>
                <a:cs typeface="微软雅黑"/>
              </a:rPr>
              <a:t>点</a:t>
            </a:r>
            <a:endParaRPr sz="3200">
              <a:latin typeface="微软雅黑"/>
              <a:cs typeface="微软雅黑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/>
          <a:stretch>
            <a:fillRect/>
          </a:stretch>
        </p:blipFill>
        <p:spPr>
          <a:xfrm>
            <a:off x="2692082" y="5930100"/>
            <a:ext cx="7671434" cy="75692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4879340" y="6182677"/>
            <a:ext cx="3140710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32180"/>
                <a:tab pos="1852295"/>
                <a:tab pos="2772410"/>
              </a:tabLst>
            </a:pPr>
            <a:r>
              <a:rPr sz="2800" b="1" spc="-5">
                <a:solidFill>
                  <a:srgbClr val="FF0000"/>
                </a:solidFill>
                <a:latin typeface="微软雅黑"/>
                <a:cs typeface="微软雅黑"/>
              </a:rPr>
              <a:t>论	证	过	程</a:t>
            </a:r>
            <a:endParaRPr sz="2800">
              <a:latin typeface="微软雅黑"/>
              <a:cs typeface="微软雅黑"/>
            </a:endParaRPr>
          </a:p>
        </p:txBody>
      </p:sp>
      <p:pic>
        <p:nvPicPr>
          <p:cNvPr id="18" name="object 18"/>
          <p:cNvPicPr/>
          <p:nvPr/>
        </p:nvPicPr>
        <p:blipFill>
          <a:blip r:embed="rId4"/>
          <a:stretch>
            <a:fillRect/>
          </a:stretch>
        </p:blipFill>
        <p:spPr>
          <a:xfrm>
            <a:off x="1353311" y="251459"/>
            <a:ext cx="2476500" cy="285292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2"/>
          <p:cNvPicPr/>
          <p:nvPr/>
        </p:nvPicPr>
        <p:blipFill>
          <a:blip r:embed="rId2"/>
          <a:stretch>
            <a:fillRect/>
          </a:stretch>
        </p:blipFill>
        <p:spPr>
          <a:xfrm>
            <a:off x="1013460" y="693419"/>
            <a:ext cx="4498848" cy="547116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222365" y="1173899"/>
            <a:ext cx="4614545" cy="441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b="1">
                <a:solidFill>
                  <a:srgbClr val="FF0000"/>
                </a:solidFill>
                <a:latin typeface="黑体"/>
                <a:cs typeface="黑体"/>
              </a:rPr>
              <a:t>白求恩，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著名的胸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外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科医生。1890年出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生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于加拿大安大略省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。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多伦多大学医科毕业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。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曾任蒙特利尔皇家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维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多利亚医院胸外科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医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师和圣心医院胸外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科 </a:t>
            </a:r>
            <a:r>
              <a:rPr sz="3600" b="1">
                <a:solidFill>
                  <a:srgbClr val="44536A"/>
                </a:solidFill>
                <a:latin typeface="黑体"/>
                <a:cs typeface="黑体"/>
              </a:rPr>
              <a:t>主任</a:t>
            </a:r>
            <a:r>
              <a:rPr sz="3600" b="1" spc="-15">
                <a:solidFill>
                  <a:srgbClr val="44536A"/>
                </a:solidFill>
                <a:latin typeface="黑体"/>
                <a:cs typeface="黑体"/>
              </a:rPr>
              <a:t>。</a:t>
            </a:r>
            <a:endParaRPr sz="3600">
              <a:latin typeface="黑体"/>
              <a:cs typeface="黑体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36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47">
      <vt:lpstr>Arial</vt:lpstr>
      <vt:lpstr>Calibri</vt:lpstr>
      <vt:lpstr>新宋体</vt:lpstr>
      <vt:lpstr>黑体</vt:lpstr>
      <vt:lpstr>微软雅黑</vt:lpstr>
      <vt:lpstr>宋体</vt:lpstr>
      <vt:lpstr>Times New Roman</vt:lpstr>
      <vt:lpstr>Lucida Sans Unicode</vt:lpstr>
      <vt:lpstr>楷体</vt:lpstr>
      <vt:lpstr>Verdana</vt:lpstr>
      <vt:lpstr>Office Theme</vt:lpstr>
      <vt:lpstr>部编人教版七年级语文上册</vt:lpstr>
      <vt:lpstr>学习目标</vt:lpstr>
      <vt:lpstr>白求恩在延安</vt:lpstr>
      <vt:lpstr>白求恩在救助伤员</vt:lpstr>
      <vt:lpstr>白 求 恩 遗 容</vt:lpstr>
      <vt:lpstr>议论文常识：</vt:lpstr>
      <vt:lpstr>议论文的三要素</vt:lpstr>
      <vt:lpstr>举例感受
议论文三要素</vt:lpstr>
      <vt:lpstr>PowerPoint Presentation</vt:lpstr>
      <vt:lpstr>1936年随加拿大志 愿军赴西班牙支持 反法西斯斗争。</vt:lpstr>
      <vt:lpstr>PowerPoint Presentation</vt:lpstr>
      <vt:lpstr>后因抢救伤员感染 中毒，1939年11月  12日在河北完县逝 世，终年49岁。</vt:lpstr>
      <vt:lpstr>读准下列加点字的音。</vt:lpstr>
      <vt:lpstr>解释下列词语。
(1)共产主义精神：每个共产党员的最高理想，</vt:lpstr>
      <vt:lpstr>PowerPoint Presentation</vt:lpstr>
      <vt:lpstr>PowerPoint Presentation</vt:lpstr>
      <vt:lpstr>请找出各段的重点句， 再参照重点句的意思归纳各 段要点（即段意）</vt:lpstr>
      <vt:lpstr>文章框架</vt:lpstr>
      <vt:lpstr>PowerPoint Presentation</vt:lpstr>
      <vt:lpstr>PowerPoint Presentation</vt:lpstr>
      <vt:lpstr>PowerPoint Presentation</vt:lpstr>
      <vt:lpstr>PowerPoint Presentation</vt:lpstr>
      <vt:lpstr>文章如何运用对比手法的?</vt:lpstr>
      <vt:lpstr>说说运用对比手法的好处。</vt:lpstr>
      <vt:lpstr>PowerPoint Presentation</vt:lpstr>
      <vt:lpstr>找出文中精彩的语句，并谈谈你 对它的理解(与小组成员分享）</vt:lpstr>
      <vt:lpstr>中心论点：</vt:lpstr>
      <vt:lpstr>PowerPoint Presentation</vt:lpstr>
      <vt:lpstr>1、国际主义精神。</vt:lpstr>
      <vt:lpstr>小结</vt:lpstr>
      <vt:lpstr>PowerPoint Presentation</vt:lpstr>
      <vt:lpstr>PowerPoint Presentation</vt:lpstr>
      <vt:lpstr>PowerPoint Presentation</vt:lpstr>
      <vt:lpstr>PowerPoint Presentation</vt:lpstr>
      <vt:lpstr>作 业</vt:lpstr>
      <vt:lpstr>谢谢观看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2021-07-02T21:43:15.311</cp:lastPrinted>
  <dcterms:created xsi:type="dcterms:W3CDTF">2021-07-02T21:43:15Z</dcterms:created>
  <dcterms:modified xsi:type="dcterms:W3CDTF">2021-07-02T13:43:16Z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