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365" r:id="rId4"/>
    <p:sldId id="259" r:id="rId5"/>
    <p:sldId id="261" r:id="rId7"/>
    <p:sldId id="262" r:id="rId8"/>
    <p:sldId id="263" r:id="rId9"/>
    <p:sldId id="264" r:id="rId10"/>
    <p:sldId id="269" r:id="rId11"/>
    <p:sldId id="266" r:id="rId12"/>
    <p:sldId id="273" r:id="rId13"/>
    <p:sldId id="375" r:id="rId14"/>
    <p:sldId id="434" r:id="rId15"/>
    <p:sldId id="436" r:id="rId16"/>
    <p:sldId id="438" r:id="rId17"/>
    <p:sldId id="440" r:id="rId18"/>
    <p:sldId id="442" r:id="rId19"/>
    <p:sldId id="444" r:id="rId20"/>
    <p:sldId id="446" r:id="rId21"/>
    <p:sldId id="448" r:id="rId22"/>
    <p:sldId id="452" r:id="rId23"/>
    <p:sldId id="454" r:id="rId24"/>
    <p:sldId id="456" r:id="rId25"/>
    <p:sldId id="306" r:id="rId26"/>
    <p:sldId id="367" r:id="rId27"/>
    <p:sldId id="307" r:id="rId28"/>
    <p:sldId id="458" r:id="rId29"/>
    <p:sldId id="460" r:id="rId30"/>
    <p:sldId id="309" r:id="rId31"/>
    <p:sldId id="310" r:id="rId32"/>
    <p:sldId id="311" r:id="rId33"/>
    <p:sldId id="312" r:id="rId34"/>
    <p:sldId id="368" r:id="rId35"/>
    <p:sldId id="369" r:id="rId36"/>
    <p:sldId id="370" r:id="rId37"/>
    <p:sldId id="313" r:id="rId38"/>
    <p:sldId id="376" r:id="rId39"/>
    <p:sldId id="462" r:id="rId40"/>
    <p:sldId id="464" r:id="rId41"/>
    <p:sldId id="466" r:id="rId42"/>
    <p:sldId id="468" r:id="rId43"/>
    <p:sldId id="470" r:id="rId44"/>
    <p:sldId id="472" r:id="rId45"/>
    <p:sldId id="314" r:id="rId46"/>
    <p:sldId id="315" r:id="rId47"/>
    <p:sldId id="316" r:id="rId48"/>
    <p:sldId id="317" r:id="rId49"/>
    <p:sldId id="318" r:id="rId50"/>
    <p:sldId id="371" r:id="rId51"/>
    <p:sldId id="372" r:id="rId52"/>
    <p:sldId id="373" r:id="rId53"/>
    <p:sldId id="374" r:id="rId54"/>
    <p:sldId id="319" r:id="rId55"/>
    <p:sldId id="340" r:id="rId56"/>
    <p:sldId id="347" r:id="rId57"/>
    <p:sldId id="349" r:id="rId58"/>
    <p:sldId id="350" r:id="rId59"/>
    <p:sldId id="474" r:id="rId60"/>
    <p:sldId id="351" r:id="rId61"/>
    <p:sldId id="352" r:id="rId62"/>
    <p:sldId id="353" r:id="rId63"/>
    <p:sldId id="354" r:id="rId64"/>
    <p:sldId id="355" r:id="rId65"/>
    <p:sldId id="356" r:id="rId66"/>
    <p:sldId id="357" r:id="rId67"/>
    <p:sldId id="358" r:id="rId68"/>
    <p:sldId id="359" r:id="rId69"/>
    <p:sldId id="360" r:id="rId70"/>
    <p:sldId id="363" r:id="rId7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4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7762" name="页眉占位符 11776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17763" name="日期占位符 11776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17764" name="幻灯片图像占位符 117763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17765" name="文本占位符 11776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7766" name="页脚占位符 11776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117767" name="灯片编号占位符 11776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78" name="幻灯片图像占位符 15257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2579" name="文本占位符 15257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22" name="幻灯片图像占位符 18432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4323" name="文本占位符 18432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5346" name="幻灯片图像占位符 18534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5347" name="文本占位符 18534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70" name="幻灯片图像占位符 18636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6371" name="文本占位符 18637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7394" name="幻灯片图像占位符 18739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7395" name="文本占位符 18739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8418" name="幻灯片图像占位符 1884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8419" name="文本占位符 18841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9442" name="幻灯片图像占位符 18944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9443" name="文本占位符 18944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0466" name="幻灯片图像占位符 19046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0467" name="文本占位符 19046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1490" name="幻灯片图像占位符 19148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1491" name="文本占位符 19149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4" name="幻灯片图像占位符 19251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2515" name="文本占位符 19251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3538" name="幻灯片图像占位符 19353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3539" name="文本占位符 19353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4626" name="幻灯片图像占位符 1546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4627" name="文本占位符 15462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62" name="幻灯片图像占位符 19456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4563" name="文本占位符 19456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8962" name="幻灯片图像占位符 16896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68963" name="文本占位符 16896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9986" name="幻灯片图像占位符 16998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69987" name="文本占位符 16998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5586" name="幻灯片图像占位符 19558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5587" name="文本占位符 19558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6610" name="幻灯片图像占位符 19660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6611" name="文本占位符 19661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2034" name="幻灯片图像占位符 17203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2035" name="文本占位符 17203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058" name="幻灯片图像占位符 17305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3059" name="文本占位符 17305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2" name="幻灯片图像占位符 17408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4083" name="文本占位符 17408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106" name="幻灯片图像占位符 17510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5107" name="文本占位符 17510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6130" name="幻灯片图像占位符 17612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6131" name="文本占位符 17613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幻灯片图像占位符 1556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5651" name="文本占位符 15565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7634" name="幻灯片图像占位符 19763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7635" name="文本占位符 19763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8658" name="幻灯片图像占位符 19865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8659" name="文本占位符 19865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9682" name="幻灯片图像占位符 19968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9683" name="文本占位符 19968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0706" name="幻灯片图像占位符 20070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0707" name="文本占位符 20070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1730" name="幻灯片图像占位符 20172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1731" name="文本占位符 20173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2754" name="幻灯片图像占位符 20275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2755" name="文本占位符 20275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7154" name="幻灯片图像占位符 17715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7155" name="文本占位符 17715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8178" name="幻灯片图像占位符 17817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8179" name="文本占位符 17817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9202" name="幻灯片图像占位符 17920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9203" name="文本占位符 17920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0226" name="幻灯片图像占位符 1802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0227" name="文本占位符 18022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4" name="幻灯片图像占位符 15667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6675" name="文本占位符 15667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1250" name="幻灯片图像占位符 1812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1251" name="文本占位符 18125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2274" name="幻灯片图像占位符 18227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2275" name="文本占位符 18227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3778" name="幻灯片图像占位符 20377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3779" name="文本占位符 20377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02" name="幻灯片图像占位符 20480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4803" name="文本占位符 20480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826" name="幻灯片图像占位符 2058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5827" name="文本占位符 20582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6850" name="幻灯片图像占位符 2068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6851" name="文本占位符 20685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3298" name="幻灯片图像占位符 18329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3299" name="文本占位符 18329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7874" name="幻灯片图像占位符 20787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7875" name="文本占位符 20787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8898" name="幻灯片图像占位符 20889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8899" name="文本占位符 20889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9922" name="幻灯片图像占位符 20992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9923" name="文本占位符 20992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7698" name="幻灯片图像占位符 15769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7699" name="文本占位符 15769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0946" name="幻灯片图像占位符 21094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0947" name="文本占位符 21094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1970" name="幻灯片图像占位符 21196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1971" name="文本占位符 21197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994" name="幻灯片图像占位符 21299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2995" name="文本占位符 21299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4018" name="幻灯片图像占位符 2140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4019" name="文本占位符 21401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幻灯片图像占位符 21504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5043" name="文本占位符 21504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6066" name="幻灯片图像占位符 21606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6067" name="文本占位符 21606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7090" name="幻灯片图像占位符 21708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7091" name="文本占位符 21709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8114" name="幻灯片图像占位符 21811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8115" name="文本占位符 21811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2" name="幻灯片图像占位符 15872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8723" name="文本占位符 15872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46" name="幻灯片图像占位符 15974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9747" name="文本占位符 15974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5890" name="幻灯片图像占位符 16588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65891" name="文本占位符 16589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2450" name="幻灯片图像占位符 2324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32451" name="文本占位符 23245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microsoft.com/office/2007/relationships/media" Target="file:///E:\&#20061;&#24180;&#32423;\&#20061;&#24180;&#32423;&#19978;\&#20061;&#19978;&#31532;&#20845;&#21333;&#20803;\21&#12298;&#38472;&#28041;&#19990;&#23478;&#12299;\&#38472;&#28041;&#19990;&#23478;(&#33891;&#65289;\&#38472;&#28041;&#19990;&#23478;.mp3" TargetMode="External"/><Relationship Id="rId1" Type="http://schemas.openxmlformats.org/officeDocument/2006/relationships/audio" Target="file:///E:\&#20061;&#24180;&#32423;\&#20061;&#24180;&#32423;&#19978;\&#20061;&#19978;&#31532;&#20845;&#21333;&#20803;\21&#12298;&#38472;&#28041;&#19990;&#23478;&#12299;\&#38472;&#28041;&#19990;&#23478;(&#33891;&#65289;\&#38472;&#28041;&#19990;&#23478;.mp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2.wav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GIF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9138" name="文本框 219137"/>
          <p:cNvSpPr txBox="1"/>
          <p:nvPr/>
        </p:nvSpPr>
        <p:spPr>
          <a:xfrm>
            <a:off x="179388" y="762000"/>
            <a:ext cx="8964612" cy="417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Clr>
                <a:schemeClr val="bg1"/>
              </a:buClr>
            </a:pPr>
            <a:r>
              <a:rPr lang="zh-CN" altLang="en-US" sz="10600" dirty="0">
                <a:latin typeface="Times New Roman" panose="02020603050405020304" pitchFamily="18" charset="0"/>
                <a:ea typeface="黑体" panose="02010609060101010101" pitchFamily="49" charset="-122"/>
              </a:rPr>
              <a:t>陈涉世家</a:t>
            </a:r>
            <a:endParaRPr lang="zh-CN" altLang="en-US" sz="106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buClr>
                <a:schemeClr val="bg1"/>
              </a:buClr>
            </a:pP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en-US" altLang="zh-CN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史    记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en-US" altLang="zh-CN" sz="66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en-US" altLang="zh-CN" sz="66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buClr>
                <a:schemeClr val="bg1"/>
              </a:buClr>
            </a:pP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司  马  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1426" name="矩形 231425"/>
          <p:cNvSpPr/>
          <p:nvPr/>
        </p:nvSpPr>
        <p:spPr>
          <a:xfrm>
            <a:off x="228600" y="228600"/>
            <a:ext cx="2743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/>
                  </a:outerShdw>
                </a:effectLst>
                <a:latin typeface="隶书" charset="0"/>
                <a:ea typeface="隶书" charset="0"/>
              </a:rPr>
              <a:t>读准下列字音</a:t>
            </a:r>
            <a:endParaRPr lang="zh-CN" altLang="en-US" sz="3600" spc="720"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231427" name="文本框 231426"/>
          <p:cNvSpPr txBox="1"/>
          <p:nvPr/>
        </p:nvSpPr>
        <p:spPr>
          <a:xfrm>
            <a:off x="304800" y="304800"/>
            <a:ext cx="853440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800" dirty="0">
              <a:latin typeface="Times New Roman" panose="02020603050405020304" pitchFamily="18" charset="0"/>
            </a:endParaRPr>
          </a:p>
        </p:txBody>
      </p:sp>
      <p:sp>
        <p:nvSpPr>
          <p:cNvPr id="231428" name="文本框 231427"/>
          <p:cNvSpPr txBox="1"/>
          <p:nvPr/>
        </p:nvSpPr>
        <p:spPr>
          <a:xfrm>
            <a:off x="838200" y="0"/>
            <a:ext cx="8305800" cy="6291263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>
                <a:latin typeface="Times New Roman" panose="02020603050405020304" pitchFamily="18" charset="0"/>
              </a:rPr>
              <a:t>                         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阳夏（         ）   辍耕（         ）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垄上（          ）       怅恨（         ）   苟富贵（         ）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无相忘（         ）    嗟乎（         ）   鸿鹄（          ）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闾左（          ）       谪戍（          ）  当行（           ）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度已失期（         ）数谏故（        ）为天下唱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乃行卜（          ）   陈胜王（        ）罾（          ）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烹食（           ）      间令（          ）  篝火（          ）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忿恚（               ） 笞（          ）       蕲（           ）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符离（          ）      徇（          ）       柘（           ）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谯（         ）   六七百乘（         ）    被坚执锐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31429" name="文本框 231428"/>
          <p:cNvSpPr txBox="1"/>
          <p:nvPr/>
        </p:nvSpPr>
        <p:spPr>
          <a:xfrm>
            <a:off x="381000" y="457200"/>
            <a:ext cx="876300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800" dirty="0">
              <a:latin typeface="Times New Roman" panose="02020603050405020304" pitchFamily="18" charset="0"/>
            </a:endParaRPr>
          </a:p>
        </p:txBody>
      </p:sp>
      <p:sp>
        <p:nvSpPr>
          <p:cNvPr id="231431" name="文本框 231430"/>
          <p:cNvSpPr txBox="1"/>
          <p:nvPr/>
        </p:nvSpPr>
        <p:spPr>
          <a:xfrm>
            <a:off x="152400" y="0"/>
            <a:ext cx="9144000" cy="62912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dirty="0">
                <a:latin typeface="Times New Roman" panose="02020603050405020304" pitchFamily="18" charset="0"/>
              </a:rPr>
              <a:t>                                                      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jiǎ                         chuò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lǒng                       chàng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gǒu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w</a:t>
            </a:r>
            <a:r>
              <a:rPr lang="en-US" altLang="zh-CN" sz="2800" b="1" err="1">
                <a:solidFill>
                  <a:srgbClr val="FF0000"/>
                </a:solidFill>
                <a:latin typeface="Arial" panose="020B0604020202020204" pitchFamily="34" charset="0"/>
              </a:rPr>
              <a:t>à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ng                      jiē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hú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l</a:t>
            </a:r>
            <a:r>
              <a:rPr lang="en-US" altLang="zh-CN" sz="2400" b="1" err="1">
                <a:solidFill>
                  <a:srgbClr val="FF0000"/>
                </a:solidFill>
                <a:latin typeface="Arial" panose="020B0604020202020204" pitchFamily="34" charset="0"/>
              </a:rPr>
              <a:t>ǘ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zhé                    háng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duó                      shuò                      ch</a:t>
            </a:r>
            <a:r>
              <a:rPr lang="en-US" altLang="zh-CN" sz="2800" b="1" err="1">
                <a:solidFill>
                  <a:srgbClr val="FF0000"/>
                </a:solidFill>
                <a:latin typeface="Arial" panose="020B0604020202020204" pitchFamily="34" charset="0"/>
              </a:rPr>
              <a:t>à</a:t>
            </a: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bǔ                             wàng             zēng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pēng                        jiàn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gōu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huì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chī                         qí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fú                         xùn                      zhè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qiáo                             shèng                        pī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1432" name="陈涉世家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458200" y="6172200"/>
            <a:ext cx="685800" cy="68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14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26502" fill="hold"/>
                                        <p:tgtEl>
                                          <p:spTgt spid="2314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1432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1432"/>
                </p:tgtEl>
              </p:cMediaNode>
            </p:audio>
          </p:childTnLst>
        </p:cTn>
      </p:par>
    </p:tnLst>
    <p:bldLst>
      <p:bldP spid="2314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8" name="图片 70657" descr="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00200"/>
            <a:ext cx="4349750" cy="4716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9" name="文本占位符 70658"/>
          <p:cNvSpPr>
            <a:spLocks noGrp="1"/>
          </p:cNvSpPr>
          <p:nvPr>
            <p:ph type="body" idx="1"/>
          </p:nvPr>
        </p:nvSpPr>
        <p:spPr>
          <a:xfrm>
            <a:off x="3962400" y="838200"/>
            <a:ext cx="4800600" cy="2879725"/>
          </a:xfrm>
        </p:spPr>
        <p:txBody>
          <a:bodyPr/>
          <a:p>
            <a:pPr algn="ctr">
              <a:buNone/>
            </a:pPr>
            <a:r>
              <a:rPr lang="zh-CN" altLang="en-US" sz="8800" dirty="0">
                <a:solidFill>
                  <a:srgbClr val="0000FF"/>
                </a:solidFill>
                <a:ea typeface="楷体_GB2312" pitchFamily="49" charset="-122"/>
              </a:rPr>
              <a:t>文言文</a:t>
            </a:r>
            <a:endParaRPr lang="zh-CN" altLang="en-US" sz="8800" dirty="0">
              <a:solidFill>
                <a:srgbClr val="0000FF"/>
              </a:solidFill>
              <a:ea typeface="楷体_GB2312" pitchFamily="49" charset="-122"/>
            </a:endParaRPr>
          </a:p>
          <a:p>
            <a:pPr algn="ctr">
              <a:buNone/>
            </a:pPr>
            <a:r>
              <a:rPr lang="zh-CN" altLang="en-US" sz="8800" dirty="0">
                <a:solidFill>
                  <a:srgbClr val="0000FF"/>
                </a:solidFill>
                <a:ea typeface="楷体_GB2312" pitchFamily="49" charset="-122"/>
              </a:rPr>
              <a:t>词法探究</a:t>
            </a:r>
            <a:endParaRPr lang="zh-CN" altLang="en-US" sz="8800" dirty="0">
              <a:solidFill>
                <a:srgbClr val="00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左大括号 114689"/>
          <p:cNvSpPr/>
          <p:nvPr/>
        </p:nvSpPr>
        <p:spPr>
          <a:xfrm>
            <a:off x="76200" y="2286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4691" name="文本框 114690"/>
          <p:cNvSpPr txBox="1"/>
          <p:nvPr/>
        </p:nvSpPr>
        <p:spPr>
          <a:xfrm>
            <a:off x="76200" y="0"/>
            <a:ext cx="28956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会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天大雨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与皆来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会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计事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692" name="左大括号 114691"/>
          <p:cNvSpPr/>
          <p:nvPr/>
        </p:nvSpPr>
        <p:spPr>
          <a:xfrm>
            <a:off x="76200" y="12192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4693" name="文本框 114692"/>
          <p:cNvSpPr txBox="1"/>
          <p:nvPr/>
        </p:nvSpPr>
        <p:spPr>
          <a:xfrm>
            <a:off x="152400" y="1143000"/>
            <a:ext cx="24384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项燕为楚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将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上使外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将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兵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694" name="左大括号 114693"/>
          <p:cNvSpPr/>
          <p:nvPr/>
        </p:nvSpPr>
        <p:spPr>
          <a:xfrm>
            <a:off x="0" y="24384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4695" name="文本框 114694"/>
          <p:cNvSpPr txBox="1"/>
          <p:nvPr/>
        </p:nvSpPr>
        <p:spPr>
          <a:xfrm>
            <a:off x="0" y="2209800"/>
            <a:ext cx="40386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皆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次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当行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之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次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所旁丛祠中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696" name="左大括号 114695"/>
          <p:cNvSpPr/>
          <p:nvPr/>
        </p:nvSpPr>
        <p:spPr>
          <a:xfrm>
            <a:off x="0" y="35052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4697" name="文本框 114696"/>
          <p:cNvSpPr txBox="1"/>
          <p:nvPr/>
        </p:nvSpPr>
        <p:spPr>
          <a:xfrm>
            <a:off x="82550" y="3321050"/>
            <a:ext cx="22860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乃丹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书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帛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得鱼腹中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书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698" name="左大括号 114697"/>
          <p:cNvSpPr/>
          <p:nvPr/>
        </p:nvSpPr>
        <p:spPr>
          <a:xfrm>
            <a:off x="0" y="45720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4699" name="文本框 114698"/>
          <p:cNvSpPr txBox="1"/>
          <p:nvPr/>
        </p:nvSpPr>
        <p:spPr>
          <a:xfrm>
            <a:off x="0" y="4419600"/>
            <a:ext cx="57912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陈胜、吴广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乃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谋曰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当立者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乃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公子扶苏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700" name="左大括号 114699"/>
          <p:cNvSpPr/>
          <p:nvPr/>
        </p:nvSpPr>
        <p:spPr>
          <a:xfrm>
            <a:off x="4648200" y="228600"/>
            <a:ext cx="152400" cy="838200"/>
          </a:xfrm>
          <a:prstGeom prst="leftBrace">
            <a:avLst>
              <a:gd name="adj1" fmla="val 458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4701" name="文本框 114700"/>
          <p:cNvSpPr txBox="1"/>
          <p:nvPr/>
        </p:nvSpPr>
        <p:spPr>
          <a:xfrm>
            <a:off x="4953000" y="0"/>
            <a:ext cx="34290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广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故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数言欲王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扶苏以数谏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故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702" name="左大括号 114701"/>
          <p:cNvSpPr/>
          <p:nvPr/>
        </p:nvSpPr>
        <p:spPr>
          <a:xfrm>
            <a:off x="4724400" y="1219200"/>
            <a:ext cx="76200" cy="838200"/>
          </a:xfrm>
          <a:prstGeom prst="leftBrace">
            <a:avLst>
              <a:gd name="adj1" fmla="val 9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4703" name="文本框 114702"/>
          <p:cNvSpPr txBox="1"/>
          <p:nvPr/>
        </p:nvSpPr>
        <p:spPr>
          <a:xfrm>
            <a:off x="4953000" y="1143000"/>
            <a:ext cx="44196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乃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令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符离人葛婴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陈守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令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皆不在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704" name="左大括号 114703"/>
          <p:cNvSpPr/>
          <p:nvPr/>
        </p:nvSpPr>
        <p:spPr>
          <a:xfrm>
            <a:off x="4724400" y="2590800"/>
            <a:ext cx="76200" cy="838200"/>
          </a:xfrm>
          <a:prstGeom prst="leftBrace">
            <a:avLst>
              <a:gd name="adj1" fmla="val 9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4705" name="文本框 114704"/>
          <p:cNvSpPr txBox="1"/>
          <p:nvPr/>
        </p:nvSpPr>
        <p:spPr>
          <a:xfrm>
            <a:off x="5029200" y="2438400"/>
            <a:ext cx="22098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以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数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谏故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卒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数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万人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706" name="左大括号 114705"/>
          <p:cNvSpPr/>
          <p:nvPr/>
        </p:nvSpPr>
        <p:spPr>
          <a:xfrm>
            <a:off x="4800600" y="3657600"/>
            <a:ext cx="76200" cy="838200"/>
          </a:xfrm>
          <a:prstGeom prst="leftBrace">
            <a:avLst>
              <a:gd name="adj1" fmla="val 9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4707" name="文本框 114706"/>
          <p:cNvSpPr txBox="1"/>
          <p:nvPr/>
        </p:nvSpPr>
        <p:spPr>
          <a:xfrm>
            <a:off x="5029200" y="3581400"/>
            <a:ext cx="23622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道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不通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伐无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道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708" name="左大括号 114707"/>
          <p:cNvSpPr/>
          <p:nvPr/>
        </p:nvSpPr>
        <p:spPr>
          <a:xfrm>
            <a:off x="4724400" y="5029200"/>
            <a:ext cx="228600" cy="1600200"/>
          </a:xfrm>
          <a:prstGeom prst="leftBrace">
            <a:avLst>
              <a:gd name="adj1" fmla="val 58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4709" name="文本框 114708"/>
          <p:cNvSpPr txBox="1"/>
          <p:nvPr/>
        </p:nvSpPr>
        <p:spPr>
          <a:xfrm>
            <a:off x="5105400" y="4648200"/>
            <a:ext cx="2362200" cy="210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为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屯长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为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天下唱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为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坛而盟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项燕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为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楚将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710" name="左大括号 114709"/>
          <p:cNvSpPr/>
          <p:nvPr/>
        </p:nvSpPr>
        <p:spPr>
          <a:xfrm>
            <a:off x="228600" y="54864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4711" name="文本框 114710"/>
          <p:cNvSpPr txBox="1"/>
          <p:nvPr/>
        </p:nvSpPr>
        <p:spPr>
          <a:xfrm>
            <a:off x="381000" y="5410200"/>
            <a:ext cx="25146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佣者笑而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应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曰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杀之以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华文细黑" pitchFamily="2" charset="-122"/>
              </a:rPr>
              <a:t>应</a:t>
            </a:r>
            <a:r>
              <a:rPr lang="zh-CN" altLang="en-US" sz="2400" b="1" dirty="0">
                <a:latin typeface="Times New Roman" panose="02020603050405020304" pitchFamily="18" charset="0"/>
                <a:ea typeface="华文细黑" pitchFamily="2" charset="-122"/>
              </a:rPr>
              <a:t>陈涉</a:t>
            </a:r>
            <a:endParaRPr lang="zh-CN" altLang="en-US" sz="24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712" name="文本框 114711"/>
          <p:cNvSpPr txBox="1"/>
          <p:nvPr/>
        </p:nvSpPr>
        <p:spPr>
          <a:xfrm>
            <a:off x="2514600" y="0"/>
            <a:ext cx="3657600" cy="639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适逢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集会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将领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率领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编次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旅行或行军在途中停留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写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字条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于是、就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是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答应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响应 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713" name="文本框 114712"/>
          <p:cNvSpPr txBox="1"/>
          <p:nvPr/>
        </p:nvSpPr>
        <p:spPr>
          <a:xfrm>
            <a:off x="7162800" y="0"/>
            <a:ext cx="1524000" cy="264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故意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缘故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派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县令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714" name="文本框 114713"/>
          <p:cNvSpPr txBox="1"/>
          <p:nvPr/>
        </p:nvSpPr>
        <p:spPr>
          <a:xfrm>
            <a:off x="6324600" y="2438400"/>
            <a:ext cx="3581400" cy="246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屡次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几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道路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封建社会所认为好的政治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114715" name="文本框 114714"/>
          <p:cNvSpPr txBox="1"/>
          <p:nvPr/>
        </p:nvSpPr>
        <p:spPr>
          <a:xfrm>
            <a:off x="6781800" y="4648200"/>
            <a:ext cx="1828800" cy="2832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担任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作为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\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成为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筑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是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7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7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712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712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4712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712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4712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4712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charRg st="12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4712">
                                            <p:txEl>
                                              <p:charRg st="12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712">
                                            <p:txEl>
                                              <p:charRg st="12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4712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4712">
                                            <p:txEl>
                                              <p:charRg st="15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charRg st="2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4712">
                                            <p:txEl>
                                              <p:charRg st="2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4712">
                                            <p:txEl>
                                              <p:charRg st="2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charRg st="2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4712">
                                            <p:txEl>
                                              <p:charRg st="2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4712">
                                            <p:txEl>
                                              <p:charRg st="2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charRg st="3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4712">
                                            <p:txEl>
                                              <p:charRg st="3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4712">
                                            <p:txEl>
                                              <p:charRg st="3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charRg st="3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4712">
                                            <p:txEl>
                                              <p:charRg st="3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4712">
                                            <p:txEl>
                                              <p:charRg st="3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charRg st="3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4712">
                                            <p:txEl>
                                              <p:charRg st="3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4712">
                                            <p:txEl>
                                              <p:charRg st="3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>
                                            <p:txEl>
                                              <p:charRg st="4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4712">
                                            <p:txEl>
                                              <p:charRg st="4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4712">
                                            <p:txEl>
                                              <p:charRg st="4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47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7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3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4713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4713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3">
                                            <p:txEl>
                                              <p:charRg st="6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4713">
                                            <p:txEl>
                                              <p:charRg st="6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4713">
                                            <p:txEl>
                                              <p:charRg st="6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3">
                                            <p:txEl>
                                              <p:charRg st="8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4713">
                                            <p:txEl>
                                              <p:charRg st="8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4713">
                                            <p:txEl>
                                              <p:charRg st="8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47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47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4">
                                            <p:txEl>
                                              <p:charRg st="3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4714">
                                            <p:txEl>
                                              <p:charRg st="3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4714">
                                            <p:txEl>
                                              <p:charRg st="3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4">
                                            <p:txEl>
                                              <p:charRg st="5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14714">
                                            <p:txEl>
                                              <p:charRg st="5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14714">
                                            <p:txEl>
                                              <p:charRg st="5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4">
                                            <p:txEl>
                                              <p:charRg st="8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14714">
                                            <p:txEl>
                                              <p:charRg st="8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14714">
                                            <p:txEl>
                                              <p:charRg st="8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147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147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5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4715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4715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5">
                                            <p:txEl>
                                              <p:charRg st="9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14715">
                                            <p:txEl>
                                              <p:charRg st="9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14715">
                                            <p:txEl>
                                              <p:charRg st="9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5">
                                            <p:txEl>
                                              <p:charRg st="11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14715">
                                            <p:txEl>
                                              <p:charRg st="11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14715">
                                            <p:txEl>
                                              <p:charRg st="11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12" grpId="0" build="p"/>
      <p:bldP spid="114713" grpId="0" build="p"/>
      <p:bldP spid="114714" grpId="0" build="p"/>
      <p:bldP spid="1147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矩形 74753"/>
          <p:cNvSpPr/>
          <p:nvPr/>
        </p:nvSpPr>
        <p:spPr>
          <a:xfrm>
            <a:off x="539750" y="0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．词性活用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5" name="矩形 74754"/>
          <p:cNvSpPr/>
          <p:nvPr/>
        </p:nvSpPr>
        <p:spPr>
          <a:xfrm>
            <a:off x="250825" y="549275"/>
            <a:ext cx="5113338" cy="490378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ctr">
            <a:spAutoFit/>
          </a:bodyPr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陈胜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王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乃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丹书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帛曰“陈胜王”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狐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鸣呼曰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忿恚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将军身披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执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锐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6" name="矩形 74755"/>
          <p:cNvSpPr/>
          <p:nvPr/>
        </p:nvSpPr>
        <p:spPr>
          <a:xfrm>
            <a:off x="2051050" y="620713"/>
            <a:ext cx="432117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王，名作动，称王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7" name="矩形 74756"/>
          <p:cNvSpPr/>
          <p:nvPr/>
        </p:nvSpPr>
        <p:spPr>
          <a:xfrm>
            <a:off x="4665663" y="1341438"/>
            <a:ext cx="447833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丹，名作状，用丹砂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8" name="矩形 74757"/>
          <p:cNvSpPr/>
          <p:nvPr/>
        </p:nvSpPr>
        <p:spPr>
          <a:xfrm>
            <a:off x="4643438" y="2060575"/>
            <a:ext cx="36004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书，名作动，写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9" name="矩形 74758"/>
          <p:cNvSpPr/>
          <p:nvPr/>
        </p:nvSpPr>
        <p:spPr>
          <a:xfrm>
            <a:off x="468313" y="3284538"/>
            <a:ext cx="867568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狐（鸣），名作状  像狐狸一样（嗥叫）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60" name="矩形 74759"/>
          <p:cNvSpPr/>
          <p:nvPr/>
        </p:nvSpPr>
        <p:spPr>
          <a:xfrm>
            <a:off x="2124075" y="4149725"/>
            <a:ext cx="648017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忿恚，使动用法  使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恼怒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61" name="矩形 74760"/>
          <p:cNvSpPr/>
          <p:nvPr/>
        </p:nvSpPr>
        <p:spPr>
          <a:xfrm>
            <a:off x="3492500" y="5410200"/>
            <a:ext cx="56515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坚，形作名 指坚固的甲衣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62" name="矩形 74761"/>
          <p:cNvSpPr/>
          <p:nvPr/>
        </p:nvSpPr>
        <p:spPr>
          <a:xfrm>
            <a:off x="3492500" y="6207125"/>
            <a:ext cx="56515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tx1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锐，形作名 指锐利的武器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tmFilter="0,0; .5, 1; 1, 1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tmFilter="0,0; .5, 1; 1, 1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tmFilter="0,0; .5, 1; 1, 1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tmFilter="0,0; .5, 1; 1, 1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 bldLvl="0" animBg="1"/>
      <p:bldP spid="74757" grpId="0" bldLvl="0" animBg="1"/>
      <p:bldP spid="74758" grpId="0" bldLvl="0" animBg="1"/>
      <p:bldP spid="74759" grpId="0" bldLvl="0" animBg="1"/>
      <p:bldP spid="74760" grpId="0" bldLvl="0" animBg="1"/>
      <p:bldP spid="74761" grpId="0" bldLvl="0" animBg="1"/>
      <p:bldP spid="7476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文本框 75777"/>
          <p:cNvSpPr txBox="1"/>
          <p:nvPr/>
        </p:nvSpPr>
        <p:spPr>
          <a:xfrm>
            <a:off x="6553200" y="1371600"/>
            <a:ext cx="9144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罩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5779" name="文本框 75778"/>
          <p:cNvSpPr txBox="1"/>
          <p:nvPr/>
        </p:nvSpPr>
        <p:spPr>
          <a:xfrm>
            <a:off x="533400" y="1371600"/>
            <a:ext cx="19812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夜篝火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: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5780" name="文本框 75779"/>
          <p:cNvSpPr txBox="1"/>
          <p:nvPr/>
        </p:nvSpPr>
        <p:spPr>
          <a:xfrm>
            <a:off x="2438400" y="1371600"/>
            <a:ext cx="9144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篝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:</a:t>
            </a:r>
            <a:endParaRPr lang="en-US" altLang="zh-CN" sz="36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75781" name="文本框 75780"/>
          <p:cNvSpPr txBox="1"/>
          <p:nvPr/>
        </p:nvSpPr>
        <p:spPr>
          <a:xfrm>
            <a:off x="3276600" y="1371600"/>
            <a:ext cx="32766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名词用作动词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5782" name="文本框 75781"/>
          <p:cNvSpPr txBox="1"/>
          <p:nvPr/>
        </p:nvSpPr>
        <p:spPr>
          <a:xfrm>
            <a:off x="533400" y="2362200"/>
            <a:ext cx="289560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皆指目陈胜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: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5783" name="文本框 75782"/>
          <p:cNvSpPr txBox="1"/>
          <p:nvPr/>
        </p:nvSpPr>
        <p:spPr>
          <a:xfrm>
            <a:off x="3429000" y="2362200"/>
            <a:ext cx="3829685" cy="64516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66"/>
            </a:outerShdw>
          </a:effec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目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:</a:t>
            </a:r>
            <a:endParaRPr lang="en-US" altLang="zh-CN" sz="36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75784" name="文本框 75783"/>
          <p:cNvSpPr txBox="1"/>
          <p:nvPr/>
        </p:nvSpPr>
        <p:spPr>
          <a:xfrm>
            <a:off x="4191000" y="2362200"/>
            <a:ext cx="32766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名词用作动词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5785" name="文本框 75784"/>
          <p:cNvSpPr txBox="1"/>
          <p:nvPr/>
        </p:nvSpPr>
        <p:spPr>
          <a:xfrm>
            <a:off x="7467600" y="2362200"/>
            <a:ext cx="6096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看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bldLvl="0" animBg="1"/>
      <p:bldP spid="75781" grpId="0" bldLvl="0" animBg="1"/>
      <p:bldP spid="75784" grpId="0" bldLvl="0" animBg="1"/>
      <p:bldP spid="7578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矩形 76801"/>
          <p:cNvSpPr/>
          <p:nvPr/>
        </p:nvSpPr>
        <p:spPr>
          <a:xfrm>
            <a:off x="468313" y="260350"/>
            <a:ext cx="4608512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．古今异义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3" name="矩形 76802"/>
          <p:cNvSpPr/>
          <p:nvPr/>
        </p:nvSpPr>
        <p:spPr>
          <a:xfrm>
            <a:off x="838200" y="1066800"/>
            <a:ext cx="1512888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4" name="矩形 76803"/>
          <p:cNvSpPr/>
          <p:nvPr/>
        </p:nvSpPr>
        <p:spPr>
          <a:xfrm>
            <a:off x="900113" y="2409825"/>
            <a:ext cx="1728787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5" name="矩形 76804"/>
          <p:cNvSpPr/>
          <p:nvPr/>
        </p:nvSpPr>
        <p:spPr>
          <a:xfrm>
            <a:off x="900113" y="3778250"/>
            <a:ext cx="1655762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6" name="矩形 76805"/>
          <p:cNvSpPr/>
          <p:nvPr/>
        </p:nvSpPr>
        <p:spPr>
          <a:xfrm>
            <a:off x="971550" y="5291138"/>
            <a:ext cx="1657350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7" name="矩形 76806"/>
          <p:cNvSpPr/>
          <p:nvPr/>
        </p:nvSpPr>
        <p:spPr>
          <a:xfrm>
            <a:off x="0" y="1408113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尝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8" name="矩形 76807"/>
          <p:cNvSpPr/>
          <p:nvPr/>
        </p:nvSpPr>
        <p:spPr>
          <a:xfrm>
            <a:off x="2339975" y="1125538"/>
            <a:ext cx="475297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曾经    尝与人佣耕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9" name="矩形 76808"/>
          <p:cNvSpPr/>
          <p:nvPr/>
        </p:nvSpPr>
        <p:spPr>
          <a:xfrm>
            <a:off x="2339975" y="1844675"/>
            <a:ext cx="1944688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尝一尝</a:t>
            </a:r>
            <a:endParaRPr lang="zh-CN" altLang="en-US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10" name="矩形 76809"/>
          <p:cNvSpPr/>
          <p:nvPr/>
        </p:nvSpPr>
        <p:spPr>
          <a:xfrm>
            <a:off x="0" y="27813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苟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11" name="矩形 76810"/>
          <p:cNvSpPr/>
          <p:nvPr/>
        </p:nvSpPr>
        <p:spPr>
          <a:xfrm>
            <a:off x="2268538" y="2492375"/>
            <a:ext cx="64071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假如，如果  苟富贵，无相忘</a:t>
            </a:r>
            <a:endParaRPr lang="zh-CN" altLang="en-US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12" name="矩形 76811"/>
          <p:cNvSpPr/>
          <p:nvPr/>
        </p:nvSpPr>
        <p:spPr>
          <a:xfrm>
            <a:off x="2209800" y="3200400"/>
            <a:ext cx="1366838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苟且</a:t>
            </a:r>
            <a:endParaRPr lang="zh-CN" altLang="en-US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13" name="矩形 76812"/>
          <p:cNvSpPr/>
          <p:nvPr/>
        </p:nvSpPr>
        <p:spPr>
          <a:xfrm>
            <a:off x="0" y="40767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怜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14" name="矩形 76813"/>
          <p:cNvSpPr/>
          <p:nvPr/>
        </p:nvSpPr>
        <p:spPr>
          <a:xfrm>
            <a:off x="2268538" y="3795713"/>
            <a:ext cx="374332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爱戴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楚人怜之</a:t>
            </a:r>
            <a:endParaRPr lang="zh-CN" altLang="en-US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15" name="矩形 76814"/>
          <p:cNvSpPr/>
          <p:nvPr/>
        </p:nvSpPr>
        <p:spPr>
          <a:xfrm>
            <a:off x="2209800" y="4495800"/>
            <a:ext cx="1439863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可怜</a:t>
            </a:r>
            <a:endParaRPr lang="zh-CN" altLang="en-US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16" name="矩形 76815"/>
          <p:cNvSpPr/>
          <p:nvPr/>
        </p:nvSpPr>
        <p:spPr>
          <a:xfrm>
            <a:off x="179388" y="566102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诚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17" name="矩形 76816"/>
          <p:cNvSpPr/>
          <p:nvPr/>
        </p:nvSpPr>
        <p:spPr>
          <a:xfrm>
            <a:off x="2330450" y="5308600"/>
            <a:ext cx="71374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如果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今诚以吾众诈自称公子扶苏</a:t>
            </a:r>
            <a:endParaRPr lang="zh-CN" altLang="en-US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18" name="矩形 76817"/>
          <p:cNvSpPr/>
          <p:nvPr/>
        </p:nvSpPr>
        <p:spPr>
          <a:xfrm>
            <a:off x="2339975" y="6021388"/>
            <a:ext cx="15113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诚实</a:t>
            </a:r>
            <a:endParaRPr lang="zh-CN" altLang="en-US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19" name="左大括号 76818"/>
          <p:cNvSpPr/>
          <p:nvPr/>
        </p:nvSpPr>
        <p:spPr>
          <a:xfrm>
            <a:off x="684213" y="1341438"/>
            <a:ext cx="215900" cy="935037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6820" name="左大括号 76819"/>
          <p:cNvSpPr/>
          <p:nvPr/>
        </p:nvSpPr>
        <p:spPr>
          <a:xfrm>
            <a:off x="684213" y="2636838"/>
            <a:ext cx="215900" cy="935037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6821" name="左大括号 76820"/>
          <p:cNvSpPr/>
          <p:nvPr/>
        </p:nvSpPr>
        <p:spPr>
          <a:xfrm>
            <a:off x="755650" y="3933825"/>
            <a:ext cx="215900" cy="935038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6822" name="左大括号 76821"/>
          <p:cNvSpPr/>
          <p:nvPr/>
        </p:nvSpPr>
        <p:spPr>
          <a:xfrm>
            <a:off x="755650" y="5516563"/>
            <a:ext cx="215900" cy="935037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8" grpId="0" bldLvl="0" animBg="1"/>
      <p:bldP spid="76809" grpId="0" bldLvl="0" animBg="1"/>
      <p:bldP spid="76811" grpId="0" bldLvl="0" animBg="1"/>
      <p:bldP spid="76812" grpId="0" bldLvl="0" animBg="1"/>
      <p:bldP spid="76814" grpId="0" bldLvl="0" animBg="1"/>
      <p:bldP spid="76815" grpId="0" bldLvl="0" animBg="1"/>
      <p:bldP spid="76817" grpId="0" bldLvl="0" animBg="1"/>
      <p:bldP spid="768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矩形 77825"/>
          <p:cNvSpPr/>
          <p:nvPr/>
        </p:nvSpPr>
        <p:spPr>
          <a:xfrm>
            <a:off x="1476375" y="2122488"/>
            <a:ext cx="1727200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27" name="矩形 77826"/>
          <p:cNvSpPr/>
          <p:nvPr/>
        </p:nvSpPr>
        <p:spPr>
          <a:xfrm>
            <a:off x="1619250" y="609600"/>
            <a:ext cx="1655763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28" name="矩形 77827"/>
          <p:cNvSpPr/>
          <p:nvPr/>
        </p:nvSpPr>
        <p:spPr>
          <a:xfrm>
            <a:off x="468313" y="915988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固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29" name="矩形 77828"/>
          <p:cNvSpPr/>
          <p:nvPr/>
        </p:nvSpPr>
        <p:spPr>
          <a:xfrm>
            <a:off x="2843213" y="700088"/>
            <a:ext cx="4608512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本来    固以怪之矣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30" name="矩形 77829"/>
          <p:cNvSpPr/>
          <p:nvPr/>
        </p:nvSpPr>
        <p:spPr>
          <a:xfrm>
            <a:off x="2916238" y="1274763"/>
            <a:ext cx="136842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坚固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31" name="矩形 77830"/>
          <p:cNvSpPr/>
          <p:nvPr/>
        </p:nvSpPr>
        <p:spPr>
          <a:xfrm>
            <a:off x="179388" y="2427288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往往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32" name="矩形 77831"/>
          <p:cNvSpPr/>
          <p:nvPr/>
        </p:nvSpPr>
        <p:spPr>
          <a:xfrm>
            <a:off x="2674938" y="2133600"/>
            <a:ext cx="42735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到处  卒中往往语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33" name="矩形 77832"/>
          <p:cNvSpPr/>
          <p:nvPr/>
        </p:nvSpPr>
        <p:spPr>
          <a:xfrm>
            <a:off x="2681288" y="2781300"/>
            <a:ext cx="1458912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常常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34" name="左大括号 77833"/>
          <p:cNvSpPr/>
          <p:nvPr/>
        </p:nvSpPr>
        <p:spPr>
          <a:xfrm>
            <a:off x="1187450" y="836613"/>
            <a:ext cx="215900" cy="935037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7835" name="左大括号 77834"/>
          <p:cNvSpPr/>
          <p:nvPr/>
        </p:nvSpPr>
        <p:spPr>
          <a:xfrm>
            <a:off x="1219200" y="2362200"/>
            <a:ext cx="228600" cy="935038"/>
          </a:xfrm>
          <a:prstGeom prst="leftBrace">
            <a:avLst>
              <a:gd name="adj1" fmla="val 3408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7836" name="文本框 77835"/>
          <p:cNvSpPr txBox="1"/>
          <p:nvPr/>
        </p:nvSpPr>
        <p:spPr>
          <a:xfrm>
            <a:off x="304800" y="38100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</a:rPr>
              <a:t>篝火</a:t>
            </a:r>
            <a:endParaRPr lang="zh-CN" altLang="en-US" sz="3600">
              <a:latin typeface="Arial" panose="020B0604020202020204" pitchFamily="34" charset="0"/>
            </a:endParaRPr>
          </a:p>
        </p:txBody>
      </p:sp>
      <p:sp>
        <p:nvSpPr>
          <p:cNvPr id="77837" name="左大括号 77836"/>
          <p:cNvSpPr/>
          <p:nvPr/>
        </p:nvSpPr>
        <p:spPr>
          <a:xfrm>
            <a:off x="1219200" y="3657600"/>
            <a:ext cx="228600" cy="935038"/>
          </a:xfrm>
          <a:prstGeom prst="leftBrace">
            <a:avLst>
              <a:gd name="adj1" fmla="val 3408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7838" name="矩形 77837"/>
          <p:cNvSpPr/>
          <p:nvPr/>
        </p:nvSpPr>
        <p:spPr>
          <a:xfrm>
            <a:off x="1447800" y="3429000"/>
            <a:ext cx="1727200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39" name="文本框 77838"/>
          <p:cNvSpPr txBox="1"/>
          <p:nvPr/>
        </p:nvSpPr>
        <p:spPr>
          <a:xfrm>
            <a:off x="2819400" y="3505200"/>
            <a:ext cx="28956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用笼罩着火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7840" name="文本框 77839"/>
          <p:cNvSpPr txBox="1"/>
          <p:nvPr/>
        </p:nvSpPr>
        <p:spPr>
          <a:xfrm>
            <a:off x="2819400" y="4114800"/>
            <a:ext cx="48768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在空地用树枝或柴燃火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7841" name="文本框 77840"/>
          <p:cNvSpPr txBox="1"/>
          <p:nvPr/>
        </p:nvSpPr>
        <p:spPr>
          <a:xfrm>
            <a:off x="304800" y="50292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</a:rPr>
              <a:t>等死</a:t>
            </a:r>
            <a:endParaRPr lang="zh-CN" altLang="en-US" sz="3600">
              <a:latin typeface="Arial" panose="020B0604020202020204" pitchFamily="34" charset="0"/>
            </a:endParaRPr>
          </a:p>
        </p:txBody>
      </p:sp>
      <p:sp>
        <p:nvSpPr>
          <p:cNvPr id="77842" name="左大括号 77841"/>
          <p:cNvSpPr/>
          <p:nvPr/>
        </p:nvSpPr>
        <p:spPr>
          <a:xfrm>
            <a:off x="1219200" y="4876800"/>
            <a:ext cx="228600" cy="935038"/>
          </a:xfrm>
          <a:prstGeom prst="leftBrace">
            <a:avLst>
              <a:gd name="adj1" fmla="val 3408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7843" name="矩形 77842"/>
          <p:cNvSpPr/>
          <p:nvPr/>
        </p:nvSpPr>
        <p:spPr>
          <a:xfrm>
            <a:off x="1447800" y="4648200"/>
            <a:ext cx="1727200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44" name="文本框 77843"/>
          <p:cNvSpPr txBox="1"/>
          <p:nvPr/>
        </p:nvSpPr>
        <p:spPr>
          <a:xfrm>
            <a:off x="2971800" y="4724400"/>
            <a:ext cx="26670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一样是死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7845" name="文本框 77844"/>
          <p:cNvSpPr txBox="1"/>
          <p:nvPr/>
        </p:nvSpPr>
        <p:spPr>
          <a:xfrm>
            <a:off x="2971800" y="5410200"/>
            <a:ext cx="228600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66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等待死亡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7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7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 bldLvl="0" animBg="1"/>
      <p:bldP spid="77830" grpId="0" bldLvl="0" animBg="1"/>
      <p:bldP spid="77832" grpId="0" bldLvl="0" animBg="1"/>
      <p:bldP spid="77833" grpId="0" bldLvl="0" animBg="1"/>
      <p:bldP spid="77839" grpId="0" bldLvl="0" animBg="1"/>
      <p:bldP spid="77840" grpId="0" bldLvl="0" animBg="1"/>
      <p:bldP spid="77844" grpId="0" bldLvl="0" animBg="1"/>
      <p:bldP spid="7784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矩形 78849"/>
          <p:cNvSpPr/>
          <p:nvPr/>
        </p:nvSpPr>
        <p:spPr>
          <a:xfrm>
            <a:off x="1258888" y="2660650"/>
            <a:ext cx="1439862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古义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今义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1" name="矩形 78850"/>
          <p:cNvSpPr/>
          <p:nvPr/>
        </p:nvSpPr>
        <p:spPr>
          <a:xfrm>
            <a:off x="1331913" y="4570413"/>
            <a:ext cx="1584325" cy="1355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古义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今义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2" name="矩形 78851"/>
          <p:cNvSpPr/>
          <p:nvPr/>
        </p:nvSpPr>
        <p:spPr>
          <a:xfrm>
            <a:off x="304800" y="3048000"/>
            <a:ext cx="644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第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3" name="矩形 78852"/>
          <p:cNvSpPr/>
          <p:nvPr/>
        </p:nvSpPr>
        <p:spPr>
          <a:xfrm>
            <a:off x="2627313" y="2643188"/>
            <a:ext cx="438308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即使  借第令毋斩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4" name="矩形 78853"/>
          <p:cNvSpPr/>
          <p:nvPr/>
        </p:nvSpPr>
        <p:spPr>
          <a:xfrm>
            <a:off x="2590800" y="3352800"/>
            <a:ext cx="4900613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表次序的词头，第一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5" name="矩形 78854"/>
          <p:cNvSpPr/>
          <p:nvPr/>
        </p:nvSpPr>
        <p:spPr>
          <a:xfrm>
            <a:off x="179388" y="4941888"/>
            <a:ext cx="1296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会计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6" name="矩形 78855"/>
          <p:cNvSpPr/>
          <p:nvPr/>
        </p:nvSpPr>
        <p:spPr>
          <a:xfrm>
            <a:off x="2700338" y="4659313"/>
            <a:ext cx="57594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集会议事  与皆来会计事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7" name="矩形 78856"/>
          <p:cNvSpPr/>
          <p:nvPr/>
        </p:nvSpPr>
        <p:spPr>
          <a:xfrm>
            <a:off x="2743200" y="5486400"/>
            <a:ext cx="3176588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管理财务的人 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8" name="左大括号 78857"/>
          <p:cNvSpPr/>
          <p:nvPr/>
        </p:nvSpPr>
        <p:spPr>
          <a:xfrm>
            <a:off x="1042988" y="2852738"/>
            <a:ext cx="215900" cy="935037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8859" name="左大括号 78858"/>
          <p:cNvSpPr/>
          <p:nvPr/>
        </p:nvSpPr>
        <p:spPr>
          <a:xfrm>
            <a:off x="1187450" y="4797425"/>
            <a:ext cx="215900" cy="935038"/>
          </a:xfrm>
          <a:prstGeom prst="leftBrace">
            <a:avLst>
              <a:gd name="adj1" fmla="val 3609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 bldLvl="0" animBg="1"/>
      <p:bldP spid="78854" grpId="0" bldLvl="0" animBg="1"/>
      <p:bldP spid="78856" grpId="0" bldLvl="0" animBg="1"/>
      <p:bldP spid="7885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矩形 79873"/>
          <p:cNvSpPr/>
          <p:nvPr/>
        </p:nvSpPr>
        <p:spPr>
          <a:xfrm>
            <a:off x="900113" y="333375"/>
            <a:ext cx="331152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．古字通假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75" name="矩形 79874"/>
          <p:cNvSpPr/>
          <p:nvPr/>
        </p:nvSpPr>
        <p:spPr>
          <a:xfrm>
            <a:off x="4140200" y="5157788"/>
            <a:ext cx="4176713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被 通“披”，穿着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76" name="矩形 79875"/>
          <p:cNvSpPr/>
          <p:nvPr/>
        </p:nvSpPr>
        <p:spPr>
          <a:xfrm>
            <a:off x="179388" y="1484313"/>
            <a:ext cx="52133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</a:bodyPr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发闾左適戍渔阳九百人。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77" name="矩形 79876"/>
          <p:cNvSpPr/>
          <p:nvPr/>
        </p:nvSpPr>
        <p:spPr>
          <a:xfrm>
            <a:off x="250825" y="2636838"/>
            <a:ext cx="20129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</a:bodyPr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为天下唱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78" name="矩形 79877"/>
          <p:cNvSpPr/>
          <p:nvPr/>
        </p:nvSpPr>
        <p:spPr>
          <a:xfrm>
            <a:off x="179388" y="4005263"/>
            <a:ext cx="24701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</a:bodyPr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固以怪之矣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79" name="矩形 79878"/>
          <p:cNvSpPr/>
          <p:nvPr/>
        </p:nvSpPr>
        <p:spPr>
          <a:xfrm>
            <a:off x="238125" y="5164138"/>
            <a:ext cx="36131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</a:bodyPr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将军身被坚执锐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80" name="矩形 79879"/>
          <p:cNvSpPr/>
          <p:nvPr/>
        </p:nvSpPr>
        <p:spPr>
          <a:xfrm>
            <a:off x="4786313" y="1484313"/>
            <a:ext cx="435768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適 通“谪”，贬谪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81" name="矩形 79880"/>
          <p:cNvSpPr/>
          <p:nvPr/>
        </p:nvSpPr>
        <p:spPr>
          <a:xfrm>
            <a:off x="2771775" y="2643188"/>
            <a:ext cx="432117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唱 通“倡”，首发</a:t>
            </a:r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882" name="矩形 79881"/>
          <p:cNvSpPr/>
          <p:nvPr/>
        </p:nvSpPr>
        <p:spPr>
          <a:xfrm>
            <a:off x="2916238" y="4005263"/>
            <a:ext cx="431958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以 通“已”，已经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99" decel="100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99" decel="100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99" decel="100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99" decel="100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99" decel="1000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99" decel="1000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99" decel="1000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99" decel="1000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99" decel="1000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99" decel="100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99" decel="100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99" decel="100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99" decel="100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99" decel="100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99" decel="100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99" decel="1000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ldLvl="0" animBg="1"/>
      <p:bldP spid="79880" grpId="0" bldLvl="0" animBg="1"/>
      <p:bldP spid="79881" grpId="0" bldLvl="0" animBg="1"/>
      <p:bldP spid="7988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矩形 80897"/>
          <p:cNvSpPr/>
          <p:nvPr/>
        </p:nvSpPr>
        <p:spPr>
          <a:xfrm>
            <a:off x="611188" y="339725"/>
            <a:ext cx="2592387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．虚词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899" name="矩形 80898"/>
          <p:cNvSpPr/>
          <p:nvPr/>
        </p:nvSpPr>
        <p:spPr>
          <a:xfrm>
            <a:off x="395288" y="1397000"/>
            <a:ext cx="4752975" cy="4048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8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燕雀安知鸿鹄之志哉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陈胜佐之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然足下卜之鬼乎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辍耕之垄上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900" name="矩形 80899"/>
          <p:cNvSpPr/>
          <p:nvPr/>
        </p:nvSpPr>
        <p:spPr>
          <a:xfrm>
            <a:off x="755650" y="1125538"/>
            <a:ext cx="936625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之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901" name="矩形 80900"/>
          <p:cNvSpPr/>
          <p:nvPr/>
        </p:nvSpPr>
        <p:spPr>
          <a:xfrm>
            <a:off x="5148263" y="1779588"/>
            <a:ext cx="237648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助词  的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902" name="矩形 80901"/>
          <p:cNvSpPr/>
          <p:nvPr/>
        </p:nvSpPr>
        <p:spPr>
          <a:xfrm>
            <a:off x="2771775" y="2708275"/>
            <a:ext cx="410527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代词  代“吴广”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903" name="矩形 80902"/>
          <p:cNvSpPr/>
          <p:nvPr/>
        </p:nvSpPr>
        <p:spPr>
          <a:xfrm>
            <a:off x="4140200" y="3724275"/>
            <a:ext cx="331152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代词  这件事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904" name="矩形 80903"/>
          <p:cNvSpPr/>
          <p:nvPr/>
        </p:nvSpPr>
        <p:spPr>
          <a:xfrm>
            <a:off x="3203575" y="4732338"/>
            <a:ext cx="33845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动词  去、往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 bldLvl="0" animBg="1"/>
      <p:bldP spid="80902" grpId="0" bldLvl="0" animBg="1"/>
      <p:bldP spid="80903" grpId="0" bldLvl="0" animBg="1"/>
      <p:bldP spid="8090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/>
              <a:t>起义背景</a:t>
            </a:r>
            <a:endParaRPr lang="zh-CN" altLang="en-US" b="1"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152400" y="1447800"/>
            <a:ext cx="8534400" cy="4678363"/>
          </a:xfrm>
        </p:spPr>
        <p:txBody>
          <a:bodyPr/>
          <a:p>
            <a:pPr>
              <a:spcBef>
                <a:spcPct val="50000"/>
              </a:spcBef>
              <a:buClr>
                <a:schemeClr val="bg1"/>
              </a:buClr>
              <a:buChar char="•"/>
            </a:pPr>
            <a:r>
              <a:rPr lang="zh-CN" altLang="en-US" b="1" dirty="0"/>
              <a:t>秦始皇统治时期，大规模地兴建宫殿和陵墓，以及筑长城、修驰道，对匈奴和南越的用兵，耗费了大量的人力和财力，极大地加重了人民的徭役和赋税负担。同时，还制订严刑酷法，使人民动辄触犯刑律。</a:t>
            </a:r>
            <a:endParaRPr lang="zh-CN" altLang="en-US" b="1" dirty="0"/>
          </a:p>
          <a:p>
            <a:pPr>
              <a:spcBef>
                <a:spcPct val="50000"/>
              </a:spcBef>
              <a:buClr>
                <a:schemeClr val="bg1"/>
              </a:buClr>
              <a:buChar char="•"/>
            </a:pPr>
            <a:r>
              <a:rPr lang="zh-CN" altLang="en-US" b="1" dirty="0"/>
              <a:t>秦二世继位后，赋敛益重，戍徭无已，用法也更为苛深，致使天下困疲不堪，人民陷于深重的苦难之中。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91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矩形 81921"/>
          <p:cNvSpPr/>
          <p:nvPr/>
        </p:nvSpPr>
        <p:spPr>
          <a:xfrm>
            <a:off x="323850" y="1046163"/>
            <a:ext cx="7488238" cy="49037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祭以尉首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以激怒其众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乃令符离人葛婴将兵徇蕲以东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扶苏以数谏故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今诚以吾众诈自称公子扶苏、项燕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固以怪之矣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或以为死，或以为亡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23" name="矩形 81922"/>
          <p:cNvSpPr/>
          <p:nvPr/>
        </p:nvSpPr>
        <p:spPr>
          <a:xfrm>
            <a:off x="900113" y="260350"/>
            <a:ext cx="935037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以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24" name="矩形 81923"/>
          <p:cNvSpPr/>
          <p:nvPr/>
        </p:nvSpPr>
        <p:spPr>
          <a:xfrm>
            <a:off x="2627313" y="1131888"/>
            <a:ext cx="1008062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用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25" name="矩形 81924"/>
          <p:cNvSpPr/>
          <p:nvPr/>
        </p:nvSpPr>
        <p:spPr>
          <a:xfrm>
            <a:off x="3059113" y="1844675"/>
            <a:ext cx="865187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来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26" name="矩形 81925"/>
          <p:cNvSpPr/>
          <p:nvPr/>
        </p:nvSpPr>
        <p:spPr>
          <a:xfrm>
            <a:off x="6659563" y="2500313"/>
            <a:ext cx="18732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表方位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27" name="矩形 81926"/>
          <p:cNvSpPr/>
          <p:nvPr/>
        </p:nvSpPr>
        <p:spPr>
          <a:xfrm>
            <a:off x="3492500" y="3219450"/>
            <a:ext cx="1223963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因为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28" name="矩形 81927"/>
          <p:cNvSpPr/>
          <p:nvPr/>
        </p:nvSpPr>
        <p:spPr>
          <a:xfrm>
            <a:off x="7596188" y="3867150"/>
            <a:ext cx="93662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把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29" name="矩形 81928"/>
          <p:cNvSpPr/>
          <p:nvPr/>
        </p:nvSpPr>
        <p:spPr>
          <a:xfrm>
            <a:off x="3276600" y="4587875"/>
            <a:ext cx="3959225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同“已” ，已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经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30" name="矩形 81929"/>
          <p:cNvSpPr/>
          <p:nvPr/>
        </p:nvSpPr>
        <p:spPr>
          <a:xfrm>
            <a:off x="5003800" y="5235575"/>
            <a:ext cx="2736850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以为，认为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bldLvl="0" animBg="1"/>
      <p:bldP spid="81925" grpId="0" bldLvl="0" animBg="1"/>
      <p:bldP spid="81926" grpId="0" bldLvl="0" animBg="1"/>
      <p:bldP spid="81927" grpId="0" bldLvl="0" animBg="1"/>
      <p:bldP spid="81928" grpId="0" bldLvl="0" animBg="1"/>
      <p:bldP spid="81929" grpId="0" bldLvl="0" animBg="1"/>
      <p:bldP spid="819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矩形 82945"/>
          <p:cNvSpPr/>
          <p:nvPr/>
        </p:nvSpPr>
        <p:spPr>
          <a:xfrm>
            <a:off x="323850" y="1628775"/>
            <a:ext cx="4500563" cy="28114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6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收而攻蕲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佣者笑而应曰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而戍死者固十六七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947" name="矩形 82946"/>
          <p:cNvSpPr/>
          <p:nvPr/>
        </p:nvSpPr>
        <p:spPr>
          <a:xfrm>
            <a:off x="652463" y="739775"/>
            <a:ext cx="6413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而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948" name="矩形 82947"/>
          <p:cNvSpPr/>
          <p:nvPr/>
        </p:nvSpPr>
        <p:spPr>
          <a:xfrm>
            <a:off x="2771775" y="1916113"/>
            <a:ext cx="2030413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表承接  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949" name="矩形 82948"/>
          <p:cNvSpPr/>
          <p:nvPr/>
        </p:nvSpPr>
        <p:spPr>
          <a:xfrm>
            <a:off x="3708400" y="2852738"/>
            <a:ext cx="2030413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表修饰 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950" name="矩形 82949"/>
          <p:cNvSpPr/>
          <p:nvPr/>
        </p:nvSpPr>
        <p:spPr>
          <a:xfrm>
            <a:off x="4500563" y="3716338"/>
            <a:ext cx="2030412" cy="650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FF0000"/>
            </a:outerShdw>
          </a:effectLst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</a:rPr>
              <a:t>表转折  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 bldLvl="0" animBg="1"/>
      <p:bldP spid="82949" grpId="0" bldLvl="0" animBg="1"/>
      <p:bldP spid="8295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56321"/>
          <p:cNvSpPr txBox="1"/>
          <p:nvPr/>
        </p:nvSpPr>
        <p:spPr>
          <a:xfrm>
            <a:off x="0" y="-533400"/>
            <a:ext cx="9448800" cy="679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">
              <a:lnSpc>
                <a:spcPct val="275000"/>
              </a:lnSpc>
              <a:buClr>
                <a:schemeClr val="bg1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陈胜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者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，阳城人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也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，字涉。吴广者，阳夏人也，字叔。陈涉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少时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尝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   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与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人        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佣耕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辍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耕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垄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上，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怅</a:t>
            </a:r>
            <a:r>
              <a:rPr lang="zh-CN" altLang="en-US" sz="3200" b="1" dirty="0">
                <a:latin typeface="Times New Roman" panose="02020603050405020304" pitchFamily="18" charset="0"/>
              </a:rPr>
              <a:t>恨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久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，曰：“</a:t>
            </a:r>
            <a:r>
              <a:rPr lang="zh-CN" altLang="en-US" sz="32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苟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富贵，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无相忘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。”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佣者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笑而应曰：“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若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佣耕，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何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富贵</a:t>
            </a: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也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？”陈涉太息曰：“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嗟乎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燕雀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2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安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知    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鸿鹄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之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志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哉！”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3" name="矩形 56322"/>
          <p:cNvSpPr/>
          <p:nvPr/>
        </p:nvSpPr>
        <p:spPr>
          <a:xfrm>
            <a:off x="228600" y="762000"/>
            <a:ext cx="482441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也”：表判断。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4" name="矩形 56323"/>
          <p:cNvSpPr/>
          <p:nvPr/>
        </p:nvSpPr>
        <p:spPr>
          <a:xfrm>
            <a:off x="2819400" y="2057400"/>
            <a:ext cx="12239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曾经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5" name="矩形 56324"/>
          <p:cNvSpPr/>
          <p:nvPr/>
        </p:nvSpPr>
        <p:spPr>
          <a:xfrm>
            <a:off x="6629400" y="2057400"/>
            <a:ext cx="12239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停止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6" name="矩形 56325"/>
          <p:cNvSpPr/>
          <p:nvPr/>
        </p:nvSpPr>
        <p:spPr>
          <a:xfrm>
            <a:off x="7886700" y="990600"/>
            <a:ext cx="12668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往</a:t>
            </a:r>
            <a:r>
              <a:rPr lang="en-US" altLang="zh-CN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8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7" name="矩形 56326"/>
          <p:cNvSpPr/>
          <p:nvPr/>
        </p:nvSpPr>
        <p:spPr>
          <a:xfrm>
            <a:off x="1752600" y="3352800"/>
            <a:ext cx="1558925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助词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8" name="矩形 56327"/>
          <p:cNvSpPr/>
          <p:nvPr/>
        </p:nvSpPr>
        <p:spPr>
          <a:xfrm>
            <a:off x="3429000" y="3429000"/>
            <a:ext cx="2286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倘使，如果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9" name="矩形 56328"/>
          <p:cNvSpPr/>
          <p:nvPr/>
        </p:nvSpPr>
        <p:spPr>
          <a:xfrm>
            <a:off x="457200" y="3352800"/>
            <a:ext cx="1143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失望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30" name="矩形 56329"/>
          <p:cNvSpPr/>
          <p:nvPr/>
        </p:nvSpPr>
        <p:spPr>
          <a:xfrm>
            <a:off x="1143000" y="4724400"/>
            <a:ext cx="5508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31" name="矩形 56330"/>
          <p:cNvSpPr/>
          <p:nvPr/>
        </p:nvSpPr>
        <p:spPr>
          <a:xfrm>
            <a:off x="2286000" y="60960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32" name="矩形 56331"/>
          <p:cNvSpPr/>
          <p:nvPr/>
        </p:nvSpPr>
        <p:spPr>
          <a:xfrm>
            <a:off x="4419600" y="4724400"/>
            <a:ext cx="32766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哪里富贵得起来呢？“也”，表反诘。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6333" name="矩形 56332"/>
          <p:cNvSpPr/>
          <p:nvPr/>
        </p:nvSpPr>
        <p:spPr>
          <a:xfrm>
            <a:off x="381000" y="1981200"/>
            <a:ext cx="2209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年轻的时候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34" name="矩形 56333"/>
          <p:cNvSpPr/>
          <p:nvPr/>
        </p:nvSpPr>
        <p:spPr>
          <a:xfrm>
            <a:off x="4114800" y="2057400"/>
            <a:ext cx="12239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\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35" name="矩形 56334"/>
          <p:cNvSpPr/>
          <p:nvPr/>
        </p:nvSpPr>
        <p:spPr>
          <a:xfrm>
            <a:off x="6172200" y="685800"/>
            <a:ext cx="1295400" cy="8953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被雇佣耕地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36" name="矩形 56335"/>
          <p:cNvSpPr/>
          <p:nvPr/>
        </p:nvSpPr>
        <p:spPr>
          <a:xfrm>
            <a:off x="7920038" y="2057400"/>
            <a:ext cx="1223962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田埂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37" name="矩形 56336"/>
          <p:cNvSpPr/>
          <p:nvPr/>
        </p:nvSpPr>
        <p:spPr>
          <a:xfrm>
            <a:off x="5486400" y="3352800"/>
            <a:ext cx="12954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不要相互忘记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38" name="矩形 56337"/>
          <p:cNvSpPr/>
          <p:nvPr/>
        </p:nvSpPr>
        <p:spPr>
          <a:xfrm>
            <a:off x="7162800" y="3429000"/>
            <a:ext cx="12954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受雇佣的人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40" name="矩形 56339"/>
          <p:cNvSpPr/>
          <p:nvPr/>
        </p:nvSpPr>
        <p:spPr>
          <a:xfrm>
            <a:off x="1752600" y="4724400"/>
            <a:ext cx="11318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41" name="矩形 56340"/>
          <p:cNvSpPr/>
          <p:nvPr/>
        </p:nvSpPr>
        <p:spPr>
          <a:xfrm>
            <a:off x="3124200" y="4724400"/>
            <a:ext cx="11318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哪里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42" name="矩形 56341"/>
          <p:cNvSpPr/>
          <p:nvPr/>
        </p:nvSpPr>
        <p:spPr>
          <a:xfrm>
            <a:off x="7848600" y="4800600"/>
            <a:ext cx="11318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唉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43" name="矩形 56342"/>
          <p:cNvSpPr/>
          <p:nvPr/>
        </p:nvSpPr>
        <p:spPr>
          <a:xfrm>
            <a:off x="685800" y="6026150"/>
            <a:ext cx="14478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比喻见识短浅的人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44" name="矩形 56343"/>
          <p:cNvSpPr/>
          <p:nvPr/>
        </p:nvSpPr>
        <p:spPr>
          <a:xfrm>
            <a:off x="3733800" y="6026150"/>
            <a:ext cx="14478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比喻远大抱负的人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45" name="矩形 56344"/>
          <p:cNvSpPr/>
          <p:nvPr/>
        </p:nvSpPr>
        <p:spPr>
          <a:xfrm>
            <a:off x="5257800" y="6096000"/>
            <a:ext cx="685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46" name="矩形 56345"/>
          <p:cNvSpPr/>
          <p:nvPr/>
        </p:nvSpPr>
        <p:spPr>
          <a:xfrm>
            <a:off x="6096000" y="6096000"/>
            <a:ext cx="1143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志向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6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56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56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56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nimBg="1"/>
      <p:bldP spid="56324" grpId="0" animBg="1"/>
      <p:bldP spid="56325" grpId="0" animBg="1"/>
      <p:bldP spid="56326" grpId="0" animBg="1"/>
      <p:bldP spid="56327" grpId="0" animBg="1"/>
      <p:bldP spid="56328" grpId="0" animBg="1"/>
      <p:bldP spid="56329" grpId="0" animBg="1"/>
      <p:bldP spid="56330" grpId="0" animBg="1"/>
      <p:bldP spid="56331" grpId="0" animBg="1"/>
      <p:bldP spid="56332" grpId="0" animBg="1"/>
      <p:bldP spid="56333" grpId="0" animBg="1"/>
      <p:bldP spid="56334" grpId="0" animBg="1"/>
      <p:bldP spid="56335" grpId="0" animBg="1"/>
      <p:bldP spid="56336" grpId="0" animBg="1"/>
      <p:bldP spid="56337" grpId="0" animBg="1"/>
      <p:bldP spid="56338" grpId="0" animBg="1"/>
      <p:bldP spid="56340" grpId="0" animBg="1"/>
      <p:bldP spid="56341" grpId="0" animBg="1"/>
      <p:bldP spid="56342" grpId="0" animBg="1"/>
      <p:bldP spid="56343" grpId="0" animBg="1"/>
      <p:bldP spid="56344" grpId="0" animBg="1"/>
      <p:bldP spid="56345" grpId="0" animBg="1"/>
      <p:bldP spid="5634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2210" name="矩形 222209"/>
          <p:cNvSpPr/>
          <p:nvPr/>
        </p:nvSpPr>
        <p:spPr>
          <a:xfrm>
            <a:off x="971550" y="836613"/>
            <a:ext cx="6769100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陈胜是阳城人，字涉。吴广是阳夏人，字叔。陈涉年轻的时候，曾经跟别人一道被雇佣耕地，（有一天）陈涉停止耕作到田边高地休息，因失望而叹恨了很久，说：“如果有一天谁富贵了，不要彼此忘记。”同伴们笑着回答说：“你是被雇佣给人家耕地的，哪能富贵呢？”陈涉长叹一声说：“唉，燕雀怎么知道鸿鹄的志向呢！”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标题 57345"/>
          <p:cNvSpPr>
            <a:spLocks noGrp="1"/>
          </p:cNvSpPr>
          <p:nvPr>
            <p:ph type="title"/>
          </p:nvPr>
        </p:nvSpPr>
        <p:spPr>
          <a:xfrm>
            <a:off x="457200" y="295275"/>
            <a:ext cx="7570788" cy="1122363"/>
          </a:xfrm>
        </p:spPr>
        <p:txBody>
          <a:bodyPr anchor="ctr"/>
          <a:p>
            <a:r>
              <a:rPr lang="zh-CN" altLang="en-US" sz="72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第一段段意</a:t>
            </a:r>
            <a:endParaRPr lang="zh-CN" altLang="en-US" sz="7200" b="1" dirty="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7347" name="文本占位符 57346"/>
          <p:cNvSpPr>
            <a:spLocks noGrp="1"/>
          </p:cNvSpPr>
          <p:nvPr>
            <p:ph type="body" idx="1"/>
          </p:nvPr>
        </p:nvSpPr>
        <p:spPr>
          <a:xfrm>
            <a:off x="1295400" y="1981200"/>
            <a:ext cx="5943600" cy="2133600"/>
          </a:xfrm>
        </p:spPr>
        <p:txBody>
          <a:bodyPr/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叙述陈胜的出生和青年时代的远大抱负。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grpSp>
        <p:nvGrpSpPr>
          <p:cNvPr id="57348" name="组合 57347"/>
          <p:cNvGrpSpPr/>
          <p:nvPr/>
        </p:nvGrpSpPr>
        <p:grpSpPr>
          <a:xfrm>
            <a:off x="5334000" y="4076700"/>
            <a:ext cx="3508375" cy="2781300"/>
            <a:chOff x="0" y="0"/>
            <a:chExt cx="4036" cy="3019"/>
          </a:xfrm>
        </p:grpSpPr>
        <p:sp>
          <p:nvSpPr>
            <p:cNvPr id="57349" name="矩形 57348" descr="chen_wu[01]"/>
            <p:cNvSpPr>
              <a:spLocks noChangeAspect="1"/>
            </p:cNvSpPr>
            <p:nvPr/>
          </p:nvSpPr>
          <p:spPr>
            <a:xfrm>
              <a:off x="0" y="0"/>
              <a:ext cx="4036" cy="2851"/>
            </a:xfrm>
            <a:prstGeom prst="rect">
              <a:avLst/>
            </a:prstGeom>
            <a:blipFill rotWithShape="1">
              <a:blip r:embed="rId1"/>
              <a:stretch>
                <a:fillRect r="-10"/>
              </a:stretch>
            </a:blipFill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7350" name="矩形 57349"/>
            <p:cNvSpPr/>
            <p:nvPr/>
          </p:nvSpPr>
          <p:spPr>
            <a:xfrm>
              <a:off x="0" y="2875"/>
              <a:ext cx="4036" cy="1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endParaRPr sz="240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标题 89089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39825"/>
          </a:xfrm>
        </p:spPr>
        <p:txBody>
          <a:bodyPr anchor="ctr"/>
          <a:p>
            <a:r>
              <a:rPr lang="zh-CN" altLang="en-US" b="1" dirty="0">
                <a:solidFill>
                  <a:schemeClr val="tx1"/>
                </a:solidFill>
              </a:rPr>
              <a:t>阅读第一段思考问题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89091" name="图片 89090" descr="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00200"/>
            <a:ext cx="4349750" cy="4716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文本框 92161"/>
          <p:cNvSpPr txBox="1"/>
          <p:nvPr/>
        </p:nvSpPr>
        <p:spPr>
          <a:xfrm>
            <a:off x="539750" y="260350"/>
            <a:ext cx="80660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、第一段是从哪几个方面来写陈胜的？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92163" name="文本框 92162"/>
          <p:cNvSpPr txBox="1"/>
          <p:nvPr/>
        </p:nvSpPr>
        <p:spPr>
          <a:xfrm>
            <a:off x="179388" y="765175"/>
            <a:ext cx="8964612" cy="448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籍贯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3200" b="1">
                <a:latin typeface="Times New Roman" panose="02020603050405020304" pitchFamily="18" charset="0"/>
                <a:ea typeface="华文细黑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</a:rPr>
              <a:t>阳城人也”。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身世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3200" b="1" dirty="0"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</a:rPr>
              <a:t>与人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佣耕</a:t>
            </a:r>
            <a:r>
              <a:rPr lang="zh-CN" altLang="en-US" sz="3200" b="1" dirty="0">
                <a:latin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</a:rPr>
              <a:t>是被剥削受压迫的穷苦农民。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思想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:</a:t>
            </a:r>
            <a:r>
              <a:rPr lang="en-US" altLang="zh-CN" sz="3200" b="1" dirty="0"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</a:rPr>
              <a:t>怅恨久之”</a:t>
            </a:r>
            <a:r>
              <a:rPr lang="en-US" altLang="zh-CN" sz="3200" b="1" dirty="0">
                <a:latin typeface="Times New Roman" panose="02020603050405020304" pitchFamily="18" charset="0"/>
              </a:rPr>
              <a:t>, </a:t>
            </a:r>
            <a:r>
              <a:rPr lang="zh-CN" altLang="en-US" sz="3200" b="1" dirty="0">
                <a:latin typeface="Times New Roman" panose="02020603050405020304" pitchFamily="18" charset="0"/>
              </a:rPr>
              <a:t>他对所处的贫困地位的不满。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“苟富贵，毋相忘”，他有有福同享的思想意识。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抱负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3200" b="1" dirty="0"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</a:rPr>
              <a:t>燕雀安知鸿鹄之志哉”，用形象的比喻说明了他当时已有非凡的，有反抗命运的决心，只待时机到来。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216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1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2163">
                                            <p:txEl>
                                              <p:charRg st="11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35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2163">
                                            <p:txEl>
                                              <p:charRg st="35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6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92163">
                                            <p:txEl>
                                              <p:charRg st="60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charRg st="83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2163">
                                            <p:txEl>
                                              <p:charRg st="83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矩形 59393"/>
          <p:cNvSpPr/>
          <p:nvPr/>
        </p:nvSpPr>
        <p:spPr>
          <a:xfrm>
            <a:off x="0" y="-381000"/>
            <a:ext cx="87630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255000"/>
              </a:lnSpc>
              <a:buClr>
                <a:schemeClr val="bg1"/>
              </a:buClr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二世元年七月，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发</a:t>
            </a:r>
            <a:r>
              <a:rPr lang="zh-CN" altLang="en-US" sz="2800" b="1" dirty="0">
                <a:latin typeface="Times New Roman" panose="02020603050405020304" pitchFamily="18" charset="0"/>
              </a:rPr>
              <a:t> 闾左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適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戍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渔阳   九百人             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屯</a:t>
            </a:r>
            <a:r>
              <a:rPr lang="zh-CN" altLang="en-US" sz="2800" b="1" dirty="0">
                <a:latin typeface="Times New Roman" panose="02020603050405020304" pitchFamily="18" charset="0"/>
              </a:rPr>
              <a:t>大泽乡。陈胜﹑吴广皆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次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当行</a:t>
            </a:r>
            <a:r>
              <a:rPr lang="en-US" altLang="zh-CN" sz="2800" b="1">
                <a:latin typeface="Times New Roman" panose="02020603050405020304" pitchFamily="18" charset="0"/>
              </a:rPr>
              <a:t>,             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 dirty="0">
                <a:latin typeface="Times New Roman" panose="02020603050405020304" pitchFamily="18" charset="0"/>
              </a:rPr>
              <a:t>屯长。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会 </a:t>
            </a:r>
            <a:r>
              <a:rPr lang="zh-CN" altLang="en-US" sz="2800" b="1" dirty="0">
                <a:latin typeface="Times New Roman" panose="02020603050405020304" pitchFamily="18" charset="0"/>
              </a:rPr>
              <a:t>天大雨，道不通，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度 </a:t>
            </a:r>
            <a:r>
              <a:rPr lang="zh-CN" altLang="en-US" sz="2800" b="1" dirty="0">
                <a:latin typeface="Times New Roman" panose="02020603050405020304" pitchFamily="18" charset="0"/>
              </a:rPr>
              <a:t>已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失期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失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期</a:t>
            </a:r>
            <a:r>
              <a:rPr lang="zh-CN" altLang="en-US" sz="2800" b="1" dirty="0">
                <a:latin typeface="Times New Roman" panose="02020603050405020304" pitchFamily="18" charset="0"/>
              </a:rPr>
              <a:t>，法皆斩。</a:t>
            </a:r>
            <a:r>
              <a:rPr lang="zh-CN" altLang="en-US" sz="2800" b="1" dirty="0">
                <a:latin typeface="Arial" panose="020B0604020202020204" pitchFamily="34" charset="0"/>
              </a:rPr>
              <a:t>陈胜﹑吴广乃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谋</a:t>
            </a:r>
            <a:r>
              <a:rPr lang="zh-CN" altLang="en-US" sz="2800" b="1" dirty="0">
                <a:latin typeface="Arial" panose="020B0604020202020204" pitchFamily="34" charset="0"/>
              </a:rPr>
              <a:t>曰：“今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亡</a:t>
            </a:r>
            <a:r>
              <a:rPr lang="zh-CN" altLang="en-US" sz="2800" b="1" dirty="0">
                <a:latin typeface="Arial" panose="020B0604020202020204" pitchFamily="34" charset="0"/>
              </a:rPr>
              <a:t>亦死，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举</a:t>
            </a:r>
            <a:r>
              <a:rPr lang="zh-CN" altLang="en-US" sz="2800" b="1" u="sng" dirty="0">
                <a:solidFill>
                  <a:srgbClr val="FF0066"/>
                </a:solidFill>
                <a:latin typeface="Arial" panose="020B0604020202020204" pitchFamily="34" charset="0"/>
              </a:rPr>
              <a:t>大计</a:t>
            </a:r>
            <a:r>
              <a:rPr lang="zh-CN" altLang="en-US" sz="2800" b="1" dirty="0">
                <a:latin typeface="Arial" panose="020B0604020202020204" pitchFamily="34" charset="0"/>
              </a:rPr>
              <a:t>亦死，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等</a:t>
            </a:r>
            <a:r>
              <a:rPr lang="zh-CN" altLang="en-US" sz="2800" b="1" dirty="0">
                <a:latin typeface="Arial" panose="020B0604020202020204" pitchFamily="34" charset="0"/>
              </a:rPr>
              <a:t>死，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死国</a:t>
            </a:r>
            <a:r>
              <a:rPr lang="zh-CN" altLang="en-US" sz="2800" b="1" dirty="0">
                <a:latin typeface="Arial" panose="020B0604020202020204" pitchFamily="34" charset="0"/>
              </a:rPr>
              <a:t>可乎？”陈胜曰：“天下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苦</a:t>
            </a:r>
            <a:r>
              <a:rPr lang="zh-CN" altLang="en-US" sz="2800" b="1" dirty="0">
                <a:latin typeface="Arial" panose="020B0604020202020204" pitchFamily="34" charset="0"/>
              </a:rPr>
              <a:t>秦久矣。吾闻二世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少子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也</a:t>
            </a:r>
            <a:r>
              <a:rPr lang="zh-CN" altLang="en-US" sz="2800" b="1" dirty="0">
                <a:latin typeface="Arial" panose="020B0604020202020204" pitchFamily="34" charset="0"/>
              </a:rPr>
              <a:t>，不当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</a:rPr>
              <a:t>立</a:t>
            </a:r>
            <a:r>
              <a:rPr lang="zh-CN" altLang="en-US" sz="2800" b="1" dirty="0">
                <a:latin typeface="Arial" panose="020B0604020202020204" pitchFamily="34" charset="0"/>
              </a:rPr>
              <a:t>，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当</a:t>
            </a:r>
            <a:r>
              <a:rPr lang="zh-CN" altLang="en-US" sz="2800" b="1" dirty="0">
                <a:latin typeface="Arial" panose="020B0604020202020204" pitchFamily="34" charset="0"/>
              </a:rPr>
              <a:t>立者</a:t>
            </a:r>
            <a:r>
              <a:rPr lang="zh-CN" altLang="en-US" sz="2800" b="1" u="sng" dirty="0">
                <a:solidFill>
                  <a:srgbClr val="FF0066"/>
                </a:solidFill>
                <a:latin typeface="Arial" panose="020B0604020202020204" pitchFamily="34" charset="0"/>
              </a:rPr>
              <a:t>乃</a:t>
            </a:r>
            <a:r>
              <a:rPr lang="zh-CN" altLang="en-US" sz="2800" b="1" dirty="0">
                <a:latin typeface="Arial" panose="020B0604020202020204" pitchFamily="34" charset="0"/>
              </a:rPr>
              <a:t>公子扶苏。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59395" name="矩形 59394"/>
          <p:cNvSpPr/>
          <p:nvPr/>
        </p:nvSpPr>
        <p:spPr>
          <a:xfrm>
            <a:off x="2971800" y="762000"/>
            <a:ext cx="10795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征发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396" name="矩形 59395"/>
          <p:cNvSpPr/>
          <p:nvPr/>
        </p:nvSpPr>
        <p:spPr>
          <a:xfrm>
            <a:off x="4191000" y="762000"/>
            <a:ext cx="4319588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通“谪”，发配。“戍”：戍守。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397" name="矩形 59396"/>
          <p:cNvSpPr/>
          <p:nvPr/>
        </p:nvSpPr>
        <p:spPr>
          <a:xfrm>
            <a:off x="0" y="1905000"/>
            <a:ext cx="133191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停驻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398" name="矩形 59397"/>
          <p:cNvSpPr/>
          <p:nvPr/>
        </p:nvSpPr>
        <p:spPr>
          <a:xfrm>
            <a:off x="3352800" y="19050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编次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399" name="矩形 59398"/>
          <p:cNvSpPr/>
          <p:nvPr/>
        </p:nvSpPr>
        <p:spPr>
          <a:xfrm>
            <a:off x="6781800" y="19050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担任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00" name="矩形 59399"/>
          <p:cNvSpPr/>
          <p:nvPr/>
        </p:nvSpPr>
        <p:spPr>
          <a:xfrm>
            <a:off x="0" y="29718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适逢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01" name="矩形 59400"/>
          <p:cNvSpPr/>
          <p:nvPr/>
        </p:nvSpPr>
        <p:spPr>
          <a:xfrm>
            <a:off x="5105400" y="2971800"/>
            <a:ext cx="208915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耽误，错过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02" name="矩形 59401"/>
          <p:cNvSpPr/>
          <p:nvPr/>
        </p:nvSpPr>
        <p:spPr>
          <a:xfrm>
            <a:off x="2895600" y="3048000"/>
            <a:ext cx="10795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揣度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03" name="矩形 59402"/>
          <p:cNvSpPr/>
          <p:nvPr/>
        </p:nvSpPr>
        <p:spPr>
          <a:xfrm>
            <a:off x="1066800" y="4114800"/>
            <a:ext cx="1584325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商量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\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谋划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04" name="矩形 59403"/>
          <p:cNvSpPr/>
          <p:nvPr/>
        </p:nvSpPr>
        <p:spPr>
          <a:xfrm>
            <a:off x="2971800" y="4114800"/>
            <a:ext cx="990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逃亡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05" name="矩形 59404"/>
          <p:cNvSpPr/>
          <p:nvPr/>
        </p:nvSpPr>
        <p:spPr>
          <a:xfrm>
            <a:off x="4114800" y="4114800"/>
            <a:ext cx="936625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发动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06" name="矩形 59405"/>
          <p:cNvSpPr/>
          <p:nvPr/>
        </p:nvSpPr>
        <p:spPr>
          <a:xfrm>
            <a:off x="5029200" y="4114800"/>
            <a:ext cx="936625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起义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07" name="矩形 59406"/>
          <p:cNvSpPr/>
          <p:nvPr/>
        </p:nvSpPr>
        <p:spPr>
          <a:xfrm>
            <a:off x="6400800" y="4114800"/>
            <a:ext cx="936625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同样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08" name="矩形 59407"/>
          <p:cNvSpPr/>
          <p:nvPr/>
        </p:nvSpPr>
        <p:spPr>
          <a:xfrm>
            <a:off x="7315200" y="4114800"/>
            <a:ext cx="2016125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为国事而死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09" name="矩形 59408"/>
          <p:cNvSpPr/>
          <p:nvPr/>
        </p:nvSpPr>
        <p:spPr>
          <a:xfrm>
            <a:off x="3276600" y="5181600"/>
            <a:ext cx="1112838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苦于，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10" name="矩形 59409"/>
          <p:cNvSpPr/>
          <p:nvPr/>
        </p:nvSpPr>
        <p:spPr>
          <a:xfrm>
            <a:off x="7620000" y="5181600"/>
            <a:ext cx="1295400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表判断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11" name="矩形 59410"/>
          <p:cNvSpPr/>
          <p:nvPr/>
        </p:nvSpPr>
        <p:spPr>
          <a:xfrm>
            <a:off x="838200" y="6248400"/>
            <a:ext cx="1223963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应该。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12" name="矩形 59411"/>
          <p:cNvSpPr/>
          <p:nvPr/>
        </p:nvSpPr>
        <p:spPr>
          <a:xfrm>
            <a:off x="2133600" y="6248400"/>
            <a:ext cx="806450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是。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13" name="矩形 59412"/>
          <p:cNvSpPr/>
          <p:nvPr/>
        </p:nvSpPr>
        <p:spPr>
          <a:xfrm>
            <a:off x="4495800" y="1905000"/>
            <a:ext cx="2209800" cy="4667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当在征发之列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14" name="矩形 59413"/>
          <p:cNvSpPr/>
          <p:nvPr/>
        </p:nvSpPr>
        <p:spPr>
          <a:xfrm>
            <a:off x="4038600" y="30480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误期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15" name="矩形 59414"/>
          <p:cNvSpPr/>
          <p:nvPr/>
        </p:nvSpPr>
        <p:spPr>
          <a:xfrm>
            <a:off x="5791200" y="5181600"/>
            <a:ext cx="16176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小儿子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9416" name="矩形 59415"/>
          <p:cNvSpPr/>
          <p:nvPr/>
        </p:nvSpPr>
        <p:spPr>
          <a:xfrm>
            <a:off x="0" y="5181600"/>
            <a:ext cx="2286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即位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animBg="1"/>
      <p:bldP spid="59396" grpId="0" animBg="1"/>
      <p:bldP spid="59397" grpId="0" animBg="1"/>
      <p:bldP spid="59398" grpId="0" animBg="1"/>
      <p:bldP spid="59399" grpId="0" animBg="1"/>
      <p:bldP spid="59400" grpId="0" animBg="1"/>
      <p:bldP spid="59401" grpId="0" animBg="1"/>
      <p:bldP spid="59402" grpId="0" animBg="1"/>
      <p:bldP spid="59403" grpId="0" animBg="1"/>
      <p:bldP spid="59404" grpId="0" animBg="1"/>
      <p:bldP spid="59405" grpId="0" animBg="1"/>
      <p:bldP spid="59406" grpId="0" animBg="1"/>
      <p:bldP spid="59407" grpId="0" animBg="1"/>
      <p:bldP spid="59408" grpId="0" animBg="1"/>
      <p:bldP spid="59409" grpId="0" animBg="1"/>
      <p:bldP spid="59410" grpId="0" animBg="1"/>
      <p:bldP spid="59411" grpId="0" animBg="1"/>
      <p:bldP spid="59412" grpId="0" animBg="1"/>
      <p:bldP spid="59413" grpId="0" animBg="1"/>
      <p:bldP spid="59414" grpId="0" animBg="1"/>
      <p:bldP spid="59415" grpId="0" animBg="1"/>
      <p:bldP spid="594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矩形 60417"/>
          <p:cNvSpPr/>
          <p:nvPr/>
        </p:nvSpPr>
        <p:spPr>
          <a:xfrm>
            <a:off x="0" y="-228600"/>
            <a:ext cx="8763000" cy="58435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270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扶苏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数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     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谏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故，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上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使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外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将兵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。今      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或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闻无罪，二世杀之。百姓多闻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贤，未知其死也。项燕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楚将，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数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有功，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爱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士卒，楚人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怜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或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以为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死，或以</a:t>
            </a:r>
            <a:r>
              <a:rPr lang="zh-CN" altLang="en-US" sz="2800" b="1" dirty="0">
                <a:latin typeface="Times New Roman" panose="02020603050405020304" pitchFamily="18" charset="0"/>
              </a:rPr>
              <a:t>为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亡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。今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诚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吾众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诈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  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自称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公子扶苏﹑项燕，为天下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唱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宜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多   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应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者。”吴广以为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然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19" name="矩形 60418"/>
          <p:cNvSpPr/>
          <p:nvPr/>
        </p:nvSpPr>
        <p:spPr>
          <a:xfrm>
            <a:off x="0" y="914400"/>
            <a:ext cx="93503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因为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20" name="矩形 60419"/>
          <p:cNvSpPr/>
          <p:nvPr/>
        </p:nvSpPr>
        <p:spPr>
          <a:xfrm>
            <a:off x="1066800" y="9144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屡次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21" name="矩形 60420"/>
          <p:cNvSpPr/>
          <p:nvPr/>
        </p:nvSpPr>
        <p:spPr>
          <a:xfrm>
            <a:off x="4267200" y="2057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代他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22" name="矩形 60421"/>
          <p:cNvSpPr/>
          <p:nvPr/>
        </p:nvSpPr>
        <p:spPr>
          <a:xfrm>
            <a:off x="6324600" y="838200"/>
            <a:ext cx="1676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统率军队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23" name="矩形 60422"/>
          <p:cNvSpPr/>
          <p:nvPr/>
        </p:nvSpPr>
        <p:spPr>
          <a:xfrm>
            <a:off x="8135938" y="838200"/>
            <a:ext cx="1008062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有人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24" name="矩形 60423"/>
          <p:cNvSpPr/>
          <p:nvPr/>
        </p:nvSpPr>
        <p:spPr>
          <a:xfrm>
            <a:off x="4495800" y="3276600"/>
            <a:ext cx="990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爱怜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25" name="矩形 60424"/>
          <p:cNvSpPr/>
          <p:nvPr/>
        </p:nvSpPr>
        <p:spPr>
          <a:xfrm>
            <a:off x="8207375" y="3200400"/>
            <a:ext cx="9366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认为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26" name="矩形 60425"/>
          <p:cNvSpPr/>
          <p:nvPr/>
        </p:nvSpPr>
        <p:spPr>
          <a:xfrm>
            <a:off x="2362200" y="43434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果真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27" name="矩形 60426"/>
          <p:cNvSpPr/>
          <p:nvPr/>
        </p:nvSpPr>
        <p:spPr>
          <a:xfrm>
            <a:off x="3581400" y="4343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把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28" name="矩形 60427"/>
          <p:cNvSpPr/>
          <p:nvPr/>
        </p:nvSpPr>
        <p:spPr>
          <a:xfrm>
            <a:off x="4953000" y="4343400"/>
            <a:ext cx="10588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假装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29" name="矩形 60428"/>
          <p:cNvSpPr/>
          <p:nvPr/>
        </p:nvSpPr>
        <p:spPr>
          <a:xfrm>
            <a:off x="1371600" y="5562600"/>
            <a:ext cx="1676400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通假“倡”倡导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30" name="矩形 60429"/>
          <p:cNvSpPr/>
          <p:nvPr/>
        </p:nvSpPr>
        <p:spPr>
          <a:xfrm>
            <a:off x="4114800" y="56388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响应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31" name="矩形 60430"/>
          <p:cNvSpPr/>
          <p:nvPr/>
        </p:nvSpPr>
        <p:spPr>
          <a:xfrm>
            <a:off x="6705600" y="5562600"/>
            <a:ext cx="1828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正确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\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对的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32" name="矩形 60431"/>
          <p:cNvSpPr/>
          <p:nvPr/>
        </p:nvSpPr>
        <p:spPr>
          <a:xfrm>
            <a:off x="1219200" y="4343400"/>
            <a:ext cx="90805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逃亡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33" name="矩形 60432"/>
          <p:cNvSpPr/>
          <p:nvPr/>
        </p:nvSpPr>
        <p:spPr>
          <a:xfrm>
            <a:off x="3124200" y="5510213"/>
            <a:ext cx="908050" cy="528637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应当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34" name="矩形 60433"/>
          <p:cNvSpPr/>
          <p:nvPr/>
        </p:nvSpPr>
        <p:spPr>
          <a:xfrm>
            <a:off x="3733800" y="8382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秦始皇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35" name="矩形 60434"/>
          <p:cNvSpPr/>
          <p:nvPr/>
        </p:nvSpPr>
        <p:spPr>
          <a:xfrm>
            <a:off x="5029200" y="838200"/>
            <a:ext cx="1143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派遣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36" name="矩形 60435"/>
          <p:cNvSpPr/>
          <p:nvPr/>
        </p:nvSpPr>
        <p:spPr>
          <a:xfrm>
            <a:off x="2362200" y="914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劝谏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37" name="矩形 60436"/>
          <p:cNvSpPr/>
          <p:nvPr/>
        </p:nvSpPr>
        <p:spPr>
          <a:xfrm>
            <a:off x="0" y="32766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担任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38" name="矩形 60437"/>
          <p:cNvSpPr/>
          <p:nvPr/>
        </p:nvSpPr>
        <p:spPr>
          <a:xfrm>
            <a:off x="1447800" y="3200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多次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39" name="矩形 60438"/>
          <p:cNvSpPr/>
          <p:nvPr/>
        </p:nvSpPr>
        <p:spPr>
          <a:xfrm>
            <a:off x="2895600" y="3200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爱怜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40" name="矩形 60439"/>
          <p:cNvSpPr/>
          <p:nvPr/>
        </p:nvSpPr>
        <p:spPr>
          <a:xfrm>
            <a:off x="5562600" y="32766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代项燕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41" name="矩形 60440"/>
          <p:cNvSpPr/>
          <p:nvPr/>
        </p:nvSpPr>
        <p:spPr>
          <a:xfrm>
            <a:off x="7010400" y="32766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有人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0442" name="矩形 60441"/>
          <p:cNvSpPr/>
          <p:nvPr/>
        </p:nvSpPr>
        <p:spPr>
          <a:xfrm>
            <a:off x="6172200" y="4343400"/>
            <a:ext cx="2514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自己声称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0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0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animBg="1"/>
      <p:bldP spid="60420" grpId="0" animBg="1"/>
      <p:bldP spid="60421" grpId="0" animBg="1"/>
      <p:bldP spid="60422" grpId="0" animBg="1"/>
      <p:bldP spid="60423" grpId="0" animBg="1"/>
      <p:bldP spid="60424" grpId="0" animBg="1"/>
      <p:bldP spid="60425" grpId="0" animBg="1"/>
      <p:bldP spid="60426" grpId="0" animBg="1"/>
      <p:bldP spid="60427" grpId="0" animBg="1"/>
      <p:bldP spid="60428" grpId="0" animBg="1"/>
      <p:bldP spid="60429" grpId="0" animBg="1"/>
      <p:bldP spid="60430" grpId="0" animBg="1"/>
      <p:bldP spid="60431" grpId="0" animBg="1"/>
      <p:bldP spid="60432" grpId="0" animBg="1"/>
      <p:bldP spid="60433" grpId="0" animBg="1"/>
      <p:bldP spid="60434" grpId="0" animBg="1"/>
      <p:bldP spid="60435" grpId="0" animBg="1"/>
      <p:bldP spid="60436" grpId="0" animBg="1"/>
      <p:bldP spid="60437" grpId="0" animBg="1"/>
      <p:bldP spid="60438" grpId="0" animBg="1"/>
      <p:bldP spid="60439" grpId="0" animBg="1"/>
      <p:bldP spid="60440" grpId="0" animBg="1"/>
      <p:bldP spid="60441" grpId="0" animBg="1"/>
      <p:bldP spid="6044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61441"/>
          <p:cNvSpPr/>
          <p:nvPr/>
        </p:nvSpPr>
        <p:spPr>
          <a:xfrm>
            <a:off x="0" y="-457200"/>
            <a:ext cx="8820150" cy="6524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300000"/>
              </a:lnSpc>
              <a:buClr>
                <a:schemeClr val="bg1"/>
              </a:buClr>
            </a:pP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乃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行卜。卜者知其</a:t>
            </a: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指意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，曰：“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足下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事皆成，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有功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然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足下卜</a:t>
            </a: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鬼乎！”陈胜﹑吴广喜，</a:t>
            </a: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念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鬼，曰：“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此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教我先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威众          耳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。”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乃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丹            书 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帛曰“陈胜</a:t>
            </a:r>
            <a:r>
              <a:rPr lang="zh-CN" altLang="en-US" sz="30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王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”，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置 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人所</a:t>
            </a: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罾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鱼腹中。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43" name="矩形 61442"/>
          <p:cNvSpPr/>
          <p:nvPr/>
        </p:nvSpPr>
        <p:spPr>
          <a:xfrm>
            <a:off x="152400" y="914400"/>
            <a:ext cx="203517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于是，就。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44" name="矩形 61443"/>
          <p:cNvSpPr/>
          <p:nvPr/>
        </p:nvSpPr>
        <p:spPr>
          <a:xfrm>
            <a:off x="3200400" y="838200"/>
            <a:ext cx="9525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意图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45" name="矩形 61444"/>
          <p:cNvSpPr/>
          <p:nvPr/>
        </p:nvSpPr>
        <p:spPr>
          <a:xfrm>
            <a:off x="4343400" y="838200"/>
            <a:ext cx="2743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对对方的敬称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46" name="矩形 61445"/>
          <p:cNvSpPr/>
          <p:nvPr/>
        </p:nvSpPr>
        <p:spPr>
          <a:xfrm>
            <a:off x="0" y="2209800"/>
            <a:ext cx="9366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然而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47" name="矩形 61446"/>
          <p:cNvSpPr/>
          <p:nvPr/>
        </p:nvSpPr>
        <p:spPr>
          <a:xfrm>
            <a:off x="1295400" y="2209800"/>
            <a:ext cx="16557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代足下事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48" name="矩形 61447"/>
          <p:cNvSpPr/>
          <p:nvPr/>
        </p:nvSpPr>
        <p:spPr>
          <a:xfrm>
            <a:off x="5029200" y="2209800"/>
            <a:ext cx="2286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考虑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\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思索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49" name="矩形 61448"/>
          <p:cNvSpPr/>
          <p:nvPr/>
        </p:nvSpPr>
        <p:spPr>
          <a:xfrm>
            <a:off x="228600" y="3657600"/>
            <a:ext cx="1981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威服众人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50" name="矩形 61449"/>
          <p:cNvSpPr/>
          <p:nvPr/>
        </p:nvSpPr>
        <p:spPr>
          <a:xfrm>
            <a:off x="2667000" y="36576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罢了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51" name="矩形 61450"/>
          <p:cNvSpPr/>
          <p:nvPr/>
        </p:nvSpPr>
        <p:spPr>
          <a:xfrm>
            <a:off x="5257800" y="3529013"/>
            <a:ext cx="1447800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用朱砂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名作状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52" name="矩形 61451"/>
          <p:cNvSpPr/>
          <p:nvPr/>
        </p:nvSpPr>
        <p:spPr>
          <a:xfrm>
            <a:off x="762000" y="51054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称王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53" name="矩形 61452"/>
          <p:cNvSpPr/>
          <p:nvPr/>
        </p:nvSpPr>
        <p:spPr>
          <a:xfrm>
            <a:off x="3505200" y="5105400"/>
            <a:ext cx="1417638" cy="10763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用网捕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名作动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54" name="矩形 61453"/>
          <p:cNvSpPr/>
          <p:nvPr/>
        </p:nvSpPr>
        <p:spPr>
          <a:xfrm>
            <a:off x="7010400" y="3581400"/>
            <a:ext cx="5508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写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55" name="矩形 61454"/>
          <p:cNvSpPr/>
          <p:nvPr/>
        </p:nvSpPr>
        <p:spPr>
          <a:xfrm>
            <a:off x="7315200" y="762000"/>
            <a:ext cx="1577975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可以建立事业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56" name="矩形 61455"/>
          <p:cNvSpPr/>
          <p:nvPr/>
        </p:nvSpPr>
        <p:spPr>
          <a:xfrm>
            <a:off x="7772400" y="2209800"/>
            <a:ext cx="838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这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57" name="矩形 61456"/>
          <p:cNvSpPr/>
          <p:nvPr/>
        </p:nvSpPr>
        <p:spPr>
          <a:xfrm>
            <a:off x="3810000" y="3657600"/>
            <a:ext cx="1066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于是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58" name="矩形 61457"/>
          <p:cNvSpPr/>
          <p:nvPr/>
        </p:nvSpPr>
        <p:spPr>
          <a:xfrm>
            <a:off x="1981200" y="5105400"/>
            <a:ext cx="990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放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animBg="1"/>
      <p:bldP spid="61444" grpId="0" animBg="1"/>
      <p:bldP spid="61445" grpId="0" animBg="1"/>
      <p:bldP spid="61446" grpId="0" animBg="1"/>
      <p:bldP spid="61447" grpId="0" animBg="1"/>
      <p:bldP spid="61448" grpId="0" animBg="1"/>
      <p:bldP spid="61449" grpId="0" animBg="1"/>
      <p:bldP spid="61450" grpId="0" animBg="1"/>
      <p:bldP spid="61451" grpId="0" animBg="1"/>
      <p:bldP spid="61452" grpId="0" animBg="1"/>
      <p:bldP spid="61453" grpId="0" animBg="1"/>
      <p:bldP spid="61454" grpId="0" animBg="1"/>
      <p:bldP spid="61455" grpId="0" animBg="1"/>
      <p:bldP spid="61456" grpId="0" animBg="1"/>
      <p:bldP spid="61457" grpId="0" animBg="1"/>
      <p:bldP spid="614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sm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0"/>
            <a:ext cx="75438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矩形 62465"/>
          <p:cNvSpPr/>
          <p:nvPr/>
        </p:nvSpPr>
        <p:spPr>
          <a:xfrm>
            <a:off x="304800" y="-457200"/>
            <a:ext cx="8286750" cy="6524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300000"/>
              </a:lnSpc>
              <a:buClr>
                <a:schemeClr val="bg1"/>
              </a:buClr>
            </a:pP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卒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买鱼</a:t>
            </a:r>
            <a:r>
              <a:rPr lang="zh-CN" altLang="en-US" sz="3000" b="1" u="sng" dirty="0">
                <a:solidFill>
                  <a:srgbClr val="FF3300"/>
                </a:solidFill>
                <a:latin typeface="Arial" panose="020B0604020202020204" pitchFamily="34" charset="0"/>
              </a:rPr>
              <a:t>烹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食，得鱼腹中</a:t>
            </a:r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</a:rPr>
              <a:t>书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</a:rPr>
              <a:t>固       以        怪         之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矣。（陈胜）又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间令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吴广</a:t>
            </a:r>
            <a:r>
              <a:rPr lang="zh-CN" altLang="en-US" sz="3000" b="1" u="sng" dirty="0">
                <a:solidFill>
                  <a:srgbClr val="FF3300"/>
                </a:solidFill>
                <a:latin typeface="Arial" panose="020B0604020202020204" pitchFamily="34" charset="0"/>
              </a:rPr>
              <a:t>之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次所旁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丛祠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中，夜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篝火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，狐鸣呼曰“大楚兴，陈胜王”。卒皆夜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惊恐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。         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旦日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，卒中</a:t>
            </a:r>
            <a:r>
              <a:rPr lang="zh-CN" altLang="en-US" sz="3000" b="1" u="sng" dirty="0">
                <a:solidFill>
                  <a:srgbClr val="FF3300"/>
                </a:solidFill>
                <a:latin typeface="Arial" panose="020B0604020202020204" pitchFamily="34" charset="0"/>
              </a:rPr>
              <a:t>往往</a:t>
            </a:r>
            <a:r>
              <a:rPr lang="zh-CN" altLang="en-US" sz="3000" b="1" u="sng" dirty="0">
                <a:solidFill>
                  <a:srgbClr val="FF0066"/>
                </a:solidFill>
                <a:latin typeface="Arial" panose="020B0604020202020204" pitchFamily="34" charset="0"/>
              </a:rPr>
              <a:t>语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，皆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</a:rPr>
              <a:t>指目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</a:rPr>
              <a:t>陈胜。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467" name="矩形 62466"/>
          <p:cNvSpPr/>
          <p:nvPr/>
        </p:nvSpPr>
        <p:spPr>
          <a:xfrm>
            <a:off x="1371600" y="838200"/>
            <a:ext cx="838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煮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68" name="矩形 62467"/>
          <p:cNvSpPr/>
          <p:nvPr/>
        </p:nvSpPr>
        <p:spPr>
          <a:xfrm>
            <a:off x="4114800" y="785813"/>
            <a:ext cx="1066800" cy="528637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字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69" name="矩形 62468"/>
          <p:cNvSpPr/>
          <p:nvPr/>
        </p:nvSpPr>
        <p:spPr>
          <a:xfrm>
            <a:off x="5029200" y="762000"/>
            <a:ext cx="762000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本来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70" name="矩形 62469"/>
          <p:cNvSpPr/>
          <p:nvPr/>
        </p:nvSpPr>
        <p:spPr>
          <a:xfrm>
            <a:off x="5867400" y="806450"/>
            <a:ext cx="908050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已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”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已经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71" name="矩形 62470"/>
          <p:cNvSpPr/>
          <p:nvPr/>
        </p:nvSpPr>
        <p:spPr>
          <a:xfrm>
            <a:off x="6934200" y="854075"/>
            <a:ext cx="16113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以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…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为怪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72" name="矩形 62471"/>
          <p:cNvSpPr/>
          <p:nvPr/>
        </p:nvSpPr>
        <p:spPr>
          <a:xfrm>
            <a:off x="228600" y="2309813"/>
            <a:ext cx="2286000" cy="528637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代鱼腹中书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73" name="矩形 62472"/>
          <p:cNvSpPr/>
          <p:nvPr/>
        </p:nvSpPr>
        <p:spPr>
          <a:xfrm>
            <a:off x="3352800" y="23622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暗使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74" name="矩形 62473"/>
          <p:cNvSpPr/>
          <p:nvPr/>
        </p:nvSpPr>
        <p:spPr>
          <a:xfrm>
            <a:off x="4876800" y="2309813"/>
            <a:ext cx="990600" cy="528637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往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75" name="矩形 62474"/>
          <p:cNvSpPr/>
          <p:nvPr/>
        </p:nvSpPr>
        <p:spPr>
          <a:xfrm>
            <a:off x="1981200" y="5029200"/>
            <a:ext cx="1676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到处谈论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76" name="矩形 62475"/>
          <p:cNvSpPr/>
          <p:nvPr/>
        </p:nvSpPr>
        <p:spPr>
          <a:xfrm>
            <a:off x="152400" y="914400"/>
            <a:ext cx="1143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士兵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77" name="矩形 62476"/>
          <p:cNvSpPr/>
          <p:nvPr/>
        </p:nvSpPr>
        <p:spPr>
          <a:xfrm>
            <a:off x="3048000" y="1219200"/>
            <a:ext cx="1219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暗中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78" name="矩形 62477"/>
          <p:cNvSpPr/>
          <p:nvPr/>
        </p:nvSpPr>
        <p:spPr>
          <a:xfrm>
            <a:off x="6477000" y="2286000"/>
            <a:ext cx="1447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神祠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79" name="矩形 62478"/>
          <p:cNvSpPr/>
          <p:nvPr/>
        </p:nvSpPr>
        <p:spPr>
          <a:xfrm>
            <a:off x="304800" y="3657600"/>
            <a:ext cx="2438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用笼罩着火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80" name="矩形 62479"/>
          <p:cNvSpPr/>
          <p:nvPr/>
        </p:nvSpPr>
        <p:spPr>
          <a:xfrm>
            <a:off x="6858000" y="3657600"/>
            <a:ext cx="2133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惊慌恐惧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81" name="矩形 62480"/>
          <p:cNvSpPr/>
          <p:nvPr/>
        </p:nvSpPr>
        <p:spPr>
          <a:xfrm>
            <a:off x="0" y="5105400"/>
            <a:ext cx="1447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第二天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83" name="矩形 62482"/>
          <p:cNvSpPr/>
          <p:nvPr/>
        </p:nvSpPr>
        <p:spPr>
          <a:xfrm>
            <a:off x="4267200" y="5029200"/>
            <a:ext cx="2514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用手指，注视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animBg="1"/>
      <p:bldP spid="62468" grpId="0" animBg="1"/>
      <p:bldP spid="62469" grpId="0" animBg="1"/>
      <p:bldP spid="62470" grpId="0" animBg="1"/>
      <p:bldP spid="62471" grpId="0"/>
      <p:bldP spid="62472" grpId="0" animBg="1"/>
      <p:bldP spid="62473" grpId="0" animBg="1"/>
      <p:bldP spid="62474" grpId="0" animBg="1"/>
      <p:bldP spid="62475" grpId="0" animBg="1"/>
      <p:bldP spid="62476" grpId="0" animBg="1"/>
      <p:bldP spid="62477" grpId="0" animBg="1"/>
      <p:bldP spid="62478" grpId="0" animBg="1"/>
      <p:bldP spid="62479" grpId="0" animBg="1"/>
      <p:bldP spid="62480" grpId="0" animBg="1"/>
      <p:bldP spid="62481" grpId="0" animBg="1"/>
      <p:bldP spid="6248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4258" name="文本框 224257"/>
          <p:cNvSpPr txBox="1"/>
          <p:nvPr/>
        </p:nvSpPr>
        <p:spPr>
          <a:xfrm>
            <a:off x="1743075" y="133985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224259" name="矩形 224258"/>
          <p:cNvSpPr/>
          <p:nvPr/>
        </p:nvSpPr>
        <p:spPr>
          <a:xfrm>
            <a:off x="1187450" y="1125538"/>
            <a:ext cx="71501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秦二世元年七月，朝廷征调贫苦平民九百人去戍守渔阳，驻在大泽乡。陈胜、吴广都被按次序编入戍边的队伍里面，担任了小头目。恰巧遇到天下大雨，道路不通，估计已经误期。误期，按照秦朝法令都要斩首。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82" name="矩形 225281"/>
          <p:cNvSpPr/>
          <p:nvPr/>
        </p:nvSpPr>
        <p:spPr>
          <a:xfrm>
            <a:off x="0" y="188913"/>
            <a:ext cx="9144000" cy="6427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陈胜、吴广于是一起商量说：“现在逃跑也是死，起义也死，同样是死，为国事而死可以吗？”陈胜说：“全国百姓长期受秦王朝压迫，痛苦不堪。我听说秦二世是秦始皇小儿子，不应当立为皇帝，应当立为皇帝的人是公子扶苏。扶苏因为多次劝戒秦始皇的原因，皇帝派他在外面带兵。现在有人听说扶苏没有罪，二世却杀了他。百姓多数听说他贤明，却不知道他已经死了。项燕做楚国的将领的时候，多次立有战功，又爱护士兵，楚国人很爱怜他。有人认为他死了，有人认为他逃跑了。现在果真把我们的这些人冒充公子扶苏、项燕的队伍，向全国发出号召，应该有很多响应的人。”吴广认为陈胜所说的正确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6306" name="矩形 226305"/>
          <p:cNvSpPr/>
          <p:nvPr/>
        </p:nvSpPr>
        <p:spPr>
          <a:xfrm>
            <a:off x="430213" y="765175"/>
            <a:ext cx="8713787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是二人去占卜。占卜的人知道他们的意图，说：“你们的事情都能成功，将建立功业。然而你们把这件事向鬼神卜问一下吧？”陈胜、吴广很高兴，又考虑卜鬼的事，说：“这是教我们首先威服众人罢了。”于是用丹砂在丝绸上写道：“陈胜王”，放在别人用网捕获的鱼的肚子里面。戍卒买到那条鱼回来煮着吃，发现鱼肚子里面的帛书，本来已经对这件事感到奇怪了。陈胜又暗中派遣吴广到戍卒驻地旁边丛林里的神庙中去，在晚上用竹笼罩着火装作鬼火，像狐狸一样叫喊道：“大楚复兴，陈胜为王！”戍卒们夜里都惊慌恐惧。第二天，戍卒中到处谈论这件事，都指指点点，互相示意的看着陈胜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标题 634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b="1" dirty="0">
                <a:solidFill>
                  <a:srgbClr val="0000FF"/>
                </a:solidFill>
                <a:ea typeface="楷体_GB2312" pitchFamily="49" charset="-122"/>
              </a:rPr>
              <a:t>第二段段意</a:t>
            </a:r>
            <a:endParaRPr lang="zh-CN" altLang="en-US" sz="60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63491" name="文本占位符 6349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  <a:ea typeface="华文中宋" pitchFamily="2" charset="-122"/>
              </a:rPr>
              <a:t>叙述陈胜、吴广起义的原因和策划过程。</a:t>
            </a:r>
            <a:endParaRPr lang="zh-CN" altLang="en-US" sz="4800" b="1" dirty="0">
              <a:solidFill>
                <a:srgbClr val="FF0000"/>
              </a:solidFill>
              <a:ea typeface="华文中宋" pitchFamily="2" charset="-122"/>
            </a:endParaRPr>
          </a:p>
        </p:txBody>
      </p:sp>
      <p:grpSp>
        <p:nvGrpSpPr>
          <p:cNvPr id="63492" name="组合 63491"/>
          <p:cNvGrpSpPr/>
          <p:nvPr/>
        </p:nvGrpSpPr>
        <p:grpSpPr>
          <a:xfrm>
            <a:off x="2133600" y="3505200"/>
            <a:ext cx="5181600" cy="3352800"/>
            <a:chOff x="0" y="0"/>
            <a:chExt cx="4036" cy="3019"/>
          </a:xfrm>
        </p:grpSpPr>
        <p:sp>
          <p:nvSpPr>
            <p:cNvPr id="63493" name="矩形 63492" descr="chen_wu[03]"/>
            <p:cNvSpPr>
              <a:spLocks noChangeAspect="1"/>
            </p:cNvSpPr>
            <p:nvPr/>
          </p:nvSpPr>
          <p:spPr>
            <a:xfrm>
              <a:off x="0" y="0"/>
              <a:ext cx="4036" cy="2851"/>
            </a:xfrm>
            <a:prstGeom prst="rect">
              <a:avLst/>
            </a:prstGeom>
            <a:blipFill rotWithShape="1">
              <a:blip r:embed="rId1"/>
              <a:stretch>
                <a:fillRect r="-10"/>
              </a:stretch>
            </a:blipFill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4" name="矩形 63493"/>
            <p:cNvSpPr/>
            <p:nvPr/>
          </p:nvSpPr>
          <p:spPr>
            <a:xfrm>
              <a:off x="0" y="2875"/>
              <a:ext cx="4036" cy="1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endParaRPr sz="240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3474" name="文本框 233473"/>
          <p:cNvSpPr txBox="1"/>
          <p:nvPr/>
        </p:nvSpPr>
        <p:spPr>
          <a:xfrm>
            <a:off x="228600" y="25146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谋划起义</a:t>
            </a:r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33475" name="左大括号 233474"/>
          <p:cNvSpPr/>
          <p:nvPr/>
        </p:nvSpPr>
        <p:spPr>
          <a:xfrm>
            <a:off x="1752600" y="762000"/>
            <a:ext cx="533400" cy="4343400"/>
          </a:xfrm>
          <a:prstGeom prst="leftBrace">
            <a:avLst>
              <a:gd name="adj1" fmla="val 6785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3476" name="文本框 233475"/>
          <p:cNvSpPr txBox="1"/>
          <p:nvPr/>
        </p:nvSpPr>
        <p:spPr>
          <a:xfrm>
            <a:off x="2286000" y="11430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原因</a:t>
            </a:r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33477" name="左大括号 233476"/>
          <p:cNvSpPr/>
          <p:nvPr/>
        </p:nvSpPr>
        <p:spPr>
          <a:xfrm>
            <a:off x="3429000" y="609600"/>
            <a:ext cx="228600" cy="1600200"/>
          </a:xfrm>
          <a:prstGeom prst="leftBrace">
            <a:avLst>
              <a:gd name="adj1" fmla="val 58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3478" name="文本框 233477"/>
          <p:cNvSpPr txBox="1"/>
          <p:nvPr/>
        </p:nvSpPr>
        <p:spPr>
          <a:xfrm>
            <a:off x="3657600" y="762000"/>
            <a:ext cx="4953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直接：失期，法皆斩</a:t>
            </a:r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根本：天下苦秦久矣</a:t>
            </a:r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33479" name="文本框 233478"/>
          <p:cNvSpPr txBox="1"/>
          <p:nvPr/>
        </p:nvSpPr>
        <p:spPr>
          <a:xfrm>
            <a:off x="2286000" y="2819400"/>
            <a:ext cx="1752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策略</a:t>
            </a:r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33480" name="左大括号 233479"/>
          <p:cNvSpPr/>
          <p:nvPr/>
        </p:nvSpPr>
        <p:spPr>
          <a:xfrm>
            <a:off x="3352800" y="2514600"/>
            <a:ext cx="228600" cy="1447800"/>
          </a:xfrm>
          <a:prstGeom prst="leftBrace">
            <a:avLst>
              <a:gd name="adj1" fmla="val 5277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3481" name="文本框 233480"/>
          <p:cNvSpPr txBox="1"/>
          <p:nvPr/>
        </p:nvSpPr>
        <p:spPr>
          <a:xfrm>
            <a:off x="3733800" y="2514600"/>
            <a:ext cx="3886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立公子扶苏</a:t>
            </a:r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楚人怜楚将项燕</a:t>
            </a:r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33482" name="右大括号 233481"/>
          <p:cNvSpPr/>
          <p:nvPr/>
        </p:nvSpPr>
        <p:spPr>
          <a:xfrm>
            <a:off x="6781800" y="2438400"/>
            <a:ext cx="76200" cy="1295400"/>
          </a:xfrm>
          <a:prstGeom prst="rightBrace">
            <a:avLst>
              <a:gd name="adj1" fmla="val 14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3483" name="文本框 233482"/>
          <p:cNvSpPr txBox="1"/>
          <p:nvPr/>
        </p:nvSpPr>
        <p:spPr>
          <a:xfrm>
            <a:off x="7010400" y="2438400"/>
            <a:ext cx="2438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为天下唱</a:t>
            </a:r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宜多应者</a:t>
            </a:r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33484" name="文本框 233483"/>
          <p:cNvSpPr txBox="1"/>
          <p:nvPr/>
        </p:nvSpPr>
        <p:spPr>
          <a:xfrm>
            <a:off x="2286000" y="43434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舆论</a:t>
            </a:r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33485" name="左大括号 233484"/>
          <p:cNvSpPr/>
          <p:nvPr/>
        </p:nvSpPr>
        <p:spPr>
          <a:xfrm>
            <a:off x="3200400" y="4191000"/>
            <a:ext cx="304800" cy="1447800"/>
          </a:xfrm>
          <a:prstGeom prst="leftBrace">
            <a:avLst>
              <a:gd name="adj1" fmla="val 395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3486" name="文本框 233485"/>
          <p:cNvSpPr txBox="1"/>
          <p:nvPr/>
        </p:nvSpPr>
        <p:spPr>
          <a:xfrm>
            <a:off x="3563938" y="4149725"/>
            <a:ext cx="3200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鱼腹藏书</a:t>
            </a:r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篝火狐鸣</a:t>
            </a:r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33487" name="右大括号 233486"/>
          <p:cNvSpPr/>
          <p:nvPr/>
        </p:nvSpPr>
        <p:spPr>
          <a:xfrm>
            <a:off x="5638800" y="4419600"/>
            <a:ext cx="304800" cy="990600"/>
          </a:xfrm>
          <a:prstGeom prst="rightBrace">
            <a:avLst>
              <a:gd name="adj1" fmla="val 270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3488" name="文本框 233487"/>
          <p:cNvSpPr txBox="1"/>
          <p:nvPr/>
        </p:nvSpPr>
        <p:spPr>
          <a:xfrm>
            <a:off x="6019800" y="44958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威众</a:t>
            </a:r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233489" name="文本框 233488"/>
          <p:cNvSpPr txBox="1"/>
          <p:nvPr/>
        </p:nvSpPr>
        <p:spPr>
          <a:xfrm>
            <a:off x="381000" y="5791200"/>
            <a:ext cx="8458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华文细黑" pitchFamily="2" charset="-122"/>
              </a:rPr>
              <a:t>二段：起义的背景、谋划起义的经过及为起义作的舆论准备，显示了陈胜、吴广的智慧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3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3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3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3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3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3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3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3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33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3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6" grpId="0"/>
      <p:bldP spid="233478" grpId="0"/>
      <p:bldP spid="233479" grpId="0"/>
      <p:bldP spid="233481" grpId="0"/>
      <p:bldP spid="233483" grpId="0"/>
      <p:bldP spid="233484" grpId="0"/>
      <p:bldP spid="233486" grpId="0"/>
      <p:bldP spid="233488" grpId="0"/>
      <p:bldP spid="23348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标题 9011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39825"/>
          </a:xfrm>
        </p:spPr>
        <p:txBody>
          <a:bodyPr anchor="ctr"/>
          <a:p>
            <a:r>
              <a:rPr lang="zh-CN" altLang="en-US" b="1" dirty="0">
                <a:solidFill>
                  <a:schemeClr val="tx1"/>
                </a:solidFill>
              </a:rPr>
              <a:t>阅读第二段思考问题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90115" name="图片 90114" descr="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00200"/>
            <a:ext cx="4349750" cy="4716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矩形 93185"/>
          <p:cNvSpPr/>
          <p:nvPr/>
        </p:nvSpPr>
        <p:spPr>
          <a:xfrm>
            <a:off x="539750" y="1052513"/>
            <a:ext cx="7993063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latin typeface="宋体" panose="02010600030101010101" pitchFamily="2" charset="-122"/>
              </a:rPr>
              <a:t>起义的导火线（直接原因）是</a:t>
            </a:r>
            <a:r>
              <a:rPr lang="zh-CN" altLang="en-US" sz="4000" b="1">
                <a:latin typeface="宋体" panose="02010600030101010101" pitchFamily="2" charset="-122"/>
              </a:rPr>
              <a:t>什么</a:t>
            </a:r>
            <a:r>
              <a:rPr lang="en-US" altLang="zh-CN" sz="4000" b="1">
                <a:latin typeface="宋体" panose="02010600030101010101" pitchFamily="2" charset="-122"/>
              </a:rPr>
              <a:t>? </a:t>
            </a:r>
            <a:endParaRPr lang="en-US" altLang="zh-CN" sz="4000" b="1">
              <a:latin typeface="宋体" panose="02010600030101010101" pitchFamily="2" charset="-122"/>
            </a:endParaRPr>
          </a:p>
        </p:txBody>
      </p:sp>
      <p:sp>
        <p:nvSpPr>
          <p:cNvPr id="93187" name="矩形 93186"/>
          <p:cNvSpPr/>
          <p:nvPr/>
        </p:nvSpPr>
        <p:spPr>
          <a:xfrm>
            <a:off x="539750" y="1844675"/>
            <a:ext cx="7920038" cy="14319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会天大雨，道不通，度已失期。失</a:t>
            </a:r>
            <a:r>
              <a:rPr lang="zh-CN" altLang="en-US" sz="44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期，法皆斩。 </a:t>
            </a:r>
            <a:endParaRPr lang="zh-CN" altLang="en-US" sz="4400" b="1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3188" name="矩形 93187"/>
          <p:cNvSpPr/>
          <p:nvPr/>
        </p:nvSpPr>
        <p:spPr>
          <a:xfrm>
            <a:off x="755650" y="3716338"/>
            <a:ext cx="7199313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>
                <a:latin typeface="宋体" panose="02010600030101010101" pitchFamily="2" charset="-122"/>
              </a:rPr>
              <a:t>这场起义的根本原因是什么</a:t>
            </a:r>
            <a:r>
              <a:rPr lang="en-US" altLang="zh-CN" sz="4000" b="1">
                <a:latin typeface="宋体" panose="02010600030101010101" pitchFamily="2" charset="-122"/>
              </a:rPr>
              <a:t>? </a:t>
            </a:r>
            <a:endParaRPr lang="en-US" altLang="zh-CN" sz="4000" b="1">
              <a:latin typeface="宋体" panose="02010600030101010101" pitchFamily="2" charset="-122"/>
            </a:endParaRPr>
          </a:p>
        </p:txBody>
      </p:sp>
      <p:sp>
        <p:nvSpPr>
          <p:cNvPr id="93189" name="矩形 93188"/>
          <p:cNvSpPr/>
          <p:nvPr/>
        </p:nvSpPr>
        <p:spPr>
          <a:xfrm>
            <a:off x="827088" y="4652963"/>
            <a:ext cx="5473700" cy="762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4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天下苦秦久矣。 </a:t>
            </a:r>
            <a:endParaRPr lang="zh-CN" altLang="en-US" sz="4400" b="1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3190" name="文本框 93189"/>
          <p:cNvSpPr txBox="1"/>
          <p:nvPr/>
        </p:nvSpPr>
        <p:spPr>
          <a:xfrm>
            <a:off x="762000" y="152400"/>
            <a:ext cx="3028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华文细黑" pitchFamily="2" charset="-122"/>
              </a:rPr>
              <a:t>阅读第二段思考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  <p:bldP spid="9318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矩形 94209"/>
          <p:cNvSpPr/>
          <p:nvPr/>
        </p:nvSpPr>
        <p:spPr>
          <a:xfrm>
            <a:off x="539750" y="354013"/>
            <a:ext cx="8064500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陈胜认为起义将得到广大人民支持的理由是什么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（形势分析）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11" name="矩形 94210"/>
          <p:cNvSpPr/>
          <p:nvPr/>
        </p:nvSpPr>
        <p:spPr>
          <a:xfrm>
            <a:off x="0" y="1846263"/>
            <a:ext cx="9144000" cy="3808412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>
              <a:lnSpc>
                <a:spcPct val="135000"/>
              </a:lnSpc>
            </a:pPr>
            <a:r>
              <a:rPr lang="en-US" altLang="zh-CN" sz="36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⑴</a:t>
            </a:r>
            <a:r>
              <a:rPr lang="zh-CN" altLang="en-US" sz="36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人民群众对秦王朝的极大</a:t>
            </a:r>
            <a:r>
              <a:rPr lang="zh-CN" altLang="en-US" sz="36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不满。</a:t>
            </a:r>
            <a:endParaRPr lang="zh-CN" altLang="en-US" sz="3600" b="1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36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⑵</a:t>
            </a:r>
            <a:r>
              <a:rPr lang="zh-CN" altLang="en-US" sz="36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秦二世杀太子扶苏篡位。 </a:t>
            </a:r>
            <a:endParaRPr lang="zh-CN" altLang="en-US" sz="3600" b="1" dirty="0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36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⑶</a:t>
            </a:r>
            <a:r>
              <a:rPr lang="zh-CN" altLang="en-US" sz="36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楚</a:t>
            </a:r>
            <a:r>
              <a:rPr lang="zh-CN" altLang="en-US" sz="36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人怀念楚将项燕，有强烈的复国愿望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因此，陈胜将起义军冒充太子扶苏和项燕的军队，会得到人民群众的支持。 </a:t>
            </a:r>
            <a:endParaRPr lang="zh-CN" altLang="en-US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2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2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42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421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421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421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421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1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4211">
                                            <p:txEl>
                                              <p:charRg st="1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4211">
                                            <p:txEl>
                                              <p:charRg st="1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4211">
                                            <p:txEl>
                                              <p:charRg st="1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4211">
                                            <p:txEl>
                                              <p:charRg st="16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4211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4211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4211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4211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charRg st="5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4211">
                                            <p:txEl>
                                              <p:charRg st="5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4211">
                                            <p:txEl>
                                              <p:charRg st="5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4211">
                                            <p:txEl>
                                              <p:charRg st="5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4211">
                                            <p:txEl>
                                              <p:charRg st="50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矩形 95233"/>
          <p:cNvSpPr/>
          <p:nvPr/>
        </p:nvSpPr>
        <p:spPr>
          <a:xfrm>
            <a:off x="611188" y="260350"/>
            <a:ext cx="7559675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陈胜、吴广为起义作了什么样的舆论准备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? 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5235" name="矩形 95234"/>
          <p:cNvSpPr/>
          <p:nvPr/>
        </p:nvSpPr>
        <p:spPr>
          <a:xfrm>
            <a:off x="0" y="1617663"/>
            <a:ext cx="8820150" cy="3870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55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⑴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将写有“陈胜王”的布条放置鱼腹中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戍卒买鱼烹食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得鱼腹中书。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5000"/>
              </a:lnSpc>
            </a:pP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5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⑵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吴广在驻地旁的丛祠中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狐鸣呼曰：“大楚兴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陈胜王。”</a:t>
            </a:r>
            <a:endParaRPr lang="zh-CN" altLang="en-US" sz="3200" b="1" u="sng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5236" name="矩形 95235"/>
          <p:cNvSpPr/>
          <p:nvPr/>
        </p:nvSpPr>
        <p:spPr>
          <a:xfrm>
            <a:off x="4038600" y="2590800"/>
            <a:ext cx="24257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u="sng" dirty="0">
                <a:latin typeface="Arial" panose="020B0604020202020204" pitchFamily="34" charset="0"/>
              </a:rPr>
              <a:t>置书鱼腹</a:t>
            </a:r>
            <a:endParaRPr lang="zh-CN" altLang="en-US" sz="4400" b="1" u="sng" dirty="0">
              <a:latin typeface="Arial" panose="020B0604020202020204" pitchFamily="34" charset="0"/>
            </a:endParaRPr>
          </a:p>
        </p:txBody>
      </p:sp>
      <p:sp>
        <p:nvSpPr>
          <p:cNvPr id="95237" name="矩形 95236"/>
          <p:cNvSpPr/>
          <p:nvPr/>
        </p:nvSpPr>
        <p:spPr>
          <a:xfrm>
            <a:off x="2895600" y="4953000"/>
            <a:ext cx="2635250" cy="12271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5000"/>
              </a:lnSpc>
            </a:pPr>
            <a:r>
              <a:rPr lang="zh-CN" altLang="en-US" sz="4800" b="1" u="sng" dirty="0">
                <a:latin typeface="Arial" panose="020B0604020202020204" pitchFamily="34" charset="0"/>
              </a:rPr>
              <a:t>篝火狐鸣</a:t>
            </a:r>
            <a:endParaRPr lang="zh-CN" altLang="en-US" sz="4800" b="1" u="sng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3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3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23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523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523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charRg st="3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5235">
                                            <p:txEl>
                                              <p:charRg st="3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5235">
                                            <p:txEl>
                                              <p:charRg st="3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5235">
                                            <p:txEl>
                                              <p:charRg st="3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5235">
                                            <p:txEl>
                                              <p:charRg st="3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5235">
                                            <p:txEl>
                                              <p:charRg st="33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/>
      <p:bldP spid="95236" grpId="0"/>
      <p:bldP spid="952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685800"/>
            <a:ext cx="3900488" cy="4827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4572000" y="914400"/>
            <a:ext cx="4191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4267200" y="685800"/>
            <a:ext cx="43434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司马迁（</a:t>
            </a:r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</a:rPr>
              <a:t>前</a:t>
            </a:r>
            <a:r>
              <a:rPr lang="en-US" altLang="zh-CN" sz="3600" b="1" dirty="0">
                <a:solidFill>
                  <a:srgbClr val="000066"/>
                </a:solidFill>
                <a:latin typeface="Arial" panose="020B0604020202020204" pitchFamily="34" charset="0"/>
              </a:rPr>
              <a:t>145</a:t>
            </a:r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</a:rPr>
              <a:t>－前</a:t>
            </a:r>
            <a:r>
              <a:rPr lang="en-US" altLang="zh-CN" sz="3600" b="1">
                <a:solidFill>
                  <a:srgbClr val="000066"/>
                </a:solidFill>
                <a:latin typeface="Arial" panose="020B0604020202020204" pitchFamily="34" charset="0"/>
              </a:rPr>
              <a:t>90</a:t>
            </a:r>
            <a:r>
              <a:rPr lang="en-US" altLang="zh-CN" sz="3600" b="1" dirty="0"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</a:rPr>
              <a:t>），西汉著名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史学家、文学家和思想家。</a:t>
            </a:r>
            <a:r>
              <a:rPr lang="zh-CN" altLang="en-US" sz="3600" b="1" dirty="0">
                <a:latin typeface="Arial" panose="020B0604020202020204" pitchFamily="34" charset="0"/>
              </a:rPr>
              <a:t>字子长。因忠言直谏，而身遭大难，以残疾之身，著不朽之作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——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史记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标题 96257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39825"/>
          </a:xfrm>
        </p:spPr>
        <p:txBody>
          <a:bodyPr anchor="ctr"/>
          <a:p>
            <a:r>
              <a:rPr lang="zh-CN" altLang="en-US" sz="4000" b="1" dirty="0">
                <a:solidFill>
                  <a:schemeClr val="tx1"/>
                </a:solidFill>
              </a:rPr>
              <a:t>怎样看待他们所采用的迷信手法？</a:t>
            </a:r>
            <a:br>
              <a:rPr lang="zh-CN" altLang="en-US" sz="4000" b="1" dirty="0">
                <a:solidFill>
                  <a:schemeClr val="tx1"/>
                </a:solidFill>
              </a:rPr>
            </a:b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96259" name="文本占位符 96258"/>
          <p:cNvSpPr>
            <a:spLocks noGrp="1"/>
          </p:cNvSpPr>
          <p:nvPr>
            <p:ph type="body" idx="1"/>
          </p:nvPr>
        </p:nvSpPr>
        <p:spPr>
          <a:xfrm>
            <a:off x="0" y="1447800"/>
            <a:ext cx="8820150" cy="4530725"/>
          </a:xfrm>
        </p:spPr>
        <p:txBody>
          <a:bodyPr/>
          <a:p>
            <a:pPr>
              <a:lnSpc>
                <a:spcPct val="130000"/>
              </a:lnSpc>
              <a:spcBef>
                <a:spcPct val="50000"/>
              </a:spcBef>
              <a:buClr>
                <a:schemeClr val="bg1"/>
              </a:buClr>
              <a:buNone/>
            </a:pPr>
            <a:r>
              <a:rPr lang="en-US" altLang="zh-CN" sz="4400" b="1" dirty="0">
                <a:solidFill>
                  <a:srgbClr val="FFFF00"/>
                </a:solidFill>
              </a:rPr>
              <a:t>  </a:t>
            </a:r>
            <a:r>
              <a:rPr lang="zh-CN" altLang="en-US" sz="4400" b="1" dirty="0">
                <a:solidFill>
                  <a:srgbClr val="0000FF"/>
                </a:solidFill>
              </a:rPr>
              <a:t>采用</a:t>
            </a:r>
            <a:r>
              <a:rPr lang="zh-CN" altLang="en-US" sz="4400" b="1" u="sng" dirty="0">
                <a:solidFill>
                  <a:srgbClr val="FF0000"/>
                </a:solidFill>
              </a:rPr>
              <a:t>“丹书鱼腹”、“篝火狐鸣”</a:t>
            </a:r>
            <a:r>
              <a:rPr lang="zh-CN" altLang="en-US" sz="4400" b="1" dirty="0">
                <a:solidFill>
                  <a:srgbClr val="0000FF"/>
                </a:solidFill>
              </a:rPr>
              <a:t>等迷信的方式，这是根据当时的的具体情况而采取的斗争策略，说明陈胜、吴广的足智多谋。</a:t>
            </a:r>
            <a:endParaRPr lang="zh-CN" altLang="en-US" sz="4400" b="1" dirty="0">
              <a:solidFill>
                <a:srgbClr val="0000FF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4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文本框 97281"/>
          <p:cNvSpPr txBox="1"/>
          <p:nvPr/>
        </p:nvSpPr>
        <p:spPr>
          <a:xfrm>
            <a:off x="468313" y="908050"/>
            <a:ext cx="81359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</a:rPr>
              <a:t>这一段主要采用了什么描写方法？</a:t>
            </a:r>
            <a:endParaRPr lang="zh-CN" altLang="en-US" sz="4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97283" name="文本框 97282"/>
          <p:cNvSpPr txBox="1"/>
          <p:nvPr/>
        </p:nvSpPr>
        <p:spPr>
          <a:xfrm>
            <a:off x="250825" y="2205038"/>
            <a:ext cx="8497888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语言、动作、外貌描写。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以记叙人物的对话为主。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通过对话描写，刻画了陈胜、吴广的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革命精神和非凡的才能。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占位符 64513"/>
          <p:cNvSpPr>
            <a:spLocks noGrp="1"/>
          </p:cNvSpPr>
          <p:nvPr>
            <p:ph type="body" idx="1"/>
          </p:nvPr>
        </p:nvSpPr>
        <p:spPr>
          <a:xfrm>
            <a:off x="1752600" y="228600"/>
            <a:ext cx="6172200" cy="12954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8800" dirty="0">
                <a:ea typeface="隶书" pitchFamily="49" charset="-122"/>
              </a:rPr>
              <a:t>第三段学习</a:t>
            </a:r>
            <a:endParaRPr lang="zh-CN" altLang="en-US" sz="8800" dirty="0">
              <a:ea typeface="隶书" pitchFamily="49" charset="-122"/>
            </a:endParaRPr>
          </a:p>
        </p:txBody>
      </p:sp>
      <p:grpSp>
        <p:nvGrpSpPr>
          <p:cNvPr id="64515" name="组合 64514"/>
          <p:cNvGrpSpPr/>
          <p:nvPr/>
        </p:nvGrpSpPr>
        <p:grpSpPr>
          <a:xfrm>
            <a:off x="1371600" y="1676400"/>
            <a:ext cx="6407150" cy="4792663"/>
            <a:chOff x="0" y="0"/>
            <a:chExt cx="4036" cy="3019"/>
          </a:xfrm>
        </p:grpSpPr>
        <p:sp>
          <p:nvSpPr>
            <p:cNvPr id="64516" name="矩形 64515" descr="chen_wu[20]"/>
            <p:cNvSpPr>
              <a:spLocks noChangeAspect="1"/>
            </p:cNvSpPr>
            <p:nvPr/>
          </p:nvSpPr>
          <p:spPr>
            <a:xfrm>
              <a:off x="0" y="0"/>
              <a:ext cx="4036" cy="2851"/>
            </a:xfrm>
            <a:prstGeom prst="rect">
              <a:avLst/>
            </a:prstGeom>
            <a:blipFill rotWithShape="1">
              <a:blip r:embed="rId1"/>
              <a:stretch>
                <a:fillRect r="-10"/>
              </a:stretch>
            </a:blipFill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4517" name="矩形 64516"/>
            <p:cNvSpPr/>
            <p:nvPr/>
          </p:nvSpPr>
          <p:spPr>
            <a:xfrm>
              <a:off x="0" y="2875"/>
              <a:ext cx="4036" cy="1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endParaRPr sz="240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文本框 65537"/>
          <p:cNvSpPr txBox="1"/>
          <p:nvPr/>
        </p:nvSpPr>
        <p:spPr>
          <a:xfrm>
            <a:off x="0" y="-304800"/>
            <a:ext cx="8686800" cy="6502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50000"/>
              </a:lnSpc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吴广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素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爱</a:t>
            </a:r>
            <a:r>
              <a:rPr lang="zh-CN" altLang="en-US" sz="2800" b="1" dirty="0">
                <a:latin typeface="Times New Roman" panose="02020603050405020304" pitchFamily="18" charset="0"/>
              </a:rPr>
              <a:t>人，士卒多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 dirty="0">
                <a:latin typeface="Times New Roman" panose="02020603050405020304" pitchFamily="18" charset="0"/>
              </a:rPr>
              <a:t>用者。将尉醉，广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故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数</a:t>
            </a:r>
            <a:r>
              <a:rPr lang="zh-CN" altLang="en-US" sz="2800" b="1" dirty="0">
                <a:latin typeface="Times New Roman" panose="02020603050405020304" pitchFamily="18" charset="0"/>
              </a:rPr>
              <a:t>言欲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亡</a:t>
            </a:r>
            <a:r>
              <a:rPr lang="zh-CN" altLang="en-US" sz="2800" b="1" dirty="0">
                <a:latin typeface="Times New Roman" panose="02020603050405020304" pitchFamily="18" charset="0"/>
              </a:rPr>
              <a:t>，        忿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恚</a:t>
            </a:r>
            <a:r>
              <a:rPr lang="zh-CN" altLang="en-US" sz="2800" b="1" dirty="0">
                <a:latin typeface="Times New Roman" panose="02020603050405020304" pitchFamily="18" charset="0"/>
              </a:rPr>
              <a:t>尉，令辱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2800" b="1" dirty="0">
                <a:latin typeface="Times New Roman" panose="02020603050405020304" pitchFamily="18" charset="0"/>
              </a:rPr>
              <a:t>，以激怒其众。尉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果笞</a:t>
            </a:r>
            <a:r>
              <a:rPr lang="zh-CN" altLang="en-US" sz="2800" b="1" dirty="0">
                <a:latin typeface="Times New Roman" panose="02020603050405020304" pitchFamily="18" charset="0"/>
              </a:rPr>
              <a:t>广。尉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剑挺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，广起，夺而杀尉。陈胜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佐</a:t>
            </a:r>
            <a:r>
              <a:rPr lang="zh-CN" altLang="en-US" sz="2800" b="1" dirty="0">
                <a:latin typeface="Times New Roman" panose="02020603050405020304" pitchFamily="18" charset="0"/>
              </a:rPr>
              <a:t>之，</a:t>
            </a:r>
            <a:r>
              <a:rPr lang="zh-CN" altLang="en-US" sz="2800" b="1" u="sng" dirty="0">
                <a:solidFill>
                  <a:srgbClr val="FF0066"/>
                </a:solidFill>
                <a:latin typeface="Times New Roman" panose="02020603050405020304" pitchFamily="18" charset="0"/>
              </a:rPr>
              <a:t>并</a:t>
            </a:r>
            <a:r>
              <a:rPr lang="zh-CN" altLang="en-US" sz="2800" b="1" dirty="0">
                <a:latin typeface="Times New Roman" panose="02020603050405020304" pitchFamily="18" charset="0"/>
              </a:rPr>
              <a:t>杀两尉。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召令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徒属</a:t>
            </a:r>
            <a:r>
              <a:rPr lang="zh-CN" altLang="en-US" sz="2800" b="1" dirty="0">
                <a:latin typeface="Times New Roman" panose="02020603050405020304" pitchFamily="18" charset="0"/>
              </a:rPr>
              <a:t>曰：“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公等</a:t>
            </a:r>
            <a:r>
              <a:rPr lang="zh-CN" altLang="en-US" sz="2800" b="1" dirty="0">
                <a:latin typeface="Times New Roman" panose="02020603050405020304" pitchFamily="18" charset="0"/>
              </a:rPr>
              <a:t>遇雨，皆已失期，失期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当</a:t>
            </a:r>
            <a:r>
              <a:rPr lang="zh-CN" altLang="en-US" sz="2800" b="1" dirty="0">
                <a:latin typeface="Times New Roman" panose="02020603050405020304" pitchFamily="18" charset="0"/>
              </a:rPr>
              <a:t>斩。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借第令</a:t>
            </a:r>
            <a:r>
              <a:rPr lang="zh-CN" altLang="en-US" sz="2800" b="1" dirty="0">
                <a:latin typeface="Times New Roman" panose="02020603050405020304" pitchFamily="18" charset="0"/>
              </a:rPr>
              <a:t>毋斩，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而</a:t>
            </a:r>
            <a:r>
              <a:rPr lang="zh-CN" altLang="en-US" sz="2800" b="1" dirty="0">
                <a:latin typeface="Times New Roman" panose="02020603050405020304" pitchFamily="18" charset="0"/>
              </a:rPr>
              <a:t>戍死者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固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十六七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且</a:t>
            </a:r>
            <a:r>
              <a:rPr lang="zh-CN" altLang="en-US" sz="2800" b="1" dirty="0">
                <a:latin typeface="Times New Roman" panose="02020603050405020304" pitchFamily="18" charset="0"/>
              </a:rPr>
              <a:t>壮士不死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即已</a:t>
            </a:r>
            <a:r>
              <a:rPr lang="zh-CN" altLang="en-US" sz="2800" b="1" dirty="0">
                <a:latin typeface="Times New Roman" panose="02020603050405020304" pitchFamily="18" charset="0"/>
              </a:rPr>
              <a:t>，死  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即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举</a:t>
            </a:r>
            <a:r>
              <a:rPr lang="zh-CN" altLang="en-US" sz="2800" b="1" dirty="0">
                <a:latin typeface="Times New Roman" panose="02020603050405020304" pitchFamily="18" charset="0"/>
              </a:rPr>
              <a:t>大名耳，王侯将相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宁</a:t>
            </a:r>
            <a:r>
              <a:rPr lang="zh-CN" altLang="en-US" sz="2800" b="1" dirty="0">
                <a:latin typeface="Times New Roman" panose="02020603050405020304" pitchFamily="18" charset="0"/>
              </a:rPr>
              <a:t>有种乎！”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5539" name="矩形 65538"/>
          <p:cNvSpPr/>
          <p:nvPr/>
        </p:nvSpPr>
        <p:spPr>
          <a:xfrm>
            <a:off x="1371600" y="762000"/>
            <a:ext cx="11525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爱护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40" name="矩形 65539"/>
          <p:cNvSpPr/>
          <p:nvPr/>
        </p:nvSpPr>
        <p:spPr>
          <a:xfrm>
            <a:off x="3124200" y="7620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被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\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替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7162800" y="762000"/>
            <a:ext cx="98107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屡次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42" name="矩形 65541"/>
          <p:cNvSpPr/>
          <p:nvPr/>
        </p:nvSpPr>
        <p:spPr>
          <a:xfrm>
            <a:off x="0" y="1828800"/>
            <a:ext cx="110013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逃跑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43" name="矩形 65542"/>
          <p:cNvSpPr/>
          <p:nvPr/>
        </p:nvSpPr>
        <p:spPr>
          <a:xfrm>
            <a:off x="5867400" y="1752600"/>
            <a:ext cx="1219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果然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44" name="矩形 65543"/>
          <p:cNvSpPr/>
          <p:nvPr/>
        </p:nvSpPr>
        <p:spPr>
          <a:xfrm>
            <a:off x="7162800" y="1752600"/>
            <a:ext cx="15716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用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竹板打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45" name="矩形 65544"/>
          <p:cNvSpPr/>
          <p:nvPr/>
        </p:nvSpPr>
        <p:spPr>
          <a:xfrm>
            <a:off x="7467600" y="3962400"/>
            <a:ext cx="93503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应当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6" name="矩形 65545"/>
          <p:cNvSpPr/>
          <p:nvPr/>
        </p:nvSpPr>
        <p:spPr>
          <a:xfrm>
            <a:off x="304800" y="5029200"/>
            <a:ext cx="1905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即使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7" name="矩形 65546"/>
          <p:cNvSpPr/>
          <p:nvPr/>
        </p:nvSpPr>
        <p:spPr>
          <a:xfrm>
            <a:off x="2362200" y="50292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然而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8" name="矩形 65547"/>
          <p:cNvSpPr/>
          <p:nvPr/>
        </p:nvSpPr>
        <p:spPr>
          <a:xfrm>
            <a:off x="3886200" y="5029200"/>
            <a:ext cx="9366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必定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9" name="矩形 65548"/>
          <p:cNvSpPr/>
          <p:nvPr/>
        </p:nvSpPr>
        <p:spPr>
          <a:xfrm>
            <a:off x="2667000" y="6096000"/>
            <a:ext cx="7207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立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50" name="矩形 65549"/>
          <p:cNvSpPr/>
          <p:nvPr/>
        </p:nvSpPr>
        <p:spPr>
          <a:xfrm>
            <a:off x="5867400" y="6096000"/>
            <a:ext cx="10080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难道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51" name="文本框 65550"/>
          <p:cNvSpPr txBox="1"/>
          <p:nvPr/>
        </p:nvSpPr>
        <p:spPr>
          <a:xfrm>
            <a:off x="6019800" y="2895600"/>
            <a:ext cx="90487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一齐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52" name="文本框 65551"/>
          <p:cNvSpPr txBox="1"/>
          <p:nvPr/>
        </p:nvSpPr>
        <p:spPr>
          <a:xfrm>
            <a:off x="4953000" y="5029200"/>
            <a:ext cx="2209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十分之六七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53" name="矩形 65552"/>
          <p:cNvSpPr/>
          <p:nvPr/>
        </p:nvSpPr>
        <p:spPr>
          <a:xfrm>
            <a:off x="0" y="762000"/>
            <a:ext cx="11525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一向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54" name="矩形 65553"/>
          <p:cNvSpPr/>
          <p:nvPr/>
        </p:nvSpPr>
        <p:spPr>
          <a:xfrm>
            <a:off x="5791200" y="762000"/>
            <a:ext cx="11525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故意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55" name="矩形 65554"/>
          <p:cNvSpPr/>
          <p:nvPr/>
        </p:nvSpPr>
        <p:spPr>
          <a:xfrm>
            <a:off x="1600200" y="17526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恼怒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56" name="矩形 65555"/>
          <p:cNvSpPr/>
          <p:nvPr/>
        </p:nvSpPr>
        <p:spPr>
          <a:xfrm>
            <a:off x="3124200" y="17526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代吴广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57" name="矩形 65556"/>
          <p:cNvSpPr/>
          <p:nvPr/>
        </p:nvSpPr>
        <p:spPr>
          <a:xfrm>
            <a:off x="228600" y="2895600"/>
            <a:ext cx="1905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剑拔出鞘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58" name="矩形 65557"/>
          <p:cNvSpPr/>
          <p:nvPr/>
        </p:nvSpPr>
        <p:spPr>
          <a:xfrm>
            <a:off x="4572000" y="28956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协助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59" name="矩形 65558"/>
          <p:cNvSpPr/>
          <p:nvPr/>
        </p:nvSpPr>
        <p:spPr>
          <a:xfrm>
            <a:off x="7239000" y="28956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召集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60" name="矩形 65559"/>
          <p:cNvSpPr/>
          <p:nvPr/>
        </p:nvSpPr>
        <p:spPr>
          <a:xfrm>
            <a:off x="0" y="38862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号令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61" name="矩形 65560"/>
          <p:cNvSpPr/>
          <p:nvPr/>
        </p:nvSpPr>
        <p:spPr>
          <a:xfrm>
            <a:off x="1447800" y="3886200"/>
            <a:ext cx="1752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所属的人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62" name="矩形 65561"/>
          <p:cNvSpPr/>
          <p:nvPr/>
        </p:nvSpPr>
        <p:spPr>
          <a:xfrm>
            <a:off x="3352800" y="3886200"/>
            <a:ext cx="1828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你们诸位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63" name="矩形 65562"/>
          <p:cNvSpPr/>
          <p:nvPr/>
        </p:nvSpPr>
        <p:spPr>
          <a:xfrm>
            <a:off x="5791200" y="41148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况且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64" name="矩形 65563"/>
          <p:cNvSpPr/>
          <p:nvPr/>
        </p:nvSpPr>
        <p:spPr>
          <a:xfrm>
            <a:off x="7467600" y="51054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就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65" name="矩形 65564"/>
          <p:cNvSpPr/>
          <p:nvPr/>
        </p:nvSpPr>
        <p:spPr>
          <a:xfrm>
            <a:off x="0" y="6096000"/>
            <a:ext cx="1371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罢了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5566" name="矩形 65565"/>
          <p:cNvSpPr/>
          <p:nvPr/>
        </p:nvSpPr>
        <p:spPr>
          <a:xfrm>
            <a:off x="1676400" y="6096000"/>
            <a:ext cx="914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就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nimBg="1"/>
      <p:bldP spid="65540" grpId="0" animBg="1"/>
      <p:bldP spid="65541" grpId="0" animBg="1"/>
      <p:bldP spid="65542" grpId="0" animBg="1"/>
      <p:bldP spid="65543" grpId="0" animBg="1"/>
      <p:bldP spid="65544" grpId="0" animBg="1"/>
      <p:bldP spid="65545" grpId="0" animBg="1"/>
      <p:bldP spid="65546" grpId="0" animBg="1"/>
      <p:bldP spid="65547" grpId="0" animBg="1"/>
      <p:bldP spid="65548" grpId="0" animBg="1"/>
      <p:bldP spid="65549" grpId="0" animBg="1"/>
      <p:bldP spid="65550" grpId="0" animBg="1"/>
      <p:bldP spid="65551" grpId="0" animBg="1"/>
      <p:bldP spid="65552" grpId="0" animBg="1"/>
      <p:bldP spid="65553" grpId="0" animBg="1"/>
      <p:bldP spid="65554" grpId="0" animBg="1"/>
      <p:bldP spid="65555" grpId="0" animBg="1"/>
      <p:bldP spid="65556" grpId="0" animBg="1"/>
      <p:bldP spid="65557" grpId="0" animBg="1"/>
      <p:bldP spid="65558" grpId="0" animBg="1"/>
      <p:bldP spid="65559" grpId="0" animBg="1"/>
      <p:bldP spid="65560" grpId="0" animBg="1"/>
      <p:bldP spid="65561" grpId="0" animBg="1"/>
      <p:bldP spid="65562" grpId="0" animBg="1"/>
      <p:bldP spid="65563" grpId="0" animBg="1"/>
      <p:bldP spid="65564" grpId="0" animBg="1"/>
      <p:bldP spid="65565" grpId="0" animBg="1"/>
      <p:bldP spid="6556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文本框 66561"/>
          <p:cNvSpPr txBox="1"/>
          <p:nvPr/>
        </p:nvSpPr>
        <p:spPr>
          <a:xfrm>
            <a:off x="323850" y="-304800"/>
            <a:ext cx="8362950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3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徒属皆曰：“敬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受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命。”乃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诈称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公子扶苏﹑项燕，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从</a:t>
            </a:r>
            <a:r>
              <a:rPr lang="zh-CN" altLang="en-US" sz="3200" b="1" dirty="0">
                <a:latin typeface="Times New Roman" panose="02020603050405020304" pitchFamily="18" charset="0"/>
              </a:rPr>
              <a:t>民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欲</a:t>
            </a:r>
            <a:r>
              <a:rPr lang="zh-CN" altLang="en-US" sz="3200" b="1" dirty="0">
                <a:latin typeface="Times New Roman" panose="02020603050405020304" pitchFamily="18" charset="0"/>
              </a:rPr>
              <a:t>也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       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袒右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，称大楚。</a:t>
            </a:r>
            <a:r>
              <a:rPr lang="zh-CN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坛而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盟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，祭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尉首。陈胜自立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将军，吴广为都尉。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攻大泽乡，</a:t>
            </a: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收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而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攻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蕲。</a:t>
            </a:r>
            <a:endParaRPr lang="zh-CN" altLang="en-US" sz="3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3" name="矩形 66562"/>
          <p:cNvSpPr/>
          <p:nvPr/>
        </p:nvSpPr>
        <p:spPr>
          <a:xfrm>
            <a:off x="2819400" y="10668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接受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4" name="矩形 66563"/>
          <p:cNvSpPr/>
          <p:nvPr/>
        </p:nvSpPr>
        <p:spPr>
          <a:xfrm>
            <a:off x="2209800" y="2590800"/>
            <a:ext cx="13716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愿望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5" name="矩形 66564"/>
          <p:cNvSpPr/>
          <p:nvPr/>
        </p:nvSpPr>
        <p:spPr>
          <a:xfrm>
            <a:off x="6781800" y="2590800"/>
            <a:ext cx="6096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筑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6" name="矩形 66565"/>
          <p:cNvSpPr/>
          <p:nvPr/>
        </p:nvSpPr>
        <p:spPr>
          <a:xfrm>
            <a:off x="1676400" y="4114800"/>
            <a:ext cx="600075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用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7" name="矩形 66566"/>
          <p:cNvSpPr/>
          <p:nvPr/>
        </p:nvSpPr>
        <p:spPr>
          <a:xfrm>
            <a:off x="3810000" y="2590800"/>
            <a:ext cx="20574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露出右臂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8" name="矩形 66567"/>
          <p:cNvSpPr/>
          <p:nvPr/>
        </p:nvSpPr>
        <p:spPr>
          <a:xfrm>
            <a:off x="4648200" y="11430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冒充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9" name="矩形 66568"/>
          <p:cNvSpPr/>
          <p:nvPr/>
        </p:nvSpPr>
        <p:spPr>
          <a:xfrm>
            <a:off x="685800" y="25908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依从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0" name="矩形 66569"/>
          <p:cNvSpPr/>
          <p:nvPr/>
        </p:nvSpPr>
        <p:spPr>
          <a:xfrm>
            <a:off x="228600" y="41910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盟誓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1" name="矩形 66570"/>
          <p:cNvSpPr/>
          <p:nvPr/>
        </p:nvSpPr>
        <p:spPr>
          <a:xfrm>
            <a:off x="4343400" y="41910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担任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2" name="矩形 66571"/>
          <p:cNvSpPr/>
          <p:nvPr/>
        </p:nvSpPr>
        <p:spPr>
          <a:xfrm>
            <a:off x="2590800" y="56388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收集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3" name="矩形 66572"/>
          <p:cNvSpPr/>
          <p:nvPr/>
        </p:nvSpPr>
        <p:spPr>
          <a:xfrm>
            <a:off x="3810000" y="57150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顺承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4" name="矩形 66573"/>
          <p:cNvSpPr/>
          <p:nvPr/>
        </p:nvSpPr>
        <p:spPr>
          <a:xfrm>
            <a:off x="5105400" y="55626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攻打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animBg="1"/>
      <p:bldP spid="66564" grpId="0" animBg="1"/>
      <p:bldP spid="66565" grpId="0" animBg="1"/>
      <p:bldP spid="66566" grpId="0" animBg="1"/>
      <p:bldP spid="66567" grpId="0" animBg="1"/>
      <p:bldP spid="66568" grpId="0" animBg="1"/>
      <p:bldP spid="66569" grpId="0" animBg="1"/>
      <p:bldP spid="66570" grpId="0" animBg="1"/>
      <p:bldP spid="66571" grpId="0" animBg="1"/>
      <p:bldP spid="66572" grpId="0" animBg="1"/>
      <p:bldP spid="66573" grpId="0" animBg="1"/>
      <p:bldP spid="6657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框 67585"/>
          <p:cNvSpPr txBox="1"/>
          <p:nvPr/>
        </p:nvSpPr>
        <p:spPr>
          <a:xfrm>
            <a:off x="457200" y="-457200"/>
            <a:ext cx="8362950" cy="695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3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蕲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下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              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乃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令符离人葛婴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将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兵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徇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蕲      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东。攻铚﹑酇﹑苦﹑柘﹑谯皆下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。行收兵。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比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至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陈，</a:t>
            </a:r>
            <a:r>
              <a:rPr lang="zh-CN" altLang="en-US" sz="30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车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六七百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乘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             </a:t>
            </a:r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骑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千余，卒数万人。攻陈，陈守令皆不在，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独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守丞与战谯门中。弗胜，守丞死，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乃              入      </a:t>
            </a:r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据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陈。</a:t>
            </a:r>
            <a:endParaRPr lang="zh-CN" altLang="en-US" sz="3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87" name="矩形 67586"/>
          <p:cNvSpPr/>
          <p:nvPr/>
        </p:nvSpPr>
        <p:spPr>
          <a:xfrm>
            <a:off x="4876800" y="762000"/>
            <a:ext cx="1243013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率领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88" name="矩形 67587"/>
          <p:cNvSpPr/>
          <p:nvPr/>
        </p:nvSpPr>
        <p:spPr>
          <a:xfrm>
            <a:off x="7620000" y="2209800"/>
            <a:ext cx="10795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等到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89" name="矩形 67588"/>
          <p:cNvSpPr/>
          <p:nvPr/>
        </p:nvSpPr>
        <p:spPr>
          <a:xfrm>
            <a:off x="4800600" y="3505200"/>
            <a:ext cx="115093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马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0" name="矩形 67589"/>
          <p:cNvSpPr/>
          <p:nvPr/>
        </p:nvSpPr>
        <p:spPr>
          <a:xfrm>
            <a:off x="5105400" y="6172200"/>
            <a:ext cx="118745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占有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1" name="矩形 67590"/>
          <p:cNvSpPr/>
          <p:nvPr/>
        </p:nvSpPr>
        <p:spPr>
          <a:xfrm>
            <a:off x="7467600" y="685800"/>
            <a:ext cx="1447800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表地域界限。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2" name="矩形 67591"/>
          <p:cNvSpPr/>
          <p:nvPr/>
        </p:nvSpPr>
        <p:spPr>
          <a:xfrm>
            <a:off x="0" y="762000"/>
            <a:ext cx="22098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攻下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\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攻克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3" name="矩形 67592"/>
          <p:cNvSpPr/>
          <p:nvPr/>
        </p:nvSpPr>
        <p:spPr>
          <a:xfrm>
            <a:off x="2514600" y="7620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于是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4" name="矩形 67593"/>
          <p:cNvSpPr/>
          <p:nvPr/>
        </p:nvSpPr>
        <p:spPr>
          <a:xfrm>
            <a:off x="6248400" y="685800"/>
            <a:ext cx="10810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攻占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5" name="矩形 67594"/>
          <p:cNvSpPr/>
          <p:nvPr/>
        </p:nvSpPr>
        <p:spPr>
          <a:xfrm>
            <a:off x="3962400" y="2133600"/>
            <a:ext cx="2376488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代上述五地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6" name="矩形 67595"/>
          <p:cNvSpPr/>
          <p:nvPr/>
        </p:nvSpPr>
        <p:spPr>
          <a:xfrm>
            <a:off x="152400" y="3505200"/>
            <a:ext cx="10795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到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7" name="矩形 67596"/>
          <p:cNvSpPr/>
          <p:nvPr/>
        </p:nvSpPr>
        <p:spPr>
          <a:xfrm>
            <a:off x="1371600" y="3505200"/>
            <a:ext cx="10795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战车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8" name="矩形 67597"/>
          <p:cNvSpPr/>
          <p:nvPr/>
        </p:nvSpPr>
        <p:spPr>
          <a:xfrm>
            <a:off x="2514600" y="3429000"/>
            <a:ext cx="2209800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古代一车四马为一乘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9" name="矩形 67598"/>
          <p:cNvSpPr/>
          <p:nvPr/>
        </p:nvSpPr>
        <p:spPr>
          <a:xfrm>
            <a:off x="3886200" y="4876800"/>
            <a:ext cx="10795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只有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600" name="矩形 67599"/>
          <p:cNvSpPr/>
          <p:nvPr/>
        </p:nvSpPr>
        <p:spPr>
          <a:xfrm>
            <a:off x="2286000" y="6096000"/>
            <a:ext cx="10795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就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601" name="矩形 67600"/>
          <p:cNvSpPr/>
          <p:nvPr/>
        </p:nvSpPr>
        <p:spPr>
          <a:xfrm>
            <a:off x="3810000" y="6096000"/>
            <a:ext cx="1079500" cy="5889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进入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animBg="1"/>
      <p:bldP spid="67588" grpId="0" animBg="1"/>
      <p:bldP spid="67589" grpId="0" animBg="1"/>
      <p:bldP spid="67590" grpId="0" animBg="1"/>
      <p:bldP spid="67591" grpId="0" animBg="1"/>
      <p:bldP spid="67592" grpId="0" animBg="1"/>
      <p:bldP spid="67593" grpId="0" animBg="1"/>
      <p:bldP spid="67594" grpId="0" animBg="1"/>
      <p:bldP spid="67595" grpId="0" animBg="1"/>
      <p:bldP spid="67596" grpId="0" animBg="1"/>
      <p:bldP spid="67597" grpId="0" animBg="1"/>
      <p:bldP spid="67598" grpId="0" animBg="1"/>
      <p:bldP spid="67599" grpId="0" animBg="1"/>
      <p:bldP spid="67600" grpId="0" animBg="1"/>
      <p:bldP spid="6760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文本框 68609"/>
          <p:cNvSpPr txBox="1"/>
          <p:nvPr/>
        </p:nvSpPr>
        <p:spPr>
          <a:xfrm>
            <a:off x="152400" y="-457200"/>
            <a:ext cx="8229600" cy="752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数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日，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号令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召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三老﹑豪杰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与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皆来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会      计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事。三老﹑豪杰皆曰：“将军</a:t>
            </a:r>
            <a:r>
              <a:rPr lang="zh-CN" altLang="en-US" sz="2800" b="1" dirty="0">
                <a:latin typeface="Times New Roman" panose="02020603050405020304" pitchFamily="18" charset="0"/>
              </a:rPr>
              <a:t>身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被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执        锐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伐  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无道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诛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暴秦，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复立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楚国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之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社稷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功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宜 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。”陈涉乃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为王，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号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张楚。当此时，诸郡县苦秦吏者，皆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刑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长吏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，杀之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以应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陈涉。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8611" name="矩形 68610"/>
          <p:cNvSpPr/>
          <p:nvPr/>
        </p:nvSpPr>
        <p:spPr>
          <a:xfrm>
            <a:off x="4572000" y="685800"/>
            <a:ext cx="90487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一齐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2" name="矩形 68611"/>
          <p:cNvSpPr/>
          <p:nvPr/>
        </p:nvSpPr>
        <p:spPr>
          <a:xfrm>
            <a:off x="5638800" y="685800"/>
            <a:ext cx="10128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集会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3" name="矩形 68612"/>
          <p:cNvSpPr/>
          <p:nvPr/>
        </p:nvSpPr>
        <p:spPr>
          <a:xfrm>
            <a:off x="6781800" y="685800"/>
            <a:ext cx="132715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商量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4" name="矩形 68613"/>
          <p:cNvSpPr/>
          <p:nvPr/>
        </p:nvSpPr>
        <p:spPr>
          <a:xfrm>
            <a:off x="3124200" y="1905000"/>
            <a:ext cx="13716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通 “披”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穿着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5" name="矩形 68614"/>
          <p:cNvSpPr/>
          <p:nvPr/>
        </p:nvSpPr>
        <p:spPr>
          <a:xfrm>
            <a:off x="0" y="2209800"/>
            <a:ext cx="1084263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讨伐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6" name="矩形 68615"/>
          <p:cNvSpPr/>
          <p:nvPr/>
        </p:nvSpPr>
        <p:spPr>
          <a:xfrm>
            <a:off x="762000" y="3124200"/>
            <a:ext cx="1420813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暴虐，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没有德政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7" name="矩形 68616"/>
          <p:cNvSpPr/>
          <p:nvPr/>
        </p:nvSpPr>
        <p:spPr>
          <a:xfrm>
            <a:off x="1600200" y="2209800"/>
            <a:ext cx="1152525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讨伐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8" name="矩形 68617"/>
          <p:cNvSpPr/>
          <p:nvPr/>
        </p:nvSpPr>
        <p:spPr>
          <a:xfrm>
            <a:off x="2743200" y="3276600"/>
            <a:ext cx="179863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重新建立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9" name="矩形 68618"/>
          <p:cNvSpPr/>
          <p:nvPr/>
        </p:nvSpPr>
        <p:spPr>
          <a:xfrm>
            <a:off x="0" y="4495800"/>
            <a:ext cx="1219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应当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20" name="矩形 68619"/>
          <p:cNvSpPr/>
          <p:nvPr/>
        </p:nvSpPr>
        <p:spPr>
          <a:xfrm>
            <a:off x="5791200" y="3200400"/>
            <a:ext cx="1473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代国家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21" name="矩形 68620"/>
          <p:cNvSpPr/>
          <p:nvPr/>
        </p:nvSpPr>
        <p:spPr>
          <a:xfrm>
            <a:off x="5486400" y="4419600"/>
            <a:ext cx="12192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宣称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22" name="矩形 68621"/>
          <p:cNvSpPr/>
          <p:nvPr/>
        </p:nvSpPr>
        <p:spPr>
          <a:xfrm>
            <a:off x="6477000" y="4495800"/>
            <a:ext cx="9906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是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23" name="矩形 68622"/>
          <p:cNvSpPr/>
          <p:nvPr/>
        </p:nvSpPr>
        <p:spPr>
          <a:xfrm>
            <a:off x="3581400" y="5791200"/>
            <a:ext cx="129063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惩罚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24" name="矩形 68623"/>
          <p:cNvSpPr/>
          <p:nvPr/>
        </p:nvSpPr>
        <p:spPr>
          <a:xfrm>
            <a:off x="6477000" y="5867400"/>
            <a:ext cx="78263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来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25" name="矩形 68624"/>
          <p:cNvSpPr/>
          <p:nvPr/>
        </p:nvSpPr>
        <p:spPr>
          <a:xfrm>
            <a:off x="7315200" y="5867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响应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26" name="矩形 68625"/>
          <p:cNvSpPr/>
          <p:nvPr/>
        </p:nvSpPr>
        <p:spPr>
          <a:xfrm>
            <a:off x="152400" y="7620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几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27" name="矩形 68626"/>
          <p:cNvSpPr/>
          <p:nvPr/>
        </p:nvSpPr>
        <p:spPr>
          <a:xfrm>
            <a:off x="1447800" y="6858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命令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28" name="矩形 68627"/>
          <p:cNvSpPr/>
          <p:nvPr/>
        </p:nvSpPr>
        <p:spPr>
          <a:xfrm>
            <a:off x="2590800" y="6858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召集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29" name="矩形 68628"/>
          <p:cNvSpPr/>
          <p:nvPr/>
        </p:nvSpPr>
        <p:spPr>
          <a:xfrm>
            <a:off x="4572000" y="19812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铁甲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30" name="矩形 68629"/>
          <p:cNvSpPr/>
          <p:nvPr/>
        </p:nvSpPr>
        <p:spPr>
          <a:xfrm>
            <a:off x="5791200" y="19812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紧握着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31" name="矩形 68630"/>
          <p:cNvSpPr/>
          <p:nvPr/>
        </p:nvSpPr>
        <p:spPr>
          <a:xfrm>
            <a:off x="7162800" y="19812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武器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32" name="矩形 68631"/>
          <p:cNvSpPr/>
          <p:nvPr/>
        </p:nvSpPr>
        <p:spPr>
          <a:xfrm>
            <a:off x="4572000" y="32766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的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33" name="矩形 68632"/>
          <p:cNvSpPr/>
          <p:nvPr/>
        </p:nvSpPr>
        <p:spPr>
          <a:xfrm>
            <a:off x="7467600" y="3200400"/>
            <a:ext cx="1143000" cy="8318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论功劳名作状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34" name="矩形 68633"/>
          <p:cNvSpPr/>
          <p:nvPr/>
        </p:nvSpPr>
        <p:spPr>
          <a:xfrm>
            <a:off x="1143000" y="4495800"/>
            <a:ext cx="11430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称作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35" name="矩形 68634"/>
          <p:cNvSpPr/>
          <p:nvPr/>
        </p:nvSpPr>
        <p:spPr>
          <a:xfrm>
            <a:off x="2209800" y="4419600"/>
            <a:ext cx="18288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大王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名词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36" name="矩形 68635"/>
          <p:cNvSpPr/>
          <p:nvPr/>
        </p:nvSpPr>
        <p:spPr>
          <a:xfrm>
            <a:off x="4114800" y="4495800"/>
            <a:ext cx="1081088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即位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37" name="矩形 68636"/>
          <p:cNvSpPr/>
          <p:nvPr/>
        </p:nvSpPr>
        <p:spPr>
          <a:xfrm>
            <a:off x="5105400" y="5867400"/>
            <a:ext cx="1295400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长官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8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8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8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8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8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8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8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8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animBg="1"/>
      <p:bldP spid="68612" grpId="0" animBg="1"/>
      <p:bldP spid="68613" grpId="0" animBg="1"/>
      <p:bldP spid="68614" grpId="0" animBg="1"/>
      <p:bldP spid="68615" grpId="0" animBg="1"/>
      <p:bldP spid="68616" grpId="0" animBg="1"/>
      <p:bldP spid="68617" grpId="0" animBg="1"/>
      <p:bldP spid="68618" grpId="0" animBg="1"/>
      <p:bldP spid="68619" grpId="0" animBg="1"/>
      <p:bldP spid="68620" grpId="0" animBg="1"/>
      <p:bldP spid="68621" grpId="0" animBg="1"/>
      <p:bldP spid="68622" grpId="0" animBg="1"/>
      <p:bldP spid="68623" grpId="0" animBg="1"/>
      <p:bldP spid="68624" grpId="0" animBg="1"/>
      <p:bldP spid="68625" grpId="0" animBg="1"/>
      <p:bldP spid="68626" grpId="0" animBg="1"/>
      <p:bldP spid="68627" grpId="0" animBg="1"/>
      <p:bldP spid="68628" grpId="0" animBg="1"/>
      <p:bldP spid="68629" grpId="0" animBg="1"/>
      <p:bldP spid="68630" grpId="0" animBg="1"/>
      <p:bldP spid="68631" grpId="0" animBg="1"/>
      <p:bldP spid="68632" grpId="0" animBg="1"/>
      <p:bldP spid="68633" grpId="0" animBg="1"/>
      <p:bldP spid="68634" grpId="0" animBg="1"/>
      <p:bldP spid="68635" grpId="0" animBg="1" uiExpand="1"/>
      <p:bldP spid="68636" grpId="0" animBg="1"/>
      <p:bldP spid="6863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7330" name="矩形 227329"/>
          <p:cNvSpPr/>
          <p:nvPr/>
        </p:nvSpPr>
        <p:spPr>
          <a:xfrm>
            <a:off x="1692275" y="260350"/>
            <a:ext cx="6337300" cy="447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吴广向来爱护士卒，士兵们有许多愿意替他效力的人。押送戍卒的两个军官喝醉了酒，吴广故意多次说想要逃跑，惹军官恼怒，让军官责辱自己，以便激怒那些戍卒。军官果真用竹板打吴广。军官又拔出宝剑来威吓，吴广跳起来，夺过宝剑杀死军官。陈胜帮助他，一同杀死了两个军官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8354" name="矩形 228353"/>
          <p:cNvSpPr/>
          <p:nvPr/>
        </p:nvSpPr>
        <p:spPr>
          <a:xfrm>
            <a:off x="1547813" y="908050"/>
            <a:ext cx="6480175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陈胜、吴广召集并号令众戍卒说：“你们碰到了大雨，都已经误了朝廷规定的期限，误期就会杀头。就算朝廷不杀我们，但是戍边的人十个里头肯定有六七个死去。再说好汉不死便罢，要死就要取得大名声啊！王侯将相难道有天生的贵种吗？”众戍卒都说：“听从您的命令。”于是就冒充是公子扶苏、项燕的队伍，顺从人民的心愿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9378" name="矩形 229377"/>
          <p:cNvSpPr/>
          <p:nvPr/>
        </p:nvSpPr>
        <p:spPr>
          <a:xfrm>
            <a:off x="323850" y="260350"/>
            <a:ext cx="8280400" cy="6427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军队露出右臂作为标志，号称大楚。他们筑起高台，在台上结盟宣誓，用尉的头祭告天地。陈胜自立为将军，吴广为都尉。起义军首先攻下大泽乡，吸收民众参军后接着攻打蕲县。蕲县攻下之后，就派符离人葛婴率领部队去夺取蕲县以东的地方，攻打铚、酂、苦、柘、谯等地，都攻占下了。在行军时又沿途吸收群众参加起义军，等到到达陈县，起义军已有战车六七百辆，骑兵一千多，步兵几万人。攻打陈县时，郡守和县令都不在城中，只有守丞的谯门中同起义军作战。守丞战败，被杀死了，起义军就进城占领了陈县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1066800" y="533400"/>
            <a:ext cx="7239000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作者司马迁， </a:t>
            </a:r>
            <a:r>
              <a:rPr lang="en-US" altLang="zh-CN" sz="3200" b="1" dirty="0">
                <a:latin typeface="华文细黑" pitchFamily="2" charset="-122"/>
                <a:ea typeface="华文细黑" pitchFamily="2" charset="-122"/>
              </a:rPr>
              <a:t>10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岁“诵古文”， </a:t>
            </a:r>
            <a:r>
              <a:rPr lang="en-US" altLang="zh-CN" sz="3200" b="1" dirty="0">
                <a:latin typeface="华文细黑" pitchFamily="2" charset="-122"/>
                <a:ea typeface="华文细黑" pitchFamily="2" charset="-122"/>
              </a:rPr>
              <a:t>20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岁开始游历，游踪遍及南北，到处考察风俗，采集传说。归来后，初仕郎中，曾出使西南各地。汉武帝元封八年（公元前</a:t>
            </a:r>
            <a:r>
              <a:rPr lang="en-US" altLang="zh-CN" sz="3200" b="1" dirty="0">
                <a:latin typeface="华文细黑" pitchFamily="2" charset="-122"/>
                <a:ea typeface="华文细黑" pitchFamily="2" charset="-122"/>
              </a:rPr>
              <a:t>108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年）继承他父亲</a:t>
            </a:r>
            <a:r>
              <a:rPr lang="zh-CN" altLang="en-US" sz="32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司马谈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的官职，任</a:t>
            </a:r>
            <a:r>
              <a:rPr lang="zh-CN" altLang="en-US" sz="32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太史令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，掌管起草文书、编写史料、兼管国家典籍、天文历法等。他博览皇帝珍藏的大量图书、档案和文献。后因替投降匈奴的李陵辩解，被捕入狱，受宫刑。出狱后，任中书令，掌管皇家机要文件。他发愤著书，公元前</a:t>
            </a:r>
            <a:r>
              <a:rPr lang="en-US" altLang="zh-CN" sz="3200" b="1" dirty="0">
                <a:latin typeface="华文细黑" pitchFamily="2" charset="-122"/>
                <a:ea typeface="华文细黑" pitchFamily="2" charset="-122"/>
              </a:rPr>
              <a:t>91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年完成</a:t>
            </a:r>
            <a:r>
              <a:rPr lang="en-US" altLang="zh-CN" sz="3200" b="1" dirty="0">
                <a:latin typeface="华文细黑" pitchFamily="2" charset="-122"/>
                <a:ea typeface="华文细黑" pitchFamily="2" charset="-122"/>
              </a:rPr>
              <a:t>《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史记</a:t>
            </a:r>
            <a:r>
              <a:rPr lang="en-US" altLang="zh-CN" sz="3200" b="1" dirty="0">
                <a:latin typeface="华文细黑" pitchFamily="2" charset="-122"/>
                <a:ea typeface="华文细黑" pitchFamily="2" charset="-122"/>
              </a:rPr>
              <a:t>》</a:t>
            </a: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。</a:t>
            </a:r>
            <a:endParaRPr lang="zh-CN" altLang="en-US" sz="3200" b="1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0402" name="矩形 230401"/>
          <p:cNvSpPr/>
          <p:nvPr/>
        </p:nvSpPr>
        <p:spPr>
          <a:xfrm>
            <a:off x="1042988" y="963613"/>
            <a:ext cx="7273925" cy="5210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过了几天，陈胜下令召集三老、豪杰一起来集会议事。三老、豪杰都说：“将军亲身披着坚固的铁甲，拿着锐利的武器，讨伐无道的秦王，进攻暴虐的秦朝，重新建立楚国，论功劳应当称王。”陈胜就立为王，宣称要重建楚国。在这时，各郡县受秦朝官吏压迫的人，都惩罚那些当地各郡县的长官，杀死他们来响应陈涉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矩形 69633"/>
          <p:cNvSpPr/>
          <p:nvPr/>
        </p:nvSpPr>
        <p:spPr>
          <a:xfrm>
            <a:off x="609600" y="0"/>
            <a:ext cx="6624638" cy="11890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0000"/>
            </a:outerShdw>
          </a:effectLst>
        </p:spPr>
        <p:txBody>
          <a:bodyPr anchor="ctr">
            <a:spAutoFit/>
          </a:bodyPr>
          <a:p>
            <a:r>
              <a:rPr lang="zh-CN" altLang="en-US" sz="7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第三段段意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635" name="矩形 69634"/>
          <p:cNvSpPr/>
          <p:nvPr/>
        </p:nvSpPr>
        <p:spPr>
          <a:xfrm>
            <a:off x="609600" y="1447800"/>
            <a:ext cx="7561263" cy="19208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00"/>
            </a:outerShdw>
          </a:effectLst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叙述发动起义和取得的伟大胜利。</a:t>
            </a:r>
            <a:endParaRPr lang="zh-CN" altLang="en-US" sz="6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9636" name="组合 69635"/>
          <p:cNvGrpSpPr/>
          <p:nvPr/>
        </p:nvGrpSpPr>
        <p:grpSpPr>
          <a:xfrm>
            <a:off x="3810000" y="3665538"/>
            <a:ext cx="4425950" cy="3192462"/>
            <a:chOff x="0" y="0"/>
            <a:chExt cx="4036" cy="3019"/>
          </a:xfrm>
        </p:grpSpPr>
        <p:sp>
          <p:nvSpPr>
            <p:cNvPr id="69637" name="矩形 69636" descr="chen_wu[20]"/>
            <p:cNvSpPr>
              <a:spLocks noChangeAspect="1"/>
            </p:cNvSpPr>
            <p:nvPr/>
          </p:nvSpPr>
          <p:spPr>
            <a:xfrm>
              <a:off x="0" y="0"/>
              <a:ext cx="4036" cy="2851"/>
            </a:xfrm>
            <a:prstGeom prst="rect">
              <a:avLst/>
            </a:prstGeom>
            <a:blipFill rotWithShape="1">
              <a:blip r:embed="rId1"/>
              <a:stretch>
                <a:fillRect r="-10"/>
              </a:stretch>
            </a:blipFill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38" name="矩形 69637"/>
            <p:cNvSpPr/>
            <p:nvPr/>
          </p:nvSpPr>
          <p:spPr>
            <a:xfrm>
              <a:off x="0" y="2875"/>
              <a:ext cx="4036" cy="1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endParaRPr sz="240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标题 91137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39825"/>
          </a:xfrm>
        </p:spPr>
        <p:txBody>
          <a:bodyPr anchor="ctr"/>
          <a:p>
            <a:r>
              <a:rPr lang="zh-CN" altLang="en-US" b="1" dirty="0">
                <a:solidFill>
                  <a:schemeClr val="tx1"/>
                </a:solidFill>
              </a:rPr>
              <a:t>阅读第三段思考问题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91139" name="图片 91138" descr="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00200"/>
            <a:ext cx="4349750" cy="4716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文本框 98305"/>
          <p:cNvSpPr txBox="1"/>
          <p:nvPr/>
        </p:nvSpPr>
        <p:spPr>
          <a:xfrm>
            <a:off x="971550" y="476250"/>
            <a:ext cx="655320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200" b="1" dirty="0">
                <a:latin typeface="Times New Roman" panose="02020603050405020304" pitchFamily="18" charset="0"/>
              </a:rPr>
              <a:t>1  </a:t>
            </a:r>
            <a:r>
              <a:rPr lang="zh-CN" altLang="en-US" sz="4200" b="1" dirty="0">
                <a:latin typeface="Times New Roman" panose="02020603050405020304" pitchFamily="18" charset="0"/>
              </a:rPr>
              <a:t>第三段写了哪些内容？</a:t>
            </a:r>
            <a:endParaRPr lang="zh-CN" altLang="en-US" sz="42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98307" name="文本框 98306"/>
          <p:cNvSpPr txBox="1"/>
          <p:nvPr/>
        </p:nvSpPr>
        <p:spPr>
          <a:xfrm>
            <a:off x="611188" y="1557338"/>
            <a:ext cx="8064500" cy="4027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写了三方面内容：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并杀两尉；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召令徒属 ；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为坛而盟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。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总之，写了起义的经过和胜利情况。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8307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charRg st="2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8307">
                                            <p:txEl>
                                              <p:charRg st="25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charRg st="35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98307">
                                            <p:txEl>
                                              <p:charRg st="35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charRg st="44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8307">
                                            <p:txEl>
                                              <p:charRg st="44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标题 100353"/>
          <p:cNvSpPr txBox="1"/>
          <p:nvPr>
            <p:ph type="title"/>
          </p:nvPr>
        </p:nvSpPr>
        <p:spPr>
          <a:xfrm>
            <a:off x="323850" y="188913"/>
            <a:ext cx="8362950" cy="2359025"/>
          </a:xfrm>
        </p:spPr>
        <p:txBody>
          <a:bodyPr vert="horz" wrap="square" lIns="91440" tIns="45720" rIns="91440" bIns="45720" anchor="ctr" anchorCtr="1"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</a:rPr>
              <a:t>2  “</a:t>
            </a:r>
            <a:r>
              <a:rPr lang="zh-CN" altLang="en-US" sz="4000" b="1" dirty="0">
                <a:solidFill>
                  <a:schemeClr val="tx1"/>
                </a:solidFill>
              </a:rPr>
              <a:t>且壮士不死即已，死即举大名耳，王侯将相宁有种乎！”这句话的思想含义是什么？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100355" name="文本占位符 100354"/>
          <p:cNvSpPr txBox="1"/>
          <p:nvPr>
            <p:ph type="body" idx="1"/>
          </p:nvPr>
        </p:nvSpPr>
        <p:spPr>
          <a:xfrm>
            <a:off x="250825" y="2781300"/>
            <a:ext cx="8642350" cy="3889375"/>
          </a:xfrm>
        </p:spPr>
        <p:txBody>
          <a:bodyPr vert="horz" wrap="square" lIns="91440" tIns="45720" rIns="91440" bIns="45720" anchor="t"/>
          <a:p>
            <a:pPr>
              <a:lnSpc>
                <a:spcPct val="115000"/>
              </a:lnSpc>
              <a:spcBef>
                <a:spcPct val="50000"/>
              </a:spcBef>
              <a:buClr>
                <a:schemeClr val="bg1"/>
              </a:buClr>
              <a:buNone/>
            </a:pPr>
            <a:r>
              <a:rPr lang="en-US" altLang="zh-CN" sz="4400" b="1" dirty="0">
                <a:solidFill>
                  <a:srgbClr val="FFFF00"/>
                </a:solidFill>
              </a:rPr>
              <a:t>        </a:t>
            </a:r>
            <a:r>
              <a:rPr lang="zh-CN" altLang="en-US" b="1" dirty="0">
                <a:solidFill>
                  <a:srgbClr val="0000FF"/>
                </a:solidFill>
              </a:rPr>
              <a:t>这句话表达了陈胜等人敢做敢为，要做天下主人的英雄气概，对封建等级制度进行否定。这种思想在当时是难能可贵的。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标题 10137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结尾一句有什么作用？</a:t>
            </a:r>
            <a:b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</a:b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1379" name="文本占位符 101378"/>
          <p:cNvSpPr>
            <a:spLocks noGrp="1"/>
          </p:cNvSpPr>
          <p:nvPr>
            <p:ph type="body" idx="1"/>
          </p:nvPr>
        </p:nvSpPr>
        <p:spPr>
          <a:xfrm>
            <a:off x="468313" y="1916113"/>
            <a:ext cx="8229600" cy="4530725"/>
          </a:xfrm>
        </p:spPr>
        <p:txBody>
          <a:bodyPr/>
          <a:p>
            <a:pPr>
              <a:lnSpc>
                <a:spcPct val="110000"/>
              </a:lnSpc>
              <a:spcBef>
                <a:spcPct val="50000"/>
              </a:spcBef>
              <a:buClr>
                <a:schemeClr val="bg1"/>
              </a:buClr>
              <a:buNone/>
            </a:pPr>
            <a:r>
              <a:rPr lang="en-US" altLang="zh-CN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         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结尾一句进一步反映起义的影响、号召力之大；农民起义风暴席卷各地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猛烈地动摇了秦王朝的统治。同时也告诉人们，这场农民运动的爆发是历史的必然。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40" name="矩形 116739"/>
          <p:cNvSpPr/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>
              <a:lnSpc>
                <a:spcPct val="110000"/>
              </a:lnSpc>
            </a:pPr>
            <a:r>
              <a:rPr lang="zh-CN" altLang="en-US" sz="6000" b="1" dirty="0">
                <a:solidFill>
                  <a:srgbClr val="0000FF"/>
                </a:solidFill>
              </a:rPr>
              <a:t>本课书中的名言</a:t>
            </a:r>
            <a:endParaRPr lang="zh-CN" altLang="en-US" sz="6000" b="1" dirty="0">
              <a:solidFill>
                <a:srgbClr val="0000FF"/>
              </a:solidFill>
            </a:endParaRPr>
          </a:p>
        </p:txBody>
      </p:sp>
      <p:sp>
        <p:nvSpPr>
          <p:cNvPr id="116741" name="矩形 116740"/>
          <p:cNvSpPr/>
          <p:nvPr/>
        </p:nvSpPr>
        <p:spPr>
          <a:xfrm>
            <a:off x="457200" y="2514600"/>
            <a:ext cx="8229600" cy="3505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5400" b="1" dirty="0"/>
              <a:t>“</a:t>
            </a:r>
            <a:r>
              <a:rPr lang="zh-CN" altLang="en-US" sz="5400" b="1" dirty="0"/>
              <a:t>王侯将相宁有种乎？！”</a:t>
            </a:r>
            <a:endParaRPr lang="zh-CN" altLang="en-US" sz="5400" b="1" dirty="0"/>
          </a:p>
          <a:p>
            <a:pPr lvl="0"/>
            <a:r>
              <a:rPr lang="zh-CN" altLang="en-US" sz="5400" b="1" dirty="0"/>
              <a:t>苟富贵，无相忘。</a:t>
            </a:r>
            <a:endParaRPr lang="zh-CN" altLang="en-US" sz="5400" b="1" dirty="0"/>
          </a:p>
          <a:p>
            <a:pPr lvl="0"/>
            <a:r>
              <a:rPr lang="zh-CN" altLang="en-US" sz="5400" b="1" dirty="0"/>
              <a:t>燕雀安知鸿鹄之志哉</a:t>
            </a:r>
            <a:r>
              <a:rPr lang="en-US" altLang="zh-CN" sz="5400" b="1"/>
              <a:t>!</a:t>
            </a:r>
            <a:endParaRPr lang="en-US" altLang="zh-CN" sz="5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charRg st="13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charRg st="22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1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3" name="标题 10240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 anchor="ctr"/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梳理课文重点内容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ea typeface="隶书" pitchFamily="49" charset="-122"/>
            </a:endParaRPr>
          </a:p>
        </p:txBody>
      </p:sp>
      <p:sp>
        <p:nvSpPr>
          <p:cNvPr id="102404" name="文本占位符 102403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6324600" cy="1752600"/>
          </a:xfrm>
        </p:spPr>
        <p:txBody>
          <a:bodyPr/>
          <a:p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记叙顺序</a:t>
            </a:r>
            <a:r>
              <a:rPr lang="en-US" altLang="zh-CN" b="1">
                <a:latin typeface="Arial" panose="020B0604020202020204" pitchFamily="34" charset="0"/>
                <a:ea typeface="华文新魏" pitchFamily="2" charset="-122"/>
              </a:rPr>
              <a:t>—</a:t>
            </a:r>
            <a:endParaRPr lang="en-US" altLang="zh-CN" b="1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b="1" u="sng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以陈胜、吴广的活动为线索，</a:t>
            </a:r>
            <a:r>
              <a:rPr lang="zh-CN" altLang="en-US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按照事件发展的先后顺序叙述。</a:t>
            </a:r>
            <a:endParaRPr lang="zh-CN" altLang="en-US" b="1" dirty="0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05" name="文本框 102404"/>
          <p:cNvSpPr txBox="1"/>
          <p:nvPr/>
        </p:nvSpPr>
        <p:spPr>
          <a:xfrm>
            <a:off x="2514600" y="1447800"/>
            <a:ext cx="3886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800000"/>
                </a:solidFill>
                <a:latin typeface="Arial" panose="020B0604020202020204" pitchFamily="34" charset="0"/>
                <a:ea typeface="华文行楷" pitchFamily="2" charset="-122"/>
              </a:rPr>
              <a:t>事</a:t>
            </a:r>
            <a:r>
              <a:rPr lang="en-US" altLang="zh-CN" sz="3600" b="1">
                <a:solidFill>
                  <a:srgbClr val="800000"/>
                </a:solidFill>
                <a:latin typeface="Arial" panose="020B0604020202020204" pitchFamily="34" charset="0"/>
                <a:ea typeface="华文行楷" pitchFamily="2" charset="-122"/>
              </a:rPr>
              <a:t>——</a:t>
            </a:r>
            <a:r>
              <a:rPr lang="zh-CN" altLang="en-US" sz="3600" b="1" dirty="0">
                <a:solidFill>
                  <a:srgbClr val="800000"/>
                </a:solidFill>
                <a:latin typeface="Arial" panose="020B0604020202020204" pitchFamily="34" charset="0"/>
                <a:ea typeface="华文行楷" pitchFamily="2" charset="-122"/>
              </a:rPr>
              <a:t>大泽乡起义</a:t>
            </a:r>
            <a:endParaRPr lang="zh-CN" altLang="en-US" sz="3600" b="1" dirty="0">
              <a:solidFill>
                <a:srgbClr val="80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102406" name="图片 102405" descr="动物0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0" y="1066800"/>
            <a:ext cx="685800" cy="557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charRg st="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4">
                                            <p:txEl>
                                              <p:charRg st="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4">
                                            <p:txEl>
                                              <p:charRg st="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uiExpan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7" name="标题 10342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 anchor="ctr"/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梳理课文重点内容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ea typeface="隶书" pitchFamily="49" charset="-122"/>
            </a:endParaRPr>
          </a:p>
        </p:txBody>
      </p:sp>
      <p:sp>
        <p:nvSpPr>
          <p:cNvPr id="103428" name="文本占位符 103427"/>
          <p:cNvSpPr>
            <a:spLocks noGrp="1"/>
          </p:cNvSpPr>
          <p:nvPr>
            <p:ph type="body" idx="1"/>
          </p:nvPr>
        </p:nvSpPr>
        <p:spPr>
          <a:xfrm>
            <a:off x="304800" y="762000"/>
            <a:ext cx="8610600" cy="6096000"/>
          </a:xfrm>
        </p:spPr>
        <p:txBody>
          <a:bodyPr/>
          <a:p>
            <a:pPr>
              <a:lnSpc>
                <a:spcPct val="95000"/>
              </a:lnSpc>
            </a:pPr>
            <a:r>
              <a:rPr lang="zh-CN" altLang="en-US" sz="3400" b="1" dirty="0">
                <a:ea typeface="华文新魏" pitchFamily="2" charset="-122"/>
              </a:rPr>
              <a:t>起义的发动三个步骤</a:t>
            </a:r>
            <a:r>
              <a:rPr lang="en-US" altLang="zh-CN" sz="3400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sz="3400" b="1">
              <a:ea typeface="华文新魏" pitchFamily="2" charset="-122"/>
            </a:endParaRPr>
          </a:p>
          <a:p>
            <a:pPr>
              <a:lnSpc>
                <a:spcPct val="95000"/>
              </a:lnSpc>
              <a:buNone/>
            </a:pPr>
            <a:r>
              <a:rPr lang="zh-CN" altLang="en-US" sz="3400" b="1" u="sng" dirty="0">
                <a:solidFill>
                  <a:srgbClr val="000066"/>
                </a:solidFill>
                <a:ea typeface="楷体_GB2312" pitchFamily="49" charset="-122"/>
              </a:rPr>
              <a:t>并杀两尉 </a:t>
            </a:r>
            <a:r>
              <a:rPr lang="en-US" altLang="zh-CN" sz="3400" b="1" u="sng" dirty="0">
                <a:solidFill>
                  <a:srgbClr val="FF0000"/>
                </a:solidFill>
                <a:ea typeface="楷体_GB2312" pitchFamily="49" charset="-122"/>
              </a:rPr>
              <a:t>→</a:t>
            </a:r>
            <a:r>
              <a:rPr lang="zh-CN" altLang="en-US" sz="3400" b="1" u="sng" dirty="0">
                <a:solidFill>
                  <a:srgbClr val="000066"/>
                </a:solidFill>
                <a:ea typeface="楷体_GB2312" pitchFamily="49" charset="-122"/>
              </a:rPr>
              <a:t>揭露秦的苛政</a:t>
            </a:r>
            <a:r>
              <a:rPr lang="en-US" altLang="zh-CN" sz="3400" b="1" u="sng" dirty="0">
                <a:solidFill>
                  <a:srgbClr val="000066"/>
                </a:solidFill>
                <a:ea typeface="楷体_GB2312" pitchFamily="49" charset="-122"/>
              </a:rPr>
              <a:t>,</a:t>
            </a:r>
            <a:r>
              <a:rPr lang="zh-CN" altLang="en-US" sz="3400" b="1" u="sng" dirty="0">
                <a:solidFill>
                  <a:srgbClr val="000066"/>
                </a:solidFill>
                <a:ea typeface="楷体_GB2312" pitchFamily="49" charset="-122"/>
              </a:rPr>
              <a:t>得到士兵的拥护</a:t>
            </a:r>
            <a:r>
              <a:rPr lang="en-US" altLang="zh-CN" sz="3400" b="1" u="sng" dirty="0">
                <a:solidFill>
                  <a:srgbClr val="FF0000"/>
                </a:solidFill>
                <a:ea typeface="楷体_GB2312" pitchFamily="49" charset="-122"/>
              </a:rPr>
              <a:t>→</a:t>
            </a:r>
            <a:r>
              <a:rPr lang="zh-CN" altLang="en-US" sz="3400" b="1" u="sng" dirty="0">
                <a:solidFill>
                  <a:srgbClr val="000066"/>
                </a:solidFill>
                <a:ea typeface="楷体_GB2312" pitchFamily="49" charset="-122"/>
              </a:rPr>
              <a:t>为坛而盟</a:t>
            </a:r>
            <a:endParaRPr lang="zh-CN" altLang="en-US" sz="3400" b="1" u="sng" dirty="0"/>
          </a:p>
          <a:p>
            <a:pPr>
              <a:lnSpc>
                <a:spcPct val="95000"/>
              </a:lnSpc>
            </a:pPr>
            <a:r>
              <a:rPr lang="zh-CN" altLang="en-US" sz="3400" b="1" dirty="0">
                <a:ea typeface="华文新魏" pitchFamily="2" charset="-122"/>
              </a:rPr>
              <a:t>起义初期的形势</a:t>
            </a:r>
            <a:r>
              <a:rPr lang="en-US" altLang="zh-CN" sz="3400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sz="3400" b="1">
              <a:ea typeface="华文新魏" pitchFamily="2" charset="-122"/>
            </a:endParaRPr>
          </a:p>
          <a:p>
            <a:pPr>
              <a:lnSpc>
                <a:spcPct val="95000"/>
              </a:lnSpc>
              <a:buNone/>
            </a:pPr>
            <a:r>
              <a:rPr lang="en-US" altLang="zh-CN" sz="3400" b="1" dirty="0">
                <a:solidFill>
                  <a:srgbClr val="000066"/>
                </a:solidFill>
                <a:ea typeface="楷体_GB2312" pitchFamily="49" charset="-122"/>
              </a:rPr>
              <a:t>   </a:t>
            </a:r>
            <a:r>
              <a:rPr lang="zh-CN" altLang="en-US" sz="3400" b="1" dirty="0">
                <a:solidFill>
                  <a:srgbClr val="000066"/>
                </a:solidFill>
                <a:ea typeface="楷体_GB2312" pitchFamily="49" charset="-122"/>
              </a:rPr>
              <a:t>势如破竹</a:t>
            </a:r>
            <a:endParaRPr lang="zh-CN" altLang="en-US" sz="3400" b="1" dirty="0"/>
          </a:p>
          <a:p>
            <a:pPr>
              <a:lnSpc>
                <a:spcPct val="95000"/>
              </a:lnSpc>
            </a:pPr>
            <a:r>
              <a:rPr lang="zh-CN" altLang="en-US" sz="3400" b="1" dirty="0">
                <a:ea typeface="华文新魏" pitchFamily="2" charset="-122"/>
              </a:rPr>
              <a:t>结句“杀之以应陈涉”的作用</a:t>
            </a:r>
            <a:r>
              <a:rPr lang="en-US" altLang="zh-CN" sz="3400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sz="3400" b="1">
              <a:ea typeface="华文新魏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400" b="1"/>
              <a:t>        </a:t>
            </a:r>
            <a:r>
              <a:rPr lang="zh-CN" altLang="en-US" b="1" dirty="0">
                <a:solidFill>
                  <a:srgbClr val="000066"/>
                </a:solidFill>
                <a:ea typeface="楷体_GB2312" pitchFamily="49" charset="-122"/>
              </a:rPr>
              <a:t>反映了起义的影响、号召力之大；印证了上文陈胜的分析和预见；进一步说明了这场农民革命战争爆发的历史必然性。</a:t>
            </a:r>
            <a:r>
              <a:rPr lang="zh-CN" altLang="en-US" sz="3400" b="1" dirty="0"/>
              <a:t> </a:t>
            </a:r>
            <a:endParaRPr lang="zh-CN" altLang="en-US" sz="3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42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2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42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charRg st="1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428">
                                            <p:txEl>
                                              <p:charRg st="12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428">
                                            <p:txEl>
                                              <p:charRg st="1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428">
                                            <p:txEl>
                                              <p:charRg st="1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charRg st="3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428">
                                            <p:txEl>
                                              <p:charRg st="38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428">
                                            <p:txEl>
                                              <p:charRg st="3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428">
                                            <p:txEl>
                                              <p:charRg st="3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428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428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428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charRg st="5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428">
                                            <p:txEl>
                                              <p:charRg st="56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3428">
                                            <p:txEl>
                                              <p:charRg st="5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428">
                                            <p:txEl>
                                              <p:charRg st="5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charRg st="7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428">
                                            <p:txEl>
                                              <p:charRg st="72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28">
                                            <p:txEl>
                                              <p:charRg st="7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428">
                                            <p:txEl>
                                              <p:charRg st="7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1" name="标题 104450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 anchor="ctr"/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梳理课文重点内容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ea typeface="隶书" pitchFamily="49" charset="-122"/>
            </a:endParaRPr>
          </a:p>
        </p:txBody>
      </p:sp>
      <p:sp>
        <p:nvSpPr>
          <p:cNvPr id="104452" name="文本占位符 104451"/>
          <p:cNvSpPr>
            <a:spLocks noGrp="1"/>
          </p:cNvSpPr>
          <p:nvPr>
            <p:ph type="body" idx="1"/>
          </p:nvPr>
        </p:nvSpPr>
        <p:spPr>
          <a:xfrm>
            <a:off x="381000" y="1219200"/>
            <a:ext cx="8763000" cy="5638800"/>
          </a:xfrm>
        </p:spPr>
        <p:txBody>
          <a:bodyPr/>
          <a:p>
            <a:pPr marL="609600" indent="-609600">
              <a:lnSpc>
                <a:spcPct val="95000"/>
              </a:lnSpc>
            </a:pPr>
            <a:r>
              <a:rPr lang="zh-CN" altLang="en-US" sz="3300" b="1" dirty="0">
                <a:ea typeface="华文新魏" pitchFamily="2" charset="-122"/>
              </a:rPr>
              <a:t>怅恨久之</a:t>
            </a:r>
            <a:r>
              <a:rPr lang="en-US" altLang="zh-CN" sz="3300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sz="3300" b="1">
              <a:ea typeface="华文新魏" pitchFamily="2" charset="-122"/>
            </a:endParaRPr>
          </a:p>
          <a:p>
            <a:pPr marL="609600" indent="-609600">
              <a:lnSpc>
                <a:spcPct val="95000"/>
              </a:lnSpc>
              <a:buNone/>
            </a:pPr>
            <a:r>
              <a:rPr lang="en-US" altLang="zh-CN" sz="3300"/>
              <a:t>              </a:t>
            </a:r>
            <a:r>
              <a:rPr lang="zh-CN" altLang="en-US" sz="3300" b="1" dirty="0">
                <a:solidFill>
                  <a:srgbClr val="000066"/>
                </a:solidFill>
                <a:ea typeface="楷体_GB2312" pitchFamily="49" charset="-122"/>
              </a:rPr>
              <a:t>说明了他对所处的贫困地位的不满、痛苦、失望的心理；</a:t>
            </a:r>
            <a:endParaRPr lang="zh-CN" altLang="en-US" sz="3300" b="1" dirty="0">
              <a:solidFill>
                <a:srgbClr val="000066"/>
              </a:solidFill>
              <a:ea typeface="楷体_GB2312" pitchFamily="49" charset="-122"/>
            </a:endParaRPr>
          </a:p>
          <a:p>
            <a:pPr marL="609600" indent="-609600">
              <a:lnSpc>
                <a:spcPct val="95000"/>
              </a:lnSpc>
            </a:pPr>
            <a:r>
              <a:rPr lang="zh-CN" altLang="en-US" sz="3300" b="1" dirty="0">
                <a:ea typeface="华文新魏" pitchFamily="2" charset="-122"/>
              </a:rPr>
              <a:t>“苟富贵，无相忘。”</a:t>
            </a:r>
            <a:r>
              <a:rPr lang="en-US" altLang="zh-CN" sz="3300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sz="3300" b="1">
              <a:ea typeface="华文新魏" pitchFamily="2" charset="-122"/>
            </a:endParaRPr>
          </a:p>
          <a:p>
            <a:pPr marL="609600" indent="-609600">
              <a:lnSpc>
                <a:spcPct val="95000"/>
              </a:lnSpc>
              <a:buNone/>
            </a:pPr>
            <a:r>
              <a:rPr lang="en-US" altLang="zh-CN" sz="3300"/>
              <a:t>              </a:t>
            </a:r>
            <a:r>
              <a:rPr lang="zh-CN" altLang="en-US" sz="3300" b="1" dirty="0">
                <a:solidFill>
                  <a:srgbClr val="000066"/>
                </a:solidFill>
                <a:ea typeface="楷体_GB2312" pitchFamily="49" charset="-122"/>
              </a:rPr>
              <a:t>反映了他不满现状、渴求改变命运的心态和对富贵生活的向往，以及他与朋友有福同享的思想意识；</a:t>
            </a:r>
            <a:endParaRPr lang="zh-CN" altLang="en-US" sz="3300" b="1" dirty="0">
              <a:solidFill>
                <a:srgbClr val="000066"/>
              </a:solidFill>
              <a:ea typeface="楷体_GB2312" pitchFamily="49" charset="-122"/>
            </a:endParaRPr>
          </a:p>
          <a:p>
            <a:pPr marL="609600" indent="-609600">
              <a:lnSpc>
                <a:spcPct val="95000"/>
              </a:lnSpc>
            </a:pPr>
            <a:r>
              <a:rPr lang="zh-CN" altLang="en-US" sz="3300" b="1" dirty="0">
                <a:ea typeface="华文新魏" pitchFamily="2" charset="-122"/>
              </a:rPr>
              <a:t>“燕雀安知鸿鹄之志哉！”</a:t>
            </a:r>
            <a:r>
              <a:rPr lang="en-US" altLang="zh-CN" sz="3300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sz="3300" b="1">
              <a:ea typeface="华文新魏" pitchFamily="2" charset="-122"/>
            </a:endParaRPr>
          </a:p>
          <a:p>
            <a:pPr marL="609600" indent="-609600">
              <a:lnSpc>
                <a:spcPct val="95000"/>
              </a:lnSpc>
              <a:buNone/>
            </a:pPr>
            <a:r>
              <a:rPr lang="en-US" altLang="zh-CN" sz="3300"/>
              <a:t>              </a:t>
            </a:r>
            <a:r>
              <a:rPr lang="zh-CN" altLang="en-US" sz="3300" b="1" dirty="0">
                <a:solidFill>
                  <a:srgbClr val="000066"/>
                </a:solidFill>
                <a:ea typeface="楷体_GB2312" pitchFamily="49" charset="-122"/>
              </a:rPr>
              <a:t>用形象的比喻说明了他非凡的个性和远大的抱负；</a:t>
            </a:r>
            <a:endParaRPr lang="zh-CN" altLang="en-US" sz="3300" b="1" dirty="0">
              <a:solidFill>
                <a:srgbClr val="000066"/>
              </a:solidFill>
              <a:ea typeface="楷体_GB2312" pitchFamily="49" charset="-122"/>
            </a:endParaRPr>
          </a:p>
        </p:txBody>
      </p:sp>
      <p:sp>
        <p:nvSpPr>
          <p:cNvPr id="104453" name="文本框 104452"/>
          <p:cNvSpPr txBox="1"/>
          <p:nvPr/>
        </p:nvSpPr>
        <p:spPr>
          <a:xfrm>
            <a:off x="3276600" y="685800"/>
            <a:ext cx="3581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800000"/>
                </a:solidFill>
                <a:latin typeface="Arial" panose="020B0604020202020204" pitchFamily="34" charset="0"/>
                <a:ea typeface="华文行楷" pitchFamily="2" charset="-122"/>
              </a:rPr>
              <a:t>人</a:t>
            </a:r>
            <a:r>
              <a:rPr lang="en-US" altLang="zh-CN" sz="3600" b="1">
                <a:solidFill>
                  <a:srgbClr val="800000"/>
                </a:solidFill>
                <a:latin typeface="Arial" panose="020B0604020202020204" pitchFamily="34" charset="0"/>
                <a:ea typeface="华文行楷" pitchFamily="2" charset="-122"/>
              </a:rPr>
              <a:t>——</a:t>
            </a:r>
            <a:r>
              <a:rPr lang="zh-CN" altLang="en-US" sz="3600" b="1" dirty="0">
                <a:solidFill>
                  <a:srgbClr val="800000"/>
                </a:solidFill>
                <a:latin typeface="Arial" panose="020B0604020202020204" pitchFamily="34" charset="0"/>
                <a:ea typeface="华文行楷" pitchFamily="2" charset="-122"/>
              </a:rPr>
              <a:t>陈胜</a:t>
            </a:r>
            <a:endParaRPr lang="zh-CN" altLang="en-US" sz="3600" b="1" dirty="0">
              <a:solidFill>
                <a:srgbClr val="80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104454" name="图片 104453" descr="动物0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200" y="990600"/>
            <a:ext cx="609600" cy="49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45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45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charRg st="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452">
                                            <p:txEl>
                                              <p:charRg st="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452">
                                            <p:txEl>
                                              <p:charRg st="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4452">
                                            <p:txEl>
                                              <p:charRg st="7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452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452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452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charRg st="6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4452">
                                            <p:txEl>
                                              <p:charRg st="6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4452">
                                            <p:txEl>
                                              <p:charRg st="6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4452">
                                            <p:txEl>
                                              <p:charRg st="60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charRg st="119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4452">
                                            <p:txEl>
                                              <p:charRg st="119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4452">
                                            <p:txEl>
                                              <p:charRg st="119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4452">
                                            <p:txEl>
                                              <p:charRg st="119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charRg st="134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4452">
                                            <p:txEl>
                                              <p:charRg st="134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4452">
                                            <p:txEl>
                                              <p:charRg st="134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4452">
                                            <p:txEl>
                                              <p:charRg st="134" end="1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Sg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010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3314"/>
          <p:cNvSpPr txBox="1"/>
          <p:nvPr/>
        </p:nvSpPr>
        <p:spPr>
          <a:xfrm>
            <a:off x="7435850" y="1447800"/>
            <a:ext cx="1098550" cy="3733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6000" b="1" dirty="0">
                <a:latin typeface="Times New Roman" panose="02020603050405020304" pitchFamily="18" charset="0"/>
                <a:ea typeface="华文新魏" pitchFamily="2" charset="-122"/>
              </a:rPr>
              <a:t>史记</a:t>
            </a:r>
            <a:endParaRPr lang="zh-CN" altLang="en-US" sz="6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5" name="标题 10547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 anchor="ctr"/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梳理课文重点内容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ea typeface="隶书" pitchFamily="49" charset="-122"/>
            </a:endParaRPr>
          </a:p>
        </p:txBody>
      </p:sp>
      <p:sp>
        <p:nvSpPr>
          <p:cNvPr id="105476" name="文本占位符 105475"/>
          <p:cNvSpPr>
            <a:spLocks noGrp="1"/>
          </p:cNvSpPr>
          <p:nvPr>
            <p:ph type="body" idx="1"/>
          </p:nvPr>
        </p:nvSpPr>
        <p:spPr>
          <a:xfrm>
            <a:off x="0" y="762000"/>
            <a:ext cx="9144000" cy="5638800"/>
          </a:xfrm>
        </p:spPr>
        <p:txBody>
          <a:bodyPr/>
          <a:p>
            <a:pPr>
              <a:lnSpc>
                <a:spcPct val="85000"/>
              </a:lnSpc>
            </a:pPr>
            <a:r>
              <a:rPr lang="zh-CN" altLang="en-US" b="1" dirty="0">
                <a:ea typeface="华文新魏" pitchFamily="2" charset="-122"/>
              </a:rPr>
              <a:t>陈胜的形势分析</a:t>
            </a:r>
            <a:r>
              <a:rPr lang="en-US" altLang="zh-CN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b="1">
              <a:ea typeface="华文新魏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en-US" altLang="zh-CN" b="1" dirty="0">
                <a:solidFill>
                  <a:srgbClr val="000066"/>
                </a:solidFill>
                <a:ea typeface="楷体_GB2312" pitchFamily="49" charset="-122"/>
              </a:rPr>
              <a:t>  </a:t>
            </a:r>
            <a:r>
              <a:rPr lang="zh-CN" altLang="en-US" b="1" dirty="0">
                <a:solidFill>
                  <a:srgbClr val="000066"/>
                </a:solidFill>
                <a:ea typeface="楷体_GB2312" pitchFamily="49" charset="-122"/>
              </a:rPr>
              <a:t>显示了他有勇有谋，具有洞察时局、高瞻远瞩的能力；</a:t>
            </a:r>
            <a:endParaRPr lang="zh-CN" altLang="en-US" b="1" dirty="0">
              <a:solidFill>
                <a:srgbClr val="000066"/>
              </a:solidFill>
              <a:ea typeface="楷体_GB2312" pitchFamily="49" charset="-122"/>
            </a:endParaRPr>
          </a:p>
          <a:p>
            <a:pPr>
              <a:lnSpc>
                <a:spcPct val="85000"/>
              </a:lnSpc>
            </a:pPr>
            <a:r>
              <a:rPr lang="zh-CN" altLang="en-US" b="1" dirty="0">
                <a:ea typeface="华文新魏" pitchFamily="2" charset="-122"/>
              </a:rPr>
              <a:t>陈胜为起义制造舆论的策略</a:t>
            </a:r>
            <a:r>
              <a:rPr lang="en-US" altLang="zh-CN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b="1">
              <a:ea typeface="华文新魏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en-US" altLang="zh-CN" b="1" dirty="0">
                <a:solidFill>
                  <a:srgbClr val="000066"/>
                </a:solidFill>
                <a:ea typeface="楷体_GB2312" pitchFamily="49" charset="-122"/>
              </a:rPr>
              <a:t> </a:t>
            </a:r>
            <a:r>
              <a:rPr lang="zh-CN" altLang="en-US" b="1" dirty="0">
                <a:solidFill>
                  <a:srgbClr val="000066"/>
                </a:solidFill>
                <a:ea typeface="楷体_GB2312" pitchFamily="49" charset="-122"/>
              </a:rPr>
              <a:t>表现了他的足智多谋、善于斗争和非凡的组织领导才干</a:t>
            </a:r>
            <a:endParaRPr lang="zh-CN" altLang="en-US" b="1" dirty="0">
              <a:solidFill>
                <a:srgbClr val="000066"/>
              </a:solidFill>
              <a:ea typeface="楷体_GB2312" pitchFamily="49" charset="-122"/>
            </a:endParaRPr>
          </a:p>
          <a:p>
            <a:pPr>
              <a:lnSpc>
                <a:spcPct val="85000"/>
              </a:lnSpc>
            </a:pPr>
            <a:r>
              <a:rPr lang="zh-CN" altLang="en-US" b="1" dirty="0">
                <a:ea typeface="华文新魏" pitchFamily="2" charset="-122"/>
              </a:rPr>
              <a:t>“且壮士不死则已，死即举大名耳，王侯将相宁有种乎！”</a:t>
            </a:r>
            <a:r>
              <a:rPr lang="en-US" altLang="zh-CN" b="1">
                <a:latin typeface="Arial" panose="020B0604020202020204" pitchFamily="34" charset="0"/>
                <a:ea typeface="华文新魏" pitchFamily="2" charset="-122"/>
              </a:rPr>
              <a:t>——</a:t>
            </a:r>
            <a:endParaRPr lang="en-US" altLang="zh-CN" b="1">
              <a:ea typeface="华文新魏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en-US" altLang="zh-CN"/>
              <a:t>     </a:t>
            </a:r>
            <a:r>
              <a:rPr lang="zh-CN" altLang="en-US" b="1" dirty="0">
                <a:solidFill>
                  <a:srgbClr val="000066"/>
                </a:solidFill>
                <a:ea typeface="楷体_GB2312" pitchFamily="49" charset="-122"/>
              </a:rPr>
              <a:t>表现了他的远大抱负、反抗决心和叛逆性格，也体现了他非凡的宣传、发动才能。</a:t>
            </a:r>
            <a:endParaRPr lang="zh-CN" altLang="en-US" b="1" dirty="0">
              <a:solidFill>
                <a:srgbClr val="000066"/>
              </a:solidFill>
              <a:ea typeface="楷体_GB2312" pitchFamily="49" charset="-122"/>
            </a:endParaRPr>
          </a:p>
          <a:p>
            <a:pPr>
              <a:lnSpc>
                <a:spcPct val="85000"/>
              </a:lnSpc>
            </a:pPr>
            <a:r>
              <a:rPr lang="zh-CN" altLang="en-US" b="1" dirty="0">
                <a:solidFill>
                  <a:srgbClr val="CC3300"/>
                </a:solidFill>
                <a:ea typeface="华文行楷" pitchFamily="2" charset="-122"/>
              </a:rPr>
              <a:t>人物形象总特点：</a:t>
            </a:r>
            <a:endParaRPr lang="zh-CN" altLang="en-US" b="1" dirty="0">
              <a:solidFill>
                <a:srgbClr val="CC3300"/>
              </a:solidFill>
              <a:ea typeface="华文行楷" pitchFamily="2" charset="-122"/>
            </a:endParaRPr>
          </a:p>
          <a:p>
            <a:pPr>
              <a:lnSpc>
                <a:spcPct val="85000"/>
              </a:lnSpc>
              <a:buNone/>
            </a:pPr>
            <a:r>
              <a:rPr lang="zh-CN" altLang="en-US" b="1" dirty="0">
                <a:solidFill>
                  <a:srgbClr val="660033"/>
                </a:solidFill>
                <a:ea typeface="华文中宋" pitchFamily="2" charset="-122"/>
              </a:rPr>
              <a:t>有远大抱负和远见卓识，有非凡的谋略和领导才干</a:t>
            </a:r>
            <a:endParaRPr lang="zh-CN" altLang="en-US" sz="2800" b="1" dirty="0"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7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7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charRg st="1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476">
                                            <p:txEl>
                                              <p:charRg st="1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476">
                                            <p:txEl>
                                              <p:charRg st="1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charRg st="3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476">
                                            <p:txEl>
                                              <p:charRg st="3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5476">
                                            <p:txEl>
                                              <p:charRg st="3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charRg st="52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476">
                                            <p:txEl>
                                              <p:charRg st="52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5476">
                                            <p:txEl>
                                              <p:charRg st="52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charRg st="78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5476">
                                            <p:txEl>
                                              <p:charRg st="78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5476">
                                            <p:txEl>
                                              <p:charRg st="78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charRg st="107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5476">
                                            <p:txEl>
                                              <p:charRg st="107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5476">
                                            <p:txEl>
                                              <p:charRg st="107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charRg st="149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5476">
                                            <p:txEl>
                                              <p:charRg st="149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5476">
                                            <p:txEl>
                                              <p:charRg st="149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charRg st="158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5476">
                                            <p:txEl>
                                              <p:charRg st="158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5476">
                                            <p:txEl>
                                              <p:charRg st="158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矩形 106497"/>
          <p:cNvSpPr/>
          <p:nvPr/>
        </p:nvSpPr>
        <p:spPr>
          <a:xfrm>
            <a:off x="0" y="0"/>
            <a:ext cx="2376488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结构图示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6499" name="矩形 106498"/>
          <p:cNvSpPr/>
          <p:nvPr/>
        </p:nvSpPr>
        <p:spPr>
          <a:xfrm>
            <a:off x="-304800" y="2438400"/>
            <a:ext cx="1008063" cy="2041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陈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涉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世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家 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</p:txBody>
      </p:sp>
      <p:sp>
        <p:nvSpPr>
          <p:cNvPr id="106500" name="矩形 106499"/>
          <p:cNvSpPr/>
          <p:nvPr/>
        </p:nvSpPr>
        <p:spPr>
          <a:xfrm>
            <a:off x="846138" y="638175"/>
            <a:ext cx="2879725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出身与抱负 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</p:txBody>
      </p:sp>
      <p:sp>
        <p:nvSpPr>
          <p:cNvPr id="106501" name="矩形 106500"/>
          <p:cNvSpPr/>
          <p:nvPr/>
        </p:nvSpPr>
        <p:spPr>
          <a:xfrm>
            <a:off x="3582988" y="363538"/>
            <a:ext cx="1441450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佣耕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鸿鹄 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</p:txBody>
      </p:sp>
      <p:sp>
        <p:nvSpPr>
          <p:cNvPr id="106502" name="矩形 106501"/>
          <p:cNvSpPr/>
          <p:nvPr/>
        </p:nvSpPr>
        <p:spPr>
          <a:xfrm>
            <a:off x="846138" y="2293938"/>
            <a:ext cx="2520950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原因与谋划 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</p:txBody>
      </p:sp>
      <p:sp>
        <p:nvSpPr>
          <p:cNvPr id="106503" name="矩形 106502"/>
          <p:cNvSpPr/>
          <p:nvPr/>
        </p:nvSpPr>
        <p:spPr>
          <a:xfrm>
            <a:off x="3582988" y="1717675"/>
            <a:ext cx="1800225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原因 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</p:txBody>
      </p:sp>
      <p:sp>
        <p:nvSpPr>
          <p:cNvPr id="106504" name="矩形 106503"/>
          <p:cNvSpPr/>
          <p:nvPr/>
        </p:nvSpPr>
        <p:spPr>
          <a:xfrm>
            <a:off x="5095875" y="1501775"/>
            <a:ext cx="3384550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直接：失期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根本：苦秦 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</p:txBody>
      </p:sp>
      <p:sp>
        <p:nvSpPr>
          <p:cNvPr id="106505" name="矩形 106504"/>
          <p:cNvSpPr/>
          <p:nvPr/>
        </p:nvSpPr>
        <p:spPr>
          <a:xfrm>
            <a:off x="3582988" y="2797175"/>
            <a:ext cx="1655762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谋划 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</p:txBody>
      </p:sp>
      <p:sp>
        <p:nvSpPr>
          <p:cNvPr id="106506" name="矩形 106505"/>
          <p:cNvSpPr/>
          <p:nvPr/>
        </p:nvSpPr>
        <p:spPr>
          <a:xfrm>
            <a:off x="5095875" y="2428875"/>
            <a:ext cx="2592388" cy="1373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2800" b="1" dirty="0">
                <a:latin typeface="方正水柱简体" pitchFamily="2" charset="-122"/>
                <a:ea typeface="方正水柱简体" pitchFamily="2" charset="-122"/>
              </a:rPr>
              <a:t>卜神问鬼</a:t>
            </a:r>
            <a:endParaRPr lang="zh-CN" altLang="en-US" sz="2800" b="1" dirty="0">
              <a:latin typeface="方正水柱简体" pitchFamily="2" charset="-122"/>
              <a:ea typeface="方正水柱简体" pitchFamily="2" charset="-122"/>
            </a:endParaRPr>
          </a:p>
          <a:p>
            <a:pPr indent="304800"/>
            <a:r>
              <a:rPr lang="zh-CN" altLang="en-US" sz="2800" b="1" dirty="0">
                <a:latin typeface="方正水柱简体" pitchFamily="2" charset="-122"/>
                <a:ea typeface="方正水柱简体" pitchFamily="2" charset="-122"/>
              </a:rPr>
              <a:t>丹书鱼腹</a:t>
            </a:r>
            <a:endParaRPr lang="zh-CN" altLang="en-US" sz="2800" b="1" dirty="0">
              <a:latin typeface="方正水柱简体" pitchFamily="2" charset="-122"/>
              <a:ea typeface="方正水柱简体" pitchFamily="2" charset="-122"/>
            </a:endParaRPr>
          </a:p>
          <a:p>
            <a:pPr indent="304800"/>
            <a:r>
              <a:rPr lang="zh-CN" altLang="en-US" sz="2800" b="1" dirty="0">
                <a:latin typeface="方正水柱简体" pitchFamily="2" charset="-122"/>
                <a:ea typeface="方正水柱简体" pitchFamily="2" charset="-122"/>
              </a:rPr>
              <a:t>篝火狐鸣 </a:t>
            </a:r>
            <a:endParaRPr lang="zh-CN" altLang="en-US" sz="2800" b="1" dirty="0">
              <a:latin typeface="方正水柱简体" pitchFamily="2" charset="-122"/>
              <a:ea typeface="方正水柱简体" pitchFamily="2" charset="-122"/>
            </a:endParaRPr>
          </a:p>
        </p:txBody>
      </p:sp>
      <p:sp>
        <p:nvSpPr>
          <p:cNvPr id="106507" name="矩形 106506"/>
          <p:cNvSpPr/>
          <p:nvPr/>
        </p:nvSpPr>
        <p:spPr>
          <a:xfrm>
            <a:off x="1062038" y="4165600"/>
            <a:ext cx="2592387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起义经过 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</p:txBody>
      </p:sp>
      <p:sp>
        <p:nvSpPr>
          <p:cNvPr id="106508" name="矩形 106507"/>
          <p:cNvSpPr/>
          <p:nvPr/>
        </p:nvSpPr>
        <p:spPr>
          <a:xfrm>
            <a:off x="3505200" y="3733800"/>
            <a:ext cx="3960813" cy="1371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2800" b="1" dirty="0">
                <a:latin typeface="方正水柱简体" pitchFamily="2" charset="-122"/>
                <a:ea typeface="方正水柱简体" pitchFamily="2" charset="-122"/>
              </a:rPr>
              <a:t>并杀两尉 </a:t>
            </a:r>
            <a:r>
              <a:rPr lang="zh-CN" altLang="en-US" sz="2400" b="1" dirty="0">
                <a:latin typeface="方正水柱简体" pitchFamily="2" charset="-122"/>
                <a:ea typeface="方正水柱简体" pitchFamily="2" charset="-122"/>
              </a:rPr>
              <a:t>激 起 夺 杀</a:t>
            </a:r>
            <a:endParaRPr lang="zh-CN" altLang="en-US" sz="2400" b="1" dirty="0">
              <a:latin typeface="方正水柱简体" pitchFamily="2" charset="-122"/>
              <a:ea typeface="方正水柱简体" pitchFamily="2" charset="-122"/>
            </a:endParaRPr>
          </a:p>
          <a:p>
            <a:pPr indent="304800"/>
            <a:r>
              <a:rPr lang="zh-CN" altLang="en-US" sz="2800" b="1" dirty="0">
                <a:latin typeface="方正水柱简体" pitchFamily="2" charset="-122"/>
                <a:ea typeface="方正水柱简体" pitchFamily="2" charset="-122"/>
              </a:rPr>
              <a:t>召令徒属</a:t>
            </a:r>
            <a:endParaRPr lang="zh-CN" altLang="en-US" sz="2800" b="1" dirty="0">
              <a:latin typeface="方正水柱简体" pitchFamily="2" charset="-122"/>
              <a:ea typeface="方正水柱简体" pitchFamily="2" charset="-122"/>
            </a:endParaRPr>
          </a:p>
          <a:p>
            <a:pPr indent="304800"/>
            <a:r>
              <a:rPr lang="zh-CN" altLang="en-US" sz="2800" b="1" dirty="0">
                <a:latin typeface="方正水柱简体" pitchFamily="2" charset="-122"/>
                <a:ea typeface="方正水柱简体" pitchFamily="2" charset="-122"/>
              </a:rPr>
              <a:t>为坛而盟 </a:t>
            </a:r>
            <a:endParaRPr lang="zh-CN" altLang="en-US" sz="2800" b="1" dirty="0">
              <a:latin typeface="方正水柱简体" pitchFamily="2" charset="-122"/>
              <a:ea typeface="方正水柱简体" pitchFamily="2" charset="-122"/>
            </a:endParaRPr>
          </a:p>
        </p:txBody>
      </p:sp>
      <p:sp>
        <p:nvSpPr>
          <p:cNvPr id="106509" name="矩形 106508"/>
          <p:cNvSpPr/>
          <p:nvPr/>
        </p:nvSpPr>
        <p:spPr>
          <a:xfrm>
            <a:off x="919163" y="5607050"/>
            <a:ext cx="3168650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声势与政权 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</p:txBody>
      </p:sp>
      <p:sp>
        <p:nvSpPr>
          <p:cNvPr id="106510" name="矩形 106509"/>
          <p:cNvSpPr/>
          <p:nvPr/>
        </p:nvSpPr>
        <p:spPr>
          <a:xfrm>
            <a:off x="3582988" y="5283200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攻  收  下 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</p:txBody>
      </p:sp>
      <p:sp>
        <p:nvSpPr>
          <p:cNvPr id="106511" name="矩形 106510"/>
          <p:cNvSpPr/>
          <p:nvPr/>
        </p:nvSpPr>
        <p:spPr>
          <a:xfrm>
            <a:off x="3582988" y="5962650"/>
            <a:ext cx="3527425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3200" b="1" dirty="0">
                <a:latin typeface="方正水柱简体" pitchFamily="2" charset="-122"/>
                <a:ea typeface="方正水柱简体" pitchFamily="2" charset="-122"/>
              </a:rPr>
              <a:t>号为张楚（应） </a:t>
            </a:r>
            <a:endParaRPr lang="zh-CN" altLang="en-US" sz="3200" b="1" dirty="0">
              <a:latin typeface="方正水柱简体" pitchFamily="2" charset="-122"/>
              <a:ea typeface="方正水柱简体" pitchFamily="2" charset="-122"/>
            </a:endParaRPr>
          </a:p>
        </p:txBody>
      </p:sp>
      <p:sp>
        <p:nvSpPr>
          <p:cNvPr id="106512" name="左大括号 106511"/>
          <p:cNvSpPr/>
          <p:nvPr/>
        </p:nvSpPr>
        <p:spPr>
          <a:xfrm>
            <a:off x="846138" y="998538"/>
            <a:ext cx="288925" cy="4824412"/>
          </a:xfrm>
          <a:prstGeom prst="leftBrace">
            <a:avLst>
              <a:gd name="adj1" fmla="val 13914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6513" name="左大括号 106512"/>
          <p:cNvSpPr/>
          <p:nvPr/>
        </p:nvSpPr>
        <p:spPr>
          <a:xfrm>
            <a:off x="3511550" y="493713"/>
            <a:ext cx="215900" cy="792162"/>
          </a:xfrm>
          <a:prstGeom prst="leftBrace">
            <a:avLst>
              <a:gd name="adj1" fmla="val 3057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6514" name="左大括号 106513"/>
          <p:cNvSpPr/>
          <p:nvPr/>
        </p:nvSpPr>
        <p:spPr>
          <a:xfrm>
            <a:off x="5095875" y="1573213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6515" name="左大括号 106514"/>
          <p:cNvSpPr/>
          <p:nvPr/>
        </p:nvSpPr>
        <p:spPr>
          <a:xfrm>
            <a:off x="5105400" y="2590800"/>
            <a:ext cx="228600" cy="1143000"/>
          </a:xfrm>
          <a:prstGeom prst="leftBrace">
            <a:avLst>
              <a:gd name="adj1" fmla="val 4166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6516" name="左大括号 106515"/>
          <p:cNvSpPr/>
          <p:nvPr/>
        </p:nvSpPr>
        <p:spPr>
          <a:xfrm>
            <a:off x="3511550" y="2149475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6517" name="左大括号 106516"/>
          <p:cNvSpPr/>
          <p:nvPr/>
        </p:nvSpPr>
        <p:spPr>
          <a:xfrm>
            <a:off x="3511550" y="4022725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6518" name="左大括号 106517"/>
          <p:cNvSpPr/>
          <p:nvPr/>
        </p:nvSpPr>
        <p:spPr>
          <a:xfrm>
            <a:off x="3511550" y="5462588"/>
            <a:ext cx="215900" cy="8636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06519" name="图片 106518" descr="t">
            <a:hlinkClick r:id="" action="ppaction://noaction"/>
          </p:cNvPr>
          <p:cNvPicPr>
            <a:picLocks noChangeAspect="1"/>
          </p:cNvPicPr>
          <p:nvPr/>
        </p:nvPicPr>
        <p:blipFill>
          <a:blip r:embed="rId1">
            <a:lum bright="23999"/>
          </a:blip>
          <a:stretch>
            <a:fillRect/>
          </a:stretch>
        </p:blipFill>
        <p:spPr>
          <a:xfrm>
            <a:off x="7308850" y="6313488"/>
            <a:ext cx="1835150" cy="544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20" name="文本框 106519"/>
          <p:cNvSpPr txBox="1"/>
          <p:nvPr/>
        </p:nvSpPr>
        <p:spPr>
          <a:xfrm>
            <a:off x="6096000" y="560388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非凡抱负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06521" name="文本框 106520"/>
          <p:cNvSpPr txBox="1"/>
          <p:nvPr/>
        </p:nvSpPr>
        <p:spPr>
          <a:xfrm>
            <a:off x="7924800" y="1550988"/>
            <a:ext cx="89535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洞察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时局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06522" name="文本框 106521"/>
          <p:cNvSpPr txBox="1"/>
          <p:nvPr/>
        </p:nvSpPr>
        <p:spPr>
          <a:xfrm>
            <a:off x="7620000" y="2667000"/>
            <a:ext cx="89535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周密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谋划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06523" name="文本框 106522"/>
          <p:cNvSpPr txBox="1"/>
          <p:nvPr/>
        </p:nvSpPr>
        <p:spPr>
          <a:xfrm>
            <a:off x="7772400" y="4343400"/>
            <a:ext cx="89535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勇敢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华文中宋" pitchFamily="2" charset="-122"/>
              </a:rPr>
              <a:t>机智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06524" name="直接连接符 106523"/>
          <p:cNvSpPr/>
          <p:nvPr/>
        </p:nvSpPr>
        <p:spPr>
          <a:xfrm>
            <a:off x="5410200" y="838200"/>
            <a:ext cx="533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6525" name="直接连接符 106524"/>
          <p:cNvSpPr/>
          <p:nvPr/>
        </p:nvSpPr>
        <p:spPr>
          <a:xfrm>
            <a:off x="7391400" y="2057400"/>
            <a:ext cx="533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6526" name="直接连接符 106525"/>
          <p:cNvSpPr/>
          <p:nvPr/>
        </p:nvSpPr>
        <p:spPr>
          <a:xfrm>
            <a:off x="7010400" y="3124200"/>
            <a:ext cx="533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6527" name="直接连接符 106526"/>
          <p:cNvSpPr/>
          <p:nvPr/>
        </p:nvSpPr>
        <p:spPr>
          <a:xfrm>
            <a:off x="7086600" y="4800600"/>
            <a:ext cx="533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106500" grpId="0"/>
      <p:bldP spid="106501" grpId="0"/>
      <p:bldP spid="106502" grpId="0"/>
      <p:bldP spid="106503" grpId="0"/>
      <p:bldP spid="106504" grpId="0"/>
      <p:bldP spid="106505" grpId="0"/>
      <p:bldP spid="106506" grpId="0"/>
      <p:bldP spid="106507" grpId="0"/>
      <p:bldP spid="106508" grpId="0"/>
      <p:bldP spid="106509" grpId="0"/>
      <p:bldP spid="106510" grpId="0"/>
      <p:bldP spid="106511" grpId="0"/>
      <p:bldP spid="106520" grpId="0"/>
      <p:bldP spid="106521" grpId="0"/>
      <p:bldP spid="106522" grpId="0"/>
      <p:bldP spid="10652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文本框 107521"/>
          <p:cNvSpPr txBox="1"/>
          <p:nvPr/>
        </p:nvSpPr>
        <p:spPr>
          <a:xfrm>
            <a:off x="2771775" y="476250"/>
            <a:ext cx="28797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3333FF"/>
                </a:solidFill>
                <a:latin typeface="Arial" panose="020B0604020202020204" pitchFamily="34" charset="0"/>
              </a:rPr>
              <a:t>自我检测</a:t>
            </a:r>
            <a:endParaRPr lang="zh-CN" altLang="en-US" sz="48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7523" name="文本框 107522"/>
          <p:cNvSpPr txBox="1"/>
          <p:nvPr/>
        </p:nvSpPr>
        <p:spPr>
          <a:xfrm>
            <a:off x="323850" y="1484313"/>
            <a:ext cx="84963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33CC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3200" b="1" dirty="0">
                <a:solidFill>
                  <a:srgbClr val="FF33CC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陈涉世家</a:t>
            </a:r>
            <a:r>
              <a:rPr lang="en-US" altLang="zh-CN" sz="3200" b="1" dirty="0">
                <a:solidFill>
                  <a:srgbClr val="FF33CC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节选自 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          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，作者 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是 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（时期）的 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家 </a:t>
            </a:r>
            <a:endParaRPr lang="zh-CN" altLang="en-US" sz="3200" b="1" dirty="0">
              <a:solidFill>
                <a:srgbClr val="FF33CC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， 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家。这是他用毕生精力著成的我国第一部  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 通史 ，全书共</a:t>
            </a:r>
            <a:r>
              <a:rPr lang="zh-CN" altLang="en-US" sz="3200" b="1" u="sng" dirty="0">
                <a:solidFill>
                  <a:srgbClr val="FF33CC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篇。    </a:t>
            </a:r>
            <a:endParaRPr lang="zh-CN" altLang="en-US" sz="3200" b="1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107524" name="文本框 107523"/>
          <p:cNvSpPr txBox="1"/>
          <p:nvPr/>
        </p:nvSpPr>
        <p:spPr>
          <a:xfrm>
            <a:off x="1547813" y="4221163"/>
            <a:ext cx="20161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107525" name="文本框 107524"/>
          <p:cNvSpPr txBox="1"/>
          <p:nvPr/>
        </p:nvSpPr>
        <p:spPr>
          <a:xfrm>
            <a:off x="6372225" y="2924175"/>
            <a:ext cx="12969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3333FF"/>
                </a:solidFill>
                <a:latin typeface="Arial" panose="020B0604020202020204" pitchFamily="34" charset="0"/>
              </a:rPr>
              <a:t>130</a:t>
            </a:r>
            <a:endParaRPr lang="en-US" altLang="zh-CN" sz="32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7526" name="文本框 107525"/>
          <p:cNvSpPr txBox="1"/>
          <p:nvPr/>
        </p:nvSpPr>
        <p:spPr>
          <a:xfrm>
            <a:off x="1187450" y="1916113"/>
            <a:ext cx="16573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司马迁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7527" name="文本框 107526"/>
          <p:cNvSpPr txBox="1"/>
          <p:nvPr/>
        </p:nvSpPr>
        <p:spPr>
          <a:xfrm>
            <a:off x="4643438" y="1412875"/>
            <a:ext cx="4032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3333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史记</a:t>
            </a:r>
            <a:r>
              <a:rPr lang="en-US" altLang="zh-CN" sz="3200" b="1">
                <a:solidFill>
                  <a:srgbClr val="3333FF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陈涉世家</a:t>
            </a:r>
            <a:r>
              <a:rPr lang="en-US" altLang="zh-CN" sz="3200" b="1">
                <a:solidFill>
                  <a:srgbClr val="3333FF"/>
                </a:solidFill>
                <a:latin typeface="Arial" panose="020B0604020202020204" pitchFamily="34" charset="0"/>
              </a:rPr>
              <a:t>》</a:t>
            </a:r>
            <a:endParaRPr lang="en-US" altLang="zh-CN" sz="32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7528" name="文本框 107527"/>
          <p:cNvSpPr txBox="1"/>
          <p:nvPr/>
        </p:nvSpPr>
        <p:spPr>
          <a:xfrm>
            <a:off x="1979613" y="2924175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纪传体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7529" name="文本框 107528"/>
          <p:cNvSpPr txBox="1"/>
          <p:nvPr/>
        </p:nvSpPr>
        <p:spPr>
          <a:xfrm>
            <a:off x="900113" y="2420938"/>
            <a:ext cx="15128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文学家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7530" name="文本框 107529"/>
          <p:cNvSpPr txBox="1"/>
          <p:nvPr/>
        </p:nvSpPr>
        <p:spPr>
          <a:xfrm>
            <a:off x="6227763" y="1916113"/>
            <a:ext cx="14398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史学家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7531" name="文本框 107530"/>
          <p:cNvSpPr txBox="1"/>
          <p:nvPr/>
        </p:nvSpPr>
        <p:spPr>
          <a:xfrm>
            <a:off x="3059113" y="1916113"/>
            <a:ext cx="1152525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西汉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/>
      <p:bldP spid="107526" grpId="0"/>
      <p:bldP spid="107527" grpId="0"/>
      <p:bldP spid="107528" grpId="0"/>
      <p:bldP spid="107529" grpId="0"/>
      <p:bldP spid="107530" grpId="0"/>
      <p:bldP spid="107531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文本框 108545"/>
          <p:cNvSpPr txBox="1"/>
          <p:nvPr/>
        </p:nvSpPr>
        <p:spPr>
          <a:xfrm>
            <a:off x="395288" y="692150"/>
            <a:ext cx="8208962" cy="3748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、从文中可以看出：陈胜、吴广领导的农民起义的策略是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，起义军的标志是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，他们打出的旗号是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， 起义的第一步是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，惹恼军官的做法是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，起义军的组织领导是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。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08547" name="文本框 108546"/>
          <p:cNvSpPr txBox="1"/>
          <p:nvPr/>
        </p:nvSpPr>
        <p:spPr>
          <a:xfrm>
            <a:off x="2843213" y="1125538"/>
            <a:ext cx="42640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诈自称公子扶苏、项燕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8548" name="文本框 108547"/>
          <p:cNvSpPr txBox="1"/>
          <p:nvPr/>
        </p:nvSpPr>
        <p:spPr>
          <a:xfrm>
            <a:off x="2484438" y="2997200"/>
            <a:ext cx="55451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陈胜自立为将军，吴广为都尉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8549" name="文本框 108548"/>
          <p:cNvSpPr txBox="1"/>
          <p:nvPr/>
        </p:nvSpPr>
        <p:spPr>
          <a:xfrm>
            <a:off x="3419475" y="2565400"/>
            <a:ext cx="22685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广数言欲亡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8550" name="文本框 108549"/>
          <p:cNvSpPr txBox="1"/>
          <p:nvPr/>
        </p:nvSpPr>
        <p:spPr>
          <a:xfrm>
            <a:off x="1116013" y="2060575"/>
            <a:ext cx="10096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大楚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8551" name="文本框 108550"/>
          <p:cNvSpPr txBox="1"/>
          <p:nvPr/>
        </p:nvSpPr>
        <p:spPr>
          <a:xfrm>
            <a:off x="3059113" y="1557338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袒右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8552" name="文本框 108551"/>
          <p:cNvSpPr txBox="1"/>
          <p:nvPr/>
        </p:nvSpPr>
        <p:spPr>
          <a:xfrm>
            <a:off x="5724525" y="2060575"/>
            <a:ext cx="2016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并杀两尉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/>
      <p:bldP spid="108548" grpId="0"/>
      <p:bldP spid="108549" grpId="0"/>
      <p:bldP spid="108550" grpId="0"/>
      <p:bldP spid="108551" grpId="0"/>
      <p:bldP spid="10855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0" name="文本框 109569"/>
          <p:cNvSpPr txBox="1"/>
          <p:nvPr/>
        </p:nvSpPr>
        <p:spPr>
          <a:xfrm>
            <a:off x="1258888" y="981075"/>
            <a:ext cx="7921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109571" name="文本框 109570"/>
          <p:cNvSpPr txBox="1"/>
          <p:nvPr/>
        </p:nvSpPr>
        <p:spPr>
          <a:xfrm>
            <a:off x="468313" y="549275"/>
            <a:ext cx="8207375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、表明陈胜年轻时代为人佣耕时就有远大抱负的句子是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，其意思是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。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、道 出 千 古 志 士 之 胸 臆 的 一 句 话 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是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，其意思是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                       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 。 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09572" name="文本框 109571"/>
          <p:cNvSpPr txBox="1"/>
          <p:nvPr/>
        </p:nvSpPr>
        <p:spPr>
          <a:xfrm>
            <a:off x="2843213" y="981075"/>
            <a:ext cx="43926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燕雀安知鸿鹄之志哉！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9573" name="文本框 109572"/>
          <p:cNvSpPr txBox="1"/>
          <p:nvPr/>
        </p:nvSpPr>
        <p:spPr>
          <a:xfrm>
            <a:off x="1908175" y="1484313"/>
            <a:ext cx="5905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燕雀怎么知道鸿鹄的志向呢？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9574" name="文本框 109573"/>
          <p:cNvSpPr txBox="1"/>
          <p:nvPr/>
        </p:nvSpPr>
        <p:spPr>
          <a:xfrm>
            <a:off x="1692275" y="2852738"/>
            <a:ext cx="42497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王侯将相宁有种乎！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09575" name="文本框 109574"/>
          <p:cNvSpPr txBox="1"/>
          <p:nvPr/>
        </p:nvSpPr>
        <p:spPr>
          <a:xfrm>
            <a:off x="1116013" y="3429000"/>
            <a:ext cx="61198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王侯将相难道有天生的贵种吗？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/>
      <p:bldP spid="109573" grpId="0"/>
      <p:bldP spid="109574" grpId="0"/>
      <p:bldP spid="10957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文本框 110593"/>
          <p:cNvSpPr txBox="1"/>
          <p:nvPr/>
        </p:nvSpPr>
        <p:spPr>
          <a:xfrm>
            <a:off x="6372225" y="404813"/>
            <a:ext cx="22320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会天大雨，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10595" name="文本框 110594"/>
          <p:cNvSpPr txBox="1"/>
          <p:nvPr/>
        </p:nvSpPr>
        <p:spPr>
          <a:xfrm>
            <a:off x="468313" y="1052513"/>
            <a:ext cx="70564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道不通，度已失期。失期，法皆斩。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10596" name="文本框 110595"/>
          <p:cNvSpPr txBox="1"/>
          <p:nvPr/>
        </p:nvSpPr>
        <p:spPr>
          <a:xfrm>
            <a:off x="3708400" y="1628775"/>
            <a:ext cx="31686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</a:rPr>
              <a:t>天下苦秦久已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grpSp>
        <p:nvGrpSpPr>
          <p:cNvPr id="110597" name="组合 110596"/>
          <p:cNvGrpSpPr/>
          <p:nvPr/>
        </p:nvGrpSpPr>
        <p:grpSpPr>
          <a:xfrm>
            <a:off x="539750" y="476250"/>
            <a:ext cx="8064500" cy="1798638"/>
            <a:chOff x="249" y="346"/>
            <a:chExt cx="5262" cy="1133"/>
          </a:xfrm>
        </p:grpSpPr>
        <p:sp>
          <p:nvSpPr>
            <p:cNvPr id="110598" name="文本框 110597"/>
            <p:cNvSpPr txBox="1"/>
            <p:nvPr/>
          </p:nvSpPr>
          <p:spPr>
            <a:xfrm>
              <a:off x="249" y="346"/>
              <a:ext cx="5216" cy="11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5</a:t>
              </a:r>
              <a:r>
                <a:rPr lang="zh-CN" altLang="en-US" sz="32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、陈胜、吴广起义的导火线是  </a:t>
              </a:r>
              <a:r>
                <a:rPr lang="zh-CN" altLang="en-US" sz="3200" b="1" u="sng" dirty="0">
                  <a:solidFill>
                    <a:srgbClr val="FF3300"/>
                  </a:solidFill>
                  <a:latin typeface="Arial" panose="020B0604020202020204" pitchFamily="34" charset="0"/>
                </a:rPr>
                <a:t>                    </a:t>
              </a:r>
              <a:r>
                <a:rPr lang="zh-CN" altLang="en-US" sz="32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    </a:t>
              </a:r>
              <a:endPara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                                                         ，他们起义的根本原因是 </a:t>
              </a:r>
              <a:r>
                <a:rPr lang="zh-CN" altLang="en-US" sz="3200" b="1" u="sng" dirty="0">
                  <a:solidFill>
                    <a:srgbClr val="FF3300"/>
                  </a:solidFill>
                  <a:latin typeface="Arial" panose="020B0604020202020204" pitchFamily="34" charset="0"/>
                </a:rPr>
                <a:t>                             </a:t>
              </a:r>
              <a:r>
                <a:rPr lang="zh-CN" altLang="en-US" sz="3200" b="1" dirty="0">
                  <a:solidFill>
                    <a:srgbClr val="FF3300"/>
                  </a:solidFill>
                  <a:latin typeface="Arial" panose="020B0604020202020204" pitchFamily="34" charset="0"/>
                </a:rPr>
                <a:t> 。</a:t>
              </a:r>
              <a:endPara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0599" name="直接连接符 110598"/>
            <p:cNvSpPr/>
            <p:nvPr/>
          </p:nvSpPr>
          <p:spPr>
            <a:xfrm>
              <a:off x="3833" y="663"/>
              <a:ext cx="1678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0600" name="直接连接符 110599"/>
            <p:cNvSpPr/>
            <p:nvPr/>
          </p:nvSpPr>
          <p:spPr>
            <a:xfrm>
              <a:off x="295" y="1071"/>
              <a:ext cx="403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/>
      <p:bldP spid="110595" grpId="0"/>
      <p:bldP spid="11059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文本框 111617"/>
          <p:cNvSpPr txBox="1"/>
          <p:nvPr/>
        </p:nvSpPr>
        <p:spPr>
          <a:xfrm>
            <a:off x="1143000" y="228600"/>
            <a:ext cx="6553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b="1" dirty="0">
                <a:latin typeface="Times New Roman" panose="02020603050405020304" pitchFamily="18" charset="0"/>
              </a:rPr>
              <a:t>思考：陈胜是农民起义的领袖，作者对这一历史人物持什么态度？</a:t>
            </a:r>
            <a:endParaRPr lang="zh-CN" altLang="en-US" sz="3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11619" name="文本框 111618"/>
          <p:cNvSpPr txBox="1"/>
          <p:nvPr/>
        </p:nvSpPr>
        <p:spPr>
          <a:xfrm>
            <a:off x="179388" y="1371600"/>
            <a:ext cx="8964612" cy="5211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作者对陈胜是肯定和赞扬的。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“世家”是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史记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中为那些对全国政局有影响的王侯将相所作的传记，司马迁将陈胜与一般的王侯齐观，可见对他首先发难的功绩是予以充分肯定的。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归纳出主题思想：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本文生动地记叙了陈胜起义的过程，刻画了陈胜、吴广的英雄形象，赞扬了他们反抗暴秦专制的历史功绩。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1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14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619">
                                            <p:txEl>
                                              <p:charRg st="14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91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6" name="矩形 115715"/>
          <p:cNvSpPr/>
          <p:nvPr/>
        </p:nvSpPr>
        <p:spPr>
          <a:xfrm>
            <a:off x="1143000" y="685800"/>
            <a:ext cx="68580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后世评《史记》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15717" name="文本框 115716"/>
          <p:cNvSpPr txBox="1"/>
          <p:nvPr/>
        </p:nvSpPr>
        <p:spPr>
          <a:xfrm>
            <a:off x="914400" y="2955925"/>
            <a:ext cx="74676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Arial" panose="020B0604020202020204" pitchFamily="34" charset="0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</a:rPr>
              <a:t>百代而下，史官不能易其法，学者不能舍其书，六经之后，惟有此作。</a:t>
            </a:r>
            <a:endParaRPr lang="zh-CN" altLang="en-US" sz="4000" b="1" dirty="0">
              <a:latin typeface="Arial" panose="020B0604020202020204" pitchFamily="34" charset="0"/>
            </a:endParaRPr>
          </a:p>
          <a:p>
            <a:r>
              <a:rPr lang="zh-CN" altLang="en-US" sz="4000" b="1" dirty="0">
                <a:latin typeface="Arial" panose="020B0604020202020204" pitchFamily="34" charset="0"/>
              </a:rPr>
              <a:t>           </a:t>
            </a:r>
            <a:r>
              <a:rPr lang="en-US" altLang="zh-CN" sz="4000" b="1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南宋史学家　郑樵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5943600" y="152400"/>
            <a:ext cx="3200400" cy="990600"/>
          </a:xfrm>
        </p:spPr>
        <p:txBody>
          <a:bodyPr anchor="ctr"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史记</a:t>
            </a:r>
            <a:r>
              <a:rPr lang="en-US" altLang="zh-CN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原名</a:t>
            </a:r>
            <a:r>
              <a:rPr lang="en-US" altLang="zh-CN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太史公书</a:t>
            </a:r>
            <a:r>
              <a:rPr lang="en-US" altLang="zh-CN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chemeClr val="accent2"/>
                </a:solidFill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0" y="0"/>
            <a:ext cx="8839200" cy="6858000"/>
          </a:xfrm>
        </p:spPr>
        <p:txBody>
          <a:bodyPr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全书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52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万多字，共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130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篇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包括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本纪（记帝王事迹）、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表（用表格形式编排史料） 、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书（记经济、天文、历法等情况）、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世家（记诸侯世系）、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70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列传（人臣之传），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开创了以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人物传记</a:t>
            </a:r>
            <a:r>
              <a:rPr lang="zh-CN" altLang="en-US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为中心来记载历史这一“纪传体”的体裁。</a:t>
            </a:r>
            <a:r>
              <a:rPr lang="en-US" altLang="zh-CN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是我国第一部纪传体史书。</a:t>
            </a:r>
            <a:endParaRPr lang="zh-CN" altLang="en-US" b="1" u="sng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是通史，上起传说中的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，下迄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汉武帝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初年间，首尾约三千年。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29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4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64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77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89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37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4572000" y="1600200"/>
            <a:ext cx="4267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48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标题 15362"/>
          <p:cNvSpPr>
            <a:spLocks noGrp="1"/>
          </p:cNvSpPr>
          <p:nvPr>
            <p:ph type="title"/>
          </p:nvPr>
        </p:nvSpPr>
        <p:spPr>
          <a:xfrm>
            <a:off x="609600" y="4311650"/>
            <a:ext cx="4191000" cy="1860550"/>
          </a:xfrm>
        </p:spPr>
        <p:txBody>
          <a:bodyPr anchor="ctr"/>
          <a:p>
            <a:r>
              <a:rPr lang="zh-CN" altLang="en-US" b="1" dirty="0">
                <a:solidFill>
                  <a:srgbClr val="CC3300"/>
                </a:solidFill>
              </a:rPr>
              <a:t>史家之绝唱</a:t>
            </a:r>
            <a:br>
              <a:rPr lang="zh-CN" altLang="en-US" b="1" dirty="0">
                <a:solidFill>
                  <a:srgbClr val="CC3300"/>
                </a:solidFill>
              </a:rPr>
            </a:br>
            <a:r>
              <a:rPr lang="zh-CN" altLang="en-US" b="1" dirty="0">
                <a:solidFill>
                  <a:srgbClr val="CC3300"/>
                </a:solidFill>
              </a:rPr>
              <a:t>无韵之</a:t>
            </a:r>
            <a:r>
              <a:rPr lang="en-US" altLang="zh-CN" b="1" dirty="0">
                <a:solidFill>
                  <a:srgbClr val="CC3300"/>
                </a:solidFill>
              </a:rPr>
              <a:t>《</a:t>
            </a:r>
            <a:r>
              <a:rPr lang="zh-CN" altLang="en-US" b="1" dirty="0">
                <a:solidFill>
                  <a:srgbClr val="CC3300"/>
                </a:solidFill>
              </a:rPr>
              <a:t>离骚</a:t>
            </a:r>
            <a:r>
              <a:rPr lang="en-US" altLang="zh-CN" b="1">
                <a:solidFill>
                  <a:schemeClr val="accent2"/>
                </a:solidFill>
              </a:rPr>
              <a:t>》</a:t>
            </a:r>
            <a:br>
              <a:rPr lang="en-US" altLang="zh-CN" b="1">
                <a:solidFill>
                  <a:schemeClr val="accent2"/>
                </a:solidFill>
              </a:rPr>
            </a:br>
            <a:r>
              <a:rPr lang="en-US" altLang="zh-CN" b="1">
                <a:solidFill>
                  <a:schemeClr val="accent2"/>
                </a:solidFill>
              </a:rPr>
              <a:t>        </a:t>
            </a: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b="1" dirty="0">
                <a:solidFill>
                  <a:schemeClr val="tx1"/>
                </a:solidFill>
              </a:rPr>
              <a:t>鲁迅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15364" name="图片 15363" descr="史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2852738"/>
            <a:ext cx="2811463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5364" descr="but01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288" y="782638"/>
            <a:ext cx="3200400" cy="293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153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388" y="1052513"/>
            <a:ext cx="2135187" cy="2987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  <p:sndAc>
      <p:stSnd>
        <p:snd r:embed="rId4" name="projctor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FR50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标题 22530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识记重点字音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ea typeface="隶书" pitchFamily="49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1295400" y="1143000"/>
            <a:ext cx="6934200" cy="451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宋体" panose="02010600030101010101" pitchFamily="2" charset="-122"/>
              </a:rPr>
              <a:t>鸿</a:t>
            </a:r>
            <a:r>
              <a:rPr lang="zh-CN" altLang="en-US" sz="2800" b="1" u="sng" dirty="0">
                <a:latin typeface="宋体" panose="02010600030101010101" pitchFamily="2" charset="-122"/>
              </a:rPr>
              <a:t>鹄</a:t>
            </a:r>
            <a:r>
              <a:rPr lang="en-US" altLang="zh-CN" sz="2800" b="1">
                <a:latin typeface="宋体" panose="02010600030101010101" pitchFamily="2" charset="-122"/>
              </a:rPr>
              <a:t>(   )    </a:t>
            </a:r>
            <a:r>
              <a:rPr lang="zh-CN" altLang="en-US" sz="2800" b="1" u="sng" dirty="0">
                <a:latin typeface="宋体" panose="02010600030101010101" pitchFamily="2" charset="-122"/>
              </a:rPr>
              <a:t>闾</a:t>
            </a:r>
            <a:r>
              <a:rPr lang="en-US" altLang="zh-CN" sz="2800" b="1" dirty="0">
                <a:latin typeface="宋体" panose="02010600030101010101" pitchFamily="2" charset="-122"/>
              </a:rPr>
              <a:t>(   )</a:t>
            </a:r>
            <a:r>
              <a:rPr lang="zh-CN" altLang="en-US" sz="2800" b="1" dirty="0">
                <a:latin typeface="宋体" panose="02010600030101010101" pitchFamily="2" charset="-122"/>
              </a:rPr>
              <a:t>左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u="sng" dirty="0">
                <a:latin typeface="宋体" panose="02010600030101010101" pitchFamily="2" charset="-122"/>
              </a:rPr>
              <a:t>適</a:t>
            </a:r>
            <a:r>
              <a:rPr lang="en-US" altLang="zh-CN" sz="2800" b="1">
                <a:latin typeface="宋体" panose="02010600030101010101" pitchFamily="2" charset="-122"/>
              </a:rPr>
              <a:t>(    )</a:t>
            </a:r>
            <a:r>
              <a:rPr lang="zh-CN" altLang="en-US" sz="2800" b="1" u="sng">
                <a:latin typeface="宋体" panose="02010600030101010101" pitchFamily="2" charset="-122"/>
              </a:rPr>
              <a:t>戍</a:t>
            </a:r>
            <a:r>
              <a:rPr lang="en-US" altLang="zh-CN" sz="2800" b="1" dirty="0">
                <a:latin typeface="宋体" panose="02010600030101010101" pitchFamily="2" charset="-122"/>
              </a:rPr>
              <a:t> (    )</a:t>
            </a:r>
            <a:r>
              <a:rPr lang="zh-CN" altLang="en-US" sz="2800" b="1" dirty="0">
                <a:latin typeface="宋体" panose="02010600030101010101" pitchFamily="2" charset="-122"/>
              </a:rPr>
              <a:t>渔阳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宋体" panose="02010600030101010101" pitchFamily="2" charset="-122"/>
              </a:rPr>
              <a:t>皆次当</a:t>
            </a:r>
            <a:r>
              <a:rPr lang="zh-CN" altLang="en-US" sz="2800" b="1" u="sng" dirty="0">
                <a:latin typeface="宋体" panose="02010600030101010101" pitchFamily="2" charset="-122"/>
              </a:rPr>
              <a:t>行</a:t>
            </a:r>
            <a:r>
              <a:rPr lang="en-US" altLang="zh-CN" sz="2800" b="1">
                <a:latin typeface="宋体" panose="02010600030101010101" pitchFamily="2" charset="-122"/>
              </a:rPr>
              <a:t>(     )    </a:t>
            </a:r>
            <a:r>
              <a:rPr lang="zh-CN" altLang="en-US" sz="2800" b="1" u="sng" dirty="0">
                <a:latin typeface="宋体" panose="02010600030101010101" pitchFamily="2" charset="-122"/>
              </a:rPr>
              <a:t>度</a:t>
            </a:r>
            <a:r>
              <a:rPr lang="en-US" altLang="zh-CN" sz="2800" b="1" dirty="0">
                <a:latin typeface="宋体" panose="02010600030101010101" pitchFamily="2" charset="-122"/>
              </a:rPr>
              <a:t>(     )</a:t>
            </a:r>
            <a:r>
              <a:rPr lang="zh-CN" altLang="en-US" sz="2800" b="1" dirty="0">
                <a:latin typeface="宋体" panose="02010600030101010101" pitchFamily="2" charset="-122"/>
              </a:rPr>
              <a:t>已失期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宋体" panose="02010600030101010101" pitchFamily="2" charset="-122"/>
              </a:rPr>
              <a:t>以</a:t>
            </a:r>
            <a:r>
              <a:rPr lang="zh-CN" altLang="en-US" sz="2800" b="1" u="sng" dirty="0">
                <a:latin typeface="宋体" panose="02010600030101010101" pitchFamily="2" charset="-122"/>
              </a:rPr>
              <a:t>数</a:t>
            </a:r>
            <a:r>
              <a:rPr lang="en-US" altLang="zh-CN" sz="2800" b="1">
                <a:latin typeface="宋体" panose="02010600030101010101" pitchFamily="2" charset="-122"/>
              </a:rPr>
              <a:t>(    ) </a:t>
            </a:r>
            <a:r>
              <a:rPr lang="zh-CN" altLang="en-US" sz="2800" b="1" u="sng" dirty="0">
                <a:latin typeface="宋体" panose="02010600030101010101" pitchFamily="2" charset="-122"/>
              </a:rPr>
              <a:t>谏</a:t>
            </a:r>
            <a:r>
              <a:rPr lang="en-US" altLang="zh-CN" sz="2800" b="1" dirty="0">
                <a:latin typeface="宋体" panose="02010600030101010101" pitchFamily="2" charset="-122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</a:rPr>
              <a:t>故  陈胜</a:t>
            </a:r>
            <a:r>
              <a:rPr lang="zh-CN" altLang="en-US" sz="2800" b="1" u="sng" dirty="0">
                <a:latin typeface="宋体" panose="02010600030101010101" pitchFamily="2" charset="-122"/>
              </a:rPr>
              <a:t>王</a:t>
            </a:r>
            <a:r>
              <a:rPr lang="en-US" altLang="zh-CN" sz="2800" b="1">
                <a:latin typeface="宋体" panose="02010600030101010101" pitchFamily="2" charset="-122"/>
              </a:rPr>
              <a:t>(     )     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u="sng" dirty="0">
                <a:latin typeface="宋体" panose="02010600030101010101" pitchFamily="2" charset="-122"/>
              </a:rPr>
              <a:t>间</a:t>
            </a:r>
            <a:r>
              <a:rPr lang="en-US" altLang="zh-CN" sz="2800" b="1" dirty="0">
                <a:latin typeface="宋体" panose="02010600030101010101" pitchFamily="2" charset="-122"/>
              </a:rPr>
              <a:t>(    )</a:t>
            </a:r>
            <a:r>
              <a:rPr lang="zh-CN" altLang="en-US" sz="2800" b="1" dirty="0">
                <a:latin typeface="宋体" panose="02010600030101010101" pitchFamily="2" charset="-122"/>
              </a:rPr>
              <a:t>令吴广  </a:t>
            </a:r>
            <a:r>
              <a:rPr lang="zh-CN" altLang="en-US" sz="2800" b="1" dirty="0">
                <a:latin typeface="Arial" panose="020B0604020202020204" pitchFamily="34" charset="0"/>
              </a:rPr>
              <a:t>尉果</a:t>
            </a:r>
            <a:r>
              <a:rPr lang="zh-CN" altLang="en-US" sz="2800" b="1" u="sng" dirty="0">
                <a:latin typeface="Arial" panose="020B0604020202020204" pitchFamily="34" charset="0"/>
              </a:rPr>
              <a:t>笞</a:t>
            </a:r>
            <a:r>
              <a:rPr lang="en-US" altLang="zh-CN" sz="2800" b="1" dirty="0">
                <a:latin typeface="宋体" panose="02010600030101010101" pitchFamily="2" charset="-122"/>
              </a:rPr>
              <a:t> </a:t>
            </a:r>
            <a:r>
              <a:rPr lang="en-US" altLang="zh-CN" sz="2800" b="1">
                <a:latin typeface="宋体" panose="02010600030101010101" pitchFamily="2" charset="-122"/>
              </a:rPr>
              <a:t>(    )</a:t>
            </a:r>
            <a:r>
              <a:rPr lang="zh-CN" altLang="en-US" sz="2800" b="1" dirty="0">
                <a:latin typeface="Arial" panose="020B0604020202020204" pitchFamily="34" charset="0"/>
              </a:rPr>
              <a:t>广   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u="sng" dirty="0">
                <a:latin typeface="Arial" panose="020B0604020202020204" pitchFamily="34" charset="0"/>
              </a:rPr>
              <a:t>宁</a:t>
            </a:r>
            <a:r>
              <a:rPr lang="en-US" altLang="zh-CN" sz="2800" b="1">
                <a:latin typeface="宋体" panose="02010600030101010101" pitchFamily="2" charset="-122"/>
              </a:rPr>
              <a:t>(    )</a:t>
            </a:r>
            <a:r>
              <a:rPr lang="zh-CN" altLang="en-US" sz="2800" b="1" dirty="0">
                <a:latin typeface="Arial" panose="020B0604020202020204" pitchFamily="34" charset="0"/>
              </a:rPr>
              <a:t>有种乎    车六七百</a:t>
            </a:r>
            <a:r>
              <a:rPr lang="zh-CN" altLang="en-US" sz="2800" b="1" u="sng" dirty="0">
                <a:latin typeface="Arial" panose="020B0604020202020204" pitchFamily="34" charset="0"/>
              </a:rPr>
              <a:t>乘</a:t>
            </a:r>
            <a:r>
              <a:rPr lang="en-US" altLang="zh-CN" sz="2800" b="1">
                <a:latin typeface="宋体" panose="02010600030101010101" pitchFamily="2" charset="-122"/>
              </a:rPr>
              <a:t>(      )</a:t>
            </a:r>
            <a:r>
              <a:rPr lang="en-US" altLang="zh-CN" sz="2800" b="1">
                <a:latin typeface="Arial" panose="020B0604020202020204" pitchFamily="34" charset="0"/>
              </a:rPr>
              <a:t>  </a:t>
            </a:r>
            <a:endParaRPr lang="en-US" altLang="zh-CN" sz="2800" b="1">
              <a:latin typeface="Arial" panose="020B0604020202020204" pitchFamily="34" charset="0"/>
            </a:endParaRPr>
          </a:p>
          <a:p>
            <a:pPr>
              <a:lnSpc>
                <a:spcPct val="10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u="sng" dirty="0">
                <a:latin typeface="Arial" panose="020B0604020202020204" pitchFamily="34" charset="0"/>
              </a:rPr>
              <a:t>骑</a:t>
            </a:r>
            <a:r>
              <a:rPr lang="en-US" altLang="zh-CN" sz="2800" b="1">
                <a:latin typeface="宋体" panose="02010600030101010101" pitchFamily="2" charset="-122"/>
              </a:rPr>
              <a:t>(   )</a:t>
            </a:r>
            <a:r>
              <a:rPr lang="zh-CN" altLang="en-US" sz="2800" b="1" dirty="0">
                <a:latin typeface="Arial" panose="020B0604020202020204" pitchFamily="34" charset="0"/>
              </a:rPr>
              <a:t>千余</a:t>
            </a: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u="sng" dirty="0">
                <a:latin typeface="Arial" panose="020B0604020202020204" pitchFamily="34" charset="0"/>
              </a:rPr>
              <a:t>被</a:t>
            </a:r>
            <a:r>
              <a:rPr lang="en-US" altLang="zh-CN" sz="2800" b="1">
                <a:latin typeface="宋体" panose="02010600030101010101" pitchFamily="2" charset="-122"/>
              </a:rPr>
              <a:t>(   )</a:t>
            </a:r>
            <a:r>
              <a:rPr lang="zh-CN" altLang="en-US" sz="2800" b="1" dirty="0">
                <a:latin typeface="Arial" panose="020B0604020202020204" pitchFamily="34" charset="0"/>
              </a:rPr>
              <a:t>坚执锐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2209800" y="1219200"/>
            <a:ext cx="685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hú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4267200" y="1219200"/>
            <a:ext cx="533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lǘ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1905000" y="18288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zhé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文本框 22535"/>
          <p:cNvSpPr txBox="1"/>
          <p:nvPr/>
        </p:nvSpPr>
        <p:spPr>
          <a:xfrm>
            <a:off x="3429000" y="18288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shù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2971800" y="2438400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háng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文本框 22537"/>
          <p:cNvSpPr txBox="1"/>
          <p:nvPr/>
        </p:nvSpPr>
        <p:spPr>
          <a:xfrm>
            <a:off x="5181600" y="24384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duó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文本框 22538"/>
          <p:cNvSpPr txBox="1"/>
          <p:nvPr/>
        </p:nvSpPr>
        <p:spPr>
          <a:xfrm>
            <a:off x="2133600" y="31242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shuò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文本框 22539"/>
          <p:cNvSpPr txBox="1"/>
          <p:nvPr/>
        </p:nvSpPr>
        <p:spPr>
          <a:xfrm>
            <a:off x="3886200" y="3124200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jiàn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1" name="文本框 22540"/>
          <p:cNvSpPr txBox="1"/>
          <p:nvPr/>
        </p:nvSpPr>
        <p:spPr>
          <a:xfrm>
            <a:off x="6705600" y="3124200"/>
            <a:ext cx="121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wàng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文本框 22541"/>
          <p:cNvSpPr txBox="1"/>
          <p:nvPr/>
        </p:nvSpPr>
        <p:spPr>
          <a:xfrm>
            <a:off x="1905000" y="381000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jiàn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3" name="文本框 22542"/>
          <p:cNvSpPr txBox="1"/>
          <p:nvPr/>
        </p:nvSpPr>
        <p:spPr>
          <a:xfrm>
            <a:off x="5562600" y="37338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chī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4" name="文本框 22543"/>
          <p:cNvSpPr txBox="1"/>
          <p:nvPr/>
        </p:nvSpPr>
        <p:spPr>
          <a:xfrm>
            <a:off x="1828800" y="4419600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nìng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5" name="文本框 22544"/>
          <p:cNvSpPr txBox="1"/>
          <p:nvPr/>
        </p:nvSpPr>
        <p:spPr>
          <a:xfrm>
            <a:off x="6096000" y="4419600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shèng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6" name="文本框 22545"/>
          <p:cNvSpPr txBox="1"/>
          <p:nvPr/>
        </p:nvSpPr>
        <p:spPr>
          <a:xfrm>
            <a:off x="1981200" y="5105400"/>
            <a:ext cx="685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jì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2547" name="文本框 22546"/>
          <p:cNvSpPr txBox="1"/>
          <p:nvPr/>
        </p:nvSpPr>
        <p:spPr>
          <a:xfrm>
            <a:off x="4572000" y="51054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66"/>
                </a:solidFill>
                <a:latin typeface="Arial" panose="020B0604020202020204" pitchFamily="34" charset="0"/>
              </a:rPr>
              <a:t>pī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  <p:bldP spid="22541" grpId="0"/>
      <p:bldP spid="22542" grpId="0"/>
      <p:bldP spid="22543" grpId="0"/>
      <p:bldP spid="22544" grpId="0"/>
      <p:bldP spid="22545" grpId="0"/>
      <p:bldP spid="22546" grpId="0"/>
      <p:bldP spid="2254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9078</Words>
  <Application>WPS 演示</Application>
  <PresentationFormat>在屏幕上显示</PresentationFormat>
  <Paragraphs>1040</Paragraphs>
  <Slides>67</Slides>
  <Notes>57</Notes>
  <HiddenSlides>1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67</vt:i4>
      </vt:variant>
    </vt:vector>
  </HeadingPairs>
  <TitlesOfParts>
    <vt:vector size="86" baseType="lpstr">
      <vt:lpstr>Arial</vt:lpstr>
      <vt:lpstr>宋体</vt:lpstr>
      <vt:lpstr>Wingdings</vt:lpstr>
      <vt:lpstr>Times New Roman</vt:lpstr>
      <vt:lpstr>黑体</vt:lpstr>
      <vt:lpstr>华文细黑</vt:lpstr>
      <vt:lpstr>华文新魏</vt:lpstr>
      <vt:lpstr>隶书</vt:lpstr>
      <vt:lpstr>隶书</vt:lpstr>
      <vt:lpstr>微软雅黑</vt:lpstr>
      <vt:lpstr>Arial Unicode MS</vt:lpstr>
      <vt:lpstr>楷体_GB2312</vt:lpstr>
      <vt:lpstr>华文中宋</vt:lpstr>
      <vt:lpstr>华文行楷</vt:lpstr>
      <vt:lpstr>方正水柱简体</vt:lpstr>
      <vt:lpstr>华文行楷</vt:lpstr>
      <vt:lpstr>新宋体</vt:lpstr>
      <vt:lpstr>默认设计模板</vt:lpstr>
      <vt:lpstr>1_默认设计模板</vt:lpstr>
      <vt:lpstr>PowerPoint 演示文稿</vt:lpstr>
      <vt:lpstr>起义背景</vt:lpstr>
      <vt:lpstr>PowerPoint 演示文稿</vt:lpstr>
      <vt:lpstr>PowerPoint 演示文稿</vt:lpstr>
      <vt:lpstr>PowerPoint 演示文稿</vt:lpstr>
      <vt:lpstr>PowerPoint 演示文稿</vt:lpstr>
      <vt:lpstr>《史记》原名《太史公书》。</vt:lpstr>
      <vt:lpstr>史家之绝唱 无韵之《离骚》         ——鲁迅</vt:lpstr>
      <vt:lpstr>识记重点字音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第一段段意</vt:lpstr>
      <vt:lpstr>阅读第一段思考问题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第二段段意</vt:lpstr>
      <vt:lpstr>PowerPoint 演示文稿</vt:lpstr>
      <vt:lpstr>阅读第二段思考问题</vt:lpstr>
      <vt:lpstr>PowerPoint 演示文稿</vt:lpstr>
      <vt:lpstr>PowerPoint 演示文稿</vt:lpstr>
      <vt:lpstr>PowerPoint 演示文稿</vt:lpstr>
      <vt:lpstr>怎样看待他们所采用的迷信手法？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阅读第三段思考问题</vt:lpstr>
      <vt:lpstr>PowerPoint 演示文稿</vt:lpstr>
      <vt:lpstr>2  “且壮士不死即已，死即举大名耳，王侯将相宁有种乎！”这句话的思想含义是什么？</vt:lpstr>
      <vt:lpstr>结尾一句有什么作用？ </vt:lpstr>
      <vt:lpstr>PowerPoint 演示文稿</vt:lpstr>
      <vt:lpstr>梳理课文重点内容</vt:lpstr>
      <vt:lpstr>梳理课文重点内容</vt:lpstr>
      <vt:lpstr>梳理课文重点内容</vt:lpstr>
      <vt:lpstr>梳理课文重点内容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71</cp:revision>
  <dcterms:created xsi:type="dcterms:W3CDTF">2017-09-11T08:03:00Z</dcterms:created>
  <dcterms:modified xsi:type="dcterms:W3CDTF">2017-09-11T11:34:46Z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2052-10.1.0.6748</vt:lpwstr>
  </property>
</Properties>
</file>