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7" r:id="rId4"/>
    <p:sldId id="278" r:id="rId5"/>
    <p:sldId id="279" r:id="rId6"/>
    <p:sldId id="262" r:id="rId7"/>
    <p:sldId id="291" r:id="rId8"/>
    <p:sldId id="296" r:id="rId9"/>
    <p:sldId id="263" r:id="rId10"/>
    <p:sldId id="258" r:id="rId11"/>
    <p:sldId id="265" r:id="rId12"/>
    <p:sldId id="292" r:id="rId13"/>
    <p:sldId id="302" r:id="rId14"/>
    <p:sldId id="267" r:id="rId15"/>
    <p:sldId id="268" r:id="rId16"/>
    <p:sldId id="271" r:id="rId17"/>
    <p:sldId id="269" r:id="rId18"/>
    <p:sldId id="293" r:id="rId19"/>
    <p:sldId id="273" r:id="rId20"/>
    <p:sldId id="270" r:id="rId21"/>
    <p:sldId id="272" r:id="rId22"/>
    <p:sldId id="274" r:id="rId23"/>
    <p:sldId id="294" r:id="rId24"/>
    <p:sldId id="298" r:id="rId25"/>
    <p:sldId id="303" r:id="rId26"/>
    <p:sldId id="301" r:id="rId27"/>
    <p:sldId id="304" r:id="rId28"/>
    <p:sldId id="275" r:id="rId29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CC0099"/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87"/>
    <p:restoredTop sz="94759"/>
  </p:normalViewPr>
  <p:slideViewPr>
    <p:cSldViewPr showGuides="1">
      <p:cViewPr varScale="1">
        <p:scale>
          <a:sx n="99" d="100"/>
          <a:sy n="99" d="100"/>
        </p:scale>
        <p:origin x="-126" y="-90"/>
      </p:cViewPr>
      <p:guideLst>
        <p:guide orient="horz" pos="2153"/>
        <p:guide pos="28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3252" name="日期占位符 532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3253" name="页脚占位符 532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53254" name="灯片编号占位符 532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908175" y="4005263"/>
            <a:ext cx="5113338" cy="1470025"/>
          </a:xfrm>
        </p:spPr>
        <p:txBody>
          <a:bodyPr anchor="ctr"/>
          <a:p>
            <a:pPr defTabSz="914400"/>
            <a:r>
              <a:rPr lang="en-US" altLang="zh-CN" sz="6000" kern="1200" baseline="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《</a:t>
            </a:r>
            <a:r>
              <a:rPr lang="zh-CN" altLang="en-US" sz="6000" kern="1200" baseline="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孟子</a:t>
            </a:r>
            <a:r>
              <a:rPr lang="en-US" altLang="zh-CN" sz="6000" kern="1200" baseline="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》</a:t>
            </a:r>
            <a:r>
              <a:rPr lang="zh-CN" altLang="en-US" sz="6000" kern="1200" baseline="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rPr>
              <a:t>选读</a:t>
            </a:r>
            <a:endParaRPr lang="zh-CN" altLang="en-US" sz="6000" kern="1200" baseline="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2411413" y="1341438"/>
            <a:ext cx="4392612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Left">
                <a:rot lat="0" lon="0" rev="0"/>
              </a:camera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p>
            <a:pPr algn="ctr"/>
            <a:r>
              <a:rPr lang="zh-CN" altLang="en-US" sz="6000" normalizeH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人和</a:t>
            </a:r>
            <a:endParaRPr lang="zh-CN" altLang="en-US" sz="6000" normalizeH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框 11266"/>
          <p:cNvSpPr txBox="1"/>
          <p:nvPr/>
        </p:nvSpPr>
        <p:spPr>
          <a:xfrm>
            <a:off x="611188" y="1484313"/>
            <a:ext cx="7488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一、君子以仁存心，以礼存心。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250825" y="4005263"/>
            <a:ext cx="81375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如果有了例外，要面对这种例外，君子要怎么做呢</a:t>
            </a:r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?</a:t>
            </a:r>
            <a:endParaRPr lang="en-US" altLang="zh-CN" sz="40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611188" y="2420938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仁者爱人，有礼者敬人。爱人者，人常爱之。敬人者，人常敬之。</a:t>
            </a:r>
            <a:endParaRPr lang="zh-CN" altLang="en-US" sz="4000" b="1" dirty="0">
              <a:solidFill>
                <a:srgbClr val="80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611188" y="333375"/>
            <a:ext cx="30257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66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第二则</a:t>
            </a:r>
            <a:endParaRPr lang="zh-CN" altLang="en-US" sz="66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1476375" y="5373688"/>
            <a:ext cx="6280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6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自反</a:t>
            </a:r>
            <a:r>
              <a:rPr lang="en-US" altLang="zh-CN" sz="6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——</a:t>
            </a:r>
            <a:r>
              <a:rPr lang="zh-CN" altLang="en-US" sz="6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反省自己</a:t>
            </a:r>
            <a:endParaRPr lang="zh-CN" altLang="en-US" sz="6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文本占位符 38914"/>
          <p:cNvSpPr>
            <a:spLocks noGrp="1"/>
          </p:cNvSpPr>
          <p:nvPr>
            <p:ph type="body"/>
          </p:nvPr>
        </p:nvSpPr>
        <p:spPr>
          <a:xfrm>
            <a:off x="-107950" y="53340"/>
            <a:ext cx="9117330" cy="6750685"/>
          </a:xfrm>
        </p:spPr>
        <p:txBody>
          <a:bodyPr/>
          <a:p>
            <a:pPr lvl="0" algn="just">
              <a:buNone/>
            </a:pPr>
            <a:r>
              <a:rPr lang="en-US" altLang="zh-CN" sz="2800" dirty="0"/>
              <a:t>        </a:t>
            </a:r>
            <a:r>
              <a:rPr lang="zh-CN" altLang="en-US" sz="2700" b="1" dirty="0"/>
              <a:t>原文：孟子曰：“君子所以</a:t>
            </a:r>
            <a:r>
              <a:rPr lang="zh-CN" altLang="en-US" sz="2700" b="1" dirty="0">
                <a:solidFill>
                  <a:srgbClr val="0000FF"/>
                </a:solidFill>
              </a:rPr>
              <a:t>异</a:t>
            </a:r>
            <a:r>
              <a:rPr lang="zh-CN" altLang="en-US" sz="2700" b="1" dirty="0">
                <a:solidFill>
                  <a:srgbClr val="CC0099"/>
                </a:solidFill>
              </a:rPr>
              <a:t>于人</a:t>
            </a:r>
            <a:r>
              <a:rPr lang="zh-CN" altLang="en-US" sz="2700" b="1" dirty="0"/>
              <a:t>者，</a:t>
            </a:r>
            <a:r>
              <a:rPr lang="zh-CN" altLang="en-US" sz="2700" b="1" dirty="0">
                <a:solidFill>
                  <a:srgbClr val="CC0099"/>
                </a:solidFill>
              </a:rPr>
              <a:t>以其</a:t>
            </a:r>
            <a:r>
              <a:rPr lang="zh-CN" altLang="en-US" sz="2700" b="1" dirty="0"/>
              <a:t>存心也。君子</a:t>
            </a:r>
            <a:r>
              <a:rPr lang="zh-CN" altLang="en-US" sz="2700" b="1" dirty="0">
                <a:solidFill>
                  <a:srgbClr val="0000FF"/>
                </a:solidFill>
              </a:rPr>
              <a:t>以仁存心</a:t>
            </a:r>
            <a:r>
              <a:rPr lang="zh-CN" altLang="en-US" sz="2700" b="1" dirty="0"/>
              <a:t>，</a:t>
            </a:r>
            <a:r>
              <a:rPr lang="zh-CN" altLang="en-US" sz="2700" b="1" dirty="0">
                <a:solidFill>
                  <a:srgbClr val="0000FF"/>
                </a:solidFill>
              </a:rPr>
              <a:t>以礼存心</a:t>
            </a:r>
            <a:r>
              <a:rPr lang="zh-CN" altLang="en-US" sz="2700" b="1" dirty="0"/>
              <a:t>。仁者爱人，有礼者敬人。</a:t>
            </a:r>
            <a:r>
              <a:rPr lang="zh-CN" altLang="en-US" sz="2700" b="1" dirty="0">
                <a:solidFill>
                  <a:srgbClr val="0000FF"/>
                </a:solidFill>
              </a:rPr>
              <a:t>爱人者，人</a:t>
            </a:r>
            <a:r>
              <a:rPr lang="zh-CN" altLang="en-US" sz="2700" b="1" dirty="0">
                <a:solidFill>
                  <a:srgbClr val="CC0099"/>
                </a:solidFill>
              </a:rPr>
              <a:t>恒</a:t>
            </a:r>
            <a:r>
              <a:rPr lang="zh-CN" altLang="en-US" sz="2700" b="1" dirty="0">
                <a:solidFill>
                  <a:srgbClr val="0000FF"/>
                </a:solidFill>
              </a:rPr>
              <a:t>爱之；敬人者，人恒敬之。</a:t>
            </a:r>
            <a:r>
              <a:rPr lang="zh-CN" altLang="en-US" sz="2700" b="1" dirty="0"/>
              <a:t>有人于此，其待我以</a:t>
            </a:r>
            <a:r>
              <a:rPr lang="zh-CN" altLang="en-US" sz="2700" b="1" dirty="0">
                <a:solidFill>
                  <a:srgbClr val="CC0099"/>
                </a:solidFill>
              </a:rPr>
              <a:t>横逆</a:t>
            </a:r>
            <a:r>
              <a:rPr lang="zh-CN" altLang="en-US" sz="2700" b="1" dirty="0"/>
              <a:t>，则君子必</a:t>
            </a:r>
            <a:r>
              <a:rPr lang="zh-CN" altLang="en-US" sz="2700" b="1" dirty="0">
                <a:solidFill>
                  <a:srgbClr val="CC0099"/>
                </a:solidFill>
              </a:rPr>
              <a:t>自反</a:t>
            </a:r>
            <a:r>
              <a:rPr lang="zh-CN" altLang="en-US" sz="2700" b="1" dirty="0"/>
              <a:t>也：我必不仁也，必无礼也，</a:t>
            </a:r>
            <a:r>
              <a:rPr lang="zh-CN" altLang="en-US" sz="2700" b="1" dirty="0">
                <a:solidFill>
                  <a:srgbClr val="CC0099"/>
                </a:solidFill>
              </a:rPr>
              <a:t>此物奚宜至哉？</a:t>
            </a:r>
            <a:r>
              <a:rPr lang="zh-CN" altLang="en-US" sz="2700" b="1" dirty="0"/>
              <a:t>其自反而仁矣，自反而有礼矣，其横逆</a:t>
            </a:r>
            <a:r>
              <a:rPr lang="zh-CN" altLang="en-US" sz="2700" b="1" dirty="0">
                <a:solidFill>
                  <a:srgbClr val="CC0099"/>
                </a:solidFill>
              </a:rPr>
              <a:t>由是</a:t>
            </a:r>
            <a:r>
              <a:rPr lang="zh-CN" altLang="en-US" sz="2700" b="1" dirty="0"/>
              <a:t>也，君子必自反也：我必不忠。</a:t>
            </a:r>
            <a:endParaRPr lang="zh-CN" altLang="en-US" sz="2700" b="1" dirty="0"/>
          </a:p>
          <a:p>
            <a:pPr lvl="0" algn="just">
              <a:buNone/>
            </a:pPr>
            <a:r>
              <a:rPr lang="zh-CN" altLang="en-US" sz="2700" b="1" dirty="0">
                <a:solidFill>
                  <a:srgbClr val="FF0000"/>
                </a:solidFill>
                <a:ea typeface="微软简隶书" pitchFamily="2" charset="-122"/>
                <a:sym typeface="+mn-ea"/>
              </a:rPr>
              <a:t>    翻译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：孟子说：“君子之所以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不同于一般人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，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是因为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他保存在心里的思想不同。君子把仁保存在心里，把礼保存在心里。</a:t>
            </a:r>
            <a:r>
              <a:rPr lang="zh-CN" altLang="en-US" sz="2700" b="1" dirty="0">
                <a:solidFill>
                  <a:srgbClr val="0000FF"/>
                </a:solidFill>
                <a:ea typeface="微软简隶书" pitchFamily="2" charset="-122"/>
                <a:sym typeface="+mn-ea"/>
              </a:rPr>
              <a:t>仁人爱人，有礼的人尊敬人。爱人的人，别人就一直爱他；尊敬人的人，别人就一直尊敬他。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假设有个人，他以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粗暴蛮横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的态度对待我，那么君子必定会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反省自己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：我（对他）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一定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还有不仁的地方，无礼的地方，要不这种态度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怎么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会冲着我来呢？反省后做到仁了，反省后有礼了，那人的粗暴蛮横</a:t>
            </a:r>
            <a:r>
              <a:rPr lang="zh-CN" altLang="en-US" sz="2700" b="1" dirty="0">
                <a:solidFill>
                  <a:srgbClr val="CC0099"/>
                </a:solidFill>
                <a:ea typeface="微软简隶书" pitchFamily="2" charset="-122"/>
                <a:sym typeface="+mn-ea"/>
              </a:rPr>
              <a:t>仍然如此</a:t>
            </a:r>
            <a:r>
              <a:rPr lang="zh-CN" altLang="en-US" sz="2700" b="1" dirty="0">
                <a:ea typeface="微软简隶书" pitchFamily="2" charset="-122"/>
                <a:sym typeface="+mn-ea"/>
              </a:rPr>
              <a:t>，君子必定再反省：我（待他）一定还没有尽心竭力。</a:t>
            </a:r>
            <a:endParaRPr lang="zh-CN" altLang="en-US" sz="2700" b="1" dirty="0"/>
          </a:p>
          <a:p>
            <a:pPr lvl="0" algn="just">
              <a:buNone/>
            </a:pPr>
            <a:endParaRPr lang="zh-CN" altLang="en-US" sz="27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文本占位符 55298"/>
          <p:cNvSpPr>
            <a:spLocks noGrp="1"/>
          </p:cNvSpPr>
          <p:nvPr>
            <p:ph type="body"/>
          </p:nvPr>
        </p:nvSpPr>
        <p:spPr>
          <a:xfrm>
            <a:off x="-116205" y="62865"/>
            <a:ext cx="9178925" cy="6264275"/>
          </a:xfrm>
        </p:spPr>
        <p:txBody>
          <a:bodyPr/>
          <a:p>
            <a:pPr lvl="0" algn="just">
              <a:buNone/>
            </a:pPr>
            <a:r>
              <a:rPr lang="en-US" altLang="zh-CN" b="1" dirty="0">
                <a:ea typeface="微软简隶书" pitchFamily="2" charset="-122"/>
              </a:rPr>
              <a:t>  </a:t>
            </a:r>
            <a:r>
              <a:rPr lang="zh-CN" altLang="en-US" sz="2600" b="1" dirty="0">
                <a:sym typeface="+mn-ea"/>
              </a:rPr>
              <a:t>原文：自反而忠矣，其横逆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由是</a:t>
            </a:r>
            <a:r>
              <a:rPr lang="zh-CN" altLang="en-US" sz="2600" b="1" dirty="0">
                <a:sym typeface="+mn-ea"/>
              </a:rPr>
              <a:t>也，君子曰：‘此亦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妄人</a:t>
            </a:r>
            <a:r>
              <a:rPr lang="zh-CN" altLang="en-US" sz="2600" b="1" dirty="0">
                <a:sym typeface="+mn-ea"/>
              </a:rPr>
              <a:t>也已矣。如此，则与禽兽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奚择</a:t>
            </a:r>
            <a:r>
              <a:rPr lang="zh-CN" altLang="en-US" sz="2600" b="1" dirty="0">
                <a:sym typeface="+mn-ea"/>
              </a:rPr>
              <a:t>哉？于禽兽又何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难</a:t>
            </a:r>
            <a:r>
              <a:rPr lang="zh-CN" altLang="en-US" sz="2600" b="1" dirty="0">
                <a:sym typeface="+mn-ea"/>
              </a:rPr>
              <a:t>焉？’是故君子有终身之忧，无一朝之患也。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乃若</a:t>
            </a:r>
            <a:r>
              <a:rPr lang="zh-CN" altLang="en-US" sz="2600" b="1" dirty="0">
                <a:sym typeface="+mn-ea"/>
              </a:rPr>
              <a:t>所忧则有之：舜，人也；我，亦人也。舜为法于天下，可传于后世，我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由未免</a:t>
            </a:r>
            <a:r>
              <a:rPr lang="zh-CN" altLang="en-US" sz="2600" b="1" dirty="0">
                <a:sym typeface="+mn-ea"/>
              </a:rPr>
              <a:t>为乡人也，是则可忧也。忧之如何？如舜而已矣。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若夫</a:t>
            </a:r>
            <a:r>
              <a:rPr lang="zh-CN" altLang="en-US" sz="2600" b="1" dirty="0">
                <a:sym typeface="+mn-ea"/>
              </a:rPr>
              <a:t>君子所患则亡矣。</a:t>
            </a:r>
            <a:r>
              <a:rPr lang="zh-CN" altLang="en-US" sz="2600" b="1" dirty="0">
                <a:solidFill>
                  <a:srgbClr val="CC0099"/>
                </a:solidFill>
                <a:sym typeface="+mn-ea"/>
              </a:rPr>
              <a:t>非仁</a:t>
            </a:r>
            <a:r>
              <a:rPr lang="zh-CN" altLang="en-US" sz="2600" b="1" dirty="0">
                <a:sym typeface="+mn-ea"/>
              </a:rPr>
              <a:t>无为也，非礼无行也。如有一朝之患，则君子不患矣。”</a:t>
            </a:r>
            <a:endParaRPr lang="zh-CN" altLang="en-US" sz="2600" b="1" dirty="0"/>
          </a:p>
          <a:p>
            <a:pPr lvl="0" algn="just">
              <a:buNone/>
            </a:pPr>
            <a:r>
              <a:rPr lang="zh-CN" altLang="en-US" sz="2600" b="1" dirty="0">
                <a:solidFill>
                  <a:srgbClr val="FF0000"/>
                </a:solidFill>
                <a:ea typeface="微软简隶书" pitchFamily="2" charset="-122"/>
                <a:sym typeface="+mn-ea"/>
              </a:rPr>
              <a:t>  翻译</a:t>
            </a:r>
            <a:r>
              <a:rPr lang="zh-CN" altLang="en-US" sz="2600" b="1" dirty="0">
                <a:ea typeface="微软简隶书" pitchFamily="2" charset="-122"/>
                <a:sym typeface="+mn-ea"/>
              </a:rPr>
              <a:t>：</a:t>
            </a:r>
            <a:r>
              <a:rPr lang="zh-CN" altLang="en-US" sz="2600" b="1" dirty="0">
                <a:ea typeface="微软简隶书" pitchFamily="2" charset="-122"/>
              </a:rPr>
              <a:t>经过反省，做到了尽心竭力，那人的粗暴蛮横还是这样，君子就说：‘这不过是个</a:t>
            </a:r>
            <a:r>
              <a:rPr lang="zh-CN" altLang="en-US" sz="2600" b="1" dirty="0">
                <a:solidFill>
                  <a:srgbClr val="CC0099"/>
                </a:solidFill>
                <a:ea typeface="微软简隶书" pitchFamily="2" charset="-122"/>
              </a:rPr>
              <a:t>狂人</a:t>
            </a:r>
            <a:r>
              <a:rPr lang="zh-CN" altLang="en-US" sz="2600" b="1" dirty="0">
                <a:ea typeface="微软简隶书" pitchFamily="2" charset="-122"/>
              </a:rPr>
              <a:t>罢了。像他这样，同禽兽</a:t>
            </a:r>
            <a:r>
              <a:rPr lang="zh-CN" altLang="en-US" sz="2600" b="1" dirty="0">
                <a:solidFill>
                  <a:srgbClr val="CC0099"/>
                </a:solidFill>
                <a:ea typeface="微软简隶书" pitchFamily="2" charset="-122"/>
              </a:rPr>
              <a:t>有什么区别</a:t>
            </a:r>
            <a:r>
              <a:rPr lang="zh-CN" altLang="en-US" sz="2600" b="1" dirty="0">
                <a:ea typeface="微软简隶书" pitchFamily="2" charset="-122"/>
              </a:rPr>
              <a:t>呢？对于禽兽又有什么可</a:t>
            </a:r>
            <a:r>
              <a:rPr lang="zh-CN" altLang="en-US" sz="2600" b="1" dirty="0">
                <a:solidFill>
                  <a:srgbClr val="CC0099"/>
                </a:solidFill>
                <a:ea typeface="微软简隶书" pitchFamily="2" charset="-122"/>
              </a:rPr>
              <a:t>计较</a:t>
            </a:r>
            <a:r>
              <a:rPr lang="zh-CN" altLang="en-US" sz="2600" b="1" dirty="0">
                <a:ea typeface="微软简隶书" pitchFamily="2" charset="-122"/>
              </a:rPr>
              <a:t>的呢？’因此君子有终身的忧虑，没有一时的担心。</a:t>
            </a:r>
            <a:r>
              <a:rPr lang="zh-CN" altLang="en-US" sz="2600" b="1" dirty="0">
                <a:solidFill>
                  <a:srgbClr val="CC0099"/>
                </a:solidFill>
                <a:ea typeface="微软简隶书" pitchFamily="2" charset="-122"/>
              </a:rPr>
              <a:t>至于</a:t>
            </a:r>
            <a:r>
              <a:rPr lang="zh-CN" altLang="en-US" sz="2600" b="1" dirty="0">
                <a:ea typeface="微软简隶书" pitchFamily="2" charset="-122"/>
              </a:rPr>
              <a:t>终身忧虑的事是：舜是人，我也是人；舜给天下的人树立了榜样，影响可以流传到后世，我却</a:t>
            </a:r>
            <a:r>
              <a:rPr lang="zh-CN" altLang="en-US" sz="2600" b="1" dirty="0">
                <a:solidFill>
                  <a:srgbClr val="CC0099"/>
                </a:solidFill>
                <a:ea typeface="微软简隶书" pitchFamily="2" charset="-122"/>
              </a:rPr>
              <a:t>仍然不免</a:t>
            </a:r>
            <a:r>
              <a:rPr lang="zh-CN" altLang="en-US" sz="2600" b="1" dirty="0">
                <a:ea typeface="微软简隶书" pitchFamily="2" charset="-122"/>
              </a:rPr>
              <a:t>是个平庸的人，这是值得忧虑的。忧虑了怎么办？像舜那样去做罢了。</a:t>
            </a:r>
            <a:r>
              <a:rPr lang="zh-CN" altLang="en-US" sz="2600" b="1" dirty="0">
                <a:solidFill>
                  <a:srgbClr val="CC0099"/>
                </a:solidFill>
                <a:ea typeface="微软简隶书" pitchFamily="2" charset="-122"/>
              </a:rPr>
              <a:t>至于</a:t>
            </a:r>
            <a:r>
              <a:rPr lang="zh-CN" altLang="en-US" sz="2600" b="1" dirty="0">
                <a:ea typeface="微软简隶书" pitchFamily="2" charset="-122"/>
              </a:rPr>
              <a:t>说到君子（一时）所担心的，那是没有的。不仁的事不干，不合礼的事不做。即使有一时的担心，君子也不认为值得担心了</a:t>
            </a:r>
            <a:r>
              <a:rPr lang="zh-CN" altLang="en-US" sz="2600" b="1" dirty="0"/>
              <a:t>。”</a:t>
            </a:r>
            <a:endParaRPr lang="zh-CN" altLang="en-US" sz="2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文本框 13314"/>
          <p:cNvSpPr txBox="1"/>
          <p:nvPr/>
        </p:nvSpPr>
        <p:spPr>
          <a:xfrm>
            <a:off x="611188" y="1686243"/>
            <a:ext cx="7993062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教人以善谓之忠”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——《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孟子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滕文公上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en-US" altLang="zh-CN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/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忠者，尽己之谓”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朱熹释上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/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“忠者，尽已也。尽已者，仁礼无一毫不尽。”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黎靖德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朱子语类</a:t>
            </a:r>
            <a:r>
              <a:rPr lang="en-US" altLang="zh-CN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en-US" altLang="zh-CN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611188" y="4854575"/>
            <a:ext cx="79914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孟子所谓的“不忠”指没有尽心竭力、没有尽仁尽礼。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6780" y="824865"/>
            <a:ext cx="7330440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孟子所谓的“忠”具体指什么？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250825" y="558483"/>
            <a:ext cx="8424863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二、是故君子有终身之忧，无一朝之患也。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521970" y="2448878"/>
            <a:ext cx="6840538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君子一辈子的忧虑是什么？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25413" y="3582353"/>
            <a:ext cx="8675687" cy="156368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君子的忧虑在已不在人，君子的忧虑不在遇上横逆之人，而在自己的德行不能达到舜那样高的水平，以为天下人的楷模，并且垂范后世。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25095" y="5309870"/>
            <a:ext cx="8675688" cy="95567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德之不修，学之不讲，闻义不能徒，不善不能改，是吾忧也。”（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  <p:bldP spid="14342" grpId="0" bldLvl="0" animBg="1"/>
      <p:bldP spid="1434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标题 17410"/>
          <p:cNvSpPr>
            <a:spLocks noGrp="1"/>
          </p:cNvSpPr>
          <p:nvPr>
            <p:ph type="title"/>
          </p:nvPr>
        </p:nvSpPr>
        <p:spPr>
          <a:xfrm>
            <a:off x="539750" y="620713"/>
            <a:ext cx="7920038" cy="2881312"/>
          </a:xfrm>
        </p:spPr>
        <p:txBody>
          <a:bodyPr anchor="ctr"/>
          <a:p>
            <a:pPr algn="l"/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思考：国君要达到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人和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的境界，必须施行仁政，必须具备仁德。那么就一般的社会成员来说，如何能够营造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人和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的社会关系呢？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17412" name="文本占位符 17411"/>
          <p:cNvSpPr>
            <a:spLocks noGrp="1"/>
          </p:cNvSpPr>
          <p:nvPr>
            <p:ph type="body" idx="1"/>
          </p:nvPr>
        </p:nvSpPr>
        <p:spPr>
          <a:xfrm>
            <a:off x="539750" y="3789363"/>
            <a:ext cx="7991475" cy="2303462"/>
          </a:xfrm>
        </p:spPr>
        <p:txBody>
          <a:bodyPr/>
          <a:p>
            <a:pPr marL="0" indent="0">
              <a:buNone/>
            </a:pPr>
            <a:r>
              <a:rPr lang="en-US" altLang="zh-CN" sz="44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“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爱人者，人恒爱之；敬人者，人恒敬之。”人人互敬互爱，就能达到人和的境界。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文本框 15362"/>
          <p:cNvSpPr txBox="1"/>
          <p:nvPr/>
        </p:nvSpPr>
        <p:spPr>
          <a:xfrm>
            <a:off x="395288" y="2565400"/>
            <a:ext cx="5761037" cy="3021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爱人不亲，反其仁；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治人不治，反其智；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礼人不答，反其敬。</a:t>
            </a:r>
            <a:endParaRPr lang="zh-CN" altLang="en-US" sz="48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6156325" y="3213100"/>
            <a:ext cx="2305050" cy="1930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行有不得者，皆反求诸已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右中括号 15364"/>
          <p:cNvSpPr/>
          <p:nvPr/>
        </p:nvSpPr>
        <p:spPr>
          <a:xfrm>
            <a:off x="5724525" y="2997200"/>
            <a:ext cx="287338" cy="2376488"/>
          </a:xfrm>
          <a:prstGeom prst="rightBracket">
            <a:avLst>
              <a:gd name="adj" fmla="val 68922"/>
            </a:avLst>
          </a:prstGeom>
          <a:noFill/>
          <a:ln w="412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7" name="矩形 15366"/>
          <p:cNvSpPr/>
          <p:nvPr/>
        </p:nvSpPr>
        <p:spPr>
          <a:xfrm>
            <a:off x="539750" y="981075"/>
            <a:ext cx="32400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72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第三则</a:t>
            </a:r>
            <a:endParaRPr lang="zh-CN" altLang="en-US" sz="72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文本占位符 39938"/>
          <p:cNvSpPr>
            <a:spLocks noGrp="1"/>
          </p:cNvSpPr>
          <p:nvPr>
            <p:ph type="body"/>
          </p:nvPr>
        </p:nvSpPr>
        <p:spPr>
          <a:xfrm>
            <a:off x="0" y="115888"/>
            <a:ext cx="8964613" cy="6010275"/>
          </a:xfrm>
        </p:spPr>
        <p:txBody>
          <a:bodyPr/>
          <a:p>
            <a:pPr lvl="0">
              <a:buNone/>
            </a:pPr>
            <a:r>
              <a:rPr lang="en-US" altLang="zh-CN" dirty="0"/>
              <a:t>      </a:t>
            </a: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en-US" b="1" dirty="0">
                <a:solidFill>
                  <a:srgbClr val="FF0000"/>
                </a:solidFill>
              </a:rPr>
              <a:t>原文：</a:t>
            </a:r>
            <a:r>
              <a:rPr lang="zh-CN" altLang="en-US" b="1" dirty="0"/>
              <a:t>孟子曰：“爱人</a:t>
            </a:r>
            <a:r>
              <a:rPr lang="zh-CN" altLang="en-US" b="1" dirty="0">
                <a:solidFill>
                  <a:srgbClr val="CC0099"/>
                </a:solidFill>
              </a:rPr>
              <a:t>不亲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CC0099"/>
                </a:solidFill>
              </a:rPr>
              <a:t>反其仁；治人不治</a:t>
            </a:r>
            <a:r>
              <a:rPr lang="zh-CN" altLang="en-US" b="1" dirty="0"/>
              <a:t>，反其智；礼人不答，反其敬。行有不得者皆反求诸己，</a:t>
            </a:r>
            <a:r>
              <a:rPr lang="zh-CN" altLang="en-US" b="1" dirty="0">
                <a:solidFill>
                  <a:srgbClr val="CC0099"/>
                </a:solidFill>
              </a:rPr>
              <a:t>其身正</a:t>
            </a:r>
            <a:r>
              <a:rPr lang="zh-CN" altLang="en-US" b="1" dirty="0"/>
              <a:t>而天下</a:t>
            </a:r>
            <a:r>
              <a:rPr lang="zh-CN" altLang="en-US" b="1" dirty="0">
                <a:solidFill>
                  <a:srgbClr val="CC0099"/>
                </a:solidFill>
              </a:rPr>
              <a:t>归</a:t>
            </a:r>
            <a:r>
              <a:rPr lang="zh-CN" altLang="en-US" b="1" dirty="0"/>
              <a:t>之。</a:t>
            </a:r>
            <a:r>
              <a:rPr lang="en-US" altLang="zh-CN" b="1" dirty="0"/>
              <a:t>《</a:t>
            </a:r>
            <a:r>
              <a:rPr lang="zh-CN" altLang="en-US" b="1" dirty="0"/>
              <a:t>诗</a:t>
            </a:r>
            <a:r>
              <a:rPr lang="en-US" altLang="zh-CN" b="1" dirty="0"/>
              <a:t>》</a:t>
            </a:r>
            <a:r>
              <a:rPr lang="zh-CN" altLang="en-US" b="1" dirty="0"/>
              <a:t>云</a:t>
            </a:r>
            <a:r>
              <a:rPr lang="zh-CN" altLang="en-US" b="1" dirty="0">
                <a:solidFill>
                  <a:srgbClr val="0000FF"/>
                </a:solidFill>
              </a:rPr>
              <a:t>：‘永言配命，自求多福</a:t>
            </a:r>
            <a:r>
              <a:rPr lang="zh-CN" altLang="en-US" b="1" dirty="0"/>
              <a:t>。’”　</a:t>
            </a:r>
            <a:endParaRPr lang="zh-CN" altLang="en-US" b="1" dirty="0"/>
          </a:p>
          <a:p>
            <a:pPr lvl="0">
              <a:buNone/>
            </a:pPr>
            <a:r>
              <a:rPr lang="zh-CN" altLang="en-US" b="1" dirty="0"/>
              <a:t>        </a:t>
            </a:r>
            <a:endParaRPr lang="zh-CN" altLang="en-US" b="1" dirty="0"/>
          </a:p>
          <a:p>
            <a:pPr lvl="0">
              <a:buNone/>
            </a:pPr>
            <a:r>
              <a:rPr lang="zh-CN" altLang="en-US" b="1" dirty="0"/>
              <a:t>      </a:t>
            </a:r>
            <a:r>
              <a:rPr lang="zh-CN" altLang="en-US" b="1" dirty="0">
                <a:solidFill>
                  <a:srgbClr val="FF0000"/>
                </a:solidFill>
              </a:rPr>
              <a:t> 翻译：</a:t>
            </a:r>
            <a:r>
              <a:rPr lang="zh-CN" altLang="en-US" b="1" dirty="0"/>
              <a:t>孟子说：“爱别人，别人</a:t>
            </a:r>
            <a:r>
              <a:rPr lang="zh-CN" altLang="en-US" b="1" dirty="0">
                <a:solidFill>
                  <a:srgbClr val="CC0099"/>
                </a:solidFill>
              </a:rPr>
              <a:t>不来亲近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CC0099"/>
                </a:solidFill>
              </a:rPr>
              <a:t>就要反问自己仁的程度</a:t>
            </a:r>
            <a:r>
              <a:rPr lang="zh-CN" altLang="en-US" b="1" dirty="0"/>
              <a:t>；</a:t>
            </a:r>
            <a:r>
              <a:rPr lang="zh-CN" altLang="en-US" b="1" dirty="0">
                <a:solidFill>
                  <a:srgbClr val="CC0099"/>
                </a:solidFill>
              </a:rPr>
              <a:t>治理别人却治理不好</a:t>
            </a:r>
            <a:r>
              <a:rPr lang="zh-CN" altLang="en-US" b="1" dirty="0"/>
              <a:t>，就要反问自己智的程度；礼貌待人，别人却不理睬，就要反问自己恭敬的程度。行为有得不到预期效果的，都要反过来求问自己。</a:t>
            </a:r>
            <a:r>
              <a:rPr lang="zh-CN" altLang="en-US" b="1" dirty="0">
                <a:solidFill>
                  <a:srgbClr val="CC0099"/>
                </a:solidFill>
              </a:rPr>
              <a:t>自身端正了，</a:t>
            </a:r>
            <a:r>
              <a:rPr lang="zh-CN" altLang="en-US" b="1" dirty="0"/>
              <a:t>天下的人就会来</a:t>
            </a:r>
            <a:r>
              <a:rPr lang="zh-CN" altLang="en-US" b="1" dirty="0">
                <a:solidFill>
                  <a:srgbClr val="CC0099"/>
                </a:solidFill>
              </a:rPr>
              <a:t>归附</a:t>
            </a:r>
            <a:r>
              <a:rPr lang="zh-CN" altLang="en-US" b="1" dirty="0"/>
              <a:t>他。</a:t>
            </a:r>
            <a:r>
              <a:rPr lang="en-US" altLang="zh-CN" b="1" dirty="0"/>
              <a:t>《</a:t>
            </a:r>
            <a:r>
              <a:rPr lang="zh-CN" altLang="en-US" b="1" dirty="0"/>
              <a:t>诗经</a:t>
            </a:r>
            <a:r>
              <a:rPr lang="en-US" altLang="zh-CN" b="1" dirty="0"/>
              <a:t>》</a:t>
            </a:r>
            <a:r>
              <a:rPr lang="zh-CN" altLang="en-US" b="1" dirty="0"/>
              <a:t>上说：‘永远配合天命，自己求来众多的幸福。</a:t>
            </a:r>
            <a:r>
              <a:rPr lang="zh-CN" altLang="en-US" sz="2800" b="1" dirty="0"/>
              <a:t>’”</a:t>
            </a:r>
            <a:br>
              <a:rPr lang="zh-CN" altLang="en-US" sz="2800" b="1" dirty="0"/>
            </a:br>
            <a:br>
              <a:rPr lang="zh-CN" altLang="en-US" sz="2800" dirty="0"/>
            </a:br>
            <a:br>
              <a:rPr lang="zh-CN" altLang="en-US" sz="2800" dirty="0"/>
            </a:b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89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charRg st="89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charRg st="89" end="2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68313" y="692150"/>
            <a:ext cx="8229600" cy="5616575"/>
          </a:xfrm>
        </p:spPr>
        <p:txBody>
          <a:bodyPr/>
          <a:p>
            <a:pPr marL="0" indent="0">
              <a:buNone/>
            </a:pP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“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爱人不亲，反其仁； 治人不治，反其智； 礼人不答，反其敬。”从这句话你得到了什么启发？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凡事没有做好，都要从自己身上找原因，要严于律己，宽以待人。不断提高和完善自己才是根本。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charRg st="49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16386"/>
          <p:cNvSpPr txBox="1"/>
          <p:nvPr/>
        </p:nvSpPr>
        <p:spPr>
          <a:xfrm>
            <a:off x="917575" y="512128"/>
            <a:ext cx="4176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何为“智”？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196850" y="1421448"/>
            <a:ext cx="8424863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是非之心，智之端也” （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孟子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公孙丑上 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“是非之心，智也” （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孟子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告子上 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“仁之实，事亲是也。义之实，从兄是也。智之实，知斯二者弗去是也。礼之实，节文斯二者是也。” 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孟子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离娄上 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917258" y="4932363"/>
            <a:ext cx="70564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黑体" panose="02010600030101010101" pitchFamily="2" charset="-122"/>
              </a:rPr>
              <a:t>智主要是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对仁义是非的持守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。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278448" y="376555"/>
            <a:ext cx="2447925" cy="1081088"/>
          </a:xfrm>
        </p:spPr>
        <p:txBody>
          <a:bodyPr anchor="ctr"/>
          <a:p>
            <a:pPr algn="l"/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通假字</a:t>
            </a:r>
            <a:endParaRPr lang="zh-CN" altLang="en-US" sz="40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170180" y="1457960"/>
            <a:ext cx="4106863" cy="4175125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亲戚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畔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之                    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其横逆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由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是也           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若夫君子所患则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亡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矣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刑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于寡妻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行旅皆欲出于王之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涂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则盍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反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其本矣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放辟邪奢，无不为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已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364163" y="1628775"/>
            <a:ext cx="671512" cy="37449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l">
              <a:spcBef>
                <a:spcPct val="50000"/>
              </a:spcBef>
            </a:pPr>
            <a:endParaRPr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3961130" y="1384935"/>
            <a:ext cx="5139055" cy="40881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algn="l"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畔”通“叛”，背叛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“由”通“犹”，尚且，还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“亡”通“无”，没有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“刑”通“型”，树立榜样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“涂”通“途”，道路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“反”通“返”，返回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“已”通“矣”，语气助词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555">
                                            <p:txEl>
                                              <p:charRg st="2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51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555">
                                            <p:txEl>
                                              <p:charRg st="51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6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555">
                                            <p:txEl>
                                              <p:charRg st="65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7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3555">
                                            <p:txEl>
                                              <p:charRg st="7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charRg st="8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8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555">
                                            <p:txEl>
                                              <p:charRg st="87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7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7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7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57">
                                            <p:txEl>
                                              <p:charRg st="2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7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7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5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57">
                                            <p:txEl>
                                              <p:charRg st="48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5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57">
                                            <p:txEl>
                                              <p:charRg st="5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557">
                                            <p:txEl>
                                              <p:charRg st="59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7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57">
                                            <p:txEl>
                                              <p:charRg st="7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57">
                                            <p:txEl>
                                              <p:charRg st="70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611188" y="2565400"/>
            <a:ext cx="7993062" cy="3168650"/>
          </a:xfrm>
        </p:spPr>
        <p:txBody>
          <a:bodyPr/>
          <a:p>
            <a:pPr marL="0" indent="0"/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行有不得者，皆反求诸已。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一切都要从自己身上下功夫，不断提高和完善自己才是根本。抓住了这个根本，就可以赢得天下，达到人和的境界了。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6" name="标题 18435"/>
          <p:cNvSpPr>
            <a:spLocks noGrp="1"/>
          </p:cNvSpPr>
          <p:nvPr>
            <p:ph type="title"/>
          </p:nvPr>
        </p:nvSpPr>
        <p:spPr>
          <a:xfrm>
            <a:off x="539750" y="692150"/>
            <a:ext cx="2819400" cy="1425575"/>
          </a:xfrm>
        </p:spPr>
        <p:txBody>
          <a:bodyPr anchor="ctr"/>
          <a:p>
            <a:pPr algn="l"/>
            <a:r>
              <a:rPr lang="zh-CN" altLang="en-US" sz="8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主旨：</a:t>
            </a:r>
            <a:endParaRPr lang="zh-CN" altLang="en-US" sz="8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框 20482"/>
          <p:cNvSpPr txBox="1"/>
          <p:nvPr/>
        </p:nvSpPr>
        <p:spPr>
          <a:xfrm>
            <a:off x="611188" y="1700213"/>
            <a:ext cx="78486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黑体" panose="02010600030101010101" pitchFamily="2" charset="-122"/>
              </a:rPr>
              <a:t>统治者要做到“人和”还有什么方法？</a:t>
            </a:r>
            <a:endParaRPr lang="zh-CN" altLang="en-US" sz="6000" b="1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611188" y="3789363"/>
            <a:ext cx="7531100" cy="236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2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、推恩</a:t>
            </a:r>
            <a:endParaRPr lang="zh-CN" altLang="en-US" sz="44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、发政施仁，制民之产，</a:t>
            </a:r>
            <a:endParaRPr lang="zh-CN" altLang="en-US" sz="44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en-US" altLang="zh-CN" sz="4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、治礼义，“驱而之善”</a:t>
            </a:r>
            <a:endParaRPr lang="zh-CN" altLang="en-US" sz="44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487" name="矩形 20486"/>
          <p:cNvSpPr/>
          <p:nvPr/>
        </p:nvSpPr>
        <p:spPr>
          <a:xfrm>
            <a:off x="601663" y="404813"/>
            <a:ext cx="33940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第四则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5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charRg st="5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charRg st="18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文本占位符 40962"/>
          <p:cNvSpPr>
            <a:spLocks noGrp="1"/>
          </p:cNvSpPr>
          <p:nvPr>
            <p:ph type="body"/>
          </p:nvPr>
        </p:nvSpPr>
        <p:spPr>
          <a:xfrm>
            <a:off x="0" y="260350"/>
            <a:ext cx="8893175" cy="6597650"/>
          </a:xfrm>
        </p:spPr>
        <p:txBody>
          <a:bodyPr/>
          <a:p>
            <a:pPr lvl="0" algn="just">
              <a:lnSpc>
                <a:spcPct val="90000"/>
              </a:lnSpc>
              <a:buNone/>
            </a:pPr>
            <a:r>
              <a:rPr lang="en-US" altLang="zh-CN" sz="2800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</a:rPr>
              <a:t>原文：</a:t>
            </a:r>
            <a:r>
              <a:rPr lang="zh-CN" altLang="en-US" sz="2800" b="1" dirty="0"/>
              <a:t>（孟子对齐宣王）曰：</a:t>
            </a:r>
            <a:r>
              <a:rPr lang="zh-CN" altLang="en-US" sz="2800" b="1"/>
              <a:t>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“老吾老，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以及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人之老；幼吾幼，以及人之幼。天下可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运</a:t>
            </a:r>
            <a:r>
              <a:rPr lang="zh-CN" altLang="en-US" sz="2800" b="1" u="sng" dirty="0">
                <a:solidFill>
                  <a:srgbClr val="CC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于掌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诗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云，‘</a:t>
            </a:r>
            <a:r>
              <a:rPr lang="zh-CN" altLang="en-US" sz="2800" b="1" u="sng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刑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于寡妻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，至于兄弟，以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御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于家邦。’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言举斯心加诸彼而已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。故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推恩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足以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保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四海，不推恩无以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保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妻子。古之人所以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大过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人者，无他焉，善推其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所为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而已矣。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翻译：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（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孟子</a:t>
            </a:r>
            <a:r>
              <a:rPr lang="zh-CN" altLang="en-US" sz="2800" b="1" dirty="0"/>
              <a:t>对齐宣王</a:t>
            </a:r>
            <a:r>
              <a:rPr lang="zh-CN" altLang="en-US" sz="2800" dirty="0"/>
              <a:t>）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说： “敬爱自己的长辈，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进而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也敬爱别人的长辈；爱抚自己的孩子，进而也爱抚别人的孩子。（这样）天下就可以</a:t>
            </a:r>
            <a:r>
              <a:rPr lang="zh-CN" altLang="en-US" sz="2800" b="1" u="sng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在掌心中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随意转动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（要统一它就很容易了）。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诗经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上说：‘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先给妻子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做榜样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，再给兄弟好影响，凭这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治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家和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安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邦。’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是说要把这样的用心推广到各个方面罢了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。所以，如果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广施恩德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就足以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安抚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天下，不施恩德，连妻子儿女也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安稳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不住。古代的贤明君主之所以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远远超过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一般人，没有别的原因，只是善于将他们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所做的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推广开去罢了。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charRg st="125" end="3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charRg st="125" end="3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charRg st="125" end="3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文本占位符 45058"/>
          <p:cNvSpPr>
            <a:spLocks noGrp="1"/>
          </p:cNvSpPr>
          <p:nvPr>
            <p:ph type="body"/>
          </p:nvPr>
        </p:nvSpPr>
        <p:spPr>
          <a:xfrm>
            <a:off x="64135" y="17780"/>
            <a:ext cx="8981440" cy="6858000"/>
          </a:xfrm>
        </p:spPr>
        <p:txBody>
          <a:bodyPr/>
          <a:p>
            <a:pPr lvl="0">
              <a:lnSpc>
                <a:spcPct val="80000"/>
              </a:lnSpc>
            </a:pPr>
            <a:endParaRPr lang="en-US" altLang="zh-CN" sz="2800" b="1" dirty="0"/>
          </a:p>
          <a:p>
            <a:pPr lvl="0" algn="just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原文：</a:t>
            </a:r>
            <a:r>
              <a:rPr lang="zh-CN" altLang="en-US" sz="2800" b="1" dirty="0"/>
              <a:t>今王</a:t>
            </a:r>
            <a:r>
              <a:rPr lang="zh-CN" altLang="en-US" sz="2800" b="1" dirty="0">
                <a:solidFill>
                  <a:srgbClr val="FF0000"/>
                </a:solidFill>
              </a:rPr>
              <a:t>发政</a:t>
            </a:r>
            <a:r>
              <a:rPr lang="zh-CN" altLang="en-US" sz="2800" b="1" dirty="0"/>
              <a:t>施仁，使天下</a:t>
            </a:r>
            <a:r>
              <a:rPr lang="zh-CN" altLang="en-US" sz="2800" b="1" dirty="0">
                <a:solidFill>
                  <a:srgbClr val="FF0000"/>
                </a:solidFill>
              </a:rPr>
              <a:t>仕者</a:t>
            </a:r>
            <a:r>
              <a:rPr lang="zh-CN" altLang="en-US" sz="2800" b="1" dirty="0"/>
              <a:t>皆欲立于王之朝，</a:t>
            </a:r>
            <a:r>
              <a:rPr lang="zh-CN" altLang="en-US" sz="2800" b="1" dirty="0">
                <a:solidFill>
                  <a:srgbClr val="FF0000"/>
                </a:solidFill>
              </a:rPr>
              <a:t>耕者</a:t>
            </a:r>
            <a:r>
              <a:rPr lang="zh-CN" altLang="en-US" sz="2800" b="1" dirty="0"/>
              <a:t>皆欲耕于王之野，</a:t>
            </a:r>
            <a:r>
              <a:rPr lang="zh-CN" altLang="en-US" sz="2800" b="1" dirty="0">
                <a:solidFill>
                  <a:srgbClr val="FF0000"/>
                </a:solidFill>
              </a:rPr>
              <a:t>商贾</a:t>
            </a:r>
            <a:r>
              <a:rPr lang="zh-CN" altLang="en-US" sz="2800" b="1" dirty="0"/>
              <a:t>皆欲藏于王之市，</a:t>
            </a:r>
            <a:r>
              <a:rPr lang="zh-CN" altLang="en-US" sz="2800" b="1" dirty="0">
                <a:solidFill>
                  <a:srgbClr val="FF0000"/>
                </a:solidFill>
              </a:rPr>
              <a:t>行旅</a:t>
            </a:r>
            <a:r>
              <a:rPr lang="zh-CN" altLang="en-US" sz="2800" b="1" dirty="0"/>
              <a:t>皆欲出于王之途，天下之</a:t>
            </a:r>
            <a:r>
              <a:rPr lang="zh-CN" altLang="en-US" sz="2800" b="1" dirty="0">
                <a:solidFill>
                  <a:srgbClr val="FF0000"/>
                </a:solidFill>
              </a:rPr>
              <a:t>欲疾</a:t>
            </a:r>
            <a:r>
              <a:rPr lang="zh-CN" altLang="en-US" sz="2800" b="1" dirty="0"/>
              <a:t>其君者皆欲</a:t>
            </a:r>
            <a:r>
              <a:rPr lang="zh-CN" altLang="en-US" sz="2800" b="1" dirty="0">
                <a:solidFill>
                  <a:srgbClr val="FF0000"/>
                </a:solidFill>
              </a:rPr>
              <a:t>赴于王</a:t>
            </a:r>
            <a:r>
              <a:rPr lang="zh-CN" altLang="en-US" sz="2800" b="1" dirty="0"/>
              <a:t>。其若是，孰能御之？” 　　</a:t>
            </a:r>
            <a:endParaRPr lang="zh-CN" altLang="en-US" sz="2800" b="1" dirty="0"/>
          </a:p>
          <a:p>
            <a:pPr lvl="0">
              <a:lnSpc>
                <a:spcPct val="80000"/>
              </a:lnSpc>
            </a:pPr>
            <a:r>
              <a:rPr lang="zh-CN" altLang="en-US" sz="2800" b="1" dirty="0">
                <a:sym typeface="+mn-ea"/>
              </a:rPr>
              <a:t>     王曰：“吾</a:t>
            </a:r>
            <a:r>
              <a:rPr lang="zh-CN" altLang="en-US" sz="2800" b="1" dirty="0">
                <a:solidFill>
                  <a:srgbClr val="CC00CC"/>
                </a:solidFill>
                <a:sym typeface="+mn-ea"/>
              </a:rPr>
              <a:t>惛</a:t>
            </a:r>
            <a:r>
              <a:rPr lang="zh-CN" altLang="en-US" sz="2800" b="1" dirty="0">
                <a:sym typeface="+mn-ea"/>
              </a:rPr>
              <a:t>，不能</a:t>
            </a:r>
            <a:r>
              <a:rPr lang="zh-CN" altLang="en-US" sz="2800" b="1" dirty="0">
                <a:solidFill>
                  <a:srgbClr val="CC00CC"/>
                </a:solidFill>
                <a:sym typeface="+mn-ea"/>
              </a:rPr>
              <a:t>进于是</a:t>
            </a:r>
            <a:r>
              <a:rPr lang="zh-CN" altLang="en-US" sz="2800" b="1" dirty="0">
                <a:sym typeface="+mn-ea"/>
              </a:rPr>
              <a:t>矣。愿夫子辅吾志，明以教我。我虽</a:t>
            </a:r>
            <a:r>
              <a:rPr lang="zh-CN" altLang="en-US" sz="2800" b="1" dirty="0">
                <a:solidFill>
                  <a:srgbClr val="CC00CC"/>
                </a:solidFill>
                <a:sym typeface="+mn-ea"/>
              </a:rPr>
              <a:t>不敏</a:t>
            </a:r>
            <a:r>
              <a:rPr lang="zh-CN" altLang="en-US" sz="2800" b="1" dirty="0">
                <a:sym typeface="+mn-ea"/>
              </a:rPr>
              <a:t>，请尝试之。” </a:t>
            </a:r>
            <a:endParaRPr lang="zh-CN" altLang="en-US" sz="2800" b="1" dirty="0"/>
          </a:p>
          <a:p>
            <a:pPr lvl="0" algn="just">
              <a:buNone/>
            </a:pPr>
            <a:r>
              <a:rPr lang="zh-CN" altLang="en-US" sz="2800" b="1" dirty="0"/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翻译：</a:t>
            </a:r>
            <a:r>
              <a:rPr lang="zh-CN" altLang="en-US" sz="2800" b="1" dirty="0"/>
              <a:t>如果现在大王</a:t>
            </a:r>
            <a:r>
              <a:rPr lang="zh-CN" altLang="en-US" sz="2800" b="1" dirty="0">
                <a:solidFill>
                  <a:srgbClr val="FF0000"/>
                </a:solidFill>
              </a:rPr>
              <a:t>发布政令</a:t>
            </a:r>
            <a:r>
              <a:rPr lang="zh-CN" altLang="en-US" sz="2800" b="1" dirty="0"/>
              <a:t>、施行仁政，使得天下</a:t>
            </a:r>
            <a:r>
              <a:rPr lang="zh-CN" altLang="en-US" sz="2800" b="1" dirty="0">
                <a:solidFill>
                  <a:srgbClr val="FF0000"/>
                </a:solidFill>
              </a:rPr>
              <a:t>做官的人</a:t>
            </a:r>
            <a:r>
              <a:rPr lang="zh-CN" altLang="en-US" sz="2800" b="1" dirty="0"/>
              <a:t>都想到大王的朝廷里任职，</a:t>
            </a:r>
            <a:r>
              <a:rPr lang="zh-CN" altLang="en-US" sz="2800" b="1" dirty="0">
                <a:solidFill>
                  <a:srgbClr val="FF0000"/>
                </a:solidFill>
              </a:rPr>
              <a:t>农夫</a:t>
            </a:r>
            <a:r>
              <a:rPr lang="zh-CN" altLang="en-US" sz="2800" b="1" dirty="0"/>
              <a:t>都想到大王的田野里耕作，</a:t>
            </a:r>
            <a:r>
              <a:rPr lang="zh-CN" altLang="en-US" sz="2800" b="1" dirty="0">
                <a:solidFill>
                  <a:srgbClr val="FF0000"/>
                </a:solidFill>
              </a:rPr>
              <a:t>商人</a:t>
            </a:r>
            <a:r>
              <a:rPr lang="zh-CN" altLang="en-US" sz="2800" b="1" dirty="0"/>
              <a:t>都想到大王的市场上做买卖，</a:t>
            </a:r>
            <a:r>
              <a:rPr lang="zh-CN" altLang="en-US" sz="2800" b="1" dirty="0">
                <a:solidFill>
                  <a:srgbClr val="FF0000"/>
                </a:solidFill>
              </a:rPr>
              <a:t>旅客</a:t>
            </a:r>
            <a:r>
              <a:rPr lang="zh-CN" altLang="en-US" sz="2800" b="1" dirty="0"/>
              <a:t>都想从大王的道路上来往，各国</a:t>
            </a:r>
            <a:r>
              <a:rPr lang="zh-CN" altLang="en-US" sz="2800" b="1" dirty="0">
                <a:solidFill>
                  <a:srgbClr val="FF0000"/>
                </a:solidFill>
              </a:rPr>
              <a:t>痛恨</a:t>
            </a:r>
            <a:r>
              <a:rPr lang="zh-CN" altLang="en-US" sz="2800" b="1" dirty="0"/>
              <a:t>他们国君的人都想跑来</a:t>
            </a:r>
            <a:r>
              <a:rPr lang="zh-CN" altLang="en-US" sz="2800" b="1" dirty="0">
                <a:solidFill>
                  <a:srgbClr val="FF0000"/>
                </a:solidFill>
              </a:rPr>
              <a:t>向您诉说</a:t>
            </a:r>
            <a:r>
              <a:rPr lang="zh-CN" altLang="en-US" sz="2800" b="1" dirty="0"/>
              <a:t>。果真做到这样，谁能阻挡大王统一天下？”</a:t>
            </a:r>
            <a:r>
              <a:rPr lang="zh-CN" altLang="en-US" sz="2800" b="1" dirty="0">
                <a:sym typeface="+mn-ea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　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lvl="0" algn="just">
              <a:buNone/>
            </a:pPr>
            <a:r>
              <a:rPr lang="zh-CN" altLang="en-US" sz="2800" b="1" dirty="0">
                <a:sym typeface="+mn-ea"/>
              </a:rPr>
              <a:t>       宣王说：“我</a:t>
            </a:r>
            <a:r>
              <a:rPr lang="zh-CN" altLang="en-US" sz="2800" b="1" dirty="0">
                <a:solidFill>
                  <a:srgbClr val="CC00CC"/>
                </a:solidFill>
                <a:sym typeface="+mn-ea"/>
              </a:rPr>
              <a:t>脑子昏乱</a:t>
            </a:r>
            <a:r>
              <a:rPr lang="zh-CN" altLang="en-US" sz="2800" b="1" dirty="0">
                <a:sym typeface="+mn-ea"/>
              </a:rPr>
              <a:t>，不能</a:t>
            </a:r>
            <a:r>
              <a:rPr lang="zh-CN" altLang="en-US" sz="2800" b="1" dirty="0">
                <a:solidFill>
                  <a:srgbClr val="CC00CC"/>
                </a:solidFill>
                <a:sym typeface="+mn-ea"/>
              </a:rPr>
              <a:t>进到这一步</a:t>
            </a:r>
            <a:r>
              <a:rPr lang="zh-CN" altLang="en-US" sz="2800" b="1" dirty="0">
                <a:sym typeface="+mn-ea"/>
              </a:rPr>
              <a:t>了。希望先生辅佐我实现大志，明白地教给我方法。我虽然</a:t>
            </a:r>
            <a:r>
              <a:rPr lang="zh-CN" altLang="en-US" sz="2800" b="1" dirty="0">
                <a:solidFill>
                  <a:srgbClr val="CC00CC"/>
                </a:solidFill>
                <a:sym typeface="+mn-ea"/>
              </a:rPr>
              <a:t>迟钝</a:t>
            </a:r>
            <a:r>
              <a:rPr lang="zh-CN" altLang="en-US" sz="2800" b="1" dirty="0">
                <a:sym typeface="+mn-ea"/>
              </a:rPr>
              <a:t>，请让我试一试。” 　</a:t>
            </a:r>
            <a:endParaRPr lang="zh-CN" altLang="en-US" sz="2800" b="1" dirty="0"/>
          </a:p>
          <a:p>
            <a:pPr lvl="0" algn="just">
              <a:buNone/>
            </a:pPr>
            <a:r>
              <a:rPr lang="zh-CN" altLang="en-US" sz="2800" b="1" dirty="0">
                <a:sym typeface="+mn-ea"/>
              </a:rPr>
              <a:t>         </a:t>
            </a:r>
            <a:endParaRPr lang="zh-CN" altLang="en-US" sz="2800" b="1" dirty="0"/>
          </a:p>
          <a:p>
            <a:pPr lvl="0">
              <a:lnSpc>
                <a:spcPct val="80000"/>
              </a:lnSpc>
              <a:buNone/>
            </a:pPr>
            <a:r>
              <a:rPr lang="zh-CN" altLang="en-US" sz="2800" b="1" dirty="0"/>
              <a:t> 　　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87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charRg st="87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charRg st="87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9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1" name="文本占位符 58370"/>
          <p:cNvSpPr>
            <a:spLocks noGrp="1"/>
          </p:cNvSpPr>
          <p:nvPr>
            <p:ph type="body"/>
          </p:nvPr>
        </p:nvSpPr>
        <p:spPr>
          <a:xfrm>
            <a:off x="0" y="333375"/>
            <a:ext cx="8893175" cy="6524625"/>
          </a:xfrm>
        </p:spPr>
        <p:txBody>
          <a:bodyPr/>
          <a:p>
            <a:pPr lvl="0" algn="just">
              <a:lnSpc>
                <a:spcPct val="90000"/>
              </a:lnSpc>
              <a:buNone/>
            </a:pPr>
            <a:r>
              <a:rPr lang="en-US" altLang="zh-CN" sz="2800" b="1" dirty="0"/>
              <a:t>      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原文：</a:t>
            </a:r>
            <a:r>
              <a:rPr lang="en-US" altLang="zh-CN" sz="2800" b="1" dirty="0"/>
              <a:t>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曰：“无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恒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产而有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恒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心者，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惟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士为能。若民，则无恒产，因无恒心。苟无恒心，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放辟邪侈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，无不为已。及陷于罪，然后从而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刑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之，是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罔民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也。焉有仁人在位罔民而可为也？是故明君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制民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之产，必使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仰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足以事父母，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俯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足以畜妻子，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乐岁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终身饱，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凶年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免于死亡。然后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驱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而之善，故民之从之也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 　　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翻译：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孟子说：“没有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固定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的产业，却有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稳定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不变的思想，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只有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士人能做到。至于百姓，没有固定的产业，随之就没有稳定不变的思想。如果没有稳定不变的思想，就会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胡作非为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，坏事没有不干的了。等到犯了罪，然后就用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刑法处置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他们，这就像是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安下罗网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坑害百姓。哪有仁人做了君主可以用这种方法治理的呢？所以贤明的君主所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规定的百姓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的产业，一定要使他对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上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足够奉养父母，对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下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足够养活妻儿，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好年成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就终年能吃饱，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坏年成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也能免于饿死。这样之后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督促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他们一心向善，百姓也就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乐于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听从了。 　　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lnSpc>
                <a:spcPct val="90000"/>
              </a:lnSpc>
            </a:pPr>
            <a:endParaRPr lang="zh-CN" altLang="en-US" sz="2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139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charRg st="139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charRg st="139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文本占位符 48130"/>
          <p:cNvSpPr>
            <a:spLocks noGrp="1"/>
          </p:cNvSpPr>
          <p:nvPr>
            <p:ph type="body"/>
          </p:nvPr>
        </p:nvSpPr>
        <p:spPr>
          <a:xfrm>
            <a:off x="179388" y="620713"/>
            <a:ext cx="8353425" cy="5472112"/>
          </a:xfrm>
        </p:spPr>
        <p:txBody>
          <a:bodyPr/>
          <a:p>
            <a:pPr lvl="0" algn="just">
              <a:lnSpc>
                <a:spcPct val="90000"/>
              </a:lnSpc>
              <a:buNone/>
            </a:pPr>
            <a:r>
              <a:rPr lang="en-US" altLang="zh-CN" b="1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原文：</a:t>
            </a:r>
            <a:r>
              <a:rPr lang="en-US" altLang="zh-CN" sz="3600" b="1" dirty="0">
                <a:sym typeface="+mn-ea"/>
              </a:rPr>
              <a:t> </a:t>
            </a:r>
            <a:r>
              <a:rPr lang="en-US" altLang="zh-CN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今也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制民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之产，仰不足以事父母，俯不足以畜妻子，乐岁终身苦，凶年不免于死亡。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此惟救死而恐不赡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奚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暇治礼义哉？ 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翻译：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“而现在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规定的百姓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的产业，上不够奉养父母，下不够养活妻儿，好年成也还是一年到头受苦，坏年成还避免不了饿死。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这（就使百姓）连维持生命都怕来不及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哪有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空闲去讲求礼义呢？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6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charRg st="6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charRg st="65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5" name="文本占位符 59394"/>
          <p:cNvSpPr>
            <a:spLocks noGrp="1"/>
          </p:cNvSpPr>
          <p:nvPr>
            <p:ph type="body"/>
          </p:nvPr>
        </p:nvSpPr>
        <p:spPr>
          <a:xfrm>
            <a:off x="0" y="188913"/>
            <a:ext cx="8748713" cy="6669087"/>
          </a:xfrm>
        </p:spPr>
        <p:txBody>
          <a:bodyPr/>
          <a:p>
            <a:pPr lvl="0" algn="just">
              <a:buNone/>
            </a:pP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原文：</a:t>
            </a:r>
            <a:r>
              <a:rPr lang="en-US" altLang="zh-CN" sz="2800" b="1" dirty="0">
                <a:sym typeface="+mn-ea"/>
              </a:rPr>
              <a:t> </a:t>
            </a:r>
            <a:r>
              <a:rPr lang="en-US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王欲行之，则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盍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反其本矣。五亩之宅，树之以桑，五十者可以衣帛矣。鸡豚狗彘之畜，无失其时，七十者可以食肉矣。百亩之田，勿夺其时，八口之家可以无饥矣。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谨庠序之教，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申之以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孝悌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之义，颁白者不负戴于道路矣。老者衣帛食肉，黎民不饥不寒，然而不王者，未之有也。” 　　 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just">
              <a:buNone/>
            </a:pP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翻译：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“大王想行仁政，那么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何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不返回到根本上来呢？五亩的宅地，（房前屋后）栽上桑树，五十岁的人就能穿上丝棉袄了。鸡、狗、猪等禽畜，不要错过它们的繁殖时机，七十岁的人就能吃上肉了。一百亩的田，不要占夺农时，八口之家可以不挨饿了。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搞好学校教育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，反复说明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孝顺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父母、</a:t>
            </a:r>
            <a:r>
              <a:rPr lang="zh-CN" altLang="en-US" sz="2800" b="1" dirty="0">
                <a:solidFill>
                  <a:srgbClr val="CC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敬重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兄长的道理，上了年纪的人就不会肩扛头顶着东西赶路了。老年人穿上丝棉吃上肉，一般百姓不挨饿受冻，这样还不能统一天下的，是从来不会有的。”</a:t>
            </a:r>
            <a:endParaRPr lang="zh-CN" altLang="en-US" sz="2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131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charRg st="131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charRg st="131" end="3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标题 21506"/>
          <p:cNvSpPr>
            <a:spLocks noGrp="1"/>
          </p:cNvSpPr>
          <p:nvPr>
            <p:ph type="title"/>
          </p:nvPr>
        </p:nvSpPr>
        <p:spPr>
          <a:xfrm>
            <a:off x="468313" y="549275"/>
            <a:ext cx="7129462" cy="792163"/>
          </a:xfrm>
        </p:spPr>
        <p:txBody>
          <a:bodyPr anchor="ctr"/>
          <a:p>
            <a:pPr algn="l"/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联系实际谈谈人和的重要性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21508" name="文本占位符 21507"/>
          <p:cNvSpPr>
            <a:spLocks noGrp="1"/>
          </p:cNvSpPr>
          <p:nvPr>
            <p:ph type="body" idx="1"/>
          </p:nvPr>
        </p:nvSpPr>
        <p:spPr>
          <a:xfrm>
            <a:off x="468313" y="1412875"/>
            <a:ext cx="8218487" cy="4824413"/>
          </a:xfrm>
        </p:spPr>
        <p:txBody>
          <a:bodyPr/>
          <a:p>
            <a:pPr marL="0" indent="0">
              <a:spcBef>
                <a:spcPct val="0"/>
              </a:spcBef>
              <a:buNone/>
            </a:pPr>
            <a: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人和思想是我国传统思想的重要组成部分</a:t>
            </a:r>
            <a: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中华民族是最讲究和的民族。在中华民族的语汇中，“和乐”“和美”“和洽”“家和万事兴”等，都显示出“和”是大家崇尚的目标。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“和”意味着团结以及这种团结给人们的适意的体验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    现代社会是一个张扬个性的社会，我们的确需要个性，可这并不意味着我们不需要团结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。人和才能兴邦安国，人和才能家庭美满，人和才能生意兴隆，也只有人和，我们才能共渡难关，取得抗震救灾的全面胜利！一个集体也只有上下一心，团结一致才能取得胜利。（例如球赛）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charRg st="0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charRg st="108" end="2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charRg st="108" end="2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395288" y="620713"/>
            <a:ext cx="8229600" cy="1143000"/>
          </a:xfrm>
        </p:spPr>
        <p:txBody>
          <a:bodyPr anchor="ctr"/>
          <a:p>
            <a:r>
              <a:rPr lang="zh-CN" altLang="en-US" sz="4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重点实词</a:t>
            </a:r>
            <a:endParaRPr lang="zh-CN" altLang="en-US" sz="48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250825" y="1916113"/>
            <a:ext cx="3827463" cy="4176712"/>
          </a:xfrm>
        </p:spPr>
        <p:txBody>
          <a:bodyPr/>
          <a:p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池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非不深也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委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而</a:t>
            </a:r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去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之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域民不以封疆之</a:t>
            </a:r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界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    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则与禽兽</a:t>
            </a:r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奚择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哉？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于禽兽又何</a:t>
            </a:r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难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焉？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其如是，孰能</a:t>
            </a:r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御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之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天下之欲</a:t>
            </a:r>
            <a:r>
              <a:rPr lang="zh-CN" altLang="en-US" b="1" dirty="0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疾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</a:rPr>
              <a:t>其君者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24580" name="文本框 24579"/>
          <p:cNvSpPr txBox="1"/>
          <p:nvPr/>
        </p:nvSpPr>
        <p:spPr>
          <a:xfrm>
            <a:off x="4284663" y="1865313"/>
            <a:ext cx="3887787" cy="408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护城河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委，丢弃   去，离开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界限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怎么区别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en-US" altLang="zh-CN" sz="3200" b="1" err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nàn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，诘责，计较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抵挡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2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痛恨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9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9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9">
                                            <p:txEl>
                                              <p:charRg st="11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3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charRg st="3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charRg st="33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458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4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4580">
                                            <p:txEl>
                                              <p:charRg st="4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16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24580">
                                            <p:txEl>
                                              <p:charRg st="16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24580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2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24580">
                                            <p:txEl>
                                              <p:charRg st="2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3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4580">
                                            <p:txEl>
                                              <p:charRg st="3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charRg st="3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24580">
                                            <p:txEl>
                                              <p:charRg st="3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0" y="2060575"/>
            <a:ext cx="854075" cy="25923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重点虚词</a:t>
            </a:r>
            <a:endParaRPr lang="zh-CN" altLang="en-US" sz="4400" b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1116013" y="1341438"/>
            <a:ext cx="4824412" cy="314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域民不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封疆之界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其待我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横逆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其存心也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明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教我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  仰足</a:t>
            </a:r>
            <a:r>
              <a:rPr lang="zh-CN" altLang="en-US" sz="2800" b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事父母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6300788" y="404813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sz="3200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8" name="左大括号 25607"/>
          <p:cNvSpPr/>
          <p:nvPr/>
        </p:nvSpPr>
        <p:spPr>
          <a:xfrm>
            <a:off x="1547813" y="1484313"/>
            <a:ext cx="358775" cy="2808287"/>
          </a:xfrm>
          <a:prstGeom prst="leftBrace">
            <a:avLst>
              <a:gd name="adj1" fmla="val 6522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09" name="文本框 25608"/>
          <p:cNvSpPr txBox="1"/>
          <p:nvPr/>
        </p:nvSpPr>
        <p:spPr>
          <a:xfrm>
            <a:off x="4356100" y="1341438"/>
            <a:ext cx="4356100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介，凭借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介，用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介，因为 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连，表修饰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连，表目的，可译“来”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1" name="文本框 25610"/>
          <p:cNvSpPr txBox="1"/>
          <p:nvPr/>
        </p:nvSpPr>
        <p:spPr>
          <a:xfrm>
            <a:off x="684213" y="2636838"/>
            <a:ext cx="793750" cy="792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9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9">
                                            <p:txEl>
                                              <p:charRg st="1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9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9">
                                            <p:txEl>
                                              <p:charRg st="22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9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9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4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9">
                                            <p:txEl>
                                              <p:charRg st="4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9">
                                            <p:txEl>
                                              <p:charRg st="48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468313" y="1494473"/>
            <a:ext cx="7920037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孟子是如何阐述“人和”的重要性的？</a:t>
            </a:r>
            <a:endParaRPr lang="zh-CN" altLang="en-US" sz="3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395288" y="2492375"/>
            <a:ext cx="828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论点：天时不如地利，地利不如人和。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95288" y="3213100"/>
            <a:ext cx="828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论证：天时不如地利，地利不如人和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95288" y="4199255"/>
            <a:ext cx="8280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推论：得道多助，失道寡助。（如何做     到“人和”）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468313" y="403860"/>
            <a:ext cx="26638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第一则</a:t>
            </a:r>
            <a:endParaRPr lang="zh-CN" altLang="en-US" sz="5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8203" name="矩形 8202"/>
          <p:cNvSpPr/>
          <p:nvPr/>
        </p:nvSpPr>
        <p:spPr>
          <a:xfrm>
            <a:off x="1763713" y="5734050"/>
            <a:ext cx="6408737" cy="64135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人和”的最高境界：天下顺之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  <p:bldP spid="8198" grpId="0"/>
      <p:bldP spid="8199" grpId="0"/>
      <p:bldP spid="82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文本占位符 37890"/>
          <p:cNvSpPr>
            <a:spLocks noGrp="1"/>
          </p:cNvSpPr>
          <p:nvPr>
            <p:ph type="body"/>
          </p:nvPr>
        </p:nvSpPr>
        <p:spPr>
          <a:xfrm>
            <a:off x="-168275" y="252095"/>
            <a:ext cx="9178290" cy="5937250"/>
          </a:xfrm>
        </p:spPr>
        <p:txBody>
          <a:bodyPr/>
          <a:p>
            <a:pPr lvl="0">
              <a:lnSpc>
                <a:spcPct val="90000"/>
              </a:lnSpc>
              <a:buNone/>
            </a:pPr>
            <a:r>
              <a:rPr lang="en-US" altLang="zh-CN" dirty="0"/>
              <a:t>   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原文：</a:t>
            </a:r>
            <a:r>
              <a:rPr lang="zh-CN" altLang="en-US" sz="2800" b="1" dirty="0">
                <a:sym typeface="+mn-ea"/>
              </a:rPr>
              <a:t>孟子曰：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/>
              <a:t>天时不如地利，地利，不如</a:t>
            </a:r>
            <a:r>
              <a:rPr lang="zh-CN" altLang="en-US" sz="2800" b="1" dirty="0">
                <a:solidFill>
                  <a:srgbClr val="CC0099"/>
                </a:solidFill>
              </a:rPr>
              <a:t>人和</a:t>
            </a:r>
            <a:r>
              <a:rPr lang="zh-CN" altLang="en-US" sz="2800" b="1" dirty="0"/>
              <a:t>。</a:t>
            </a:r>
            <a:br>
              <a:rPr lang="zh-CN" altLang="en-US" sz="2800" b="1" dirty="0"/>
            </a:br>
            <a:r>
              <a:rPr lang="zh-CN" altLang="en-US" sz="2800" b="1" dirty="0"/>
              <a:t>   三里之</a:t>
            </a:r>
            <a:r>
              <a:rPr lang="zh-CN" altLang="en-US" sz="2800" b="1" dirty="0">
                <a:solidFill>
                  <a:srgbClr val="CC0099"/>
                </a:solidFill>
              </a:rPr>
              <a:t>城</a:t>
            </a:r>
            <a:r>
              <a:rPr lang="zh-CN" altLang="en-US" sz="2800" b="1" dirty="0"/>
              <a:t>，七里之</a:t>
            </a:r>
            <a:r>
              <a:rPr lang="zh-CN" altLang="en-US" sz="2800" b="1" dirty="0">
                <a:solidFill>
                  <a:srgbClr val="CC0099"/>
                </a:solidFill>
              </a:rPr>
              <a:t>郭</a:t>
            </a:r>
            <a:r>
              <a:rPr lang="zh-CN" altLang="en-US" sz="2800" b="1" dirty="0"/>
              <a:t>，</a:t>
            </a:r>
            <a:r>
              <a:rPr lang="zh-CN" altLang="en-US" sz="2800" b="1" dirty="0">
                <a:solidFill>
                  <a:srgbClr val="CC0099"/>
                </a:solidFill>
              </a:rPr>
              <a:t>环</a:t>
            </a:r>
            <a:r>
              <a:rPr lang="zh-CN" altLang="en-US" sz="2800" b="1" dirty="0"/>
              <a:t>而攻之而不胜。夫环而攻之，必有得天时者矣，然而不胜者，是天时不如地利也。</a:t>
            </a:r>
            <a:br>
              <a:rPr lang="zh-CN" altLang="en-US" sz="2800" b="1" dirty="0"/>
            </a:br>
            <a:r>
              <a:rPr lang="zh-CN" altLang="en-US" sz="2800" b="1" dirty="0"/>
              <a:t>　　城非不高也，</a:t>
            </a:r>
            <a:r>
              <a:rPr lang="zh-CN" altLang="en-US" sz="2800" b="1" dirty="0">
                <a:solidFill>
                  <a:srgbClr val="CC0099"/>
                </a:solidFill>
              </a:rPr>
              <a:t>池</a:t>
            </a:r>
            <a:r>
              <a:rPr lang="zh-CN" altLang="en-US" sz="2800" b="1" dirty="0"/>
              <a:t>非不深也，</a:t>
            </a:r>
            <a:r>
              <a:rPr lang="zh-CN" altLang="en-US" sz="2800" b="1" dirty="0">
                <a:solidFill>
                  <a:srgbClr val="CC0099"/>
                </a:solidFill>
              </a:rPr>
              <a:t>兵革</a:t>
            </a:r>
            <a:r>
              <a:rPr lang="zh-CN" altLang="en-US" sz="2800" b="1" dirty="0"/>
              <a:t>非不坚利也，米粟非不多也，</a:t>
            </a:r>
            <a:r>
              <a:rPr lang="zh-CN" altLang="en-US" sz="2800" b="1" dirty="0">
                <a:solidFill>
                  <a:srgbClr val="CC0099"/>
                </a:solidFill>
              </a:rPr>
              <a:t>委</a:t>
            </a:r>
            <a:r>
              <a:rPr lang="zh-CN" altLang="en-US" sz="2800" b="1" dirty="0"/>
              <a:t>而</a:t>
            </a:r>
            <a:r>
              <a:rPr lang="zh-CN" altLang="en-US" sz="2800" b="1" dirty="0">
                <a:solidFill>
                  <a:srgbClr val="CC0099"/>
                </a:solidFill>
              </a:rPr>
              <a:t>去</a:t>
            </a:r>
            <a:r>
              <a:rPr lang="zh-CN" altLang="en-US" sz="2800" b="1" dirty="0"/>
              <a:t>之，是地利不如人和也。</a:t>
            </a:r>
            <a:endParaRPr lang="zh-CN" altLang="en-US" sz="2800" b="1" dirty="0"/>
          </a:p>
          <a:p>
            <a:pPr lvl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    翻译  ： </a:t>
            </a:r>
            <a:br>
              <a:rPr lang="zh-CN" altLang="en-US" sz="2800" b="1" dirty="0"/>
            </a:br>
            <a:r>
              <a:rPr lang="zh-CN" altLang="en-US" sz="2800" b="1" dirty="0"/>
              <a:t>　　</a:t>
            </a:r>
            <a:r>
              <a:rPr lang="zh-CN" altLang="en-US" sz="2800" b="1" dirty="0">
                <a:sym typeface="+mn-ea"/>
              </a:rPr>
              <a:t>孟子说：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有利于作战的</a:t>
            </a:r>
            <a:r>
              <a:rPr lang="zh-CN" altLang="en-US" sz="2800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  <a:sym typeface="+mn-ea"/>
              </a:rPr>
              <a:t>天气时令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比不上有利于作战的地理形势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有利于作战的地理形势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比不上作战中的</a:t>
            </a:r>
            <a:r>
              <a:rPr lang="zh-CN" altLang="en-US" sz="2800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  <a:sym typeface="+mn-ea"/>
              </a:rPr>
              <a:t>人心所向、内部团结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。</a:t>
            </a:r>
            <a:b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</a:b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　　三里的内城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七里的外城</a:t>
            </a:r>
            <a:r>
              <a:rPr lang="en-US" altLang="zh-CN" sz="2800" b="1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  <a:sym typeface="+mn-ea"/>
              </a:rPr>
              <a:t>包围着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攻打它却不能取胜。包围着攻打它，必定是得到天气时令的有利条件了，这样却不能取胜，这是因为有利于作战的天气时令比不上有利于作战的地理形势。</a:t>
            </a:r>
            <a:b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</a:b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　　城墙不是不高</a:t>
            </a:r>
            <a:r>
              <a:rPr lang="en-US" altLang="zh-CN" sz="2800" b="1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  <a:sym typeface="+mn-ea"/>
              </a:rPr>
              <a:t>护城河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不是不深</a:t>
            </a:r>
            <a:r>
              <a:rPr lang="en-US" altLang="zh-CN" sz="2800" b="1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  <a:sym typeface="+mn-ea"/>
              </a:rPr>
              <a:t>武器装备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不是不精良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粮食不是不多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但守城者</a:t>
            </a:r>
            <a:r>
              <a:rPr lang="zh-CN" altLang="en-US" sz="2800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  <a:sym typeface="+mn-ea"/>
              </a:rPr>
              <a:t>弃城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而逃走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这是因为对作战有利的地理形势比不上作战中的人心所向</a:t>
            </a:r>
            <a:r>
              <a:rPr lang="en-US" altLang="zh-CN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,</a:t>
            </a:r>
            <a:r>
              <a:rPr lang="zh-CN" altLang="en-US" sz="2800" b="1" dirty="0">
                <a:latin typeface="微软简隶书" pitchFamily="2" charset="-122"/>
                <a:ea typeface="微软简隶书" pitchFamily="2" charset="-122"/>
                <a:sym typeface="+mn-ea"/>
              </a:rPr>
              <a:t>内部团结。</a:t>
            </a:r>
            <a:endParaRPr lang="en-US" altLang="zh-CN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223520" y="-330835"/>
            <a:ext cx="8687435" cy="7432040"/>
          </a:xfrm>
        </p:spPr>
        <p:txBody>
          <a:bodyPr/>
          <a:p>
            <a:pPr>
              <a:lnSpc>
                <a:spcPct val="80000"/>
              </a:lnSpc>
              <a:buNone/>
            </a:pPr>
            <a:endParaRPr lang="zh-CN" altLang="en-US" sz="2800" b="1" dirty="0">
              <a:sym typeface="+mn-ea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2800" b="1" dirty="0">
              <a:sym typeface="+mn-ea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>
                <a:sym typeface="+mn-ea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sym typeface="+mn-ea"/>
              </a:rPr>
              <a:t>原文：</a:t>
            </a:r>
            <a:r>
              <a:rPr lang="zh-CN" altLang="en-US" b="1" dirty="0">
                <a:sym typeface="+mn-ea"/>
              </a:rPr>
              <a:t>故曰：</a:t>
            </a:r>
            <a:r>
              <a:rPr lang="zh-CN" altLang="en-US" b="1" dirty="0">
                <a:solidFill>
                  <a:srgbClr val="CC0099"/>
                </a:solidFill>
                <a:sym typeface="+mn-ea"/>
              </a:rPr>
              <a:t>域</a:t>
            </a:r>
            <a:r>
              <a:rPr lang="zh-CN" altLang="en-US" b="1" dirty="0">
                <a:sym typeface="+mn-ea"/>
              </a:rPr>
              <a:t>民不以封疆之界，</a:t>
            </a:r>
            <a:r>
              <a:rPr lang="zh-CN" altLang="en-US" b="1" dirty="0">
                <a:solidFill>
                  <a:srgbClr val="CC0099"/>
                </a:solidFill>
                <a:sym typeface="+mn-ea"/>
              </a:rPr>
              <a:t>固</a:t>
            </a:r>
            <a:r>
              <a:rPr lang="zh-CN" altLang="en-US" b="1" dirty="0">
                <a:sym typeface="+mn-ea"/>
              </a:rPr>
              <a:t>国不以山溪之险，威天下不以兵革之利。</a:t>
            </a:r>
            <a:r>
              <a:rPr lang="zh-CN" altLang="en-US" b="1" dirty="0">
                <a:solidFill>
                  <a:srgbClr val="0000FF"/>
                </a:solidFill>
                <a:sym typeface="+mn-ea"/>
              </a:rPr>
              <a:t>得道者多助，失道者寡助。寡助之至，</a:t>
            </a:r>
            <a:r>
              <a:rPr lang="zh-CN" altLang="en-US" b="1" dirty="0">
                <a:solidFill>
                  <a:srgbClr val="CC0099"/>
                </a:solidFill>
                <a:sym typeface="+mn-ea"/>
              </a:rPr>
              <a:t>亲戚</a:t>
            </a:r>
            <a:r>
              <a:rPr lang="zh-CN" altLang="en-US" b="1" dirty="0">
                <a:solidFill>
                  <a:srgbClr val="0000FF"/>
                </a:solidFill>
                <a:sym typeface="+mn-ea"/>
              </a:rPr>
              <a:t>畔之多助之至，天下顺之</a:t>
            </a:r>
            <a:r>
              <a:rPr lang="zh-CN" altLang="en-US" b="1" dirty="0">
                <a:sym typeface="+mn-ea"/>
              </a:rPr>
              <a:t>。</a:t>
            </a:r>
            <a:r>
              <a:rPr lang="zh-CN" altLang="en-US" b="1" dirty="0">
                <a:solidFill>
                  <a:srgbClr val="CC0099"/>
                </a:solidFill>
                <a:sym typeface="+mn-ea"/>
              </a:rPr>
              <a:t>以</a:t>
            </a:r>
            <a:r>
              <a:rPr lang="zh-CN" altLang="en-US" b="1" dirty="0">
                <a:sym typeface="+mn-ea"/>
              </a:rPr>
              <a:t>天下之所顺，攻亲戚之所畔，故君子有不战，战</a:t>
            </a:r>
            <a:r>
              <a:rPr lang="zh-CN" altLang="en-US" b="1" dirty="0">
                <a:solidFill>
                  <a:srgbClr val="CC0099"/>
                </a:solidFill>
                <a:sym typeface="+mn-ea"/>
              </a:rPr>
              <a:t>必</a:t>
            </a:r>
            <a:r>
              <a:rPr lang="zh-CN" altLang="en-US" b="1" dirty="0">
                <a:sym typeface="+mn-ea"/>
              </a:rPr>
              <a:t>胜矣。</a:t>
            </a:r>
            <a:br>
              <a:rPr lang="zh-CN" altLang="en-US" b="1" dirty="0">
                <a:sym typeface="+mn-ea"/>
              </a:rPr>
            </a:br>
            <a:r>
              <a:rPr lang="zh-CN" altLang="en-US" b="1" dirty="0">
                <a:solidFill>
                  <a:srgbClr val="FF0000"/>
                </a:solidFill>
              </a:rPr>
              <a:t>翻译：</a:t>
            </a:r>
            <a:r>
              <a:rPr lang="zh-CN" altLang="en-US" b="1" dirty="0"/>
              <a:t>　</a:t>
            </a:r>
            <a:r>
              <a:rPr lang="zh-CN" altLang="en-US" dirty="0"/>
              <a:t>　</a:t>
            </a:r>
            <a:br>
              <a:rPr lang="zh-CN" altLang="en-US" b="1" dirty="0">
                <a:latin typeface="微软简隶书" pitchFamily="2" charset="-122"/>
                <a:ea typeface="微软简隶书" pitchFamily="2" charset="-122"/>
              </a:rPr>
            </a:b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　　所以说：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使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百姓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定居下来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不能依靠疆域的界限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巩固国防不能靠山河的险要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威慑天下不能靠武器装备的强大。</a:t>
            </a:r>
            <a:r>
              <a:rPr lang="zh-CN" altLang="en-US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施行仁政的人</a:t>
            </a:r>
            <a:r>
              <a:rPr lang="en-US" altLang="zh-CN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帮助支持他的人就多</a:t>
            </a:r>
            <a:r>
              <a:rPr lang="en-US" altLang="zh-CN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不施行仁政的人</a:t>
            </a:r>
            <a:r>
              <a:rPr lang="en-US" altLang="zh-CN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微软简隶书" pitchFamily="2" charset="-122"/>
                <a:ea typeface="微软简隶书" pitchFamily="2" charset="-122"/>
              </a:rPr>
              <a:t>帮助支持他的人就少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。帮助他的人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少到了极点</a:t>
            </a:r>
            <a:r>
              <a:rPr lang="en-US" altLang="zh-CN" b="1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兄弟骨肉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都会背叛他。帮助他的多到了极点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天下人都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归顺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他。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凭借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天下人都归顺他的条件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攻打兄弟骨肉都背叛他的人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所以施行仁政的人要么不作战</a:t>
            </a:r>
            <a:r>
              <a:rPr lang="en-US" altLang="zh-CN" b="1" dirty="0">
                <a:latin typeface="微软简隶书" pitchFamily="2" charset="-122"/>
                <a:ea typeface="微软简隶书" pitchFamily="2" charset="-122"/>
              </a:rPr>
              <a:t>,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作战就</a:t>
            </a:r>
            <a:r>
              <a:rPr lang="zh-CN" altLang="en-US" b="1" dirty="0">
                <a:solidFill>
                  <a:srgbClr val="CC0099"/>
                </a:solidFill>
                <a:latin typeface="微软简隶书" pitchFamily="2" charset="-122"/>
                <a:ea typeface="微软简隶书" pitchFamily="2" charset="-122"/>
              </a:rPr>
              <a:t>一定</a:t>
            </a:r>
            <a:r>
              <a:rPr lang="zh-CN" altLang="en-US" b="1" dirty="0">
                <a:latin typeface="微软简隶书" pitchFamily="2" charset="-122"/>
                <a:ea typeface="微软简隶书" pitchFamily="2" charset="-122"/>
              </a:rPr>
              <a:t>胜利。</a:t>
            </a:r>
            <a:endParaRPr lang="zh-CN" altLang="en-US" b="1" dirty="0">
              <a:latin typeface="微软简隶书" pitchFamily="2" charset="-122"/>
              <a:ea typeface="微软简隶书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1331913" y="908050"/>
            <a:ext cx="6300787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8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细黑" pitchFamily="2" charset="-122"/>
              </a:rPr>
              <a:t>何为“得道”，何为“失道”？</a:t>
            </a:r>
            <a:endParaRPr lang="zh-CN" altLang="en-US" sz="3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细黑" pitchFamily="2" charset="-122"/>
            </a:endParaRPr>
          </a:p>
        </p:txBody>
      </p:sp>
      <p:pic>
        <p:nvPicPr>
          <p:cNvPr id="9219" name="图片 9218" descr="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5825" y="5445125"/>
            <a:ext cx="1238250" cy="104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611188" y="2133600"/>
            <a:ext cx="74898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孔子曰：  “ 道二，仁与不仁而已矣。” （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孟子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离娄上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611188" y="3933825"/>
            <a:ext cx="80279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得道者：有仁德，践履仁的国君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algn="l"/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2" charset="-122"/>
              </a:rPr>
              <a:t>失道者：没有仁德，背离仁的国君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755650" y="476250"/>
            <a:ext cx="7489825" cy="2952750"/>
          </a:xfrm>
        </p:spPr>
        <p:txBody>
          <a:bodyPr anchor="ctr"/>
          <a:p>
            <a:pPr algn="l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思考：孟子为什么说“君子有不战，战必胜矣”？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755650" y="3716338"/>
            <a:ext cx="7848600" cy="2232025"/>
          </a:xfrm>
        </p:spPr>
        <p:txBody>
          <a:bodyPr/>
          <a:p>
            <a:r>
              <a:rPr lang="zh-CN" altLang="en-US" sz="6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0030101010101" pitchFamily="2" charset="-122"/>
              </a:rPr>
              <a:t>因为“得道者多助，失道者寡助”。</a:t>
            </a:r>
            <a:endParaRPr lang="zh-CN" altLang="en-US" sz="6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4807</Words>
  <Application>WPS 演示</Application>
  <PresentationFormat>在屏幕上显示</PresentationFormat>
  <Paragraphs>185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华文行楷</vt:lpstr>
      <vt:lpstr>黑体</vt:lpstr>
      <vt:lpstr>Times New Roman</vt:lpstr>
      <vt:lpstr>华文细黑</vt:lpstr>
      <vt:lpstr>微软简隶书</vt:lpstr>
      <vt:lpstr>华文新魏</vt:lpstr>
      <vt:lpstr>微软雅黑</vt:lpstr>
      <vt:lpstr>Calibri</vt:lpstr>
      <vt:lpstr>默认设计模板</vt:lpstr>
      <vt:lpstr>《孟子》选读</vt:lpstr>
      <vt:lpstr>通假字</vt:lpstr>
      <vt:lpstr>重点实词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思考：孟子为什么说“君子有不战，战必胜矣”？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思考：国君要达到人和的境界，必须施行仁政，必须具备仁德。那么就一般的社会成员来说，如何能够营造人和的社会关系呢？</vt:lpstr>
      <vt:lpstr>PowerPoint 演示文稿</vt:lpstr>
      <vt:lpstr>PowerPoint 演示文稿</vt:lpstr>
      <vt:lpstr>PowerPoint 演示文稿</vt:lpstr>
      <vt:lpstr>PowerPoint 演示文稿</vt:lpstr>
      <vt:lpstr>主旨：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联系实际谈谈人和的重要性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dc:description> </dc:description>
  <dc:subject> </dc:subject>
  <cp:lastModifiedBy>露</cp:lastModifiedBy>
  <cp:revision>17</cp:revision>
  <dcterms:created xsi:type="dcterms:W3CDTF">2009-05-14T06:58:00Z</dcterms:created>
  <dcterms:modified xsi:type="dcterms:W3CDTF">2017-02-20T15:02:47Z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