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sldIdLst>
    <p:sldId id="349" r:id="rId3"/>
    <p:sldId id="256" r:id="rId4"/>
    <p:sldId id="26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91" r:id="rId23"/>
    <p:sldId id="293" r:id="rId24"/>
    <p:sldId id="294" r:id="rId25"/>
    <p:sldId id="297" r:id="rId26"/>
    <p:sldId id="298" r:id="rId27"/>
    <p:sldId id="299" r:id="rId28"/>
    <p:sldId id="300" r:id="rId29"/>
    <p:sldId id="301" r:id="rId30"/>
    <p:sldId id="302" r:id="rId31"/>
    <p:sldId id="303" r:id="rId32"/>
    <p:sldId id="304" r:id="rId33"/>
    <p:sldId id="305" r:id="rId34"/>
    <p:sldId id="306" r:id="rId35"/>
    <p:sldId id="307" r:id="rId36"/>
    <p:sldId id="308" r:id="rId37"/>
    <p:sldId id="309" r:id="rId38"/>
    <p:sldId id="310" r:id="rId39"/>
    <p:sldId id="317" r:id="rId40"/>
    <p:sldId id="316" r:id="rId41"/>
    <p:sldId id="318" r:id="rId42"/>
    <p:sldId id="319" r:id="rId43"/>
    <p:sldId id="320" r:id="rId44"/>
    <p:sldId id="321" r:id="rId45"/>
    <p:sldId id="322" r:id="rId46"/>
    <p:sldId id="324" r:id="rId47"/>
    <p:sldId id="326" r:id="rId48"/>
    <p:sldId id="328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8" r:id="rId67"/>
    <p:sldId id="347" r:id="rId6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8000"/>
    <a:srgbClr val="FF66CC"/>
    <a:srgbClr val="CC0000"/>
    <a:srgbClr val="0000FF"/>
    <a:srgbClr val="FF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5.xml"/><Relationship Id="rId69" Type="http://schemas.openxmlformats.org/officeDocument/2006/relationships/notesMaster" Target="notesMasters/notesMaster1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F6417D65-5CAD-4065-AFFB-F688B9689878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41AB6E-E127-48F3-8D65-FBD842FB995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293F34-6B0E-412E-AD0E-28FFB5D864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558A4A-103A-4208-B860-ED305F48327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20F32-4709-4072-8472-C242CA7CFDB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F14937-A35E-46BC-9FA4-D3359683DAE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18EA4D-49F3-453A-B7F2-E82A1939BE2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F5CA18-9B96-433A-AE4F-516BAE3AF06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EBEDB-7BA1-43A1-99D0-5D8FF03DA23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BA8CF-177D-4401-A6CF-8D19639FD4D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028E43-B034-4A98-B882-4ED59BF453B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9C30F-F748-4869-B0B8-B29BA0756B2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C30C415C-FF78-429D-9DBB-48E12B67A83F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hyperlink" Target="http://imgsrc.baidu.com/baike/pic/item/a005b33476b998a4d0a2d3eb.jpg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GIF"/><Relationship Id="rId1" Type="http://schemas.openxmlformats.org/officeDocument/2006/relationships/image" Target="../media/image14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1114425" y="2636838"/>
            <a:ext cx="6697663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 b="1">
                <a:solidFill>
                  <a:srgbClr val="070707"/>
                </a:solidFill>
                <a:latin typeface="宋体" panose="02010600030101010101" pitchFamily="2" charset="-122"/>
              </a:rPr>
              <a:t>17 </a:t>
            </a:r>
            <a:r>
              <a:rPr lang="zh-CN" altLang="en-US" sz="6000" b="1">
                <a:solidFill>
                  <a:srgbClr val="070707"/>
                </a:solidFill>
                <a:latin typeface="宋体" panose="02010600030101010101" pitchFamily="2" charset="-122"/>
              </a:rPr>
              <a:t>诗词五首</a:t>
            </a:r>
            <a:endParaRPr lang="zh-CN" altLang="en-US" sz="6000" b="1">
              <a:solidFill>
                <a:srgbClr val="070707"/>
              </a:solidFill>
              <a:latin typeface="宋体" panose="02010600030101010101" pitchFamily="2" charset="-122"/>
            </a:endParaRPr>
          </a:p>
        </p:txBody>
      </p:sp>
      <p:sp>
        <p:nvSpPr>
          <p:cNvPr id="3082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3083" name="MH_SubTitle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/>
          </a:p>
        </p:txBody>
      </p:sp>
      <p:sp>
        <p:nvSpPr>
          <p:cNvPr id="3084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085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3086" name="MH_SubTitle_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/>
          </a:p>
        </p:txBody>
      </p:sp>
      <p:sp>
        <p:nvSpPr>
          <p:cNvPr id="3087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088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089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3090" name="MH_SubTitle_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/>
          </a:p>
        </p:txBody>
      </p:sp>
      <p:sp>
        <p:nvSpPr>
          <p:cNvPr id="3091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092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093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3094" name="MH_SubTitle_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当堂检测</a:t>
            </a:r>
            <a:endParaRPr lang="zh-CN" altLang="en-US"/>
          </a:p>
        </p:txBody>
      </p:sp>
      <p:sp>
        <p:nvSpPr>
          <p:cNvPr id="3095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3096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3097" name="MH_Other_7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98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99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3100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3101" name="MH_Other_9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02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03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3104" name="MH_Other_11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05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106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文本框 12290"/>
          <p:cNvSpPr txBox="1">
            <a:spLocks noChangeArrowheads="1"/>
          </p:cNvSpPr>
          <p:nvPr/>
        </p:nvSpPr>
        <p:spPr bwMode="auto">
          <a:xfrm>
            <a:off x="838200" y="533400"/>
            <a:ext cx="1752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总  结：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2" name="文本框 12291"/>
          <p:cNvSpPr txBox="1">
            <a:spLocks noChangeArrowheads="1"/>
          </p:cNvSpPr>
          <p:nvPr/>
        </p:nvSpPr>
        <p:spPr bwMode="auto">
          <a:xfrm>
            <a:off x="990600" y="1524000"/>
            <a:ext cx="7239000" cy="3717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        </a:t>
            </a:r>
            <a:r>
              <a:rPr lang="zh-CN" altLang="en-US" sz="2800" b="1">
                <a:latin typeface="Times New Roman" panose="02020603050405020304" pitchFamily="18" charset="0"/>
              </a:rPr>
              <a:t>这首诗是作者自叙安贫乐道悠然自得的心境。“通章意在‘心远’二字，‘真意’在此，‘忘言’亦在此。从古高人只是心无凝滞，空洞无涯，故所见高远，非一切名象之可障隔，又岂俗物之所妄干。”</a:t>
            </a:r>
            <a:r>
              <a:rPr lang="en-US" altLang="zh-CN" sz="2800" b="1">
                <a:latin typeface="Times New Roman" panose="02020603050405020304" pitchFamily="18" charset="0"/>
              </a:rPr>
              <a:t>(</a:t>
            </a:r>
            <a:r>
              <a:rPr lang="zh-CN" altLang="en-US" sz="2800" b="1">
                <a:latin typeface="Times New Roman" panose="02020603050405020304" pitchFamily="18" charset="0"/>
              </a:rPr>
              <a:t>王士祯</a:t>
            </a:r>
            <a:r>
              <a:rPr lang="en-US" altLang="zh-CN" sz="2800" b="1"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latin typeface="Times New Roman" panose="02020603050405020304" pitchFamily="18" charset="0"/>
              </a:rPr>
              <a:t>古学千金谱</a:t>
            </a:r>
            <a:r>
              <a:rPr lang="en-US" altLang="zh-CN" sz="2800" b="1">
                <a:latin typeface="Times New Roman" panose="02020603050405020304" pitchFamily="18" charset="0"/>
              </a:rPr>
              <a:t>》)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         </a:t>
            </a:r>
            <a:r>
              <a:rPr lang="zh-CN" altLang="en-US" sz="2800" b="1">
                <a:latin typeface="Times New Roman" panose="02020603050405020304" pitchFamily="18" charset="0"/>
              </a:rPr>
              <a:t>这首诗中，景、情、理三者巧妙结合，达到水乳交融的境地，具有很强的艺术魅力。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969963" y="908050"/>
            <a:ext cx="6130925" cy="11430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r>
              <a:rPr lang="zh-CN" altLang="en-US" sz="3600" b="1">
                <a:latin typeface="宋体" panose="02010600030101010101" pitchFamily="2" charset="-122"/>
              </a:rPr>
              <a:t>次北固山下   </a:t>
            </a:r>
            <a:br>
              <a:rPr lang="zh-CN" altLang="en-US" sz="3600" b="1">
                <a:latin typeface="宋体" panose="02010600030101010101" pitchFamily="2" charset="-122"/>
              </a:rPr>
            </a:br>
            <a:r>
              <a:rPr lang="zh-CN" altLang="en-US" sz="3600" b="1">
                <a:latin typeface="宋体" panose="02010600030101010101" pitchFamily="2" charset="-122"/>
              </a:rPr>
              <a:t>王湾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042988" y="2205038"/>
            <a:ext cx="7600950" cy="360045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CC3300"/>
                </a:solidFill>
                <a:latin typeface="宋体" panose="02010600030101010101" pitchFamily="2" charset="-122"/>
              </a:rPr>
              <a:t>(首联)</a:t>
            </a:r>
            <a:r>
              <a:rPr lang="zh-CN" altLang="en-US" b="1">
                <a:solidFill>
                  <a:srgbClr val="6600FF"/>
                </a:solidFill>
                <a:latin typeface="宋体" panose="02010600030101010101" pitchFamily="2" charset="-122"/>
              </a:rPr>
              <a:t>客路/青山/外，行舟/绿水/</a:t>
            </a:r>
            <a:r>
              <a:rPr lang="zh-CN" altLang="en-US" b="1">
                <a:solidFill>
                  <a:srgbClr val="CC3300"/>
                </a:solidFill>
                <a:latin typeface="宋体" panose="02010600030101010101" pitchFamily="2" charset="-122"/>
              </a:rPr>
              <a:t>前</a:t>
            </a:r>
            <a:r>
              <a:rPr lang="zh-CN" altLang="en-US" b="1">
                <a:solidFill>
                  <a:srgbClr val="6600FF"/>
                </a:solidFill>
                <a:latin typeface="宋体" panose="02010600030101010101" pitchFamily="2" charset="-122"/>
              </a:rPr>
              <a:t>。</a:t>
            </a:r>
            <a:endParaRPr lang="zh-CN" altLang="en-US" b="1">
              <a:solidFill>
                <a:srgbClr val="66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CC3300"/>
                </a:solidFill>
                <a:latin typeface="宋体" panose="02010600030101010101" pitchFamily="2" charset="-122"/>
              </a:rPr>
              <a:t>(颔联)</a:t>
            </a:r>
            <a:r>
              <a:rPr lang="zh-CN" altLang="en-US" b="1">
                <a:solidFill>
                  <a:srgbClr val="6600FF"/>
                </a:solidFill>
                <a:latin typeface="宋体" panose="02010600030101010101" pitchFamily="2" charset="-122"/>
              </a:rPr>
              <a:t>潮平/两岸/阔，风正/一帆/</a:t>
            </a:r>
            <a:r>
              <a:rPr lang="zh-CN" altLang="en-US" b="1">
                <a:solidFill>
                  <a:srgbClr val="CC3300"/>
                </a:solidFill>
                <a:latin typeface="宋体" panose="02010600030101010101" pitchFamily="2" charset="-122"/>
              </a:rPr>
              <a:t>悬</a:t>
            </a:r>
            <a:r>
              <a:rPr lang="zh-CN" altLang="en-US" b="1">
                <a:solidFill>
                  <a:srgbClr val="6600FF"/>
                </a:solidFill>
                <a:latin typeface="宋体" panose="02010600030101010101" pitchFamily="2" charset="-122"/>
              </a:rPr>
              <a:t>。</a:t>
            </a:r>
            <a:endParaRPr lang="zh-CN" altLang="en-US" b="1">
              <a:solidFill>
                <a:srgbClr val="66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CC3300"/>
                </a:solidFill>
                <a:latin typeface="宋体" panose="02010600030101010101" pitchFamily="2" charset="-122"/>
              </a:rPr>
              <a:t>(颈联)</a:t>
            </a:r>
            <a:r>
              <a:rPr lang="zh-CN" altLang="en-US" b="1">
                <a:solidFill>
                  <a:srgbClr val="6600FF"/>
                </a:solidFill>
                <a:latin typeface="宋体" panose="02010600030101010101" pitchFamily="2" charset="-122"/>
              </a:rPr>
              <a:t>海日/生/残夜，江春/入/旧</a:t>
            </a:r>
            <a:r>
              <a:rPr lang="zh-CN" altLang="en-US" b="1">
                <a:solidFill>
                  <a:srgbClr val="CC3300"/>
                </a:solidFill>
                <a:latin typeface="宋体" panose="02010600030101010101" pitchFamily="2" charset="-122"/>
              </a:rPr>
              <a:t>年</a:t>
            </a:r>
            <a:r>
              <a:rPr lang="zh-CN" altLang="en-US" b="1">
                <a:solidFill>
                  <a:srgbClr val="6600FF"/>
                </a:solidFill>
                <a:latin typeface="宋体" panose="02010600030101010101" pitchFamily="2" charset="-122"/>
              </a:rPr>
              <a:t>。</a:t>
            </a:r>
            <a:endParaRPr lang="zh-CN" altLang="en-US" b="1">
              <a:solidFill>
                <a:srgbClr val="66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b="1">
                <a:solidFill>
                  <a:srgbClr val="CC3300"/>
                </a:solidFill>
                <a:latin typeface="宋体" panose="02010600030101010101" pitchFamily="2" charset="-122"/>
              </a:rPr>
              <a:t>(尾联)</a:t>
            </a:r>
            <a:r>
              <a:rPr lang="zh-CN" altLang="en-US" b="1">
                <a:solidFill>
                  <a:srgbClr val="6600FF"/>
                </a:solidFill>
                <a:latin typeface="宋体" panose="02010600030101010101" pitchFamily="2" charset="-122"/>
              </a:rPr>
              <a:t>乡书/何处达？</a:t>
            </a:r>
            <a:r>
              <a:rPr lang="en-US" b="1">
                <a:solidFill>
                  <a:srgbClr val="6600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1">
                <a:solidFill>
                  <a:srgbClr val="6600FF"/>
                </a:solidFill>
                <a:latin typeface="宋体" panose="02010600030101010101" pitchFamily="2" charset="-122"/>
              </a:rPr>
              <a:t>归雁/洛阳/</a:t>
            </a:r>
            <a:r>
              <a:rPr lang="zh-CN" altLang="en-US" b="1">
                <a:solidFill>
                  <a:srgbClr val="CC3300"/>
                </a:solidFill>
                <a:latin typeface="宋体" panose="02010600030101010101" pitchFamily="2" charset="-122"/>
              </a:rPr>
              <a:t>边</a:t>
            </a:r>
            <a:r>
              <a:rPr lang="zh-CN" altLang="en-US" b="1">
                <a:solidFill>
                  <a:srgbClr val="6600FF"/>
                </a:solidFill>
                <a:latin typeface="宋体" panose="02010600030101010101" pitchFamily="2" charset="-122"/>
              </a:rPr>
              <a:t>。</a:t>
            </a:r>
            <a:endParaRPr lang="zh-CN" altLang="en-US" b="1">
              <a:solidFill>
                <a:srgbClr val="66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8194"/>
          <p:cNvSpPr txBox="1">
            <a:spLocks noChangeArrowheads="1"/>
          </p:cNvSpPr>
          <p:nvPr/>
        </p:nvSpPr>
        <p:spPr bwMode="auto">
          <a:xfrm>
            <a:off x="4067175" y="1628775"/>
            <a:ext cx="4484688" cy="3990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王湾（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693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751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唐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代诗人。字号不详。洛阳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今属河南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人。开元五年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(717)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唐朝政府编次官府所藏图书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,9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年书成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共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200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卷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名为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群书四部录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全唐诗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存诗十首。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6387" name="图片 8195" descr="a005b33476b998a4d0a2d3eb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276475"/>
            <a:ext cx="3455988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250825" y="1268413"/>
            <a:ext cx="1706563" cy="1004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>
                <a:latin typeface="Times New Roman" panose="02020603050405020304" pitchFamily="18" charset="0"/>
                <a:ea typeface="楷体_GB2312" panose="02010609030101010101" pitchFamily="49" charset="-122"/>
              </a:rPr>
              <a:t>解题</a:t>
            </a:r>
            <a:endParaRPr lang="zh-CN" altLang="en-US" sz="600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395288" y="2347913"/>
            <a:ext cx="8483600" cy="270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>
                <a:latin typeface="Times New Roman" panose="02020603050405020304" pitchFamily="18" charset="0"/>
                <a:ea typeface="楷体_GB2312" panose="02010609030101010101" pitchFamily="49" charset="-122"/>
              </a:rPr>
              <a:t>思考：</a:t>
            </a:r>
            <a:endParaRPr lang="zh-CN" altLang="en-US" sz="440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b="1">
                <a:latin typeface="Times New Roman" panose="02020603050405020304" pitchFamily="18" charset="0"/>
                <a:ea typeface="楷体_GB2312" panose="02010609030101010101" pitchFamily="49" charset="-122"/>
              </a:rPr>
              <a:t>题目中“次”“北固山”分别什么含义？</a:t>
            </a:r>
            <a:endParaRPr lang="zh-CN" altLang="en-US" sz="44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4"/>
          <p:cNvSpPr txBox="1">
            <a:spLocks noChangeArrowheads="1"/>
          </p:cNvSpPr>
          <p:nvPr/>
        </p:nvSpPr>
        <p:spPr bwMode="auto">
          <a:xfrm>
            <a:off x="3505200" y="6400800"/>
            <a:ext cx="5638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434" name="Text Box 5"/>
          <p:cNvSpPr txBox="1">
            <a:spLocks noChangeArrowheads="1"/>
          </p:cNvSpPr>
          <p:nvPr/>
        </p:nvSpPr>
        <p:spPr bwMode="auto">
          <a:xfrm>
            <a:off x="250825" y="1268413"/>
            <a:ext cx="8713788" cy="4851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6000" b="1">
              <a:solidFill>
                <a:srgbClr val="0066FF"/>
              </a:solidFill>
              <a:latin typeface="Times New Roman" panose="02020603050405020304" pitchFamily="18" charset="0"/>
              <a:ea typeface="方正姚体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800" b="1">
              <a:solidFill>
                <a:srgbClr val="FF0066"/>
              </a:solidFill>
              <a:latin typeface="Times New Roman" panose="02020603050405020304" pitchFamily="18" charset="0"/>
              <a:ea typeface="方正姚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66"/>
                </a:solidFill>
                <a:latin typeface="Times New Roman" panose="02020603050405020304" pitchFamily="18" charset="0"/>
                <a:ea typeface="方正姚体" pitchFamily="2" charset="-122"/>
              </a:rPr>
              <a:t>　  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方正姚体" pitchFamily="2" charset="-122"/>
              </a:rPr>
              <a:t> </a:t>
            </a:r>
            <a:r>
              <a:rPr lang="zh-CN" altLang="en-US" sz="3600" b="1">
                <a:latin typeface="宋体" panose="02010600030101010101" pitchFamily="2" charset="-122"/>
              </a:rPr>
              <a:t>北固山今在江苏省镇江市以北，三面临江。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66"/>
                </a:solidFill>
                <a:latin typeface="Times New Roman" panose="02020603050405020304" pitchFamily="18" charset="0"/>
                <a:ea typeface="方正姚体" pitchFamily="2" charset="-122"/>
              </a:rPr>
              <a:t>　　　</a:t>
            </a:r>
            <a:endParaRPr lang="zh-CN" altLang="en-US" sz="6000" b="1">
              <a:solidFill>
                <a:srgbClr val="FF0066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18435" name="矩形 4"/>
          <p:cNvSpPr>
            <a:spLocks noChangeArrowheads="1"/>
          </p:cNvSpPr>
          <p:nvPr/>
        </p:nvSpPr>
        <p:spPr bwMode="auto">
          <a:xfrm>
            <a:off x="468313" y="1412875"/>
            <a:ext cx="8215312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</a:rPr>
              <a:t>        </a:t>
            </a:r>
            <a:r>
              <a:rPr lang="zh-CN" altLang="en-US" sz="3200" b="1">
                <a:latin typeface="Times New Roman" panose="02020603050405020304" pitchFamily="18" charset="0"/>
              </a:rPr>
              <a:t>诗题中的“次”字一般解作“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停泊</a:t>
            </a:r>
            <a:r>
              <a:rPr lang="zh-CN" altLang="en-US" sz="3200" b="1">
                <a:latin typeface="Times New Roman" panose="02020603050405020304" pitchFamily="18" charset="0"/>
              </a:rPr>
              <a:t>”，但根据诗意，在这里应解为“经过”，因为从颔联即可察知：诗人所乘之舟是在江中行驶的。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37889"/>
          <p:cNvGrpSpPr/>
          <p:nvPr/>
        </p:nvGrpSpPr>
        <p:grpSpPr bwMode="auto">
          <a:xfrm>
            <a:off x="539750" y="1196975"/>
            <a:ext cx="8281988" cy="4430713"/>
            <a:chOff x="0" y="0"/>
            <a:chExt cx="4989" cy="2791"/>
          </a:xfrm>
        </p:grpSpPr>
        <p:sp>
          <p:nvSpPr>
            <p:cNvPr id="19458" name="Rectangle 3"/>
            <p:cNvSpPr>
              <a:spLocks noChangeArrowheads="1"/>
            </p:cNvSpPr>
            <p:nvPr/>
          </p:nvSpPr>
          <p:spPr bwMode="auto">
            <a:xfrm>
              <a:off x="1360" y="45"/>
              <a:ext cx="3629" cy="27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0099"/>
                  </a:solidFill>
                </a:rPr>
                <a:t>      </a:t>
              </a:r>
              <a:r>
                <a:rPr lang="zh-CN" altLang="en-US" sz="2800" b="1">
                  <a:solidFill>
                    <a:srgbClr val="000099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次北固山下，意思是泊舟停宿于北固山下。北固山三面临江，形势险要，号称</a:t>
              </a:r>
              <a:r>
                <a:rPr lang="zh-CN" altLang="en-US" sz="2800" b="1">
                  <a:solidFill>
                    <a:srgbClr val="000099"/>
                  </a:solidFill>
                  <a:latin typeface="宋体" panose="02010600030101010101" pitchFamily="2" charset="-122"/>
                  <a:ea typeface="楷体_GB2312" panose="02010609030101010101" pitchFamily="49" charset="-122"/>
                </a:rPr>
                <a:t>“</a:t>
              </a:r>
              <a:r>
                <a:rPr lang="zh-CN" altLang="en-US" sz="2800" b="1">
                  <a:solidFill>
                    <a:srgbClr val="000099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天下第一江山</a:t>
              </a:r>
              <a:r>
                <a:rPr lang="zh-CN" altLang="en-US" sz="2800" b="1">
                  <a:solidFill>
                    <a:srgbClr val="000099"/>
                  </a:solidFill>
                  <a:latin typeface="宋体" panose="02010600030101010101" pitchFamily="2" charset="-122"/>
                  <a:ea typeface="楷体_GB2312" panose="02010609030101010101" pitchFamily="49" charset="-122"/>
                </a:rPr>
                <a:t>”</a:t>
              </a:r>
              <a:r>
                <a:rPr lang="zh-CN" altLang="en-US" sz="2800" b="1">
                  <a:solidFill>
                    <a:srgbClr val="000099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。</a:t>
              </a:r>
              <a:endParaRPr lang="zh-CN" altLang="en-US" sz="28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>
                  <a:solidFill>
                    <a:srgbClr val="000099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作者家住洛阳，旅于江南，在这座山下停泊，被这里开阔秀丽的景色所吸引，写下了这首诗。</a:t>
              </a:r>
              <a:endParaRPr lang="zh-CN" altLang="en-US" sz="28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>
                  <a:solidFill>
                    <a:srgbClr val="000099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古时交通不发达，流落外乡或在外任职的人久不得归，自然会产生故园之思，因此乡愁成了诗歌中的一个重要主题。</a:t>
              </a:r>
              <a:r>
                <a:rPr lang="zh-CN" altLang="en-US" sz="2800" b="1">
                  <a:solidFill>
                    <a:srgbClr val="FF33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这首诗是写乡愁的。</a:t>
              </a:r>
              <a:endParaRPr lang="zh-CN" altLang="en-US" sz="28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pic>
          <p:nvPicPr>
            <p:cNvPr id="19459" name="Picture 4" descr="qiugaochi0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259" cy="2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9218"/>
          <p:cNvSpPr txBox="1">
            <a:spLocks noChangeArrowheads="1"/>
          </p:cNvSpPr>
          <p:nvPr/>
        </p:nvSpPr>
        <p:spPr bwMode="auto">
          <a:xfrm>
            <a:off x="2700338" y="2997200"/>
            <a:ext cx="4356100" cy="3013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客路</a:t>
            </a:r>
            <a:r>
              <a:rPr lang="en-US" altLang="zh-CN" b="1"/>
              <a:t>/</a:t>
            </a:r>
            <a:r>
              <a:rPr lang="zh-CN" altLang="en-US" b="1"/>
              <a:t>青山</a:t>
            </a:r>
            <a:r>
              <a:rPr lang="en-US" altLang="zh-CN" b="1"/>
              <a:t>/</a:t>
            </a:r>
            <a:r>
              <a:rPr lang="zh-CN" altLang="en-US" b="1"/>
              <a:t>外，行舟</a:t>
            </a:r>
            <a:r>
              <a:rPr lang="en-US" altLang="zh-CN" b="1"/>
              <a:t>/</a:t>
            </a:r>
            <a:r>
              <a:rPr lang="zh-CN" altLang="en-US" b="1"/>
              <a:t>绿水</a:t>
            </a:r>
            <a:r>
              <a:rPr lang="en-US" altLang="zh-CN" b="1"/>
              <a:t>/</a:t>
            </a:r>
            <a:r>
              <a:rPr lang="zh-CN" altLang="en-US" b="1"/>
              <a:t>前。</a:t>
            </a:r>
            <a:endParaRPr lang="zh-CN" altLang="en-US" b="1"/>
          </a:p>
          <a:p>
            <a:pPr>
              <a:spcBef>
                <a:spcPct val="50000"/>
              </a:spcBef>
            </a:pPr>
            <a:r>
              <a:rPr lang="zh-CN" altLang="en-US" b="1"/>
              <a:t>潮平</a:t>
            </a:r>
            <a:r>
              <a:rPr lang="en-US" altLang="zh-CN" b="1"/>
              <a:t>/</a:t>
            </a:r>
            <a:r>
              <a:rPr lang="zh-CN" altLang="en-US" b="1"/>
              <a:t>两岸</a:t>
            </a:r>
            <a:r>
              <a:rPr lang="en-US" altLang="zh-CN" b="1"/>
              <a:t>/</a:t>
            </a:r>
            <a:r>
              <a:rPr lang="zh-CN" altLang="en-US" b="1"/>
              <a:t>阔，风正</a:t>
            </a:r>
            <a:r>
              <a:rPr lang="en-US" altLang="zh-CN" b="1"/>
              <a:t>/</a:t>
            </a:r>
            <a:r>
              <a:rPr lang="zh-CN" altLang="en-US" b="1"/>
              <a:t>一帆</a:t>
            </a:r>
            <a:r>
              <a:rPr lang="en-US" altLang="zh-CN" b="1"/>
              <a:t>/</a:t>
            </a:r>
            <a:r>
              <a:rPr lang="zh-CN" altLang="en-US" b="1"/>
              <a:t>悬。</a:t>
            </a:r>
            <a:endParaRPr lang="zh-CN" altLang="en-US" b="1"/>
          </a:p>
          <a:p>
            <a:pPr>
              <a:spcBef>
                <a:spcPct val="50000"/>
              </a:spcBef>
            </a:pPr>
            <a:r>
              <a:rPr lang="zh-CN" altLang="en-US" b="1"/>
              <a:t>海日</a:t>
            </a:r>
            <a:r>
              <a:rPr lang="en-US" altLang="zh-CN" b="1"/>
              <a:t>/</a:t>
            </a:r>
            <a:r>
              <a:rPr lang="zh-CN" altLang="en-US" b="1"/>
              <a:t>生</a:t>
            </a:r>
            <a:r>
              <a:rPr lang="en-US" altLang="zh-CN" b="1"/>
              <a:t>/</a:t>
            </a:r>
            <a:r>
              <a:rPr lang="zh-CN" altLang="en-US" b="1"/>
              <a:t>残夜，江春</a:t>
            </a:r>
            <a:r>
              <a:rPr lang="en-US" altLang="zh-CN" b="1"/>
              <a:t>/</a:t>
            </a:r>
            <a:r>
              <a:rPr lang="zh-CN" altLang="en-US" b="1"/>
              <a:t>入</a:t>
            </a:r>
            <a:r>
              <a:rPr lang="en-US" altLang="zh-CN" b="1"/>
              <a:t>/</a:t>
            </a:r>
            <a:r>
              <a:rPr lang="zh-CN" altLang="en-US" b="1"/>
              <a:t>旧年。</a:t>
            </a:r>
            <a:endParaRPr lang="zh-CN" altLang="en-US" b="1"/>
          </a:p>
          <a:p>
            <a:pPr>
              <a:spcBef>
                <a:spcPct val="50000"/>
              </a:spcBef>
            </a:pPr>
            <a:r>
              <a:rPr lang="zh-CN" altLang="en-US" b="1"/>
              <a:t>乡书</a:t>
            </a:r>
            <a:r>
              <a:rPr lang="en-US" altLang="zh-CN" b="1"/>
              <a:t>/</a:t>
            </a:r>
            <a:r>
              <a:rPr lang="zh-CN" altLang="en-US" b="1"/>
              <a:t>何处</a:t>
            </a:r>
            <a:r>
              <a:rPr lang="en-US" altLang="zh-CN" b="1"/>
              <a:t>/</a:t>
            </a:r>
            <a:r>
              <a:rPr lang="zh-CN" altLang="en-US" b="1"/>
              <a:t>达？归雁</a:t>
            </a:r>
            <a:r>
              <a:rPr lang="en-US" altLang="zh-CN" b="1"/>
              <a:t>/</a:t>
            </a:r>
            <a:r>
              <a:rPr lang="zh-CN" altLang="en-US" b="1"/>
              <a:t>洛阳</a:t>
            </a:r>
            <a:r>
              <a:rPr lang="en-US" altLang="zh-CN" b="1"/>
              <a:t>/</a:t>
            </a:r>
            <a:r>
              <a:rPr lang="zh-CN" altLang="en-US" b="1"/>
              <a:t>边。</a:t>
            </a:r>
            <a:endParaRPr lang="zh-CN" altLang="en-US" b="1"/>
          </a:p>
          <a:p>
            <a:pPr>
              <a:spcBef>
                <a:spcPct val="50000"/>
              </a:spcBef>
            </a:pPr>
            <a:endParaRPr lang="zh-CN" altLang="en-US" b="1"/>
          </a:p>
          <a:p>
            <a:endParaRPr lang="zh-CN" altLang="en-US" b="1">
              <a:ea typeface="楷体_GB2312" panose="02010609030101010101" pitchFamily="49" charset="-122"/>
            </a:endParaRPr>
          </a:p>
        </p:txBody>
      </p:sp>
      <p:sp>
        <p:nvSpPr>
          <p:cNvPr id="20482" name="文本框 9219"/>
          <p:cNvSpPr txBox="1">
            <a:spLocks noChangeArrowheads="1"/>
          </p:cNvSpPr>
          <p:nvPr/>
        </p:nvSpPr>
        <p:spPr bwMode="auto">
          <a:xfrm>
            <a:off x="2411413" y="692150"/>
            <a:ext cx="5486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欣赏诗歌</a:t>
            </a:r>
            <a:r>
              <a:rPr lang="en-US" altLang="zh-CN" sz="2800" b="1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2800" b="1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把握诗歌节奏。</a:t>
            </a:r>
            <a:endParaRPr lang="zh-CN" altLang="en-US" sz="2800" b="1">
              <a:solidFill>
                <a:schemeClr val="accent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0483" name="文本框 9220"/>
          <p:cNvSpPr txBox="1">
            <a:spLocks noChangeArrowheads="1"/>
          </p:cNvSpPr>
          <p:nvPr/>
        </p:nvSpPr>
        <p:spPr bwMode="auto">
          <a:xfrm>
            <a:off x="2627313" y="1341438"/>
            <a:ext cx="3671887" cy="210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次北固山下 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  王 湾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126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11188" y="260350"/>
            <a:ext cx="777240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r>
              <a:rPr lang="zh-CN" altLang="en-US" sz="3600">
                <a:solidFill>
                  <a:schemeClr val="accent2"/>
                </a:solidFill>
              </a:rPr>
              <a:t>重点词语解释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1506" name="文本占位符 11266"/>
          <p:cNvSpPr>
            <a:spLocks noGrp="1" noChangeArrowheads="1"/>
          </p:cNvSpPr>
          <p:nvPr>
            <p:ph idx="4294967295"/>
          </p:nvPr>
        </p:nvSpPr>
        <p:spPr bwMode="auto">
          <a:xfrm>
            <a:off x="0" y="1628775"/>
            <a:ext cx="8893175" cy="532765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①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客路</a:t>
            </a:r>
            <a:r>
              <a:rPr lang="zh-CN" altLang="en-US" sz="24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，当指驿道，是旅客来往所走的道路。镇江是当时水陆交通的枢纽，故以“客路”与“舟行”相对应。</a:t>
            </a:r>
            <a:endParaRPr lang="zh-CN" altLang="en-US" sz="24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②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潮平</a:t>
            </a:r>
            <a:r>
              <a:rPr lang="zh-CN" altLang="en-US" sz="24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，指潮与岸齐，因而两岸显得宽阔，这是春潮初升时的景象。</a:t>
            </a:r>
            <a:endParaRPr lang="zh-CN" altLang="en-US" sz="24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③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风正</a:t>
            </a:r>
            <a:r>
              <a:rPr lang="zh-CN" altLang="en-US" sz="24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，指顺风，且风力不大，所以帆是悬挂之形。</a:t>
            </a:r>
            <a:endParaRPr lang="zh-CN" altLang="en-US" sz="24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④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残夜</a:t>
            </a:r>
            <a:r>
              <a:rPr lang="zh-CN" altLang="en-US" sz="24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，夜将尽时分，太阳从东方升起，又因镇江跟东海相距不远，故称海日。</a:t>
            </a:r>
            <a:endParaRPr lang="zh-CN" altLang="en-US" sz="24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⑤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乡书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24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即家书，指诗人寄给洛阳家中的信；旧谓鸿雁可以传递书信，故诗人有托书于归雁之意。按：鸿雁传书，实无其事。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文本框 12290"/>
          <p:cNvSpPr txBox="1">
            <a:spLocks noChangeArrowheads="1"/>
          </p:cNvSpPr>
          <p:nvPr/>
        </p:nvSpPr>
        <p:spPr bwMode="auto">
          <a:xfrm>
            <a:off x="1619250" y="1762125"/>
            <a:ext cx="72009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楷体_GB2312" panose="02010609030101010101" pitchFamily="49" charset="-122"/>
              </a:rPr>
              <a:t>       弯曲的小路伸展到青山之外，小船在山前绿波上行驶。</a:t>
            </a:r>
            <a:endParaRPr lang="zh-CN" altLang="en-US" sz="2800" b="1">
              <a:ea typeface="楷体_GB2312" panose="02010609030101010101" pitchFamily="49" charset="-122"/>
            </a:endParaRPr>
          </a:p>
        </p:txBody>
      </p:sp>
      <p:sp>
        <p:nvSpPr>
          <p:cNvPr id="22531" name="爆炸形 2 12291"/>
          <p:cNvSpPr>
            <a:spLocks noChangeArrowheads="1"/>
          </p:cNvSpPr>
          <p:nvPr/>
        </p:nvSpPr>
        <p:spPr bwMode="auto">
          <a:xfrm>
            <a:off x="215900" y="476250"/>
            <a:ext cx="2411413" cy="1655763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ea typeface="楷体_GB2312" panose="02010609030101010101" pitchFamily="49" charset="-122"/>
              </a:rPr>
              <a:t>诗意</a:t>
            </a:r>
            <a:endParaRPr lang="zh-CN" altLang="en-US" sz="28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2293" name="矩形 12292"/>
          <p:cNvSpPr>
            <a:spLocks noChangeArrowheads="1"/>
          </p:cNvSpPr>
          <p:nvPr/>
        </p:nvSpPr>
        <p:spPr bwMode="auto">
          <a:xfrm>
            <a:off x="1619250" y="2843213"/>
            <a:ext cx="6985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ea typeface="楷体_GB2312" panose="02010609030101010101" pitchFamily="49" charset="-122"/>
              </a:rPr>
              <a:t>      </a:t>
            </a:r>
            <a:r>
              <a:rPr lang="zh-CN" altLang="en-US" sz="2800" b="1">
                <a:ea typeface="楷体_GB2312" panose="02010609030101010101" pitchFamily="49" charset="-122"/>
              </a:rPr>
              <a:t>潮水上涨，两岸江面无比宽阔，</a:t>
            </a:r>
            <a:endParaRPr lang="zh-CN" altLang="en-US" sz="2800" b="1">
              <a:ea typeface="楷体_GB2312" panose="02010609030101010101" pitchFamily="49" charset="-122"/>
            </a:endParaRPr>
          </a:p>
          <a:p>
            <a:r>
              <a:rPr lang="zh-CN" altLang="en-US" sz="2800" b="1">
                <a:ea typeface="楷体_GB2312" panose="02010609030101010101" pitchFamily="49" charset="-122"/>
              </a:rPr>
              <a:t>顺风前进的白帆高高悬挂。</a:t>
            </a:r>
            <a:endParaRPr lang="zh-CN" altLang="en-US" sz="2800" b="1">
              <a:ea typeface="楷体_GB2312" panose="02010609030101010101" pitchFamily="49" charset="-122"/>
            </a:endParaRPr>
          </a:p>
        </p:txBody>
      </p:sp>
      <p:sp>
        <p:nvSpPr>
          <p:cNvPr id="12294" name="矩形 12293"/>
          <p:cNvSpPr>
            <a:spLocks noChangeArrowheads="1"/>
          </p:cNvSpPr>
          <p:nvPr/>
        </p:nvSpPr>
        <p:spPr bwMode="auto">
          <a:xfrm>
            <a:off x="1619250" y="4067175"/>
            <a:ext cx="67691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ea typeface="楷体_GB2312" panose="02010609030101010101" pitchFamily="49" charset="-122"/>
              </a:rPr>
              <a:t>      </a:t>
            </a:r>
            <a:r>
              <a:rPr lang="zh-CN" altLang="en-US" sz="2800" b="1">
                <a:ea typeface="楷体_GB2312" panose="02010609030101010101" pitchFamily="49" charset="-122"/>
              </a:rPr>
              <a:t>海上的太阳在残夜里升起，</a:t>
            </a:r>
            <a:endParaRPr lang="zh-CN" altLang="en-US" sz="2800" b="1">
              <a:ea typeface="楷体_GB2312" panose="02010609030101010101" pitchFamily="49" charset="-122"/>
            </a:endParaRPr>
          </a:p>
          <a:p>
            <a:r>
              <a:rPr lang="zh-CN" altLang="en-US" sz="2800" b="1">
                <a:ea typeface="楷体_GB2312" panose="02010609030101010101" pitchFamily="49" charset="-122"/>
              </a:rPr>
              <a:t>江上的新春在旧年未尽时已至。</a:t>
            </a:r>
            <a:endParaRPr lang="zh-CN" altLang="en-US" sz="2800" b="1">
              <a:ea typeface="楷体_GB2312" panose="02010609030101010101" pitchFamily="49" charset="-122"/>
            </a:endParaRPr>
          </a:p>
        </p:txBody>
      </p:sp>
      <p:sp>
        <p:nvSpPr>
          <p:cNvPr id="12295" name="矩形 12294"/>
          <p:cNvSpPr>
            <a:spLocks noChangeArrowheads="1"/>
          </p:cNvSpPr>
          <p:nvPr/>
        </p:nvSpPr>
        <p:spPr bwMode="auto">
          <a:xfrm>
            <a:off x="1546225" y="5219700"/>
            <a:ext cx="6049963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ea typeface="楷体_GB2312" panose="02010609030101010101" pitchFamily="49" charset="-122"/>
              </a:rPr>
              <a:t>      </a:t>
            </a:r>
            <a:r>
              <a:rPr lang="zh-CN" altLang="en-US" sz="2800" b="1">
                <a:ea typeface="楷体_GB2312" panose="02010609030101010101" pitchFamily="49" charset="-122"/>
              </a:rPr>
              <a:t>我的家信该怎样寄回乡？</a:t>
            </a:r>
            <a:endParaRPr lang="zh-CN" altLang="en-US" sz="2800" b="1">
              <a:ea typeface="楷体_GB2312" panose="02010609030101010101" pitchFamily="49" charset="-122"/>
            </a:endParaRPr>
          </a:p>
          <a:p>
            <a:r>
              <a:rPr lang="zh-CN" altLang="en-US" sz="2800" b="1">
                <a:ea typeface="楷体_GB2312" panose="02010609030101010101" pitchFamily="49" charset="-122"/>
              </a:rPr>
              <a:t>北飞的鸿雁啊给我带回洛阳。</a:t>
            </a:r>
            <a:endParaRPr lang="zh-CN" altLang="en-US" sz="2800" b="1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3" grpId="0"/>
      <p:bldP spid="12294" grpId="0"/>
      <p:bldP spid="1229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4"/>
          <p:cNvSpPr txBox="1">
            <a:spLocks noChangeArrowheads="1"/>
          </p:cNvSpPr>
          <p:nvPr/>
        </p:nvSpPr>
        <p:spPr bwMode="auto">
          <a:xfrm>
            <a:off x="533400" y="4149725"/>
            <a:ext cx="8215313" cy="3505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2800" b="1"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</a:rPr>
              <a:t>从这首诗中你可以看出诗人此时此刻的心情是怎样的？从哪句诗可以看出？</a:t>
            </a:r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endParaRPr lang="en-US" sz="2800" b="1">
              <a:latin typeface="宋体" panose="02010600030101010101" pitchFamily="2" charset="-122"/>
            </a:endParaRPr>
          </a:p>
        </p:txBody>
      </p:sp>
      <p:sp>
        <p:nvSpPr>
          <p:cNvPr id="40963" name="Text Box 5"/>
          <p:cNvSpPr txBox="1">
            <a:spLocks noChangeArrowheads="1"/>
          </p:cNvSpPr>
          <p:nvPr/>
        </p:nvSpPr>
        <p:spPr bwMode="auto">
          <a:xfrm>
            <a:off x="611188" y="5157788"/>
            <a:ext cx="40941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心情：淡淡的乡思愁绪。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555" name="Text Box 6"/>
          <p:cNvSpPr txBox="1">
            <a:spLocks noChangeArrowheads="1"/>
          </p:cNvSpPr>
          <p:nvPr/>
        </p:nvSpPr>
        <p:spPr bwMode="auto">
          <a:xfrm>
            <a:off x="8594725" y="4365625"/>
            <a:ext cx="3095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40965" name="Text Box 7"/>
          <p:cNvSpPr txBox="1">
            <a:spLocks noChangeArrowheads="1"/>
          </p:cNvSpPr>
          <p:nvPr/>
        </p:nvSpPr>
        <p:spPr bwMode="auto">
          <a:xfrm>
            <a:off x="2843213" y="5805488"/>
            <a:ext cx="6084887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乡书何处达，归雁洛阳边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</a:rPr>
              <a:t>”</a:t>
            </a:r>
            <a:endParaRPr 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557" name="Text Box 9"/>
          <p:cNvSpPr txBox="1">
            <a:spLocks noChangeArrowheads="1"/>
          </p:cNvSpPr>
          <p:nvPr/>
        </p:nvSpPr>
        <p:spPr bwMode="auto">
          <a:xfrm>
            <a:off x="3203575" y="476250"/>
            <a:ext cx="2654300" cy="1403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合作交流</a:t>
            </a:r>
            <a:endParaRPr lang="zh-CN" altLang="en-US" sz="4400" b="1">
              <a:solidFill>
                <a:schemeClr val="accent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en-US" b="1">
              <a:latin typeface="Times New Roman" panose="02020603050405020304" pitchFamily="18" charset="0"/>
            </a:endParaRPr>
          </a:p>
          <a:p>
            <a:endParaRPr lang="en-US" sz="1800" b="1">
              <a:latin typeface="Times New Roman" panose="02020603050405020304" pitchFamily="18" charset="0"/>
            </a:endParaRPr>
          </a:p>
        </p:txBody>
      </p:sp>
      <p:sp>
        <p:nvSpPr>
          <p:cNvPr id="40967" name="Text Box 10"/>
          <p:cNvSpPr txBox="1">
            <a:spLocks noChangeArrowheads="1"/>
          </p:cNvSpPr>
          <p:nvPr/>
        </p:nvSpPr>
        <p:spPr bwMode="auto">
          <a:xfrm>
            <a:off x="611188" y="1268413"/>
            <a:ext cx="7559675" cy="944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</a:rPr>
              <a:t>诗中描写了什么地方的什么时节的景物？有哪些景物？表现出什么特点？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0968" name="Text Box 11"/>
          <p:cNvSpPr txBox="1">
            <a:spLocks noChangeArrowheads="1"/>
          </p:cNvSpPr>
          <p:nvPr/>
        </p:nvSpPr>
        <p:spPr bwMode="auto">
          <a:xfrm>
            <a:off x="2268538" y="2349500"/>
            <a:ext cx="19700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长江地区；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969" name="Text Box 12"/>
          <p:cNvSpPr txBox="1">
            <a:spLocks noChangeArrowheads="1"/>
          </p:cNvSpPr>
          <p:nvPr/>
        </p:nvSpPr>
        <p:spPr bwMode="auto">
          <a:xfrm>
            <a:off x="4500563" y="2349500"/>
            <a:ext cx="16129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早春时节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970" name="Text Box 13"/>
          <p:cNvSpPr txBox="1">
            <a:spLocks noChangeArrowheads="1"/>
          </p:cNvSpPr>
          <p:nvPr/>
        </p:nvSpPr>
        <p:spPr bwMode="auto">
          <a:xfrm>
            <a:off x="2051050" y="2997200"/>
            <a:ext cx="12557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青山、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971" name="Text Box 14"/>
          <p:cNvSpPr txBox="1">
            <a:spLocks noChangeArrowheads="1"/>
          </p:cNvSpPr>
          <p:nvPr/>
        </p:nvSpPr>
        <p:spPr bwMode="auto">
          <a:xfrm>
            <a:off x="3201988" y="2997200"/>
            <a:ext cx="125571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绿水、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972" name="Text Box 15"/>
          <p:cNvSpPr txBox="1">
            <a:spLocks noChangeArrowheads="1"/>
          </p:cNvSpPr>
          <p:nvPr/>
        </p:nvSpPr>
        <p:spPr bwMode="auto">
          <a:xfrm>
            <a:off x="4425950" y="2997200"/>
            <a:ext cx="12557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江潮、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973" name="Text Box 17"/>
          <p:cNvSpPr txBox="1">
            <a:spLocks noChangeArrowheads="1"/>
          </p:cNvSpPr>
          <p:nvPr/>
        </p:nvSpPr>
        <p:spPr bwMode="auto">
          <a:xfrm>
            <a:off x="5721350" y="2997200"/>
            <a:ext cx="12557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船帆、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974" name="Text Box 18"/>
          <p:cNvSpPr txBox="1">
            <a:spLocks noChangeArrowheads="1"/>
          </p:cNvSpPr>
          <p:nvPr/>
        </p:nvSpPr>
        <p:spPr bwMode="auto">
          <a:xfrm>
            <a:off x="6946900" y="2997200"/>
            <a:ext cx="12557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海日、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975" name="Text Box 20"/>
          <p:cNvSpPr txBox="1">
            <a:spLocks noChangeArrowheads="1"/>
          </p:cNvSpPr>
          <p:nvPr/>
        </p:nvSpPr>
        <p:spPr bwMode="auto">
          <a:xfrm>
            <a:off x="468313" y="2997200"/>
            <a:ext cx="12493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景物：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0976" name="Text Box 21"/>
          <p:cNvSpPr txBox="1">
            <a:spLocks noChangeArrowheads="1"/>
          </p:cNvSpPr>
          <p:nvPr/>
        </p:nvSpPr>
        <p:spPr bwMode="auto">
          <a:xfrm>
            <a:off x="468313" y="3644900"/>
            <a:ext cx="12493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特点：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0977" name="Text Box 23"/>
          <p:cNvSpPr txBox="1">
            <a:spLocks noChangeArrowheads="1"/>
          </p:cNvSpPr>
          <p:nvPr/>
        </p:nvSpPr>
        <p:spPr bwMode="auto">
          <a:xfrm>
            <a:off x="2051050" y="3644900"/>
            <a:ext cx="19605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开阔、秀丽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978" name="Text Box 25"/>
          <p:cNvSpPr txBox="1">
            <a:spLocks noChangeArrowheads="1"/>
          </p:cNvSpPr>
          <p:nvPr/>
        </p:nvSpPr>
        <p:spPr bwMode="auto">
          <a:xfrm>
            <a:off x="8170863" y="2997200"/>
            <a:ext cx="8985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江春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Text Box 20"/>
          <p:cNvSpPr txBox="1">
            <a:spLocks noChangeArrowheads="1"/>
          </p:cNvSpPr>
          <p:nvPr/>
        </p:nvSpPr>
        <p:spPr bwMode="auto">
          <a:xfrm>
            <a:off x="468313" y="2349500"/>
            <a:ext cx="19605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地点时节：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/>
      <p:bldP spid="40965" grpId="0"/>
      <p:bldP spid="40967" grpId="0"/>
      <p:bldP spid="40968" grpId="0"/>
      <p:bldP spid="40969" grpId="0"/>
      <p:bldP spid="40970" grpId="0"/>
      <p:bldP spid="40971" grpId="0"/>
      <p:bldP spid="40972" grpId="0"/>
      <p:bldP spid="40973" grpId="0"/>
      <p:bldP spid="40974" grpId="0"/>
      <p:bldP spid="40975" grpId="0"/>
      <p:bldP spid="40976" grpId="0"/>
      <p:bldP spid="40977" grpId="0"/>
      <p:bldP spid="40978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3073" descr="art070"/>
          <p:cNvPicPr>
            <a:picLocks noChangeAspect="1" noChangeArrowheads="1"/>
          </p:cNvPicPr>
          <p:nvPr/>
        </p:nvPicPr>
        <p:blipFill>
          <a:blip r:embed="rId1" cstate="print">
            <a:lum bright="62000" contrast="-60000"/>
          </a:blip>
          <a:srcRect t="27992" r="6552"/>
          <a:stretch>
            <a:fillRect/>
          </a:stretch>
        </p:blipFill>
        <p:spPr bwMode="auto">
          <a:xfrm>
            <a:off x="1187450" y="692150"/>
            <a:ext cx="6624638" cy="535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文本框 3074"/>
          <p:cNvSpPr txBox="1">
            <a:spLocks noChangeArrowheads="1"/>
          </p:cNvSpPr>
          <p:nvPr/>
        </p:nvSpPr>
        <p:spPr bwMode="auto">
          <a:xfrm>
            <a:off x="6858000" y="914400"/>
            <a:ext cx="1066800" cy="297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66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饮</a:t>
            </a:r>
            <a:endParaRPr lang="zh-CN" altLang="en-US" sz="5400" b="1">
              <a:solidFill>
                <a:srgbClr val="FF66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66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酒</a:t>
            </a:r>
            <a:endParaRPr lang="zh-CN" altLang="en-US" sz="5400" b="1">
              <a:solidFill>
                <a:srgbClr val="FF66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076" name="文本框 3075"/>
          <p:cNvSpPr txBox="1">
            <a:spLocks noChangeArrowheads="1"/>
          </p:cNvSpPr>
          <p:nvPr/>
        </p:nvSpPr>
        <p:spPr bwMode="auto">
          <a:xfrm>
            <a:off x="5257800" y="3276600"/>
            <a:ext cx="838200" cy="210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tx2"/>
                </a:solidFill>
                <a:latin typeface="Times New Roman" panose="02020603050405020304" pitchFamily="18" charset="0"/>
              </a:rPr>
              <a:t>陶渊明</a:t>
            </a:r>
            <a:endParaRPr lang="zh-CN" altLang="en-US" sz="4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100" name="图片 3076" descr="art070"/>
          <p:cNvPicPr>
            <a:picLocks noChangeAspect="1" noChangeArrowheads="1"/>
          </p:cNvPicPr>
          <p:nvPr/>
        </p:nvPicPr>
        <p:blipFill>
          <a:blip r:embed="rId1" cstate="print">
            <a:lum bright="2000" contrast="12000"/>
          </a:blip>
          <a:srcRect t="52008"/>
          <a:stretch>
            <a:fillRect/>
          </a:stretch>
        </p:blipFill>
        <p:spPr bwMode="auto">
          <a:xfrm>
            <a:off x="971550" y="692150"/>
            <a:ext cx="3200400" cy="51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765175"/>
            <a:ext cx="9144000" cy="659765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r>
              <a:rPr lang="en-US" altLang="zh-CN" b="1">
                <a:latin typeface="宋体" panose="02010600030101010101" pitchFamily="2" charset="-122"/>
              </a:rPr>
              <a:t>3</a:t>
            </a:r>
            <a:r>
              <a:rPr lang="en-US" b="1">
                <a:latin typeface="宋体" panose="02010600030101010101" pitchFamily="2" charset="-122"/>
              </a:rPr>
              <a:t>.</a:t>
            </a:r>
            <a:r>
              <a:rPr lang="zh-CN" altLang="en-US" b="1">
                <a:latin typeface="宋体" panose="02010600030101010101" pitchFamily="2" charset="-122"/>
              </a:rPr>
              <a:t>如果本诗是写旅途中的乡愁</a:t>
            </a:r>
            <a:r>
              <a:rPr lang="en-US" b="1">
                <a:latin typeface="宋体" panose="02010600030101010101" pitchFamily="2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</a:rPr>
              <a:t>那首联中有没有体现？</a:t>
            </a:r>
            <a:endParaRPr lang="en-US" b="1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sz="4800" b="1"/>
              <a:t>       </a:t>
            </a:r>
            <a:r>
              <a:rPr lang="en-US" sz="2800" b="1">
                <a:solidFill>
                  <a:srgbClr val="FF3300"/>
                </a:solidFill>
                <a:latin typeface="Times New Roman" panose="02020603050405020304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客路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/>
              </a:rPr>
              <a:t>”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延伸到青山之外</a:t>
            </a:r>
            <a:r>
              <a:rPr 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,</a:t>
            </a:r>
            <a:r>
              <a:rPr lang="en-US" sz="2800" b="1">
                <a:solidFill>
                  <a:srgbClr val="FF3300"/>
                </a:solidFill>
                <a:latin typeface="Times New Roman" panose="02020603050405020304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小舟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/>
              </a:rPr>
              <a:t>”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行驶在绿水之间 </a:t>
            </a:r>
            <a:r>
              <a:rPr lang="en-US" altLang="zh-CN" sz="2800" b="1">
                <a:solidFill>
                  <a:srgbClr val="FF33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因此我们可以看出诗人是人在他乡</a:t>
            </a:r>
            <a:r>
              <a:rPr 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漂泊异地</a:t>
            </a:r>
            <a:r>
              <a:rPr 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思乡之情感已表现出来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endParaRPr 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4800"/>
              <a:t>   </a:t>
            </a:r>
            <a:endParaRPr lang="zh-CN" altLang="en-US" sz="4800"/>
          </a:p>
        </p:txBody>
      </p:sp>
      <p:sp>
        <p:nvSpPr>
          <p:cNvPr id="41987" name="Text Box 5"/>
          <p:cNvSpPr txBox="1">
            <a:spLocks noChangeArrowheads="1"/>
          </p:cNvSpPr>
          <p:nvPr/>
        </p:nvSpPr>
        <p:spPr bwMode="auto">
          <a:xfrm>
            <a:off x="0" y="4508500"/>
            <a:ext cx="9144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首联</a:t>
            </a:r>
            <a:r>
              <a:rPr lang="en-US" sz="3600" b="1">
                <a:latin typeface="Times New Roman" panose="02020603050405020304" pitchFamily="18" charset="0"/>
              </a:rPr>
              <a:t>:</a:t>
            </a:r>
            <a:r>
              <a:rPr lang="zh-CN" altLang="en-US" sz="3600" b="1">
                <a:latin typeface="Times New Roman" panose="02020603050405020304" pitchFamily="18" charset="0"/>
              </a:rPr>
              <a:t>借景点题说明漂泊他乡</a:t>
            </a:r>
            <a:r>
              <a:rPr lang="en-US" sz="3600" b="1">
                <a:latin typeface="Times New Roman" panose="02020603050405020304" pitchFamily="18" charset="0"/>
              </a:rPr>
              <a:t>---------------</a:t>
            </a:r>
            <a:r>
              <a:rPr lang="zh-CN" altLang="en-US" sz="3600" b="1">
                <a:latin typeface="Times New Roman" panose="02020603050405020304" pitchFamily="18" charset="0"/>
              </a:rPr>
              <a:t>思乡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charRg st="26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6">
                                            <p:txEl>
                                              <p:charRg st="26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692150"/>
            <a:ext cx="9144000" cy="68580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r>
              <a:rPr lang="en-US" altLang="zh-CN" b="1">
                <a:latin typeface="宋体" panose="02010600030101010101" pitchFamily="2" charset="-122"/>
              </a:rPr>
              <a:t>4</a:t>
            </a:r>
            <a:r>
              <a:rPr lang="en-US" b="1">
                <a:latin typeface="宋体" panose="02010600030101010101" pitchFamily="2" charset="-122"/>
              </a:rPr>
              <a:t>.</a:t>
            </a:r>
            <a:r>
              <a:rPr lang="zh-CN" altLang="en-US" b="1">
                <a:latin typeface="宋体" panose="02010600030101010101" pitchFamily="2" charset="-122"/>
              </a:rPr>
              <a:t>颔联写的是什么</a:t>
            </a:r>
            <a:r>
              <a:rPr lang="en-US" b="1">
                <a:latin typeface="宋体" panose="02010600030101010101" pitchFamily="2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</a:rPr>
              <a:t>古来很多人称赞这两句诗气势逼人</a:t>
            </a:r>
            <a:r>
              <a:rPr lang="en-US" b="1">
                <a:latin typeface="宋体" panose="02010600030101010101" pitchFamily="2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</a:rPr>
              <a:t>意境豪放</a:t>
            </a:r>
            <a:r>
              <a:rPr lang="en-US" b="1">
                <a:latin typeface="宋体" panose="02010600030101010101" pitchFamily="2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</a:rPr>
              <a:t>你感觉如何</a:t>
            </a:r>
            <a:r>
              <a:rPr lang="en-US" b="1">
                <a:latin typeface="宋体" panose="02010600030101010101" pitchFamily="2" charset="-122"/>
              </a:rPr>
              <a:t>?</a:t>
            </a:r>
            <a:endParaRPr lang="en-US" b="1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sz="4800" b="1"/>
              <a:t>             </a:t>
            </a:r>
            <a:endParaRPr lang="en-US" altLang="zh-CN" sz="4800" b="1"/>
          </a:p>
          <a:p>
            <a:pPr>
              <a:buFontTx/>
              <a:buNone/>
            </a:pPr>
            <a:r>
              <a:rPr lang="en-US" altLang="zh-CN" sz="4800" b="1"/>
              <a:t>             </a:t>
            </a:r>
            <a:r>
              <a:rPr lang="zh-CN" altLang="en-US" sz="4800" b="1">
                <a:solidFill>
                  <a:srgbClr val="FF0000"/>
                </a:solidFill>
              </a:rPr>
              <a:t>宽阔豪放的情感</a:t>
            </a:r>
            <a:endParaRPr lang="zh-CN" altLang="en-US" sz="4800" b="1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en-US" sz="4800" b="1">
              <a:solidFill>
                <a:srgbClr val="FF0000"/>
              </a:solidFill>
            </a:endParaRPr>
          </a:p>
        </p:txBody>
      </p:sp>
      <p:sp>
        <p:nvSpPr>
          <p:cNvPr id="45059" name="Text Box 4"/>
          <p:cNvSpPr txBox="1">
            <a:spLocks noChangeArrowheads="1"/>
          </p:cNvSpPr>
          <p:nvPr/>
        </p:nvSpPr>
        <p:spPr bwMode="auto">
          <a:xfrm>
            <a:off x="900113" y="4221163"/>
            <a:ext cx="66008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颔联</a:t>
            </a:r>
            <a:r>
              <a:rPr 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: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宽阔之景</a:t>
            </a:r>
            <a:r>
              <a:rPr 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-----------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宽阔胸襟</a:t>
            </a:r>
            <a:endParaRPr lang="zh-CN" altLang="en-US" sz="36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836613"/>
            <a:ext cx="9144000" cy="68580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r>
              <a:rPr lang="en-US" altLang="zh-CN">
                <a:latin typeface="宋体" panose="02010600030101010101" pitchFamily="2" charset="-122"/>
              </a:rPr>
              <a:t>5</a:t>
            </a:r>
            <a:r>
              <a:rPr lang="en-US">
                <a:latin typeface="宋体" panose="02010600030101010101" pitchFamily="2" charset="-122"/>
              </a:rPr>
              <a:t>.</a:t>
            </a:r>
            <a:r>
              <a:rPr lang="zh-CN" altLang="en-US" b="1">
                <a:latin typeface="宋体" panose="02010600030101010101" pitchFamily="2" charset="-122"/>
              </a:rPr>
              <a:t>最耐人寻味的是颈联</a:t>
            </a:r>
            <a:r>
              <a:rPr lang="en-US" b="1">
                <a:latin typeface="宋体" panose="02010600030101010101" pitchFamily="2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</a:rPr>
              <a:t>你如何理解本句中蕴涵的哲理</a:t>
            </a:r>
            <a:r>
              <a:rPr lang="en-US" b="1">
                <a:latin typeface="宋体" panose="02010600030101010101" pitchFamily="2" charset="-122"/>
              </a:rPr>
              <a:t>?</a:t>
            </a:r>
            <a:endParaRPr lang="en-US" b="1">
              <a:latin typeface="宋体" panose="02010600030101010101" pitchFamily="2" charset="-122"/>
            </a:endParaRPr>
          </a:p>
          <a:p>
            <a:pPr>
              <a:buFontTx/>
              <a:buNone/>
            </a:pPr>
            <a:endParaRPr lang="en-US" b="1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b="1">
                <a:solidFill>
                  <a:srgbClr val="FF33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b="1">
                <a:solidFill>
                  <a:srgbClr val="FF3300"/>
                </a:solidFill>
                <a:latin typeface="宋体" panose="02010600030101010101" pitchFamily="2" charset="-122"/>
              </a:rPr>
              <a:t>红日驱走黑暗</a:t>
            </a:r>
            <a:r>
              <a:rPr lang="en-US" b="1">
                <a:solidFill>
                  <a:srgbClr val="FF3300"/>
                </a:solidFill>
                <a:latin typeface="宋体" panose="02010600030101010101" pitchFamily="2" charset="-122"/>
              </a:rPr>
              <a:t>------</a:t>
            </a:r>
            <a:r>
              <a:rPr lang="zh-CN" altLang="en-US" b="1">
                <a:solidFill>
                  <a:srgbClr val="FF3300"/>
                </a:solidFill>
                <a:latin typeface="宋体" panose="02010600030101010101" pitchFamily="2" charset="-122"/>
              </a:rPr>
              <a:t>乐观   向上</a:t>
            </a:r>
            <a:endParaRPr lang="zh-CN" altLang="en-US" b="1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b="1">
                <a:solidFill>
                  <a:srgbClr val="FF33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b="1">
                <a:solidFill>
                  <a:srgbClr val="FF3300"/>
                </a:solidFill>
                <a:latin typeface="宋体" panose="02010600030101010101" pitchFamily="2" charset="-122"/>
              </a:rPr>
              <a:t>春意驱走寒冷</a:t>
            </a:r>
            <a:r>
              <a:rPr lang="en-US" b="1">
                <a:solidFill>
                  <a:srgbClr val="FF3300"/>
                </a:solidFill>
                <a:latin typeface="宋体" panose="02010600030101010101" pitchFamily="2" charset="-122"/>
              </a:rPr>
              <a:t>-----</a:t>
            </a:r>
            <a:r>
              <a:rPr lang="zh-CN" altLang="en-US" b="1">
                <a:solidFill>
                  <a:srgbClr val="FF3300"/>
                </a:solidFill>
                <a:latin typeface="宋体" panose="02010600030101010101" pitchFamily="2" charset="-122"/>
              </a:rPr>
              <a:t>乐观    积极  </a:t>
            </a:r>
            <a:endParaRPr lang="zh-CN" altLang="en-US" b="1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b="1">
                <a:solidFill>
                  <a:srgbClr val="FF3300"/>
                </a:solidFill>
                <a:latin typeface="宋体" panose="02010600030101010101" pitchFamily="2" charset="-122"/>
              </a:rPr>
              <a:t>(3)</a:t>
            </a:r>
            <a:r>
              <a:rPr lang="zh-CN" altLang="en-US" b="1">
                <a:solidFill>
                  <a:srgbClr val="FF3300"/>
                </a:solidFill>
                <a:latin typeface="宋体" panose="02010600030101010101" pitchFamily="2" charset="-122"/>
              </a:rPr>
              <a:t>新旧事物更替</a:t>
            </a:r>
            <a:r>
              <a:rPr lang="en-US" b="1">
                <a:solidFill>
                  <a:srgbClr val="FF3300"/>
                </a:solidFill>
                <a:latin typeface="宋体" panose="02010600030101010101" pitchFamily="2" charset="-122"/>
              </a:rPr>
              <a:t>------</a:t>
            </a:r>
            <a:r>
              <a:rPr lang="zh-CN" altLang="en-US" b="1">
                <a:solidFill>
                  <a:srgbClr val="FF3300"/>
                </a:solidFill>
                <a:latin typeface="宋体" panose="02010600030101010101" pitchFamily="2" charset="-122"/>
              </a:rPr>
              <a:t>体现事物发展的普遍规律</a:t>
            </a:r>
            <a:endParaRPr lang="zh-CN" altLang="en-US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47105"/>
          <p:cNvSpPr txBox="1">
            <a:spLocks noChangeArrowheads="1"/>
          </p:cNvSpPr>
          <p:nvPr/>
        </p:nvSpPr>
        <p:spPr bwMode="auto">
          <a:xfrm>
            <a:off x="395288" y="1125538"/>
            <a:ext cx="802322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>
                <a:latin typeface="Times New Roman" panose="02020603050405020304" pitchFamily="18" charset="0"/>
                <a:ea typeface="黑体" panose="02010600030101010101" pitchFamily="49" charset="-122"/>
              </a:rPr>
              <a:t>6.</a:t>
            </a:r>
            <a:r>
              <a:rPr lang="zh-CN" altLang="en-US" sz="3200" b="1">
                <a:latin typeface="华文新魏" panose="02010800040101010101" pitchFamily="2" charset="-122"/>
                <a:ea typeface="黑体" panose="02010600030101010101" pitchFamily="49" charset="-122"/>
              </a:rPr>
              <a:t>“海日生残夜，江春入旧年。”一句，包含怎样的哲理？</a:t>
            </a:r>
            <a:endParaRPr lang="zh-CN" altLang="en-US" sz="3200" b="1">
              <a:latin typeface="华文新魏" panose="02010800040101010101" pitchFamily="2" charset="-122"/>
              <a:ea typeface="黑体" panose="02010600030101010101" pitchFamily="49" charset="-122"/>
            </a:endParaRPr>
          </a:p>
        </p:txBody>
      </p:sp>
      <p:sp>
        <p:nvSpPr>
          <p:cNvPr id="47107" name="文本框 47106"/>
          <p:cNvSpPr txBox="1">
            <a:spLocks noChangeArrowheads="1"/>
          </p:cNvSpPr>
          <p:nvPr/>
        </p:nvSpPr>
        <p:spPr bwMode="auto">
          <a:xfrm>
            <a:off x="609600" y="2667000"/>
            <a:ext cx="7467600" cy="3170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latin typeface="_x000B__x000C_"/>
                <a:ea typeface="黑体" panose="02010600030101010101" pitchFamily="49" charset="-122"/>
              </a:rPr>
              <a:t>   </a:t>
            </a:r>
            <a:r>
              <a:rPr lang="zh-CN" altLang="en-US" sz="3600">
                <a:solidFill>
                  <a:srgbClr val="FF3300"/>
                </a:solidFill>
                <a:latin typeface="_x000B__x000C_"/>
                <a:ea typeface="黑体" panose="02010600030101010101" pitchFamily="49" charset="-122"/>
              </a:rPr>
              <a:t>旧事物中孕育着新事物，新的事物是挡不住的，可以使我们产生对美好事物的追求，并且相信它会突破一切阻力出现在我们眼前。</a:t>
            </a:r>
            <a:endParaRPr lang="zh-CN" altLang="en-US" sz="3600">
              <a:solidFill>
                <a:srgbClr val="FF3300"/>
              </a:solidFill>
              <a:latin typeface="_x000B__x000C_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solidFill>
                <a:srgbClr val="FF33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11188" y="1195388"/>
            <a:ext cx="7993062" cy="4897437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r>
              <a:rPr lang="en-US" altLang="zh-CN" b="1">
                <a:latin typeface="宋体" panose="02010600030101010101" pitchFamily="2" charset="-122"/>
              </a:rPr>
              <a:t>     7.</a:t>
            </a:r>
            <a:r>
              <a:rPr lang="zh-CN" altLang="en-US" b="1">
                <a:latin typeface="宋体" panose="02010600030101010101" pitchFamily="2" charset="-122"/>
              </a:rPr>
              <a:t>尾联是否与思乡有关</a:t>
            </a:r>
            <a:r>
              <a:rPr lang="en-US" b="1">
                <a:latin typeface="宋体" panose="02010600030101010101" pitchFamily="2" charset="-122"/>
              </a:rPr>
              <a:t>?</a:t>
            </a:r>
            <a:endParaRPr lang="en-US" b="1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sz="6000" b="1"/>
              <a:t>     </a:t>
            </a:r>
            <a:r>
              <a:rPr lang="zh-CN" altLang="en-US" sz="3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直接表达感情</a:t>
            </a:r>
            <a:r>
              <a:rPr lang="en-US" sz="3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同时呼应上文 </a:t>
            </a:r>
            <a:r>
              <a:rPr lang="en-US" sz="3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使全文笼罩一层思乡情绪。</a:t>
            </a:r>
            <a:endParaRPr lang="en-US" sz="36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图片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58888" y="549275"/>
            <a:ext cx="6769100" cy="5414963"/>
          </a:xfrm>
          <a:prstGeom prst="rect">
            <a:avLst/>
          </a:prstGeom>
          <a:noFill/>
        </p:spPr>
      </p:pic>
      <p:sp>
        <p:nvSpPr>
          <p:cNvPr id="17410" name="标题 1740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395288" y="765175"/>
            <a:ext cx="7772400" cy="1470025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b"/>
          <a:lstStyle/>
          <a:p>
            <a:r>
              <a:rPr lang="zh-CN" altLang="en-US" sz="7200">
                <a:solidFill>
                  <a:srgbClr val="CC0000"/>
                </a:solidFill>
                <a:ea typeface="华文新魏" panose="02010800040101010101" pitchFamily="2" charset="-122"/>
              </a:rPr>
              <a:t>登幽州台歌</a:t>
            </a:r>
            <a:endParaRPr lang="zh-CN" altLang="en-US" sz="7200">
              <a:solidFill>
                <a:srgbClr val="CC0000"/>
              </a:solidFill>
              <a:ea typeface="华文新魏" panose="02010800040101010101" pitchFamily="2" charset="-122"/>
            </a:endParaRPr>
          </a:p>
        </p:txBody>
      </p:sp>
      <p:sp>
        <p:nvSpPr>
          <p:cNvPr id="17411" name="副标题 17410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800600" y="2955925"/>
            <a:ext cx="2363788" cy="949325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 marL="0" indent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4000" b="1">
                <a:solidFill>
                  <a:srgbClr val="3333FF"/>
                </a:solidFill>
              </a:rPr>
              <a:t>陈子昂</a:t>
            </a:r>
            <a:endParaRPr lang="zh-CN" altLang="en-US" sz="4000" b="1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矩形 35842"/>
          <p:cNvSpPr/>
          <p:nvPr/>
        </p:nvSpPr>
        <p:spPr>
          <a:xfrm>
            <a:off x="3203575" y="476250"/>
            <a:ext cx="2808288" cy="1341438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 b="1" noProof="1">
                <a:solidFill>
                  <a:srgbClr val="CC0000"/>
                </a:solidFill>
                <a:cs typeface="+mn-ea"/>
              </a:rPr>
              <a:t>登幽州台歌</a:t>
            </a:r>
            <a:endParaRPr lang="zh-CN" altLang="en-US" b="1" noProof="1">
              <a:solidFill>
                <a:srgbClr val="CC0000"/>
              </a:solidFill>
            </a:endParaRPr>
          </a:p>
        </p:txBody>
      </p:sp>
      <p:sp>
        <p:nvSpPr>
          <p:cNvPr id="35844" name="文本占位符 35843"/>
          <p:cNvSpPr>
            <a:spLocks noGrp="1" noChangeArrowheads="1"/>
          </p:cNvSpPr>
          <p:nvPr>
            <p:ph type="body" sz="half" idx="4294967295"/>
          </p:nvPr>
        </p:nvSpPr>
        <p:spPr bwMode="auto">
          <a:xfrm>
            <a:off x="1116013" y="1916113"/>
            <a:ext cx="7056437" cy="310515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800" b="1"/>
              <a:t>                             </a:t>
            </a:r>
            <a:r>
              <a:rPr lang="zh-CN" altLang="en-US" sz="2800" b="1"/>
              <a:t>陈子昂　</a:t>
            </a:r>
            <a:r>
              <a:rPr lang="zh-CN" altLang="en-US" sz="2800"/>
              <a:t>            </a:t>
            </a:r>
            <a:endParaRPr lang="zh-CN" altLang="en-US" sz="2800"/>
          </a:p>
          <a:p>
            <a:pPr>
              <a:lnSpc>
                <a:spcPct val="80000"/>
              </a:lnSpc>
              <a:buFontTx/>
              <a:buNone/>
            </a:pPr>
            <a:endParaRPr lang="zh-CN" altLang="en-US" sz="2800"/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800"/>
              <a:t>    </a:t>
            </a:r>
            <a:r>
              <a:rPr lang="zh-CN" altLang="en-US" sz="36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前不见古人，后不见来者。</a:t>
            </a:r>
            <a:br>
              <a:rPr lang="zh-CN" altLang="en-US" sz="36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36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念天地之悠悠，独怆然而涕下。</a:t>
            </a:r>
            <a:b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36865" descr="ssh1-10a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6013" y="765175"/>
            <a:ext cx="6877050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矩形 36866"/>
          <p:cNvSpPr/>
          <p:nvPr/>
        </p:nvSpPr>
        <p:spPr>
          <a:xfrm>
            <a:off x="4067175" y="1270000"/>
            <a:ext cx="3240088" cy="63341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 b="1" noProof="1">
                <a:solidFill>
                  <a:srgbClr val="CC0000"/>
                </a:solidFill>
                <a:cs typeface="+mn-ea"/>
              </a:rPr>
              <a:t>朗读节奏</a:t>
            </a:r>
            <a:endParaRPr lang="zh-CN" altLang="en-US" b="1" noProof="1">
              <a:solidFill>
                <a:srgbClr val="CC0000"/>
              </a:solidFill>
            </a:endParaRPr>
          </a:p>
        </p:txBody>
      </p:sp>
      <p:sp>
        <p:nvSpPr>
          <p:cNvPr id="36868" name="矩形 36867"/>
          <p:cNvSpPr/>
          <p:nvPr/>
        </p:nvSpPr>
        <p:spPr>
          <a:xfrm>
            <a:off x="2916238" y="2205038"/>
            <a:ext cx="4968875" cy="2376487"/>
          </a:xfrm>
          <a:prstGeom prst="rect">
            <a:avLst/>
          </a:prstGeom>
          <a:solidFill>
            <a:schemeClr val="bg1"/>
          </a:solidFill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5pPr>
          </a:lstStyle>
          <a:p>
            <a:pPr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b="1" noProof="1">
                <a:cs typeface="+mn-ea"/>
              </a:rPr>
              <a:t>　前／不见／古人，</a:t>
            </a:r>
            <a:endParaRPr lang="zh-CN" altLang="en-US" b="1" noProof="1"/>
          </a:p>
          <a:p>
            <a:pPr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b="1" noProof="1">
                <a:cs typeface="+mn-ea"/>
              </a:rPr>
              <a:t>   后／不见／来者。</a:t>
            </a:r>
            <a:endParaRPr lang="zh-CN" altLang="en-US" b="1" noProof="1"/>
          </a:p>
          <a:p>
            <a:pPr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b="1" noProof="1">
                <a:cs typeface="+mn-ea"/>
              </a:rPr>
              <a:t>   念／天地／之／悠悠，</a:t>
            </a:r>
            <a:endParaRPr lang="zh-CN" altLang="en-US" b="1" noProof="1"/>
          </a:p>
          <a:p>
            <a:pPr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b="1" noProof="1">
                <a:cs typeface="+mn-ea"/>
              </a:rPr>
              <a:t>   独／怆然／而／涕下。</a:t>
            </a:r>
            <a:endParaRPr lang="zh-CN" altLang="en-US" sz="3600" b="1" noProof="1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占位符 37889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11188" y="765175"/>
            <a:ext cx="7805737" cy="5246688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>
              <a:buClr>
                <a:schemeClr val="tx1"/>
              </a:buClr>
              <a:buFontTx/>
              <a:buNone/>
            </a:pPr>
            <a:r>
              <a:rPr lang="zh-CN" altLang="en-US" sz="2800" b="1"/>
              <a:t>【注释】</a:t>
            </a:r>
            <a:endParaRPr lang="zh-CN" altLang="en-US" sz="2800"/>
          </a:p>
          <a:p>
            <a:pPr>
              <a:buClr>
                <a:schemeClr val="tx1"/>
              </a:buClr>
              <a:buFontTx/>
              <a:buNone/>
            </a:pPr>
            <a:r>
              <a:rPr lang="zh-CN" altLang="en-US" sz="2800">
                <a:solidFill>
                  <a:srgbClr val="3333FF"/>
                </a:solidFill>
              </a:rPr>
              <a:t>　　</a:t>
            </a:r>
            <a:endParaRPr lang="zh-CN" altLang="en-US" sz="2800">
              <a:solidFill>
                <a:srgbClr val="3333FF"/>
              </a:solidFill>
            </a:endParaRPr>
          </a:p>
          <a:p>
            <a:pPr>
              <a:buClr>
                <a:schemeClr val="tx1"/>
              </a:buClr>
              <a:buFontTx/>
              <a:buNone/>
            </a:pPr>
            <a:r>
              <a:rPr lang="zh-CN" altLang="en-US" sz="2800">
                <a:solidFill>
                  <a:srgbClr val="3333FF"/>
                </a:solidFill>
              </a:rPr>
              <a:t>１</a:t>
            </a:r>
            <a:r>
              <a:rPr lang="en-US" altLang="zh-CN" sz="2800">
                <a:solidFill>
                  <a:srgbClr val="3333FF"/>
                </a:solidFill>
              </a:rPr>
              <a:t>.</a:t>
            </a:r>
            <a:r>
              <a:rPr lang="zh-CN" altLang="en-US" sz="2800">
                <a:solidFill>
                  <a:srgbClr val="3333FF"/>
                </a:solidFill>
              </a:rPr>
              <a:t>幽州：古十二州之一，现今北京市。幽州台：即燕国时期燕昭王所建的黄金台。修建黄金台用于招纳贤才，因燕昭王将黄金置于其上而得名，其师郭隗为例，成为当时燕昭王用黄金台招纳而来的第一位贤才。</a:t>
            </a:r>
            <a:endParaRPr lang="zh-CN" altLang="en-US" sz="2800">
              <a:solidFill>
                <a:srgbClr val="3333FF"/>
              </a:solidFill>
            </a:endParaRPr>
          </a:p>
          <a:p>
            <a:pPr>
              <a:buClr>
                <a:schemeClr val="tx1"/>
              </a:buClr>
              <a:buFontTx/>
              <a:buNone/>
            </a:pPr>
            <a:r>
              <a:rPr lang="zh-CN" altLang="en-US" sz="2800">
                <a:solidFill>
                  <a:srgbClr val="3333FF"/>
                </a:solidFill>
              </a:rPr>
              <a:t>２</a:t>
            </a:r>
            <a:r>
              <a:rPr lang="en-US" altLang="zh-CN" sz="2800">
                <a:solidFill>
                  <a:srgbClr val="3333FF"/>
                </a:solidFill>
              </a:rPr>
              <a:t>.</a:t>
            </a:r>
            <a:r>
              <a:rPr lang="zh-CN" altLang="en-US" sz="2800">
                <a:solidFill>
                  <a:srgbClr val="3333FF"/>
                </a:solidFill>
              </a:rPr>
              <a:t>悠悠：渺远的样子。</a:t>
            </a:r>
            <a:endParaRPr lang="zh-CN" altLang="en-US" sz="2800">
              <a:solidFill>
                <a:srgbClr val="3333FF"/>
              </a:solidFill>
            </a:endParaRPr>
          </a:p>
          <a:p>
            <a:pPr>
              <a:buClr>
                <a:schemeClr val="tx1"/>
              </a:buClr>
              <a:buFontTx/>
              <a:buNone/>
            </a:pPr>
            <a:r>
              <a:rPr lang="zh-CN" altLang="en-US" sz="2800">
                <a:solidFill>
                  <a:srgbClr val="3333FF"/>
                </a:solidFill>
              </a:rPr>
              <a:t>３</a:t>
            </a:r>
            <a:r>
              <a:rPr lang="en-US" altLang="zh-CN" sz="2800">
                <a:solidFill>
                  <a:srgbClr val="3333FF"/>
                </a:solidFill>
              </a:rPr>
              <a:t>.</a:t>
            </a:r>
            <a:r>
              <a:rPr lang="zh-CN" altLang="en-US" sz="2800">
                <a:solidFill>
                  <a:srgbClr val="3333FF"/>
                </a:solidFill>
              </a:rPr>
              <a:t>怆然：悲伤凄凉。</a:t>
            </a:r>
            <a:endParaRPr lang="zh-CN" altLang="en-US" sz="2800">
              <a:solidFill>
                <a:srgbClr val="3333FF"/>
              </a:solidFill>
            </a:endParaRPr>
          </a:p>
          <a:p>
            <a:pPr>
              <a:buClr>
                <a:schemeClr val="tx1"/>
              </a:buClr>
              <a:buFontTx/>
              <a:buNone/>
            </a:pPr>
            <a:r>
              <a:rPr lang="zh-CN" altLang="en-US" sz="2800">
                <a:solidFill>
                  <a:srgbClr val="3333FF"/>
                </a:solidFill>
              </a:rPr>
              <a:t>４</a:t>
            </a:r>
            <a:r>
              <a:rPr lang="en-US" altLang="zh-CN" sz="2800">
                <a:solidFill>
                  <a:srgbClr val="3333FF"/>
                </a:solidFill>
              </a:rPr>
              <a:t>.</a:t>
            </a:r>
            <a:r>
              <a:rPr lang="zh-CN" altLang="en-US" sz="2800">
                <a:solidFill>
                  <a:srgbClr val="3333FF"/>
                </a:solidFill>
              </a:rPr>
              <a:t>涕：古时指眼泪。</a:t>
            </a:r>
            <a:r>
              <a:rPr lang="zh-CN" altLang="en-US" sz="2800"/>
              <a:t> </a:t>
            </a:r>
            <a:endParaRPr lang="zh-CN" altLang="en-US" sz="280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矩形 28676"/>
          <p:cNvSpPr/>
          <p:nvPr/>
        </p:nvSpPr>
        <p:spPr>
          <a:xfrm>
            <a:off x="468313" y="404813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 b="1" noProof="1">
                <a:solidFill>
                  <a:schemeClr val="accent2"/>
                </a:solidFill>
                <a:cs typeface="+mn-ea"/>
              </a:rPr>
              <a:t>作者介绍</a:t>
            </a:r>
            <a:endParaRPr lang="zh-CN" altLang="en-US" b="1" noProof="1">
              <a:solidFill>
                <a:schemeClr val="accent2"/>
              </a:solidFill>
            </a:endParaRPr>
          </a:p>
        </p:txBody>
      </p:sp>
      <p:sp>
        <p:nvSpPr>
          <p:cNvPr id="28678" name="矩形 28677"/>
          <p:cNvSpPr/>
          <p:nvPr/>
        </p:nvSpPr>
        <p:spPr>
          <a:xfrm>
            <a:off x="323850" y="1628775"/>
            <a:ext cx="8424863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5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b="1" noProof="1">
                <a:cs typeface="+mn-ea"/>
              </a:rPr>
              <a:t>          </a:t>
            </a:r>
            <a:r>
              <a:rPr lang="zh-CN" altLang="en-US" b="1" noProof="1">
                <a:cs typeface="+mn-ea"/>
              </a:rPr>
              <a:t>陈子昂 </a:t>
            </a:r>
            <a:r>
              <a:rPr lang="en-US" altLang="zh-CN" b="1" noProof="1">
                <a:cs typeface="+mn-ea"/>
              </a:rPr>
              <a:t>(661-702),</a:t>
            </a:r>
            <a:r>
              <a:rPr lang="zh-CN" altLang="en-US" b="1" noProof="1">
                <a:cs typeface="+mn-ea"/>
              </a:rPr>
              <a:t>字伯玉</a:t>
            </a:r>
            <a:r>
              <a:rPr lang="en-US" altLang="zh-CN" b="1" noProof="1">
                <a:cs typeface="+mn-ea"/>
              </a:rPr>
              <a:t>,</a:t>
            </a:r>
            <a:r>
              <a:rPr lang="zh-CN" altLang="en-US" b="1" noProof="1">
                <a:cs typeface="+mn-ea"/>
              </a:rPr>
              <a:t>射洪人。他是</a:t>
            </a:r>
            <a:r>
              <a:rPr lang="zh-CN" altLang="en-US" b="1" noProof="1">
                <a:solidFill>
                  <a:srgbClr val="CC0000"/>
                </a:solidFill>
                <a:cs typeface="+mn-ea"/>
              </a:rPr>
              <a:t>唐诗革新的先驱者</a:t>
            </a:r>
            <a:r>
              <a:rPr lang="zh-CN" altLang="en-US" b="1" noProof="1">
                <a:cs typeface="+mn-ea"/>
              </a:rPr>
              <a:t>。诗的</a:t>
            </a:r>
            <a:r>
              <a:rPr lang="zh-CN" altLang="en-US" b="1" noProof="1">
                <a:solidFill>
                  <a:srgbClr val="CC0000"/>
                </a:solidFill>
                <a:cs typeface="+mn-ea"/>
              </a:rPr>
              <a:t>代表作为</a:t>
            </a:r>
            <a:r>
              <a:rPr lang="en-US" altLang="zh-CN" b="1" noProof="1">
                <a:solidFill>
                  <a:srgbClr val="CC0000"/>
                </a:solidFill>
                <a:cs typeface="+mn-ea"/>
              </a:rPr>
              <a:t>《</a:t>
            </a:r>
            <a:r>
              <a:rPr lang="zh-CN" altLang="en-US" b="1" noProof="1">
                <a:solidFill>
                  <a:srgbClr val="CC0000"/>
                </a:solidFill>
                <a:cs typeface="+mn-ea"/>
              </a:rPr>
              <a:t>感遇</a:t>
            </a:r>
            <a:r>
              <a:rPr lang="en-US" altLang="zh-CN" b="1" noProof="1">
                <a:solidFill>
                  <a:srgbClr val="CC0000"/>
                </a:solidFill>
                <a:cs typeface="+mn-ea"/>
              </a:rPr>
              <a:t>》38</a:t>
            </a:r>
            <a:r>
              <a:rPr lang="zh-CN" altLang="en-US" b="1" noProof="1">
                <a:solidFill>
                  <a:srgbClr val="CC0000"/>
                </a:solidFill>
                <a:cs typeface="+mn-ea"/>
              </a:rPr>
              <a:t>首</a:t>
            </a:r>
            <a:r>
              <a:rPr lang="en-US" altLang="zh-CN" b="1" noProof="1">
                <a:cs typeface="+mn-ea"/>
              </a:rPr>
              <a:t>,</a:t>
            </a:r>
            <a:r>
              <a:rPr lang="zh-CN" altLang="en-US" b="1" noProof="1">
                <a:solidFill>
                  <a:srgbClr val="CC0000"/>
                </a:solidFill>
                <a:cs typeface="+mn-ea"/>
              </a:rPr>
              <a:t>旨在抨击时弊</a:t>
            </a:r>
            <a:r>
              <a:rPr lang="en-US" altLang="zh-CN" b="1" noProof="1">
                <a:solidFill>
                  <a:srgbClr val="CC0000"/>
                </a:solidFill>
                <a:cs typeface="+mn-ea"/>
              </a:rPr>
              <a:t>,</a:t>
            </a:r>
            <a:r>
              <a:rPr lang="zh-CN" altLang="en-US" b="1" noProof="1">
                <a:solidFill>
                  <a:srgbClr val="CC0000"/>
                </a:solidFill>
                <a:cs typeface="+mn-ea"/>
              </a:rPr>
              <a:t>抒写情怀</a:t>
            </a:r>
            <a:r>
              <a:rPr lang="zh-CN" altLang="en-US" b="1" noProof="1">
                <a:cs typeface="+mn-ea"/>
              </a:rPr>
              <a:t>。他是一个具有政治见解和政治才能的文人。他敢言，对武后朝的不少弊政，常常提出批评意见，不为武则天所重视，并曾一度因逆党株连下狱，他的政治抱负不能实现，反而受到打击</a:t>
            </a:r>
            <a:r>
              <a:rPr lang="en-US" altLang="zh-CN" b="1" noProof="1">
                <a:cs typeface="+mn-ea"/>
              </a:rPr>
              <a:t>,</a:t>
            </a:r>
            <a:r>
              <a:rPr lang="zh-CN" altLang="en-US" b="1" noProof="1">
                <a:cs typeface="+mn-ea"/>
              </a:rPr>
              <a:t>这使他心情非常苦闷。 </a:t>
            </a:r>
            <a:endParaRPr lang="zh-CN" altLang="en-US" b="1" noProof="1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4098"/>
          <p:cNvSpPr txBox="1">
            <a:spLocks noChangeArrowheads="1"/>
          </p:cNvSpPr>
          <p:nvPr/>
        </p:nvSpPr>
        <p:spPr bwMode="auto">
          <a:xfrm>
            <a:off x="8150225" y="3078163"/>
            <a:ext cx="549275" cy="1722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122" name="矩形 4099"/>
          <p:cNvSpPr>
            <a:spLocks noChangeArrowheads="1"/>
          </p:cNvSpPr>
          <p:nvPr/>
        </p:nvSpPr>
        <p:spPr bwMode="auto">
          <a:xfrm>
            <a:off x="4567238" y="1484313"/>
            <a:ext cx="16764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陶渊明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3" name="矩形 4100"/>
          <p:cNvSpPr>
            <a:spLocks noChangeArrowheads="1"/>
          </p:cNvSpPr>
          <p:nvPr/>
        </p:nvSpPr>
        <p:spPr bwMode="auto">
          <a:xfrm>
            <a:off x="1830388" y="2133600"/>
            <a:ext cx="5651500" cy="423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结庐在人境，而无车马喧。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问君何能尔？心远地自偏。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 采菊东篱下，悠然见南山。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山气日夕佳，飞鸟相与还。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此中有真意，欲辨已忘言。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4" name="矩形 4101"/>
          <p:cNvSpPr>
            <a:spLocks noChangeArrowheads="1"/>
          </p:cNvSpPr>
          <p:nvPr/>
        </p:nvSpPr>
        <p:spPr bwMode="auto">
          <a:xfrm>
            <a:off x="2479675" y="620713"/>
            <a:ext cx="297180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饮    酒</a:t>
            </a:r>
            <a:endParaRPr lang="zh-CN" altLang="en-US" sz="40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40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sz="40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文本框 29701"/>
          <p:cNvSpPr txBox="1">
            <a:spLocks noChangeArrowheads="1"/>
          </p:cNvSpPr>
          <p:nvPr/>
        </p:nvSpPr>
        <p:spPr bwMode="auto">
          <a:xfrm>
            <a:off x="179388" y="1701800"/>
            <a:ext cx="8569325" cy="3930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/>
              <a:t>       </a:t>
            </a:r>
            <a:r>
              <a:rPr lang="zh-CN" altLang="en-US" sz="2800" b="1">
                <a:solidFill>
                  <a:srgbClr val="CC0000"/>
                </a:solidFill>
              </a:rPr>
              <a:t>武则天万岁通天元年（</a:t>
            </a:r>
            <a:r>
              <a:rPr lang="en-US" altLang="zh-CN" sz="2800" b="1">
                <a:solidFill>
                  <a:srgbClr val="CC0000"/>
                </a:solidFill>
              </a:rPr>
              <a:t>696</a:t>
            </a:r>
            <a:r>
              <a:rPr lang="zh-CN" altLang="en-US" sz="2800" b="1">
                <a:solidFill>
                  <a:srgbClr val="CC0000"/>
                </a:solidFill>
              </a:rPr>
              <a:t>），</a:t>
            </a:r>
            <a:r>
              <a:rPr lang="zh-CN" altLang="en-US" sz="2800" b="1"/>
              <a:t>契丹李尽忠、孙万荣等攻陷营州。武则天委派武攸宜率军征讨，陈子昂在武攸宜幕府担任参谋，随同出征。武为人轻率，少谋略。次年兵败，情况紧急，陈子昂请求遣万人作前驱以击敌，武不允。稍后，陈子昂又向武进言，不听，反把他降为军曹。诗人</a:t>
            </a:r>
            <a:r>
              <a:rPr lang="zh-CN" altLang="en-US" sz="2800" b="1">
                <a:solidFill>
                  <a:srgbClr val="CC0000"/>
                </a:solidFill>
              </a:rPr>
              <a:t>接连受到挫折，眼看报国宏愿成为泡影</a:t>
            </a:r>
            <a:r>
              <a:rPr lang="zh-CN" altLang="en-US" sz="2800" b="1"/>
              <a:t>，因此登上蓟北楼（即幽州台，遗址在今北京市），</a:t>
            </a:r>
            <a:r>
              <a:rPr lang="zh-CN" altLang="en-US" sz="2800" b="1">
                <a:solidFill>
                  <a:srgbClr val="CC0000"/>
                </a:solidFill>
              </a:rPr>
              <a:t>慷慨悲吟</a:t>
            </a:r>
            <a:r>
              <a:rPr lang="zh-CN" altLang="en-US" sz="2800" b="1"/>
              <a:t>，写下了</a:t>
            </a:r>
            <a:r>
              <a:rPr lang="en-US" altLang="zh-CN" sz="2800" b="1"/>
              <a:t>《</a:t>
            </a:r>
            <a:r>
              <a:rPr lang="zh-CN" altLang="en-US" sz="2800" b="1"/>
              <a:t>登幽州台歌</a:t>
            </a:r>
            <a:r>
              <a:rPr lang="en-US" altLang="zh-CN" sz="2800" b="1"/>
              <a:t>》</a:t>
            </a:r>
            <a:r>
              <a:rPr lang="zh-CN" altLang="en-US" sz="2800" b="1"/>
              <a:t>以及</a:t>
            </a:r>
            <a:r>
              <a:rPr lang="en-US" altLang="zh-CN" sz="2800" b="1"/>
              <a:t>《</a:t>
            </a:r>
            <a:r>
              <a:rPr lang="zh-CN" altLang="en-US" sz="2800" b="1"/>
              <a:t>蓟丘览古赠卢居士藏用七首</a:t>
            </a:r>
            <a:r>
              <a:rPr lang="en-US" altLang="zh-CN" sz="2800" b="1"/>
              <a:t>》</a:t>
            </a:r>
            <a:r>
              <a:rPr lang="zh-CN" altLang="en-US" sz="2800" b="1"/>
              <a:t>等诗篇。</a:t>
            </a:r>
            <a:endParaRPr lang="zh-CN" altLang="en-US" sz="2800" b="1"/>
          </a:p>
        </p:txBody>
      </p:sp>
      <p:sp>
        <p:nvSpPr>
          <p:cNvPr id="34818" name="文本框 29702"/>
          <p:cNvSpPr txBox="1">
            <a:spLocks noChangeArrowheads="1"/>
          </p:cNvSpPr>
          <p:nvPr/>
        </p:nvSpPr>
        <p:spPr bwMode="auto">
          <a:xfrm>
            <a:off x="684213" y="692150"/>
            <a:ext cx="280828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</a:rPr>
              <a:t>写作背景</a:t>
            </a:r>
            <a:endParaRPr lang="zh-CN" altLang="en-US" sz="36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945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692150"/>
            <a:ext cx="3106737" cy="841375"/>
          </a:xfrm>
          <a:prstGeom prst="rect">
            <a:avLst/>
          </a:prstGeom>
          <a:solidFill>
            <a:schemeClr val="bg1"/>
          </a:solidFill>
          <a:ln>
            <a:miter lim="800000"/>
          </a:ln>
        </p:spPr>
        <p:txBody>
          <a:bodyPr anchor="b"/>
          <a:lstStyle/>
          <a:p>
            <a:r>
              <a:rPr lang="zh-CN" altLang="en-US" b="1"/>
              <a:t>诗歌大意</a:t>
            </a:r>
            <a:endParaRPr lang="zh-CN" altLang="en-US" b="1"/>
          </a:p>
        </p:txBody>
      </p:sp>
      <p:sp>
        <p:nvSpPr>
          <p:cNvPr id="19459" name="内容占位符 19458"/>
          <p:cNvSpPr>
            <a:spLocks noGrp="1" noChangeArrowheads="1"/>
          </p:cNvSpPr>
          <p:nvPr>
            <p:ph idx="4294967295"/>
          </p:nvPr>
        </p:nvSpPr>
        <p:spPr bwMode="auto">
          <a:xfrm>
            <a:off x="323850" y="1844675"/>
            <a:ext cx="8305800" cy="4167188"/>
          </a:xfrm>
          <a:prstGeom prst="rect">
            <a:avLst/>
          </a:prstGeom>
          <a:solidFill>
            <a:schemeClr val="bg1"/>
          </a:solidFill>
          <a:ln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en-US" altLang="zh-CN">
                <a:solidFill>
                  <a:srgbClr val="3333FF"/>
                </a:solidFill>
              </a:rPr>
              <a:t>   </a:t>
            </a:r>
            <a:r>
              <a:rPr lang="zh-CN" altLang="en-US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前两句：</a:t>
            </a:r>
            <a:r>
              <a:rPr lang="en-US" altLang="zh-CN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(</a:t>
            </a:r>
            <a:r>
              <a:rPr lang="zh-CN" altLang="en-US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在幽州台上</a:t>
            </a:r>
            <a:r>
              <a:rPr lang="en-US" altLang="zh-CN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)</a:t>
            </a:r>
            <a:r>
              <a:rPr lang="zh-CN" altLang="en-US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我向历史长河的前端和后面望看去</a:t>
            </a:r>
            <a:r>
              <a:rPr lang="en-US" altLang="zh-CN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也看不到像燕昭王那样的贤君。</a:t>
            </a:r>
            <a:endParaRPr lang="zh-CN" altLang="en-US" sz="3600" b="1">
              <a:solidFill>
                <a:srgbClr val="3333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zh-CN" altLang="en-US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sz="3600" b="1">
              <a:solidFill>
                <a:srgbClr val="3333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zh-CN" altLang="en-US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后两句</a:t>
            </a:r>
            <a:r>
              <a:rPr lang="en-US" altLang="zh-CN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:</a:t>
            </a:r>
            <a:r>
              <a:rPr lang="zh-CN" altLang="en-US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当登台远眺时</a:t>
            </a:r>
            <a:r>
              <a:rPr lang="en-US" altLang="zh-CN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只见茫茫宇宙</a:t>
            </a:r>
            <a:r>
              <a:rPr lang="en-US" altLang="zh-CN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天长地久</a:t>
            </a:r>
            <a:r>
              <a:rPr lang="en-US" altLang="zh-CN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不禁感到孤独寂寞</a:t>
            </a:r>
            <a:r>
              <a:rPr lang="en-US" altLang="zh-CN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悲从中来</a:t>
            </a:r>
            <a:r>
              <a:rPr lang="en-US" altLang="zh-CN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怅然泪下</a:t>
            </a:r>
            <a:r>
              <a:rPr lang="en-US" altLang="zh-CN" sz="36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endParaRPr lang="en-US" altLang="zh-CN" sz="3600" b="1">
              <a:solidFill>
                <a:srgbClr val="3333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buClr>
                <a:schemeClr val="tx1"/>
              </a:buClr>
              <a:buFontTx/>
              <a:buNone/>
            </a:pPr>
            <a:endParaRPr lang="en-US" altLang="zh-CN" sz="3600" b="1">
              <a:solidFill>
                <a:srgbClr val="3333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8192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39750" y="549275"/>
            <a:ext cx="8229600" cy="13716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b"/>
          <a:lstStyle/>
          <a:p>
            <a:r>
              <a:rPr lang="zh-CN" altLang="en-US" b="1">
                <a:solidFill>
                  <a:schemeClr val="accent2"/>
                </a:solidFill>
              </a:rPr>
              <a:t>登幽州台歌</a:t>
            </a:r>
            <a:r>
              <a:rPr lang="en-US" altLang="zh-CN">
                <a:solidFill>
                  <a:schemeClr val="accent2"/>
                </a:solidFill>
              </a:rPr>
              <a:t>——</a:t>
            </a:r>
            <a:r>
              <a:rPr lang="zh-CN" altLang="en-US" b="1">
                <a:solidFill>
                  <a:schemeClr val="accent2"/>
                </a:solidFill>
              </a:rPr>
              <a:t>古诗译文</a:t>
            </a:r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81923" name="矩形 81922"/>
          <p:cNvSpPr>
            <a:spLocks noChangeArrowheads="1"/>
          </p:cNvSpPr>
          <p:nvPr/>
        </p:nvSpPr>
        <p:spPr bwMode="auto">
          <a:xfrm>
            <a:off x="684213" y="1703388"/>
            <a:ext cx="3814762" cy="3886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altLang="zh-CN" sz="2500" b="1">
              <a:latin typeface="华文楷体" pitchFamily="2" charset="-122"/>
              <a:ea typeface="华文楷体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500" b="1">
                <a:latin typeface="华文楷体" pitchFamily="2" charset="-122"/>
                <a:ea typeface="华文楷体" pitchFamily="2" charset="-122"/>
              </a:rPr>
              <a:t>意译</a:t>
            </a:r>
            <a:endParaRPr lang="zh-CN" altLang="en-US" sz="2500" b="1">
              <a:latin typeface="华文楷体" pitchFamily="2" charset="-122"/>
              <a:ea typeface="华文楷体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2500" b="1">
              <a:latin typeface="华文楷体" pitchFamily="2" charset="-122"/>
              <a:ea typeface="华文楷体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500" b="1">
                <a:latin typeface="华文楷体" pitchFamily="2" charset="-122"/>
                <a:ea typeface="华文楷体" pitchFamily="2" charset="-122"/>
              </a:rPr>
              <a:t>放眼望去哪有以前贤人的踪影，回头看看也不见一个效仿古贤的今人。想到那天悠悠而高远、地悠悠而广袤的天地之间，我独自忧伤啊，让人禁不住泪流满面沾湿了衣襟！ </a:t>
            </a:r>
            <a:endParaRPr lang="zh-CN" altLang="en-US" sz="25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24" name="矩形 81923"/>
          <p:cNvSpPr>
            <a:spLocks noChangeArrowheads="1"/>
          </p:cNvSpPr>
          <p:nvPr/>
        </p:nvSpPr>
        <p:spPr bwMode="auto">
          <a:xfrm>
            <a:off x="4643438" y="2133600"/>
            <a:ext cx="4038600" cy="4022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500" b="1">
                <a:latin typeface="华文楷体" pitchFamily="2" charset="-122"/>
                <a:ea typeface="华文楷体" pitchFamily="2" charset="-122"/>
              </a:rPr>
              <a:t>直译</a:t>
            </a:r>
            <a:br>
              <a:rPr lang="zh-CN" altLang="en-US" sz="2500" b="1">
                <a:latin typeface="华文楷体" pitchFamily="2" charset="-122"/>
                <a:ea typeface="华文楷体" pitchFamily="2" charset="-122"/>
              </a:rPr>
            </a:br>
            <a:endParaRPr lang="zh-CN" altLang="en-US" sz="2500" b="1">
              <a:latin typeface="华文楷体" pitchFamily="2" charset="-122"/>
              <a:ea typeface="华文楷体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500" b="1">
                <a:latin typeface="华文楷体" pitchFamily="2" charset="-122"/>
                <a:ea typeface="华文楷体" pitchFamily="2" charset="-122"/>
              </a:rPr>
              <a:t>见不到往昔招贤的英王</a:t>
            </a:r>
            <a:r>
              <a:rPr lang="en-US" altLang="zh-CN" sz="2500" b="1">
                <a:latin typeface="华文楷体" pitchFamily="2" charset="-122"/>
                <a:ea typeface="华文楷体" pitchFamily="2" charset="-122"/>
              </a:rPr>
              <a:t>,</a:t>
            </a:r>
            <a:endParaRPr lang="en-US" altLang="zh-CN" sz="2500" b="1">
              <a:latin typeface="华文楷体" pitchFamily="2" charset="-122"/>
              <a:ea typeface="华文楷体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500" b="1">
                <a:latin typeface="华文楷体" pitchFamily="2" charset="-122"/>
                <a:ea typeface="华文楷体" pitchFamily="2" charset="-122"/>
              </a:rPr>
              <a:t>看不到后世求才的明君。</a:t>
            </a:r>
            <a:endParaRPr lang="zh-CN" altLang="en-US" sz="2500" b="1">
              <a:latin typeface="华文楷体" pitchFamily="2" charset="-122"/>
              <a:ea typeface="华文楷体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500" b="1">
                <a:latin typeface="华文楷体" pitchFamily="2" charset="-122"/>
                <a:ea typeface="华文楷体" pitchFamily="2" charset="-122"/>
              </a:rPr>
              <a:t>想到历史上的那些事无限渺远，我深感人生无奈，</a:t>
            </a:r>
            <a:endParaRPr lang="zh-CN" altLang="en-US" sz="2500" b="1">
              <a:latin typeface="华文楷体" pitchFamily="2" charset="-122"/>
              <a:ea typeface="华文楷体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500" b="1">
                <a:latin typeface="华文楷体" pitchFamily="2" charset="-122"/>
                <a:ea typeface="华文楷体" pitchFamily="2" charset="-122"/>
              </a:rPr>
              <a:t>独自凭吊，我眼泪纵横凄恻悲愁！</a:t>
            </a:r>
            <a:br>
              <a:rPr lang="zh-CN" altLang="en-US" sz="2500" b="1">
                <a:latin typeface="华文楷体" pitchFamily="2" charset="-122"/>
                <a:ea typeface="华文楷体" pitchFamily="2" charset="-122"/>
              </a:rPr>
            </a:br>
            <a:endParaRPr lang="zh-CN" altLang="en-US" sz="2500" b="1">
              <a:latin typeface="华文楷体" pitchFamily="2" charset="-122"/>
              <a:ea typeface="华文楷体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36868" name="图片 81924" descr="BD15072_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7950" y="1844675"/>
            <a:ext cx="9023350" cy="15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直接连接符 81925"/>
          <p:cNvSpPr>
            <a:spLocks noChangeShapeType="1"/>
          </p:cNvSpPr>
          <p:nvPr/>
        </p:nvSpPr>
        <p:spPr bwMode="auto">
          <a:xfrm>
            <a:off x="4500563" y="2133600"/>
            <a:ext cx="0" cy="4176713"/>
          </a:xfrm>
          <a:prstGeom prst="line">
            <a:avLst/>
          </a:prstGeom>
          <a:noFill/>
          <a:ln w="9525">
            <a:solidFill>
              <a:srgbClr val="F69200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0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33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6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3891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260350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r>
              <a:rPr lang="zh-CN" altLang="en-US" sz="3200"/>
              <a:t>这首诗，是古今一致公认的名篇。</a:t>
            </a:r>
            <a:endParaRPr lang="zh-CN" altLang="en-US" sz="3200"/>
          </a:p>
        </p:txBody>
      </p:sp>
      <p:sp>
        <p:nvSpPr>
          <p:cNvPr id="38915" name="内容占位符 38914"/>
          <p:cNvSpPr>
            <a:spLocks noGrp="1" noChangeArrowheads="1"/>
          </p:cNvSpPr>
          <p:nvPr>
            <p:ph idx="4294967295"/>
          </p:nvPr>
        </p:nvSpPr>
        <p:spPr bwMode="auto">
          <a:xfrm>
            <a:off x="323850" y="1782763"/>
            <a:ext cx="8496300" cy="4525962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 marL="0" indent="0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rgbClr val="3333FF"/>
                </a:solidFill>
              </a:rPr>
              <a:t>      </a:t>
            </a:r>
            <a:r>
              <a:rPr lang="zh-CN" altLang="en-US" sz="2800">
                <a:solidFill>
                  <a:srgbClr val="3333FF"/>
                </a:solidFill>
              </a:rPr>
              <a:t>诗人登上幽州的蓟北楼远望，悲从中来，并以“山河依旧，人物不同”来抒发自己“生不逢辰”的哀叹。“前不见古人”一句五个字，但却包括了燕昭王在内的许多古代贤王，他们知人善任，人尽其才，大约怎么也不会任用像武攸宜这样的无能之人；至于作者自己，如有像燕昭王这样的统治者，才能一定会得到施展，抱负终会实现。但这一切不过是感慨而已，因为前代的贤王已成过去，是见不着的。</a:t>
            </a:r>
            <a:r>
              <a:rPr lang="zh-CN" altLang="en-US" sz="2800"/>
              <a:t> </a:t>
            </a:r>
            <a:endParaRPr lang="zh-CN" altLang="en-US" sz="280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文本占位符 39938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23850" y="1484313"/>
            <a:ext cx="8496300" cy="4525962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 marL="0" indent="0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3333FF"/>
                </a:solidFill>
              </a:rPr>
              <a:t>      “</a:t>
            </a:r>
            <a:r>
              <a:rPr lang="zh-CN" altLang="en-US">
                <a:solidFill>
                  <a:srgbClr val="3333FF"/>
                </a:solidFill>
              </a:rPr>
              <a:t>后不见来者”，后代的贤君也将会有的，但人的生命是如此短暂，自己又怎么能见得着呢！前代的贤王见不着，后代的贤君等不到，空有治国安民的理想，终一生不得实现，这该是多么令人忧郁的事情啊！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83970" descr="陈子昂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750" y="1268413"/>
            <a:ext cx="6875463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2" name="文本框 83971"/>
          <p:cNvSpPr txBox="1">
            <a:spLocks noChangeArrowheads="1"/>
          </p:cNvSpPr>
          <p:nvPr/>
        </p:nvSpPr>
        <p:spPr bwMode="auto">
          <a:xfrm>
            <a:off x="4521200" y="603250"/>
            <a:ext cx="294481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84664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4400" b="1">
                <a:solidFill>
                  <a:srgbClr val="84664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孤独</a:t>
            </a:r>
            <a:endParaRPr lang="zh-CN" altLang="en-US" sz="4400" b="1">
              <a:solidFill>
                <a:srgbClr val="84664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3973" name="文本框 83972"/>
          <p:cNvSpPr txBox="1">
            <a:spLocks noChangeArrowheads="1"/>
          </p:cNvSpPr>
          <p:nvPr/>
        </p:nvSpPr>
        <p:spPr bwMode="auto">
          <a:xfrm>
            <a:off x="4140200" y="1289050"/>
            <a:ext cx="40386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4400" b="1">
                <a:solidFill>
                  <a:srgbClr val="84664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4400" b="1">
                <a:solidFill>
                  <a:srgbClr val="84664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生之短促</a:t>
            </a:r>
            <a:endParaRPr lang="zh-CN" altLang="en-US" sz="4400" b="1">
              <a:solidFill>
                <a:srgbClr val="84664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3974" name="文本框 83973"/>
          <p:cNvSpPr txBox="1">
            <a:spLocks noChangeArrowheads="1"/>
          </p:cNvSpPr>
          <p:nvPr/>
        </p:nvSpPr>
        <p:spPr bwMode="auto">
          <a:xfrm>
            <a:off x="4140200" y="2160588"/>
            <a:ext cx="3962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4400" b="1">
                <a:solidFill>
                  <a:srgbClr val="996633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4400" b="1">
                <a:solidFill>
                  <a:srgbClr val="84664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怀才不遇</a:t>
            </a:r>
            <a:endParaRPr lang="zh-CN" altLang="en-US" sz="4400" b="1">
              <a:solidFill>
                <a:srgbClr val="84664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3975" name="直接连接符 83974"/>
          <p:cNvSpPr>
            <a:spLocks noChangeShapeType="1"/>
          </p:cNvSpPr>
          <p:nvPr/>
        </p:nvSpPr>
        <p:spPr bwMode="auto">
          <a:xfrm>
            <a:off x="5207000" y="3041650"/>
            <a:ext cx="0" cy="1800225"/>
          </a:xfrm>
          <a:prstGeom prst="line">
            <a:avLst/>
          </a:prstGeom>
          <a:noFill/>
          <a:ln w="9525">
            <a:solidFill>
              <a:srgbClr val="846648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3976" name="直接连接符 83975"/>
          <p:cNvSpPr>
            <a:spLocks noChangeShapeType="1"/>
          </p:cNvSpPr>
          <p:nvPr/>
        </p:nvSpPr>
        <p:spPr bwMode="auto">
          <a:xfrm>
            <a:off x="5207000" y="4794250"/>
            <a:ext cx="1154113" cy="0"/>
          </a:xfrm>
          <a:prstGeom prst="line">
            <a:avLst/>
          </a:prstGeom>
          <a:noFill/>
          <a:ln w="9525">
            <a:solidFill>
              <a:srgbClr val="846648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grpSp>
        <p:nvGrpSpPr>
          <p:cNvPr id="83977" name="组合 83976"/>
          <p:cNvGrpSpPr/>
          <p:nvPr/>
        </p:nvGrpSpPr>
        <p:grpSpPr bwMode="auto">
          <a:xfrm>
            <a:off x="6829425" y="2997200"/>
            <a:ext cx="622300" cy="3600450"/>
            <a:chOff x="2319" y="1071"/>
            <a:chExt cx="1193" cy="2359"/>
          </a:xfrm>
        </p:grpSpPr>
        <p:sp>
          <p:nvSpPr>
            <p:cNvPr id="39945" name="棱台 83977"/>
            <p:cNvSpPr>
              <a:spLocks noChangeArrowheads="1"/>
            </p:cNvSpPr>
            <p:nvPr/>
          </p:nvSpPr>
          <p:spPr bwMode="auto">
            <a:xfrm>
              <a:off x="3104" y="1071"/>
              <a:ext cx="408" cy="2251"/>
            </a:xfrm>
            <a:prstGeom prst="bevel">
              <a:avLst>
                <a:gd name="adj" fmla="val 12500"/>
              </a:avLst>
            </a:prstGeom>
            <a:solidFill>
              <a:srgbClr val="E6E1D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39946" name="文本框 83978"/>
            <p:cNvSpPr txBox="1">
              <a:spLocks noChangeArrowheads="1"/>
            </p:cNvSpPr>
            <p:nvPr/>
          </p:nvSpPr>
          <p:spPr bwMode="auto">
            <a:xfrm>
              <a:off x="2319" y="1161"/>
              <a:ext cx="1172" cy="22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A6805A"/>
                  </a:solidFill>
                  <a:ea typeface="楷体_GB2312" panose="02010609030101010101" pitchFamily="49" charset="-122"/>
                </a:rPr>
                <a:t>封建士子共同的命运</a:t>
              </a:r>
              <a:endParaRPr lang="zh-CN" altLang="en-US" sz="2800" b="1">
                <a:solidFill>
                  <a:srgbClr val="A6805A"/>
                </a:solidFill>
                <a:ea typeface="楷体_GB2312" panose="02010609030101010101" pitchFamily="49" charset="-122"/>
              </a:endParaRPr>
            </a:p>
          </p:txBody>
        </p:sp>
      </p:grpSp>
      <p:grpSp>
        <p:nvGrpSpPr>
          <p:cNvPr id="83980" name="组合 83979"/>
          <p:cNvGrpSpPr/>
          <p:nvPr/>
        </p:nvGrpSpPr>
        <p:grpSpPr bwMode="auto">
          <a:xfrm>
            <a:off x="7885113" y="2852738"/>
            <a:ext cx="642937" cy="3600450"/>
            <a:chOff x="1151" y="1071"/>
            <a:chExt cx="456" cy="2268"/>
          </a:xfrm>
        </p:grpSpPr>
        <p:sp>
          <p:nvSpPr>
            <p:cNvPr id="39948" name="棱台 83980"/>
            <p:cNvSpPr>
              <a:spLocks noChangeArrowheads="1"/>
            </p:cNvSpPr>
            <p:nvPr/>
          </p:nvSpPr>
          <p:spPr bwMode="auto">
            <a:xfrm>
              <a:off x="1199" y="1071"/>
              <a:ext cx="408" cy="2251"/>
            </a:xfrm>
            <a:prstGeom prst="bevel">
              <a:avLst>
                <a:gd name="adj" fmla="val 12500"/>
              </a:avLst>
            </a:prstGeom>
            <a:solidFill>
              <a:srgbClr val="E6E1D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39949" name="文本框 83981"/>
            <p:cNvSpPr txBox="1">
              <a:spLocks noChangeArrowheads="1"/>
            </p:cNvSpPr>
            <p:nvPr/>
          </p:nvSpPr>
          <p:spPr bwMode="auto">
            <a:xfrm>
              <a:off x="1151" y="1071"/>
              <a:ext cx="433" cy="22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A6805A"/>
                  </a:solidFill>
                  <a:ea typeface="楷体_GB2312" panose="02010609030101010101" pitchFamily="49" charset="-122"/>
                </a:rPr>
                <a:t>人类摆脱不了的命运</a:t>
              </a:r>
              <a:endParaRPr lang="zh-CN" altLang="en-US" sz="2800" b="1">
                <a:solidFill>
                  <a:srgbClr val="A6805A"/>
                </a:solidFill>
                <a:ea typeface="楷体_GB2312" panose="02010609030101010101" pitchFamily="49" charset="-122"/>
              </a:endParaRPr>
            </a:p>
          </p:txBody>
        </p:sp>
      </p:grpSp>
      <p:sp>
        <p:nvSpPr>
          <p:cNvPr id="83983" name="文本框 83982"/>
          <p:cNvSpPr txBox="1">
            <a:spLocks noChangeArrowheads="1"/>
          </p:cNvSpPr>
          <p:nvPr/>
        </p:nvSpPr>
        <p:spPr bwMode="auto">
          <a:xfrm>
            <a:off x="7751763" y="603250"/>
            <a:ext cx="960437" cy="1555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>
                <a:solidFill>
                  <a:srgbClr val="846648"/>
                </a:solidFill>
                <a:latin typeface="宋体" panose="02010600030101010101" pitchFamily="2" charset="-122"/>
              </a:rPr>
              <a:t>}</a:t>
            </a:r>
            <a:endParaRPr lang="en-US" altLang="zh-CN" sz="9600">
              <a:solidFill>
                <a:srgbClr val="846648"/>
              </a:solidFill>
              <a:latin typeface="宋体" panose="02010600030101010101" pitchFamily="2" charset="-122"/>
            </a:endParaRPr>
          </a:p>
        </p:txBody>
      </p:sp>
      <p:sp>
        <p:nvSpPr>
          <p:cNvPr id="83984" name="直接连接符 83983"/>
          <p:cNvSpPr>
            <a:spLocks noChangeShapeType="1"/>
          </p:cNvSpPr>
          <p:nvPr/>
        </p:nvSpPr>
        <p:spPr bwMode="auto">
          <a:xfrm>
            <a:off x="8388350" y="1125538"/>
            <a:ext cx="0" cy="1657350"/>
          </a:xfrm>
          <a:prstGeom prst="line">
            <a:avLst/>
          </a:prstGeom>
          <a:noFill/>
          <a:ln w="9525">
            <a:solidFill>
              <a:srgbClr val="846648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3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文本占位符 76801" descr="e6508eefc35666ccce1b3e91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4213" y="1846263"/>
            <a:ext cx="7775575" cy="41973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0962" name="标题 7680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87450" y="836613"/>
            <a:ext cx="6851650" cy="1100137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r>
              <a:rPr lang="zh-CN" altLang="en-US" b="1"/>
              <a:t>天  地  人</a:t>
            </a:r>
            <a:r>
              <a:rPr lang="en-US" altLang="zh-CN" b="1"/>
              <a:t>——</a:t>
            </a:r>
            <a:r>
              <a:rPr lang="zh-CN" altLang="en-US" b="1"/>
              <a:t>孤独</a:t>
            </a:r>
            <a:endParaRPr lang="zh-CN" altLang="en-US" b="1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文本框 84993"/>
          <p:cNvSpPr txBox="1">
            <a:spLocks noChangeArrowheads="1"/>
          </p:cNvSpPr>
          <p:nvPr/>
        </p:nvSpPr>
        <p:spPr bwMode="auto">
          <a:xfrm>
            <a:off x="755650" y="1628775"/>
            <a:ext cx="831691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ea typeface="黑体" panose="02010600030101010101" pitchFamily="49" charset="-122"/>
              </a:rPr>
              <a:t>诗歌表现了诗人怎么样的情怀？</a:t>
            </a:r>
            <a:r>
              <a:rPr lang="zh-CN" altLang="en-US" sz="4400"/>
              <a:t> </a:t>
            </a:r>
            <a:endParaRPr lang="zh-CN" altLang="en-US" sz="4400"/>
          </a:p>
        </p:txBody>
      </p:sp>
      <p:sp>
        <p:nvSpPr>
          <p:cNvPr id="84995" name="文本框 84994"/>
          <p:cNvSpPr txBox="1">
            <a:spLocks noChangeArrowheads="1"/>
          </p:cNvSpPr>
          <p:nvPr/>
        </p:nvSpPr>
        <p:spPr bwMode="auto">
          <a:xfrm>
            <a:off x="395288" y="2925763"/>
            <a:ext cx="8353425" cy="1919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诗人怀才不遇、壮志难酬的感慨以及对赏贤任能的英明君王的渴盼，也表达了人生的孤独感。</a:t>
            </a:r>
            <a:endParaRPr lang="zh-CN" altLang="en-US" sz="40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文本框 32772"/>
          <p:cNvSpPr txBox="1">
            <a:spLocks noChangeArrowheads="1"/>
          </p:cNvSpPr>
          <p:nvPr/>
        </p:nvSpPr>
        <p:spPr bwMode="auto">
          <a:xfrm>
            <a:off x="466725" y="765175"/>
            <a:ext cx="32591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</a:rPr>
              <a:t>艺术特色：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  <p:sp>
        <p:nvSpPr>
          <p:cNvPr id="32774" name="文本框 32773"/>
          <p:cNvSpPr txBox="1">
            <a:spLocks noChangeArrowheads="1"/>
          </p:cNvSpPr>
          <p:nvPr/>
        </p:nvSpPr>
        <p:spPr bwMode="auto">
          <a:xfrm>
            <a:off x="0" y="3065463"/>
            <a:ext cx="9144000" cy="2076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ea typeface="华文新魏" panose="02010800040101010101" pitchFamily="2" charset="-122"/>
              </a:rPr>
              <a:t>一二句：</a:t>
            </a:r>
            <a:r>
              <a:rPr lang="zh-CN" altLang="en-US" sz="2600" b="1">
                <a:solidFill>
                  <a:srgbClr val="CC0000"/>
                </a:solidFill>
                <a:ea typeface="华文新魏" panose="02010800040101010101" pitchFamily="2" charset="-122"/>
              </a:rPr>
              <a:t>时间：俯仰古今，时间绵长</a:t>
            </a:r>
            <a:r>
              <a:rPr lang="zh-CN" altLang="en-US" sz="2600" b="1">
                <a:ea typeface="华文新魏" panose="02010800040101010101" pitchFamily="2" charset="-122"/>
              </a:rPr>
              <a:t>。</a:t>
            </a:r>
            <a:endParaRPr lang="zh-CN" altLang="en-US" sz="2600" b="1">
              <a:ea typeface="华文新魏" panose="02010800040101010101" pitchFamily="2" charset="-122"/>
            </a:endParaRPr>
          </a:p>
          <a:p>
            <a:r>
              <a:rPr lang="zh-CN" altLang="en-US" sz="2600" b="1">
                <a:ea typeface="华文新魏" panose="02010800040101010101" pitchFamily="2" charset="-122"/>
              </a:rPr>
              <a:t>　　　　前－－后；古人－－来者。两用“不见”相连，</a:t>
            </a:r>
            <a:endParaRPr lang="zh-CN" altLang="en-US" sz="2600" b="1">
              <a:ea typeface="华文新魏" panose="02010800040101010101" pitchFamily="2" charset="-122"/>
            </a:endParaRPr>
          </a:p>
          <a:p>
            <a:r>
              <a:rPr lang="zh-CN" altLang="en-US" sz="2600" b="1">
                <a:ea typeface="华文新魏" panose="02010800040101010101" pitchFamily="2" charset="-122"/>
              </a:rPr>
              <a:t>　　　　表现自己的孤独寂寞。</a:t>
            </a:r>
            <a:endParaRPr lang="zh-CN" altLang="en-US" sz="2600" b="1">
              <a:ea typeface="华文新魏" panose="02010800040101010101" pitchFamily="2" charset="-122"/>
            </a:endParaRPr>
          </a:p>
          <a:p>
            <a:r>
              <a:rPr lang="zh-CN" altLang="en-US" sz="2600" b="1">
                <a:ea typeface="华文新魏" panose="02010800040101010101" pitchFamily="2" charset="-122"/>
              </a:rPr>
              <a:t>三四句：</a:t>
            </a:r>
            <a:r>
              <a:rPr lang="zh-CN" altLang="en-US" sz="2600" b="1">
                <a:solidFill>
                  <a:srgbClr val="CC0000"/>
                </a:solidFill>
                <a:ea typeface="华文新魏" panose="02010800040101010101" pitchFamily="2" charset="-122"/>
              </a:rPr>
              <a:t>空间：宇宙寥阔与绵长，个人却渺小与短暂</a:t>
            </a:r>
            <a:r>
              <a:rPr lang="zh-CN" altLang="en-US" sz="2600" b="1">
                <a:ea typeface="华文新魏" panose="02010800040101010101" pitchFamily="2" charset="-122"/>
              </a:rPr>
              <a:t>，更何况</a:t>
            </a:r>
            <a:endParaRPr lang="zh-CN" altLang="en-US" sz="2600" b="1">
              <a:ea typeface="华文新魏" panose="02010800040101010101" pitchFamily="2" charset="-122"/>
            </a:endParaRPr>
          </a:p>
          <a:p>
            <a:r>
              <a:rPr lang="zh-CN" altLang="en-US" sz="2600" b="1">
                <a:ea typeface="华文新魏" panose="02010800040101010101" pitchFamily="2" charset="-122"/>
              </a:rPr>
              <a:t>　　　　生不逢时，于是伤感无限，涕泪交横。</a:t>
            </a:r>
            <a:endParaRPr lang="zh-CN" altLang="en-US" sz="2600" b="1">
              <a:ea typeface="华文新魏" panose="02010800040101010101" pitchFamily="2" charset="-122"/>
            </a:endParaRPr>
          </a:p>
        </p:txBody>
      </p:sp>
      <p:sp>
        <p:nvSpPr>
          <p:cNvPr id="32775" name="文本框 32774"/>
          <p:cNvSpPr txBox="1">
            <a:spLocks noChangeArrowheads="1"/>
          </p:cNvSpPr>
          <p:nvPr/>
        </p:nvSpPr>
        <p:spPr bwMode="auto">
          <a:xfrm>
            <a:off x="34925" y="1912938"/>
            <a:ext cx="9113838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　</a:t>
            </a:r>
            <a:r>
              <a:rPr lang="zh-CN" altLang="en-US" sz="2800" b="1">
                <a:solidFill>
                  <a:srgbClr val="CC0000"/>
                </a:solidFill>
              </a:rPr>
              <a:t>一、直抒胸臆</a:t>
            </a:r>
            <a:r>
              <a:rPr lang="zh-CN" altLang="en-US" sz="2800" b="1"/>
              <a:t>，破空而来，感情的潮水澎湃而出，震撼</a:t>
            </a:r>
            <a:endParaRPr lang="zh-CN" altLang="en-US" sz="2800" b="1"/>
          </a:p>
          <a:p>
            <a:r>
              <a:rPr lang="zh-CN" altLang="en-US" sz="2800" b="1"/>
              <a:t>人心，具有</a:t>
            </a:r>
            <a:r>
              <a:rPr lang="zh-CN" altLang="en-US" sz="2800" b="1">
                <a:solidFill>
                  <a:srgbClr val="CC0000"/>
                </a:solidFill>
              </a:rPr>
              <a:t>苍凉悲壮的阳刚之气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endParaRPr lang="zh-CN" altLang="en-US" sz="2800" b="1"/>
          </a:p>
        </p:txBody>
      </p:sp>
      <p:sp>
        <p:nvSpPr>
          <p:cNvPr id="32777" name="文本框 32776"/>
          <p:cNvSpPr txBox="1">
            <a:spLocks noChangeArrowheads="1"/>
          </p:cNvSpPr>
          <p:nvPr/>
        </p:nvSpPr>
        <p:spPr bwMode="auto">
          <a:xfrm>
            <a:off x="98425" y="5245100"/>
            <a:ext cx="4470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</a:rPr>
              <a:t>二、社会意识、宇宙意识。</a:t>
            </a:r>
            <a:endParaRPr lang="zh-CN" altLang="en-US" sz="2800" b="1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5" grpId="0"/>
      <p:bldP spid="3277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内容占位符 82945"/>
          <p:cNvSpPr>
            <a:spLocks noGrp="1" noChangeArrowheads="1"/>
          </p:cNvSpPr>
          <p:nvPr>
            <p:ph idx="4294967295"/>
          </p:nvPr>
        </p:nvSpPr>
        <p:spPr bwMode="auto">
          <a:xfrm>
            <a:off x="609600" y="2187575"/>
            <a:ext cx="8075613" cy="3465513"/>
          </a:xfrm>
          <a:prstGeom prst="rect">
            <a:avLst/>
          </a:prstGeom>
          <a:solidFill>
            <a:srgbClr val="FFFFFF"/>
          </a:solidFill>
          <a:ln>
            <a:solidFill>
              <a:srgbClr val="0057D6"/>
            </a:solidFill>
            <a:miter lim="800000"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0057D6"/>
                </a:solidFill>
                <a:latin typeface="华文楷体" pitchFamily="2" charset="-122"/>
                <a:ea typeface="华文楷体" pitchFamily="2" charset="-122"/>
              </a:rPr>
              <a:t>陈子昂压卷之作。</a:t>
            </a:r>
            <a:endParaRPr lang="zh-CN" altLang="en-US" b="1">
              <a:solidFill>
                <a:srgbClr val="0057D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0057D6"/>
                </a:solidFill>
                <a:latin typeface="华文楷体" pitchFamily="2" charset="-122"/>
                <a:ea typeface="华文楷体" pitchFamily="2" charset="-122"/>
              </a:rPr>
              <a:t>创造出了空旷苍茫、慷慨悲凉的意境。</a:t>
            </a:r>
            <a:endParaRPr lang="zh-CN" altLang="en-US" b="1">
              <a:solidFill>
                <a:srgbClr val="0057D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0057D6"/>
                </a:solidFill>
              </a:rPr>
              <a:t>表达了诗人怀才不遇、壮志难酬的悲愤之情和孤独之感 。</a:t>
            </a:r>
            <a:endParaRPr lang="zh-CN" altLang="en-US" b="1">
              <a:solidFill>
                <a:srgbClr val="0057D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034" name="标题 8294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47813" y="765175"/>
            <a:ext cx="5781675" cy="103505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r>
              <a:rPr lang="zh-CN" altLang="en-US" b="1"/>
              <a:t>登幽州台歌</a:t>
            </a:r>
            <a:r>
              <a:rPr lang="en-US" altLang="zh-CN"/>
              <a:t>——</a:t>
            </a:r>
            <a:r>
              <a:rPr lang="zh-CN" altLang="en-US" b="1"/>
              <a:t>总结</a:t>
            </a:r>
            <a:endParaRPr lang="zh-CN" altLang="en-US" b="1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0"/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000"/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文本框 5122"/>
          <p:cNvSpPr txBox="1">
            <a:spLocks noChangeArrowheads="1"/>
          </p:cNvSpPr>
          <p:nvPr/>
        </p:nvSpPr>
        <p:spPr bwMode="auto">
          <a:xfrm>
            <a:off x="2700338" y="3068638"/>
            <a:ext cx="6324600" cy="3560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</a:rPr>
              <a:t>    </a:t>
            </a:r>
            <a:b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</a:rPr>
              <a:t>      </a:t>
            </a:r>
            <a:r>
              <a:rPr lang="zh-CN" altLang="en-US" b="1">
                <a:solidFill>
                  <a:schemeClr val="tx2"/>
                </a:solidFill>
                <a:latin typeface="Times New Roman" panose="02020603050405020304" pitchFamily="18" charset="0"/>
              </a:rPr>
              <a:t>陶渊明现存的作品，大都写于归隐之后，有诗一百六十多首，辞赋散文等十多篇。在这些作品中，作者写农耕劳动，写与农民的交往，写农村恬静优美的自然景色，着力表现了自己田园生活的怡然自得之乐。情意真切，格调清新，简洁含蓄，富有韵味，称为“田园诗”。有</a:t>
            </a:r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b="1">
                <a:solidFill>
                  <a:schemeClr val="tx2"/>
                </a:solidFill>
                <a:latin typeface="Times New Roman" panose="02020603050405020304" pitchFamily="18" charset="0"/>
              </a:rPr>
              <a:t>陶渊明集</a:t>
            </a:r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b="1">
                <a:solidFill>
                  <a:schemeClr val="tx2"/>
                </a:solidFill>
                <a:latin typeface="Times New Roman" panose="02020603050405020304" pitchFamily="18" charset="0"/>
              </a:rPr>
              <a:t>。</a:t>
            </a:r>
            <a:endParaRPr lang="zh-CN" altLang="en-US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4" name="文本框 5123"/>
          <p:cNvSpPr txBox="1">
            <a:spLocks noChangeArrowheads="1"/>
          </p:cNvSpPr>
          <p:nvPr/>
        </p:nvSpPr>
        <p:spPr bwMode="auto">
          <a:xfrm>
            <a:off x="2698750" y="1484313"/>
            <a:ext cx="6324600" cy="1919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陶渊明</a:t>
            </a:r>
            <a:r>
              <a:rPr lang="zh-CN" altLang="en-US" b="1">
                <a:solidFill>
                  <a:schemeClr val="tx2"/>
                </a:solidFill>
                <a:latin typeface="Times New Roman" panose="02020603050405020304" pitchFamily="18" charset="0"/>
              </a:rPr>
              <a:t>（ </a:t>
            </a:r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</a:rPr>
              <a:t>365</a:t>
            </a:r>
            <a:r>
              <a:rPr lang="zh-CN" altLang="en-US" b="1">
                <a:solidFill>
                  <a:schemeClr val="tx2"/>
                </a:solidFill>
                <a:latin typeface="Times New Roman" panose="02020603050405020304" pitchFamily="18" charset="0"/>
              </a:rPr>
              <a:t>－</a:t>
            </a:r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</a:rPr>
              <a:t>427</a:t>
            </a:r>
            <a:r>
              <a:rPr lang="zh-CN" altLang="en-US" b="1">
                <a:solidFill>
                  <a:schemeClr val="tx2"/>
                </a:solidFill>
                <a:latin typeface="Times New Roman" panose="02020603050405020304" pitchFamily="18" charset="0"/>
              </a:rPr>
              <a:t>），字元亮，浮阳柴桑（今江西龙江）人。青壮年时，有过建功立业的抱负，后因不满政治腐败、官场黑暗，又不肯降志辱身迎合权责，于是在四十一岁时弃官归田，此后一直过着“躬耕自资”的隐居生活。</a:t>
            </a:r>
            <a:endParaRPr lang="zh-CN" altLang="en-US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7" name="图片 5124" descr="采菊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" y="1700213"/>
            <a:ext cx="2616200" cy="406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1"/>
          <p:cNvSpPr/>
          <p:nvPr/>
        </p:nvSpPr>
        <p:spPr>
          <a:xfrm>
            <a:off x="3562985" y="476250"/>
            <a:ext cx="2926080" cy="9144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noProof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作者介绍</a:t>
            </a:r>
            <a:endParaRPr lang="zh-CN" altLang="en-US" sz="5400" noProof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2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ctrTitle" idx="4294967295"/>
          </p:nvPr>
        </p:nvSpPr>
        <p:spPr bwMode="auto">
          <a:xfrm>
            <a:off x="6689725" y="476250"/>
            <a:ext cx="1411288" cy="5472113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r>
              <a:rPr lang="zh-CN" altLang="en-US" sz="7200" b="1">
                <a:solidFill>
                  <a:srgbClr val="FF0000"/>
                </a:solidFill>
                <a:latin typeface="Webdings" panose="05030102010509060703" pitchFamily="18" charset="2"/>
                <a:ea typeface="黑体" panose="02010600030101010101" pitchFamily="49" charset="-122"/>
              </a:rPr>
              <a:t>雁门太守行</a:t>
            </a:r>
            <a:endParaRPr lang="zh-CN" altLang="en-US" sz="7200" b="1">
              <a:solidFill>
                <a:srgbClr val="FF0000"/>
              </a:solidFill>
              <a:latin typeface="Webdings" panose="05030102010509060703" pitchFamily="18" charset="2"/>
              <a:ea typeface="黑体" panose="02010600030101010101" pitchFamily="49" charset="-122"/>
            </a:endParaRPr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type="subTitle" idx="4294967295"/>
          </p:nvPr>
        </p:nvSpPr>
        <p:spPr bwMode="auto">
          <a:xfrm>
            <a:off x="5327650" y="2092325"/>
            <a:ext cx="908050" cy="19050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 marL="0" indent="0" algn="ctr">
              <a:lnSpc>
                <a:spcPct val="80000"/>
              </a:lnSpc>
              <a:buFontTx/>
              <a:buNone/>
            </a:pPr>
            <a:r>
              <a:rPr lang="zh-CN" altLang="en-US" sz="5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李 贺</a:t>
            </a:r>
            <a:endParaRPr lang="zh-CN" altLang="en-US" sz="54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45061" name="Picture 5" descr="6a63f6246b600c33354a7eac184c510fd9f9a1a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188" y="1484313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0" y="1643063"/>
            <a:ext cx="8675688" cy="4522787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b="1">
                <a:solidFill>
                  <a:srgbClr val="33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“</a:t>
            </a:r>
            <a:r>
              <a:rPr lang="zh-CN" altLang="en-US" b="1">
                <a:solidFill>
                  <a:srgbClr val="33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雁门太守行”是古乐府曲名，</a:t>
            </a:r>
            <a:r>
              <a:rPr lang="zh-CN" altLang="en-US" b="1"/>
              <a:t>后人多用题面意思，</a:t>
            </a:r>
            <a:r>
              <a:rPr lang="zh-CN" altLang="en-US" b="1">
                <a:solidFill>
                  <a:srgbClr val="0070C0"/>
                </a:solidFill>
              </a:rPr>
              <a:t>写边塞征战之事。雁门，郡名，在现在山西省。</a:t>
            </a: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唐人的这类拟古诗，是相对唐代“近体诗”而言的。它有较宽押韵，不受太多格律束缚，可以说是古人的一种“半自由诗”。</a:t>
            </a:r>
            <a:r>
              <a:rPr lang="zh-CN" altLang="en-US" b="1" u="sng">
                <a:solidFill>
                  <a:srgbClr val="FF0000"/>
                </a:solidFill>
              </a:rPr>
              <a:t>“行”，古乐府的一种体裁。</a:t>
            </a:r>
            <a:endParaRPr lang="zh-CN" altLang="en-US" b="1">
              <a:solidFill>
                <a:srgbClr val="3333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6082" name="WordArt 4"/>
          <p:cNvSpPr>
            <a:spLocks noChangeArrowheads="1" noChangeShapeType="1" noTextEdit="1"/>
          </p:cNvSpPr>
          <p:nvPr/>
        </p:nvSpPr>
        <p:spPr bwMode="auto">
          <a:xfrm>
            <a:off x="395288" y="765175"/>
            <a:ext cx="158432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99"/>
                  </a:solidFill>
                  <a:round/>
                </a:ln>
                <a:solidFill>
                  <a:srgbClr val="0000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解 题</a:t>
            </a:r>
            <a:endParaRPr lang="zh-CN" altLang="en-US" sz="3600" b="1" kern="10">
              <a:ln w="19050">
                <a:solidFill>
                  <a:srgbClr val="FFFF99"/>
                </a:solidFill>
                <a:round/>
              </a:ln>
              <a:solidFill>
                <a:srgbClr val="000066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647700" y="765175"/>
            <a:ext cx="255587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zh-CN" sz="44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249238" y="1535113"/>
            <a:ext cx="8643937" cy="3981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李贺（</a:t>
            </a:r>
            <a:r>
              <a:rPr lang="en-US" altLang="zh-CN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790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～</a:t>
            </a:r>
            <a:r>
              <a:rPr lang="en-US" altLang="zh-CN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816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），字长吉，唐代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著名诗人，因仕途失意，他就把全部精力用在写诗上。 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27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岁病卒，他的诗继承前代积极浪漫主义传统，以</a:t>
            </a:r>
            <a:r>
              <a:rPr lang="zh-CN" altLang="en-US" sz="2800" b="1" u="sng">
                <a:latin typeface="仿宋" panose="02010609060101010101" pitchFamily="49" charset="-122"/>
                <a:ea typeface="仿宋" panose="02010609060101010101" pitchFamily="49" charset="-122"/>
              </a:rPr>
              <a:t>奇特的想象，浓艳的色彩，瑰丽奇峭的语言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，创造出一种</a:t>
            </a:r>
            <a:r>
              <a:rPr lang="zh-CN" altLang="en-US" sz="2800" b="1" u="sng">
                <a:latin typeface="仿宋" panose="02010609060101010101" pitchFamily="49" charset="-122"/>
                <a:ea typeface="仿宋" panose="02010609060101010101" pitchFamily="49" charset="-122"/>
              </a:rPr>
              <a:t>新奇瑰丽的境界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，在中唐诗坛独树一帜，对后世产生了很大的影响，人称 “奇才”“鬼才”，被人称为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“诗鬼” 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，著有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李长吉歌行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7108" name="WordArt 7"/>
          <p:cNvSpPr>
            <a:spLocks noChangeArrowheads="1" noChangeShapeType="1" noTextEdit="1"/>
          </p:cNvSpPr>
          <p:nvPr/>
        </p:nvSpPr>
        <p:spPr bwMode="auto">
          <a:xfrm>
            <a:off x="285750" y="742950"/>
            <a:ext cx="266541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99"/>
                  </a:solidFill>
                  <a:rou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作者简介 </a:t>
            </a:r>
            <a:endParaRPr lang="zh-CN" altLang="en-US" sz="3600" b="1" kern="10">
              <a:ln w="19050">
                <a:solidFill>
                  <a:srgbClr val="FFFF99"/>
                </a:solidFill>
                <a:round/>
              </a:ln>
              <a:solidFill>
                <a:srgbClr val="00008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87450" y="549275"/>
            <a:ext cx="6097588" cy="11430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r>
              <a:rPr lang="zh-CN" altLang="en-US" sz="4000" b="1">
                <a:solidFill>
                  <a:srgbClr val="333300"/>
                </a:solidFill>
                <a:ea typeface="黑体" panose="02010600030101010101" pitchFamily="49" charset="-122"/>
              </a:rPr>
              <a:t>雁门太守行</a:t>
            </a:r>
            <a:r>
              <a:rPr lang="zh-CN" altLang="en-US" sz="4000"/>
              <a:t> </a:t>
            </a:r>
            <a:br>
              <a:rPr lang="zh-CN" altLang="en-US" sz="4000"/>
            </a:br>
            <a:r>
              <a:rPr lang="zh-CN" altLang="en-US" sz="4000"/>
              <a:t>     </a:t>
            </a:r>
            <a:r>
              <a:rPr lang="zh-CN" altLang="en-US" sz="2400">
                <a:solidFill>
                  <a:srgbClr val="000010"/>
                </a:solidFill>
              </a:rPr>
              <a:t>李贺</a:t>
            </a:r>
            <a:endParaRPr lang="zh-CN" altLang="en-US" sz="2400">
              <a:solidFill>
                <a:srgbClr val="000010"/>
              </a:solidFill>
            </a:endParaRPr>
          </a:p>
        </p:txBody>
      </p:sp>
      <p:sp>
        <p:nvSpPr>
          <p:cNvPr id="48130" name="Rectangle 10"/>
          <p:cNvSpPr>
            <a:spLocks noGrp="1" noChangeArrowheads="1"/>
          </p:cNvSpPr>
          <p:nvPr>
            <p:ph idx="4294967295"/>
          </p:nvPr>
        </p:nvSpPr>
        <p:spPr bwMode="auto">
          <a:xfrm>
            <a:off x="576263" y="1052513"/>
            <a:ext cx="7883525" cy="5256212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r>
              <a:rPr lang="zh-CN" altLang="en-US" sz="40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zh-CN" altLang="en-US" sz="20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</a:t>
            </a:r>
            <a:r>
              <a:rPr lang="en-US" altLang="zh-CN" sz="20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cuī                   lín  </a:t>
            </a:r>
            <a:endParaRPr lang="en-US" altLang="zh-CN" sz="2000" b="1" i="1">
              <a:solidFill>
                <a:srgbClr val="000066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黑云</a:t>
            </a:r>
            <a:r>
              <a:rPr lang="en-US" altLang="zh-CN" sz="28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压城</a:t>
            </a:r>
            <a:r>
              <a:rPr lang="en-US" altLang="zh-CN" sz="28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城欲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摧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，甲光</a:t>
            </a:r>
            <a:r>
              <a:rPr lang="en-US" altLang="zh-CN" sz="28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向日</a:t>
            </a:r>
            <a:r>
              <a:rPr lang="en-US" altLang="zh-CN" sz="28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金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鳞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开。 </a:t>
            </a:r>
            <a:endParaRPr lang="zh-CN" altLang="en-US" sz="2800" b="1">
              <a:solidFill>
                <a:srgbClr val="000066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  </a:t>
            </a:r>
            <a:r>
              <a:rPr lang="en-US" altLang="zh-CN" sz="20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jiǎo                     sài    yānzhī </a:t>
            </a:r>
            <a:endParaRPr lang="en-US" altLang="zh-CN" sz="2000" b="1">
              <a:solidFill>
                <a:srgbClr val="000066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角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声</a:t>
            </a:r>
            <a:r>
              <a:rPr lang="en-US" altLang="zh-CN" sz="28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满天</a:t>
            </a:r>
            <a:r>
              <a:rPr lang="en-US" altLang="zh-CN" sz="28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秋色里，塞土</a:t>
            </a:r>
            <a:r>
              <a:rPr lang="en-US" altLang="zh-CN" sz="28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燕脂</a:t>
            </a:r>
            <a:r>
              <a:rPr lang="en-US" altLang="zh-CN" sz="28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凝夜紫。 </a:t>
            </a:r>
            <a:endParaRPr lang="zh-CN" altLang="en-US" sz="2800" b="1">
              <a:solidFill>
                <a:srgbClr val="000066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sz="20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</a:t>
            </a:r>
            <a:r>
              <a:rPr lang="en-US" altLang="zh-CN" sz="20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juǎn                    zhòng </a:t>
            </a:r>
            <a:endParaRPr lang="en-US" altLang="zh-CN" sz="2000" b="1">
              <a:solidFill>
                <a:srgbClr val="000066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半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卷</a:t>
            </a:r>
            <a:r>
              <a:rPr lang="en-US" altLang="zh-CN" sz="28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红旗</a:t>
            </a:r>
            <a:r>
              <a:rPr lang="en-US" altLang="zh-CN" sz="28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临易水，霜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重</a:t>
            </a:r>
            <a:r>
              <a:rPr lang="en-US" altLang="zh-CN" sz="28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鼓寒</a:t>
            </a:r>
            <a:r>
              <a:rPr lang="en-US" altLang="zh-CN" sz="28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声不起。 </a:t>
            </a:r>
            <a:endParaRPr lang="zh-CN" altLang="en-US" sz="2800" b="1">
              <a:solidFill>
                <a:srgbClr val="000066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ts val="600"/>
              </a:spcBef>
              <a:buFontTx/>
              <a:buNone/>
            </a:pP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zh-CN" altLang="en-US" sz="20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</a:t>
            </a:r>
            <a:r>
              <a:rPr lang="en-US" altLang="zh-CN" sz="20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xié </a:t>
            </a:r>
            <a:endParaRPr lang="en-US" altLang="zh-CN" sz="2000" b="1">
              <a:solidFill>
                <a:srgbClr val="000066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ts val="100"/>
              </a:spcBef>
              <a:buFontTx/>
              <a:buNone/>
            </a:pPr>
            <a:r>
              <a:rPr lang="en-US" altLang="zh-CN" sz="20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报君</a:t>
            </a:r>
            <a:r>
              <a:rPr lang="en-US" altLang="zh-CN" sz="28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黄金</a:t>
            </a:r>
            <a:r>
              <a:rPr lang="en-US" altLang="zh-CN" sz="28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台上意，提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携</a:t>
            </a:r>
            <a:r>
              <a:rPr lang="en-US" altLang="zh-CN" sz="28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玉龙</a:t>
            </a:r>
            <a:r>
              <a:rPr lang="en-US" altLang="zh-CN" sz="28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为君死</a:t>
            </a:r>
            <a:r>
              <a:rPr lang="zh-CN" altLang="en-US" sz="4000" b="1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 </a:t>
            </a:r>
            <a:endParaRPr lang="zh-CN" altLang="en-US" sz="4000" b="1">
              <a:solidFill>
                <a:srgbClr val="000066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339975" y="5661025"/>
            <a:ext cx="5740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zh-CN" altLang="en-US" sz="3200" dirty="0">
                <a:latin typeface="+mj-ea"/>
                <a:ea typeface="+mj-ea"/>
              </a:rPr>
              <a:t>读出情感：豪壮、慷慨、激昂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179388" y="765175"/>
            <a:ext cx="8747125" cy="5667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r>
              <a:rPr lang="en-US" altLang="zh-CN" sz="2600" b="1">
                <a:solidFill>
                  <a:srgbClr val="990033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 sz="2600" b="1">
                <a:solidFill>
                  <a:srgbClr val="990033"/>
                </a:solidFill>
                <a:latin typeface="Times New Roman" panose="02020603050405020304" pitchFamily="18" charset="0"/>
              </a:rPr>
              <a:t>导读</a:t>
            </a:r>
            <a:r>
              <a:rPr lang="en-US" altLang="zh-CN" sz="2600" b="1">
                <a:solidFill>
                  <a:srgbClr val="990033"/>
                </a:solidFill>
                <a:latin typeface="Times New Roman" panose="02020603050405020304" pitchFamily="18" charset="0"/>
              </a:rPr>
              <a:t>】</a:t>
            </a:r>
            <a:endParaRPr lang="en-US" altLang="zh-CN" sz="2600" b="1"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2600" b="1">
                <a:latin typeface="Times New Roman" panose="02020603050405020304" pitchFamily="18" charset="0"/>
              </a:rPr>
              <a:t>　　</a:t>
            </a:r>
            <a:r>
              <a:rPr lang="zh-CN" altLang="en-US" sz="2600">
                <a:latin typeface="新宋体" panose="02010609030101010101" pitchFamily="49" charset="-122"/>
                <a:ea typeface="新宋体" panose="02010609030101010101" pitchFamily="49" charset="-122"/>
              </a:rPr>
              <a:t>唐朝中期，藩镇割据势力日益强大，某些少数民族统治集团常常侵扰内地，所以当时常常引起激烈的战争。李贺是站在进步的政治思想的立场上，维护唐王朝的完整统一，反对割据和侵扰的。</a:t>
            </a:r>
            <a:endParaRPr lang="en-US" altLang="zh-CN" sz="260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0" hangingPunct="0"/>
            <a:r>
              <a:rPr lang="zh-CN" altLang="en-US" sz="2600">
                <a:latin typeface="新宋体" panose="02010609030101010101" pitchFamily="49" charset="-122"/>
                <a:ea typeface="新宋体" panose="02010609030101010101" pitchFamily="49" charset="-122"/>
              </a:rPr>
              <a:t>    从有关</a:t>
            </a:r>
            <a:r>
              <a:rPr lang="en-US" altLang="zh-CN" sz="2600">
                <a:latin typeface="新宋体" panose="02010609030101010101" pitchFamily="49" charset="-122"/>
                <a:ea typeface="新宋体" panose="02010609030101010101" pitchFamily="49" charset="-122"/>
              </a:rPr>
              <a:t>《</a:t>
            </a:r>
            <a:r>
              <a:rPr lang="zh-CN" altLang="en-US" sz="2600">
                <a:latin typeface="新宋体" panose="02010609030101010101" pitchFamily="49" charset="-122"/>
                <a:ea typeface="新宋体" panose="02010609030101010101" pitchFamily="49" charset="-122"/>
              </a:rPr>
              <a:t>雁门太守行</a:t>
            </a:r>
            <a:r>
              <a:rPr lang="en-US" altLang="zh-CN" sz="2600">
                <a:latin typeface="新宋体" panose="02010609030101010101" pitchFamily="49" charset="-122"/>
                <a:ea typeface="新宋体" panose="02010609030101010101" pitchFamily="49" charset="-122"/>
              </a:rPr>
              <a:t>》</a:t>
            </a:r>
            <a:r>
              <a:rPr lang="zh-CN" altLang="en-US" sz="2600">
                <a:latin typeface="新宋体" panose="02010609030101010101" pitchFamily="49" charset="-122"/>
                <a:ea typeface="新宋体" panose="02010609030101010101" pitchFamily="49" charset="-122"/>
              </a:rPr>
              <a:t>这首诗的一些传说和材料记载推测，</a:t>
            </a:r>
            <a:r>
              <a:rPr lang="zh-CN" altLang="en-US" sz="260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可能是写平定藩镇叛乱的战争。</a:t>
            </a:r>
            <a:r>
              <a:rPr lang="zh-CN" altLang="en-US" sz="2600">
                <a:latin typeface="新宋体" panose="02010609030101010101" pitchFamily="49" charset="-122"/>
                <a:ea typeface="新宋体" panose="02010609030101010101" pitchFamily="49" charset="-122"/>
              </a:rPr>
              <a:t> 当时是元和二年，公元</a:t>
            </a:r>
            <a:r>
              <a:rPr lang="en-US" altLang="zh-CN" sz="2600">
                <a:latin typeface="新宋体" panose="02010609030101010101" pitchFamily="49" charset="-122"/>
                <a:ea typeface="新宋体" panose="02010609030101010101" pitchFamily="49" charset="-122"/>
              </a:rPr>
              <a:t>807</a:t>
            </a:r>
            <a:r>
              <a:rPr lang="zh-CN" altLang="en-US" sz="2600">
                <a:latin typeface="新宋体" panose="02010609030101010101" pitchFamily="49" charset="-122"/>
                <a:ea typeface="新宋体" panose="02010609030101010101" pitchFamily="49" charset="-122"/>
              </a:rPr>
              <a:t>年。李贺当时仅</a:t>
            </a:r>
            <a:r>
              <a:rPr lang="en-US" altLang="zh-CN" sz="2600">
                <a:latin typeface="新宋体" panose="02010609030101010101" pitchFamily="49" charset="-122"/>
                <a:ea typeface="新宋体" panose="02010609030101010101" pitchFamily="49" charset="-122"/>
              </a:rPr>
              <a:t>17</a:t>
            </a:r>
            <a:r>
              <a:rPr lang="zh-CN" altLang="en-US" sz="2600">
                <a:latin typeface="新宋体" panose="02010609030101010101" pitchFamily="49" charset="-122"/>
                <a:ea typeface="新宋体" panose="02010609030101010101" pitchFamily="49" charset="-122"/>
              </a:rPr>
              <a:t>岁。李贺模拟乐府古题而填写的这首新词，虽然带有想象成分，并非纪实之作，但在当时是有典型性的，且富有很强的现实意义。</a:t>
            </a:r>
            <a:endParaRPr lang="en-US" altLang="zh-CN" sz="260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0" hangingPunct="0"/>
            <a:r>
              <a:rPr lang="en-US" altLang="zh-CN" sz="2600" b="1">
                <a:solidFill>
                  <a:srgbClr val="FF33C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600" b="1">
                <a:solidFill>
                  <a:srgbClr val="FF33C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这首诗既描写了唐朝将士浴血奋战、视死如归的英雄气概，又表现了诗人渴望建立功业的爱国思想。诗写得悲壮苍凉。</a:t>
            </a:r>
            <a:endParaRPr lang="zh-CN" altLang="en-US" sz="2600" b="1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0" hangingPunct="0"/>
            <a:endParaRPr lang="en-US" altLang="zh-CN" sz="2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2"/>
          <p:cNvSpPr txBox="1">
            <a:spLocks noChangeArrowheads="1"/>
          </p:cNvSpPr>
          <p:nvPr/>
        </p:nvSpPr>
        <p:spPr bwMode="auto">
          <a:xfrm>
            <a:off x="3492500" y="549275"/>
            <a:ext cx="19177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诗句赏析 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323850" y="1844675"/>
            <a:ext cx="8493125" cy="435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457200" indent="-457200">
              <a:buFontTx/>
              <a:buNone/>
              <a:defRPr/>
            </a:pPr>
            <a:r>
              <a:rPr kumimoji="1" lang="en-US" altLang="zh-CN" sz="2000" b="1" dirty="0">
                <a:latin typeface="+mn-ea"/>
                <a:ea typeface="+mn-ea"/>
              </a:rPr>
              <a:t>1.  </a:t>
            </a:r>
            <a:r>
              <a:rPr kumimoji="1" lang="zh-CN" altLang="en-US" sz="2000" b="1" dirty="0">
                <a:solidFill>
                  <a:srgbClr val="D60093"/>
                </a:solidFill>
                <a:latin typeface="+mn-ea"/>
                <a:ea typeface="+mn-ea"/>
              </a:rPr>
              <a:t>首联：写景又叙事，写敌我两军的态势。</a:t>
            </a:r>
            <a:endParaRPr kumimoji="1" lang="en-US" altLang="zh-CN" sz="2000" b="1" dirty="0">
              <a:solidFill>
                <a:srgbClr val="D60093"/>
              </a:solidFill>
              <a:latin typeface="+mn-ea"/>
              <a:ea typeface="+mn-ea"/>
            </a:endParaRPr>
          </a:p>
          <a:p>
            <a:pPr marL="457200" indent="-457200">
              <a:buFontTx/>
              <a:buNone/>
              <a:defRPr/>
            </a:pPr>
            <a:endParaRPr kumimoji="1" lang="en-US" altLang="zh-CN" sz="2000" b="1" dirty="0">
              <a:solidFill>
                <a:srgbClr val="D60093"/>
              </a:solidFill>
              <a:latin typeface="+mn-ea"/>
              <a:ea typeface="+mn-ea"/>
            </a:endParaRPr>
          </a:p>
          <a:p>
            <a:pPr marL="457200" indent="-457200">
              <a:buFontTx/>
              <a:buNone/>
              <a:defRPr/>
            </a:pPr>
            <a:r>
              <a:rPr kumimoji="1" lang="en-US" altLang="zh-CN" sz="2000" b="1" dirty="0">
                <a:latin typeface="+mn-ea"/>
                <a:ea typeface="+mn-ea"/>
              </a:rPr>
              <a:t>2.  </a:t>
            </a:r>
            <a:r>
              <a:rPr kumimoji="1" lang="zh-CN" altLang="en-US" sz="2000" b="1" dirty="0">
                <a:solidFill>
                  <a:srgbClr val="0070C0"/>
                </a:solidFill>
                <a:latin typeface="+mn-ea"/>
                <a:ea typeface="+mn-ea"/>
              </a:rPr>
              <a:t>前句</a:t>
            </a: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：运用</a:t>
            </a:r>
            <a:r>
              <a:rPr kumimoji="1" lang="zh-CN" altLang="en-US" sz="2000" b="1" dirty="0">
                <a:solidFill>
                  <a:srgbClr val="0070C0"/>
                </a:solidFill>
                <a:latin typeface="+mn-ea"/>
                <a:ea typeface="+mn-ea"/>
              </a:rPr>
              <a:t>比喻和夸张</a:t>
            </a: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</a:t>
            </a:r>
            <a:r>
              <a:rPr kumimoji="1" lang="zh-CN" altLang="en-US" sz="2000" b="1" dirty="0">
                <a:solidFill>
                  <a:srgbClr val="0070C0"/>
                </a:solidFill>
                <a:latin typeface="+mn-ea"/>
                <a:ea typeface="+mn-ea"/>
              </a:rPr>
              <a:t>渲染兵临城下的紧张气氛和危急形势。“黑云”形容敌军的来势汹汹。</a:t>
            </a:r>
            <a:endParaRPr kumimoji="1" lang="en-US" altLang="zh-CN" sz="20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marL="457200" indent="-457200">
              <a:buFontTx/>
              <a:buNone/>
              <a:defRPr/>
            </a:pPr>
            <a:r>
              <a:rPr kumimoji="1" lang="zh-CN" altLang="en-US" sz="2000" b="1" dirty="0">
                <a:solidFill>
                  <a:srgbClr val="7030A0"/>
                </a:solidFill>
                <a:latin typeface="+mn-ea"/>
                <a:ea typeface="+mn-ea"/>
              </a:rPr>
              <a:t>    后句</a:t>
            </a: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：用外貌描写和环境烘托，“甲光”一词与“黑云”相对，</a:t>
            </a:r>
            <a:r>
              <a:rPr kumimoji="1" lang="zh-CN" altLang="en-US" sz="2000" b="1" dirty="0">
                <a:solidFill>
                  <a:srgbClr val="7030A0"/>
                </a:solidFill>
                <a:latin typeface="+mn-ea"/>
                <a:ea typeface="+mn-ea"/>
              </a:rPr>
              <a:t>写守城将士严阵以待，雄姿英发。</a:t>
            </a:r>
            <a:endParaRPr kumimoji="1" lang="en-US" altLang="zh-CN" sz="2000" b="1" dirty="0">
              <a:solidFill>
                <a:srgbClr val="7030A0"/>
              </a:solidFill>
              <a:latin typeface="+mn-ea"/>
              <a:ea typeface="+mn-ea"/>
            </a:endParaRPr>
          </a:p>
          <a:p>
            <a:pPr marL="457200" indent="-457200">
              <a:buFontTx/>
              <a:buNone/>
              <a:defRPr/>
            </a:pPr>
            <a:endParaRPr kumimoji="1" lang="en-US" altLang="zh-CN" sz="2000" b="1" dirty="0">
              <a:solidFill>
                <a:srgbClr val="7030A0"/>
              </a:solidFill>
              <a:latin typeface="+mn-ea"/>
              <a:ea typeface="+mn-ea"/>
            </a:endParaRPr>
          </a:p>
          <a:p>
            <a:pPr marL="457200" indent="-457200">
              <a:buFontTx/>
              <a:buNone/>
              <a:defRPr/>
            </a:pPr>
            <a:r>
              <a:rPr kumimoji="1" lang="en-US" altLang="zh-CN" sz="2000" b="1" dirty="0">
                <a:latin typeface="+mn-ea"/>
                <a:ea typeface="+mn-ea"/>
              </a:rPr>
              <a:t>3.</a:t>
            </a:r>
            <a:r>
              <a:rPr kumimoji="1" lang="zh-CN" altLang="en-US" sz="2000" b="1" dirty="0">
                <a:solidFill>
                  <a:srgbClr val="00B050"/>
                </a:solidFill>
                <a:latin typeface="+mn-ea"/>
                <a:ea typeface="+mn-ea"/>
              </a:rPr>
              <a:t>“压”、“摧”</a:t>
            </a: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两个</a:t>
            </a:r>
            <a:r>
              <a:rPr kumimoji="1" lang="zh-CN" altLang="en-US" sz="2000" b="1" dirty="0">
                <a:solidFill>
                  <a:srgbClr val="00B050"/>
                </a:solidFill>
                <a:latin typeface="+mn-ea"/>
                <a:ea typeface="+mn-ea"/>
              </a:rPr>
              <a:t>动词</a:t>
            </a:r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</a:t>
            </a:r>
            <a:r>
              <a:rPr kumimoji="1" lang="zh-CN" altLang="en-US" sz="2000" b="1" dirty="0">
                <a:solidFill>
                  <a:srgbClr val="00B050"/>
                </a:solidFill>
                <a:latin typeface="+mn-ea"/>
                <a:ea typeface="+mn-ea"/>
              </a:rPr>
              <a:t>把敌军人马众多，来势凶猛，以及交战双方力量悬殊、守军将士处境艰难、我方城池摇摇欲坠等等，淋漓尽致地揭示出来。</a:t>
            </a:r>
            <a:r>
              <a:rPr kumimoji="1" lang="zh-CN" altLang="en-US" sz="2000" b="1" dirty="0">
                <a:latin typeface="+mn-ea"/>
                <a:ea typeface="+mn-ea"/>
              </a:rPr>
              <a:t>写城内的守军，以与城外的敌军相对比，忽然，风云变幻，一缕日光从云缝里透射下来，映照在守城将士的甲衣上，只见金光闪闪，令人眩晕。此刻他们正披坚执锐，严阵以待。</a:t>
            </a:r>
            <a:r>
              <a:rPr kumimoji="1" lang="zh-CN" altLang="en-US" sz="2000" b="1" dirty="0">
                <a:solidFill>
                  <a:srgbClr val="00B050"/>
                </a:solidFill>
                <a:latin typeface="+mn-ea"/>
                <a:ea typeface="+mn-ea"/>
              </a:rPr>
              <a:t>这里借日光金光来显示守军的威严和高昂士气。</a:t>
            </a:r>
            <a:r>
              <a:rPr kumimoji="1" lang="zh-CN" altLang="en-US" sz="2000" b="1" dirty="0">
                <a:latin typeface="+mn-ea"/>
                <a:ea typeface="+mn-ea"/>
              </a:rPr>
              <a:t>铁锅遭遇铜刷把，魔高一尺，道高一丈，未及开战，便觉杀气腾腾，奇妙无比。</a:t>
            </a:r>
            <a:endParaRPr kumimoji="1" lang="zh-CN" altLang="en-US" sz="2000" b="1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50179" name="矩形 4"/>
          <p:cNvSpPr>
            <a:spLocks noChangeArrowheads="1"/>
          </p:cNvSpPr>
          <p:nvPr/>
        </p:nvSpPr>
        <p:spPr bwMode="auto">
          <a:xfrm>
            <a:off x="1187450" y="1196975"/>
            <a:ext cx="59547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黑云压城城欲摧，甲光向日金鳞开。</a:t>
            </a:r>
            <a:endParaRPr lang="zh-CN" altLang="en-US" sz="2800" b="1">
              <a:solidFill>
                <a:srgbClr val="FF33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7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75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idx="4294967295"/>
          </p:nvPr>
        </p:nvSpPr>
        <p:spPr bwMode="auto">
          <a:xfrm>
            <a:off x="611188" y="1125538"/>
            <a:ext cx="7956550" cy="525621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2600" b="1">
                <a:latin typeface="宋体" panose="02010600030101010101" pitchFamily="2" charset="-122"/>
              </a:rPr>
              <a:t>1. </a:t>
            </a:r>
            <a:r>
              <a:rPr lang="zh-CN" altLang="en-US" sz="2600" b="1">
                <a:solidFill>
                  <a:srgbClr val="D60093"/>
                </a:solidFill>
                <a:latin typeface="宋体" panose="02010600030101010101" pitchFamily="2" charset="-122"/>
              </a:rPr>
              <a:t>颔联：叙事写景，从</a:t>
            </a:r>
            <a:r>
              <a:rPr lang="zh-CN" altLang="en-US" sz="2600" b="1">
                <a:solidFill>
                  <a:srgbClr val="002060"/>
                </a:solidFill>
                <a:latin typeface="宋体" panose="02010600030101010101" pitchFamily="2" charset="-122"/>
              </a:rPr>
              <a:t>听觉</a:t>
            </a:r>
            <a:r>
              <a:rPr lang="zh-CN" altLang="en-US" sz="2600" b="1">
                <a:solidFill>
                  <a:srgbClr val="D60093"/>
                </a:solidFill>
                <a:latin typeface="宋体" panose="02010600030101010101" pitchFamily="2" charset="-122"/>
              </a:rPr>
              <a:t>和</a:t>
            </a:r>
            <a:r>
              <a:rPr lang="zh-CN" altLang="en-US" sz="2600" b="1">
                <a:solidFill>
                  <a:srgbClr val="002060"/>
                </a:solidFill>
                <a:latin typeface="宋体" panose="02010600030101010101" pitchFamily="2" charset="-122"/>
              </a:rPr>
              <a:t>视觉</a:t>
            </a:r>
            <a:r>
              <a:rPr lang="zh-CN" altLang="en-US" sz="2600" b="1">
                <a:solidFill>
                  <a:srgbClr val="D60093"/>
                </a:solidFill>
                <a:latin typeface="宋体" panose="02010600030101010101" pitchFamily="2" charset="-122"/>
              </a:rPr>
              <a:t>描写，极力渲染战场的惨烈气氛，表现战争的激烈残酷。</a:t>
            </a:r>
            <a:endParaRPr lang="zh-CN" altLang="en-US" sz="2600"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2600" b="1">
                <a:latin typeface="宋体" panose="02010600030101010101" pitchFamily="2" charset="-122"/>
              </a:rPr>
              <a:t>2.</a:t>
            </a:r>
            <a:r>
              <a:rPr lang="zh-CN" altLang="en-US" sz="2600" b="1">
                <a:solidFill>
                  <a:srgbClr val="00B050"/>
                </a:solidFill>
                <a:latin typeface="Times New Roman" panose="02020603050405020304"/>
              </a:rPr>
              <a:t>“</a:t>
            </a:r>
            <a:r>
              <a:rPr lang="zh-CN" altLang="en-US" sz="2600" b="1">
                <a:solidFill>
                  <a:srgbClr val="00B050"/>
                </a:solidFill>
                <a:latin typeface="宋体" panose="02010600030101010101" pitchFamily="2" charset="-122"/>
              </a:rPr>
              <a:t>满</a:t>
            </a:r>
            <a:r>
              <a:rPr lang="zh-CN" altLang="en-US" sz="2600" b="1">
                <a:solidFill>
                  <a:srgbClr val="00B050"/>
                </a:solidFill>
                <a:latin typeface="Times New Roman" panose="02020603050405020304"/>
              </a:rPr>
              <a:t>”</a:t>
            </a:r>
            <a:r>
              <a:rPr lang="zh-CN" altLang="en-US" sz="2600" b="1">
                <a:solidFill>
                  <a:srgbClr val="00B050"/>
                </a:solidFill>
                <a:latin typeface="宋体" panose="02010600030101010101" pitchFamily="2" charset="-122"/>
              </a:rPr>
              <a:t>，勾画出战争的规模之大。</a:t>
            </a:r>
            <a:r>
              <a:rPr lang="zh-CN" altLang="en-US" sz="2600" b="1">
                <a:solidFill>
                  <a:schemeClr val="tx2"/>
                </a:solidFill>
                <a:latin typeface="Times New Roman" panose="02020603050405020304"/>
              </a:rPr>
              <a:t>“</a:t>
            </a:r>
            <a:r>
              <a:rPr lang="zh-CN" altLang="en-US" sz="2600" b="1">
                <a:solidFill>
                  <a:schemeClr val="tx2"/>
                </a:solidFill>
                <a:latin typeface="宋体" panose="02010600030101010101" pitchFamily="2" charset="-122"/>
              </a:rPr>
              <a:t>角声满天</a:t>
            </a:r>
            <a:r>
              <a:rPr lang="zh-CN" altLang="en-US" sz="2600" b="1">
                <a:solidFill>
                  <a:schemeClr val="tx2"/>
                </a:solidFill>
                <a:latin typeface="Times New Roman" panose="02020603050405020304"/>
              </a:rPr>
              <a:t>”</a:t>
            </a:r>
            <a:r>
              <a:rPr lang="zh-CN" altLang="en-US" sz="2600" b="1">
                <a:solidFill>
                  <a:schemeClr val="tx2"/>
                </a:solidFill>
                <a:latin typeface="宋体" panose="02010600030101010101" pitchFamily="2" charset="-122"/>
              </a:rPr>
              <a:t>写出战斗的激烈。</a:t>
            </a:r>
            <a:r>
              <a:rPr lang="zh-CN" altLang="en-US" sz="2600" b="1">
                <a:solidFill>
                  <a:srgbClr val="00B0F0"/>
                </a:solidFill>
                <a:latin typeface="Times New Roman" panose="02020603050405020304"/>
              </a:rPr>
              <a:t>“</a:t>
            </a:r>
            <a:r>
              <a:rPr lang="zh-CN" altLang="en-US" sz="2600" b="1">
                <a:solidFill>
                  <a:srgbClr val="00B0F0"/>
                </a:solidFill>
                <a:latin typeface="宋体" panose="02010600030101010101" pitchFamily="2" charset="-122"/>
              </a:rPr>
              <a:t>秋色</a:t>
            </a:r>
            <a:r>
              <a:rPr lang="zh-CN" altLang="en-US" sz="2600" b="1">
                <a:solidFill>
                  <a:srgbClr val="00B0F0"/>
                </a:solidFill>
                <a:latin typeface="Times New Roman" panose="02020603050405020304"/>
              </a:rPr>
              <a:t>”</a:t>
            </a:r>
            <a:r>
              <a:rPr lang="zh-CN" altLang="en-US" sz="2600" b="1">
                <a:solidFill>
                  <a:srgbClr val="00B0F0"/>
                </a:solidFill>
                <a:latin typeface="宋体" panose="02010600030101010101" pitchFamily="2" charset="-122"/>
              </a:rPr>
              <a:t>渲染凄凉悲壮的气氛。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/>
              </a:rPr>
              <a:t>“</a:t>
            </a:r>
            <a:r>
              <a:rPr lang="zh-CN" altLang="en-US" sz="2600" b="1">
                <a:solidFill>
                  <a:srgbClr val="7030A0"/>
                </a:solidFill>
                <a:latin typeface="宋体" panose="02010600030101010101" pitchFamily="2" charset="-122"/>
              </a:rPr>
              <a:t>夜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/>
              </a:rPr>
              <a:t>”</a:t>
            </a:r>
            <a:r>
              <a:rPr lang="zh-CN" altLang="en-US" sz="2600" b="1">
                <a:solidFill>
                  <a:srgbClr val="7030A0"/>
                </a:solidFill>
                <a:latin typeface="宋体" panose="02010600030101010101" pitchFamily="2" charset="-122"/>
              </a:rPr>
              <a:t>点明交战时间之长。</a:t>
            </a:r>
            <a:endParaRPr lang="en-US" altLang="zh-CN" sz="2600" b="1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2600" b="1">
                <a:solidFill>
                  <a:schemeClr val="tx2"/>
                </a:solidFill>
                <a:latin typeface="宋体" panose="02010600030101010101" pitchFamily="2" charset="-122"/>
              </a:rPr>
              <a:t>3. </a:t>
            </a:r>
            <a:r>
              <a:rPr lang="zh-CN" altLang="en-US" sz="2600" b="1">
                <a:solidFill>
                  <a:schemeClr val="tx2"/>
                </a:solidFill>
                <a:latin typeface="宋体" panose="02010600030101010101" pitchFamily="2" charset="-122"/>
              </a:rPr>
              <a:t>特别有表现力的是</a:t>
            </a:r>
            <a:r>
              <a:rPr lang="zh-CN" altLang="en-US" sz="2600" b="1">
                <a:solidFill>
                  <a:srgbClr val="C00000"/>
                </a:solidFill>
                <a:latin typeface="Times New Roman" panose="02020603050405020304"/>
              </a:rPr>
              <a:t>“</a:t>
            </a:r>
            <a:r>
              <a:rPr lang="zh-CN" altLang="en-US" sz="2600" b="1">
                <a:solidFill>
                  <a:srgbClr val="C00000"/>
                </a:solidFill>
                <a:latin typeface="宋体" panose="02010600030101010101" pitchFamily="2" charset="-122"/>
              </a:rPr>
              <a:t>凝</a:t>
            </a:r>
            <a:r>
              <a:rPr lang="zh-CN" altLang="en-US" sz="2600" b="1">
                <a:solidFill>
                  <a:srgbClr val="C00000"/>
                </a:solidFill>
                <a:latin typeface="Times New Roman" panose="02020603050405020304"/>
              </a:rPr>
              <a:t>”</a:t>
            </a:r>
            <a:r>
              <a:rPr lang="zh-CN" altLang="en-US" sz="2600" b="1">
                <a:solidFill>
                  <a:srgbClr val="C00000"/>
                </a:solidFill>
                <a:latin typeface="宋体" panose="02010600030101010101" pitchFamily="2" charset="-122"/>
              </a:rPr>
              <a:t>字</a:t>
            </a:r>
            <a:r>
              <a:rPr lang="zh-CN" altLang="en-US" sz="2600" b="1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2600">
                <a:solidFill>
                  <a:schemeClr val="tx2"/>
                </a:solidFill>
                <a:latin typeface="宋体" panose="02010600030101010101" pitchFamily="2" charset="-122"/>
              </a:rPr>
              <a:t>胭脂是为了突出红晕的效果的红色化妆品，这里的泥土颜色酷似胭脂，而作者又是在侧面烘托，以泥土写血，仿佛让人闻到了战斗的血腥气息。作者告诉我们，血流遍野，染红了泥土，从早到晚，鲜红的血慢慢凝固，凝成了紫色。</a:t>
            </a:r>
            <a:r>
              <a:rPr lang="zh-CN" altLang="en-US" sz="2600" b="1">
                <a:latin typeface="宋体" panose="02010600030101010101" pitchFamily="2" charset="-122"/>
              </a:rPr>
              <a:t>这个</a:t>
            </a:r>
            <a:r>
              <a:rPr lang="zh-CN" altLang="en-US" sz="2600" b="1">
                <a:latin typeface="Times New Roman" panose="02020603050405020304"/>
              </a:rPr>
              <a:t>“</a:t>
            </a:r>
            <a:r>
              <a:rPr lang="zh-CN" altLang="en-US" sz="2600" b="1">
                <a:latin typeface="宋体" panose="02010600030101010101" pitchFamily="2" charset="-122"/>
              </a:rPr>
              <a:t>凝</a:t>
            </a:r>
            <a:r>
              <a:rPr lang="zh-CN" altLang="en-US" sz="2600" b="1">
                <a:latin typeface="Times New Roman" panose="02020603050405020304"/>
              </a:rPr>
              <a:t>”</a:t>
            </a:r>
            <a:r>
              <a:rPr lang="zh-CN" altLang="en-US" sz="2600" b="1">
                <a:latin typeface="宋体" panose="02010600030101010101" pitchFamily="2" charset="-122"/>
              </a:rPr>
              <a:t>字的特写，妙在既表现了死伤惨重，又显示了动态变化过程，还渲染了黯然凝重的氛围，衬托出战地的</a:t>
            </a:r>
            <a:r>
              <a:rPr lang="zh-CN" altLang="en-US" sz="2600" b="1">
                <a:solidFill>
                  <a:srgbClr val="C00000"/>
                </a:solidFill>
                <a:latin typeface="宋体" panose="02010600030101010101" pitchFamily="2" charset="-122"/>
              </a:rPr>
              <a:t>悲壮惨烈</a:t>
            </a:r>
            <a:r>
              <a:rPr lang="zh-CN" altLang="en-US" sz="2600" b="1">
                <a:latin typeface="宋体" panose="02010600030101010101" pitchFamily="2" charset="-122"/>
              </a:rPr>
              <a:t>。</a:t>
            </a:r>
            <a:r>
              <a:rPr lang="zh-CN" altLang="en-US" sz="2600">
                <a:latin typeface="宋体" panose="02010600030101010101" pitchFamily="2" charset="-122"/>
              </a:rPr>
              <a:t> </a:t>
            </a:r>
            <a:endParaRPr lang="zh-CN" altLang="en-US" sz="2600">
              <a:latin typeface="宋体" panose="02010600030101010101" pitchFamily="2" charset="-122"/>
            </a:endParaRPr>
          </a:p>
        </p:txBody>
      </p:sp>
      <p:sp>
        <p:nvSpPr>
          <p:cNvPr id="51202" name="矩形 4"/>
          <p:cNvSpPr>
            <a:spLocks noChangeArrowheads="1"/>
          </p:cNvSpPr>
          <p:nvPr/>
        </p:nvSpPr>
        <p:spPr bwMode="auto">
          <a:xfrm>
            <a:off x="1474788" y="549275"/>
            <a:ext cx="58991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角声满天秋色里，塞土燕脂凝夜紫。</a:t>
            </a:r>
            <a:endParaRPr lang="zh-CN" altLang="en-US" sz="2800" b="1">
              <a:solidFill>
                <a:srgbClr val="FF33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idx="4294967295"/>
          </p:nvPr>
        </p:nvSpPr>
        <p:spPr bwMode="auto">
          <a:xfrm>
            <a:off x="179388" y="1196975"/>
            <a:ext cx="8964612" cy="5113338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zh-CN" sz="2600" b="1">
                <a:solidFill>
                  <a:schemeClr val="tx2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600" b="1">
                <a:solidFill>
                  <a:srgbClr val="D60093"/>
                </a:solidFill>
                <a:latin typeface="宋体" panose="02010600030101010101" pitchFamily="2" charset="-122"/>
              </a:rPr>
              <a:t>颈联：叙事写景，描写了援军到来的活动。</a:t>
            </a:r>
            <a:endParaRPr lang="en-US" altLang="zh-CN" sz="2600" b="1">
              <a:solidFill>
                <a:srgbClr val="D60093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zh-CN" sz="26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zh-CN" sz="2600" b="1">
                <a:solidFill>
                  <a:schemeClr val="tx2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600" b="1">
                <a:solidFill>
                  <a:schemeClr val="tx2"/>
                </a:solidFill>
                <a:latin typeface="宋体" panose="02010600030101010101" pitchFamily="2" charset="-122"/>
              </a:rPr>
              <a:t>前句中</a:t>
            </a:r>
            <a:r>
              <a:rPr lang="zh-CN" altLang="en-US" sz="2600" b="1">
                <a:solidFill>
                  <a:srgbClr val="D60093"/>
                </a:solidFill>
                <a:latin typeface="宋体" panose="02010600030101010101" pitchFamily="2" charset="-122"/>
              </a:rPr>
              <a:t>“半卷”写出援军的悄然行军，“临易水”交代交战地点。</a:t>
            </a:r>
            <a:r>
              <a:rPr lang="zh-CN" altLang="en-US" sz="2600" b="1">
                <a:latin typeface="宋体" panose="02010600030101010101" pitchFamily="2" charset="-122"/>
              </a:rPr>
              <a:t>后句</a:t>
            </a:r>
            <a:r>
              <a:rPr lang="zh-CN" altLang="en-US" sz="2600" b="1">
                <a:solidFill>
                  <a:srgbClr val="D60093"/>
                </a:solidFill>
                <a:latin typeface="宋体" panose="02010600030101010101" pitchFamily="2" charset="-122"/>
              </a:rPr>
              <a:t>接着写双方的苦战。</a:t>
            </a:r>
            <a:endParaRPr lang="en-US" altLang="zh-CN" sz="2600" b="1">
              <a:solidFill>
                <a:srgbClr val="D60093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zh-CN" altLang="en-US" sz="260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zh-CN" sz="2600" b="1">
                <a:latin typeface="宋体" panose="02010600030101010101" pitchFamily="2" charset="-122"/>
              </a:rPr>
              <a:t>3.</a:t>
            </a:r>
            <a:r>
              <a:rPr lang="zh-CN" altLang="en-US" sz="2600" b="1">
                <a:solidFill>
                  <a:srgbClr val="00B050"/>
                </a:solidFill>
                <a:latin typeface="宋体" panose="02010600030101010101" pitchFamily="2" charset="-122"/>
              </a:rPr>
              <a:t>“半卷”</a:t>
            </a:r>
            <a:r>
              <a:rPr lang="zh-CN" altLang="en-US" sz="2600" b="1">
                <a:latin typeface="宋体" panose="02010600030101010101" pitchFamily="2" charset="-122"/>
              </a:rPr>
              <a:t>二字含义极为含蓄丰富。战斗从早到晚那样惨烈，可并没有因黑夜到来而停止。我军势弱，不能坐以待毙，而选择主动出击。</a:t>
            </a:r>
            <a:r>
              <a:rPr lang="zh-CN" altLang="en-US" sz="2600" b="1">
                <a:latin typeface="Times New Roman" panose="02020603050405020304" pitchFamily="18" charset="0"/>
              </a:rPr>
              <a:t> </a:t>
            </a:r>
            <a:r>
              <a:rPr lang="zh-CN" altLang="en-US" sz="2600" b="1">
                <a:solidFill>
                  <a:srgbClr val="00B050"/>
                </a:solidFill>
                <a:latin typeface="宋体" panose="02010600030101010101" pitchFamily="2" charset="-122"/>
              </a:rPr>
              <a:t>“半卷”，一是风大，红旗不能充分展开，描写急行军的样子；二是为了隐蔽突袭，攻其不备，</a:t>
            </a:r>
            <a:r>
              <a:rPr lang="zh-CN" altLang="en-US" sz="2600" b="1">
                <a:latin typeface="宋体" panose="02010600030101010101" pitchFamily="2" charset="-122"/>
              </a:rPr>
              <a:t>这也体现了我军的智慧。</a:t>
            </a:r>
            <a:r>
              <a:rPr lang="zh-CN" altLang="en-US" sz="2600" b="1">
                <a:solidFill>
                  <a:srgbClr val="00B050"/>
                </a:solidFill>
                <a:latin typeface="宋体" panose="02010600030101010101" pitchFamily="2" charset="-122"/>
              </a:rPr>
              <a:t>“易水”既表明交战的地点，又引用典故，</a:t>
            </a:r>
            <a:r>
              <a:rPr lang="zh-CN" altLang="en-US" sz="2600" b="1">
                <a:latin typeface="宋体" panose="02010600030101010101" pitchFamily="2" charset="-122"/>
              </a:rPr>
              <a:t>显示出将要有一场悲壮的生死战：“风萧萧兮易水寒，壮士一去兮不复还”，高渐离永别勇士荆轲的场景历历如在目前，催人泪下。</a:t>
            </a:r>
            <a:r>
              <a:rPr lang="zh-CN" altLang="en-US" sz="2600" b="1">
                <a:solidFill>
                  <a:srgbClr val="009900"/>
                </a:solidFill>
                <a:latin typeface="宋体" panose="02010600030101010101" pitchFamily="2" charset="-122"/>
              </a:rPr>
              <a:t>“声不起”三字，写天气极寒，天冷霜重，鼓皮受潮，响声不大。</a:t>
            </a:r>
            <a:endParaRPr lang="zh-CN" altLang="en-US" sz="2600" b="1">
              <a:solidFill>
                <a:srgbClr val="009900"/>
              </a:solidFill>
              <a:latin typeface="宋体" panose="02010600030101010101" pitchFamily="2" charset="-122"/>
            </a:endParaRPr>
          </a:p>
        </p:txBody>
      </p:sp>
      <p:sp>
        <p:nvSpPr>
          <p:cNvPr id="52226" name="矩形 3"/>
          <p:cNvSpPr>
            <a:spLocks noChangeArrowheads="1"/>
          </p:cNvSpPr>
          <p:nvPr/>
        </p:nvSpPr>
        <p:spPr bwMode="auto">
          <a:xfrm>
            <a:off x="1690688" y="549275"/>
            <a:ext cx="58991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半卷红旗临易水，霜重鼓寒声不起。</a:t>
            </a:r>
            <a:endParaRPr lang="zh-CN" altLang="en-US" sz="2800" b="1">
              <a:solidFill>
                <a:srgbClr val="FF33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6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idx="4294967295"/>
          </p:nvPr>
        </p:nvSpPr>
        <p:spPr bwMode="auto">
          <a:xfrm>
            <a:off x="250825" y="981075"/>
            <a:ext cx="8677275" cy="54006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457200" indent="-457200">
              <a:spcBef>
                <a:spcPct val="0"/>
              </a:spcBef>
              <a:buFontTx/>
              <a:buAutoNum type="arabicPeriod"/>
            </a:pPr>
            <a:r>
              <a:rPr lang="zh-CN" altLang="en-US" sz="2500" b="1">
                <a:solidFill>
                  <a:srgbClr val="D60093"/>
                </a:solidFill>
                <a:latin typeface="宋体" panose="02010600030101010101" pitchFamily="2" charset="-122"/>
              </a:rPr>
              <a:t>尾联：借用典故，表达了将士欲誓死报国的豪情壮志。点明主旨。</a:t>
            </a:r>
            <a:endParaRPr lang="en-US" altLang="zh-CN" sz="2500" b="1">
              <a:solidFill>
                <a:srgbClr val="D60093"/>
              </a:solidFill>
              <a:latin typeface="宋体" panose="02010600030101010101" pitchFamily="2" charset="-122"/>
            </a:endParaRPr>
          </a:p>
          <a:p>
            <a:pPr marL="457200" indent="-457200">
              <a:spcBef>
                <a:spcPct val="0"/>
              </a:spcBef>
              <a:buFontTx/>
              <a:buNone/>
            </a:pPr>
            <a:r>
              <a:rPr lang="en-US" altLang="zh-CN" sz="2500" b="1">
                <a:latin typeface="宋体" panose="02010600030101010101" pitchFamily="2" charset="-122"/>
              </a:rPr>
              <a:t>2. </a:t>
            </a:r>
            <a:r>
              <a:rPr lang="zh-CN" altLang="en-US" sz="2500" b="1">
                <a:latin typeface="宋体" panose="02010600030101010101" pitchFamily="2" charset="-122"/>
              </a:rPr>
              <a:t>黄金台是战国时燕昭王在易水东南修筑的，传说他曾把大量黄金放在台上，表示不惜以重金招揽天下士。</a:t>
            </a:r>
            <a:r>
              <a:rPr lang="zh-CN" altLang="en-US" sz="2500" b="1">
                <a:solidFill>
                  <a:srgbClr val="FF0000"/>
                </a:solidFill>
                <a:latin typeface="宋体" panose="02010600030101010101" pitchFamily="2" charset="-122"/>
              </a:rPr>
              <a:t>诗人引用这个故事，写出将士们誓死报效朝廷的决心。</a:t>
            </a:r>
            <a:endParaRPr lang="en-US" altLang="zh-CN" sz="25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457200" indent="-457200">
              <a:spcBef>
                <a:spcPct val="0"/>
              </a:spcBef>
              <a:buFontTx/>
              <a:buNone/>
            </a:pPr>
            <a:r>
              <a:rPr lang="en-US" altLang="zh-CN" sz="2500" b="1">
                <a:latin typeface="宋体" panose="02010600030101010101" pitchFamily="2" charset="-122"/>
              </a:rPr>
              <a:t>3.</a:t>
            </a:r>
            <a:r>
              <a:rPr lang="zh-CN" altLang="en-US" sz="2500" b="1">
                <a:latin typeface="宋体" panose="02010600030101010101" pitchFamily="2" charset="-122"/>
              </a:rPr>
              <a:t>这里要特别指出的是，</a:t>
            </a:r>
            <a:r>
              <a:rPr lang="zh-CN" altLang="en-US" sz="2500">
                <a:solidFill>
                  <a:srgbClr val="00B050"/>
                </a:solidFill>
                <a:latin typeface="宋体" panose="02010600030101010101" pitchFamily="2" charset="-122"/>
              </a:rPr>
              <a:t>这里的“君”，不能一概解释成皇帝或朝廷，准确的应当是国家。</a:t>
            </a:r>
            <a:r>
              <a:rPr lang="zh-CN" altLang="en-US" sz="2500" b="1">
                <a:latin typeface="宋体" panose="02010600030101010101" pitchFamily="2" charset="-122"/>
              </a:rPr>
              <a:t>对于李贺来说，“君”或许是“昏君”。李贺受到了极不公平的待遇，被拒之于仕途之外，而置个人私怨于不顾，仍乃以国家安危为重，这需要何等的气量，实在难能可贵。</a:t>
            </a:r>
            <a:r>
              <a:rPr lang="zh-CN" altLang="en-US" sz="2500">
                <a:solidFill>
                  <a:srgbClr val="00B050"/>
                </a:solidFill>
                <a:latin typeface="宋体" panose="02010600030101010101" pitchFamily="2" charset="-122"/>
              </a:rPr>
              <a:t>此联浸透着诗人的一种坚强意志，即一旦受到君主知遇，将不惜为国事献身。</a:t>
            </a:r>
            <a:endParaRPr lang="zh-CN" altLang="en-US" sz="2500">
              <a:solidFill>
                <a:srgbClr val="00B050"/>
              </a:solidFill>
              <a:latin typeface="宋体" panose="02010600030101010101" pitchFamily="2" charset="-122"/>
            </a:endParaRPr>
          </a:p>
          <a:p>
            <a:pPr marL="457200" indent="-457200">
              <a:spcBef>
                <a:spcPct val="0"/>
              </a:spcBef>
              <a:buFontTx/>
              <a:buNone/>
            </a:pPr>
            <a:r>
              <a:rPr lang="en-US" altLang="zh-CN" sz="2500" b="1">
                <a:latin typeface="宋体" panose="02010600030101010101" pitchFamily="2" charset="-122"/>
              </a:rPr>
              <a:t>4. </a:t>
            </a:r>
            <a:r>
              <a:rPr lang="zh-CN" altLang="en-US" sz="2500" b="1">
                <a:latin typeface="宋体" panose="02010600030101010101" pitchFamily="2" charset="-122"/>
              </a:rPr>
              <a:t>一个体弱多病的李贺，不像岑参、陆游等人一样有过沙场亲身经历，却能完全凭想象描绘出高于写生的战斗场景，叹为观止。</a:t>
            </a:r>
            <a:endParaRPr lang="zh-CN" altLang="en-US" sz="2500">
              <a:latin typeface="宋体" panose="02010600030101010101" pitchFamily="2" charset="-122"/>
            </a:endParaRPr>
          </a:p>
          <a:p>
            <a:pPr marL="457200" indent="-457200">
              <a:spcBef>
                <a:spcPct val="0"/>
              </a:spcBef>
            </a:pPr>
            <a:endParaRPr lang="en-US" altLang="zh-CN" sz="2500">
              <a:latin typeface="宋体" panose="02010600030101010101" pitchFamily="2" charset="-122"/>
            </a:endParaRPr>
          </a:p>
        </p:txBody>
      </p:sp>
      <p:sp>
        <p:nvSpPr>
          <p:cNvPr id="53250" name="矩形 3"/>
          <p:cNvSpPr>
            <a:spLocks noChangeArrowheads="1"/>
          </p:cNvSpPr>
          <p:nvPr/>
        </p:nvSpPr>
        <p:spPr bwMode="auto">
          <a:xfrm>
            <a:off x="1619250" y="404813"/>
            <a:ext cx="58991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报君黄金台上意，提携玉龙为君死。</a:t>
            </a:r>
            <a:endParaRPr lang="zh-CN" altLang="en-US" sz="2800" b="1">
              <a:solidFill>
                <a:srgbClr val="FF33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79388" y="1484313"/>
            <a:ext cx="8816975" cy="2560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  </a:t>
            </a:r>
            <a:r>
              <a:rPr lang="zh-CN" altLang="en-US" sz="36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主旨：</a:t>
            </a:r>
            <a:endParaRPr lang="zh-CN" altLang="en-US" sz="3600" b="1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B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本诗描绘的是将士们在边境奋勇杀敌的壮烈场面，赞颂了将士们的战斗意志和誓死报国的决心。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395288" y="4292600"/>
            <a:ext cx="8501062" cy="2590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742950" indent="-742950">
              <a:spcBef>
                <a:spcPct val="50000"/>
              </a:spcBef>
              <a:buFontTx/>
              <a:buAutoNum type="arabicPeriod" startAt="2"/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写作特色：</a:t>
            </a:r>
            <a:r>
              <a:rPr lang="zh-CN" altLang="en-US" dirty="0">
                <a:latin typeface="Arial" panose="020B0604020202020204" pitchFamily="34" charset="0"/>
              </a:rPr>
              <a:t>这首诗句句都有鲜明的色彩，其中如金色、胭脂色和紫红色，非但鲜明、而且浓艳，它们和黑色、秋色、玉白色等交织在一起，构成色彩斑斓的画面。作者简直就是一个高明的画家，特别善于调色，以色示物，以色感人，以色传情。</a:t>
            </a:r>
            <a:endParaRPr lang="zh-CN" altLang="en-US" dirty="0">
              <a:latin typeface="Arial" panose="020B0604020202020204" pitchFamily="34" charset="0"/>
            </a:endParaRPr>
          </a:p>
          <a:p>
            <a:pPr marL="742950" indent="-742950">
              <a:spcBef>
                <a:spcPct val="50000"/>
              </a:spcBef>
              <a:buFontTx/>
              <a:buNone/>
              <a:defRPr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4275" name="TextBox 8"/>
          <p:cNvSpPr txBox="1">
            <a:spLocks noChangeArrowheads="1"/>
          </p:cNvSpPr>
          <p:nvPr/>
        </p:nvSpPr>
        <p:spPr bwMode="auto">
          <a:xfrm>
            <a:off x="684213" y="620713"/>
            <a:ext cx="2000250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C00000"/>
                </a:solidFill>
              </a:rPr>
              <a:t>小结</a:t>
            </a:r>
            <a:endParaRPr lang="zh-CN" altLang="en-US" sz="4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6146"/>
          <p:cNvSpPr txBox="1">
            <a:spLocks noChangeArrowheads="1"/>
          </p:cNvSpPr>
          <p:nvPr/>
        </p:nvSpPr>
        <p:spPr bwMode="auto">
          <a:xfrm>
            <a:off x="2195513" y="836613"/>
            <a:ext cx="5715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结庐在人境，而无车马喧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8" name="文本框 6147"/>
          <p:cNvSpPr txBox="1">
            <a:spLocks noChangeArrowheads="1"/>
          </p:cNvSpPr>
          <p:nvPr/>
        </p:nvSpPr>
        <p:spPr bwMode="auto">
          <a:xfrm>
            <a:off x="1371600" y="1905000"/>
            <a:ext cx="6705600" cy="2868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结庐：构室。人境：人世间。而：却。车马喧：喻世俗交往的打扰。诗人身居尘世，却不受尘俗的烦扰。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        首句即佳。清代著名诗人黄遵宪，名其居室为“人境庐”诗集为</a:t>
            </a:r>
            <a:r>
              <a:rPr lang="en-US" altLang="zh-CN" sz="2800" b="1"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latin typeface="Times New Roman" panose="02020603050405020304" pitchFamily="18" charset="0"/>
              </a:rPr>
              <a:t>人境庐诗草</a:t>
            </a:r>
            <a:r>
              <a:rPr lang="en-US" altLang="zh-CN" sz="2800" b="1">
                <a:latin typeface="Times New Roman" panose="02020603050405020304" pitchFamily="18" charset="0"/>
              </a:rPr>
              <a:t>》</a:t>
            </a:r>
            <a:r>
              <a:rPr lang="zh-CN" altLang="en-US" sz="2800" b="1">
                <a:latin typeface="Times New Roman" panose="02020603050405020304" pitchFamily="18" charset="0"/>
              </a:rPr>
              <a:t>，即取陶渊明诗意为名。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37894"/>
          <p:cNvSpPr txBox="1">
            <a:spLocks noChangeArrowheads="1"/>
          </p:cNvSpPr>
          <p:nvPr/>
        </p:nvSpPr>
        <p:spPr bwMode="auto">
          <a:xfrm>
            <a:off x="755650" y="739775"/>
            <a:ext cx="1098550" cy="5014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6000" b="1">
                <a:ea typeface="华文行楷" panose="02010800040101010101" pitchFamily="2" charset="-122"/>
              </a:rPr>
              <a:t>天净沙</a:t>
            </a:r>
            <a:r>
              <a:rPr lang="en-US" altLang="zh-CN" sz="6000" b="1">
                <a:ea typeface="华文行楷" panose="02010800040101010101" pitchFamily="2" charset="-122"/>
              </a:rPr>
              <a:t>·</a:t>
            </a:r>
            <a:r>
              <a:rPr lang="zh-CN" altLang="en-US" sz="6000" b="1">
                <a:ea typeface="华文行楷" panose="02010800040101010101" pitchFamily="2" charset="-122"/>
              </a:rPr>
              <a:t>秋思</a:t>
            </a:r>
            <a:endParaRPr lang="zh-CN" altLang="en-US" sz="6000" b="1">
              <a:ea typeface="华文行楷" panose="02010800040101010101" pitchFamily="2" charset="-122"/>
            </a:endParaRPr>
          </a:p>
        </p:txBody>
      </p:sp>
      <p:sp>
        <p:nvSpPr>
          <p:cNvPr id="55299" name="文本框 37895"/>
          <p:cNvSpPr txBox="1">
            <a:spLocks noChangeArrowheads="1"/>
          </p:cNvSpPr>
          <p:nvPr/>
        </p:nvSpPr>
        <p:spPr bwMode="auto">
          <a:xfrm>
            <a:off x="2286000" y="4292600"/>
            <a:ext cx="793750" cy="1725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4000" b="1">
                <a:ea typeface="华文行楷" panose="02010800040101010101" pitchFamily="2" charset="-122"/>
              </a:rPr>
              <a:t>马致远</a:t>
            </a:r>
            <a:endParaRPr lang="zh-CN" altLang="en-US" sz="4000" b="1">
              <a:ea typeface="华文行楷" panose="02010800040101010101" pitchFamily="2" charset="-122"/>
            </a:endParaRPr>
          </a:p>
        </p:txBody>
      </p:sp>
      <p:pic>
        <p:nvPicPr>
          <p:cNvPr id="55300" name="图片 37896" descr="201105211211173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35375" y="836613"/>
            <a:ext cx="5076825" cy="5037137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文本框 13315"/>
          <p:cNvSpPr txBox="1">
            <a:spLocks noChangeArrowheads="1"/>
          </p:cNvSpPr>
          <p:nvPr/>
        </p:nvSpPr>
        <p:spPr bwMode="auto">
          <a:xfrm>
            <a:off x="2627313" y="692150"/>
            <a:ext cx="3168650" cy="833438"/>
          </a:xfrm>
          <a:prstGeom prst="rect">
            <a:avLst/>
          </a:prstGeom>
          <a:solidFill>
            <a:srgbClr val="808000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chemeClr val="bg1"/>
                </a:solidFill>
              </a:rPr>
              <a:t>关于元曲</a:t>
            </a:r>
            <a:endParaRPr lang="zh-CN" altLang="en-US" sz="4800" b="1">
              <a:solidFill>
                <a:schemeClr val="bg1"/>
              </a:solidFill>
            </a:endParaRPr>
          </a:p>
        </p:txBody>
      </p:sp>
      <p:sp>
        <p:nvSpPr>
          <p:cNvPr id="56322" name="矩形 13316"/>
          <p:cNvSpPr>
            <a:spLocks noChangeArrowheads="1"/>
          </p:cNvSpPr>
          <p:nvPr/>
        </p:nvSpPr>
        <p:spPr bwMode="auto">
          <a:xfrm>
            <a:off x="755650" y="1844675"/>
            <a:ext cx="7392988" cy="1565275"/>
          </a:xfrm>
          <a:prstGeom prst="rect">
            <a:avLst/>
          </a:prstGeom>
          <a:solidFill>
            <a:schemeClr val="bg2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FF00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4800" b="1">
                <a:solidFill>
                  <a:srgbClr val="FFFF00"/>
                </a:solidFill>
                <a:ea typeface="隶书" panose="02010509060101010101" pitchFamily="49" charset="-122"/>
              </a:rPr>
              <a:t>曲”是一种合乐歌唱的诗歌形式．</a:t>
            </a:r>
            <a:endParaRPr lang="zh-CN" altLang="en-US" sz="4800" b="1">
              <a:solidFill>
                <a:srgbClr val="FFFF00"/>
              </a:solidFill>
              <a:ea typeface="隶书" panose="02010509060101010101" pitchFamily="49" charset="-122"/>
            </a:endParaRPr>
          </a:p>
        </p:txBody>
      </p:sp>
      <p:sp>
        <p:nvSpPr>
          <p:cNvPr id="56323" name="矩形 13317"/>
          <p:cNvSpPr>
            <a:spLocks noChangeArrowheads="1"/>
          </p:cNvSpPr>
          <p:nvPr/>
        </p:nvSpPr>
        <p:spPr bwMode="auto">
          <a:xfrm>
            <a:off x="827088" y="4437063"/>
            <a:ext cx="2665412" cy="833437"/>
          </a:xfrm>
          <a:prstGeom prst="rect">
            <a:avLst/>
          </a:prstGeom>
          <a:solidFill>
            <a:srgbClr val="33CC33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chemeClr val="bg1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4800" b="1">
                <a:solidFill>
                  <a:schemeClr val="bg1"/>
                </a:solidFill>
                <a:ea typeface="隶书" panose="02010509060101010101" pitchFamily="49" charset="-122"/>
              </a:rPr>
              <a:t>曲”分类</a:t>
            </a:r>
            <a:endParaRPr lang="zh-CN" altLang="en-US" sz="4800" b="1">
              <a:solidFill>
                <a:schemeClr val="bg1"/>
              </a:solidFill>
              <a:ea typeface="隶书" panose="02010509060101010101" pitchFamily="49" charset="-122"/>
            </a:endParaRPr>
          </a:p>
        </p:txBody>
      </p:sp>
      <p:sp>
        <p:nvSpPr>
          <p:cNvPr id="56324" name="左大括号 13318"/>
          <p:cNvSpPr/>
          <p:nvPr/>
        </p:nvSpPr>
        <p:spPr bwMode="auto">
          <a:xfrm>
            <a:off x="3924300" y="3933825"/>
            <a:ext cx="431800" cy="1582738"/>
          </a:xfrm>
          <a:prstGeom prst="leftBrace">
            <a:avLst>
              <a:gd name="adj1" fmla="val 3047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6325" name="文本框 13319"/>
          <p:cNvSpPr txBox="1">
            <a:spLocks noChangeArrowheads="1"/>
          </p:cNvSpPr>
          <p:nvPr/>
        </p:nvSpPr>
        <p:spPr bwMode="auto">
          <a:xfrm>
            <a:off x="4643438" y="3644900"/>
            <a:ext cx="1441450" cy="650875"/>
          </a:xfrm>
          <a:prstGeom prst="rect">
            <a:avLst/>
          </a:prstGeom>
          <a:solidFill>
            <a:srgbClr val="33CC33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</a:rPr>
              <a:t>剧曲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56326" name="文本框 13320"/>
          <p:cNvSpPr txBox="1">
            <a:spLocks noChangeArrowheads="1"/>
          </p:cNvSpPr>
          <p:nvPr/>
        </p:nvSpPr>
        <p:spPr bwMode="auto">
          <a:xfrm>
            <a:off x="4716463" y="5013325"/>
            <a:ext cx="1441450" cy="650875"/>
          </a:xfrm>
          <a:prstGeom prst="rect">
            <a:avLst/>
          </a:prstGeom>
          <a:solidFill>
            <a:srgbClr val="33CC33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</a:rPr>
              <a:t>散曲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56327" name="左大括号 13321"/>
          <p:cNvSpPr/>
          <p:nvPr/>
        </p:nvSpPr>
        <p:spPr bwMode="auto">
          <a:xfrm>
            <a:off x="6443663" y="4508500"/>
            <a:ext cx="358775" cy="1368425"/>
          </a:xfrm>
          <a:prstGeom prst="leftBrace">
            <a:avLst>
              <a:gd name="adj1" fmla="val 3171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6328" name="文本框 13322"/>
          <p:cNvSpPr txBox="1">
            <a:spLocks noChangeArrowheads="1"/>
          </p:cNvSpPr>
          <p:nvPr/>
        </p:nvSpPr>
        <p:spPr bwMode="auto">
          <a:xfrm>
            <a:off x="7091363" y="4365625"/>
            <a:ext cx="1441450" cy="650875"/>
          </a:xfrm>
          <a:prstGeom prst="rect">
            <a:avLst/>
          </a:prstGeom>
          <a:solidFill>
            <a:srgbClr val="33CC33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</a:rPr>
              <a:t>套数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56329" name="文本框 13323"/>
          <p:cNvSpPr txBox="1">
            <a:spLocks noChangeArrowheads="1"/>
          </p:cNvSpPr>
          <p:nvPr/>
        </p:nvSpPr>
        <p:spPr bwMode="auto">
          <a:xfrm>
            <a:off x="7092950" y="5445125"/>
            <a:ext cx="1441450" cy="650875"/>
          </a:xfrm>
          <a:prstGeom prst="rect">
            <a:avLst/>
          </a:prstGeom>
          <a:solidFill>
            <a:srgbClr val="33CC33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</a:rPr>
              <a:t>小令</a:t>
            </a:r>
            <a:endParaRPr lang="zh-CN" altLang="en-US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矩形 11268"/>
          <p:cNvSpPr>
            <a:spLocks noChangeArrowheads="1"/>
          </p:cNvSpPr>
          <p:nvPr/>
        </p:nvSpPr>
        <p:spPr bwMode="auto">
          <a:xfrm>
            <a:off x="395288" y="1700213"/>
            <a:ext cx="8497887" cy="449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ea typeface="隶书" panose="02010509060101010101" pitchFamily="49" charset="-122"/>
              </a:rPr>
              <a:t>       </a:t>
            </a:r>
            <a:r>
              <a:rPr lang="zh-CN" altLang="en-US" sz="3600" b="1">
                <a:ea typeface="隶书" panose="02010509060101010101" pitchFamily="49" charset="-122"/>
              </a:rPr>
              <a:t>马致远</a:t>
            </a:r>
            <a:r>
              <a:rPr lang="zh-CN" altLang="en-US" sz="3600" b="1"/>
              <a:t>：</a:t>
            </a:r>
            <a:r>
              <a:rPr lang="zh-CN" altLang="en-US" sz="3600" b="1">
                <a:solidFill>
                  <a:srgbClr val="CC0000"/>
                </a:solidFill>
              </a:rPr>
              <a:t>字千里</a:t>
            </a:r>
            <a:r>
              <a:rPr lang="zh-CN" altLang="en-US" sz="3600" b="1"/>
              <a:t>，</a:t>
            </a:r>
            <a:r>
              <a:rPr lang="zh-CN" altLang="en-US" sz="3600" b="1">
                <a:ea typeface="隶书" panose="02010509060101010101" pitchFamily="49" charset="-122"/>
              </a:rPr>
              <a:t>号东篱，</a:t>
            </a:r>
            <a:r>
              <a:rPr lang="zh-CN" altLang="en-US" sz="3600" b="1">
                <a:solidFill>
                  <a:srgbClr val="CC0000"/>
                </a:solidFill>
                <a:ea typeface="隶书" panose="02010509060101010101" pitchFamily="49" charset="-122"/>
              </a:rPr>
              <a:t>元代大都人</a:t>
            </a:r>
            <a:r>
              <a:rPr lang="zh-CN" altLang="en-US" sz="3600" b="1">
                <a:ea typeface="隶书" panose="02010509060101010101" pitchFamily="49" charset="-122"/>
              </a:rPr>
              <a:t>，是当时著名的杂剧作家。散曲家。</a:t>
            </a:r>
            <a:r>
              <a:rPr lang="zh-CN" altLang="en-US" sz="3600" b="1">
                <a:solidFill>
                  <a:srgbClr val="0000FF"/>
                </a:solidFill>
              </a:rPr>
              <a:t>他与关汉卿、郑光祖、白朴并称为</a:t>
            </a:r>
            <a:r>
              <a:rPr lang="zh-CN" altLang="en-US" sz="3600" b="1">
                <a:solidFill>
                  <a:srgbClr val="CC0000"/>
                </a:solidFill>
              </a:rPr>
              <a:t>“元曲四大家</a:t>
            </a:r>
            <a:r>
              <a:rPr lang="zh-CN" altLang="en-US" sz="3600" b="1">
                <a:solidFill>
                  <a:srgbClr val="0000FF"/>
                </a:solidFill>
              </a:rPr>
              <a:t>”。</a:t>
            </a:r>
            <a:r>
              <a:rPr lang="zh-CN" altLang="en-US" sz="3600" b="1">
                <a:solidFill>
                  <a:srgbClr val="CC0000"/>
                </a:solidFill>
                <a:ea typeface="隶书" panose="02010509060101010101" pitchFamily="49" charset="-122"/>
              </a:rPr>
              <a:t>被时人美誉为“曲状元”。</a:t>
            </a:r>
            <a:endParaRPr lang="zh-CN" altLang="en-US" sz="3600" b="1">
              <a:solidFill>
                <a:srgbClr val="CC0000"/>
              </a:solidFill>
              <a:ea typeface="隶书" panose="02010509060101010101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</a:rPr>
              <a:t>       所作杂剧有</a:t>
            </a:r>
            <a:r>
              <a:rPr lang="en-US" altLang="zh-CN" sz="3600" b="1">
                <a:solidFill>
                  <a:srgbClr val="0000FF"/>
                </a:solidFill>
              </a:rPr>
              <a:t>《</a:t>
            </a:r>
            <a:r>
              <a:rPr lang="zh-CN" altLang="en-US" sz="3600" b="1">
                <a:solidFill>
                  <a:srgbClr val="0000FF"/>
                </a:solidFill>
              </a:rPr>
              <a:t>汉宫秋</a:t>
            </a:r>
            <a:r>
              <a:rPr lang="en-US" altLang="zh-CN" sz="3600" b="1">
                <a:solidFill>
                  <a:srgbClr val="0000FF"/>
                </a:solidFill>
              </a:rPr>
              <a:t>》《</a:t>
            </a:r>
            <a:r>
              <a:rPr lang="zh-CN" altLang="en-US" sz="3600" b="1">
                <a:solidFill>
                  <a:srgbClr val="0000FF"/>
                </a:solidFill>
              </a:rPr>
              <a:t>青衫泪</a:t>
            </a:r>
            <a:r>
              <a:rPr lang="en-US" altLang="zh-CN" sz="3600" b="1">
                <a:solidFill>
                  <a:srgbClr val="0000FF"/>
                </a:solidFill>
              </a:rPr>
              <a:t>》《</a:t>
            </a:r>
            <a:r>
              <a:rPr lang="zh-CN" altLang="en-US" sz="3600" b="1">
                <a:solidFill>
                  <a:srgbClr val="0000FF"/>
                </a:solidFill>
              </a:rPr>
              <a:t>黄粱梦</a:t>
            </a:r>
            <a:r>
              <a:rPr lang="en-US" altLang="zh-CN" sz="3600" b="1">
                <a:solidFill>
                  <a:srgbClr val="0000FF"/>
                </a:solidFill>
              </a:rPr>
              <a:t>》</a:t>
            </a:r>
            <a:r>
              <a:rPr lang="zh-CN" altLang="en-US" sz="3600" b="1">
                <a:solidFill>
                  <a:srgbClr val="0000FF"/>
                </a:solidFill>
              </a:rPr>
              <a:t>等</a:t>
            </a:r>
            <a:r>
              <a:rPr lang="en-US" altLang="zh-CN" sz="3600" b="1">
                <a:solidFill>
                  <a:srgbClr val="0000FF"/>
                </a:solidFill>
              </a:rPr>
              <a:t>15</a:t>
            </a:r>
            <a:r>
              <a:rPr lang="zh-CN" altLang="en-US" sz="3600" b="1">
                <a:solidFill>
                  <a:srgbClr val="0000FF"/>
                </a:solidFill>
              </a:rPr>
              <a:t>种。他的散曲描写景物意境优美，语言凝炼，流畅自然。其小令名作</a:t>
            </a:r>
            <a:r>
              <a:rPr lang="en-US" altLang="zh-CN" sz="3600" b="1" i="1">
                <a:solidFill>
                  <a:srgbClr val="0000FF"/>
                </a:solidFill>
              </a:rPr>
              <a:t>《</a:t>
            </a:r>
            <a:r>
              <a:rPr lang="zh-CN" altLang="en-US" sz="3600" b="1" i="1">
                <a:solidFill>
                  <a:srgbClr val="CC0000"/>
                </a:solidFill>
              </a:rPr>
              <a:t>天净沙</a:t>
            </a:r>
            <a:r>
              <a:rPr lang="en-US" altLang="zh-CN" sz="3600" b="1" i="1">
                <a:solidFill>
                  <a:srgbClr val="CC0000"/>
                </a:solidFill>
              </a:rPr>
              <a:t>·</a:t>
            </a:r>
            <a:r>
              <a:rPr lang="zh-CN" altLang="en-US" sz="3600" b="1" i="1">
                <a:solidFill>
                  <a:srgbClr val="CC0000"/>
                </a:solidFill>
              </a:rPr>
              <a:t>秋思</a:t>
            </a:r>
            <a:r>
              <a:rPr lang="en-US" altLang="zh-CN" sz="3600" b="1" i="1">
                <a:solidFill>
                  <a:srgbClr val="CC0000"/>
                </a:solidFill>
              </a:rPr>
              <a:t>》</a:t>
            </a:r>
            <a:r>
              <a:rPr lang="zh-CN" altLang="en-US" sz="3600" b="1">
                <a:solidFill>
                  <a:srgbClr val="0000FF"/>
                </a:solidFill>
              </a:rPr>
              <a:t>被称为</a:t>
            </a:r>
            <a:r>
              <a:rPr lang="zh-CN" altLang="en-US" sz="3600" b="1" i="1">
                <a:solidFill>
                  <a:srgbClr val="CC0000"/>
                </a:solidFill>
              </a:rPr>
              <a:t>“秋思之祖”。</a:t>
            </a:r>
            <a:endParaRPr lang="zh-CN" altLang="en-US" sz="3600" b="1" i="1">
              <a:solidFill>
                <a:srgbClr val="CC0000"/>
              </a:solidFill>
              <a:ea typeface="隶书" panose="02010509060101010101" pitchFamily="49" charset="-122"/>
            </a:endParaRPr>
          </a:p>
        </p:txBody>
      </p:sp>
      <p:sp>
        <p:nvSpPr>
          <p:cNvPr id="57346" name="文本框 11269"/>
          <p:cNvSpPr txBox="1">
            <a:spLocks noChangeArrowheads="1"/>
          </p:cNvSpPr>
          <p:nvPr/>
        </p:nvSpPr>
        <p:spPr bwMode="auto">
          <a:xfrm>
            <a:off x="468313" y="619125"/>
            <a:ext cx="3168650" cy="833438"/>
          </a:xfrm>
          <a:prstGeom prst="rect">
            <a:avLst/>
          </a:prstGeom>
          <a:solidFill>
            <a:srgbClr val="808000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chemeClr val="bg1"/>
                </a:solidFill>
              </a:rPr>
              <a:t>介绍作者</a:t>
            </a:r>
            <a:endParaRPr lang="zh-CN" altLang="en-US" sz="4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12291"/>
          <p:cNvSpPr txBox="1">
            <a:spLocks noChangeArrowheads="1"/>
          </p:cNvSpPr>
          <p:nvPr/>
        </p:nvSpPr>
        <p:spPr bwMode="auto">
          <a:xfrm>
            <a:off x="1403350" y="2420938"/>
            <a:ext cx="5184775" cy="1236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4800" b="1"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sp>
        <p:nvSpPr>
          <p:cNvPr id="58370" name="文本框 12292"/>
          <p:cNvSpPr txBox="1">
            <a:spLocks noChangeArrowheads="1"/>
          </p:cNvSpPr>
          <p:nvPr/>
        </p:nvSpPr>
        <p:spPr bwMode="auto">
          <a:xfrm>
            <a:off x="1258888" y="2708275"/>
            <a:ext cx="6767512" cy="25685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CC0000"/>
                </a:solidFill>
                <a:ea typeface="隶书" panose="02010509060101010101" pitchFamily="49" charset="-122"/>
              </a:rPr>
              <a:t>天净沙是曲牌名，秋思是题目</a:t>
            </a:r>
            <a:r>
              <a:rPr lang="zh-CN" altLang="en-US" sz="5400" b="1">
                <a:ea typeface="隶书" panose="02010509060101010101" pitchFamily="49" charset="-122"/>
              </a:rPr>
              <a:t>。此曲是元代小令中的名篇。</a:t>
            </a:r>
            <a:endParaRPr lang="zh-CN" altLang="en-US" sz="5400" b="1">
              <a:ea typeface="隶书" panose="02010509060101010101" pitchFamily="49" charset="-122"/>
            </a:endParaRPr>
          </a:p>
        </p:txBody>
      </p:sp>
      <p:sp>
        <p:nvSpPr>
          <p:cNvPr id="58371" name="文本框 12293"/>
          <p:cNvSpPr txBox="1">
            <a:spLocks noChangeArrowheads="1"/>
          </p:cNvSpPr>
          <p:nvPr/>
        </p:nvSpPr>
        <p:spPr bwMode="auto">
          <a:xfrm>
            <a:off x="3059113" y="981075"/>
            <a:ext cx="3095625" cy="923925"/>
          </a:xfrm>
          <a:prstGeom prst="rect">
            <a:avLst/>
          </a:prstGeom>
          <a:solidFill>
            <a:srgbClr val="808000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>
                <a:solidFill>
                  <a:schemeClr val="bg1"/>
                </a:solidFill>
              </a:rPr>
              <a:t>解　题</a:t>
            </a:r>
            <a:endParaRPr lang="zh-CN" altLang="en-US" sz="5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文本框 68612"/>
          <p:cNvSpPr txBox="1">
            <a:spLocks noChangeArrowheads="1"/>
          </p:cNvSpPr>
          <p:nvPr/>
        </p:nvSpPr>
        <p:spPr bwMode="auto">
          <a:xfrm>
            <a:off x="755650" y="1701800"/>
            <a:ext cx="914400" cy="2771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划分节奏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9396" name="矩形 68613"/>
          <p:cNvSpPr>
            <a:spLocks noChangeArrowheads="1"/>
          </p:cNvSpPr>
          <p:nvPr/>
        </p:nvSpPr>
        <p:spPr bwMode="auto">
          <a:xfrm>
            <a:off x="2808288" y="368300"/>
            <a:ext cx="4572000" cy="6013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400"/>
              </a:lnSpc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天净沙</a:t>
            </a:r>
            <a:r>
              <a:rPr lang="en-US" altLang="zh-CN" sz="4400" b="1">
                <a:latin typeface="Times New Roman" panose="02020603050405020304" pitchFamily="18" charset="0"/>
                <a:ea typeface="隶书" panose="02010509060101010101" pitchFamily="49" charset="-122"/>
              </a:rPr>
              <a:t>·</a:t>
            </a: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秋思</a:t>
            </a:r>
            <a:endParaRPr lang="zh-CN" altLang="en-US" sz="4400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eaLnBrk="0" hangingPunct="0">
              <a:lnSpc>
                <a:spcPts val="4400"/>
              </a:lnSpc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     马致远</a:t>
            </a:r>
            <a:endParaRPr lang="zh-CN" altLang="en-US" sz="4400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eaLnBrk="0" hangingPunct="0">
              <a:lnSpc>
                <a:spcPts val="4400"/>
              </a:lnSpc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枯藤</a:t>
            </a:r>
            <a:r>
              <a:rPr lang="en-US" altLang="zh-CN" sz="4400" b="1">
                <a:latin typeface="Times New Roman" panose="02020603050405020304" pitchFamily="18" charset="0"/>
                <a:ea typeface="隶书" panose="02010509060101010101" pitchFamily="49" charset="-122"/>
              </a:rPr>
              <a:t>\</a:t>
            </a: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老树</a:t>
            </a:r>
            <a:r>
              <a:rPr lang="en-US" altLang="zh-CN" sz="4400" b="1">
                <a:latin typeface="Times New Roman" panose="02020603050405020304" pitchFamily="18" charset="0"/>
                <a:ea typeface="隶书" panose="02010509060101010101" pitchFamily="49" charset="-122"/>
              </a:rPr>
              <a:t>\</a:t>
            </a: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昏鸦，</a:t>
            </a:r>
            <a:endParaRPr lang="zh-CN" altLang="en-US" sz="4400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eaLnBrk="0" hangingPunct="0">
              <a:lnSpc>
                <a:spcPts val="4400"/>
              </a:lnSpc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小桥</a:t>
            </a:r>
            <a:r>
              <a:rPr lang="en-US" altLang="zh-CN" sz="4400" b="1">
                <a:latin typeface="Times New Roman" panose="02020603050405020304" pitchFamily="18" charset="0"/>
                <a:ea typeface="隶书" panose="02010509060101010101" pitchFamily="49" charset="-122"/>
              </a:rPr>
              <a:t>\</a:t>
            </a: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流水</a:t>
            </a:r>
            <a:r>
              <a:rPr lang="en-US" altLang="zh-CN" sz="4400" b="1">
                <a:latin typeface="Times New Roman" panose="02020603050405020304" pitchFamily="18" charset="0"/>
                <a:ea typeface="隶书" panose="02010509060101010101" pitchFamily="49" charset="-122"/>
              </a:rPr>
              <a:t>\</a:t>
            </a: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人家，</a:t>
            </a:r>
            <a:endParaRPr lang="zh-CN" altLang="en-US" sz="4400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eaLnBrk="0" hangingPunct="0">
              <a:lnSpc>
                <a:spcPts val="4400"/>
              </a:lnSpc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古道</a:t>
            </a:r>
            <a:r>
              <a:rPr lang="en-US" altLang="zh-CN" sz="4400" b="1">
                <a:latin typeface="Times New Roman" panose="02020603050405020304" pitchFamily="18" charset="0"/>
                <a:ea typeface="隶书" panose="02010509060101010101" pitchFamily="49" charset="-122"/>
              </a:rPr>
              <a:t>\</a:t>
            </a: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西风</a:t>
            </a:r>
            <a:r>
              <a:rPr lang="en-US" altLang="zh-CN" sz="4400" b="1">
                <a:latin typeface="Times New Roman" panose="02020603050405020304" pitchFamily="18" charset="0"/>
                <a:ea typeface="隶书" panose="02010509060101010101" pitchFamily="49" charset="-122"/>
              </a:rPr>
              <a:t>\</a:t>
            </a: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瘦马，</a:t>
            </a:r>
            <a:endParaRPr lang="zh-CN" altLang="en-US" sz="4400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eaLnBrk="0" hangingPunct="0">
              <a:lnSpc>
                <a:spcPts val="4400"/>
              </a:lnSpc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夕阳</a:t>
            </a:r>
            <a:r>
              <a:rPr lang="en-US" altLang="zh-CN" sz="4400" b="1">
                <a:latin typeface="Times New Roman" panose="02020603050405020304" pitchFamily="18" charset="0"/>
                <a:ea typeface="隶书" panose="02010509060101010101" pitchFamily="49" charset="-122"/>
              </a:rPr>
              <a:t>\</a:t>
            </a: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西下，</a:t>
            </a:r>
            <a:endParaRPr lang="zh-CN" altLang="en-US" sz="4400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eaLnBrk="0" hangingPunct="0">
              <a:lnSpc>
                <a:spcPts val="4400"/>
              </a:lnSpc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断肠人</a:t>
            </a:r>
            <a:r>
              <a:rPr lang="en-US" altLang="zh-CN" sz="4400" b="1">
                <a:latin typeface="Times New Roman" panose="02020603050405020304" pitchFamily="18" charset="0"/>
                <a:ea typeface="隶书" panose="02010509060101010101" pitchFamily="49" charset="-122"/>
              </a:rPr>
              <a:t>\</a:t>
            </a: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在</a:t>
            </a:r>
            <a:r>
              <a:rPr lang="en-US" altLang="zh-CN" sz="4400" b="1">
                <a:latin typeface="Times New Roman" panose="02020603050405020304" pitchFamily="18" charset="0"/>
                <a:ea typeface="隶书" panose="02010509060101010101" pitchFamily="49" charset="-122"/>
              </a:rPr>
              <a:t>\</a:t>
            </a: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天涯。</a:t>
            </a:r>
            <a:endParaRPr lang="zh-CN" altLang="en-US" sz="44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文本框 102401"/>
          <p:cNvSpPr txBox="1">
            <a:spLocks noChangeArrowheads="1"/>
          </p:cNvSpPr>
          <p:nvPr/>
        </p:nvSpPr>
        <p:spPr bwMode="auto">
          <a:xfrm>
            <a:off x="395288" y="1125538"/>
            <a:ext cx="8489950" cy="4967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           </a:t>
            </a:r>
            <a:r>
              <a:rPr lang="zh-CN" altLang="en-US" sz="3200" b="1">
                <a:latin typeface="Times New Roman" panose="02020603050405020304" pitchFamily="18" charset="0"/>
              </a:rPr>
              <a:t>一个深秋的黄昏，在荒凉的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古道</a:t>
            </a:r>
            <a:r>
              <a:rPr lang="zh-CN" altLang="en-US" sz="3200" b="1">
                <a:latin typeface="Times New Roman" panose="02020603050405020304" pitchFamily="18" charset="0"/>
              </a:rPr>
              <a:t>上，一个风尘仆仆的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游子</a:t>
            </a:r>
            <a:r>
              <a:rPr lang="zh-CN" altLang="en-US" sz="3200" b="1">
                <a:latin typeface="Times New Roman" panose="02020603050405020304" pitchFamily="18" charset="0"/>
              </a:rPr>
              <a:t>，骑着一匹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瘦马</a:t>
            </a:r>
            <a:r>
              <a:rPr lang="zh-CN" altLang="en-US" sz="3200" b="1">
                <a:latin typeface="Times New Roman" panose="02020603050405020304" pitchFamily="18" charset="0"/>
              </a:rPr>
              <a:t>，迎着一阵阵冷飕飕的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凉风</a:t>
            </a:r>
            <a:r>
              <a:rPr lang="zh-CN" altLang="en-US" sz="3200" b="1">
                <a:latin typeface="Times New Roman" panose="02020603050405020304" pitchFamily="18" charset="0"/>
              </a:rPr>
              <a:t>，踽踽独行，走过了缠满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枯藤</a:t>
            </a:r>
            <a:r>
              <a:rPr lang="zh-CN" altLang="en-US" sz="3200" b="1">
                <a:latin typeface="Times New Roman" panose="02020603050405020304" pitchFamily="18" charset="0"/>
              </a:rPr>
              <a:t>的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老树</a:t>
            </a:r>
            <a:r>
              <a:rPr lang="zh-CN" altLang="en-US" sz="3200" b="1">
                <a:latin typeface="Times New Roman" panose="02020603050405020304" pitchFamily="18" charset="0"/>
              </a:rPr>
              <a:t>，看到即将归巢的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暮鸦</a:t>
            </a:r>
            <a:r>
              <a:rPr lang="zh-CN" altLang="en-US" sz="3200" b="1">
                <a:latin typeface="Times New Roman" panose="02020603050405020304" pitchFamily="18" charset="0"/>
              </a:rPr>
              <a:t>，不时啼叫几声，不远处，在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小桥流水</a:t>
            </a:r>
            <a:r>
              <a:rPr lang="zh-CN" altLang="en-US" sz="3200" b="1">
                <a:latin typeface="Times New Roman" panose="02020603050405020304" pitchFamily="18" charset="0"/>
              </a:rPr>
              <a:t>近旁的稀疏村舍里，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人家</a:t>
            </a:r>
            <a:r>
              <a:rPr lang="zh-CN" altLang="en-US" sz="3200" b="1">
                <a:latin typeface="Times New Roman" panose="02020603050405020304" pitchFamily="18" charset="0"/>
              </a:rPr>
              <a:t>的屋顶上，炊烟缕缕，正在准备晚餐吧！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太阳</a:t>
            </a:r>
            <a:r>
              <a:rPr lang="zh-CN" altLang="en-US" sz="3200" b="1">
                <a:latin typeface="Times New Roman" panose="02020603050405020304" pitchFamily="18" charset="0"/>
              </a:rPr>
              <a:t>快要下山了，自己什么时候才能回家啊？迎接自己的将是一个孤独的漫漫长夜，想到这里，不禁悲从中来，肝肠寸断！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占位符 32771"/>
          <p:cNvSpPr>
            <a:spLocks noGrp="1" noChangeArrowheads="1"/>
          </p:cNvSpPr>
          <p:nvPr>
            <p:ph type="body" sz="half" idx="4294967295"/>
          </p:nvPr>
        </p:nvSpPr>
        <p:spPr bwMode="auto">
          <a:xfrm>
            <a:off x="0" y="1600200"/>
            <a:ext cx="4033838" cy="4525963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r>
              <a:rPr lang="zh-CN" altLang="en-US" sz="2800"/>
              <a:t>　</a:t>
            </a:r>
            <a:endParaRPr lang="zh-CN" altLang="en-US" sz="2800"/>
          </a:p>
        </p:txBody>
      </p:sp>
      <p:sp>
        <p:nvSpPr>
          <p:cNvPr id="32773" name="文本框 32772"/>
          <p:cNvSpPr txBox="1"/>
          <p:nvPr/>
        </p:nvSpPr>
        <p:spPr>
          <a:xfrm>
            <a:off x="1187450" y="2781300"/>
            <a:ext cx="8820150" cy="21034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4400" b="1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枯藤、老树、昏鸦、小桥、</a:t>
            </a:r>
            <a:endParaRPr lang="zh-CN" altLang="en-US" sz="4400" b="1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r>
              <a:rPr lang="zh-CN" altLang="en-US" sz="4400" b="1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流水、人家、古道、西风、</a:t>
            </a:r>
            <a:endParaRPr lang="zh-CN" altLang="en-US" sz="4400" b="1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r>
              <a:rPr lang="zh-CN" altLang="en-US" sz="4400" b="1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瘦马、夕阳。</a:t>
            </a:r>
            <a:endParaRPr lang="en-US" altLang="zh-CN" sz="4400" b="1" noProof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32775" name="矩形 32774"/>
          <p:cNvSpPr>
            <a:spLocks noChangeArrowheads="1" noChangeShapeType="1" noTextEdit="1"/>
          </p:cNvSpPr>
          <p:nvPr/>
        </p:nvSpPr>
        <p:spPr bwMode="auto">
          <a:xfrm>
            <a:off x="827088" y="1125538"/>
            <a:ext cx="6661150" cy="573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>
                <a:ln w="9525">
                  <a:noFill/>
                  <a:rou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作者都描写了哪些景物？</a:t>
            </a:r>
            <a:endParaRPr lang="zh-CN" altLang="en-US" sz="3600" b="1">
              <a:ln w="9525">
                <a:noFill/>
                <a:round/>
              </a:ln>
              <a:solidFill>
                <a:srgbClr val="0000FF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4096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088" y="620713"/>
            <a:ext cx="7596187" cy="569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文本框 40964"/>
          <p:cNvSpPr txBox="1">
            <a:spLocks noChangeArrowheads="1"/>
          </p:cNvSpPr>
          <p:nvPr/>
        </p:nvSpPr>
        <p:spPr bwMode="auto">
          <a:xfrm>
            <a:off x="827088" y="1196975"/>
            <a:ext cx="47561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ea typeface="华文行楷" panose="02010800040101010101" pitchFamily="2" charset="-122"/>
              </a:rPr>
              <a:t>枯藤老树昏鸦</a:t>
            </a:r>
            <a:endParaRPr lang="zh-CN" altLang="en-US" sz="6000" b="1">
              <a:ea typeface="华文行楷" panose="02010800040101010101" pitchFamily="2" charset="-122"/>
            </a:endParaRPr>
          </a:p>
        </p:txBody>
      </p:sp>
      <p:pic>
        <p:nvPicPr>
          <p:cNvPr id="62467" name="图片 40965" descr="1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1989138"/>
            <a:ext cx="6238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图片 40966" descr="1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2492375"/>
            <a:ext cx="6238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81923"/>
          <p:cNvSpPr txBox="1">
            <a:spLocks noChangeArrowheads="1"/>
          </p:cNvSpPr>
          <p:nvPr/>
        </p:nvSpPr>
        <p:spPr bwMode="auto">
          <a:xfrm>
            <a:off x="179388" y="1628775"/>
            <a:ext cx="8820150" cy="326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/>
              <a:t>      </a:t>
            </a:r>
            <a:r>
              <a:rPr lang="zh-CN" altLang="en-US" sz="3200" b="1">
                <a:latin typeface="宋体" panose="02010600030101010101" pitchFamily="2" charset="-122"/>
              </a:rPr>
              <a:t>几根枯藤缠绕着一棵棵秃树，那凋零了的黄叶在萧萧的秋风中瑟瑟的颤抖，黄昏的天空中点点寒鸦，声声哀鸣</a:t>
            </a:r>
            <a:r>
              <a:rPr lang="en-US" altLang="zh-CN" sz="3200" b="1">
                <a:latin typeface="Times New Roman" panose="02020603050405020304"/>
              </a:rPr>
              <a:t>……</a:t>
            </a:r>
            <a:r>
              <a:rPr lang="zh-CN" altLang="en-US" sz="3200" b="1">
                <a:latin typeface="宋体" panose="02010600030101010101" pitchFamily="2" charset="-122"/>
              </a:rPr>
              <a:t>一片悲凉的秋景。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800" b="1"/>
          </a:p>
        </p:txBody>
      </p:sp>
      <p:sp>
        <p:nvSpPr>
          <p:cNvPr id="63490" name="文本框 81924"/>
          <p:cNvSpPr txBox="1">
            <a:spLocks noChangeArrowheads="1"/>
          </p:cNvSpPr>
          <p:nvPr/>
        </p:nvSpPr>
        <p:spPr bwMode="auto">
          <a:xfrm>
            <a:off x="684213" y="4365625"/>
            <a:ext cx="7920037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渲染了凄凉、萧条、暗淡的悲凉秋景。</a:t>
            </a:r>
            <a:endParaRPr lang="zh-CN" altLang="en-US" sz="3600" b="1">
              <a:solidFill>
                <a:srgbClr val="CC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41985"/>
          <p:cNvSpPr txBox="1">
            <a:spLocks noChangeArrowheads="1"/>
          </p:cNvSpPr>
          <p:nvPr/>
        </p:nvSpPr>
        <p:spPr bwMode="auto">
          <a:xfrm>
            <a:off x="1374775" y="550863"/>
            <a:ext cx="7300913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D6009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小桥   流水   人家</a:t>
            </a:r>
            <a:endParaRPr lang="zh-CN" altLang="en-US" sz="6000" b="1">
              <a:solidFill>
                <a:srgbClr val="D6009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4514" name="图片 41986" descr="Img24018964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0825" y="1412875"/>
            <a:ext cx="8636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7170"/>
          <p:cNvSpPr txBox="1">
            <a:spLocks noChangeArrowheads="1"/>
          </p:cNvSpPr>
          <p:nvPr/>
        </p:nvSpPr>
        <p:spPr bwMode="auto">
          <a:xfrm>
            <a:off x="2133600" y="990600"/>
            <a:ext cx="5638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问君何能尔？心远地自偏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2" name="文本框 7171"/>
          <p:cNvSpPr txBox="1">
            <a:spLocks noChangeArrowheads="1"/>
          </p:cNvSpPr>
          <p:nvPr/>
        </p:nvSpPr>
        <p:spPr bwMode="auto">
          <a:xfrm>
            <a:off x="1143000" y="2133600"/>
            <a:ext cx="7086600" cy="2773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         </a:t>
            </a:r>
            <a:r>
              <a:rPr lang="zh-CN" altLang="en-US" sz="3200" b="1">
                <a:latin typeface="Times New Roman" panose="02020603050405020304" pitchFamily="18" charset="0"/>
              </a:rPr>
              <a:t>君：诗人自称。尔：这样。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     二句承上两句设问设答。因为“心”能远远摆脱世俗的束缚，所以虽身处闹境，也如同居于偏僻地区。诗人摆脱尘俗烦扰后的感受。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文本框 82947"/>
          <p:cNvSpPr txBox="1">
            <a:spLocks noChangeArrowheads="1"/>
          </p:cNvSpPr>
          <p:nvPr/>
        </p:nvSpPr>
        <p:spPr bwMode="auto">
          <a:xfrm>
            <a:off x="250825" y="765175"/>
            <a:ext cx="8893175" cy="1798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/>
              <a:t>     </a:t>
            </a:r>
            <a:r>
              <a:rPr lang="zh-CN" altLang="en-US" sz="3200" b="1"/>
              <a:t>在作者的眼前呈现出一座小桥，桥下小溪潺潺的流水，不远处还有升起袅袅炊烟的农家小院，那里有安居乐业的人们。</a:t>
            </a:r>
            <a:endParaRPr lang="zh-CN" altLang="en-US" sz="3200" b="1"/>
          </a:p>
        </p:txBody>
      </p:sp>
      <p:sp>
        <p:nvSpPr>
          <p:cNvPr id="65538" name="文本框 82948"/>
          <p:cNvSpPr txBox="1">
            <a:spLocks noChangeArrowheads="1"/>
          </p:cNvSpPr>
          <p:nvPr/>
        </p:nvSpPr>
        <p:spPr bwMode="auto">
          <a:xfrm>
            <a:off x="34925" y="3284538"/>
            <a:ext cx="8820150" cy="2043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CC0000"/>
                </a:solidFill>
              </a:rPr>
              <a:t>      </a:t>
            </a:r>
            <a:r>
              <a:rPr lang="zh-CN" altLang="en-US" sz="4000" b="1">
                <a:solidFill>
                  <a:srgbClr val="CC0000"/>
                </a:solidFill>
              </a:rPr>
              <a:t>此句色彩鲜明、气氛融合，与前一句悲凉秋景形成鲜明对比，思乡之情更浓。</a:t>
            </a:r>
            <a:endParaRPr lang="zh-CN" altLang="en-US" sz="4000" b="1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图片 77825" descr="孤驼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088" y="692150"/>
            <a:ext cx="7272337" cy="545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文本框 77826"/>
          <p:cNvSpPr txBox="1">
            <a:spLocks noChangeArrowheads="1"/>
          </p:cNvSpPr>
          <p:nvPr/>
        </p:nvSpPr>
        <p:spPr bwMode="auto">
          <a:xfrm>
            <a:off x="1066800" y="762000"/>
            <a:ext cx="30480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古　道　</a:t>
            </a:r>
            <a:endParaRPr lang="zh-CN" altLang="en-US" sz="4800" b="1">
              <a:solidFill>
                <a:srgbClr val="00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6563" name="文本框 77827"/>
          <p:cNvSpPr txBox="1">
            <a:spLocks noChangeArrowheads="1"/>
          </p:cNvSpPr>
          <p:nvPr/>
        </p:nvSpPr>
        <p:spPr bwMode="auto">
          <a:xfrm>
            <a:off x="2362200" y="2514600"/>
            <a:ext cx="29718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西　风</a:t>
            </a:r>
            <a:endParaRPr lang="zh-CN" altLang="en-US" sz="4800" b="1">
              <a:solidFill>
                <a:srgbClr val="00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6564" name="文本框 77828"/>
          <p:cNvSpPr txBox="1">
            <a:spLocks noChangeArrowheads="1"/>
          </p:cNvSpPr>
          <p:nvPr/>
        </p:nvSpPr>
        <p:spPr bwMode="auto">
          <a:xfrm>
            <a:off x="3810000" y="4267200"/>
            <a:ext cx="2286000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瘦　马</a:t>
            </a:r>
            <a:endParaRPr lang="zh-CN" altLang="en-US" sz="4800" b="1">
              <a:solidFill>
                <a:srgbClr val="00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6565" name="文本框 77830"/>
          <p:cNvSpPr txBox="1">
            <a:spLocks noChangeArrowheads="1"/>
          </p:cNvSpPr>
          <p:nvPr/>
        </p:nvSpPr>
        <p:spPr bwMode="auto">
          <a:xfrm>
            <a:off x="1187450" y="1484313"/>
            <a:ext cx="1006475" cy="4130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5400" b="1">
                <a:solidFill>
                  <a:srgbClr val="CC0000"/>
                </a:solidFill>
                <a:ea typeface="华文行楷" panose="02010800040101010101" pitchFamily="2" charset="-122"/>
              </a:rPr>
              <a:t>古道西风瘦马</a:t>
            </a:r>
            <a:endParaRPr lang="zh-CN" altLang="en-US" sz="5400" b="1">
              <a:solidFill>
                <a:srgbClr val="CC0000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框 83971"/>
          <p:cNvSpPr txBox="1">
            <a:spLocks noChangeArrowheads="1"/>
          </p:cNvSpPr>
          <p:nvPr/>
        </p:nvSpPr>
        <p:spPr bwMode="auto">
          <a:xfrm>
            <a:off x="0" y="836613"/>
            <a:ext cx="9036050" cy="253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800" b="1"/>
              <a:t>     </a:t>
            </a:r>
            <a:r>
              <a:rPr lang="zh-CN" altLang="en-US" sz="3200" b="1">
                <a:latin typeface="宋体" panose="02010600030101010101" pitchFamily="2" charset="-122"/>
              </a:rPr>
              <a:t>在萧瑟的秋风中，在寂寞的古道上，饱尝艰辛的游子骑着一匹瘦瘦的老马，在夕阳西沉的余辉中，向远方踽踽</a:t>
            </a:r>
            <a:r>
              <a:rPr lang="en-US" altLang="zh-CN" sz="3200" b="1">
                <a:latin typeface="宋体" panose="02010600030101010101" pitchFamily="2" charset="-122"/>
              </a:rPr>
              <a:t>(jǔ)</a:t>
            </a:r>
            <a:r>
              <a:rPr lang="zh-CN" altLang="en-US" sz="3200" b="1">
                <a:latin typeface="宋体" panose="02010600030101010101" pitchFamily="2" charset="-122"/>
              </a:rPr>
              <a:t>而行。 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67586" name="文本框 83972"/>
          <p:cNvSpPr txBox="1">
            <a:spLocks noChangeArrowheads="1"/>
          </p:cNvSpPr>
          <p:nvPr/>
        </p:nvSpPr>
        <p:spPr bwMode="auto">
          <a:xfrm>
            <a:off x="34925" y="3717925"/>
            <a:ext cx="8459788" cy="1004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/>
              <a:t>       </a:t>
            </a:r>
            <a:r>
              <a:rPr lang="zh-CN" altLang="en-US" sz="3200" b="1">
                <a:solidFill>
                  <a:srgbClr val="FF0000"/>
                </a:solidFill>
              </a:rPr>
              <a:t>从侧面写出了游子长期漂泊之苦。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图片 71681" descr="沙海跋涉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87675" y="620713"/>
            <a:ext cx="5543550" cy="415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0" name="文本框 71682"/>
          <p:cNvSpPr txBox="1">
            <a:spLocks noChangeArrowheads="1"/>
          </p:cNvSpPr>
          <p:nvPr/>
        </p:nvSpPr>
        <p:spPr bwMode="auto">
          <a:xfrm>
            <a:off x="539750" y="765175"/>
            <a:ext cx="2014538" cy="4103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宋体" panose="02010600030101010101" pitchFamily="2" charset="-122"/>
              </a:rPr>
              <a:t>夕阳西下      </a:t>
            </a:r>
            <a:endParaRPr lang="zh-CN" altLang="en-US" sz="4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latin typeface="宋体" panose="02010600030101010101" pitchFamily="2" charset="-122"/>
              </a:rPr>
              <a:t>断肠人在天涯</a:t>
            </a:r>
            <a:endParaRPr lang="zh-CN" altLang="en-US" sz="4800" b="1">
              <a:latin typeface="宋体" panose="02010600030101010101" pitchFamily="2" charset="-122"/>
            </a:endParaRPr>
          </a:p>
        </p:txBody>
      </p:sp>
      <p:sp>
        <p:nvSpPr>
          <p:cNvPr id="68611" name="文本框 71684"/>
          <p:cNvSpPr txBox="1">
            <a:spLocks noChangeArrowheads="1"/>
          </p:cNvSpPr>
          <p:nvPr/>
        </p:nvSpPr>
        <p:spPr bwMode="auto">
          <a:xfrm>
            <a:off x="611188" y="5013325"/>
            <a:ext cx="8280400" cy="1311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       </a:t>
            </a:r>
            <a:r>
              <a:rPr lang="zh-CN" altLang="en-US" sz="4000" b="1">
                <a:solidFill>
                  <a:srgbClr val="CC0000"/>
                </a:solidFill>
              </a:rPr>
              <a:t>主旨句直抒胸臆</a:t>
            </a:r>
            <a:r>
              <a:rPr lang="zh-CN" altLang="en-US" sz="4000" b="1"/>
              <a:t>，寓情于景，表现了长期流落异乡的人的悲苦。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文本框 72705"/>
          <p:cNvSpPr txBox="1">
            <a:spLocks noChangeArrowheads="1"/>
          </p:cNvSpPr>
          <p:nvPr/>
        </p:nvSpPr>
        <p:spPr bwMode="auto">
          <a:xfrm>
            <a:off x="2843213" y="620713"/>
            <a:ext cx="35052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天净沙</a:t>
            </a:r>
            <a:r>
              <a:rPr lang="en-US" altLang="zh-CN" sz="4000" b="1">
                <a:latin typeface="Times New Roman" panose="02020603050405020304" pitchFamily="18" charset="0"/>
              </a:rPr>
              <a:t>·</a:t>
            </a:r>
            <a:r>
              <a:rPr lang="zh-CN" altLang="en-US" sz="4000" b="1">
                <a:latin typeface="Times New Roman" panose="02020603050405020304" pitchFamily="18" charset="0"/>
              </a:rPr>
              <a:t>秋思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72707" name="文本框 72706"/>
          <p:cNvSpPr txBox="1">
            <a:spLocks noChangeArrowheads="1"/>
          </p:cNvSpPr>
          <p:nvPr/>
        </p:nvSpPr>
        <p:spPr bwMode="auto">
          <a:xfrm>
            <a:off x="5292725" y="1341438"/>
            <a:ext cx="17526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马致远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72708" name="文本框 72707"/>
          <p:cNvSpPr txBox="1">
            <a:spLocks noChangeArrowheads="1"/>
          </p:cNvSpPr>
          <p:nvPr/>
        </p:nvSpPr>
        <p:spPr bwMode="auto">
          <a:xfrm>
            <a:off x="533400" y="1990725"/>
            <a:ext cx="3505200" cy="3506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枯藤老树昏鸦，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古道西风瘦马。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小桥流水人家，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夕阳西下，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断肠人在天涯。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09" name="右大括号 72708"/>
          <p:cNvSpPr/>
          <p:nvPr/>
        </p:nvSpPr>
        <p:spPr bwMode="auto">
          <a:xfrm>
            <a:off x="4038600" y="2143125"/>
            <a:ext cx="304800" cy="1752600"/>
          </a:xfrm>
          <a:prstGeom prst="rightBrace">
            <a:avLst>
              <a:gd name="adj1" fmla="val 4781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2710" name="文本框 72709"/>
          <p:cNvSpPr txBox="1">
            <a:spLocks noChangeArrowheads="1"/>
          </p:cNvSpPr>
          <p:nvPr/>
        </p:nvSpPr>
        <p:spPr bwMode="auto">
          <a:xfrm>
            <a:off x="4572000" y="2278063"/>
            <a:ext cx="1752600" cy="1160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九种景物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形成对比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72711" name="文本框 72710"/>
          <p:cNvSpPr txBox="1">
            <a:spLocks noChangeArrowheads="1"/>
          </p:cNvSpPr>
          <p:nvPr/>
        </p:nvSpPr>
        <p:spPr bwMode="auto">
          <a:xfrm>
            <a:off x="6227763" y="2565400"/>
            <a:ext cx="2743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渲染悲凉的气氛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12" name="右大括号 72711"/>
          <p:cNvSpPr/>
          <p:nvPr/>
        </p:nvSpPr>
        <p:spPr bwMode="auto">
          <a:xfrm>
            <a:off x="4114800" y="4200525"/>
            <a:ext cx="152400" cy="1295400"/>
          </a:xfrm>
          <a:prstGeom prst="rightBrace">
            <a:avLst>
              <a:gd name="adj1" fmla="val 7067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2713" name="直接连接符 72712"/>
          <p:cNvSpPr>
            <a:spLocks noChangeShapeType="1"/>
          </p:cNvSpPr>
          <p:nvPr/>
        </p:nvSpPr>
        <p:spPr bwMode="auto">
          <a:xfrm>
            <a:off x="5292725" y="3717925"/>
            <a:ext cx="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2714" name="文本框 72713"/>
          <p:cNvSpPr txBox="1">
            <a:spLocks noChangeArrowheads="1"/>
          </p:cNvSpPr>
          <p:nvPr/>
        </p:nvSpPr>
        <p:spPr bwMode="auto">
          <a:xfrm>
            <a:off x="4500563" y="4657725"/>
            <a:ext cx="167163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直抒胸臆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15" name="文本框 72714"/>
          <p:cNvSpPr txBox="1">
            <a:spLocks noChangeArrowheads="1"/>
          </p:cNvSpPr>
          <p:nvPr/>
        </p:nvSpPr>
        <p:spPr bwMode="auto">
          <a:xfrm>
            <a:off x="6084888" y="4654550"/>
            <a:ext cx="3200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道出天涯游子之悲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16" name="文本框 72715"/>
          <p:cNvSpPr txBox="1"/>
          <p:nvPr/>
        </p:nvSpPr>
        <p:spPr>
          <a:xfrm>
            <a:off x="1187450" y="5734050"/>
            <a:ext cx="7391400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noProof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寓情于景，表现了长期流落异乡的人的悲苦。</a:t>
            </a:r>
            <a:endParaRPr lang="zh-CN" altLang="en-US" sz="2800" b="1" noProof="1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7" grpId="0"/>
      <p:bldP spid="72708" grpId="0"/>
      <p:bldP spid="72710" grpId="0"/>
      <p:bldP spid="72711" grpId="0"/>
      <p:bldP spid="72714" grpId="0"/>
      <p:bldP spid="72715" grpId="0"/>
      <p:bldP spid="7271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文本框 107521"/>
          <p:cNvSpPr txBox="1">
            <a:spLocks noChangeArrowheads="1"/>
          </p:cNvSpPr>
          <p:nvPr/>
        </p:nvSpPr>
        <p:spPr bwMode="auto">
          <a:xfrm>
            <a:off x="323850" y="1125538"/>
            <a:ext cx="8534400" cy="5203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</a:rPr>
              <a:t>　　前三句全属写景，但又句句写出游子的客愁和乡思。“枯藤”一句写秋末之景，干枯的老藤，苍老的树木，乌鸦哀鸣，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</a:rPr>
              <a:t>渲染出一种萧瑟荒凉的意境，</a:t>
            </a:r>
            <a:r>
              <a:rPr lang="zh-CN" altLang="en-US" b="1">
                <a:latin typeface="Times New Roman" panose="02020603050405020304" pitchFamily="18" charset="0"/>
              </a:rPr>
              <a:t>含蓄地表示出游子无家可归之意。“小桥”一句推出一幅幽雅恬静的画面，与前句形成鲜明的对照，更加引动游子的乡思。“古道”一句写古道荒凉，西风骤起，马也因长途跋涉而累瘦了，从侧面反映出游子在客途中的孤苦寂寞的心情。以上为第一层。 </a:t>
            </a:r>
            <a:br>
              <a:rPr lang="zh-CN" altLang="en-US" b="1">
                <a:latin typeface="Times New Roman" panose="02020603050405020304" pitchFamily="18" charset="0"/>
              </a:rPr>
            </a:br>
            <a:r>
              <a:rPr lang="zh-CN" altLang="en-US" b="1">
                <a:latin typeface="Times New Roman" panose="02020603050405020304" pitchFamily="18" charset="0"/>
              </a:rPr>
              <a:t>　　最后两句为第二层，作者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直抒胸臆，</a:t>
            </a:r>
            <a:r>
              <a:rPr lang="zh-CN" altLang="en-US" b="1">
                <a:latin typeface="Times New Roman" panose="02020603050405020304" pitchFamily="18" charset="0"/>
              </a:rPr>
              <a:t>道出天涯游子之悲。”“夕阳”句点出时间，并照应上文“昏”字。“断肠”句直抒胸臆：游子远离家乡，孤独漂泊，秋景苍凉，时近黄昏，怎不叫人痛断肝肠呢！ </a:t>
            </a:r>
            <a:br>
              <a:rPr lang="zh-CN" altLang="en-US" b="1">
                <a:latin typeface="Times New Roman" panose="02020603050405020304" pitchFamily="18" charset="0"/>
              </a:rPr>
            </a:br>
            <a:r>
              <a:rPr lang="zh-CN" altLang="en-US" b="1">
                <a:latin typeface="Times New Roman" panose="02020603050405020304" pitchFamily="18" charset="0"/>
              </a:rPr>
              <a:t>　　这首小令寄情于物，把凄苦愁楚之情，通过众多自然景物的罗列，就把浓重的深秋色彩，刻画得淋漓尽致。因此，被后人称赞为“秋思之祖”。 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07523" name="文本框 107522"/>
          <p:cNvSpPr txBox="1"/>
          <p:nvPr/>
        </p:nvSpPr>
        <p:spPr>
          <a:xfrm>
            <a:off x="1835150" y="476250"/>
            <a:ext cx="5791200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《</a:t>
            </a:r>
            <a:r>
              <a:rPr lang="zh-CN" altLang="en-US" sz="360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天净沙 秋思</a:t>
            </a:r>
            <a:r>
              <a:rPr lang="en-US" altLang="zh-CN" sz="360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》</a:t>
            </a:r>
            <a:r>
              <a:rPr lang="zh-CN" altLang="en-US" sz="360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简析</a:t>
            </a:r>
            <a:r>
              <a:rPr lang="zh-CN" altLang="en-US" sz="3600" noProof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 </a:t>
            </a:r>
            <a:endParaRPr lang="zh-CN" altLang="en-US" sz="3600" noProof="1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文本框 84995"/>
          <p:cNvSpPr txBox="1">
            <a:spLocks noChangeArrowheads="1"/>
          </p:cNvSpPr>
          <p:nvPr/>
        </p:nvSpPr>
        <p:spPr bwMode="auto">
          <a:xfrm>
            <a:off x="179388" y="620713"/>
            <a:ext cx="540067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</a:rPr>
              <a:t>主题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71682" name="文本框 84996"/>
          <p:cNvSpPr txBox="1">
            <a:spLocks noChangeArrowheads="1"/>
          </p:cNvSpPr>
          <p:nvPr/>
        </p:nvSpPr>
        <p:spPr bwMode="auto">
          <a:xfrm>
            <a:off x="539750" y="2565400"/>
            <a:ext cx="8101013" cy="191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/>
              <a:t>      </a:t>
            </a:r>
            <a:r>
              <a:rPr lang="zh-CN" altLang="en-US" sz="3600" b="1"/>
              <a:t>这首散曲描绘了一幅绝妙的</a:t>
            </a:r>
            <a:r>
              <a:rPr lang="zh-CN" altLang="en-US" sz="3600" b="1">
                <a:solidFill>
                  <a:srgbClr val="CC0000"/>
                </a:solidFill>
              </a:rPr>
              <a:t>深秋晚景图</a:t>
            </a:r>
            <a:r>
              <a:rPr lang="zh-CN" altLang="en-US" sz="3600" b="1"/>
              <a:t>，真切地表现出天涯沦落人的</a:t>
            </a:r>
            <a:r>
              <a:rPr lang="zh-CN" altLang="en-US" sz="3600" b="1">
                <a:solidFill>
                  <a:srgbClr val="CC0000"/>
                </a:solidFill>
              </a:rPr>
              <a:t>孤寂愁苦、思念家乡的思想感情</a:t>
            </a:r>
            <a:r>
              <a:rPr lang="zh-CN" altLang="en-US" sz="3600" b="1"/>
              <a:t>。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8194"/>
          <p:cNvSpPr txBox="1">
            <a:spLocks noChangeArrowheads="1"/>
          </p:cNvSpPr>
          <p:nvPr/>
        </p:nvSpPr>
        <p:spPr bwMode="auto">
          <a:xfrm>
            <a:off x="1828800" y="685800"/>
            <a:ext cx="5486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采菊东篱下，悠然见南山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6" name="文本框 8195"/>
          <p:cNvSpPr txBox="1">
            <a:spLocks noChangeArrowheads="1"/>
          </p:cNvSpPr>
          <p:nvPr/>
        </p:nvSpPr>
        <p:spPr bwMode="auto">
          <a:xfrm>
            <a:off x="914400" y="1524000"/>
            <a:ext cx="7467600" cy="5006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悠然：悠闲自在的样子。南山：庐山。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以美丽的自然景物烘托悠闲自得的情趣。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       “悠然见南山”中“见”，有本子作“望”。苏轼说“因采菊而见山，境与意会，此句最有妙处。近岁俗本皆作‘望南山’，则一篇神气都索然矣。” 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“一语天然万古新，豪华落尽见真淳。”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                            </a:t>
            </a:r>
            <a:r>
              <a:rPr lang="en-US" altLang="zh-CN" sz="2800" b="1"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</a:rPr>
              <a:t>金 </a:t>
            </a:r>
            <a:r>
              <a:rPr lang="en-US" altLang="zh-CN" sz="2800" b="1">
                <a:latin typeface="Times New Roman" panose="02020603050405020304" pitchFamily="18" charset="0"/>
              </a:rPr>
              <a:t>· </a:t>
            </a:r>
            <a:r>
              <a:rPr lang="zh-CN" altLang="en-US" sz="2800" b="1">
                <a:latin typeface="Times New Roman" panose="02020603050405020304" pitchFamily="18" charset="0"/>
              </a:rPr>
              <a:t>元好问</a:t>
            </a:r>
            <a:r>
              <a:rPr lang="en-US" altLang="zh-CN" sz="2800" b="1"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latin typeface="Times New Roman" panose="02020603050405020304" pitchFamily="18" charset="0"/>
              </a:rPr>
              <a:t>论诗</a:t>
            </a:r>
            <a:r>
              <a:rPr lang="en-US" altLang="zh-CN" sz="2800" b="1">
                <a:latin typeface="Times New Roman" panose="02020603050405020304" pitchFamily="18" charset="0"/>
              </a:rPr>
              <a:t>》</a:t>
            </a:r>
            <a:r>
              <a:rPr lang="zh-CN" altLang="en-US" sz="2800" b="1">
                <a:latin typeface="Times New Roman" panose="02020603050405020304" pitchFamily="18" charset="0"/>
              </a:rPr>
              <a:t>绝句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10242"/>
          <p:cNvSpPr txBox="1">
            <a:spLocks noChangeArrowheads="1"/>
          </p:cNvSpPr>
          <p:nvPr/>
        </p:nvSpPr>
        <p:spPr bwMode="auto">
          <a:xfrm>
            <a:off x="2133600" y="838200"/>
            <a:ext cx="5486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山气日夕佳，飞鸟相与还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4" name="文本框 10243"/>
          <p:cNvSpPr txBox="1">
            <a:spLocks noChangeArrowheads="1"/>
          </p:cNvSpPr>
          <p:nvPr/>
        </p:nvSpPr>
        <p:spPr bwMode="auto">
          <a:xfrm>
            <a:off x="1143000" y="1828800"/>
            <a:ext cx="7239000" cy="393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山气：南山的气象。日夕：傍晚。相与：结伴。还：飞回巢。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写南山美妙的晚景。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      </a:t>
            </a:r>
            <a:r>
              <a:rPr lang="en-US" altLang="zh-CN" sz="2800" b="1"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latin typeface="Times New Roman" panose="02020603050405020304" pitchFamily="18" charset="0"/>
              </a:rPr>
              <a:t>归去来辞</a:t>
            </a:r>
            <a:r>
              <a:rPr lang="en-US" altLang="zh-CN" sz="2800" b="1">
                <a:latin typeface="Times New Roman" panose="02020603050405020304" pitchFamily="18" charset="0"/>
              </a:rPr>
              <a:t>》“</a:t>
            </a:r>
            <a:r>
              <a:rPr lang="zh-CN" altLang="en-US" sz="2800" b="1">
                <a:latin typeface="Times New Roman" panose="02020603050405020304" pitchFamily="18" charset="0"/>
              </a:rPr>
              <a:t>鸟倦飞而知还”意思是天色晚了，鸟尚且会“知还”，人当然更应该“迷途知返”。飞鸟晨出夕还，眷恋山林，是出于生物的本性；人既是自然的产物，也应顺应自然之理，生与大自然同生，死与大自然同体。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1266"/>
          <p:cNvSpPr txBox="1">
            <a:spLocks noChangeArrowheads="1"/>
          </p:cNvSpPr>
          <p:nvPr/>
        </p:nvSpPr>
        <p:spPr bwMode="auto">
          <a:xfrm>
            <a:off x="1981200" y="914400"/>
            <a:ext cx="5791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此中有真意，欲辨已忘言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8" name="文本框 11267"/>
          <p:cNvSpPr txBox="1">
            <a:spLocks noChangeArrowheads="1"/>
          </p:cNvSpPr>
          <p:nvPr/>
        </p:nvSpPr>
        <p:spPr bwMode="auto">
          <a:xfrm>
            <a:off x="1524000" y="2057400"/>
            <a:ext cx="6477000" cy="326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此中：此地此时的情景，总指隐逸的田园生活。真意：包括自然情趣和人生真谛。辨：辨别，说明。忘言：不知怎样用言语表达。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   诗人在大自然启迪下，已领悟到人生的真意，又何须用语言表达。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/>
    </p:bldLst>
  </p:timing>
</p:sld>
</file>

<file path=ppt/theme/theme1.xml><?xml version="1.0" encoding="utf-8"?>
<a:theme xmlns:a="http://schemas.openxmlformats.org/drawingml/2006/main" name="模板">
  <a:themeElements>
    <a:clrScheme name="模板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0</TotalTime>
  <Words>7754</Words>
  <Application>WPS 演示</Application>
  <PresentationFormat>全屏显示(4:3)</PresentationFormat>
  <Paragraphs>476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87" baseType="lpstr">
      <vt:lpstr>Arial</vt:lpstr>
      <vt:lpstr>宋体</vt:lpstr>
      <vt:lpstr>Wingdings</vt:lpstr>
      <vt:lpstr>微软雅黑</vt:lpstr>
      <vt:lpstr>Times New Roman</vt:lpstr>
      <vt:lpstr>华文细黑</vt:lpstr>
      <vt:lpstr>黑体</vt:lpstr>
      <vt:lpstr>微软雅黑</vt:lpstr>
      <vt:lpstr>楷体_GB2312</vt:lpstr>
      <vt:lpstr>华文新魏</vt:lpstr>
      <vt:lpstr>方正姚体</vt:lpstr>
      <vt:lpstr>Times New Roman</vt:lpstr>
      <vt:lpstr>_x000B__x000C_</vt:lpstr>
      <vt:lpstr>华文楷体</vt:lpstr>
      <vt:lpstr>Webdings</vt:lpstr>
      <vt:lpstr>仿宋</vt:lpstr>
      <vt:lpstr>新宋体</vt:lpstr>
      <vt:lpstr>华文行楷</vt:lpstr>
      <vt:lpstr>隶书</vt:lpstr>
      <vt:lpstr>Segoe Print</vt:lpstr>
      <vt:lpstr>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次北固山下    王湾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重点词语解释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登幽州台歌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诗歌大意</vt:lpstr>
      <vt:lpstr>登幽州台歌——古诗译文</vt:lpstr>
      <vt:lpstr>这首诗，是古今一致公认的名篇。</vt:lpstr>
      <vt:lpstr>PowerPoint 演示文稿</vt:lpstr>
      <vt:lpstr>PowerPoint 演示文稿</vt:lpstr>
      <vt:lpstr>天  地  人——孤独</vt:lpstr>
      <vt:lpstr>PowerPoint 演示文稿</vt:lpstr>
      <vt:lpstr>PowerPoint 演示文稿</vt:lpstr>
      <vt:lpstr>登幽州台歌——总结</vt:lpstr>
      <vt:lpstr>雁门太守行</vt:lpstr>
      <vt:lpstr>PowerPoint 演示文稿</vt:lpstr>
      <vt:lpstr>PowerPoint 演示文稿</vt:lpstr>
      <vt:lpstr>雁门太守行       李贺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67</cp:revision>
  <dcterms:created xsi:type="dcterms:W3CDTF">2002-04-24T00:28:00Z</dcterms:created>
  <dcterms:modified xsi:type="dcterms:W3CDTF">2017-02-05T06:19:41Z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