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22"/>
  </p:notesMasterIdLst>
  <p:handoutMasterIdLst>
    <p:handoutMasterId r:id="rId23"/>
  </p:handoutMasterIdLst>
  <p:sldIdLst>
    <p:sldId id="325" r:id="rId3"/>
    <p:sldId id="359" r:id="rId4"/>
    <p:sldId id="651" r:id="rId5"/>
    <p:sldId id="778" r:id="rId6"/>
    <p:sldId id="782" r:id="rId7"/>
    <p:sldId id="783" r:id="rId8"/>
    <p:sldId id="652" r:id="rId9"/>
    <p:sldId id="786" r:id="rId10"/>
    <p:sldId id="653" r:id="rId11"/>
    <p:sldId id="788" r:id="rId12"/>
    <p:sldId id="789" r:id="rId13"/>
    <p:sldId id="790" r:id="rId14"/>
    <p:sldId id="791" r:id="rId15"/>
    <p:sldId id="792" r:id="rId16"/>
    <p:sldId id="793" r:id="rId17"/>
    <p:sldId id="440" r:id="rId18"/>
    <p:sldId id="649" r:id="rId19"/>
    <p:sldId id="794" r:id="rId20"/>
    <p:sldId id="795" r:id="rId21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384"/>
        <p:guide pos="394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3" cy="72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fld id="{275DC54A-036E-4F3A-9B99-302CC837E678}" type="datetimeFigureOut">
              <a:rPr lang="zh-CN" altLang="en-US"/>
              <a:t>2021-2-26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defRPr sz="1200" noProof="1" smtClean="0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fld id="{673948C7-B776-4611-84D5-D3DA6F98C200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7508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fld id="{AB91B574-ED30-450A-A2DD-11812758977E}" type="datetimeFigureOut">
              <a:rPr lang="zh-CN" altLang="en-US"/>
              <a:t>2021-2-26</a:t>
            </a:fld>
            <a:endParaRPr lang="zh-CN" altLang="en-US"/>
          </a:p>
        </p:txBody>
      </p:sp>
      <p:sp>
        <p:nvSpPr>
          <p:cNvPr id="15364" name="幻灯片图像占位符 3"/>
          <p:cNvSpPr>
            <a:spLocks noGrp="1" noRot="1" noChangeAspect="1"/>
          </p:cNvSpPr>
          <p:nvPr>
            <p:ph type="sldImg" idx="6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11269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defRPr sz="1200" noProof="1" smtClean="0">
                <a:latin typeface="微软雅黑" panose="020B0503020204020204" charset="-122"/>
                <a:ea typeface="微软雅黑"/>
              </a:defRPr>
            </a:lvl1pPr>
          </a:lstStyle>
          <a:p>
            <a:pPr>
              <a:defRPr/>
            </a:pPr>
            <a:fld id="{21D12FC4-0458-47E3-BD4B-730973C839F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46406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备注占位符 2"/>
          <p:cNvSpPr>
            <a:spLocks noGrp="1"/>
          </p:cNvSpPr>
          <p:nvPr>
            <p:ph type="body" idx="6"/>
          </p:nvPr>
        </p:nvSpPr>
        <p:spPr bwMode="auto">
          <a:noFill/>
        </p:spPr>
        <p:txBody>
          <a:bodyPr wrap="square" numCol="1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/>
            <a:fld id="{FF446219-AA51-46BC-BF84-769D6A2D2676}" type="slidenum">
              <a:rPr lang="zh-CN" altLang="en-US">
                <a:latin typeface="微软雅黑" panose="020B0503020204020204" charset="-122"/>
                <a:ea typeface="微软雅黑"/>
              </a:rPr>
              <a:t>1</a:t>
            </a:fld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7650" name="备注占位符 2"/>
          <p:cNvSpPr>
            <a:spLocks noGrp="1"/>
          </p:cNvSpPr>
          <p:nvPr>
            <p:ph type="body" idx="6"/>
          </p:nvPr>
        </p:nvSpPr>
        <p:spPr bwMode="auto">
          <a:noFill/>
        </p:spPr>
        <p:txBody>
          <a:bodyPr wrap="square" numCol="1" anchorCtr="0" compatLnSpc="1"/>
          <a:lstStyle/>
          <a:p>
            <a:pPr>
              <a:spcBef>
                <a:spcPct val="0"/>
              </a:spcBef>
            </a:pPr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/>
            <a:fld id="{26211FFE-DD15-4F3B-9C6B-85321D1DEF7D}" type="slidenum">
              <a:rPr lang="zh-CN" altLang="en-US">
                <a:latin typeface="微软雅黑" panose="020B0503020204020204" charset="-122"/>
                <a:ea typeface="微软雅黑"/>
              </a:rPr>
              <a:t>2</a:t>
            </a:fld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 rtlCol="0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3" y="1296000"/>
            <a:ext cx="10852237" cy="5041355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l" defTabSz="685800" rtl="0" fontAlgn="base">
        <a:spcBef>
          <a:spcPct val="0"/>
        </a:spcBef>
        <a:spcAft>
          <a:spcPct val="0"/>
        </a:spcAft>
        <a:defRPr sz="2700" b="1" kern="1200" spc="300">
          <a:solidFill>
            <a:srgbClr val="262626"/>
          </a:solidFill>
          <a:latin typeface="Arial" panose="020B0604020202020204" pitchFamily="34" charset="0"/>
          <a:ea typeface="微软雅黑"/>
          <a:cs typeface="+mj-cs"/>
        </a:defRPr>
      </a:lvl1pPr>
      <a:lvl2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2pPr>
      <a:lvl3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3pPr>
      <a:lvl4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4pPr>
      <a:lvl5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5pPr>
      <a:lvl6pPr marL="4572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6pPr>
      <a:lvl7pPr marL="9144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7pPr>
      <a:lvl8pPr marL="13716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8pPr>
      <a:lvl9pPr marL="18288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/>
        </a:defRPr>
      </a:lvl9pPr>
    </p:titleStyle>
    <p:bodyStyle>
      <a:lvl1pPr marL="1714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00" kern="1200" spc="150">
          <a:solidFill>
            <a:srgbClr val="595959"/>
          </a:solidFill>
          <a:latin typeface="Arial" panose="020B0604020202020204" pitchFamily="34" charset="0"/>
          <a:ea typeface="微软雅黑"/>
          <a:cs typeface="+mn-cs"/>
        </a:defRPr>
      </a:lvl1pPr>
      <a:lvl2pPr marL="514350" indent="-171450" algn="l" defTabSz="685800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6500" algn="l"/>
        </a:tabLst>
        <a:defRPr sz="1200" kern="1200" spc="150">
          <a:solidFill>
            <a:srgbClr val="595959"/>
          </a:solidFill>
          <a:latin typeface="Arial" panose="020B0604020202020204" pitchFamily="34" charset="0"/>
          <a:ea typeface="微软雅黑"/>
          <a:cs typeface="+mn-cs"/>
        </a:defRPr>
      </a:lvl2pPr>
      <a:lvl3pPr marL="857250" indent="-171450" algn="l" defTabSz="685800" rtl="0" fontAlgn="base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kern="1200" spc="150">
          <a:solidFill>
            <a:srgbClr val="595959"/>
          </a:solidFill>
          <a:latin typeface="Arial" panose="020B0604020202020204" pitchFamily="34" charset="0"/>
          <a:ea typeface="微软雅黑"/>
          <a:cs typeface="+mn-cs"/>
        </a:defRPr>
      </a:lvl3pPr>
      <a:lvl4pPr marL="1200150" indent="-171450" algn="l" defTabSz="685800" rtl="0" fontAlgn="base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defRPr sz="1000" kern="1200" spc="150">
          <a:solidFill>
            <a:srgbClr val="595959"/>
          </a:solidFill>
          <a:latin typeface="Arial" panose="020B0604020202020204" pitchFamily="34" charset="0"/>
          <a:ea typeface="微软雅黑"/>
          <a:cs typeface="+mn-cs"/>
        </a:defRPr>
      </a:lvl4pPr>
      <a:lvl5pPr marL="1543050" indent="-171450" algn="l" defTabSz="685800" rtl="0" fontAlgn="base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00" kern="1200" spc="150">
          <a:solidFill>
            <a:srgbClr val="595959"/>
          </a:solidFill>
          <a:latin typeface="Arial" panose="020B0604020202020204" pitchFamily="34" charset="0"/>
          <a:ea typeface="微软雅黑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8338" y="431800"/>
            <a:ext cx="10855325" cy="647700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668338" y="1295400"/>
            <a:ext cx="10855325" cy="504031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KSO_TEMPLATE" hidden="1"/>
          <p:cNvSpPr/>
          <p:nvPr>
            <p:custDataLst>
              <p:tags r:id="rId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8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800" b="1" kern="1200" spc="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/>
        </a:defRPr>
      </a:lvl9pPr>
    </p:titleStyle>
    <p:bodyStyle>
      <a:lvl1pPr marL="2286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5"/>
          <p:cNvSpPr txBox="1"/>
          <p:nvPr/>
        </p:nvSpPr>
        <p:spPr>
          <a:xfrm>
            <a:off x="12700" y="2001838"/>
            <a:ext cx="121793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defRPr/>
            </a:pPr>
            <a:r>
              <a:rPr lang="zh-CN" altLang="zh-CN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宋体" panose="02010600030101010101" pitchFamily="2" charset="-122"/>
                <a:sym typeface="+mn-ea"/>
              </a:rPr>
              <a:t>九年级下册古文精练</a:t>
            </a:r>
          </a:p>
          <a:p>
            <a:pPr algn="ctr">
              <a:defRPr/>
            </a:pPr>
            <a:endParaRPr lang="zh-CN" altLang="zh-CN" sz="4800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ctr">
              <a:defRPr/>
            </a:pPr>
            <a:r>
              <a:rPr lang="zh-CN" altLang="zh-CN" sz="48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送东阳马生序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8980" y="700405"/>
            <a:ext cx="10995660" cy="3553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2.作者写这篇文章，讲述自己的求学经历，赠送同乡后学，主要是想表达什么意思？（文章主旨）_____</a:t>
            </a:r>
            <a:r>
              <a:rPr lang="en-US" altLang="zh-CN"/>
              <a:t>___________________________________________________________________________________________________________________________________________________________________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03020" y="2045335"/>
            <a:ext cx="9616440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</a:rPr>
              <a:t>这是一篇劝学之作。作者以自己的亲身经历，说明了为学之难。意在强调：要想学业有成，必须克服种种困难，抵制各种享乐和物质诱惑，勤勤恳恳，专心致志。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99135" y="730250"/>
            <a:ext cx="1099566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3.作者家贫嗜学，乐以忘忧，在老师面前毕恭毕敬。我们现在应该如何看待这种学习态度和从师尊师的表现？(情感主旨)</a:t>
            </a:r>
          </a:p>
          <a:p>
            <a:pPr>
              <a:lnSpc>
                <a:spcPct val="150000"/>
              </a:lnSpc>
            </a:pPr>
            <a:r>
              <a:rPr lang="zh-CN" altLang="en-US"/>
              <a:t>_____</a:t>
            </a:r>
            <a:r>
              <a:rPr lang="en-US" altLang="zh-CN"/>
              <a:t>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9500" y="2057400"/>
            <a:ext cx="973582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</a:rPr>
              <a:t>示例一：赞同。学生应该虚心学习，在老师面前毕恭毕敬，这既是对老师的尊敬，也是自己虚心求教的表现。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</a:rPr>
              <a:t>示例二：不赞同。我们要善于表达自己的疑问和想法，与老师平等地交流、沟通，这样有利于求得真正的知识。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2305" y="194945"/>
            <a:ext cx="10807700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/>
              <a:t>（二）综合分析选择题。</a:t>
            </a:r>
          </a:p>
          <a:p>
            <a:pPr>
              <a:lnSpc>
                <a:spcPct val="130000"/>
              </a:lnSpc>
            </a:pPr>
            <a:r>
              <a:rPr lang="zh-CN" altLang="en-US"/>
              <a:t>1.下列对文章内容的理解和分析，不正确的一项是  （     ）</a:t>
            </a:r>
          </a:p>
          <a:p>
            <a:pPr>
              <a:lnSpc>
                <a:spcPct val="130000"/>
              </a:lnSpc>
            </a:pPr>
            <a:r>
              <a:rPr lang="zh-CN" altLang="en-US"/>
              <a:t>A.文章开篇点出作者“嗜学”却“家贫”的主客观情况，为解决“无书”的问题只能求借于“藏书之家”“手自笔录”，可见作者读书之艰难。</a:t>
            </a:r>
          </a:p>
          <a:p>
            <a:pPr>
              <a:lnSpc>
                <a:spcPct val="130000"/>
              </a:lnSpc>
            </a:pPr>
            <a:r>
              <a:rPr lang="zh-CN" altLang="en-US"/>
              <a:t>B.第2段叙写求学的艰苦，连用“被”“戴”“腰”“佩”“备”数个动词，写出了富家子弟金玉其外的形象，生动传神，凸显作者的苦寒之状。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161905" y="838835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C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4350" y="4939030"/>
            <a:ext cx="1117727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1. 【解析】“非天资之卑，则心不若余之专耳”的意思是“如果不是天资低下，就是用心不像我那样专一罢了”，可见原因除了学习不够刻苦专心，还有可能因为天资太差。C项“唯一的原因”表述有误。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2320" y="876935"/>
            <a:ext cx="1047877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/>
              <a:t>C.第3段叙述从回忆转到现实，太学生今日条件优越，若“业有不精、德有不成”，唯一的原因就是学习不够刻苦专心，托出“劝学”的主旨。</a:t>
            </a:r>
          </a:p>
          <a:p>
            <a:pPr>
              <a:lnSpc>
                <a:spcPct val="140000"/>
              </a:lnSpc>
            </a:pPr>
            <a:r>
              <a:rPr lang="zh-CN" altLang="en-US"/>
              <a:t>D.本文抒情句虽少却极富特点，如文章结尾“余之志也”“岂知予者哉”两句，在议论中表明自己的心志意向，有一唱三叹、低回婉转之致。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2940" y="600710"/>
            <a:ext cx="11045190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/>
              <a:t>2.下列对文章内容的理解和分析，不正确的一项是（      ）</a:t>
            </a:r>
          </a:p>
          <a:p>
            <a:pPr>
              <a:lnSpc>
                <a:spcPct val="130000"/>
              </a:lnSpc>
            </a:pPr>
            <a:r>
              <a:rPr lang="zh-CN" altLang="en-US"/>
              <a:t>A．这是一篇赠序，作者写这篇文章的目的，是为了向人们展示自己年轻时求学的艰难和勤奋学习的经历，以炫耀自己的能力。</a:t>
            </a:r>
          </a:p>
          <a:p>
            <a:pPr>
              <a:lnSpc>
                <a:spcPct val="130000"/>
              </a:lnSpc>
            </a:pPr>
            <a:r>
              <a:rPr lang="zh-CN" altLang="en-US"/>
              <a:t>B．第②段作者将富家子弟的“烨然若神人”与自己的“缊袍敝衣”的生活状态进行对比，突出作者甘于敝衣、粗粝是因为“中有足乐者”。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805035" y="669290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A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37870" y="4171315"/>
            <a:ext cx="10880090" cy="2630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b="1">
                <a:solidFill>
                  <a:srgbClr val="FF0000"/>
                </a:solidFill>
              </a:rPr>
              <a:t>2. 【解析】描述作者借书求师之难，饥寒奔走之苦，并与太学生加以对比，说明学业能否有所成就，主要在于主观努力，不在天资的高下和条件的优劣。A项中“是为了向人们展示自己年轻时求学的艰难和勤奋学习的经历，以炫耀自己的能力”理解有误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94740" y="810895"/>
            <a:ext cx="10002520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/>
              <a:t>C．“色愈恭，礼愈至，不敢出一言以复”这几句话从正面生动描写作者在老师发怒时求学的情景，体现出作者虔诚、恭敬、谦和的学习态度。</a:t>
            </a:r>
          </a:p>
          <a:p>
            <a:pPr>
              <a:lnSpc>
                <a:spcPct val="130000"/>
              </a:lnSpc>
            </a:pPr>
            <a:r>
              <a:rPr lang="zh-CN" altLang="en-US"/>
              <a:t>D．选文讲道理主要采用夹叙夹议的方法，通过作者现身说法的途径，包含着自身的经历和感受，显得情意真挚，读来亲切感人。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8970" y="941070"/>
            <a:ext cx="1083564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/>
              <a:t>王安石待客</a:t>
            </a:r>
          </a:p>
          <a:p>
            <a:pPr>
              <a:lnSpc>
                <a:spcPct val="120000"/>
              </a:lnSpc>
            </a:pPr>
            <a:r>
              <a:rPr lang="zh-CN" altLang="en-US"/>
              <a:t>    王安石在相位，</a:t>
            </a:r>
            <a:r>
              <a:rPr lang="zh-CN" altLang="en-US" u="sng"/>
              <a:t>子妇之亲</a:t>
            </a:r>
            <a:r>
              <a:rPr lang="zh-CN" altLang="en-US" u="sng" baseline="30000"/>
              <a:t>①</a:t>
            </a:r>
            <a:r>
              <a:rPr lang="zh-CN" altLang="en-US" u="sng"/>
              <a:t>萧氏子至京师</a:t>
            </a:r>
            <a:r>
              <a:rPr lang="zh-CN" altLang="en-US" u="sng" baseline="30000"/>
              <a:t>②</a:t>
            </a:r>
            <a:r>
              <a:rPr lang="zh-CN" altLang="en-US" u="sng"/>
              <a:t>因谒公公约之饭。</a:t>
            </a:r>
            <a:r>
              <a:rPr lang="zh-CN" altLang="en-US"/>
              <a:t>翌日，萧氏子盛服而往，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意</a:t>
            </a:r>
            <a:r>
              <a:rPr lang="zh-CN" altLang="en-US"/>
              <a:t>为公必盛馔</a:t>
            </a:r>
            <a:r>
              <a:rPr lang="zh-CN" altLang="en-US" baseline="30000"/>
              <a:t>③</a:t>
            </a:r>
            <a:r>
              <a:rPr lang="zh-CN" altLang="en-US"/>
              <a:t>。日过午，觉饥甚而不敢去。又久之，方命坐，果蔬</a:t>
            </a:r>
            <a:r>
              <a:rPr lang="zh-CN" altLang="en-US" baseline="30000"/>
              <a:t>④</a:t>
            </a:r>
            <a:r>
              <a:rPr lang="zh-CN" altLang="en-US"/>
              <a:t>皆不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具</a:t>
            </a:r>
            <a:r>
              <a:rPr lang="zh-CN" altLang="en-US"/>
              <a:t>，其人已心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怪</a:t>
            </a:r>
            <a:r>
              <a:rPr lang="zh-CN" altLang="en-US"/>
              <a:t>之。酒三行</a:t>
            </a:r>
            <a:r>
              <a:rPr lang="zh-CN" altLang="en-US" baseline="30000"/>
              <a:t>⑤</a:t>
            </a:r>
            <a:r>
              <a:rPr lang="zh-CN" altLang="en-US"/>
              <a:t>，初供胡饼两枚，次供猪脔</a:t>
            </a:r>
            <a:r>
              <a:rPr lang="zh-CN" altLang="en-US" baseline="30000"/>
              <a:t>⑥</a:t>
            </a:r>
            <a:r>
              <a:rPr lang="zh-CN" altLang="en-US"/>
              <a:t>数四，顷即供饭，旁置菜羹而已。萧氏子颇骄纵，不复下箸，惟啖</a:t>
            </a:r>
            <a:r>
              <a:rPr lang="zh-CN" altLang="en-US" baseline="30000"/>
              <a:t>⑦</a:t>
            </a:r>
            <a:r>
              <a:rPr lang="zh-CN" altLang="en-US"/>
              <a:t>胡饼中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间</a:t>
            </a:r>
            <a:r>
              <a:rPr lang="zh-CN" altLang="en-US"/>
              <a:t>少许，留其四旁，公取自食之。其人愧甚而退。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18490" y="4837430"/>
            <a:ext cx="10627360" cy="1753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【注释】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①子妇之亲：儿媳妇家的亲戚。②京师：京城。③馔(zhuàn):准备食物。④果蔬：泛指菜肴。⑤酒三行：指喝了几杯酒。⑥脔(luán)：切成小块的肉。⑦啖：吃。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42010" y="596265"/>
            <a:ext cx="1083564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b="1"/>
              <a:t>【参考译文】</a:t>
            </a:r>
            <a:r>
              <a:rPr lang="zh-CN" altLang="en-US"/>
              <a:t>王安石做宰相的时候，儿媳妇家的亲戚萧氏子到了京城，就去拜访王安石，王安石邀请他吃饭。第二天，萧氏子穿盛装前往，料想王安石一定准备盛宴招待他。过了中午，他觉得很饿，可是又不敢就这样离开。又过了很久，王安石才下令入座，菜肴都没准备。萧公子心里觉得很奇怪。喝了几杯酒，才上了两块胡饼，再上了四份切成小块的肉，一会儿就上饭了，旁边只安置了菜羹罢了。萧氏子很骄横放纵，不再下筷子，只吃胡饼中间的一小部分，把四边都留下，王安石把剩下的饼拿过来自己吃了。萧公子很惭愧地告辞了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6940" y="937260"/>
            <a:ext cx="10685780" cy="3553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1.下列句子中加点词语解释不正确的一项是（     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A.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意</a:t>
            </a:r>
            <a:r>
              <a:rPr lang="zh-CN" altLang="en-US"/>
              <a:t>为公必盛馔（神情）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B.果蔬皆不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具</a:t>
            </a:r>
            <a:r>
              <a:rPr lang="zh-CN" altLang="en-US"/>
              <a:t>（具备）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C.其人已心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怪</a:t>
            </a:r>
            <a:r>
              <a:rPr lang="zh-CN" altLang="en-US"/>
              <a:t>之（对……感到奇怪）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D.惟啖胡饼中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间</a:t>
            </a:r>
            <a:r>
              <a:rPr lang="zh-CN" altLang="en-US"/>
              <a:t>少许（中间；当中）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808720" y="1070610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A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9115" y="4643755"/>
            <a:ext cx="1132205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【解析】A. 想，料想；与“意将隧入以攻其后也。”中的“意”同义。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5670" y="1087120"/>
            <a:ext cx="1050925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2. 请用“/”给文中画线的句子断句。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子 妇 之 亲 萧 氏 子 至 京 师  因 谒 公   公 约 之 饭。</a:t>
            </a:r>
          </a:p>
          <a:p>
            <a:pPr>
              <a:lnSpc>
                <a:spcPct val="150000"/>
              </a:lnSpc>
            </a:pP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3. 王安石具有什么样的品质？根据文意，用自己的话简要回答。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</a:t>
            </a:r>
            <a:r>
              <a:rPr lang="zh-CN" altLang="en-US"/>
              <a:t>____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563360" y="1946910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/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481695" y="1946910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/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83005" y="4624070"/>
            <a:ext cx="362902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节俭，不铺张浪费。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671830" y="1098550"/>
            <a:ext cx="4059555" cy="703580"/>
            <a:chOff x="1058" y="1914"/>
            <a:chExt cx="6393" cy="1108"/>
          </a:xfrm>
        </p:grpSpPr>
        <p:pic>
          <p:nvPicPr>
            <p:cNvPr id="11" name="图片 10" descr="图片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8" y="1914"/>
              <a:ext cx="4995" cy="110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2582" y="1961"/>
              <a:ext cx="4869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名句默写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78230" y="1891665"/>
            <a:ext cx="9914890" cy="3553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1. 以中有足乐者，</a:t>
            </a:r>
            <a:r>
              <a:rPr lang="en-US" altLang="zh-CN" dirty="0"/>
              <a:t>_____________________________</a:t>
            </a:r>
            <a:r>
              <a:rPr lang="zh-CN" altLang="en-US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2. 其业有不精、德有不成者，</a:t>
            </a:r>
            <a:r>
              <a:rPr lang="en-US" altLang="zh-CN" dirty="0"/>
              <a:t>_____________________</a:t>
            </a:r>
            <a:r>
              <a:rPr lang="zh-CN" altLang="en-US" dirty="0"/>
              <a:t>，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_____________________</a:t>
            </a:r>
            <a:r>
              <a:rPr lang="zh-CN" altLang="en-US" dirty="0"/>
              <a:t>，岂他人之过哉！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3. 文中最能表现作者抄书之苦的句子是：</a:t>
            </a:r>
            <a:r>
              <a:rPr lang="en-US" altLang="zh-CN" dirty="0"/>
              <a:t>___________</a:t>
            </a:r>
            <a:r>
              <a:rPr lang="zh-CN" altLang="en-US" dirty="0"/>
              <a:t>，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___________</a:t>
            </a:r>
            <a:r>
              <a:rPr lang="zh-CN" altLang="en-US" dirty="0"/>
              <a:t>，</a:t>
            </a:r>
            <a:r>
              <a:rPr lang="en-US" altLang="zh-CN" dirty="0"/>
              <a:t>________________</a:t>
            </a:r>
            <a:r>
              <a:rPr lang="zh-CN" altLang="en-US" dirty="0"/>
              <a:t>，</a:t>
            </a:r>
            <a:r>
              <a:rPr lang="en-US" altLang="zh-CN" dirty="0"/>
              <a:t>___________</a:t>
            </a:r>
            <a:r>
              <a:rPr lang="zh-CN" altLang="en-US" dirty="0"/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90415" y="2006600"/>
            <a:ext cx="401193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不知口体之奉不若人也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598285" y="2735580"/>
            <a:ext cx="209740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非天质之卑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43660" y="3434715"/>
            <a:ext cx="324612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则心不若余之专耳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540750" y="4133215"/>
            <a:ext cx="133159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天大寒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18590" y="4802505"/>
            <a:ext cx="133159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砚冰坚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72205" y="4802505"/>
            <a:ext cx="248031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手指不可屈伸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216775" y="4787265"/>
            <a:ext cx="133159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弗之怠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63600" y="527050"/>
            <a:ext cx="3764915" cy="714375"/>
            <a:chOff x="4683" y="3992"/>
            <a:chExt cx="5929" cy="1125"/>
          </a:xfrm>
        </p:grpSpPr>
        <p:pic>
          <p:nvPicPr>
            <p:cNvPr id="3" name="图片 2" descr="图片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83" y="3992"/>
              <a:ext cx="4133" cy="1125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5743" y="4108"/>
              <a:ext cx="4869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3200" b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  <a:sym typeface="+mn-ea"/>
                </a:rPr>
                <a:t>字词解释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63575" y="1219835"/>
            <a:ext cx="10775950" cy="4939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/>
              <a:t>（一）解释下列句子中加点词语的意思。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1. 无从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致</a:t>
            </a:r>
            <a:r>
              <a:rPr lang="zh-CN" altLang="en-US"/>
              <a:t>书以观___________</a:t>
            </a:r>
            <a:r>
              <a:rPr lang="zh-CN" altLang="en-US">
                <a:sym typeface="+mn-ea"/>
              </a:rPr>
              <a:t>_______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2. 每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假借</a:t>
            </a:r>
            <a:r>
              <a:rPr lang="zh-CN" altLang="en-US"/>
              <a:t>于藏书之家___________</a:t>
            </a:r>
            <a:r>
              <a:rPr lang="zh-CN" altLang="en-US">
                <a:sym typeface="+mn-ea"/>
              </a:rPr>
              <a:t>_______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3. 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走</a:t>
            </a:r>
            <a:r>
              <a:rPr lang="zh-CN" altLang="en-US"/>
              <a:t>送之___________</a:t>
            </a:r>
            <a:r>
              <a:rPr lang="zh-CN" altLang="en-US">
                <a:sym typeface="+mn-ea"/>
              </a:rPr>
              <a:t>_______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4. 尝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趋</a:t>
            </a:r>
            <a:r>
              <a:rPr lang="zh-CN" altLang="en-US"/>
              <a:t>百里外___________</a:t>
            </a:r>
            <a:r>
              <a:rPr lang="zh-CN" altLang="en-US">
                <a:sym typeface="+mn-ea"/>
              </a:rPr>
              <a:t>_______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5.  门人弟子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填</a:t>
            </a:r>
            <a:r>
              <a:rPr lang="zh-CN" altLang="en-US"/>
              <a:t>其室___________</a:t>
            </a:r>
            <a:r>
              <a:rPr lang="zh-CN" altLang="en-US">
                <a:sym typeface="+mn-ea"/>
              </a:rPr>
              <a:t>_______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6. 未尝稍将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辞色</a:t>
            </a:r>
            <a:r>
              <a:rPr lang="zh-CN" altLang="en-US"/>
              <a:t>___________</a:t>
            </a:r>
            <a:r>
              <a:rPr lang="zh-CN" altLang="en-US">
                <a:sym typeface="+mn-ea"/>
              </a:rPr>
              <a:t>_______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686935" y="2066925"/>
            <a:ext cx="9486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得到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82895" y="2720975"/>
            <a:ext cx="5657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43630" y="3375660"/>
            <a:ext cx="5657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跑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33240" y="4088765"/>
            <a:ext cx="133159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快步走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820920" y="4743450"/>
            <a:ext cx="9486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挤满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264660" y="5456555"/>
            <a:ext cx="209740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言辞和脸色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13485" y="781050"/>
            <a:ext cx="1006221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ym typeface="+mn-ea"/>
              </a:rPr>
              <a:t>7.  援疑质理__________________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>
                <a:sym typeface="+mn-ea"/>
              </a:rPr>
              <a:t>8. 或遇其叱咄__________________</a:t>
            </a:r>
          </a:p>
          <a:p>
            <a:pPr>
              <a:lnSpc>
                <a:spcPct val="150000"/>
              </a:lnSpc>
            </a:pPr>
            <a:r>
              <a:rPr lang="zh-CN" altLang="en-US">
                <a:sym typeface="+mn-ea"/>
              </a:rPr>
              <a:t>9. 俟其欣悦__________________</a:t>
            </a:r>
          </a:p>
          <a:p>
            <a:pPr>
              <a:lnSpc>
                <a:spcPct val="150000"/>
              </a:lnSpc>
            </a:pPr>
            <a:r>
              <a:rPr lang="zh-CN" altLang="en-US"/>
              <a:t>10. 腰白玉之环___________</a:t>
            </a:r>
            <a:r>
              <a:rPr lang="zh-CN" altLang="en-US">
                <a:sym typeface="+mn-ea"/>
              </a:rPr>
              <a:t>_______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11. 缀公卿之后___________</a:t>
            </a:r>
            <a:r>
              <a:rPr lang="zh-CN" altLang="en-US">
                <a:sym typeface="+mn-ea"/>
              </a:rPr>
              <a:t>_______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12. 父母岁有裘葛之遗__________</a:t>
            </a:r>
            <a:r>
              <a:rPr lang="zh-CN" altLang="en-US">
                <a:sym typeface="+mn-ea"/>
              </a:rPr>
              <a:t>_______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02380" y="922655"/>
            <a:ext cx="305562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 引、提出；询问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86910" y="1605915"/>
            <a:ext cx="209740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训斥，呵责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51630" y="2275205"/>
            <a:ext cx="9486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等待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442460" y="2973705"/>
            <a:ext cx="209740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在腰间佩戴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954270" y="3672205"/>
            <a:ext cx="9486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跟随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408930" y="4356735"/>
            <a:ext cx="209740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给予，赠送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1905" y="676910"/>
            <a:ext cx="1045083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/>
              <a:t>（二）文言词汇选择题。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1.下列各组句子中，加点词语意思相同的一项是（     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A.计日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以</a:t>
            </a:r>
            <a:r>
              <a:rPr lang="zh-CN" altLang="en-US"/>
              <a:t>还/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以</a:t>
            </a:r>
            <a:r>
              <a:rPr lang="zh-CN" altLang="en-US"/>
              <a:t>塞忠谏之路也</a:t>
            </a:r>
          </a:p>
          <a:p>
            <a:pPr>
              <a:lnSpc>
                <a:spcPct val="150000"/>
              </a:lnSpc>
            </a:pPr>
            <a:r>
              <a:rPr lang="zh-CN" altLang="en-US"/>
              <a:t>B.烨然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若</a:t>
            </a:r>
            <a:r>
              <a:rPr lang="zh-CN" altLang="en-US"/>
              <a:t>神人/不知口体之奉不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若</a:t>
            </a:r>
            <a:r>
              <a:rPr lang="zh-CN" altLang="en-US"/>
              <a:t>人也</a:t>
            </a:r>
          </a:p>
          <a:p>
            <a:pPr>
              <a:lnSpc>
                <a:spcPct val="150000"/>
              </a:lnSpc>
            </a:pPr>
            <a:r>
              <a:rPr lang="zh-CN" altLang="en-US"/>
              <a:t>C.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辞</a:t>
            </a:r>
            <a:r>
              <a:rPr lang="zh-CN" altLang="en-US"/>
              <a:t>甚畅达/旦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辞</a:t>
            </a:r>
            <a:r>
              <a:rPr lang="zh-CN" altLang="en-US"/>
              <a:t>爷娘去</a:t>
            </a:r>
          </a:p>
          <a:p>
            <a:pPr>
              <a:lnSpc>
                <a:spcPct val="150000"/>
              </a:lnSpc>
            </a:pPr>
            <a:r>
              <a:rPr lang="zh-CN" altLang="en-US"/>
              <a:t>D.言和而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色</a:t>
            </a:r>
            <a:r>
              <a:rPr lang="zh-CN" altLang="en-US"/>
              <a:t>夷/秦王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色</a:t>
            </a:r>
            <a:r>
              <a:rPr lang="zh-CN" altLang="en-US"/>
              <a:t>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027285" y="1487170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D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98245" y="4845050"/>
            <a:ext cx="973582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</a:rPr>
              <a:t>1. 【解析】A.表顺承/以致；B.好像/比得上；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</a:rPr>
              <a:t>          C.言辞，文辞/告别，辞别；D.脸色，表情。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0600" y="1063625"/>
            <a:ext cx="10151110" cy="3553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2.下列各组句子中，加点词语意思相同的一项是（     ）</a:t>
            </a:r>
          </a:p>
          <a:p>
            <a:pPr>
              <a:lnSpc>
                <a:spcPct val="150000"/>
              </a:lnSpc>
            </a:pPr>
            <a:r>
              <a:rPr lang="zh-CN" altLang="en-US"/>
              <a:t>A.腰人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持</a:t>
            </a:r>
            <a:r>
              <a:rPr lang="zh-CN" altLang="en-US"/>
              <a:t>汤沃灌/将军亚夫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持</a:t>
            </a:r>
            <a:r>
              <a:rPr lang="zh-CN" altLang="en-US"/>
              <a:t>兵揖曰</a:t>
            </a:r>
          </a:p>
          <a:p>
            <a:pPr>
              <a:lnSpc>
                <a:spcPct val="150000"/>
              </a:lnSpc>
            </a:pPr>
            <a:r>
              <a:rPr lang="zh-CN" altLang="en-US"/>
              <a:t>B.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预</a:t>
            </a:r>
            <a:r>
              <a:rPr lang="zh-CN" altLang="en-US"/>
              <a:t>君子之列/难以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预</a:t>
            </a:r>
            <a:r>
              <a:rPr lang="zh-CN" altLang="en-US"/>
              <a:t>料</a:t>
            </a:r>
          </a:p>
          <a:p>
            <a:pPr>
              <a:lnSpc>
                <a:spcPct val="150000"/>
              </a:lnSpc>
            </a:pPr>
            <a:r>
              <a:rPr lang="zh-CN" altLang="en-US"/>
              <a:t>C.日待坐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备</a:t>
            </a:r>
            <a:r>
              <a:rPr lang="zh-CN" altLang="en-US"/>
              <a:t>顾问/前人之述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备</a:t>
            </a:r>
            <a:r>
              <a:rPr lang="zh-CN" altLang="en-US"/>
              <a:t>矣</a:t>
            </a:r>
          </a:p>
          <a:p>
            <a:pPr>
              <a:lnSpc>
                <a:spcPct val="150000"/>
              </a:lnSpc>
            </a:pPr>
            <a:r>
              <a:rPr lang="zh-CN" altLang="en-US"/>
              <a:t>D.父母岁有裘葛之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遗</a:t>
            </a:r>
            <a:r>
              <a:rPr lang="zh-CN" altLang="en-US"/>
              <a:t>/以光先帝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遗</a:t>
            </a:r>
            <a:r>
              <a:rPr lang="zh-CN" altLang="en-US"/>
              <a:t>德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730105" y="1160145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A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94740" y="4541520"/>
            <a:ext cx="1024128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</a:rPr>
              <a:t>2. 【解析】A.拿着；B.参与/预先；C.准备/详尽，完备；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</a:rPr>
              <a:t>           D.给予，赠送/遗留。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78840" y="322580"/>
            <a:ext cx="4037965" cy="942975"/>
            <a:chOff x="5353" y="7731"/>
            <a:chExt cx="6359" cy="1485"/>
          </a:xfrm>
        </p:grpSpPr>
        <p:pic>
          <p:nvPicPr>
            <p:cNvPr id="6" name="图片 5" descr="图片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53" y="7731"/>
              <a:ext cx="5925" cy="148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6843" y="8092"/>
              <a:ext cx="4869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3200" b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  <a:sym typeface="+mn-ea"/>
                </a:rPr>
                <a:t>句子翻译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57250" y="1276985"/>
            <a:ext cx="10805160" cy="4939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1.门人弟子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填</a:t>
            </a:r>
            <a:r>
              <a:rPr lang="zh-CN" altLang="en-US"/>
              <a:t>其室，未尝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稍降辞色</a:t>
            </a:r>
            <a:r>
              <a:rPr lang="zh-CN" altLang="en-US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___________________________________________________________________________________________________</a:t>
            </a:r>
            <a:r>
              <a:rPr lang="zh-CN" altLang="en-US"/>
              <a:t>____</a:t>
            </a:r>
          </a:p>
          <a:p>
            <a:pPr>
              <a:lnSpc>
                <a:spcPct val="150000"/>
              </a:lnSpc>
            </a:pPr>
            <a:r>
              <a:rPr lang="zh-CN" altLang="en-US"/>
              <a:t>2.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援疑质理</a:t>
            </a:r>
            <a:r>
              <a:rPr lang="zh-CN" altLang="en-US"/>
              <a:t>，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俯身倾耳以请</a:t>
            </a:r>
            <a:r>
              <a:rPr lang="zh-CN" altLang="en-US"/>
              <a:t>。(2019葫芦岛)</a:t>
            </a:r>
          </a:p>
          <a:p>
            <a:pPr>
              <a:lnSpc>
                <a:spcPct val="15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____________________________________________</a:t>
            </a:r>
            <a:r>
              <a:rPr lang="zh-CN" altLang="en-US"/>
              <a:t>____</a:t>
            </a:r>
          </a:p>
          <a:p>
            <a:pPr>
              <a:lnSpc>
                <a:spcPct val="150000"/>
              </a:lnSpc>
            </a:pPr>
            <a:r>
              <a:rPr lang="zh-CN" altLang="en-US"/>
              <a:t>3.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负箧曳屣</a:t>
            </a:r>
            <a:r>
              <a:rPr lang="zh-CN" altLang="en-US"/>
              <a:t>行深山巨谷中。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____________________________________________</a:t>
            </a:r>
            <a:r>
              <a:rPr lang="zh-CN" altLang="en-US"/>
              <a:t>____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01445" y="1922145"/>
            <a:ext cx="885444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学生们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挤满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了他的屋子，他从没有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把言辞和脸色略变得温和一些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2360" y="4133850"/>
            <a:ext cx="89858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提出疑难，询问道理，弯下身子，侧着耳朵来请教。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11910" y="5501640"/>
            <a:ext cx="707517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背着书箱，拖着鞋子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，走在深山大谷中。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2165" y="566420"/>
            <a:ext cx="10835640" cy="5492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/>
              <a:t>4.至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舍</a:t>
            </a:r>
            <a:r>
              <a:rPr lang="zh-CN" altLang="en-US"/>
              <a:t>，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四支僵劲</a:t>
            </a:r>
            <a:r>
              <a:rPr lang="zh-CN" altLang="en-US"/>
              <a:t>不能动。</a:t>
            </a:r>
          </a:p>
          <a:p>
            <a:pPr>
              <a:lnSpc>
                <a:spcPct val="13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____________________________________________</a:t>
            </a:r>
            <a:r>
              <a:rPr lang="zh-CN" altLang="en-US"/>
              <a:t>____</a:t>
            </a:r>
          </a:p>
          <a:p>
            <a:pPr>
              <a:lnSpc>
                <a:spcPct val="130000"/>
              </a:lnSpc>
            </a:pPr>
            <a:r>
              <a:rPr lang="zh-CN" altLang="en-US"/>
              <a:t>5.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主人日再食</a:t>
            </a:r>
            <a:r>
              <a:rPr lang="zh-CN" altLang="en-US"/>
              <a:t>，无鲜肥滋味之享。(2019南充、凉山州、贵州三州联考、毕节)</a:t>
            </a:r>
          </a:p>
          <a:p>
            <a:pPr>
              <a:lnSpc>
                <a:spcPct val="13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____________________________________________</a:t>
            </a:r>
            <a:r>
              <a:rPr lang="zh-CN" altLang="en-US"/>
              <a:t>____</a:t>
            </a:r>
          </a:p>
          <a:p>
            <a:pPr>
              <a:lnSpc>
                <a:spcPct val="130000"/>
              </a:lnSpc>
            </a:pPr>
            <a:r>
              <a:rPr lang="zh-CN" altLang="en-US"/>
              <a:t>6.余则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缊袍敝衣</a:t>
            </a:r>
            <a:r>
              <a:rPr lang="zh-CN" altLang="en-US"/>
              <a:t>处其间，略无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慕艳</a:t>
            </a:r>
            <a:r>
              <a:rPr lang="zh-CN" altLang="en-US"/>
              <a:t>意。(2019大庆)</a:t>
            </a:r>
          </a:p>
          <a:p>
            <a:pPr>
              <a:lnSpc>
                <a:spcPct val="13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____________________________________________</a:t>
            </a:r>
            <a:r>
              <a:rPr lang="zh-CN" altLang="en-US"/>
              <a:t>____</a:t>
            </a:r>
          </a:p>
          <a:p>
            <a:pPr>
              <a:lnSpc>
                <a:spcPct val="130000"/>
              </a:lnSpc>
            </a:pPr>
            <a:r>
              <a:rPr lang="zh-CN" altLang="en-US"/>
              <a:t>7.不必若余之手录，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假诸人</a:t>
            </a:r>
            <a:r>
              <a:rPr lang="zh-CN" altLang="en-US"/>
              <a:t>而后见也。</a:t>
            </a:r>
          </a:p>
          <a:p>
            <a:pPr>
              <a:lnSpc>
                <a:spcPct val="130000"/>
              </a:lnSpc>
            </a:pPr>
            <a:r>
              <a:rPr lang="zh-CN" altLang="en-US"/>
              <a:t>_______</a:t>
            </a:r>
            <a:r>
              <a:rPr lang="en-US" altLang="zh-CN"/>
              <a:t>____________________________________________</a:t>
            </a:r>
            <a:r>
              <a:rPr lang="zh-CN" altLang="en-US"/>
              <a:t>____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47750" y="1234440"/>
            <a:ext cx="553974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到了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客舍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四肢僵硬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不能动弹。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25525" y="3033395"/>
            <a:ext cx="860679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店主人每天供给两顿饭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，没有新鲜肥美的食物吃。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20140" y="4207510"/>
            <a:ext cx="937260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我却穿着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破旧的衣服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夹在他们中间，毫无羡慕的意思。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47445" y="5397500"/>
            <a:ext cx="898969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不必像我一样用手抄录，</a:t>
            </a:r>
            <a:r>
              <a:rPr lang="zh-CN" altLang="en-US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向别人借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然后才能看到了。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64235" y="374650"/>
            <a:ext cx="3920490" cy="791210"/>
            <a:chOff x="6807" y="8113"/>
            <a:chExt cx="6174" cy="1246"/>
          </a:xfrm>
        </p:grpSpPr>
        <p:pic>
          <p:nvPicPr>
            <p:cNvPr id="3" name="图片 2" descr="图片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07" y="8113"/>
              <a:ext cx="5401" cy="124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8112" y="8392"/>
              <a:ext cx="4869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3200" b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  <a:sym typeface="+mn-ea"/>
                </a:rPr>
                <a:t>内容理解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39445" y="1294765"/>
            <a:ext cx="10995660" cy="4939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/>
              <a:t>（一）内容理解简答题。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1.在求学过程中，作者遇到了哪些困难？他是如何克服的？（内容理解）_____</a:t>
            </a:r>
            <a:r>
              <a:rPr lang="en-US" altLang="zh-CN"/>
              <a:t>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49985" y="3312795"/>
            <a:ext cx="958850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</a:rPr>
              <a:t>①求书之难。作者用借书、抄书的办法来克服；②求师之难。作者用跑远路、拜名师、虚心求教的办法来克服；③求学之难。主要是历尽苦寒，破衣粗食。作者以内心的充足、精神的强大来克服这一困难。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1979</Words>
  <Application>Microsoft Office PowerPoint</Application>
  <PresentationFormat>自定义</PresentationFormat>
  <Paragraphs>127</Paragraphs>
  <Slides>19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自定义设计方案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2021-02-21T17:56:19Z</cp:lastPrinted>
  <dcterms:created xsi:type="dcterms:W3CDTF">2021-02-21T17:56:19Z</dcterms:created>
  <dcterms:modified xsi:type="dcterms:W3CDTF">2021-02-26T02:43:13Z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