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82" r:id="rId3"/>
    <p:sldId id="275" r:id="rId4"/>
    <p:sldId id="280" r:id="rId5"/>
    <p:sldId id="281" r:id="rId6"/>
    <p:sldId id="258" r:id="rId7"/>
    <p:sldId id="274" r:id="rId8"/>
    <p:sldId id="257" r:id="rId9"/>
    <p:sldId id="283" r:id="rId10"/>
    <p:sldId id="286" r:id="rId11"/>
    <p:sldId id="284" r:id="rId12"/>
    <p:sldId id="285" r:id="rId13"/>
    <p:sldId id="287" r:id="rId14"/>
    <p:sldId id="288" r:id="rId15"/>
    <p:sldId id="289" r:id="rId16"/>
    <p:sldId id="294" r:id="rId17"/>
    <p:sldId id="297" r:id="rId18"/>
    <p:sldId id="301" r:id="rId19"/>
    <p:sldId id="302" r:id="rId20"/>
    <p:sldId id="303" r:id="rId21"/>
    <p:sldId id="291" r:id="rId22"/>
    <p:sldId id="298" r:id="rId23"/>
    <p:sldId id="293" r:id="rId24"/>
    <p:sldId id="299" r:id="rId25"/>
    <p:sldId id="300" r:id="rId2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8" autoAdjust="0"/>
    <p:restoredTop sz="94660"/>
  </p:normalViewPr>
  <p:slideViewPr>
    <p:cSldViewPr>
      <p:cViewPr varScale="1">
        <p:scale>
          <a:sx n="65" d="100"/>
          <a:sy n="65" d="100"/>
        </p:scale>
        <p:origin x="-145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duotone>
              <a:schemeClr val="bg2"/>
              <a:srgbClr val="FFF1C1"/>
            </a:duotone>
            <a:lum bright="-10000" contrast="-40000"/>
          </a:blip>
          <a:stretch>
            <a:fillRect/>
          </a:stretch>
        </p:blipFill>
        <p:spPr>
          <a:xfrm>
            <a:off x="1" y="5214950"/>
            <a:ext cx="1472173" cy="16430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214422"/>
            <a:ext cx="7772400" cy="1470025"/>
          </a:xfrm>
        </p:spPr>
        <p:txBody>
          <a:bodyPr/>
          <a:lstStyle>
            <a:lvl1pPr algn="ctr">
              <a:defRPr sz="480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1733" y="2759581"/>
            <a:ext cx="6100534" cy="1740989"/>
          </a:xfrm>
        </p:spPr>
        <p:txBody>
          <a:bodyPr anchor="t"/>
          <a:lstStyle>
            <a:lvl1pPr marL="0" indent="0" algn="ctr">
              <a:buNone/>
              <a:defRPr lang="zh-CN" altLang="en-US" dirty="0"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DAECF-1482-4C6A-A82E-6AFE70A942C3}" type="datetimeFigureOut">
              <a:rPr lang="zh-CN" altLang="en-US" smtClean="0"/>
              <a:pPr/>
              <a:t>2012/7/14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C19A2-BBE2-4DB1-B3B4-C68B1B438DB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 cstate="print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00176"/>
            <a:ext cx="8229600" cy="4714907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DAECF-1482-4C6A-A82E-6AFE70A942C3}" type="datetimeFigureOut">
              <a:rPr lang="zh-CN" altLang="en-US" smtClean="0"/>
              <a:pPr/>
              <a:t>2012/7/14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C19A2-BBE2-4DB1-B3B4-C68B1B438DB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 cstate="print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86644" y="274638"/>
            <a:ext cx="1400156" cy="5940444"/>
          </a:xfrm>
        </p:spPr>
        <p:txBody>
          <a:bodyPr vert="eaVert"/>
          <a:lstStyle>
            <a:lvl1pPr algn="ctr">
              <a:defRPr>
                <a:effectLst>
                  <a:outerShdw dist="50800" dir="18900000" algn="tl" rotWithShape="0">
                    <a:srgbClr val="000000">
                      <a:alpha val="75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758006" cy="5940444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DAECF-1482-4C6A-A82E-6AFE70A942C3}" type="datetimeFigureOut">
              <a:rPr lang="zh-CN" altLang="en-US" smtClean="0"/>
              <a:pPr/>
              <a:t>2012/7/14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C19A2-BBE2-4DB1-B3B4-C68B1B438DB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 cstate="print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DAECF-1482-4C6A-A82E-6AFE70A942C3}" type="datetimeFigureOut">
              <a:rPr lang="zh-CN" altLang="en-US" smtClean="0"/>
              <a:pPr/>
              <a:t>2012/7/14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C19A2-BBE2-4DB1-B3B4-C68B1B438DB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143369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643182"/>
            <a:ext cx="7772400" cy="1500187"/>
          </a:xfrm>
        </p:spPr>
        <p:txBody>
          <a:bodyPr anchor="b"/>
          <a:lstStyle>
            <a:lvl1pPr marL="0" indent="0">
              <a:buNone/>
              <a:defRPr lang="zh-CN" altLang="en-US" sz="2800" smtClean="0">
                <a:effectLst/>
              </a:defRPr>
            </a:lvl1pPr>
            <a:lvl2pPr marL="457200" indent="0">
              <a:buNone/>
              <a:defRPr lang="zh-CN" altLang="en-US" sz="2400" smtClean="0">
                <a:effectLst/>
              </a:defRPr>
            </a:lvl2pPr>
            <a:lvl3pPr marL="914400" indent="0">
              <a:buNone/>
              <a:defRPr lang="zh-CN" altLang="en-US" sz="2000" smtClean="0">
                <a:effectLst/>
              </a:defRPr>
            </a:lvl3pPr>
            <a:lvl4pPr marL="1371600" indent="0">
              <a:buNone/>
              <a:defRPr lang="zh-CN" altLang="en-US" sz="1600" smtClean="0">
                <a:effectLst/>
              </a:defRPr>
            </a:lvl4pPr>
            <a:lvl5pPr marL="1828800" indent="0">
              <a:buNone/>
              <a:defRPr lang="zh-CN" altLang="en-US" sz="1400" dirty="0" smtClean="0">
                <a:effectLst/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DAECF-1482-4C6A-A82E-6AFE70A942C3}" type="datetimeFigureOut">
              <a:rPr lang="zh-CN" altLang="en-US" smtClean="0"/>
              <a:pPr/>
              <a:t>2012/7/14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C19A2-BBE2-4DB1-B3B4-C68B1B438DB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duotone>
              <a:schemeClr val="bg2"/>
              <a:srgbClr val="FFF1C1"/>
            </a:duotone>
            <a:lum bright="-10000" contrast="-30000"/>
          </a:blip>
          <a:stretch>
            <a:fillRect/>
          </a:stretch>
        </p:blipFill>
        <p:spPr>
          <a:xfrm>
            <a:off x="7480636" y="0"/>
            <a:ext cx="1663364" cy="2357430"/>
          </a:xfrm>
          <a:prstGeom prst="rect">
            <a:avLst/>
          </a:prstGeom>
          <a:noFill/>
          <a:ln>
            <a:noFill/>
          </a:ln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55200" cy="6858000"/>
          </a:xfrm>
          <a:prstGeom prst="rect">
            <a:avLst/>
          </a:prstGeom>
          <a:blipFill>
            <a:blip r:embed="rId2" cstate="print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DAECF-1482-4C6A-A82E-6AFE70A942C3}" type="datetimeFigureOut">
              <a:rPr lang="zh-CN" altLang="en-US" smtClean="0"/>
              <a:pPr/>
              <a:t>2012/7/14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C19A2-BBE2-4DB1-B3B4-C68B1B438DB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640800" cy="6858000"/>
          </a:xfrm>
          <a:prstGeom prst="rect">
            <a:avLst/>
          </a:prstGeom>
          <a:blipFill>
            <a:blip r:embed="rId2" cstate="print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DAECF-1482-4C6A-A82E-6AFE70A942C3}" type="datetimeFigureOut">
              <a:rPr lang="zh-CN" altLang="en-US" smtClean="0"/>
              <a:pPr/>
              <a:t>2012/7/14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C19A2-BBE2-4DB1-B3B4-C68B1B438DB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 cstate="print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DAECF-1482-4C6A-A82E-6AFE70A942C3}" type="datetimeFigureOut">
              <a:rPr lang="zh-CN" altLang="en-US" smtClean="0"/>
              <a:pPr/>
              <a:t>2012/7/14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C19A2-BBE2-4DB1-B3B4-C68B1B438DB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 cstate="print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DAECF-1482-4C6A-A82E-6AFE70A942C3}" type="datetimeFigureOut">
              <a:rPr lang="zh-CN" altLang="en-US" smtClean="0"/>
              <a:pPr/>
              <a:t>2012/7/14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C19A2-BBE2-4DB1-B3B4-C68B1B438DB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73200" cy="6858000"/>
          </a:xfrm>
          <a:prstGeom prst="rect">
            <a:avLst/>
          </a:prstGeom>
          <a:blipFill>
            <a:blip r:embed="rId2" cstate="print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1175" y="5357826"/>
            <a:ext cx="8226225" cy="768028"/>
          </a:xfrm>
        </p:spPr>
        <p:txBody>
          <a:bodyPr anchor="ctr"/>
          <a:lstStyle>
            <a:lvl1pPr algn="ctr">
              <a:defRPr lang="zh-CN" altLang="en-US" sz="3600" b="0" kern="1200" spc="50" dirty="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0382" y="428604"/>
            <a:ext cx="5111750" cy="48577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79086" y="1357298"/>
            <a:ext cx="3008313" cy="392909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DAECF-1482-4C6A-A82E-6AFE70A942C3}" type="datetimeFigureOut">
              <a:rPr lang="zh-CN" altLang="en-US" smtClean="0"/>
              <a:pPr/>
              <a:t>2012/7/14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C19A2-BBE2-4DB1-B3B4-C68B1B438DB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 cstate="print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5298" y="214290"/>
            <a:ext cx="7448602" cy="781052"/>
          </a:xfrm>
        </p:spPr>
        <p:txBody>
          <a:bodyPr anchor="ctr"/>
          <a:lstStyle>
            <a:lvl1pPr algn="ctr" rtl="0">
              <a:spcBef>
                <a:spcPct val="0"/>
              </a:spcBef>
              <a:buNone/>
              <a:defRPr sz="3600" b="0" kern="1200" spc="5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81015" y="1000108"/>
            <a:ext cx="7452360" cy="5214974"/>
          </a:xfrm>
          <a:prstGeom prst="snip2DiagRect">
            <a:avLst>
              <a:gd name="adj1" fmla="val 0"/>
              <a:gd name="adj2" fmla="val 1794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953000" y="6243633"/>
            <a:ext cx="3180375" cy="614367"/>
          </a:xfrm>
        </p:spPr>
        <p:txBody>
          <a:bodyPr anchor="t"/>
          <a:lstStyle>
            <a:lvl1pPr marL="0" indent="0" algn="r">
              <a:buNone/>
              <a:defRPr sz="1400"/>
            </a:lvl1pPr>
            <a:lvl2pPr marL="457200" indent="0" algn="r">
              <a:buNone/>
              <a:defRPr sz="1200"/>
            </a:lvl2pPr>
            <a:lvl3pPr marL="914400" indent="0" algn="r">
              <a:buNone/>
              <a:defRPr sz="1000"/>
            </a:lvl3pPr>
            <a:lvl4pPr marL="1371600" indent="0" algn="r">
              <a:buNone/>
              <a:defRPr sz="900"/>
            </a:lvl4pPr>
            <a:lvl5pPr marL="1828800" indent="0" algn="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492878"/>
            <a:ext cx="1676384" cy="365125"/>
          </a:xfrm>
        </p:spPr>
        <p:txBody>
          <a:bodyPr/>
          <a:lstStyle/>
          <a:p>
            <a:fld id="{F72DAECF-1482-4C6A-A82E-6AFE70A942C3}" type="datetimeFigureOut">
              <a:rPr lang="zh-CN" altLang="en-US" smtClean="0"/>
              <a:pPr/>
              <a:t>2012/7/14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2285984" y="6492876"/>
            <a:ext cx="2643206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83073" y="5347005"/>
            <a:ext cx="871200" cy="871200"/>
          </a:xfrm>
          <a:prstGeom prst="rtTriangle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6F1C19A2-BBE2-4DB1-B3B4-C68B1B438DB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760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matte">
              <a:bevelT w="12700" h="12700"/>
            </a:sp3d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274320" rtlCol="0" anchor="ctr"/>
          <a:lstStyle>
            <a:lvl1pPr algn="l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F72DAECF-1482-4C6A-A82E-6AFE70A942C3}" type="datetimeFigureOut">
              <a:rPr lang="zh-CN" altLang="en-US" smtClean="0"/>
              <a:pPr/>
              <a:t>2012/7/14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45720" tIns="45720" rIns="45720" rtlCol="0" anchor="ctr"/>
          <a:lstStyle>
            <a:lvl1pPr algn="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6F1C19A2-BBE2-4DB1-B3B4-C68B1B438DB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zh-CN" altLang="en-US" sz="4400" b="0" kern="1200" spc="50" dirty="0">
          <a:ln w="12700">
            <a:noFill/>
            <a:prstDash val="solid"/>
          </a:ln>
          <a:solidFill>
            <a:schemeClr val="accent4"/>
          </a:solidFill>
          <a:effectLst>
            <a:outerShdw blurRad="38100" dist="20320" dir="2700000" algn="tl" rotWithShape="0">
              <a:srgbClr val="000000">
                <a:alpha val="7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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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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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3" Type="http://schemas.openxmlformats.org/officeDocument/2006/relationships/slide" Target="slide6.xml"/><Relationship Id="rId7" Type="http://schemas.openxmlformats.org/officeDocument/2006/relationships/slide" Target="slide12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7.xml"/><Relationship Id="rId11" Type="http://schemas.openxmlformats.org/officeDocument/2006/relationships/slide" Target="slide16.xml"/><Relationship Id="rId5" Type="http://schemas.openxmlformats.org/officeDocument/2006/relationships/slide" Target="slide11.xml"/><Relationship Id="rId10" Type="http://schemas.openxmlformats.org/officeDocument/2006/relationships/slide" Target="slide10.xml"/><Relationship Id="rId4" Type="http://schemas.openxmlformats.org/officeDocument/2006/relationships/slide" Target="slide2.xml"/><Relationship Id="rId9" Type="http://schemas.openxmlformats.org/officeDocument/2006/relationships/slide" Target="slide2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&#29233;&#33714;&#35828;&#26391;&#35835;.swf" TargetMode="Externa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3.jpeg"/><Relationship Id="rId5" Type="http://schemas.openxmlformats.org/officeDocument/2006/relationships/oleObject" Target="../embeddings/oleObject5.bin"/><Relationship Id="rId4" Type="http://schemas.openxmlformats.org/officeDocument/2006/relationships/oleObject" Target="../embeddings/oleObject4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4.gif"/><Relationship Id="rId5" Type="http://schemas.openxmlformats.org/officeDocument/2006/relationships/image" Target="../media/image25.jpeg"/><Relationship Id="rId4" Type="http://schemas.openxmlformats.org/officeDocument/2006/relationships/oleObject" Target="../embeddings/oleObject9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0.xml"/><Relationship Id="rId4" Type="http://schemas.openxmlformats.org/officeDocument/2006/relationships/slide" Target="slide1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hyperlink" Target="file:///\\Teacher\sys\&#20020;&#26102;&#25991;&#20214;\&#20313;&#26195;\&#12298;&#29233;&#33714;&#35828;&#12299;\&#29233;&#33714;&#35828;.exe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image" Target="../media/image15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4.gif"/><Relationship Id="rId5" Type="http://schemas.openxmlformats.org/officeDocument/2006/relationships/slide" Target="slide8.xml"/><Relationship Id="rId4" Type="http://schemas.openxmlformats.org/officeDocument/2006/relationships/oleObject" Target="../embeddings/oleObject2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4.gif"/><Relationship Id="rId4" Type="http://schemas.openxmlformats.org/officeDocument/2006/relationships/slide" Target="slide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5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94525"/>
          </a:xfrm>
          <a:prstGeom prst="rect">
            <a:avLst/>
          </a:prstGeom>
          <a:noFill/>
        </p:spPr>
      </p:pic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500034" y="285728"/>
            <a:ext cx="541020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9600" dirty="0">
                <a:solidFill>
                  <a:srgbClr val="FFFF00"/>
                </a:solidFill>
                <a:ea typeface="隶书" pitchFamily="49" charset="-122"/>
              </a:rPr>
              <a:t>爱莲说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929190" y="3286124"/>
            <a:ext cx="301943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600" dirty="0">
                <a:solidFill>
                  <a:srgbClr val="FFFF00"/>
                </a:solidFill>
                <a:ea typeface="华文行楷" pitchFamily="2" charset="-122"/>
              </a:rPr>
              <a:t>周敦颐（宋）</a:t>
            </a:r>
          </a:p>
        </p:txBody>
      </p:sp>
      <p:sp>
        <p:nvSpPr>
          <p:cNvPr id="7" name="TextBox 3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857256" y="5715016"/>
            <a:ext cx="10001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b="1" dirty="0">
                <a:solidFill>
                  <a:srgbClr val="FFFF00"/>
                </a:solidFill>
                <a:latin typeface="华文隶书" pitchFamily="2" charset="-122"/>
                <a:ea typeface="华文隶书" pitchFamily="2" charset="-122"/>
              </a:rPr>
              <a:t>目标</a:t>
            </a:r>
          </a:p>
        </p:txBody>
      </p:sp>
      <p:sp>
        <p:nvSpPr>
          <p:cNvPr id="8" name="TextBox 4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0" y="5715016"/>
            <a:ext cx="9286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b="1" dirty="0">
                <a:solidFill>
                  <a:srgbClr val="FFFF00"/>
                </a:solidFill>
                <a:latin typeface="华文隶书" pitchFamily="2" charset="-122"/>
                <a:ea typeface="华文隶书" pitchFamily="2" charset="-122"/>
              </a:rPr>
              <a:t>导入</a:t>
            </a:r>
          </a:p>
        </p:txBody>
      </p:sp>
      <p:sp>
        <p:nvSpPr>
          <p:cNvPr id="9" name="TextBox 5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2786082" y="5715016"/>
            <a:ext cx="8572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b="1" dirty="0" smtClean="0">
                <a:solidFill>
                  <a:srgbClr val="FFFF00"/>
                </a:solidFill>
                <a:latin typeface="华文隶书" pitchFamily="2" charset="-122"/>
                <a:ea typeface="华文隶书" pitchFamily="2" charset="-122"/>
              </a:rPr>
              <a:t>字词</a:t>
            </a:r>
            <a:endParaRPr lang="zh-CN" altLang="en-US" b="1" dirty="0">
              <a:solidFill>
                <a:srgbClr val="FFFF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0" name="TextBox 6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1857388" y="5715016"/>
            <a:ext cx="9286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b="1" dirty="0">
                <a:solidFill>
                  <a:srgbClr val="FFFF00"/>
                </a:solidFill>
                <a:latin typeface="华文隶书" pitchFamily="2" charset="-122"/>
                <a:ea typeface="华文隶书" pitchFamily="2" charset="-122"/>
              </a:rPr>
              <a:t>作者</a:t>
            </a:r>
          </a:p>
        </p:txBody>
      </p:sp>
      <p:sp>
        <p:nvSpPr>
          <p:cNvPr id="11" name="TextBox 7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4643470" y="5715016"/>
            <a:ext cx="9286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b="1" dirty="0" smtClean="0">
                <a:solidFill>
                  <a:srgbClr val="FFFF00"/>
                </a:solidFill>
                <a:latin typeface="华文隶书" pitchFamily="2" charset="-122"/>
                <a:ea typeface="华文隶书" pitchFamily="2" charset="-122"/>
              </a:rPr>
              <a:t>译文</a:t>
            </a:r>
            <a:endParaRPr lang="zh-CN" altLang="en-US" b="1" dirty="0">
              <a:solidFill>
                <a:srgbClr val="FFFF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2" name="TextBox 8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5643602" y="5715016"/>
            <a:ext cx="10001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b="1" dirty="0" smtClean="0">
                <a:solidFill>
                  <a:srgbClr val="FFFF00"/>
                </a:solidFill>
                <a:latin typeface="华文隶书" pitchFamily="2" charset="-122"/>
                <a:ea typeface="华文隶书" pitchFamily="2" charset="-122"/>
              </a:rPr>
              <a:t>训练</a:t>
            </a:r>
            <a:endParaRPr lang="zh-CN" altLang="en-US" b="1" dirty="0">
              <a:solidFill>
                <a:srgbClr val="FFFF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3" name="TextBox 9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7858156" y="5714998"/>
            <a:ext cx="10001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b="1" dirty="0">
                <a:solidFill>
                  <a:srgbClr val="FFFF00"/>
                </a:solidFill>
                <a:latin typeface="华文隶书" pitchFamily="2" charset="-122"/>
                <a:ea typeface="华文隶书" pitchFamily="2" charset="-122"/>
              </a:rPr>
              <a:t>小结</a:t>
            </a:r>
          </a:p>
        </p:txBody>
      </p:sp>
      <p:sp>
        <p:nvSpPr>
          <p:cNvPr id="14" name="TextBox 10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3643338" y="5715016"/>
            <a:ext cx="9286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b="1" dirty="0" smtClean="0">
                <a:solidFill>
                  <a:srgbClr val="FFFF00"/>
                </a:solidFill>
                <a:latin typeface="隶书" pitchFamily="49" charset="-122"/>
                <a:ea typeface="隶书" pitchFamily="49" charset="-122"/>
              </a:rPr>
              <a:t>朗读</a:t>
            </a:r>
            <a:endParaRPr lang="zh-CN" altLang="en-US" b="1" dirty="0">
              <a:solidFill>
                <a:srgbClr val="FFFF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5" name="TextBox 11">
            <a:hlinkClick r:id="rId11" action="ppaction://hlinksldjump"/>
          </p:cNvPr>
          <p:cNvSpPr txBox="1"/>
          <p:nvPr/>
        </p:nvSpPr>
        <p:spPr>
          <a:xfrm>
            <a:off x="6786610" y="5643578"/>
            <a:ext cx="857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b="1" dirty="0" smtClean="0">
                <a:solidFill>
                  <a:srgbClr val="FFFF00"/>
                </a:solidFill>
                <a:latin typeface="隶书" pitchFamily="49" charset="-122"/>
                <a:ea typeface="隶书" pitchFamily="49" charset="-122"/>
              </a:rPr>
              <a:t>分析</a:t>
            </a:r>
            <a:endParaRPr lang="zh-CN" altLang="en-US" b="1" dirty="0">
              <a:solidFill>
                <a:srgbClr val="FFFF00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05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146" name="Picture 2" descr="D:\八年级自制课件\课件\一单元\笑脸.jpg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72396" y="1142984"/>
            <a:ext cx="585787" cy="596900"/>
          </a:xfrm>
          <a:prstGeom prst="rect">
            <a:avLst/>
          </a:prstGeom>
          <a:noFill/>
        </p:spPr>
      </p:pic>
      <p:sp>
        <p:nvSpPr>
          <p:cNvPr id="4" name="左箭头 3">
            <a:hlinkClick r:id="" action="ppaction://hlinkshowjump?jump=firstslide"/>
          </p:cNvPr>
          <p:cNvSpPr/>
          <p:nvPr/>
        </p:nvSpPr>
        <p:spPr>
          <a:xfrm>
            <a:off x="8143900" y="5715016"/>
            <a:ext cx="500066" cy="78581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Text Box 2"/>
          <p:cNvSpPr txBox="1">
            <a:spLocks noChangeArrowheads="1"/>
          </p:cNvSpPr>
          <p:nvPr/>
        </p:nvSpPr>
        <p:spPr bwMode="auto">
          <a:xfrm>
            <a:off x="285720" y="1285860"/>
            <a:ext cx="8382000" cy="4662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 dirty="0">
                <a:latin typeface="华文楷体" pitchFamily="2" charset="-122"/>
                <a:ea typeface="华文楷体" pitchFamily="2" charset="-122"/>
              </a:rPr>
              <a:t>给下列字词注音并解释：</a:t>
            </a:r>
          </a:p>
          <a:p>
            <a:pPr>
              <a:spcBef>
                <a:spcPct val="50000"/>
              </a:spcBef>
            </a:pPr>
            <a:r>
              <a:rPr lang="zh-CN" altLang="en-US" sz="5400" b="1" dirty="0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sz="5400" b="1" dirty="0">
                <a:latin typeface="华文楷体" pitchFamily="2" charset="-122"/>
                <a:ea typeface="华文楷体" pitchFamily="2" charset="-122"/>
              </a:rPr>
              <a:t>甚</a:t>
            </a:r>
            <a:r>
              <a:rPr lang="zh-CN" altLang="en-US" sz="5400" b="1" dirty="0" smtClean="0">
                <a:latin typeface="华文楷体" pitchFamily="2" charset="-122"/>
                <a:ea typeface="华文楷体" pitchFamily="2" charset="-122"/>
              </a:rPr>
              <a:t>蕃   淤泥  濯清涟而不妖      </a:t>
            </a:r>
            <a:endParaRPr lang="en-US" altLang="zh-CN" sz="5400" b="1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5400" b="1" dirty="0" smtClean="0">
                <a:latin typeface="华文楷体" pitchFamily="2" charset="-122"/>
                <a:ea typeface="华文楷体" pitchFamily="2" charset="-122"/>
              </a:rPr>
              <a:t>不蔓不枝   亵玩焉  噫 </a:t>
            </a:r>
            <a:endParaRPr lang="zh-CN" altLang="en-US" sz="5400" b="1" dirty="0">
              <a:latin typeface="华文楷体" pitchFamily="2" charset="-122"/>
              <a:ea typeface="华文楷体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5400" b="1" dirty="0" smtClean="0">
                <a:latin typeface="华文楷体" pitchFamily="2" charset="-122"/>
                <a:ea typeface="华文楷体" pitchFamily="2" charset="-122"/>
              </a:rPr>
              <a:t>隐逸   鲜有闻 </a:t>
            </a:r>
            <a:endParaRPr lang="zh-CN" altLang="en-US" sz="54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8547" name="Oval 3"/>
          <p:cNvSpPr>
            <a:spLocks noChangeArrowheads="1"/>
          </p:cNvSpPr>
          <p:nvPr/>
        </p:nvSpPr>
        <p:spPr bwMode="auto">
          <a:xfrm>
            <a:off x="8215338" y="6286520"/>
            <a:ext cx="685800" cy="3810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dirty="0">
                <a:hlinkClick r:id="" action="ppaction://hlinkshowjump?jump=firstslide"/>
              </a:rPr>
              <a:t>返回</a:t>
            </a:r>
            <a:endParaRPr lang="zh-CN" altLang="en-US" dirty="0"/>
          </a:p>
        </p:txBody>
      </p:sp>
      <p:sp>
        <p:nvSpPr>
          <p:cNvPr id="4" name="WordArt 5"/>
          <p:cNvSpPr>
            <a:spLocks noChangeArrowheads="1" noChangeShapeType="1" noTextEdit="1"/>
          </p:cNvSpPr>
          <p:nvPr/>
        </p:nvSpPr>
        <p:spPr bwMode="auto">
          <a:xfrm>
            <a:off x="500034" y="214290"/>
            <a:ext cx="350520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隶书"/>
                <a:ea typeface="隶书"/>
              </a:rPr>
              <a:t>自主学习：</a:t>
            </a:r>
            <a:endParaRPr lang="zh-CN" altLang="en-US" sz="3600" b="1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/>
                </a:outerShdw>
              </a:effectLst>
              <a:latin typeface="隶书"/>
              <a:ea typeface="隶书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43636" y="3500438"/>
            <a:ext cx="571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</a:rPr>
              <a:t>yī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85851" y="2214554"/>
            <a:ext cx="10287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</a:rPr>
              <a:t>fán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00297" y="2214554"/>
            <a:ext cx="6000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</a:rPr>
              <a:t>yū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43372" y="2214554"/>
            <a:ext cx="857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</a:rPr>
              <a:t>zhuó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643570" y="2214554"/>
            <a:ext cx="7715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</a:rPr>
              <a:t>Lián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 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71538" y="3429000"/>
            <a:ext cx="7858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</a:rPr>
              <a:t>màn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643306" y="3500438"/>
            <a:ext cx="642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</a:rPr>
              <a:t>xiè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14414" y="4714884"/>
            <a:ext cx="5000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</a:rPr>
              <a:t>yì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5984" y="4643446"/>
            <a:ext cx="7858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</a:rPr>
              <a:t>xiǎn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5" name="左箭头 14">
            <a:hlinkClick r:id="" action="ppaction://hlinkshowjump?jump=firstslide"/>
          </p:cNvPr>
          <p:cNvSpPr/>
          <p:nvPr/>
        </p:nvSpPr>
        <p:spPr>
          <a:xfrm>
            <a:off x="8143900" y="5715016"/>
            <a:ext cx="500066" cy="78581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4" name="Object 6">
            <a:hlinkClick r:id="" action="ppaction://noaction">
              <a:snd r:embed="rId3" name="12.WAV"/>
            </a:hlinkClick>
          </p:cNvPr>
          <p:cNvGraphicFramePr>
            <a:graphicFrameLocks noChangeAspect="1"/>
          </p:cNvGraphicFramePr>
          <p:nvPr/>
        </p:nvGraphicFramePr>
        <p:xfrm>
          <a:off x="914400" y="249238"/>
          <a:ext cx="2667000" cy="969962"/>
        </p:xfrm>
        <a:graphic>
          <a:graphicData uri="http://schemas.openxmlformats.org/presentationml/2006/ole">
            <p:oleObj spid="_x0000_s5122" name="位图图像" r:id="rId4" imgW="3772427" imgH="1371429" progId="PBrush">
              <p:embed/>
            </p:oleObj>
          </a:graphicData>
        </a:graphic>
      </p:graphicFrame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381000" y="1905000"/>
            <a:ext cx="3962400" cy="448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4800" dirty="0"/>
              <a:t>　　水陆草木之花，可爱者甚</a:t>
            </a:r>
            <a:r>
              <a:rPr lang="zh-CN" altLang="en-US" sz="3600" u="sng" dirty="0">
                <a:solidFill>
                  <a:srgbClr val="FF0303"/>
                </a:solidFill>
              </a:rPr>
              <a:t>蕃</a:t>
            </a:r>
            <a:r>
              <a:rPr lang="zh-CN" altLang="en-US" sz="4800" dirty="0"/>
              <a:t>。晋陶渊明</a:t>
            </a:r>
            <a:r>
              <a:rPr lang="zh-CN" altLang="en-US" sz="4800" dirty="0">
                <a:solidFill>
                  <a:srgbClr val="FF0000"/>
                </a:solidFill>
              </a:rPr>
              <a:t>独</a:t>
            </a:r>
            <a:r>
              <a:rPr lang="zh-CN" altLang="en-US" sz="4800" dirty="0"/>
              <a:t>爱菊。自</a:t>
            </a:r>
            <a:r>
              <a:rPr lang="zh-CN" altLang="en-US" sz="3200" u="sng" dirty="0">
                <a:solidFill>
                  <a:srgbClr val="FF0303"/>
                </a:solidFill>
              </a:rPr>
              <a:t>李唐</a:t>
            </a:r>
            <a:r>
              <a:rPr lang="zh-CN" altLang="en-US" sz="4800" dirty="0"/>
              <a:t>来</a:t>
            </a:r>
            <a:r>
              <a:rPr lang="zh-CN" altLang="en-US" sz="4800"/>
              <a:t>，</a:t>
            </a:r>
            <a:r>
              <a:rPr lang="zh-CN" altLang="en-US" sz="4800" smtClean="0"/>
              <a:t>世人盛爱</a:t>
            </a:r>
            <a:r>
              <a:rPr lang="zh-CN" altLang="en-US" sz="4800" dirty="0"/>
              <a:t>牡丹。</a:t>
            </a:r>
          </a:p>
        </p:txBody>
      </p:sp>
      <p:graphicFrame>
        <p:nvGraphicFramePr>
          <p:cNvPr id="7176" name="Object 8"/>
          <p:cNvGraphicFramePr>
            <a:graphicFrameLocks noChangeAspect="1"/>
          </p:cNvGraphicFramePr>
          <p:nvPr/>
        </p:nvGraphicFramePr>
        <p:xfrm>
          <a:off x="3048000" y="1295400"/>
          <a:ext cx="1219200" cy="487363"/>
        </p:xfrm>
        <a:graphic>
          <a:graphicData uri="http://schemas.openxmlformats.org/presentationml/2006/ole">
            <p:oleObj spid="_x0000_s5123" name="位图图像" r:id="rId5" imgW="1476190" imgH="590476" progId="PBrush">
              <p:embed/>
            </p:oleObj>
          </a:graphicData>
        </a:graphic>
      </p:graphicFrame>
      <p:sp>
        <p:nvSpPr>
          <p:cNvPr id="7181" name="AutoShape 13"/>
          <p:cNvSpPr>
            <a:spLocks noChangeArrowheads="1"/>
          </p:cNvSpPr>
          <p:nvPr/>
        </p:nvSpPr>
        <p:spPr bwMode="auto">
          <a:xfrm>
            <a:off x="1447800" y="3276600"/>
            <a:ext cx="838200" cy="381000"/>
          </a:xfrm>
          <a:prstGeom prst="wedgeRoundRectCallout">
            <a:avLst>
              <a:gd name="adj1" fmla="val -41667"/>
              <a:gd name="adj2" fmla="val 84583"/>
              <a:gd name="adj3" fmla="val 16667"/>
            </a:avLst>
          </a:prstGeom>
          <a:solidFill>
            <a:srgbClr val="FF99CC">
              <a:alpha val="5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en-US" altLang="zh-CN" sz="1800" dirty="0" err="1">
                <a:solidFill>
                  <a:srgbClr val="990033"/>
                </a:solidFill>
              </a:rPr>
              <a:t>fán</a:t>
            </a:r>
            <a:r>
              <a:rPr lang="zh-CN" altLang="en-US" sz="2000" dirty="0">
                <a:solidFill>
                  <a:srgbClr val="990033"/>
                </a:solidFill>
              </a:rPr>
              <a:t>多</a:t>
            </a:r>
          </a:p>
        </p:txBody>
      </p:sp>
      <p:sp>
        <p:nvSpPr>
          <p:cNvPr id="7182" name="AutoShape 14"/>
          <p:cNvSpPr>
            <a:spLocks noChangeArrowheads="1"/>
          </p:cNvSpPr>
          <p:nvPr/>
        </p:nvSpPr>
        <p:spPr bwMode="auto">
          <a:xfrm>
            <a:off x="1066800" y="4648200"/>
            <a:ext cx="762000" cy="381000"/>
          </a:xfrm>
          <a:prstGeom prst="wedgeRoundRectCallout">
            <a:avLst>
              <a:gd name="adj1" fmla="val -36875"/>
              <a:gd name="adj2" fmla="val 83333"/>
              <a:gd name="adj3" fmla="val 16667"/>
            </a:avLst>
          </a:prstGeom>
          <a:solidFill>
            <a:srgbClr val="FF99CC">
              <a:alpha val="5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2000" dirty="0">
                <a:solidFill>
                  <a:srgbClr val="990033"/>
                </a:solidFill>
              </a:rPr>
              <a:t>唐代</a:t>
            </a:r>
          </a:p>
        </p:txBody>
      </p:sp>
      <p:sp>
        <p:nvSpPr>
          <p:cNvPr id="7183" name="Text Box 15"/>
          <p:cNvSpPr txBox="1">
            <a:spLocks noChangeArrowheads="1"/>
          </p:cNvSpPr>
          <p:nvPr/>
        </p:nvSpPr>
        <p:spPr bwMode="auto">
          <a:xfrm>
            <a:off x="4214810" y="2133600"/>
            <a:ext cx="431959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336600"/>
                </a:solidFill>
              </a:rPr>
              <a:t>　　</a:t>
            </a:r>
            <a:r>
              <a:rPr lang="zh-CN" altLang="en-US" sz="3600" b="1" dirty="0">
                <a:solidFill>
                  <a:srgbClr val="336600"/>
                </a:solidFill>
              </a:rPr>
              <a:t>水上</a:t>
            </a:r>
            <a:r>
              <a:rPr lang="zh-CN" altLang="en-US" sz="3600" b="1" dirty="0" smtClean="0">
                <a:solidFill>
                  <a:srgbClr val="336600"/>
                </a:solidFill>
              </a:rPr>
              <a:t>、陆地</a:t>
            </a:r>
            <a:r>
              <a:rPr lang="zh-CN" altLang="en-US" sz="3600" b="1" dirty="0">
                <a:solidFill>
                  <a:srgbClr val="336600"/>
                </a:solidFill>
              </a:rPr>
              <a:t>上各种</a:t>
            </a:r>
            <a:r>
              <a:rPr lang="zh-CN" altLang="en-US" sz="3600" b="1" dirty="0" smtClean="0">
                <a:solidFill>
                  <a:srgbClr val="336600"/>
                </a:solidFill>
              </a:rPr>
              <a:t>草本木本的</a:t>
            </a:r>
            <a:r>
              <a:rPr lang="zh-CN" altLang="en-US" sz="3600" b="1" dirty="0">
                <a:solidFill>
                  <a:srgbClr val="336600"/>
                </a:solidFill>
              </a:rPr>
              <a:t>花，可爱的很多</a:t>
            </a:r>
            <a:r>
              <a:rPr lang="zh-CN" altLang="en-US" sz="3600" b="1" dirty="0" smtClean="0">
                <a:solidFill>
                  <a:srgbClr val="336600"/>
                </a:solidFill>
              </a:rPr>
              <a:t>。</a:t>
            </a:r>
            <a:endParaRPr lang="zh-CN" altLang="en-US" sz="3600" b="1" dirty="0">
              <a:solidFill>
                <a:srgbClr val="336600"/>
              </a:solidFill>
            </a:endParaRPr>
          </a:p>
        </p:txBody>
      </p:sp>
      <p:pic>
        <p:nvPicPr>
          <p:cNvPr id="7184" name="Picture 16" descr="D:\My Documents\CHH\我的课件\爱莲说\莲花2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77000" y="228600"/>
            <a:ext cx="2133600" cy="1552575"/>
          </a:xfrm>
          <a:prstGeom prst="rect">
            <a:avLst/>
          </a:prstGeom>
          <a:noFill/>
        </p:spPr>
      </p:pic>
      <p:graphicFrame>
        <p:nvGraphicFramePr>
          <p:cNvPr id="7186" name="Object 18"/>
          <p:cNvGraphicFramePr>
            <a:graphicFrameLocks noChangeAspect="1"/>
          </p:cNvGraphicFramePr>
          <p:nvPr/>
        </p:nvGraphicFramePr>
        <p:xfrm>
          <a:off x="4876800" y="1219200"/>
          <a:ext cx="1066800" cy="630238"/>
        </p:xfrm>
        <a:graphic>
          <a:graphicData uri="http://schemas.openxmlformats.org/presentationml/2006/ole">
            <p:oleObj spid="_x0000_s5124" name="位图图像" r:id="rId7" imgW="1209524" imgH="714286" progId="PBrush">
              <p:embed/>
            </p:oleObj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0" y="4071942"/>
            <a:ext cx="12144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</a:rPr>
              <a:t>唯、单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357686" y="4071942"/>
            <a:ext cx="47163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336600"/>
                </a:solidFill>
              </a:rPr>
              <a:t>晋朝的陶渊明唯独爱菊。</a:t>
            </a:r>
            <a:endParaRPr lang="zh-CN" altLang="en-US" sz="3200" b="1" dirty="0"/>
          </a:p>
        </p:txBody>
      </p:sp>
      <p:sp>
        <p:nvSpPr>
          <p:cNvPr id="12" name="矩形 11"/>
          <p:cNvSpPr/>
          <p:nvPr/>
        </p:nvSpPr>
        <p:spPr>
          <a:xfrm>
            <a:off x="4357687" y="4857760"/>
            <a:ext cx="428628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336600"/>
                </a:solidFill>
              </a:rPr>
              <a:t>从</a:t>
            </a:r>
            <a:r>
              <a:rPr lang="zh-CN" altLang="en-US" sz="3200" b="1" dirty="0" smtClean="0">
                <a:solidFill>
                  <a:srgbClr val="336600"/>
                </a:solidFill>
              </a:rPr>
              <a:t>唐朝以来，世上的人很喜爱牡丹。</a:t>
            </a:r>
            <a:endParaRPr lang="zh-CN" altLang="en-US" sz="3200" b="1" dirty="0"/>
          </a:p>
        </p:txBody>
      </p:sp>
      <p:sp>
        <p:nvSpPr>
          <p:cNvPr id="13" name="左箭头 12">
            <a:hlinkClick r:id="" action="ppaction://hlinkshowjump?jump=firstslide"/>
          </p:cNvPr>
          <p:cNvSpPr/>
          <p:nvPr/>
        </p:nvSpPr>
        <p:spPr>
          <a:xfrm>
            <a:off x="8143900" y="5715016"/>
            <a:ext cx="500066" cy="78581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下箭头 13">
            <a:hlinkClick r:id="" action="ppaction://hlinkshowjump?jump=nextslide"/>
          </p:cNvPr>
          <p:cNvSpPr/>
          <p:nvPr/>
        </p:nvSpPr>
        <p:spPr>
          <a:xfrm>
            <a:off x="6929454" y="6000768"/>
            <a:ext cx="714380" cy="6429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1" grpId="0" animBg="1"/>
      <p:bldP spid="7182" grpId="0" animBg="1"/>
      <p:bldP spid="7183" grpId="0"/>
      <p:bldP spid="10" grpId="0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381000" y="457200"/>
            <a:ext cx="3886200" cy="5878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600" u="sng" dirty="0">
                <a:solidFill>
                  <a:srgbClr val="FF0303"/>
                </a:solidFill>
              </a:rPr>
              <a:t>予</a:t>
            </a:r>
            <a:r>
              <a:rPr lang="zh-CN" altLang="en-US" sz="4700" dirty="0"/>
              <a:t>独爱莲</a:t>
            </a:r>
            <a:r>
              <a:rPr lang="zh-CN" altLang="en-US" sz="4700" dirty="0">
                <a:solidFill>
                  <a:srgbClr val="FF0000"/>
                </a:solidFill>
              </a:rPr>
              <a:t>之</a:t>
            </a:r>
            <a:r>
              <a:rPr lang="zh-CN" altLang="en-US" sz="4700" dirty="0"/>
              <a:t>出淤泥而不</a:t>
            </a:r>
            <a:r>
              <a:rPr lang="zh-CN" altLang="en-US" sz="3600" u="sng" dirty="0">
                <a:solidFill>
                  <a:srgbClr val="FF0303"/>
                </a:solidFill>
              </a:rPr>
              <a:t>染</a:t>
            </a:r>
            <a:r>
              <a:rPr lang="zh-CN" altLang="en-US" sz="4700" dirty="0"/>
              <a:t>，</a:t>
            </a:r>
            <a:r>
              <a:rPr lang="zh-CN" altLang="en-US" sz="3600" u="sng" dirty="0">
                <a:solidFill>
                  <a:srgbClr val="FF0303"/>
                </a:solidFill>
              </a:rPr>
              <a:t>濯</a:t>
            </a:r>
            <a:r>
              <a:rPr lang="zh-CN" altLang="en-US" sz="4700" dirty="0"/>
              <a:t>清涟而不</a:t>
            </a:r>
            <a:r>
              <a:rPr lang="zh-CN" altLang="en-US" sz="3600" u="sng" dirty="0">
                <a:solidFill>
                  <a:srgbClr val="FF0303"/>
                </a:solidFill>
              </a:rPr>
              <a:t>妖</a:t>
            </a:r>
            <a:r>
              <a:rPr lang="zh-CN" altLang="en-US" sz="4700" dirty="0"/>
              <a:t>，中通外直，不</a:t>
            </a:r>
            <a:r>
              <a:rPr lang="zh-CN" altLang="en-US" sz="4700" dirty="0">
                <a:solidFill>
                  <a:srgbClr val="FF0000"/>
                </a:solidFill>
              </a:rPr>
              <a:t>蔓</a:t>
            </a:r>
            <a:r>
              <a:rPr lang="zh-CN" altLang="en-US" sz="4700" dirty="0"/>
              <a:t>不</a:t>
            </a:r>
            <a:r>
              <a:rPr lang="zh-CN" altLang="en-US" sz="4700" dirty="0">
                <a:solidFill>
                  <a:srgbClr val="FF0000"/>
                </a:solidFill>
              </a:rPr>
              <a:t>枝</a:t>
            </a:r>
            <a:r>
              <a:rPr lang="zh-CN" altLang="en-US" sz="4700" dirty="0"/>
              <a:t>，香远益清，亭亭净</a:t>
            </a:r>
            <a:r>
              <a:rPr lang="zh-CN" altLang="en-US" sz="3600" u="sng" dirty="0">
                <a:solidFill>
                  <a:srgbClr val="FF0303"/>
                </a:solidFill>
              </a:rPr>
              <a:t>植</a:t>
            </a:r>
            <a:r>
              <a:rPr lang="zh-CN" altLang="en-US" sz="4700" dirty="0"/>
              <a:t>，可远观而不可</a:t>
            </a:r>
            <a:r>
              <a:rPr lang="zh-CN" altLang="en-US" sz="3600" u="sng" dirty="0">
                <a:solidFill>
                  <a:srgbClr val="FF0303"/>
                </a:solidFill>
              </a:rPr>
              <a:t>亵</a:t>
            </a:r>
            <a:r>
              <a:rPr lang="zh-CN" altLang="en-US" sz="4700" dirty="0"/>
              <a:t>玩焉。</a:t>
            </a:r>
          </a:p>
        </p:txBody>
      </p:sp>
      <p:sp>
        <p:nvSpPr>
          <p:cNvPr id="8197" name="AutoShape 5"/>
          <p:cNvSpPr>
            <a:spLocks noChangeArrowheads="1"/>
          </p:cNvSpPr>
          <p:nvPr/>
        </p:nvSpPr>
        <p:spPr bwMode="auto">
          <a:xfrm>
            <a:off x="3276600" y="1143000"/>
            <a:ext cx="762000" cy="381000"/>
          </a:xfrm>
          <a:prstGeom prst="wedgeRoundRectCallout">
            <a:avLst>
              <a:gd name="adj1" fmla="val -44792"/>
              <a:gd name="adj2" fmla="val 80833"/>
              <a:gd name="adj3" fmla="val 16667"/>
            </a:avLst>
          </a:prstGeom>
          <a:solidFill>
            <a:srgbClr val="FF99CC">
              <a:alpha val="5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2000" dirty="0">
                <a:solidFill>
                  <a:srgbClr val="462300"/>
                </a:solidFill>
              </a:rPr>
              <a:t>沾染</a:t>
            </a:r>
          </a:p>
        </p:txBody>
      </p:sp>
      <p:sp>
        <p:nvSpPr>
          <p:cNvPr id="8198" name="AutoShape 6"/>
          <p:cNvSpPr>
            <a:spLocks noChangeArrowheads="1"/>
          </p:cNvSpPr>
          <p:nvPr/>
        </p:nvSpPr>
        <p:spPr bwMode="auto">
          <a:xfrm>
            <a:off x="685800" y="1676400"/>
            <a:ext cx="838200" cy="304800"/>
          </a:xfrm>
          <a:prstGeom prst="wedgeRoundRectCallout">
            <a:avLst>
              <a:gd name="adj1" fmla="val -34093"/>
              <a:gd name="adj2" fmla="val 105731"/>
              <a:gd name="adj3" fmla="val 16667"/>
            </a:avLst>
          </a:prstGeom>
          <a:solidFill>
            <a:srgbClr val="FF99CC">
              <a:alpha val="5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2000" dirty="0">
                <a:solidFill>
                  <a:srgbClr val="462300"/>
                </a:solidFill>
              </a:rPr>
              <a:t>洗涤</a:t>
            </a:r>
          </a:p>
        </p:txBody>
      </p:sp>
      <p:sp>
        <p:nvSpPr>
          <p:cNvPr id="8199" name="AutoShape 7"/>
          <p:cNvSpPr>
            <a:spLocks noChangeArrowheads="1"/>
          </p:cNvSpPr>
          <p:nvPr/>
        </p:nvSpPr>
        <p:spPr bwMode="auto">
          <a:xfrm>
            <a:off x="3733800" y="1524000"/>
            <a:ext cx="1143000" cy="685800"/>
          </a:xfrm>
          <a:prstGeom prst="wedgeRoundRectCallout">
            <a:avLst>
              <a:gd name="adj1" fmla="val -42639"/>
              <a:gd name="adj2" fmla="val 67824"/>
              <a:gd name="adj3" fmla="val 16667"/>
            </a:avLst>
          </a:prstGeom>
          <a:solidFill>
            <a:srgbClr val="FF99CC">
              <a:alpha val="5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2000" dirty="0">
                <a:solidFill>
                  <a:srgbClr val="462300"/>
                </a:solidFill>
              </a:rPr>
              <a:t>美丽而不庄重</a:t>
            </a:r>
          </a:p>
        </p:txBody>
      </p:sp>
      <p:sp>
        <p:nvSpPr>
          <p:cNvPr id="8200" name="AutoShape 8"/>
          <p:cNvSpPr>
            <a:spLocks noChangeArrowheads="1"/>
          </p:cNvSpPr>
          <p:nvPr/>
        </p:nvSpPr>
        <p:spPr bwMode="auto">
          <a:xfrm>
            <a:off x="838200" y="4724400"/>
            <a:ext cx="762000" cy="304800"/>
          </a:xfrm>
          <a:prstGeom prst="wedgeRoundRectCallout">
            <a:avLst>
              <a:gd name="adj1" fmla="val -44375"/>
              <a:gd name="adj2" fmla="val 105208"/>
              <a:gd name="adj3" fmla="val 16667"/>
            </a:avLst>
          </a:prstGeom>
          <a:solidFill>
            <a:srgbClr val="FF99CC">
              <a:alpha val="5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2000" dirty="0">
                <a:solidFill>
                  <a:srgbClr val="462300"/>
                </a:solidFill>
              </a:rPr>
              <a:t>树立</a:t>
            </a:r>
          </a:p>
        </p:txBody>
      </p:sp>
      <p:sp>
        <p:nvSpPr>
          <p:cNvPr id="8202" name="AutoShape 10"/>
          <p:cNvSpPr>
            <a:spLocks noChangeArrowheads="1"/>
          </p:cNvSpPr>
          <p:nvPr/>
        </p:nvSpPr>
        <p:spPr bwMode="auto">
          <a:xfrm>
            <a:off x="1981200" y="6248400"/>
            <a:ext cx="1981200" cy="457200"/>
          </a:xfrm>
          <a:prstGeom prst="wedgeRoundRectCallout">
            <a:avLst>
              <a:gd name="adj1" fmla="val -44954"/>
              <a:gd name="adj2" fmla="val -97917"/>
              <a:gd name="adj3" fmla="val 16667"/>
            </a:avLst>
          </a:prstGeom>
          <a:solidFill>
            <a:srgbClr val="FF99CC">
              <a:alpha val="5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2000" dirty="0">
                <a:solidFill>
                  <a:srgbClr val="462300"/>
                </a:solidFill>
              </a:rPr>
              <a:t>亲近而不庄重</a:t>
            </a:r>
          </a:p>
        </p:txBody>
      </p:sp>
      <p:graphicFrame>
        <p:nvGraphicFramePr>
          <p:cNvPr id="8203" name="Object 11"/>
          <p:cNvGraphicFramePr>
            <a:graphicFrameLocks noChangeAspect="1"/>
          </p:cNvGraphicFramePr>
          <p:nvPr/>
        </p:nvGraphicFramePr>
        <p:xfrm>
          <a:off x="4648200" y="152400"/>
          <a:ext cx="1066800" cy="630238"/>
        </p:xfrm>
        <a:graphic>
          <a:graphicData uri="http://schemas.openxmlformats.org/presentationml/2006/ole">
            <p:oleObj spid="_x0000_s7170" name="位图图像" r:id="rId3" imgW="1209524" imgH="714286" progId="PBrush">
              <p:embed/>
            </p:oleObj>
          </a:graphicData>
        </a:graphic>
      </p:graphicFrame>
      <p:sp>
        <p:nvSpPr>
          <p:cNvPr id="8204" name="Text Box 12"/>
          <p:cNvSpPr txBox="1">
            <a:spLocks noChangeArrowheads="1"/>
          </p:cNvSpPr>
          <p:nvPr/>
        </p:nvSpPr>
        <p:spPr bwMode="auto">
          <a:xfrm>
            <a:off x="4953000" y="762000"/>
            <a:ext cx="4038600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200" b="1" dirty="0" smtClean="0">
                <a:solidFill>
                  <a:srgbClr val="336600"/>
                </a:solidFill>
                <a:latin typeface="华文楷体" pitchFamily="2" charset="-122"/>
                <a:ea typeface="华文楷体" pitchFamily="2" charset="-122"/>
              </a:rPr>
              <a:t>我唯独喜爱莲花从</a:t>
            </a:r>
            <a:r>
              <a:rPr lang="zh-CN" altLang="en-US" sz="3200" b="1" dirty="0">
                <a:solidFill>
                  <a:srgbClr val="336600"/>
                </a:solidFill>
                <a:latin typeface="华文楷体" pitchFamily="2" charset="-122"/>
                <a:ea typeface="华文楷体" pitchFamily="2" charset="-122"/>
              </a:rPr>
              <a:t>淤泥里长出来却不</a:t>
            </a:r>
            <a:r>
              <a:rPr lang="zh-CN" altLang="en-US" sz="3200" b="1" dirty="0" smtClean="0">
                <a:solidFill>
                  <a:srgbClr val="336600"/>
                </a:solidFill>
                <a:latin typeface="华文楷体" pitchFamily="2" charset="-122"/>
                <a:ea typeface="华文楷体" pitchFamily="2" charset="-122"/>
              </a:rPr>
              <a:t>受到沾染</a:t>
            </a:r>
            <a:r>
              <a:rPr lang="zh-CN" altLang="en-US" sz="3200" b="1" dirty="0">
                <a:solidFill>
                  <a:srgbClr val="336600"/>
                </a:solidFill>
                <a:latin typeface="华文楷体" pitchFamily="2" charset="-122"/>
                <a:ea typeface="华文楷体" pitchFamily="2" charset="-122"/>
              </a:rPr>
              <a:t>，在清水里</a:t>
            </a:r>
            <a:r>
              <a:rPr lang="zh-CN" altLang="en-US" sz="3200" b="1" dirty="0" smtClean="0">
                <a:solidFill>
                  <a:srgbClr val="336600"/>
                </a:solidFill>
                <a:latin typeface="华文楷体" pitchFamily="2" charset="-122"/>
                <a:ea typeface="华文楷体" pitchFamily="2" charset="-122"/>
              </a:rPr>
              <a:t>洗涤过却</a:t>
            </a:r>
            <a:r>
              <a:rPr lang="zh-CN" altLang="en-US" sz="3200" b="1" dirty="0">
                <a:solidFill>
                  <a:srgbClr val="336600"/>
                </a:solidFill>
                <a:latin typeface="华文楷体" pitchFamily="2" charset="-122"/>
                <a:ea typeface="华文楷体" pitchFamily="2" charset="-122"/>
              </a:rPr>
              <a:t>不显得</a:t>
            </a:r>
            <a:r>
              <a:rPr lang="zh-CN" altLang="en-US" sz="3200" b="1" dirty="0" smtClean="0">
                <a:solidFill>
                  <a:srgbClr val="336600"/>
                </a:solidFill>
                <a:latin typeface="华文楷体" pitchFamily="2" charset="-122"/>
                <a:ea typeface="华文楷体" pitchFamily="2" charset="-122"/>
              </a:rPr>
              <a:t>妖媚；</a:t>
            </a:r>
            <a:endParaRPr lang="zh-CN" altLang="en-US" sz="3200" b="1" dirty="0">
              <a:solidFill>
                <a:srgbClr val="3366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206" name="AutoShape 14"/>
          <p:cNvSpPr>
            <a:spLocks noChangeArrowheads="1"/>
          </p:cNvSpPr>
          <p:nvPr/>
        </p:nvSpPr>
        <p:spPr bwMode="auto">
          <a:xfrm>
            <a:off x="685800" y="228600"/>
            <a:ext cx="685800" cy="381000"/>
          </a:xfrm>
          <a:prstGeom prst="wedgeRoundRectCallout">
            <a:avLst>
              <a:gd name="adj1" fmla="val -37269"/>
              <a:gd name="adj2" fmla="val 87083"/>
              <a:gd name="adj3" fmla="val 16667"/>
            </a:avLst>
          </a:prstGeom>
          <a:solidFill>
            <a:srgbClr val="FF99CC">
              <a:alpha val="5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2200" dirty="0">
                <a:solidFill>
                  <a:srgbClr val="462300"/>
                </a:solidFill>
              </a:rPr>
              <a:t>我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285984" y="142852"/>
            <a:ext cx="1857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舒缓语气不译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572000" y="2786058"/>
            <a:ext cx="435771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336600"/>
                </a:solidFill>
                <a:latin typeface="华文楷体" pitchFamily="2" charset="-122"/>
                <a:ea typeface="华文楷体" pitchFamily="2" charset="-122"/>
              </a:rPr>
              <a:t>茎梗中间贯通，外形挺直，不生枝蔓，不长枝节；香气远播，更显得清芬；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3214686"/>
            <a:ext cx="1785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生枝蔓  长枝节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000496" y="4714884"/>
            <a:ext cx="492919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336600"/>
                </a:solidFill>
                <a:latin typeface="华文楷体" pitchFamily="2" charset="-122"/>
                <a:ea typeface="华文楷体" pitchFamily="2" charset="-122"/>
              </a:rPr>
              <a:t>（它）笔直地洁净地立在水中，只可以远远观赏却不能贴近去玩弄啊。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左箭头 14">
            <a:hlinkClick r:id="" action="ppaction://hlinkshowjump?jump=firstslide"/>
          </p:cNvPr>
          <p:cNvSpPr/>
          <p:nvPr/>
        </p:nvSpPr>
        <p:spPr>
          <a:xfrm>
            <a:off x="8429652" y="6072182"/>
            <a:ext cx="500066" cy="78581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下箭头 15">
            <a:hlinkClick r:id="" action="ppaction://hlinkshowjump?jump=nextslide"/>
          </p:cNvPr>
          <p:cNvSpPr/>
          <p:nvPr/>
        </p:nvSpPr>
        <p:spPr>
          <a:xfrm>
            <a:off x="7500958" y="6215058"/>
            <a:ext cx="714380" cy="6429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 animBg="1"/>
      <p:bldP spid="8198" grpId="0" animBg="1"/>
      <p:bldP spid="8199" grpId="0" animBg="1"/>
      <p:bldP spid="8200" grpId="0" animBg="1"/>
      <p:bldP spid="8202" grpId="0" animBg="1"/>
      <p:bldP spid="8204" grpId="0"/>
      <p:bldP spid="8206" grpId="0" animBg="1"/>
      <p:bldP spid="11" grpId="0"/>
      <p:bldP spid="12" grpId="0"/>
      <p:bldP spid="13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533400" y="898525"/>
            <a:ext cx="3733800" cy="466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5000" dirty="0"/>
              <a:t>　　予</a:t>
            </a:r>
            <a:r>
              <a:rPr lang="zh-CN" altLang="en-US" sz="3600" u="sng" dirty="0">
                <a:solidFill>
                  <a:srgbClr val="FF0303"/>
                </a:solidFill>
              </a:rPr>
              <a:t>谓</a:t>
            </a:r>
            <a:r>
              <a:rPr lang="zh-CN" altLang="en-US" sz="5000" dirty="0"/>
              <a:t>菊，花之隐逸者也；牡丹，花之富贵者也；莲，花之</a:t>
            </a:r>
            <a:r>
              <a:rPr lang="zh-CN" altLang="en-US" sz="3600" u="sng" dirty="0">
                <a:solidFill>
                  <a:srgbClr val="FF0303"/>
                </a:solidFill>
              </a:rPr>
              <a:t>君子</a:t>
            </a:r>
            <a:r>
              <a:rPr lang="zh-CN" altLang="en-US" sz="5000" dirty="0"/>
              <a:t>者也。</a:t>
            </a:r>
          </a:p>
        </p:txBody>
      </p:sp>
      <p:sp>
        <p:nvSpPr>
          <p:cNvPr id="9221" name="AutoShape 5"/>
          <p:cNvSpPr>
            <a:spLocks noChangeArrowheads="1"/>
          </p:cNvSpPr>
          <p:nvPr/>
        </p:nvSpPr>
        <p:spPr bwMode="auto">
          <a:xfrm>
            <a:off x="2819400" y="533400"/>
            <a:ext cx="914400" cy="381000"/>
          </a:xfrm>
          <a:prstGeom prst="wedgeRoundRectCallout">
            <a:avLst>
              <a:gd name="adj1" fmla="val -35588"/>
              <a:gd name="adj2" fmla="val 88333"/>
              <a:gd name="adj3" fmla="val 16667"/>
            </a:avLst>
          </a:prstGeom>
          <a:solidFill>
            <a:srgbClr val="FF99CC">
              <a:alpha val="5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2200" dirty="0">
                <a:solidFill>
                  <a:srgbClr val="462300"/>
                </a:solidFill>
              </a:rPr>
              <a:t>认为</a:t>
            </a:r>
          </a:p>
        </p:txBody>
      </p:sp>
      <p:sp>
        <p:nvSpPr>
          <p:cNvPr id="9222" name="AutoShape 6"/>
          <p:cNvSpPr>
            <a:spLocks noChangeArrowheads="1"/>
          </p:cNvSpPr>
          <p:nvPr/>
        </p:nvSpPr>
        <p:spPr bwMode="auto">
          <a:xfrm>
            <a:off x="1600200" y="5638800"/>
            <a:ext cx="1219200" cy="685800"/>
          </a:xfrm>
          <a:prstGeom prst="wedgeRoundRectCallout">
            <a:avLst>
              <a:gd name="adj1" fmla="val -37241"/>
              <a:gd name="adj2" fmla="val -80324"/>
              <a:gd name="adj3" fmla="val 16667"/>
            </a:avLst>
          </a:prstGeom>
          <a:solidFill>
            <a:srgbClr val="FF99CC">
              <a:alpha val="5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2200" dirty="0">
                <a:solidFill>
                  <a:srgbClr val="462300"/>
                </a:solidFill>
              </a:rPr>
              <a:t>品德高尚的人</a:t>
            </a:r>
          </a:p>
        </p:txBody>
      </p:sp>
      <p:graphicFrame>
        <p:nvGraphicFramePr>
          <p:cNvPr id="9223" name="Object 7"/>
          <p:cNvGraphicFramePr>
            <a:graphicFrameLocks noChangeAspect="1"/>
          </p:cNvGraphicFramePr>
          <p:nvPr/>
        </p:nvGraphicFramePr>
        <p:xfrm>
          <a:off x="4876800" y="457200"/>
          <a:ext cx="1066800" cy="630238"/>
        </p:xfrm>
        <a:graphic>
          <a:graphicData uri="http://schemas.openxmlformats.org/presentationml/2006/ole">
            <p:oleObj spid="_x0000_s8194" name="位图图像" r:id="rId3" imgW="1209524" imgH="714286" progId="PBrush">
              <p:embed/>
            </p:oleObj>
          </a:graphicData>
        </a:graphic>
      </p:graphicFrame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4714875" y="1520825"/>
            <a:ext cx="3581400" cy="5632451"/>
            <a:chOff x="2970" y="958"/>
            <a:chExt cx="2256" cy="3548"/>
          </a:xfrm>
        </p:grpSpPr>
        <p:sp>
          <p:nvSpPr>
            <p:cNvPr id="9224" name="Text Box 8"/>
            <p:cNvSpPr txBox="1">
              <a:spLocks noChangeArrowheads="1"/>
            </p:cNvSpPr>
            <p:nvPr/>
          </p:nvSpPr>
          <p:spPr bwMode="auto">
            <a:xfrm>
              <a:off x="3024" y="958"/>
              <a:ext cx="1296" cy="35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zh-CN" altLang="en-US" sz="3600" dirty="0">
                  <a:solidFill>
                    <a:srgbClr val="336600"/>
                  </a:solidFill>
                </a:rPr>
                <a:t>　　</a:t>
              </a:r>
              <a:r>
                <a:rPr lang="zh-CN" altLang="en-US" sz="3600" b="1" dirty="0">
                  <a:solidFill>
                    <a:srgbClr val="336600"/>
                  </a:solidFill>
                  <a:latin typeface="华文楷体" pitchFamily="2" charset="-122"/>
                  <a:ea typeface="华文楷体" pitchFamily="2" charset="-122"/>
                </a:rPr>
                <a:t>我认为</a:t>
              </a:r>
              <a:r>
                <a:rPr lang="zh-CN" altLang="en-US" sz="3600" b="1" dirty="0" smtClean="0">
                  <a:solidFill>
                    <a:srgbClr val="336600"/>
                  </a:solidFill>
                  <a:latin typeface="华文楷体" pitchFamily="2" charset="-122"/>
                  <a:ea typeface="华文楷体" pitchFamily="2" charset="-122"/>
                </a:rPr>
                <a:t>菊花，</a:t>
              </a:r>
              <a:r>
                <a:rPr lang="zh-CN" altLang="en-US" sz="3600" b="1" dirty="0">
                  <a:solidFill>
                    <a:srgbClr val="336600"/>
                  </a:solidFill>
                  <a:latin typeface="华文楷体" pitchFamily="2" charset="-122"/>
                  <a:ea typeface="华文楷体" pitchFamily="2" charset="-122"/>
                </a:rPr>
                <a:t>是花中的隐士；牡丹</a:t>
              </a:r>
              <a:r>
                <a:rPr lang="zh-CN" altLang="en-US" sz="3600" b="1" dirty="0" smtClean="0">
                  <a:solidFill>
                    <a:srgbClr val="336600"/>
                  </a:solidFill>
                  <a:latin typeface="华文楷体" pitchFamily="2" charset="-122"/>
                  <a:ea typeface="华文楷体" pitchFamily="2" charset="-122"/>
                </a:rPr>
                <a:t>，是花中的富贵者；莲，是花中的君子。</a:t>
              </a:r>
            </a:p>
            <a:p>
              <a:endParaRPr lang="zh-CN" altLang="en-US" sz="3600" b="1" dirty="0">
                <a:solidFill>
                  <a:srgbClr val="3366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9225" name="Text Box 9"/>
            <p:cNvSpPr txBox="1">
              <a:spLocks noChangeArrowheads="1"/>
            </p:cNvSpPr>
            <p:nvPr/>
          </p:nvSpPr>
          <p:spPr bwMode="auto">
            <a:xfrm>
              <a:off x="2970" y="2790"/>
              <a:ext cx="2256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zh-CN" altLang="en-US" sz="3600" b="1" dirty="0">
                <a:solidFill>
                  <a:srgbClr val="3366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pic>
        <p:nvPicPr>
          <p:cNvPr id="9228" name="Picture 12" descr="D:\My Documents\CHH\我的课件\爱莲说\莲花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10400" y="990600"/>
            <a:ext cx="1719263" cy="2362200"/>
          </a:xfrm>
          <a:prstGeom prst="rect">
            <a:avLst/>
          </a:prstGeom>
          <a:noFill/>
        </p:spPr>
      </p:pic>
      <p:sp>
        <p:nvSpPr>
          <p:cNvPr id="10" name="左箭头 9">
            <a:hlinkClick r:id="" action="ppaction://hlinkshowjump?jump=firstslide"/>
          </p:cNvPr>
          <p:cNvSpPr/>
          <p:nvPr/>
        </p:nvSpPr>
        <p:spPr>
          <a:xfrm>
            <a:off x="8143900" y="5715016"/>
            <a:ext cx="500066" cy="78581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下箭头 10">
            <a:hlinkClick r:id="" action="ppaction://hlinkshowjump?jump=nextslide"/>
          </p:cNvPr>
          <p:cNvSpPr/>
          <p:nvPr/>
        </p:nvSpPr>
        <p:spPr>
          <a:xfrm>
            <a:off x="6929454" y="6000768"/>
            <a:ext cx="714380" cy="6429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 animBg="1"/>
      <p:bldP spid="922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457200" y="914400"/>
            <a:ext cx="3810000" cy="5386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800" u="sng" dirty="0">
                <a:solidFill>
                  <a:srgbClr val="FF0303"/>
                </a:solidFill>
              </a:rPr>
              <a:t>噫</a:t>
            </a:r>
            <a:r>
              <a:rPr lang="zh-CN" altLang="en-US" sz="5400" dirty="0"/>
              <a:t>！菊之爱，</a:t>
            </a:r>
            <a:endParaRPr lang="zh-CN" altLang="en-US" sz="2000" dirty="0"/>
          </a:p>
          <a:p>
            <a:endParaRPr lang="zh-CN" altLang="en-US" sz="1000" dirty="0"/>
          </a:p>
          <a:p>
            <a:r>
              <a:rPr lang="zh-CN" altLang="en-US" sz="5400" dirty="0"/>
              <a:t>陶后</a:t>
            </a:r>
            <a:r>
              <a:rPr lang="zh-CN" altLang="en-US" sz="3200" u="sng" dirty="0">
                <a:solidFill>
                  <a:srgbClr val="FF0303"/>
                </a:solidFill>
              </a:rPr>
              <a:t>鲜</a:t>
            </a:r>
            <a:r>
              <a:rPr lang="zh-CN" altLang="en-US" sz="5400" dirty="0"/>
              <a:t>有闻。莲之爱，同予者何人？牡丹之爱，</a:t>
            </a:r>
            <a:endParaRPr lang="zh-CN" altLang="en-US" sz="1000" dirty="0"/>
          </a:p>
          <a:p>
            <a:endParaRPr lang="zh-CN" altLang="en-US" sz="1000" u="sng" dirty="0">
              <a:solidFill>
                <a:srgbClr val="FF0303"/>
              </a:solidFill>
            </a:endParaRPr>
          </a:p>
          <a:p>
            <a:r>
              <a:rPr lang="zh-CN" altLang="en-US" sz="3200" u="sng" dirty="0">
                <a:solidFill>
                  <a:srgbClr val="FF0303"/>
                </a:solidFill>
              </a:rPr>
              <a:t>宜</a:t>
            </a:r>
            <a:r>
              <a:rPr lang="zh-CN" altLang="en-US" sz="5400" dirty="0"/>
              <a:t>乎众矣。</a:t>
            </a:r>
          </a:p>
        </p:txBody>
      </p:sp>
      <p:sp>
        <p:nvSpPr>
          <p:cNvPr id="10245" name="AutoShape 5"/>
          <p:cNvSpPr>
            <a:spLocks noChangeArrowheads="1"/>
          </p:cNvSpPr>
          <p:nvPr/>
        </p:nvSpPr>
        <p:spPr bwMode="auto">
          <a:xfrm>
            <a:off x="914400" y="533400"/>
            <a:ext cx="1295400" cy="457200"/>
          </a:xfrm>
          <a:prstGeom prst="wedgeRoundRectCallout">
            <a:avLst>
              <a:gd name="adj1" fmla="val -47551"/>
              <a:gd name="adj2" fmla="val 103472"/>
              <a:gd name="adj3" fmla="val 16667"/>
            </a:avLst>
          </a:prstGeom>
          <a:solidFill>
            <a:srgbClr val="FF99CC">
              <a:alpha val="5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en-US" altLang="zh-CN" sz="2000" dirty="0" err="1">
                <a:solidFill>
                  <a:srgbClr val="462300"/>
                </a:solidFill>
                <a:latin typeface="方正舒体" pitchFamily="2" charset="-122"/>
                <a:ea typeface="方正舒体" pitchFamily="2" charset="-122"/>
              </a:rPr>
              <a:t>Yī</a:t>
            </a:r>
            <a:r>
              <a:rPr lang="zh-CN" altLang="en-US" sz="2000" dirty="0">
                <a:solidFill>
                  <a:srgbClr val="462300"/>
                </a:solidFill>
                <a:latin typeface="华文行楷" pitchFamily="2" charset="-122"/>
              </a:rPr>
              <a:t>叹词</a:t>
            </a:r>
            <a:endParaRPr lang="zh-CN" altLang="en-US" sz="2000" dirty="0">
              <a:solidFill>
                <a:srgbClr val="462300"/>
              </a:solidFill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10247" name="AutoShape 7"/>
          <p:cNvSpPr>
            <a:spLocks noChangeArrowheads="1"/>
          </p:cNvSpPr>
          <p:nvPr/>
        </p:nvSpPr>
        <p:spPr bwMode="auto">
          <a:xfrm>
            <a:off x="1905000" y="1600200"/>
            <a:ext cx="1981200" cy="381000"/>
          </a:xfrm>
          <a:prstGeom prst="wedgeRoundRectCallout">
            <a:avLst>
              <a:gd name="adj1" fmla="val -38542"/>
              <a:gd name="adj2" fmla="val 97083"/>
              <a:gd name="adj3" fmla="val 16667"/>
            </a:avLst>
          </a:prstGeom>
          <a:solidFill>
            <a:srgbClr val="FF99CC">
              <a:alpha val="5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en-US" altLang="zh-CN" sz="2000" dirty="0" err="1">
                <a:solidFill>
                  <a:srgbClr val="462300"/>
                </a:solidFill>
                <a:latin typeface="方正舒体" pitchFamily="2" charset="-122"/>
                <a:ea typeface="方正舒体" pitchFamily="2" charset="-122"/>
              </a:rPr>
              <a:t>Xiǎn</a:t>
            </a:r>
            <a:r>
              <a:rPr lang="zh-CN" altLang="en-US" sz="2200" dirty="0">
                <a:solidFill>
                  <a:srgbClr val="462300"/>
                </a:solidFill>
                <a:latin typeface="华文行楷" pitchFamily="2" charset="-122"/>
              </a:rPr>
              <a:t>少，难得</a:t>
            </a:r>
          </a:p>
        </p:txBody>
      </p:sp>
      <p:sp>
        <p:nvSpPr>
          <p:cNvPr id="10248" name="AutoShape 8"/>
          <p:cNvSpPr>
            <a:spLocks noChangeArrowheads="1"/>
          </p:cNvSpPr>
          <p:nvPr/>
        </p:nvSpPr>
        <p:spPr bwMode="auto">
          <a:xfrm>
            <a:off x="762000" y="5029200"/>
            <a:ext cx="762000" cy="457200"/>
          </a:xfrm>
          <a:prstGeom prst="wedgeRoundRectCallout">
            <a:avLst>
              <a:gd name="adj1" fmla="val -43125"/>
              <a:gd name="adj2" fmla="val 70139"/>
              <a:gd name="adj3" fmla="val 16667"/>
            </a:avLst>
          </a:prstGeom>
          <a:solidFill>
            <a:srgbClr val="FF99CC">
              <a:alpha val="5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2000" dirty="0">
                <a:solidFill>
                  <a:srgbClr val="462300"/>
                </a:solidFill>
              </a:rPr>
              <a:t>应当</a:t>
            </a:r>
          </a:p>
        </p:txBody>
      </p:sp>
      <p:sp>
        <p:nvSpPr>
          <p:cNvPr id="10249" name="Text Box 9">
            <a:hlinkClick r:id="rId3" action="ppaction://hlinksldjump" endSnd="1"/>
          </p:cNvPr>
          <p:cNvSpPr txBox="1">
            <a:spLocks noChangeArrowheads="1"/>
          </p:cNvSpPr>
          <p:nvPr/>
        </p:nvSpPr>
        <p:spPr bwMode="auto">
          <a:xfrm>
            <a:off x="4286248" y="2000240"/>
            <a:ext cx="3825875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336600"/>
                </a:solidFill>
                <a:latin typeface="华文楷体" pitchFamily="2" charset="-122"/>
                <a:ea typeface="华文楷体" pitchFamily="2" charset="-122"/>
              </a:rPr>
              <a:t>唉</a:t>
            </a:r>
            <a:r>
              <a:rPr lang="zh-CN" altLang="en-US" sz="3600" b="1" dirty="0" smtClean="0">
                <a:solidFill>
                  <a:srgbClr val="336600"/>
                </a:solidFill>
                <a:latin typeface="华文楷体" pitchFamily="2" charset="-122"/>
                <a:ea typeface="华文楷体" pitchFamily="2" charset="-122"/>
              </a:rPr>
              <a:t>，对菊花的喜爱，</a:t>
            </a:r>
            <a:r>
              <a:rPr lang="zh-CN" altLang="en-US" sz="3600" b="1" dirty="0">
                <a:solidFill>
                  <a:srgbClr val="336600"/>
                </a:solidFill>
                <a:latin typeface="华文楷体" pitchFamily="2" charset="-122"/>
                <a:ea typeface="华文楷体" pitchFamily="2" charset="-122"/>
              </a:rPr>
              <a:t>陶渊明以后就很少听到了</a:t>
            </a:r>
            <a:r>
              <a:rPr lang="zh-CN" altLang="en-US" sz="3600" b="1" dirty="0" smtClean="0">
                <a:solidFill>
                  <a:srgbClr val="336600"/>
                </a:solidFill>
                <a:latin typeface="华文楷体" pitchFamily="2" charset="-122"/>
                <a:ea typeface="华文楷体" pitchFamily="2" charset="-122"/>
              </a:rPr>
              <a:t>。对莲花的喜爱，</a:t>
            </a:r>
            <a:r>
              <a:rPr lang="zh-CN" altLang="en-US" sz="3600" b="1" dirty="0">
                <a:solidFill>
                  <a:srgbClr val="336600"/>
                </a:solidFill>
                <a:latin typeface="华文楷体" pitchFamily="2" charset="-122"/>
                <a:ea typeface="华文楷体" pitchFamily="2" charset="-122"/>
              </a:rPr>
              <a:t>像我一样的人</a:t>
            </a:r>
            <a:r>
              <a:rPr lang="zh-CN" altLang="en-US" sz="3600" b="1" dirty="0" smtClean="0">
                <a:solidFill>
                  <a:srgbClr val="336600"/>
                </a:solidFill>
                <a:latin typeface="华文楷体" pitchFamily="2" charset="-122"/>
                <a:ea typeface="华文楷体" pitchFamily="2" charset="-122"/>
              </a:rPr>
              <a:t>有</a:t>
            </a:r>
            <a:r>
              <a:rPr lang="zh-CN" altLang="en-US" sz="3600" b="1" dirty="0">
                <a:solidFill>
                  <a:srgbClr val="336600"/>
                </a:solidFill>
                <a:latin typeface="华文楷体" pitchFamily="2" charset="-122"/>
                <a:ea typeface="华文楷体" pitchFamily="2" charset="-122"/>
              </a:rPr>
              <a:t>什么</a:t>
            </a:r>
            <a:r>
              <a:rPr lang="zh-CN" altLang="en-US" sz="3600" b="1" dirty="0" smtClean="0">
                <a:solidFill>
                  <a:srgbClr val="336600"/>
                </a:solidFill>
                <a:latin typeface="华文楷体" pitchFamily="2" charset="-122"/>
                <a:ea typeface="华文楷体" pitchFamily="2" charset="-122"/>
              </a:rPr>
              <a:t>人？对牡丹的喜爱，应当是很多人了</a:t>
            </a:r>
            <a:r>
              <a:rPr lang="zh-CN" altLang="en-US" sz="3600" b="1" dirty="0">
                <a:solidFill>
                  <a:srgbClr val="336600"/>
                </a:solidFill>
                <a:latin typeface="华文楷体" pitchFamily="2" charset="-122"/>
                <a:ea typeface="华文楷体" pitchFamily="2" charset="-122"/>
              </a:rPr>
              <a:t>。</a:t>
            </a:r>
          </a:p>
        </p:txBody>
      </p:sp>
      <p:graphicFrame>
        <p:nvGraphicFramePr>
          <p:cNvPr id="10250" name="Object 10"/>
          <p:cNvGraphicFramePr>
            <a:graphicFrameLocks noChangeAspect="1"/>
          </p:cNvGraphicFramePr>
          <p:nvPr/>
        </p:nvGraphicFramePr>
        <p:xfrm>
          <a:off x="4876800" y="817563"/>
          <a:ext cx="1066800" cy="630237"/>
        </p:xfrm>
        <a:graphic>
          <a:graphicData uri="http://schemas.openxmlformats.org/presentationml/2006/ole">
            <p:oleObj spid="_x0000_s9218" name="位图图像" r:id="rId4" imgW="1209524" imgH="714286" progId="PBrush">
              <p:embed/>
            </p:oleObj>
          </a:graphicData>
        </a:graphic>
      </p:graphicFrame>
      <p:pic>
        <p:nvPicPr>
          <p:cNvPr id="10253" name="Picture 13" descr="D:\My Documents\CHH\我的课件\爱莲说\莲花1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00800" y="269875"/>
            <a:ext cx="2362200" cy="1689100"/>
          </a:xfrm>
          <a:prstGeom prst="rect">
            <a:avLst/>
          </a:prstGeom>
          <a:noFill/>
        </p:spPr>
      </p:pic>
      <p:pic>
        <p:nvPicPr>
          <p:cNvPr id="10254" name="Picture 14" descr="D:\My Documents\CHH\箭头\0066.GIF">
            <a:hlinkClick r:id="rId3" action="ppaction://hlinksldjump" endSnd="1"/>
          </p:cNvPr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382000" y="5943600"/>
            <a:ext cx="428625" cy="914400"/>
          </a:xfrm>
          <a:prstGeom prst="rect">
            <a:avLst/>
          </a:prstGeom>
          <a:noFill/>
        </p:spPr>
      </p:pic>
      <p:sp>
        <p:nvSpPr>
          <p:cNvPr id="10" name="左箭头 9">
            <a:hlinkClick r:id="" action="ppaction://hlinkshowjump?jump=firstslide"/>
          </p:cNvPr>
          <p:cNvSpPr/>
          <p:nvPr/>
        </p:nvSpPr>
        <p:spPr>
          <a:xfrm>
            <a:off x="8143900" y="5715016"/>
            <a:ext cx="500066" cy="78581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下箭头 10">
            <a:hlinkClick r:id="" action="ppaction://hlinkshowjump?jump=nextslide"/>
          </p:cNvPr>
          <p:cNvSpPr/>
          <p:nvPr/>
        </p:nvSpPr>
        <p:spPr>
          <a:xfrm>
            <a:off x="6929454" y="6000768"/>
            <a:ext cx="714380" cy="6429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 animBg="1"/>
      <p:bldP spid="10247" grpId="0" animBg="1"/>
      <p:bldP spid="10248" grpId="0" animBg="1"/>
      <p:bldP spid="1024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左箭头 1">
            <a:hlinkClick r:id="" action="ppaction://hlinkshowjump?jump=firstslide"/>
          </p:cNvPr>
          <p:cNvSpPr/>
          <p:nvPr/>
        </p:nvSpPr>
        <p:spPr>
          <a:xfrm>
            <a:off x="8143900" y="5715016"/>
            <a:ext cx="500066" cy="78581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WordArt 5"/>
          <p:cNvSpPr>
            <a:spLocks noChangeArrowheads="1" noChangeShapeType="1" noTextEdit="1"/>
          </p:cNvSpPr>
          <p:nvPr/>
        </p:nvSpPr>
        <p:spPr bwMode="auto">
          <a:xfrm>
            <a:off x="214282" y="142852"/>
            <a:ext cx="350520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隶书"/>
                <a:ea typeface="隶书"/>
              </a:rPr>
              <a:t>合作探究：</a:t>
            </a:r>
            <a:endParaRPr lang="zh-CN" altLang="en-US" sz="3600" b="1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/>
                </a:outerShdw>
              </a:effectLst>
              <a:latin typeface="隶书"/>
              <a:ea typeface="隶书"/>
            </a:endParaRPr>
          </a:p>
        </p:txBody>
      </p:sp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0" y="1142984"/>
            <a:ext cx="87154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隶书" pitchFamily="49" charset="-122"/>
                <a:ea typeface="隶书" pitchFamily="49" charset="-122"/>
              </a:rPr>
              <a:t>1</a:t>
            </a:r>
            <a:r>
              <a:rPr lang="zh-CN" altLang="en-US" sz="2800" b="1" dirty="0" smtClean="0">
                <a:latin typeface="隶书" pitchFamily="49" charset="-122"/>
                <a:ea typeface="隶书" pitchFamily="49" charset="-122"/>
              </a:rPr>
              <a:t>、本文写了几种花，各比喻什么，重点写了那一种花？</a:t>
            </a:r>
            <a:endParaRPr lang="zh-CN" altLang="en-US" sz="2800" b="1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" name="TextBox 5">
            <a:hlinkClick r:id="rId3" action="ppaction://hlinksldjump"/>
          </p:cNvPr>
          <p:cNvSpPr txBox="1"/>
          <p:nvPr/>
        </p:nvSpPr>
        <p:spPr>
          <a:xfrm>
            <a:off x="214282" y="1785926"/>
            <a:ext cx="82868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隶书" pitchFamily="49" charset="-122"/>
                <a:ea typeface="隶书" pitchFamily="49" charset="-122"/>
              </a:rPr>
              <a:t>2</a:t>
            </a:r>
            <a:r>
              <a:rPr lang="zh-CN" altLang="en-US" sz="3200" b="1" dirty="0" smtClean="0">
                <a:latin typeface="隶书" pitchFamily="49" charset="-122"/>
                <a:ea typeface="隶书" pitchFamily="49" charset="-122"/>
              </a:rPr>
              <a:t>、作者爱莲的什么？从几个角度写的？</a:t>
            </a:r>
            <a:endParaRPr lang="zh-CN" altLang="en-US" sz="3200" b="1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214282" y="2500306"/>
            <a:ext cx="842968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隶书" pitchFamily="49" charset="-122"/>
                <a:ea typeface="隶书" pitchFamily="49" charset="-122"/>
              </a:rPr>
              <a:t>3</a:t>
            </a:r>
            <a:r>
              <a:rPr lang="zh-CN" altLang="en-US" sz="3200" b="1" dirty="0" smtClean="0">
                <a:latin typeface="隶书" pitchFamily="49" charset="-122"/>
                <a:ea typeface="隶书" pitchFamily="49" charset="-122"/>
              </a:rPr>
              <a:t>、作者为什么称莲花为君子，</a:t>
            </a:r>
            <a:endParaRPr lang="en-US" altLang="zh-CN" sz="3200" b="1" dirty="0" smtClean="0">
              <a:latin typeface="隶书" pitchFamily="49" charset="-122"/>
              <a:ea typeface="隶书" pitchFamily="49" charset="-122"/>
            </a:endParaRPr>
          </a:p>
          <a:p>
            <a:r>
              <a:rPr lang="zh-CN" altLang="en-US" sz="3200" b="1" dirty="0" smtClean="0">
                <a:latin typeface="隶书" pitchFamily="49" charset="-122"/>
                <a:ea typeface="隶书" pitchFamily="49" charset="-122"/>
              </a:rPr>
              <a:t>他赞扬了莲花的那些精神？</a:t>
            </a:r>
            <a:endParaRPr lang="zh-CN" altLang="en-US" sz="3200" b="1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8" name="TextBox 7">
            <a:hlinkClick r:id="rId5" action="ppaction://hlinksldjump"/>
          </p:cNvPr>
          <p:cNvSpPr txBox="1"/>
          <p:nvPr/>
        </p:nvSpPr>
        <p:spPr>
          <a:xfrm>
            <a:off x="285720" y="3857628"/>
            <a:ext cx="85011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隶书" pitchFamily="49" charset="-122"/>
                <a:ea typeface="隶书" pitchFamily="49" charset="-122"/>
              </a:rPr>
              <a:t>4</a:t>
            </a:r>
            <a:r>
              <a:rPr lang="zh-CN" altLang="en-US" sz="3200" b="1" dirty="0" smtClean="0">
                <a:latin typeface="隶书" pitchFamily="49" charset="-122"/>
                <a:ea typeface="隶书" pitchFamily="49" charset="-122"/>
              </a:rPr>
              <a:t>、用了什么手法？（修辞）体现什么主旨？</a:t>
            </a:r>
            <a:endParaRPr lang="zh-CN" altLang="en-US" sz="3200" b="1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9" name="下箭头 8">
            <a:hlinkClick r:id="rId2" action="ppaction://hlinksldjump"/>
          </p:cNvPr>
          <p:cNvSpPr/>
          <p:nvPr/>
        </p:nvSpPr>
        <p:spPr>
          <a:xfrm>
            <a:off x="7072330" y="5929330"/>
            <a:ext cx="642942" cy="5715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928670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隶书" pitchFamily="49" charset="-122"/>
                <a:ea typeface="隶书" pitchFamily="49" charset="-122"/>
              </a:rPr>
              <a:t>菊花</a:t>
            </a:r>
            <a:endParaRPr lang="zh-CN" altLang="en-US" sz="2800" b="1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1472" y="5072074"/>
            <a:ext cx="107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隶书" pitchFamily="49" charset="-122"/>
                <a:ea typeface="隶书" pitchFamily="49" charset="-122"/>
              </a:rPr>
              <a:t>牡丹</a:t>
            </a:r>
            <a:endParaRPr lang="zh-CN" altLang="en-US" sz="2800" b="1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71604" y="2786058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隶书" pitchFamily="49" charset="-122"/>
                <a:ea typeface="隶书" pitchFamily="49" charset="-122"/>
              </a:rPr>
              <a:t>莲花</a:t>
            </a:r>
            <a:endParaRPr lang="zh-CN" altLang="en-US" sz="2800" b="1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2910" y="1571612"/>
            <a:ext cx="10001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7030A0"/>
                </a:solidFill>
                <a:latin typeface="隶书" pitchFamily="49" charset="-122"/>
                <a:ea typeface="隶书" pitchFamily="49" charset="-122"/>
              </a:rPr>
              <a:t>隐士</a:t>
            </a:r>
            <a:endParaRPr lang="zh-CN" altLang="en-US" sz="2400" b="1" dirty="0">
              <a:solidFill>
                <a:srgbClr val="7030A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596" y="5500702"/>
            <a:ext cx="13573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7030A0"/>
                </a:solidFill>
                <a:latin typeface="隶书" pitchFamily="49" charset="-122"/>
                <a:ea typeface="隶书" pitchFamily="49" charset="-122"/>
              </a:rPr>
              <a:t>富贵者</a:t>
            </a:r>
            <a:endParaRPr lang="zh-CN" altLang="en-US" sz="2400" b="1" dirty="0">
              <a:solidFill>
                <a:srgbClr val="7030A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00166" y="3429000"/>
            <a:ext cx="10001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7030A0"/>
                </a:solidFill>
                <a:latin typeface="隶书" pitchFamily="49" charset="-122"/>
                <a:ea typeface="隶书" pitchFamily="49" charset="-122"/>
              </a:rPr>
              <a:t>君子</a:t>
            </a:r>
            <a:endParaRPr lang="zh-CN" altLang="en-US" sz="2400" b="1" dirty="0">
              <a:solidFill>
                <a:srgbClr val="7030A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8" name="WordArt 6"/>
          <p:cNvSpPr>
            <a:spLocks noChangeArrowheads="1" noChangeShapeType="1" noTextEdit="1"/>
          </p:cNvSpPr>
          <p:nvPr/>
        </p:nvSpPr>
        <p:spPr bwMode="auto">
          <a:xfrm rot="3377040">
            <a:off x="927528" y="1892869"/>
            <a:ext cx="1326180" cy="7186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华文新魏"/>
                <a:ea typeface="华文新魏"/>
              </a:rPr>
              <a:t>——</a:t>
            </a:r>
            <a:endParaRPr lang="zh-CN" altLang="en-US" sz="3600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华文新魏"/>
              <a:ea typeface="华文新魏"/>
            </a:endParaRPr>
          </a:p>
        </p:txBody>
      </p:sp>
      <p:sp>
        <p:nvSpPr>
          <p:cNvPr id="9" name="WordArt 6"/>
          <p:cNvSpPr>
            <a:spLocks noChangeArrowheads="1" noChangeShapeType="1" noTextEdit="1"/>
          </p:cNvSpPr>
          <p:nvPr/>
        </p:nvSpPr>
        <p:spPr bwMode="auto">
          <a:xfrm rot="8163634" flipV="1">
            <a:off x="635639" y="4622434"/>
            <a:ext cx="1616181" cy="7316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华文新魏"/>
                <a:ea typeface="华文新魏"/>
              </a:rPr>
              <a:t>——</a:t>
            </a:r>
            <a:endParaRPr lang="zh-CN" altLang="en-US" sz="3600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华文新魏"/>
              <a:ea typeface="华文新魏"/>
            </a:endParaRPr>
          </a:p>
        </p:txBody>
      </p:sp>
      <p:sp>
        <p:nvSpPr>
          <p:cNvPr id="10" name="AutoShape 19"/>
          <p:cNvSpPr>
            <a:spLocks/>
          </p:cNvSpPr>
          <p:nvPr/>
        </p:nvSpPr>
        <p:spPr bwMode="auto">
          <a:xfrm rot="10800000" flipH="1">
            <a:off x="2500298" y="1714488"/>
            <a:ext cx="228600" cy="3505200"/>
          </a:xfrm>
          <a:prstGeom prst="leftBrace">
            <a:avLst>
              <a:gd name="adj1" fmla="val 127778"/>
              <a:gd name="adj2" fmla="val 49560"/>
            </a:avLst>
          </a:prstGeom>
          <a:noFill/>
          <a:ln w="38100">
            <a:solidFill>
              <a:srgbClr val="1707ED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" name="左箭头 33">
            <a:hlinkClick r:id="" action="ppaction://hlinkshowjump?jump=firstslide"/>
          </p:cNvPr>
          <p:cNvSpPr/>
          <p:nvPr/>
        </p:nvSpPr>
        <p:spPr>
          <a:xfrm>
            <a:off x="8286776" y="6072182"/>
            <a:ext cx="500066" cy="78581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上箭头 34">
            <a:hlinkClick r:id="rId2" action="ppaction://hlinksldjump"/>
          </p:cNvPr>
          <p:cNvSpPr/>
          <p:nvPr/>
        </p:nvSpPr>
        <p:spPr>
          <a:xfrm>
            <a:off x="7215206" y="6143644"/>
            <a:ext cx="571504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928670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隶书" pitchFamily="49" charset="-122"/>
                <a:ea typeface="隶书" pitchFamily="49" charset="-122"/>
              </a:rPr>
              <a:t>菊花</a:t>
            </a:r>
            <a:endParaRPr lang="zh-CN" altLang="en-US" sz="2800" b="1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1472" y="5072074"/>
            <a:ext cx="107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隶书" pitchFamily="49" charset="-122"/>
                <a:ea typeface="隶书" pitchFamily="49" charset="-122"/>
              </a:rPr>
              <a:t>牡丹</a:t>
            </a:r>
            <a:endParaRPr lang="zh-CN" altLang="en-US" sz="2800" b="1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71604" y="2786058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隶书" pitchFamily="49" charset="-122"/>
                <a:ea typeface="隶书" pitchFamily="49" charset="-122"/>
              </a:rPr>
              <a:t>莲花</a:t>
            </a:r>
            <a:endParaRPr lang="zh-CN" altLang="en-US" sz="2800" b="1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2910" y="1571612"/>
            <a:ext cx="10001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7030A0"/>
                </a:solidFill>
                <a:latin typeface="隶书" pitchFamily="49" charset="-122"/>
                <a:ea typeface="隶书" pitchFamily="49" charset="-122"/>
              </a:rPr>
              <a:t>隐士</a:t>
            </a:r>
            <a:endParaRPr lang="zh-CN" altLang="en-US" sz="2400" b="1" dirty="0">
              <a:solidFill>
                <a:srgbClr val="7030A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596" y="5500702"/>
            <a:ext cx="13573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7030A0"/>
                </a:solidFill>
                <a:latin typeface="隶书" pitchFamily="49" charset="-122"/>
                <a:ea typeface="隶书" pitchFamily="49" charset="-122"/>
              </a:rPr>
              <a:t>富贵者</a:t>
            </a:r>
            <a:endParaRPr lang="zh-CN" altLang="en-US" sz="2400" b="1" dirty="0">
              <a:solidFill>
                <a:srgbClr val="7030A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00166" y="3429000"/>
            <a:ext cx="10001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7030A0"/>
                </a:solidFill>
                <a:latin typeface="隶书" pitchFamily="49" charset="-122"/>
                <a:ea typeface="隶书" pitchFamily="49" charset="-122"/>
              </a:rPr>
              <a:t>君子</a:t>
            </a:r>
            <a:endParaRPr lang="zh-CN" altLang="en-US" sz="2400" b="1" dirty="0">
              <a:solidFill>
                <a:srgbClr val="7030A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8" name="WordArt 6"/>
          <p:cNvSpPr>
            <a:spLocks noChangeArrowheads="1" noChangeShapeType="1" noTextEdit="1"/>
          </p:cNvSpPr>
          <p:nvPr/>
        </p:nvSpPr>
        <p:spPr bwMode="auto">
          <a:xfrm rot="3377040">
            <a:off x="927528" y="1892869"/>
            <a:ext cx="1326180" cy="7186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华文新魏"/>
                <a:ea typeface="华文新魏"/>
              </a:rPr>
              <a:t>——</a:t>
            </a:r>
            <a:endParaRPr lang="zh-CN" altLang="en-US" sz="3600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华文新魏"/>
              <a:ea typeface="华文新魏"/>
            </a:endParaRPr>
          </a:p>
        </p:txBody>
      </p:sp>
      <p:sp>
        <p:nvSpPr>
          <p:cNvPr id="9" name="WordArt 6"/>
          <p:cNvSpPr>
            <a:spLocks noChangeArrowheads="1" noChangeShapeType="1" noTextEdit="1"/>
          </p:cNvSpPr>
          <p:nvPr/>
        </p:nvSpPr>
        <p:spPr bwMode="auto">
          <a:xfrm rot="8163634" flipV="1">
            <a:off x="635639" y="4622434"/>
            <a:ext cx="1616181" cy="7316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华文新魏"/>
                <a:ea typeface="华文新魏"/>
              </a:rPr>
              <a:t>——</a:t>
            </a:r>
            <a:endParaRPr lang="zh-CN" altLang="en-US" sz="3600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华文新魏"/>
              <a:ea typeface="华文新魏"/>
            </a:endParaRPr>
          </a:p>
        </p:txBody>
      </p:sp>
      <p:sp>
        <p:nvSpPr>
          <p:cNvPr id="10" name="AutoShape 19"/>
          <p:cNvSpPr>
            <a:spLocks/>
          </p:cNvSpPr>
          <p:nvPr/>
        </p:nvSpPr>
        <p:spPr bwMode="auto">
          <a:xfrm rot="10800000" flipH="1">
            <a:off x="2500298" y="1714488"/>
            <a:ext cx="228600" cy="3505200"/>
          </a:xfrm>
          <a:prstGeom prst="leftBrace">
            <a:avLst>
              <a:gd name="adj1" fmla="val 127778"/>
              <a:gd name="adj2" fmla="val 49560"/>
            </a:avLst>
          </a:prstGeom>
          <a:noFill/>
          <a:ln w="38100">
            <a:solidFill>
              <a:srgbClr val="1707ED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500430" y="1714488"/>
            <a:ext cx="49292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2800" b="1" dirty="0" smtClean="0">
                <a:latin typeface="隶书" pitchFamily="49" charset="-122"/>
                <a:ea typeface="隶书" pitchFamily="49" charset="-122"/>
              </a:rPr>
              <a:t>出淤泥而不染，濯清涟而不妖，</a:t>
            </a:r>
            <a:endParaRPr kumimoji="1" lang="en-US" altLang="zh-CN" sz="2800" b="1" dirty="0" smtClean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57620" y="4929198"/>
            <a:ext cx="37147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2800" b="1" dirty="0" smtClean="0">
                <a:latin typeface="隶书" pitchFamily="49" charset="-122"/>
                <a:ea typeface="隶书" pitchFamily="49" charset="-122"/>
              </a:rPr>
              <a:t>可远观而不可亵玩焉。</a:t>
            </a:r>
            <a:endParaRPr lang="zh-CN" altLang="en-US" sz="2800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071934" y="3429000"/>
            <a:ext cx="20002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2800" b="1" dirty="0" smtClean="0">
                <a:latin typeface="隶书" pitchFamily="49" charset="-122"/>
                <a:ea typeface="隶书" pitchFamily="49" charset="-122"/>
              </a:rPr>
              <a:t>香远益清，</a:t>
            </a:r>
            <a:endParaRPr kumimoji="1" lang="en-US" altLang="zh-CN" sz="2800" b="1" dirty="0" smtClean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929058" y="2643182"/>
            <a:ext cx="40405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2800" b="1" dirty="0" smtClean="0">
                <a:latin typeface="隶书" pitchFamily="49" charset="-122"/>
                <a:ea typeface="隶书" pitchFamily="49" charset="-122"/>
              </a:rPr>
              <a:t>中通外直，不蔓不枝，</a:t>
            </a:r>
            <a:endParaRPr kumimoji="1" lang="en-US" altLang="zh-CN" sz="2800" b="1" dirty="0" smtClean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714612" y="1785926"/>
            <a:ext cx="928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50"/>
                </a:solidFill>
                <a:latin typeface="隶书" pitchFamily="49" charset="-122"/>
                <a:ea typeface="隶书" pitchFamily="49" charset="-122"/>
              </a:rPr>
              <a:t>环境</a:t>
            </a:r>
            <a:endParaRPr lang="zh-CN" altLang="en-US" sz="2400" b="1" dirty="0">
              <a:solidFill>
                <a:srgbClr val="00B05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714612" y="2786058"/>
            <a:ext cx="928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50"/>
                </a:solidFill>
                <a:latin typeface="隶书" pitchFamily="49" charset="-122"/>
                <a:ea typeface="隶书" pitchFamily="49" charset="-122"/>
              </a:rPr>
              <a:t>外形</a:t>
            </a:r>
            <a:endParaRPr lang="zh-CN" altLang="en-US" sz="2400" b="1" dirty="0">
              <a:solidFill>
                <a:srgbClr val="00B05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857488" y="3571876"/>
            <a:ext cx="928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50"/>
                </a:solidFill>
                <a:latin typeface="隶书" pitchFamily="49" charset="-122"/>
                <a:ea typeface="隶书" pitchFamily="49" charset="-122"/>
              </a:rPr>
              <a:t>香气</a:t>
            </a:r>
            <a:endParaRPr lang="zh-CN" altLang="en-US" sz="2400" b="1" dirty="0">
              <a:solidFill>
                <a:srgbClr val="00B05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786050" y="5000636"/>
            <a:ext cx="928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50"/>
                </a:solidFill>
                <a:latin typeface="隶书" pitchFamily="49" charset="-122"/>
                <a:ea typeface="隶书" pitchFamily="49" charset="-122"/>
              </a:rPr>
              <a:t>气质</a:t>
            </a:r>
            <a:endParaRPr lang="zh-CN" altLang="en-US" sz="2400" b="1" dirty="0">
              <a:solidFill>
                <a:srgbClr val="00B05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071934" y="4143380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800" b="1" dirty="0" smtClean="0">
                <a:latin typeface="隶书" pitchFamily="49" charset="-122"/>
                <a:ea typeface="隶书" pitchFamily="49" charset="-122"/>
              </a:rPr>
              <a:t>亭亭净植，</a:t>
            </a:r>
            <a:endParaRPr lang="zh-CN" altLang="en-US" sz="2800" dirty="0"/>
          </a:p>
        </p:txBody>
      </p:sp>
      <p:sp>
        <p:nvSpPr>
          <p:cNvPr id="20" name="TextBox 19"/>
          <p:cNvSpPr txBox="1"/>
          <p:nvPr/>
        </p:nvSpPr>
        <p:spPr>
          <a:xfrm>
            <a:off x="2857488" y="4143380"/>
            <a:ext cx="857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50"/>
                </a:solidFill>
                <a:latin typeface="隶书" pitchFamily="49" charset="-122"/>
                <a:ea typeface="隶书" pitchFamily="49" charset="-122"/>
              </a:rPr>
              <a:t>姿态</a:t>
            </a:r>
            <a:endParaRPr lang="zh-CN" altLang="en-US" sz="2400" b="1" dirty="0">
              <a:solidFill>
                <a:srgbClr val="00B05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4" name="左箭头 33">
            <a:hlinkClick r:id="" action="ppaction://hlinkshowjump?jump=firstslide"/>
          </p:cNvPr>
          <p:cNvSpPr/>
          <p:nvPr/>
        </p:nvSpPr>
        <p:spPr>
          <a:xfrm>
            <a:off x="8286776" y="6072182"/>
            <a:ext cx="500066" cy="78581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上箭头 34">
            <a:hlinkClick r:id="rId2" action="ppaction://hlinksldjump"/>
          </p:cNvPr>
          <p:cNvSpPr/>
          <p:nvPr/>
        </p:nvSpPr>
        <p:spPr>
          <a:xfrm>
            <a:off x="7215206" y="6143644"/>
            <a:ext cx="571504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928670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隶书" pitchFamily="49" charset="-122"/>
                <a:ea typeface="隶书" pitchFamily="49" charset="-122"/>
              </a:rPr>
              <a:t>菊花</a:t>
            </a:r>
            <a:endParaRPr lang="zh-CN" altLang="en-US" sz="2800" b="1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1472" y="5072074"/>
            <a:ext cx="107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隶书" pitchFamily="49" charset="-122"/>
                <a:ea typeface="隶书" pitchFamily="49" charset="-122"/>
              </a:rPr>
              <a:t>牡丹</a:t>
            </a:r>
            <a:endParaRPr lang="zh-CN" altLang="en-US" sz="2800" b="1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71604" y="2786058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隶书" pitchFamily="49" charset="-122"/>
                <a:ea typeface="隶书" pitchFamily="49" charset="-122"/>
              </a:rPr>
              <a:t>莲花</a:t>
            </a:r>
            <a:endParaRPr lang="zh-CN" altLang="en-US" sz="2800" b="1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2910" y="1571612"/>
            <a:ext cx="10001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7030A0"/>
                </a:solidFill>
                <a:latin typeface="隶书" pitchFamily="49" charset="-122"/>
                <a:ea typeface="隶书" pitchFamily="49" charset="-122"/>
              </a:rPr>
              <a:t>隐士</a:t>
            </a:r>
            <a:endParaRPr lang="zh-CN" altLang="en-US" sz="2400" b="1" dirty="0">
              <a:solidFill>
                <a:srgbClr val="7030A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596" y="5500702"/>
            <a:ext cx="13573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7030A0"/>
                </a:solidFill>
                <a:latin typeface="隶书" pitchFamily="49" charset="-122"/>
                <a:ea typeface="隶书" pitchFamily="49" charset="-122"/>
              </a:rPr>
              <a:t>富贵者</a:t>
            </a:r>
            <a:endParaRPr lang="zh-CN" altLang="en-US" sz="2400" b="1" dirty="0">
              <a:solidFill>
                <a:srgbClr val="7030A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00166" y="3429000"/>
            <a:ext cx="10001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7030A0"/>
                </a:solidFill>
                <a:latin typeface="隶书" pitchFamily="49" charset="-122"/>
                <a:ea typeface="隶书" pitchFamily="49" charset="-122"/>
              </a:rPr>
              <a:t>君子</a:t>
            </a:r>
            <a:endParaRPr lang="zh-CN" altLang="en-US" sz="2400" b="1" dirty="0">
              <a:solidFill>
                <a:srgbClr val="7030A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8" name="WordArt 6"/>
          <p:cNvSpPr>
            <a:spLocks noChangeArrowheads="1" noChangeShapeType="1" noTextEdit="1"/>
          </p:cNvSpPr>
          <p:nvPr/>
        </p:nvSpPr>
        <p:spPr bwMode="auto">
          <a:xfrm rot="3377040">
            <a:off x="927528" y="1892869"/>
            <a:ext cx="1326180" cy="7186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华文新魏"/>
                <a:ea typeface="华文新魏"/>
              </a:rPr>
              <a:t>——</a:t>
            </a:r>
            <a:endParaRPr lang="zh-CN" altLang="en-US" sz="3600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华文新魏"/>
              <a:ea typeface="华文新魏"/>
            </a:endParaRPr>
          </a:p>
        </p:txBody>
      </p:sp>
      <p:sp>
        <p:nvSpPr>
          <p:cNvPr id="9" name="WordArt 6"/>
          <p:cNvSpPr>
            <a:spLocks noChangeArrowheads="1" noChangeShapeType="1" noTextEdit="1"/>
          </p:cNvSpPr>
          <p:nvPr/>
        </p:nvSpPr>
        <p:spPr bwMode="auto">
          <a:xfrm rot="8163634" flipV="1">
            <a:off x="635639" y="4622434"/>
            <a:ext cx="1616181" cy="7316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华文新魏"/>
                <a:ea typeface="华文新魏"/>
              </a:rPr>
              <a:t>——</a:t>
            </a:r>
            <a:endParaRPr lang="zh-CN" altLang="en-US" sz="3600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华文新魏"/>
              <a:ea typeface="华文新魏"/>
            </a:endParaRPr>
          </a:p>
        </p:txBody>
      </p:sp>
      <p:sp>
        <p:nvSpPr>
          <p:cNvPr id="10" name="AutoShape 19"/>
          <p:cNvSpPr>
            <a:spLocks/>
          </p:cNvSpPr>
          <p:nvPr/>
        </p:nvSpPr>
        <p:spPr bwMode="auto">
          <a:xfrm rot="10800000" flipH="1">
            <a:off x="2500298" y="1714488"/>
            <a:ext cx="228600" cy="3505200"/>
          </a:xfrm>
          <a:prstGeom prst="leftBrace">
            <a:avLst>
              <a:gd name="adj1" fmla="val 127778"/>
              <a:gd name="adj2" fmla="val 49560"/>
            </a:avLst>
          </a:prstGeom>
          <a:noFill/>
          <a:ln w="38100">
            <a:solidFill>
              <a:srgbClr val="1707ED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500430" y="1714488"/>
            <a:ext cx="49292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2800" b="1" dirty="0" smtClean="0">
                <a:latin typeface="隶书" pitchFamily="49" charset="-122"/>
                <a:ea typeface="隶书" pitchFamily="49" charset="-122"/>
              </a:rPr>
              <a:t>出淤泥而不染，濯清涟而不妖，</a:t>
            </a:r>
            <a:endParaRPr kumimoji="1" lang="en-US" altLang="zh-CN" sz="2800" b="1" dirty="0" smtClean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57620" y="4929198"/>
            <a:ext cx="37147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2800" b="1" dirty="0" smtClean="0">
                <a:latin typeface="隶书" pitchFamily="49" charset="-122"/>
                <a:ea typeface="隶书" pitchFamily="49" charset="-122"/>
              </a:rPr>
              <a:t>可远观而不可亵玩焉。</a:t>
            </a:r>
            <a:endParaRPr lang="zh-CN" altLang="en-US" sz="2800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071934" y="3429000"/>
            <a:ext cx="20002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2800" b="1" dirty="0" smtClean="0">
                <a:latin typeface="隶书" pitchFamily="49" charset="-122"/>
                <a:ea typeface="隶书" pitchFamily="49" charset="-122"/>
              </a:rPr>
              <a:t>香远益清，</a:t>
            </a:r>
            <a:endParaRPr kumimoji="1" lang="en-US" altLang="zh-CN" sz="2800" b="1" dirty="0" smtClean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929058" y="2643182"/>
            <a:ext cx="40405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2800" b="1" dirty="0" smtClean="0">
                <a:latin typeface="隶书" pitchFamily="49" charset="-122"/>
                <a:ea typeface="隶书" pitchFamily="49" charset="-122"/>
              </a:rPr>
              <a:t>中通外直，不蔓不枝，</a:t>
            </a:r>
            <a:endParaRPr kumimoji="1" lang="en-US" altLang="zh-CN" sz="2800" b="1" dirty="0" smtClean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714612" y="1785926"/>
            <a:ext cx="928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50"/>
                </a:solidFill>
                <a:latin typeface="隶书" pitchFamily="49" charset="-122"/>
                <a:ea typeface="隶书" pitchFamily="49" charset="-122"/>
              </a:rPr>
              <a:t>环境</a:t>
            </a:r>
            <a:endParaRPr lang="zh-CN" altLang="en-US" sz="2400" b="1" dirty="0">
              <a:solidFill>
                <a:srgbClr val="00B05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714612" y="2786058"/>
            <a:ext cx="928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50"/>
                </a:solidFill>
                <a:latin typeface="隶书" pitchFamily="49" charset="-122"/>
                <a:ea typeface="隶书" pitchFamily="49" charset="-122"/>
              </a:rPr>
              <a:t>外形</a:t>
            </a:r>
            <a:endParaRPr lang="zh-CN" altLang="en-US" sz="2400" b="1" dirty="0">
              <a:solidFill>
                <a:srgbClr val="00B05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857488" y="3571876"/>
            <a:ext cx="928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50"/>
                </a:solidFill>
                <a:latin typeface="隶书" pitchFamily="49" charset="-122"/>
                <a:ea typeface="隶书" pitchFamily="49" charset="-122"/>
              </a:rPr>
              <a:t>香气</a:t>
            </a:r>
            <a:endParaRPr lang="zh-CN" altLang="en-US" sz="2400" b="1" dirty="0">
              <a:solidFill>
                <a:srgbClr val="00B05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786050" y="5000636"/>
            <a:ext cx="928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50"/>
                </a:solidFill>
                <a:latin typeface="隶书" pitchFamily="49" charset="-122"/>
                <a:ea typeface="隶书" pitchFamily="49" charset="-122"/>
              </a:rPr>
              <a:t>气质</a:t>
            </a:r>
            <a:endParaRPr lang="zh-CN" altLang="en-US" sz="2400" b="1" dirty="0">
              <a:solidFill>
                <a:srgbClr val="00B05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071934" y="4143380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800" b="1" dirty="0" smtClean="0">
                <a:latin typeface="隶书" pitchFamily="49" charset="-122"/>
                <a:ea typeface="隶书" pitchFamily="49" charset="-122"/>
              </a:rPr>
              <a:t>亭亭净植，</a:t>
            </a:r>
            <a:endParaRPr lang="zh-CN" altLang="en-US" sz="2800" dirty="0"/>
          </a:p>
        </p:txBody>
      </p:sp>
      <p:sp>
        <p:nvSpPr>
          <p:cNvPr id="20" name="TextBox 19"/>
          <p:cNvSpPr txBox="1"/>
          <p:nvPr/>
        </p:nvSpPr>
        <p:spPr>
          <a:xfrm>
            <a:off x="2857488" y="4143380"/>
            <a:ext cx="857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50"/>
                </a:solidFill>
                <a:latin typeface="隶书" pitchFamily="49" charset="-122"/>
                <a:ea typeface="隶书" pitchFamily="49" charset="-122"/>
              </a:rPr>
              <a:t>姿态</a:t>
            </a:r>
            <a:endParaRPr lang="zh-CN" altLang="en-US" sz="2400" b="1" dirty="0">
              <a:solidFill>
                <a:srgbClr val="00B05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143372" y="2214554"/>
            <a:ext cx="45720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不与世俗同流合污，不哗众取宠</a:t>
            </a:r>
            <a:endParaRPr lang="zh-CN" altLang="en-US" sz="2400" b="1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071934" y="3071810"/>
            <a:ext cx="3571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豁达大度，正直不阿</a:t>
            </a:r>
            <a:endParaRPr lang="zh-CN" altLang="en-US" sz="2400" b="1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071934" y="3857628"/>
            <a:ext cx="1785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美名远扬</a:t>
            </a:r>
            <a:endParaRPr lang="zh-CN" altLang="en-US" sz="2400" b="1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214810" y="4572008"/>
            <a:ext cx="1928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志洁行廉</a:t>
            </a:r>
            <a:endParaRPr lang="zh-CN" altLang="en-US" sz="2400" b="1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000496" y="5429264"/>
            <a:ext cx="30718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令人敬重，不可轻侮</a:t>
            </a:r>
            <a:endParaRPr lang="zh-CN" altLang="en-US" sz="2400" b="1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4" name="左箭头 33">
            <a:hlinkClick r:id="" action="ppaction://hlinkshowjump?jump=firstslide"/>
          </p:cNvPr>
          <p:cNvSpPr/>
          <p:nvPr/>
        </p:nvSpPr>
        <p:spPr>
          <a:xfrm>
            <a:off x="8286776" y="6072182"/>
            <a:ext cx="500066" cy="78581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上箭头 34">
            <a:hlinkClick r:id="rId2" action="ppaction://hlinksldjump"/>
          </p:cNvPr>
          <p:cNvSpPr/>
          <p:nvPr/>
        </p:nvSpPr>
        <p:spPr>
          <a:xfrm>
            <a:off x="7215206" y="6143644"/>
            <a:ext cx="571504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4" descr="ylgaohuping,200611121537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-7620000"/>
            <a:ext cx="9220200" cy="6934200"/>
          </a:xfrm>
          <a:prstGeom prst="rect">
            <a:avLst/>
          </a:prstGeom>
          <a:noFill/>
        </p:spPr>
      </p:pic>
      <p:pic>
        <p:nvPicPr>
          <p:cNvPr id="4" name="Picture 2" descr="photo01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WordArt 4">
            <a:hlinkClick r:id="rId4" action="ppaction://hlinkfile"/>
          </p:cNvPr>
          <p:cNvSpPr>
            <a:spLocks noChangeArrowheads="1" noChangeShapeType="1" noTextEdit="1"/>
          </p:cNvSpPr>
          <p:nvPr/>
        </p:nvSpPr>
        <p:spPr bwMode="auto">
          <a:xfrm>
            <a:off x="1428728" y="285728"/>
            <a:ext cx="5715000" cy="20574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36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/>
                  </a:outerShdw>
                </a:effectLst>
                <a:latin typeface="宋体"/>
                <a:ea typeface="宋体"/>
              </a:rPr>
              <a:t>莲 ：荷花   芙蓉     芙蕖</a:t>
            </a:r>
          </a:p>
        </p:txBody>
      </p:sp>
      <p:sp>
        <p:nvSpPr>
          <p:cNvPr id="6" name="左箭头 5">
            <a:hlinkClick r:id="" action="ppaction://hlinkshowjump?jump=firstslide"/>
          </p:cNvPr>
          <p:cNvSpPr/>
          <p:nvPr/>
        </p:nvSpPr>
        <p:spPr>
          <a:xfrm>
            <a:off x="8143900" y="5715016"/>
            <a:ext cx="500066" cy="78581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下箭头 6">
            <a:hlinkClick r:id="" action="ppaction://hlinkshowjump?jump=nextslide"/>
          </p:cNvPr>
          <p:cNvSpPr/>
          <p:nvPr/>
        </p:nvSpPr>
        <p:spPr>
          <a:xfrm>
            <a:off x="7072330" y="5857892"/>
            <a:ext cx="571504" cy="6429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928670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隶书" pitchFamily="49" charset="-122"/>
                <a:ea typeface="隶书" pitchFamily="49" charset="-122"/>
              </a:rPr>
              <a:t>菊花</a:t>
            </a:r>
            <a:endParaRPr lang="zh-CN" altLang="en-US" sz="2800" b="1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1472" y="5072074"/>
            <a:ext cx="107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隶书" pitchFamily="49" charset="-122"/>
                <a:ea typeface="隶书" pitchFamily="49" charset="-122"/>
              </a:rPr>
              <a:t>牡丹</a:t>
            </a:r>
            <a:endParaRPr lang="zh-CN" altLang="en-US" sz="2800" b="1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71604" y="2786058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隶书" pitchFamily="49" charset="-122"/>
                <a:ea typeface="隶书" pitchFamily="49" charset="-122"/>
              </a:rPr>
              <a:t>莲花</a:t>
            </a:r>
            <a:endParaRPr lang="zh-CN" altLang="en-US" sz="2800" b="1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2910" y="1571612"/>
            <a:ext cx="10001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7030A0"/>
                </a:solidFill>
                <a:latin typeface="隶书" pitchFamily="49" charset="-122"/>
                <a:ea typeface="隶书" pitchFamily="49" charset="-122"/>
              </a:rPr>
              <a:t>隐士</a:t>
            </a:r>
            <a:endParaRPr lang="zh-CN" altLang="en-US" sz="2400" b="1" dirty="0">
              <a:solidFill>
                <a:srgbClr val="7030A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596" y="5500702"/>
            <a:ext cx="13573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7030A0"/>
                </a:solidFill>
                <a:latin typeface="隶书" pitchFamily="49" charset="-122"/>
                <a:ea typeface="隶书" pitchFamily="49" charset="-122"/>
              </a:rPr>
              <a:t>富贵者</a:t>
            </a:r>
            <a:endParaRPr lang="zh-CN" altLang="en-US" sz="2400" b="1" dirty="0">
              <a:solidFill>
                <a:srgbClr val="7030A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00166" y="3429000"/>
            <a:ext cx="10001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7030A0"/>
                </a:solidFill>
                <a:latin typeface="隶书" pitchFamily="49" charset="-122"/>
                <a:ea typeface="隶书" pitchFamily="49" charset="-122"/>
              </a:rPr>
              <a:t>君子</a:t>
            </a:r>
            <a:endParaRPr lang="zh-CN" altLang="en-US" sz="2400" b="1" dirty="0">
              <a:solidFill>
                <a:srgbClr val="7030A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8" name="WordArt 6"/>
          <p:cNvSpPr>
            <a:spLocks noChangeArrowheads="1" noChangeShapeType="1" noTextEdit="1"/>
          </p:cNvSpPr>
          <p:nvPr/>
        </p:nvSpPr>
        <p:spPr bwMode="auto">
          <a:xfrm rot="3377040">
            <a:off x="927528" y="1892869"/>
            <a:ext cx="1326180" cy="7186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华文新魏"/>
                <a:ea typeface="华文新魏"/>
              </a:rPr>
              <a:t>——</a:t>
            </a:r>
            <a:endParaRPr lang="zh-CN" altLang="en-US" sz="3600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华文新魏"/>
              <a:ea typeface="华文新魏"/>
            </a:endParaRPr>
          </a:p>
        </p:txBody>
      </p:sp>
      <p:sp>
        <p:nvSpPr>
          <p:cNvPr id="9" name="WordArt 6"/>
          <p:cNvSpPr>
            <a:spLocks noChangeArrowheads="1" noChangeShapeType="1" noTextEdit="1"/>
          </p:cNvSpPr>
          <p:nvPr/>
        </p:nvSpPr>
        <p:spPr bwMode="auto">
          <a:xfrm rot="8163634" flipV="1">
            <a:off x="635639" y="4622434"/>
            <a:ext cx="1616181" cy="7316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华文新魏"/>
                <a:ea typeface="华文新魏"/>
              </a:rPr>
              <a:t>——</a:t>
            </a:r>
            <a:endParaRPr lang="zh-CN" altLang="en-US" sz="3600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华文新魏"/>
              <a:ea typeface="华文新魏"/>
            </a:endParaRPr>
          </a:p>
        </p:txBody>
      </p:sp>
      <p:sp>
        <p:nvSpPr>
          <p:cNvPr id="10" name="AutoShape 19"/>
          <p:cNvSpPr>
            <a:spLocks/>
          </p:cNvSpPr>
          <p:nvPr/>
        </p:nvSpPr>
        <p:spPr bwMode="auto">
          <a:xfrm rot="10800000" flipH="1">
            <a:off x="2500298" y="1714488"/>
            <a:ext cx="228600" cy="3505200"/>
          </a:xfrm>
          <a:prstGeom prst="leftBrace">
            <a:avLst>
              <a:gd name="adj1" fmla="val 127778"/>
              <a:gd name="adj2" fmla="val 49560"/>
            </a:avLst>
          </a:prstGeom>
          <a:noFill/>
          <a:ln w="38100">
            <a:solidFill>
              <a:srgbClr val="1707ED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500430" y="1714488"/>
            <a:ext cx="49292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2800" b="1" dirty="0" smtClean="0">
                <a:latin typeface="隶书" pitchFamily="49" charset="-122"/>
                <a:ea typeface="隶书" pitchFamily="49" charset="-122"/>
              </a:rPr>
              <a:t>出淤泥而不染，濯清涟而不妖，</a:t>
            </a:r>
            <a:endParaRPr kumimoji="1" lang="en-US" altLang="zh-CN" sz="2800" b="1" dirty="0" smtClean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57620" y="4929198"/>
            <a:ext cx="37147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2800" b="1" dirty="0" smtClean="0">
                <a:latin typeface="隶书" pitchFamily="49" charset="-122"/>
                <a:ea typeface="隶书" pitchFamily="49" charset="-122"/>
              </a:rPr>
              <a:t>可远观而不可亵玩焉。</a:t>
            </a:r>
            <a:endParaRPr lang="zh-CN" altLang="en-US" sz="2800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071934" y="3429000"/>
            <a:ext cx="20002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2800" b="1" dirty="0" smtClean="0">
                <a:latin typeface="隶书" pitchFamily="49" charset="-122"/>
                <a:ea typeface="隶书" pitchFamily="49" charset="-122"/>
              </a:rPr>
              <a:t>香远益清，</a:t>
            </a:r>
            <a:endParaRPr kumimoji="1" lang="en-US" altLang="zh-CN" sz="2800" b="1" dirty="0" smtClean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929058" y="2643182"/>
            <a:ext cx="40405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2800" b="1" dirty="0" smtClean="0">
                <a:latin typeface="隶书" pitchFamily="49" charset="-122"/>
                <a:ea typeface="隶书" pitchFamily="49" charset="-122"/>
              </a:rPr>
              <a:t>中通外直，不蔓不枝，</a:t>
            </a:r>
            <a:endParaRPr kumimoji="1" lang="en-US" altLang="zh-CN" sz="2800" b="1" dirty="0" smtClean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714612" y="1785926"/>
            <a:ext cx="928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50"/>
                </a:solidFill>
                <a:latin typeface="隶书" pitchFamily="49" charset="-122"/>
                <a:ea typeface="隶书" pitchFamily="49" charset="-122"/>
              </a:rPr>
              <a:t>环境</a:t>
            </a:r>
            <a:endParaRPr lang="zh-CN" altLang="en-US" sz="2400" b="1" dirty="0">
              <a:solidFill>
                <a:srgbClr val="00B05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714612" y="2786058"/>
            <a:ext cx="928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50"/>
                </a:solidFill>
                <a:latin typeface="隶书" pitchFamily="49" charset="-122"/>
                <a:ea typeface="隶书" pitchFamily="49" charset="-122"/>
              </a:rPr>
              <a:t>外形</a:t>
            </a:r>
            <a:endParaRPr lang="zh-CN" altLang="en-US" sz="2400" b="1" dirty="0">
              <a:solidFill>
                <a:srgbClr val="00B05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857488" y="3571876"/>
            <a:ext cx="928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50"/>
                </a:solidFill>
                <a:latin typeface="隶书" pitchFamily="49" charset="-122"/>
                <a:ea typeface="隶书" pitchFamily="49" charset="-122"/>
              </a:rPr>
              <a:t>香气</a:t>
            </a:r>
            <a:endParaRPr lang="zh-CN" altLang="en-US" sz="2400" b="1" dirty="0">
              <a:solidFill>
                <a:srgbClr val="00B05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786050" y="5000636"/>
            <a:ext cx="928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50"/>
                </a:solidFill>
                <a:latin typeface="隶书" pitchFamily="49" charset="-122"/>
                <a:ea typeface="隶书" pitchFamily="49" charset="-122"/>
              </a:rPr>
              <a:t>气质</a:t>
            </a:r>
            <a:endParaRPr lang="zh-CN" altLang="en-US" sz="2400" b="1" dirty="0">
              <a:solidFill>
                <a:srgbClr val="00B05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071934" y="4143380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800" b="1" dirty="0" smtClean="0">
                <a:latin typeface="隶书" pitchFamily="49" charset="-122"/>
                <a:ea typeface="隶书" pitchFamily="49" charset="-122"/>
              </a:rPr>
              <a:t>亭亭净植，</a:t>
            </a:r>
            <a:endParaRPr lang="zh-CN" altLang="en-US" sz="2800" dirty="0"/>
          </a:p>
        </p:txBody>
      </p:sp>
      <p:sp>
        <p:nvSpPr>
          <p:cNvPr id="20" name="TextBox 19"/>
          <p:cNvSpPr txBox="1"/>
          <p:nvPr/>
        </p:nvSpPr>
        <p:spPr>
          <a:xfrm>
            <a:off x="2857488" y="4143380"/>
            <a:ext cx="857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50"/>
                </a:solidFill>
                <a:latin typeface="隶书" pitchFamily="49" charset="-122"/>
                <a:ea typeface="隶书" pitchFamily="49" charset="-122"/>
              </a:rPr>
              <a:t>姿态</a:t>
            </a:r>
            <a:endParaRPr lang="zh-CN" altLang="en-US" sz="2400" b="1" dirty="0">
              <a:solidFill>
                <a:srgbClr val="00B05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143372" y="2214554"/>
            <a:ext cx="45720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不与世俗同流合污，不哗众取宠</a:t>
            </a:r>
            <a:endParaRPr lang="zh-CN" altLang="en-US" sz="2400" b="1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071934" y="3071810"/>
            <a:ext cx="3571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豁达大度，正直不阿</a:t>
            </a:r>
            <a:endParaRPr lang="zh-CN" altLang="en-US" sz="2400" b="1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071934" y="3857628"/>
            <a:ext cx="1785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美名远扬</a:t>
            </a:r>
            <a:endParaRPr lang="zh-CN" altLang="en-US" sz="2400" b="1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214810" y="4572008"/>
            <a:ext cx="1928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志洁行廉</a:t>
            </a:r>
            <a:endParaRPr lang="zh-CN" altLang="en-US" sz="2400" b="1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000496" y="5429264"/>
            <a:ext cx="30718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令人敬重，不可轻侮</a:t>
            </a:r>
            <a:endParaRPr lang="zh-CN" altLang="en-US" sz="2400" b="1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643042" y="357166"/>
            <a:ext cx="12144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托物</a:t>
            </a:r>
            <a:endParaRPr lang="zh-CN" altLang="en-US" sz="32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286512" y="357166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言志</a:t>
            </a:r>
            <a:endParaRPr lang="zh-CN" altLang="en-US" sz="32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71472" y="2143116"/>
            <a:ext cx="857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正衬</a:t>
            </a:r>
            <a:endParaRPr lang="zh-CN" altLang="en-US" sz="2400" b="1" dirty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71472" y="6072206"/>
            <a:ext cx="10001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反衬</a:t>
            </a:r>
            <a:endParaRPr lang="zh-CN" altLang="en-US" sz="2400" b="1" dirty="0">
              <a:solidFill>
                <a:srgbClr val="0070C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286744" y="1714488"/>
            <a:ext cx="857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对偶</a:t>
            </a:r>
            <a:endParaRPr lang="zh-CN" altLang="en-US" sz="2400" b="1" dirty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2" name="AutoShape 19"/>
          <p:cNvSpPr>
            <a:spLocks noChangeArrowheads="1"/>
          </p:cNvSpPr>
          <p:nvPr/>
        </p:nvSpPr>
        <p:spPr bwMode="auto">
          <a:xfrm>
            <a:off x="3428992" y="285728"/>
            <a:ext cx="2428892" cy="642942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99CCFF">
              <a:alpha val="5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" name="TextBox 32"/>
          <p:cNvSpPr txBox="1"/>
          <p:nvPr/>
        </p:nvSpPr>
        <p:spPr>
          <a:xfrm>
            <a:off x="2643174" y="1071546"/>
            <a:ext cx="41434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主旨：爱莲，爱君子之德</a:t>
            </a:r>
            <a:endParaRPr lang="zh-CN" altLang="en-US" sz="2400" b="1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4" name="左箭头 33">
            <a:hlinkClick r:id="" action="ppaction://hlinkshowjump?jump=firstslide"/>
          </p:cNvPr>
          <p:cNvSpPr/>
          <p:nvPr/>
        </p:nvSpPr>
        <p:spPr>
          <a:xfrm>
            <a:off x="8286776" y="6072182"/>
            <a:ext cx="500066" cy="78581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上箭头 34">
            <a:hlinkClick r:id="rId2" action="ppaction://hlinksldjump"/>
          </p:cNvPr>
          <p:cNvSpPr/>
          <p:nvPr/>
        </p:nvSpPr>
        <p:spPr>
          <a:xfrm>
            <a:off x="7215206" y="6143644"/>
            <a:ext cx="571504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TextBox 36"/>
          <p:cNvSpPr txBox="1"/>
          <p:nvPr/>
        </p:nvSpPr>
        <p:spPr>
          <a:xfrm>
            <a:off x="7929586" y="3571876"/>
            <a:ext cx="10001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排比</a:t>
            </a:r>
            <a:endParaRPr lang="zh-CN" altLang="en-US" sz="2400" b="1" dirty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9" grpId="0"/>
      <p:bldP spid="30" grpId="0"/>
      <p:bldP spid="33" grpId="0"/>
      <p:bldP spid="3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2" name="Text Box 4"/>
          <p:cNvSpPr txBox="1">
            <a:spLocks noChangeArrowheads="1"/>
          </p:cNvSpPr>
          <p:nvPr/>
        </p:nvSpPr>
        <p:spPr bwMode="auto">
          <a:xfrm>
            <a:off x="142844" y="714356"/>
            <a:ext cx="8382000" cy="44873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15000"/>
              </a:lnSpc>
              <a:spcBef>
                <a:spcPct val="50000"/>
              </a:spcBef>
            </a:pPr>
            <a:r>
              <a:rPr kumimoji="1" lang="en-US" altLang="zh-CN" sz="2800" dirty="0" smtClean="0">
                <a:solidFill>
                  <a:srgbClr val="D60093"/>
                </a:solidFill>
                <a:latin typeface="Times New Roman" pitchFamily="18" charset="0"/>
                <a:ea typeface="楷体_GB2312" pitchFamily="49" charset="-122"/>
              </a:rPr>
              <a:t>      </a:t>
            </a:r>
            <a:r>
              <a:rPr kumimoji="1" lang="zh-CN" altLang="en-US" sz="2800" b="1" dirty="0" smtClean="0">
                <a:latin typeface="Times New Roman" pitchFamily="18" charset="0"/>
                <a:ea typeface="楷体_GB2312" pitchFamily="49" charset="-122"/>
              </a:rPr>
              <a:t>水陆草木之花，可爱者甚蕃。晋陶渊明独爱菊。自李唐来，世人甚爱牡丹。予独爱莲之出淤泥而不染，濯清涟而不妖，中通外直，不</a:t>
            </a:r>
            <a:r>
              <a:rPr kumimoji="1" lang="zh-CN" altLang="en-US" sz="2800" b="1" u="sng" dirty="0" smtClean="0">
                <a:latin typeface="Times New Roman" pitchFamily="18" charset="0"/>
                <a:ea typeface="楷体_GB2312" pitchFamily="49" charset="-122"/>
              </a:rPr>
              <a:t>蔓</a:t>
            </a:r>
            <a:r>
              <a:rPr kumimoji="1" lang="zh-CN" altLang="en-US" sz="2800" b="1" dirty="0" smtClean="0">
                <a:latin typeface="Times New Roman" pitchFamily="18" charset="0"/>
                <a:ea typeface="楷体_GB2312" pitchFamily="49" charset="-122"/>
              </a:rPr>
              <a:t>不</a:t>
            </a:r>
            <a:r>
              <a:rPr kumimoji="1" lang="zh-CN" altLang="en-US" sz="2800" b="1" u="sng" dirty="0" smtClean="0">
                <a:latin typeface="Times New Roman" pitchFamily="18" charset="0"/>
                <a:ea typeface="楷体_GB2312" pitchFamily="49" charset="-122"/>
              </a:rPr>
              <a:t>枝</a:t>
            </a:r>
            <a:r>
              <a:rPr kumimoji="1" lang="zh-CN" altLang="en-US" sz="2800" b="1" dirty="0" smtClean="0">
                <a:latin typeface="Times New Roman" pitchFamily="18" charset="0"/>
                <a:ea typeface="楷体_GB2312" pitchFamily="49" charset="-122"/>
              </a:rPr>
              <a:t>，香远益清，亭亭净植，可远观而不可亵玩焉。</a:t>
            </a:r>
          </a:p>
          <a:p>
            <a:pPr algn="l">
              <a:lnSpc>
                <a:spcPct val="115000"/>
              </a:lnSpc>
              <a:spcBef>
                <a:spcPct val="50000"/>
              </a:spcBef>
            </a:pPr>
            <a:r>
              <a:rPr kumimoji="1" lang="zh-CN" altLang="en-US" sz="2800" b="1" dirty="0" smtClean="0">
                <a:ea typeface="楷体_GB2312" pitchFamily="49" charset="-122"/>
              </a:rPr>
              <a:t>      </a:t>
            </a:r>
            <a:endParaRPr kumimoji="1" lang="en-US" altLang="zh-CN" sz="2800" b="1" dirty="0" smtClean="0">
              <a:ea typeface="楷体_GB2312" pitchFamily="49" charset="-122"/>
            </a:endParaRPr>
          </a:p>
          <a:p>
            <a:pPr algn="l">
              <a:lnSpc>
                <a:spcPct val="115000"/>
              </a:lnSpc>
              <a:spcBef>
                <a:spcPct val="50000"/>
              </a:spcBef>
            </a:pPr>
            <a:r>
              <a:rPr kumimoji="1" lang="zh-CN" altLang="en-US" sz="2800" b="1" dirty="0" smtClean="0">
                <a:ea typeface="楷体_GB2312" pitchFamily="49" charset="-122"/>
              </a:rPr>
              <a:t>       予谓菊，花之隐逸者也；牡丹，花之富贵者也；莲，花之君子者也。噫！菊之爱，陶后鲜有闻。莲之爱，同予者何人？牡丹之爱，宜乎众</a:t>
            </a:r>
            <a:r>
              <a:rPr kumimoji="1" lang="zh-CN" altLang="en-US" sz="2800" b="1" dirty="0" smtClean="0"/>
              <a:t>矣。</a:t>
            </a:r>
            <a:endParaRPr kumimoji="1" lang="zh-CN" altLang="en-US" sz="2800" b="1" dirty="0">
              <a:latin typeface="Times New Roman" pitchFamily="18" charset="0"/>
              <a:ea typeface="楷体_GB2312" pitchFamily="49" charset="-122"/>
            </a:endParaRPr>
          </a:p>
        </p:txBody>
      </p:sp>
      <p:sp>
        <p:nvSpPr>
          <p:cNvPr id="68613" name="Text Box 5"/>
          <p:cNvSpPr txBox="1">
            <a:spLocks noChangeArrowheads="1"/>
          </p:cNvSpPr>
          <p:nvPr/>
        </p:nvSpPr>
        <p:spPr bwMode="auto">
          <a:xfrm>
            <a:off x="2857488" y="0"/>
            <a:ext cx="2430466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楷体_GB2312" pitchFamily="49" charset="-122"/>
              </a:rPr>
              <a:t>爱 莲 说</a:t>
            </a:r>
          </a:p>
        </p:txBody>
      </p:sp>
      <p:sp>
        <p:nvSpPr>
          <p:cNvPr id="5" name="左箭头 4">
            <a:hlinkClick r:id="" action="ppaction://hlinkshowjump?jump=firstslide"/>
          </p:cNvPr>
          <p:cNvSpPr/>
          <p:nvPr/>
        </p:nvSpPr>
        <p:spPr>
          <a:xfrm>
            <a:off x="8429652" y="6072182"/>
            <a:ext cx="500066" cy="78581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357158" y="2857496"/>
            <a:ext cx="40719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一、写独爱莲的原因</a:t>
            </a:r>
            <a:endParaRPr lang="zh-CN" altLang="en-US" sz="3200" b="1" dirty="0">
              <a:solidFill>
                <a:srgbClr val="00B05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7158" y="5286388"/>
            <a:ext cx="78581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二、进一步赞美莲花，慨叹与己同趣者很少，鄙夷世俗低下。</a:t>
            </a:r>
            <a:endParaRPr lang="zh-CN" altLang="en-US" sz="2800" b="1" dirty="0">
              <a:solidFill>
                <a:srgbClr val="00B05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ext Box 2"/>
          <p:cNvSpPr txBox="1">
            <a:spLocks noChangeArrowheads="1"/>
          </p:cNvSpPr>
          <p:nvPr/>
        </p:nvSpPr>
        <p:spPr bwMode="auto">
          <a:xfrm>
            <a:off x="838200" y="1371600"/>
            <a:ext cx="7696200" cy="490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kumimoji="1" lang="en-US" altLang="zh-CN" sz="4400" b="1">
                <a:solidFill>
                  <a:srgbClr val="FF3399"/>
                </a:solidFill>
                <a:latin typeface="华文行楷" pitchFamily="2" charset="-122"/>
                <a:ea typeface="华文行楷" pitchFamily="2" charset="-122"/>
              </a:rPr>
              <a:t>      </a:t>
            </a:r>
            <a:r>
              <a:rPr kumimoji="1" lang="zh-CN" altLang="en-US" sz="3200" b="1">
                <a:solidFill>
                  <a:srgbClr val="003300"/>
                </a:solidFill>
                <a:latin typeface="华文行楷" pitchFamily="2" charset="-122"/>
                <a:ea typeface="华文行楷" pitchFamily="2" charset="-122"/>
              </a:rPr>
              <a:t>学习运用</a:t>
            </a:r>
            <a:r>
              <a:rPr kumimoji="1" lang="zh-CN" altLang="en-US" sz="4800" b="1" i="1">
                <a:solidFill>
                  <a:srgbClr val="D600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itchFamily="2" charset="-122"/>
                <a:ea typeface="华文行楷" pitchFamily="2" charset="-122"/>
              </a:rPr>
              <a:t>托物言志</a:t>
            </a:r>
            <a:r>
              <a:rPr kumimoji="1" lang="zh-CN" altLang="en-US" sz="3200" b="1">
                <a:solidFill>
                  <a:srgbClr val="003300"/>
                </a:solidFill>
                <a:latin typeface="华文行楷" pitchFamily="2" charset="-122"/>
                <a:ea typeface="华文行楷" pitchFamily="2" charset="-122"/>
              </a:rPr>
              <a:t>的手法，联系自己的志趣和追求，说说你最喜爱哪些有寓意的</a:t>
            </a:r>
            <a:r>
              <a:rPr kumimoji="1" lang="zh-CN" altLang="en-US" sz="4000" b="1" i="1">
                <a:solidFill>
                  <a:srgbClr val="D60093"/>
                </a:solidFill>
                <a:latin typeface="华文行楷" pitchFamily="2" charset="-122"/>
                <a:ea typeface="华文行楷" pitchFamily="2" charset="-122"/>
              </a:rPr>
              <a:t>植物</a:t>
            </a:r>
            <a:r>
              <a:rPr kumimoji="1" lang="zh-CN" altLang="en-US" sz="3200" b="1">
                <a:solidFill>
                  <a:srgbClr val="003300"/>
                </a:solidFill>
                <a:latin typeface="华文行楷" pitchFamily="2" charset="-122"/>
                <a:ea typeface="华文行楷" pitchFamily="2" charset="-122"/>
              </a:rPr>
              <a:t>，并用一句话来概括原因。</a:t>
            </a:r>
          </a:p>
          <a:p>
            <a:pPr algn="l">
              <a:spcBef>
                <a:spcPct val="50000"/>
              </a:spcBef>
              <a:defRPr/>
            </a:pPr>
            <a:r>
              <a:rPr kumimoji="1" lang="zh-CN" altLang="en-US" sz="4000" b="1">
                <a:solidFill>
                  <a:srgbClr val="003300"/>
                </a:solidFill>
                <a:latin typeface="华文行楷" pitchFamily="2" charset="-122"/>
                <a:ea typeface="华文行楷" pitchFamily="2" charset="-122"/>
              </a:rPr>
              <a:t>         例</a:t>
            </a:r>
            <a:r>
              <a:rPr kumimoji="1" lang="zh-CN" altLang="en-US" sz="4000" b="1">
                <a:latin typeface="华文行楷" pitchFamily="2" charset="-122"/>
                <a:ea typeface="华文行楷" pitchFamily="2" charset="-122"/>
              </a:rPr>
              <a:t>：</a:t>
            </a:r>
            <a:r>
              <a:rPr kumimoji="1" lang="zh-CN" altLang="en-US" sz="3600" b="1" u="sng">
                <a:latin typeface="华文行楷" pitchFamily="2" charset="-122"/>
                <a:ea typeface="华文行楷" pitchFamily="2" charset="-122"/>
              </a:rPr>
              <a:t>我喜爱梅花，因为它是花中的志士，坚强不屈。</a:t>
            </a:r>
          </a:p>
          <a:p>
            <a:pPr algn="l">
              <a:spcBef>
                <a:spcPct val="50000"/>
              </a:spcBef>
              <a:defRPr/>
            </a:pPr>
            <a:r>
              <a:rPr kumimoji="1" lang="zh-CN" altLang="en-US" sz="4000" b="1">
                <a:latin typeface="华文行楷" pitchFamily="2" charset="-122"/>
                <a:ea typeface="华文行楷" pitchFamily="2" charset="-122"/>
              </a:rPr>
              <a:t>         </a:t>
            </a:r>
            <a:r>
              <a:rPr kumimoji="1" lang="zh-CN" altLang="en-US" sz="4000" b="1">
                <a:solidFill>
                  <a:srgbClr val="003300"/>
                </a:solidFill>
                <a:latin typeface="华文行楷" pitchFamily="2" charset="-122"/>
                <a:ea typeface="华文行楷" pitchFamily="2" charset="-122"/>
              </a:rPr>
              <a:t>说</a:t>
            </a:r>
            <a:r>
              <a:rPr kumimoji="1" lang="zh-CN" altLang="en-US" sz="4000" b="1">
                <a:solidFill>
                  <a:srgbClr val="D60093"/>
                </a:solidFill>
                <a:latin typeface="华文行楷" pitchFamily="2" charset="-122"/>
                <a:ea typeface="华文行楷" pitchFamily="2" charset="-122"/>
              </a:rPr>
              <a:t>：我喜爱</a:t>
            </a:r>
            <a:r>
              <a:rPr kumimoji="1" lang="en-US" altLang="zh-CN" sz="4000" b="1">
                <a:solidFill>
                  <a:srgbClr val="D60093"/>
                </a:solidFill>
                <a:latin typeface="Times New Roman"/>
                <a:ea typeface="华文行楷" pitchFamily="2" charset="-122"/>
              </a:rPr>
              <a:t>……</a:t>
            </a:r>
            <a:r>
              <a:rPr kumimoji="1" lang="zh-CN" altLang="en-US" sz="4000" b="1">
                <a:solidFill>
                  <a:srgbClr val="D60093"/>
                </a:solidFill>
                <a:latin typeface="华文行楷" pitchFamily="2" charset="-122"/>
                <a:ea typeface="华文行楷" pitchFamily="2" charset="-122"/>
              </a:rPr>
              <a:t>，因为它是</a:t>
            </a:r>
            <a:r>
              <a:rPr kumimoji="1" lang="en-US" altLang="zh-CN" sz="4000" b="1">
                <a:solidFill>
                  <a:srgbClr val="D60093"/>
                </a:solidFill>
                <a:latin typeface="Times New Roman"/>
                <a:ea typeface="华文行楷" pitchFamily="2" charset="-122"/>
              </a:rPr>
              <a:t>……</a:t>
            </a:r>
            <a:r>
              <a:rPr kumimoji="1" lang="zh-CN" altLang="en-US" sz="4000" b="1">
                <a:solidFill>
                  <a:srgbClr val="D60093"/>
                </a:solidFill>
                <a:latin typeface="华文行楷" pitchFamily="2" charset="-122"/>
                <a:ea typeface="华文行楷" pitchFamily="2" charset="-122"/>
              </a:rPr>
              <a:t>，</a:t>
            </a:r>
            <a:r>
              <a:rPr kumimoji="1" lang="en-US" altLang="zh-CN" sz="4000" b="1">
                <a:solidFill>
                  <a:srgbClr val="D60093"/>
                </a:solidFill>
                <a:latin typeface="Times New Roman"/>
                <a:ea typeface="华文行楷" pitchFamily="2" charset="-122"/>
              </a:rPr>
              <a:t>……</a:t>
            </a:r>
            <a:r>
              <a:rPr kumimoji="1" lang="zh-CN" altLang="en-US" sz="4000" b="1">
                <a:solidFill>
                  <a:srgbClr val="D60093"/>
                </a:solidFill>
                <a:latin typeface="华文行楷" pitchFamily="2" charset="-122"/>
                <a:ea typeface="华文行楷" pitchFamily="2" charset="-122"/>
              </a:rPr>
              <a:t>。</a:t>
            </a:r>
            <a:r>
              <a:rPr kumimoji="1" lang="zh-CN" altLang="en-US" sz="4000" b="1" u="sng">
                <a:latin typeface="华文行楷" pitchFamily="2" charset="-122"/>
                <a:ea typeface="华文行楷" pitchFamily="2" charset="-122"/>
              </a:rPr>
              <a:t>                 </a:t>
            </a:r>
          </a:p>
        </p:txBody>
      </p:sp>
      <p:sp>
        <p:nvSpPr>
          <p:cNvPr id="20483" name="WordArt 5"/>
          <p:cNvSpPr>
            <a:spLocks noChangeArrowheads="1" noChangeShapeType="1" noTextEdit="1"/>
          </p:cNvSpPr>
          <p:nvPr/>
        </p:nvSpPr>
        <p:spPr bwMode="auto">
          <a:xfrm>
            <a:off x="1981200" y="228600"/>
            <a:ext cx="4953000" cy="1066800"/>
          </a:xfrm>
          <a:prstGeom prst="rect">
            <a:avLst/>
          </a:prstGeom>
        </p:spPr>
        <p:txBody>
          <a:bodyPr wrap="none" fromWordArt="1">
            <a:prstTxWarp prst="textStop">
              <a:avLst>
                <a:gd name="adj" fmla="val 22222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r>
              <a:rPr lang="zh-CN" altLang="en-US" sz="3600" b="1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楷体_GB2312"/>
                <a:ea typeface="楷体_GB2312"/>
              </a:rPr>
              <a:t>口头片段练习：</a:t>
            </a:r>
          </a:p>
        </p:txBody>
      </p:sp>
      <p:sp>
        <p:nvSpPr>
          <p:cNvPr id="4" name="下箭头 3">
            <a:hlinkClick r:id="" action="ppaction://hlinkshowjump?jump=nextslide"/>
          </p:cNvPr>
          <p:cNvSpPr/>
          <p:nvPr/>
        </p:nvSpPr>
        <p:spPr>
          <a:xfrm>
            <a:off x="7429520" y="5857892"/>
            <a:ext cx="642942" cy="5715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左箭头 4">
            <a:hlinkClick r:id="" action="ppaction://hlinkshowjump?jump=firstslide"/>
          </p:cNvPr>
          <p:cNvSpPr/>
          <p:nvPr/>
        </p:nvSpPr>
        <p:spPr>
          <a:xfrm>
            <a:off x="8358214" y="5857892"/>
            <a:ext cx="500066" cy="78581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40" name="Picture 4" descr="2007130182312194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35775"/>
          </a:xfrm>
          <a:prstGeom prst="rect">
            <a:avLst/>
          </a:prstGeom>
          <a:noFill/>
        </p:spPr>
      </p:pic>
      <p:sp>
        <p:nvSpPr>
          <p:cNvPr id="65541" name="Rectangle 5"/>
          <p:cNvSpPr>
            <a:spLocks noChangeArrowheads="1"/>
          </p:cNvSpPr>
          <p:nvPr/>
        </p:nvSpPr>
        <p:spPr bwMode="auto">
          <a:xfrm>
            <a:off x="304800" y="4219575"/>
            <a:ext cx="8610600" cy="2562225"/>
          </a:xfrm>
          <a:prstGeom prst="rect">
            <a:avLst/>
          </a:prstGeom>
          <a:solidFill>
            <a:srgbClr val="FFFFCD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en-US" altLang="zh-CN" sz="4000" b="1" dirty="0">
                <a:solidFill>
                  <a:srgbClr val="FF3300"/>
                </a:solidFill>
              </a:rPr>
              <a:t>   </a:t>
            </a:r>
            <a:r>
              <a:rPr kumimoji="1" lang="zh-CN" altLang="en-US" sz="5400" b="1" i="1" dirty="0">
                <a:solidFill>
                  <a:srgbClr val="FF0000"/>
                </a:solidFill>
              </a:rPr>
              <a:t>作业：</a:t>
            </a:r>
            <a:r>
              <a:rPr kumimoji="1" lang="zh-CN" altLang="en-US" sz="3600" b="1" dirty="0">
                <a:solidFill>
                  <a:srgbClr val="FF3300"/>
                </a:solidFill>
              </a:rPr>
              <a:t>以你对</a:t>
            </a:r>
            <a:r>
              <a:rPr kumimoji="1" lang="zh-CN" altLang="en-US" sz="3600" b="1" dirty="0"/>
              <a:t>梅、兰、竹、菊四君子</a:t>
            </a:r>
            <a:r>
              <a:rPr kumimoji="1" lang="zh-CN" altLang="en-US" sz="3600" b="1" dirty="0">
                <a:solidFill>
                  <a:srgbClr val="FF3300"/>
                </a:solidFill>
              </a:rPr>
              <a:t>的独特认识，试模仿</a:t>
            </a:r>
            <a:r>
              <a:rPr kumimoji="1" lang="en-US" altLang="zh-CN" sz="3600" b="1" dirty="0">
                <a:solidFill>
                  <a:srgbClr val="FF3300"/>
                </a:solidFill>
              </a:rPr>
              <a:t>《</a:t>
            </a:r>
            <a:r>
              <a:rPr kumimoji="1" lang="zh-CN" altLang="en-US" sz="3600" b="1" dirty="0">
                <a:solidFill>
                  <a:srgbClr val="FF3300"/>
                </a:solidFill>
              </a:rPr>
              <a:t>爱莲说</a:t>
            </a:r>
            <a:r>
              <a:rPr kumimoji="1" lang="en-US" altLang="zh-CN" sz="3600" b="1" dirty="0">
                <a:solidFill>
                  <a:srgbClr val="FF3300"/>
                </a:solidFill>
              </a:rPr>
              <a:t>》</a:t>
            </a:r>
            <a:r>
              <a:rPr kumimoji="1" lang="zh-CN" altLang="en-US" sz="3600" b="1" dirty="0"/>
              <a:t>托物言志</a:t>
            </a:r>
            <a:r>
              <a:rPr kumimoji="1" lang="zh-CN" altLang="en-US" sz="3600" b="1" dirty="0">
                <a:solidFill>
                  <a:srgbClr val="FF3300"/>
                </a:solidFill>
              </a:rPr>
              <a:t>的写法，写一篇赞</a:t>
            </a:r>
            <a:r>
              <a:rPr kumimoji="1" lang="zh-CN" altLang="en-US" sz="3600" b="1" dirty="0"/>
              <a:t>梅傲霜斗雪</a:t>
            </a:r>
            <a:r>
              <a:rPr kumimoji="1" lang="zh-CN" altLang="en-US" sz="3600" b="1" dirty="0">
                <a:solidFill>
                  <a:srgbClr val="FF3300"/>
                </a:solidFill>
              </a:rPr>
              <a:t>的</a:t>
            </a:r>
            <a:r>
              <a:rPr kumimoji="1" lang="en-US" altLang="zh-CN" sz="3600" b="1" dirty="0">
                <a:solidFill>
                  <a:srgbClr val="FF3300"/>
                </a:solidFill>
              </a:rPr>
              <a:t>《</a:t>
            </a:r>
            <a:r>
              <a:rPr kumimoji="1" lang="zh-CN" altLang="en-US" sz="3600" b="1" dirty="0">
                <a:solidFill>
                  <a:srgbClr val="FF3300"/>
                </a:solidFill>
              </a:rPr>
              <a:t>梅赞</a:t>
            </a:r>
            <a:r>
              <a:rPr kumimoji="1" lang="en-US" altLang="zh-CN" sz="3600" b="1" dirty="0">
                <a:solidFill>
                  <a:srgbClr val="FF3300"/>
                </a:solidFill>
              </a:rPr>
              <a:t>》</a:t>
            </a:r>
            <a:r>
              <a:rPr kumimoji="1" lang="zh-CN" altLang="en-US" sz="3600" b="1" dirty="0">
                <a:solidFill>
                  <a:srgbClr val="FF3300"/>
                </a:solidFill>
              </a:rPr>
              <a:t>或论</a:t>
            </a:r>
            <a:r>
              <a:rPr kumimoji="1" lang="zh-CN" altLang="en-US" sz="3600" b="1" dirty="0"/>
              <a:t>竹虚心刚直</a:t>
            </a:r>
            <a:r>
              <a:rPr kumimoji="1" lang="zh-CN" altLang="en-US" sz="3600" b="1" dirty="0">
                <a:solidFill>
                  <a:srgbClr val="FF3300"/>
                </a:solidFill>
              </a:rPr>
              <a:t>的</a:t>
            </a:r>
            <a:r>
              <a:rPr kumimoji="1" lang="en-US" altLang="zh-CN" sz="3600" b="1" dirty="0">
                <a:solidFill>
                  <a:srgbClr val="FF3300"/>
                </a:solidFill>
              </a:rPr>
              <a:t>《</a:t>
            </a:r>
            <a:r>
              <a:rPr kumimoji="1" lang="zh-CN" altLang="en-US" sz="3600" b="1" dirty="0">
                <a:solidFill>
                  <a:srgbClr val="FF3300"/>
                </a:solidFill>
              </a:rPr>
              <a:t>竹说</a:t>
            </a:r>
            <a:r>
              <a:rPr kumimoji="1" lang="en-US" altLang="zh-CN" sz="3600" b="1" dirty="0">
                <a:solidFill>
                  <a:srgbClr val="FF3300"/>
                </a:solidFill>
              </a:rPr>
              <a:t>》……</a:t>
            </a:r>
          </a:p>
        </p:txBody>
      </p:sp>
      <p:sp>
        <p:nvSpPr>
          <p:cNvPr id="65542" name="Text Box 6"/>
          <p:cNvSpPr txBox="1">
            <a:spLocks noChangeArrowheads="1"/>
          </p:cNvSpPr>
          <p:nvPr/>
        </p:nvSpPr>
        <p:spPr bwMode="auto">
          <a:xfrm>
            <a:off x="1600200" y="0"/>
            <a:ext cx="609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zh-CN" altLang="en-US" sz="2800" b="1">
                <a:solidFill>
                  <a:srgbClr val="D6009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梅</a:t>
            </a:r>
          </a:p>
        </p:txBody>
      </p:sp>
      <p:sp>
        <p:nvSpPr>
          <p:cNvPr id="65543" name="Text Box 7"/>
          <p:cNvSpPr txBox="1">
            <a:spLocks noChangeArrowheads="1"/>
          </p:cNvSpPr>
          <p:nvPr/>
        </p:nvSpPr>
        <p:spPr bwMode="auto">
          <a:xfrm>
            <a:off x="3886200" y="0"/>
            <a:ext cx="609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zh-CN" altLang="en-US" sz="2800" b="1">
                <a:solidFill>
                  <a:srgbClr val="D6009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兰</a:t>
            </a:r>
          </a:p>
        </p:txBody>
      </p:sp>
      <p:sp>
        <p:nvSpPr>
          <p:cNvPr id="65545" name="Text Box 9"/>
          <p:cNvSpPr txBox="1">
            <a:spLocks noChangeArrowheads="1"/>
          </p:cNvSpPr>
          <p:nvPr/>
        </p:nvSpPr>
        <p:spPr bwMode="auto">
          <a:xfrm>
            <a:off x="6248400" y="0"/>
            <a:ext cx="609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zh-CN" altLang="en-US" sz="2800" b="1">
                <a:solidFill>
                  <a:srgbClr val="D6009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竹</a:t>
            </a:r>
          </a:p>
        </p:txBody>
      </p:sp>
      <p:sp>
        <p:nvSpPr>
          <p:cNvPr id="65546" name="Text Box 10"/>
          <p:cNvSpPr txBox="1">
            <a:spLocks noChangeArrowheads="1"/>
          </p:cNvSpPr>
          <p:nvPr/>
        </p:nvSpPr>
        <p:spPr bwMode="auto">
          <a:xfrm>
            <a:off x="8534400" y="0"/>
            <a:ext cx="609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zh-CN" altLang="en-US" sz="2800" b="1">
                <a:solidFill>
                  <a:srgbClr val="D6009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菊</a:t>
            </a:r>
          </a:p>
        </p:txBody>
      </p:sp>
      <p:sp>
        <p:nvSpPr>
          <p:cNvPr id="8" name="左箭头 7">
            <a:hlinkClick r:id="" action="ppaction://hlinkshowjump?jump=firstslide"/>
          </p:cNvPr>
          <p:cNvSpPr/>
          <p:nvPr/>
        </p:nvSpPr>
        <p:spPr>
          <a:xfrm>
            <a:off x="8358214" y="5857892"/>
            <a:ext cx="500066" cy="78581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13" descr="0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5532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8" descr="200761383447"/>
          <p:cNvPicPr>
            <a:picLocks noChangeAspect="1" noChangeArrowheads="1"/>
          </p:cNvPicPr>
          <p:nvPr/>
        </p:nvPicPr>
        <p:blipFill>
          <a:blip r:embed="rId3" cstate="print"/>
          <a:srcRect l="76572" b="4349"/>
          <a:stretch>
            <a:fillRect/>
          </a:stretch>
        </p:blipFill>
        <p:spPr bwMode="auto">
          <a:xfrm>
            <a:off x="6553200" y="0"/>
            <a:ext cx="2590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0666" name="Text Box 10"/>
          <p:cNvSpPr txBox="1">
            <a:spLocks noChangeArrowheads="1"/>
          </p:cNvSpPr>
          <p:nvPr/>
        </p:nvSpPr>
        <p:spPr bwMode="auto">
          <a:xfrm>
            <a:off x="6734175" y="152400"/>
            <a:ext cx="1647825" cy="662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9600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我 </a:t>
            </a:r>
            <a:r>
              <a:rPr lang="zh-CN" altLang="en-US" sz="7200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 </a:t>
            </a:r>
            <a:r>
              <a:rPr lang="zh-CN" altLang="en-US" sz="72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是最棒的！</a:t>
            </a:r>
          </a:p>
        </p:txBody>
      </p:sp>
      <p:sp>
        <p:nvSpPr>
          <p:cNvPr id="21509" name="Oval 11"/>
          <p:cNvSpPr>
            <a:spLocks noChangeArrowheads="1"/>
          </p:cNvSpPr>
          <p:nvPr/>
        </p:nvSpPr>
        <p:spPr bwMode="auto">
          <a:xfrm>
            <a:off x="4724400" y="381000"/>
            <a:ext cx="1905000" cy="762000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0668" name="Text Box 12"/>
          <p:cNvSpPr txBox="1">
            <a:spLocks noChangeArrowheads="1"/>
          </p:cNvSpPr>
          <p:nvPr/>
        </p:nvSpPr>
        <p:spPr bwMode="auto">
          <a:xfrm>
            <a:off x="4876800" y="381000"/>
            <a:ext cx="1524000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40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背 诵</a:t>
            </a:r>
          </a:p>
        </p:txBody>
      </p:sp>
      <p:sp>
        <p:nvSpPr>
          <p:cNvPr id="7" name="左箭头 6">
            <a:hlinkClick r:id="" action="ppaction://hlinkshowjump?jump=firstslide"/>
          </p:cNvPr>
          <p:cNvSpPr/>
          <p:nvPr/>
        </p:nvSpPr>
        <p:spPr>
          <a:xfrm>
            <a:off x="8358214" y="5857892"/>
            <a:ext cx="500066" cy="78581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7" descr="62964a8f07d9af0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500034" y="785794"/>
            <a:ext cx="7772400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4400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行楷" pitchFamily="2" charset="-122"/>
              </a:rPr>
              <a:t>小结：</a:t>
            </a:r>
            <a:endParaRPr kumimoji="1" lang="en-US" altLang="zh-CN" sz="4400" dirty="0" smtClean="0">
              <a:solidFill>
                <a:srgbClr val="D6009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华文行楷" pitchFamily="2" charset="-122"/>
            </a:endParaRPr>
          </a:p>
          <a:p>
            <a:pPr>
              <a:spcBef>
                <a:spcPct val="50000"/>
              </a:spcBef>
              <a:defRPr/>
            </a:pPr>
            <a:r>
              <a:rPr kumimoji="1" lang="zh-CN" altLang="en-US" sz="4400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行楷" pitchFamily="2" charset="-122"/>
              </a:rPr>
              <a:t>让我们学习作者这种不</a:t>
            </a:r>
            <a:r>
              <a:rPr kumimoji="1" lang="zh-CN" altLang="en-US" sz="4400" dirty="0">
                <a:solidFill>
                  <a:srgbClr val="D600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行楷" pitchFamily="2" charset="-122"/>
              </a:rPr>
              <a:t>随波逐流</a:t>
            </a:r>
            <a:r>
              <a:rPr kumimoji="1" lang="zh-CN" altLang="en-US" sz="4400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行楷" pitchFamily="2" charset="-122"/>
              </a:rPr>
              <a:t>，志洁行廉，豁达正直的君子美德吧。</a:t>
            </a:r>
            <a:endParaRPr kumimoji="1" lang="zh-CN" altLang="en-US" sz="4400" dirty="0">
              <a:solidFill>
                <a:srgbClr val="D6009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华文行楷" pitchFamily="2" charset="-122"/>
            </a:endParaRPr>
          </a:p>
        </p:txBody>
      </p:sp>
      <p:sp>
        <p:nvSpPr>
          <p:cNvPr id="4" name="左箭头 3">
            <a:hlinkClick r:id="" action="ppaction://hlinkshowjump?jump=firstslide"/>
          </p:cNvPr>
          <p:cNvSpPr/>
          <p:nvPr/>
        </p:nvSpPr>
        <p:spPr>
          <a:xfrm>
            <a:off x="8358214" y="5857892"/>
            <a:ext cx="500066" cy="78581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4" descr="ylgaohuping,200611121537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-7620000"/>
            <a:ext cx="9220200" cy="6934200"/>
          </a:xfrm>
          <a:prstGeom prst="rect">
            <a:avLst/>
          </a:prstGeom>
          <a:noFill/>
        </p:spPr>
      </p:pic>
      <p:pic>
        <p:nvPicPr>
          <p:cNvPr id="5" name="Picture 20" descr="036bj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01354" y="4143380"/>
            <a:ext cx="9220200" cy="6915150"/>
          </a:xfrm>
          <a:prstGeom prst="rect">
            <a:avLst/>
          </a:prstGeom>
          <a:noFill/>
        </p:spPr>
      </p:pic>
      <p:pic>
        <p:nvPicPr>
          <p:cNvPr id="6" name="Picture 20" descr="036bj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42900"/>
            <a:ext cx="9144000" cy="7000900"/>
          </a:xfrm>
          <a:prstGeom prst="rect">
            <a:avLst/>
          </a:prstGeom>
          <a:noFill/>
        </p:spPr>
      </p:pic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357158" y="571480"/>
            <a:ext cx="5481654" cy="572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FFFF00"/>
                </a:solidFill>
                <a:latin typeface="方正舒体" pitchFamily="2" charset="-122"/>
                <a:ea typeface="方正舒体" pitchFamily="2" charset="-122"/>
              </a:rPr>
              <a:t>晓出净慈寺送林子方</a:t>
            </a:r>
            <a:endParaRPr lang="zh-CN" altLang="en-US" sz="4400" dirty="0">
              <a:solidFill>
                <a:srgbClr val="FFFF00"/>
              </a:solidFill>
              <a:latin typeface="方正舒体" pitchFamily="2" charset="-122"/>
              <a:ea typeface="方正舒体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400" dirty="0">
                <a:solidFill>
                  <a:srgbClr val="FFFF00"/>
                </a:solidFill>
                <a:latin typeface="方正舒体" pitchFamily="2" charset="-122"/>
                <a:ea typeface="方正舒体" pitchFamily="2" charset="-122"/>
              </a:rPr>
              <a:t>     （宋） 杨万里</a:t>
            </a:r>
          </a:p>
          <a:p>
            <a:pPr>
              <a:spcBef>
                <a:spcPct val="50000"/>
              </a:spcBef>
            </a:pPr>
            <a:r>
              <a:rPr lang="zh-CN" altLang="en-US" sz="4400" dirty="0">
                <a:solidFill>
                  <a:srgbClr val="FFFF00"/>
                </a:solidFill>
                <a:latin typeface="方正舒体" pitchFamily="2" charset="-122"/>
                <a:ea typeface="方正舒体" pitchFamily="2" charset="-122"/>
              </a:rPr>
              <a:t>毕竟西湖六月中，</a:t>
            </a:r>
          </a:p>
          <a:p>
            <a:pPr>
              <a:spcBef>
                <a:spcPct val="50000"/>
              </a:spcBef>
            </a:pPr>
            <a:r>
              <a:rPr lang="zh-CN" altLang="en-US" sz="4400" dirty="0">
                <a:solidFill>
                  <a:srgbClr val="FFFF00"/>
                </a:solidFill>
                <a:latin typeface="方正舒体" pitchFamily="2" charset="-122"/>
                <a:ea typeface="方正舒体" pitchFamily="2" charset="-122"/>
              </a:rPr>
              <a:t>风光不与四时同。</a:t>
            </a:r>
          </a:p>
          <a:p>
            <a:pPr>
              <a:spcBef>
                <a:spcPct val="50000"/>
              </a:spcBef>
            </a:pPr>
            <a:r>
              <a:rPr lang="zh-CN" altLang="en-US" sz="4400" dirty="0">
                <a:solidFill>
                  <a:srgbClr val="FFFF00"/>
                </a:solidFill>
                <a:latin typeface="方正舒体" pitchFamily="2" charset="-122"/>
                <a:ea typeface="方正舒体" pitchFamily="2" charset="-122"/>
              </a:rPr>
              <a:t>接天莲叶无穷碧，</a:t>
            </a:r>
          </a:p>
          <a:p>
            <a:pPr>
              <a:spcBef>
                <a:spcPct val="50000"/>
              </a:spcBef>
            </a:pPr>
            <a:r>
              <a:rPr lang="zh-CN" altLang="en-US" sz="4400" dirty="0">
                <a:solidFill>
                  <a:srgbClr val="FFFF00"/>
                </a:solidFill>
                <a:latin typeface="方正舒体" pitchFamily="2" charset="-122"/>
                <a:ea typeface="方正舒体" pitchFamily="2" charset="-122"/>
              </a:rPr>
              <a:t>映日荷花别样红。</a:t>
            </a:r>
            <a:r>
              <a:rPr lang="zh-CN" altLang="en-US" sz="4400" dirty="0">
                <a:solidFill>
                  <a:srgbClr val="FFFF00"/>
                </a:solidFill>
              </a:rPr>
              <a:t>   </a:t>
            </a:r>
          </a:p>
        </p:txBody>
      </p:sp>
      <p:sp>
        <p:nvSpPr>
          <p:cNvPr id="8" name="左箭头 7">
            <a:hlinkClick r:id="" action="ppaction://hlinkshowjump?jump=firstslide"/>
          </p:cNvPr>
          <p:cNvSpPr/>
          <p:nvPr/>
        </p:nvSpPr>
        <p:spPr>
          <a:xfrm>
            <a:off x="8143900" y="5715016"/>
            <a:ext cx="500066" cy="78581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下箭头 8">
            <a:hlinkClick r:id="" action="ppaction://hlinkshowjump?jump=nextslide"/>
          </p:cNvPr>
          <p:cNvSpPr/>
          <p:nvPr/>
        </p:nvSpPr>
        <p:spPr>
          <a:xfrm>
            <a:off x="7072330" y="5857892"/>
            <a:ext cx="571504" cy="6429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026" descr="10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157163"/>
            <a:ext cx="9753600" cy="7172326"/>
          </a:xfrm>
          <a:prstGeom prst="rect">
            <a:avLst/>
          </a:prstGeom>
          <a:noFill/>
        </p:spPr>
      </p:pic>
      <p:sp>
        <p:nvSpPr>
          <p:cNvPr id="11267" name="Text Box 1027"/>
          <p:cNvSpPr txBox="1">
            <a:spLocks noChangeArrowheads="1"/>
          </p:cNvSpPr>
          <p:nvPr/>
        </p:nvSpPr>
        <p:spPr bwMode="auto">
          <a:xfrm>
            <a:off x="381000" y="0"/>
            <a:ext cx="11582400" cy="5847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/>
              <a:t>                                  </a:t>
            </a:r>
            <a:r>
              <a:rPr lang="zh-CN" altLang="en-US" sz="4400" b="1" dirty="0">
                <a:solidFill>
                  <a:srgbClr val="FFFF00"/>
                </a:solidFill>
                <a:ea typeface="幼圆" pitchFamily="49" charset="-122"/>
              </a:rPr>
              <a:t>采莲曲</a:t>
            </a:r>
          </a:p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FF00"/>
                </a:solidFill>
                <a:ea typeface="幼圆" pitchFamily="49" charset="-122"/>
              </a:rPr>
              <a:t>江南可</a:t>
            </a:r>
            <a:r>
              <a:rPr lang="zh-CN" altLang="en-US" sz="4400" b="1" dirty="0" smtClean="0">
                <a:solidFill>
                  <a:srgbClr val="FFFF00"/>
                </a:solidFill>
                <a:ea typeface="幼圆" pitchFamily="49" charset="-122"/>
              </a:rPr>
              <a:t>采莲             莲叶何田田</a:t>
            </a:r>
            <a:endParaRPr lang="en-US" altLang="zh-CN" sz="4400" b="1" dirty="0" smtClean="0">
              <a:solidFill>
                <a:srgbClr val="FFFF00"/>
              </a:solidFill>
              <a:ea typeface="幼圆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400" b="1" dirty="0" smtClean="0">
                <a:solidFill>
                  <a:srgbClr val="FFFF00"/>
                </a:solidFill>
                <a:ea typeface="幼圆" pitchFamily="49" charset="-122"/>
              </a:rPr>
              <a:t>鱼</a:t>
            </a:r>
            <a:r>
              <a:rPr lang="zh-CN" altLang="en-US" sz="4400" b="1" dirty="0">
                <a:solidFill>
                  <a:srgbClr val="FFFF00"/>
                </a:solidFill>
                <a:ea typeface="幼圆" pitchFamily="49" charset="-122"/>
              </a:rPr>
              <a:t>戏莲叶</a:t>
            </a:r>
            <a:r>
              <a:rPr lang="zh-CN" altLang="en-US" sz="4400" b="1" dirty="0" smtClean="0">
                <a:solidFill>
                  <a:srgbClr val="FFFF00"/>
                </a:solidFill>
                <a:ea typeface="幼圆" pitchFamily="49" charset="-122"/>
              </a:rPr>
              <a:t>间              鱼戏莲叶东</a:t>
            </a:r>
            <a:endParaRPr lang="en-US" altLang="zh-CN" sz="4400" b="1" dirty="0" smtClean="0">
              <a:solidFill>
                <a:srgbClr val="FFFF00"/>
              </a:solidFill>
              <a:ea typeface="幼圆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400" b="1" dirty="0" smtClean="0">
                <a:solidFill>
                  <a:srgbClr val="FFFF00"/>
                </a:solidFill>
                <a:ea typeface="幼圆" pitchFamily="49" charset="-122"/>
              </a:rPr>
              <a:t>鱼戏莲叶西              鱼戏莲叶南</a:t>
            </a:r>
            <a:endParaRPr lang="zh-CN" altLang="en-US" sz="5400" b="1" dirty="0" smtClean="0">
              <a:solidFill>
                <a:srgbClr val="FFFF00"/>
              </a:solidFill>
              <a:ea typeface="幼圆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400" b="1" dirty="0" smtClean="0">
                <a:solidFill>
                  <a:srgbClr val="FFFF00"/>
                </a:solidFill>
                <a:ea typeface="幼圆" pitchFamily="49" charset="-122"/>
              </a:rPr>
              <a:t>鱼戏莲叶北</a:t>
            </a:r>
          </a:p>
          <a:p>
            <a:pPr>
              <a:spcBef>
                <a:spcPct val="50000"/>
              </a:spcBef>
            </a:pPr>
            <a:endParaRPr lang="zh-CN" altLang="en-US" sz="4400" b="1" dirty="0">
              <a:solidFill>
                <a:srgbClr val="FFFF00"/>
              </a:solidFill>
              <a:ea typeface="幼圆" pitchFamily="49" charset="-122"/>
            </a:endParaRPr>
          </a:p>
        </p:txBody>
      </p:sp>
      <p:sp>
        <p:nvSpPr>
          <p:cNvPr id="4" name="左箭头 3">
            <a:hlinkClick r:id="" action="ppaction://hlinkshowjump?jump=firstslide"/>
          </p:cNvPr>
          <p:cNvSpPr/>
          <p:nvPr/>
        </p:nvSpPr>
        <p:spPr>
          <a:xfrm>
            <a:off x="8143900" y="5715016"/>
            <a:ext cx="500066" cy="78581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下箭头 4">
            <a:hlinkClick r:id="" action="ppaction://hlinkshowjump?jump=nextslide"/>
          </p:cNvPr>
          <p:cNvSpPr/>
          <p:nvPr/>
        </p:nvSpPr>
        <p:spPr>
          <a:xfrm>
            <a:off x="7072330" y="5857892"/>
            <a:ext cx="571504" cy="6429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Tkc003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0" y="1279525"/>
            <a:ext cx="9144000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8000">
                <a:solidFill>
                  <a:schemeClr val="hlink"/>
                </a:solidFill>
                <a:ea typeface="方正舒体" pitchFamily="2" charset="-122"/>
              </a:rPr>
              <a:t>小荷才露尖尖角</a:t>
            </a:r>
          </a:p>
          <a:p>
            <a:pPr>
              <a:spcBef>
                <a:spcPct val="50000"/>
              </a:spcBef>
            </a:pPr>
            <a:r>
              <a:rPr lang="zh-CN" altLang="en-US" sz="8000">
                <a:solidFill>
                  <a:schemeClr val="hlink"/>
                </a:solidFill>
                <a:ea typeface="方正舒体" pitchFamily="2" charset="-122"/>
              </a:rPr>
              <a:t>早有蜻蜓立上头</a:t>
            </a:r>
          </a:p>
          <a:p>
            <a:pPr>
              <a:spcBef>
                <a:spcPct val="50000"/>
              </a:spcBef>
            </a:pPr>
            <a:r>
              <a:rPr lang="en-US" altLang="zh-CN" sz="8000" dirty="0">
                <a:solidFill>
                  <a:schemeClr val="hlink"/>
                </a:solidFill>
                <a:ea typeface="方正舒体" pitchFamily="2" charset="-122"/>
              </a:rPr>
              <a:t>——</a:t>
            </a:r>
            <a:r>
              <a:rPr lang="zh-CN" altLang="en-US" sz="8000">
                <a:solidFill>
                  <a:schemeClr val="hlink"/>
                </a:solidFill>
                <a:ea typeface="方正舒体" pitchFamily="2" charset="-122"/>
              </a:rPr>
              <a:t>杨万里</a:t>
            </a:r>
            <a:r>
              <a:rPr lang="en-US" altLang="zh-CN" sz="8000" dirty="0">
                <a:solidFill>
                  <a:schemeClr val="hlink"/>
                </a:solidFill>
                <a:ea typeface="方正舒体" pitchFamily="2" charset="-122"/>
              </a:rPr>
              <a:t>《</a:t>
            </a:r>
            <a:r>
              <a:rPr lang="zh-CN" altLang="en-US" sz="8000">
                <a:solidFill>
                  <a:schemeClr val="hlink"/>
                </a:solidFill>
                <a:ea typeface="方正舒体" pitchFamily="2" charset="-122"/>
              </a:rPr>
              <a:t>小池</a:t>
            </a:r>
            <a:r>
              <a:rPr lang="en-US" altLang="zh-CN" sz="8000" dirty="0">
                <a:solidFill>
                  <a:schemeClr val="hlink"/>
                </a:solidFill>
                <a:ea typeface="方正舒体" pitchFamily="2" charset="-122"/>
              </a:rPr>
              <a:t>》</a:t>
            </a:r>
            <a:endParaRPr lang="en-US" altLang="zh-CN" sz="6600" dirty="0">
              <a:solidFill>
                <a:schemeClr val="hlink"/>
              </a:solidFill>
              <a:ea typeface="方正舒体" pitchFamily="2" charset="-122"/>
            </a:endParaRPr>
          </a:p>
        </p:txBody>
      </p:sp>
      <p:sp>
        <p:nvSpPr>
          <p:cNvPr id="4" name="左箭头 3">
            <a:hlinkClick r:id="" action="ppaction://hlinkshowjump?jump=firstslide"/>
          </p:cNvPr>
          <p:cNvSpPr/>
          <p:nvPr/>
        </p:nvSpPr>
        <p:spPr>
          <a:xfrm>
            <a:off x="8143900" y="5715016"/>
            <a:ext cx="500066" cy="78581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下箭头 4">
            <a:hlinkClick r:id="" action="ppaction://hlinkshowjump?jump=nextslide"/>
          </p:cNvPr>
          <p:cNvSpPr/>
          <p:nvPr/>
        </p:nvSpPr>
        <p:spPr>
          <a:xfrm>
            <a:off x="7072330" y="5857892"/>
            <a:ext cx="571504" cy="6429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28992" y="642918"/>
            <a:ext cx="478634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 dirty="0" smtClean="0">
                <a:latin typeface="华文楷体" pitchFamily="2" charset="-122"/>
                <a:ea typeface="华文楷体" pitchFamily="2" charset="-122"/>
              </a:rPr>
              <a:t>教学目的：</a:t>
            </a:r>
            <a:endParaRPr lang="en-US" altLang="zh-CN" sz="48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sz="3600" b="1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、了解“说”的 特点。</a:t>
            </a:r>
            <a:r>
              <a:rPr lang="en-US" sz="3600" b="1" dirty="0">
                <a:latin typeface="华文楷体" pitchFamily="2" charset="-122"/>
                <a:ea typeface="华文楷体" pitchFamily="2" charset="-122"/>
              </a:rPr>
              <a:t/>
            </a:r>
            <a:br>
              <a:rPr lang="en-US" sz="3600" b="1" dirty="0">
                <a:latin typeface="华文楷体" pitchFamily="2" charset="-122"/>
                <a:ea typeface="华文楷体" pitchFamily="2" charset="-122"/>
              </a:rPr>
            </a:br>
            <a:r>
              <a:rPr lang="en-US" sz="3600" b="1" dirty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、能顺畅地朗读并背诵课文，初步培养文言文阅读的语感。</a:t>
            </a:r>
            <a:r>
              <a:rPr lang="en-US" sz="3600" b="1" dirty="0">
                <a:latin typeface="华文楷体" pitchFamily="2" charset="-122"/>
                <a:ea typeface="华文楷体" pitchFamily="2" charset="-122"/>
              </a:rPr>
              <a:t/>
            </a:r>
            <a:br>
              <a:rPr lang="en-US" sz="3600" b="1" dirty="0">
                <a:latin typeface="华文楷体" pitchFamily="2" charset="-122"/>
                <a:ea typeface="华文楷体" pitchFamily="2" charset="-122"/>
              </a:rPr>
            </a:br>
            <a:r>
              <a:rPr lang="en-US" sz="3600" b="1" dirty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、学习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作者不慕名利、洁身自好的生活态度</a:t>
            </a:r>
            <a:r>
              <a:rPr lang="en-US" sz="3600" b="1" dirty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感受其高雅脱俗的情怀。</a:t>
            </a:r>
            <a:r>
              <a:rPr lang="en-US" sz="3600" b="1" dirty="0">
                <a:latin typeface="华文楷体" pitchFamily="2" charset="-122"/>
                <a:ea typeface="华文楷体" pitchFamily="2" charset="-122"/>
              </a:rPr>
              <a:t/>
            </a:r>
            <a:br>
              <a:rPr lang="en-US" sz="3600" b="1" dirty="0">
                <a:latin typeface="华文楷体" pitchFamily="2" charset="-122"/>
                <a:ea typeface="华文楷体" pitchFamily="2" charset="-122"/>
              </a:rPr>
            </a:b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5" name="Picture 17" descr="C:\My Documents\CHH\我的课件\爱莲说\莲花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857232"/>
            <a:ext cx="2789238" cy="3989387"/>
          </a:xfrm>
          <a:prstGeom prst="rect">
            <a:avLst/>
          </a:prstGeom>
          <a:noFill/>
        </p:spPr>
      </p:pic>
      <p:sp>
        <p:nvSpPr>
          <p:cNvPr id="6" name="左箭头 5">
            <a:hlinkClick r:id="" action="ppaction://hlinkshowjump?jump=firstslide"/>
          </p:cNvPr>
          <p:cNvSpPr/>
          <p:nvPr/>
        </p:nvSpPr>
        <p:spPr>
          <a:xfrm>
            <a:off x="8143900" y="5715016"/>
            <a:ext cx="500066" cy="78581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35" name="Object 15"/>
          <p:cNvGraphicFramePr>
            <a:graphicFrameLocks noChangeAspect="1"/>
          </p:cNvGraphicFramePr>
          <p:nvPr/>
        </p:nvGraphicFramePr>
        <p:xfrm>
          <a:off x="914400" y="685800"/>
          <a:ext cx="2105025" cy="866775"/>
        </p:xfrm>
        <a:graphic>
          <a:graphicData uri="http://schemas.openxmlformats.org/presentationml/2006/ole">
            <p:oleObj spid="_x0000_s2050" name="位图图像" r:id="rId3" imgW="2104762" imgH="866896" progId="PBrush">
              <p:embed/>
            </p:oleObj>
          </a:graphicData>
        </a:graphic>
      </p:graphicFrame>
      <p:graphicFrame>
        <p:nvGraphicFramePr>
          <p:cNvPr id="5136" name="Object 16"/>
          <p:cNvGraphicFramePr>
            <a:graphicFrameLocks noChangeAspect="1"/>
          </p:cNvGraphicFramePr>
          <p:nvPr/>
        </p:nvGraphicFramePr>
        <p:xfrm>
          <a:off x="2743200" y="790575"/>
          <a:ext cx="2743200" cy="657225"/>
        </p:xfrm>
        <a:graphic>
          <a:graphicData uri="http://schemas.openxmlformats.org/presentationml/2006/ole">
            <p:oleObj spid="_x0000_s2051" name="位图图像" r:id="rId4" imgW="3048426" imgH="657317" progId="PBrush">
              <p:embed/>
            </p:oleObj>
          </a:graphicData>
        </a:graphic>
      </p:graphicFrame>
      <p:grpSp>
        <p:nvGrpSpPr>
          <p:cNvPr id="2" name="Group 19"/>
          <p:cNvGrpSpPr>
            <a:grpSpLocks/>
          </p:cNvGrpSpPr>
          <p:nvPr/>
        </p:nvGrpSpPr>
        <p:grpSpPr bwMode="auto">
          <a:xfrm>
            <a:off x="357188" y="1928813"/>
            <a:ext cx="7615238" cy="4706938"/>
            <a:chOff x="225" y="1215"/>
            <a:chExt cx="4797" cy="2965"/>
          </a:xfrm>
        </p:grpSpPr>
        <p:sp>
          <p:nvSpPr>
            <p:cNvPr id="5133" name="Text Box 13"/>
            <p:cNvSpPr txBox="1">
              <a:spLocks noChangeArrowheads="1"/>
            </p:cNvSpPr>
            <p:nvPr/>
          </p:nvSpPr>
          <p:spPr bwMode="auto">
            <a:xfrm>
              <a:off x="225" y="1215"/>
              <a:ext cx="3216" cy="1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zh-CN" altLang="en-US" sz="3600" dirty="0"/>
                <a:t>　　宋代著名的唯心主义哲学家。字茂叔，道州营道人。晚年在庐山莲花峰下建濂溪书堂讲</a:t>
              </a:r>
            </a:p>
          </p:txBody>
        </p:sp>
        <p:sp>
          <p:nvSpPr>
            <p:cNvPr id="5138" name="Text Box 18"/>
            <p:cNvSpPr txBox="1">
              <a:spLocks noChangeArrowheads="1"/>
            </p:cNvSpPr>
            <p:nvPr/>
          </p:nvSpPr>
          <p:spPr bwMode="auto">
            <a:xfrm>
              <a:off x="270" y="2700"/>
              <a:ext cx="4752" cy="1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zh-CN" altLang="en-US" sz="3600" dirty="0"/>
                <a:t>学，世称“濂溪先生”。他是宋代理学的创始人，对宋明的哲学思想有很大影响。在</a:t>
              </a:r>
              <a:r>
                <a:rPr lang="en-US" altLang="zh-CN" sz="3600" dirty="0"/>
                <a:t>《</a:t>
              </a:r>
              <a:r>
                <a:rPr lang="zh-CN" altLang="en-US" sz="3600" dirty="0"/>
                <a:t>周元公集</a:t>
              </a:r>
              <a:r>
                <a:rPr lang="en-US" altLang="zh-CN" sz="3600" dirty="0"/>
                <a:t>》</a:t>
              </a:r>
              <a:r>
                <a:rPr lang="zh-CN" altLang="en-US" sz="3600" dirty="0"/>
                <a:t>。</a:t>
              </a:r>
            </a:p>
            <a:p>
              <a:endParaRPr lang="en-US" altLang="zh-CN" dirty="0"/>
            </a:p>
          </p:txBody>
        </p:sp>
      </p:grpSp>
      <p:pic>
        <p:nvPicPr>
          <p:cNvPr id="5140" name="Picture 20" descr="D:\My Documents\CHH\箭头\0066.GIF">
            <a:hlinkClick r:id="rId5" action="ppaction://hlinksldjump"/>
          </p:cNvPr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53400" y="5638800"/>
            <a:ext cx="581025" cy="914400"/>
          </a:xfrm>
          <a:prstGeom prst="rect">
            <a:avLst/>
          </a:prstGeom>
          <a:noFill/>
        </p:spPr>
      </p:pic>
      <p:pic>
        <p:nvPicPr>
          <p:cNvPr id="9" name="Picture 9" descr="03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15008" y="285728"/>
            <a:ext cx="3000364" cy="3929090"/>
          </a:xfrm>
          <a:prstGeom prst="rect">
            <a:avLst/>
          </a:prstGeom>
          <a:noFill/>
        </p:spPr>
      </p:pic>
      <p:sp>
        <p:nvSpPr>
          <p:cNvPr id="10" name="左箭头 9">
            <a:hlinkClick r:id="" action="ppaction://hlinkshowjump?jump=firstslide"/>
          </p:cNvPr>
          <p:cNvSpPr/>
          <p:nvPr/>
        </p:nvSpPr>
        <p:spPr>
          <a:xfrm>
            <a:off x="8143900" y="5715016"/>
            <a:ext cx="500066" cy="78581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01" name="Object 5"/>
          <p:cNvGraphicFramePr>
            <a:graphicFrameLocks noChangeAspect="1"/>
          </p:cNvGraphicFramePr>
          <p:nvPr/>
        </p:nvGraphicFramePr>
        <p:xfrm>
          <a:off x="214282" y="214290"/>
          <a:ext cx="1758950" cy="1712913"/>
        </p:xfrm>
        <a:graphic>
          <a:graphicData uri="http://schemas.openxmlformats.org/presentationml/2006/ole">
            <p:oleObj spid="_x0000_s1026" name="位图图像" r:id="rId3" imgW="1724266" imgH="1933333" progId="PBrush">
              <p:embed/>
            </p:oleObj>
          </a:graphicData>
        </a:graphic>
      </p:graphicFrame>
      <p:sp>
        <p:nvSpPr>
          <p:cNvPr id="4106" name="Text Box 10"/>
          <p:cNvSpPr txBox="1">
            <a:spLocks noChangeArrowheads="1"/>
          </p:cNvSpPr>
          <p:nvPr/>
        </p:nvSpPr>
        <p:spPr bwMode="auto">
          <a:xfrm>
            <a:off x="2071670" y="428604"/>
            <a:ext cx="6643734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rgbClr val="3219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en-US" altLang="zh-CN" sz="3600" b="1" dirty="0">
                <a:solidFill>
                  <a:srgbClr val="321900"/>
                </a:solidFill>
                <a:latin typeface="Times New Roman"/>
                <a:ea typeface="楷体_GB2312" pitchFamily="49" charset="-122"/>
              </a:rPr>
              <a:t>“</a:t>
            </a:r>
            <a:r>
              <a:rPr lang="zh-CN" altLang="en-US" sz="3600" b="1" dirty="0">
                <a:solidFill>
                  <a:srgbClr val="321900"/>
                </a:solidFill>
                <a:latin typeface="楷体_GB2312" pitchFamily="49" charset="-122"/>
                <a:ea typeface="楷体_GB2312" pitchFamily="49" charset="-122"/>
              </a:rPr>
              <a:t>说</a:t>
            </a:r>
            <a:r>
              <a:rPr lang="zh-CN" altLang="en-US" sz="3600" b="1" dirty="0">
                <a:solidFill>
                  <a:srgbClr val="321900"/>
                </a:solidFill>
                <a:latin typeface="Times New Roman"/>
                <a:ea typeface="楷体_GB2312" pitchFamily="49" charset="-122"/>
              </a:rPr>
              <a:t>”</a:t>
            </a:r>
            <a:r>
              <a:rPr lang="zh-CN" altLang="en-US" sz="3600" b="1" dirty="0">
                <a:solidFill>
                  <a:srgbClr val="321900"/>
                </a:solidFill>
                <a:latin typeface="楷体_GB2312" pitchFamily="49" charset="-122"/>
                <a:ea typeface="楷体_GB2312" pitchFamily="49" charset="-122"/>
              </a:rPr>
              <a:t>是议论文的的一种文体，可以</a:t>
            </a:r>
            <a:r>
              <a:rPr lang="zh-CN" altLang="en-US" sz="3600" b="1" dirty="0">
                <a:solidFill>
                  <a:srgbClr val="FF0303"/>
                </a:solidFill>
                <a:latin typeface="楷体_GB2312" pitchFamily="49" charset="-122"/>
                <a:ea typeface="楷体_GB2312" pitchFamily="49" charset="-122"/>
              </a:rPr>
              <a:t>直接说明事物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或</a:t>
            </a:r>
            <a:r>
              <a:rPr lang="zh-CN" altLang="en-US" sz="3600" b="1" dirty="0">
                <a:solidFill>
                  <a:srgbClr val="FF0303"/>
                </a:solidFill>
                <a:latin typeface="楷体_GB2312" pitchFamily="49" charset="-122"/>
                <a:ea typeface="楷体_GB2312" pitchFamily="49" charset="-122"/>
              </a:rPr>
              <a:t>论述道理</a:t>
            </a:r>
            <a:r>
              <a:rPr lang="en-US" altLang="zh-CN" sz="3600" b="1" dirty="0">
                <a:solidFill>
                  <a:srgbClr val="321900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600" b="1" dirty="0">
                <a:solidFill>
                  <a:srgbClr val="321900"/>
                </a:solidFill>
                <a:latin typeface="楷体_GB2312" pitchFamily="49" charset="-122"/>
                <a:ea typeface="楷体_GB2312" pitchFamily="49" charset="-122"/>
              </a:rPr>
              <a:t>也可以</a:t>
            </a:r>
            <a:r>
              <a:rPr lang="zh-CN" altLang="en-US" sz="3600" b="1" dirty="0">
                <a:solidFill>
                  <a:srgbClr val="FF0303"/>
                </a:solidFill>
                <a:latin typeface="楷体_GB2312" pitchFamily="49" charset="-122"/>
                <a:ea typeface="楷体_GB2312" pitchFamily="49" charset="-122"/>
              </a:rPr>
              <a:t>借人借事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或</a:t>
            </a:r>
            <a:r>
              <a:rPr lang="zh-CN" altLang="en-US" sz="3600" b="1" dirty="0">
                <a:solidFill>
                  <a:srgbClr val="FF0303"/>
                </a:solidFill>
                <a:latin typeface="楷体_GB2312" pitchFamily="49" charset="-122"/>
                <a:ea typeface="楷体_GB2312" pitchFamily="49" charset="-122"/>
              </a:rPr>
              <a:t>借物的记载</a:t>
            </a:r>
            <a:r>
              <a:rPr lang="zh-CN" altLang="en-US" sz="3600" b="1" dirty="0">
                <a:solidFill>
                  <a:srgbClr val="321900"/>
                </a:solidFill>
                <a:latin typeface="楷体_GB2312" pitchFamily="49" charset="-122"/>
                <a:ea typeface="楷体_GB2312" pitchFamily="49" charset="-122"/>
              </a:rPr>
              <a:t>来论述道理。</a:t>
            </a:r>
            <a:r>
              <a:rPr lang="en-US" altLang="zh-CN" sz="3600" b="1" dirty="0">
                <a:solidFill>
                  <a:srgbClr val="321900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3600" b="1" dirty="0">
                <a:solidFill>
                  <a:srgbClr val="321900"/>
                </a:solidFill>
                <a:latin typeface="楷体_GB2312" pitchFamily="49" charset="-122"/>
                <a:ea typeface="楷体_GB2312" pitchFamily="49" charset="-122"/>
              </a:rPr>
              <a:t>爱莲说</a:t>
            </a:r>
            <a:r>
              <a:rPr lang="en-US" altLang="zh-CN" sz="3600" b="1" dirty="0">
                <a:solidFill>
                  <a:srgbClr val="321900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3600" b="1" dirty="0">
                <a:solidFill>
                  <a:srgbClr val="321900"/>
                </a:solidFill>
                <a:latin typeface="楷体_GB2312" pitchFamily="49" charset="-122"/>
                <a:ea typeface="楷体_GB2312" pitchFamily="49" charset="-122"/>
              </a:rPr>
              <a:t>就是说爱好莲花的问题。</a:t>
            </a:r>
          </a:p>
        </p:txBody>
      </p:sp>
      <p:pic>
        <p:nvPicPr>
          <p:cNvPr id="4109" name="Picture 13" descr="D:\My Documents\CHH\箭头\0066.GIF">
            <a:hlinkClick r:id="rId4" action="ppaction://hlinksldjump"/>
          </p:cNvPr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62975" y="5935663"/>
            <a:ext cx="428625" cy="914400"/>
          </a:xfrm>
          <a:prstGeom prst="rect">
            <a:avLst/>
          </a:prstGeom>
          <a:noFill/>
        </p:spPr>
      </p:pic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1071538" y="3786190"/>
            <a:ext cx="6643734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/>
              <a:t>             </a:t>
            </a:r>
            <a:r>
              <a:rPr lang="en-US" altLang="zh-CN" sz="3200" b="1" dirty="0"/>
              <a:t>《</a:t>
            </a:r>
            <a:r>
              <a:rPr lang="zh-CN" altLang="en-US" sz="3200" b="1" dirty="0"/>
              <a:t>马说</a:t>
            </a:r>
            <a:r>
              <a:rPr lang="en-US" altLang="zh-CN" sz="3200" b="1" dirty="0"/>
              <a:t>》《</a:t>
            </a:r>
            <a:r>
              <a:rPr lang="zh-CN" altLang="en-US" sz="3200" b="1" dirty="0"/>
              <a:t>说虎</a:t>
            </a:r>
            <a:r>
              <a:rPr lang="en-US" altLang="zh-CN" sz="3200" b="1" dirty="0"/>
              <a:t>》——</a:t>
            </a:r>
            <a:r>
              <a:rPr lang="zh-CN" altLang="en-US" sz="3200" b="1" dirty="0"/>
              <a:t>议论文</a:t>
            </a:r>
          </a:p>
          <a:p>
            <a:pPr>
              <a:spcBef>
                <a:spcPct val="50000"/>
              </a:spcBef>
            </a:pPr>
            <a:r>
              <a:rPr lang="zh-CN" altLang="en-US" sz="3200" b="1" dirty="0"/>
              <a:t>“说” </a:t>
            </a:r>
          </a:p>
          <a:p>
            <a:pPr>
              <a:spcBef>
                <a:spcPct val="50000"/>
              </a:spcBef>
            </a:pPr>
            <a:r>
              <a:rPr lang="zh-CN" altLang="en-US" sz="3200" b="1" dirty="0"/>
              <a:t>          </a:t>
            </a:r>
            <a:r>
              <a:rPr lang="en-US" altLang="zh-CN" sz="3200" b="1" dirty="0"/>
              <a:t>《</a:t>
            </a:r>
            <a:r>
              <a:rPr lang="zh-CN" altLang="en-US" sz="3200" b="1" dirty="0"/>
              <a:t>爱莲说</a:t>
            </a:r>
            <a:r>
              <a:rPr lang="en-US" altLang="zh-CN" sz="3200" b="1" dirty="0"/>
              <a:t>》——</a:t>
            </a:r>
            <a:r>
              <a:rPr lang="zh-CN" altLang="en-US" sz="3200" b="1" dirty="0"/>
              <a:t>散文</a:t>
            </a:r>
          </a:p>
          <a:p>
            <a:pPr>
              <a:spcBef>
                <a:spcPct val="50000"/>
              </a:spcBef>
            </a:pPr>
            <a:r>
              <a:rPr lang="zh-CN" altLang="en-US" sz="3200" b="1" dirty="0"/>
              <a:t>         </a:t>
            </a:r>
          </a:p>
        </p:txBody>
      </p:sp>
      <p:sp>
        <p:nvSpPr>
          <p:cNvPr id="6" name="左箭头 5">
            <a:hlinkClick r:id="" action="ppaction://hlinkshowjump?jump=firstslide"/>
          </p:cNvPr>
          <p:cNvSpPr/>
          <p:nvPr/>
        </p:nvSpPr>
        <p:spPr>
          <a:xfrm>
            <a:off x="8143900" y="5715016"/>
            <a:ext cx="500066" cy="78581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photo0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9570" name="Text Box 2"/>
          <p:cNvSpPr txBox="1">
            <a:spLocks noChangeArrowheads="1"/>
          </p:cNvSpPr>
          <p:nvPr/>
        </p:nvSpPr>
        <p:spPr bwMode="auto">
          <a:xfrm>
            <a:off x="4572000" y="236538"/>
            <a:ext cx="4343400" cy="6316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FF00"/>
                </a:solidFill>
              </a:rPr>
              <a:t>进入境界</a:t>
            </a:r>
          </a:p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FF00"/>
                </a:solidFill>
              </a:rPr>
              <a:t>神游其间</a:t>
            </a:r>
          </a:p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FF00"/>
                </a:solidFill>
              </a:rPr>
              <a:t>吟读品味</a:t>
            </a:r>
          </a:p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FF00"/>
                </a:solidFill>
              </a:rPr>
              <a:t>熟读成诵</a:t>
            </a:r>
          </a:p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FF00"/>
                </a:solidFill>
              </a:rPr>
              <a:t>随时回想</a:t>
            </a:r>
          </a:p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FF00"/>
                </a:solidFill>
              </a:rPr>
              <a:t>化为己有</a:t>
            </a:r>
            <a:endParaRPr lang="zh-CN" altLang="en-US" b="1" dirty="0">
              <a:solidFill>
                <a:srgbClr val="FFFF00"/>
              </a:solidFill>
            </a:endParaRPr>
          </a:p>
        </p:txBody>
      </p:sp>
      <p:sp>
        <p:nvSpPr>
          <p:cNvPr id="109571" name="Text Box 3"/>
          <p:cNvSpPr txBox="1">
            <a:spLocks noChangeArrowheads="1"/>
          </p:cNvSpPr>
          <p:nvPr/>
        </p:nvSpPr>
        <p:spPr bwMode="auto">
          <a:xfrm>
            <a:off x="889338" y="609600"/>
            <a:ext cx="10156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rgbClr val="FFFF00"/>
                </a:solidFill>
              </a:rPr>
              <a:t>学习语文最可贵</a:t>
            </a:r>
            <a:endParaRPr lang="zh-CN" altLang="en-US" dirty="0">
              <a:solidFill>
                <a:srgbClr val="FFFF00"/>
              </a:solidFill>
            </a:endParaRPr>
          </a:p>
        </p:txBody>
      </p:sp>
      <p:sp>
        <p:nvSpPr>
          <p:cNvPr id="109572" name="Text Box 4"/>
          <p:cNvSpPr txBox="1">
            <a:spLocks noChangeArrowheads="1"/>
          </p:cNvSpPr>
          <p:nvPr/>
        </p:nvSpPr>
        <p:spPr bwMode="auto">
          <a:xfrm>
            <a:off x="2184738" y="2286000"/>
            <a:ext cx="1015663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>
                <a:solidFill>
                  <a:srgbClr val="FFFF00"/>
                </a:solidFill>
              </a:rPr>
              <a:t>境界</a:t>
            </a:r>
            <a:endParaRPr lang="zh-CN" altLang="en-US" sz="3600">
              <a:solidFill>
                <a:srgbClr val="FFFF00"/>
              </a:solidFill>
            </a:endParaRPr>
          </a:p>
        </p:txBody>
      </p:sp>
      <p:sp>
        <p:nvSpPr>
          <p:cNvPr id="109573" name="Text Box 5"/>
          <p:cNvSpPr txBox="1">
            <a:spLocks noChangeArrowheads="1"/>
          </p:cNvSpPr>
          <p:nvPr/>
        </p:nvSpPr>
        <p:spPr bwMode="auto">
          <a:xfrm>
            <a:off x="3357554" y="2857496"/>
            <a:ext cx="609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>
                <a:solidFill>
                  <a:srgbClr val="FFFF00"/>
                </a:solidFill>
              </a:rPr>
              <a:t>----</a:t>
            </a:r>
          </a:p>
        </p:txBody>
      </p:sp>
      <p:sp>
        <p:nvSpPr>
          <p:cNvPr id="7" name="左箭头 6">
            <a:hlinkClick r:id="" action="ppaction://hlinkshowjump?jump=firstslide"/>
          </p:cNvPr>
          <p:cNvSpPr/>
          <p:nvPr/>
        </p:nvSpPr>
        <p:spPr>
          <a:xfrm>
            <a:off x="8143900" y="5715016"/>
            <a:ext cx="500066" cy="78581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凤舞九天">
  <a:themeElements>
    <a:clrScheme name="凤舞九天">
      <a:dk1>
        <a:sysClr val="windowText" lastClr="000000"/>
      </a:dk1>
      <a:lt1>
        <a:sysClr val="window" lastClr="FFFFFF"/>
      </a:lt1>
      <a:dk2>
        <a:srgbClr val="004646"/>
      </a:dk2>
      <a:lt2>
        <a:srgbClr val="E1F0FF"/>
      </a:lt2>
      <a:accent1>
        <a:srgbClr val="50742F"/>
      </a:accent1>
      <a:accent2>
        <a:srgbClr val="268868"/>
      </a:accent2>
      <a:accent3>
        <a:srgbClr val="33BD56"/>
      </a:accent3>
      <a:accent4>
        <a:srgbClr val="4BC5B9"/>
      </a:accent4>
      <a:accent5>
        <a:srgbClr val="3163CA"/>
      </a:accent5>
      <a:accent6>
        <a:srgbClr val="4B14AA"/>
      </a:accent6>
      <a:hlink>
        <a:srgbClr val="D9BE02"/>
      </a:hlink>
      <a:folHlink>
        <a:srgbClr val="F900F9"/>
      </a:folHlink>
    </a:clrScheme>
    <a:fontScheme name="凤舞九天">
      <a:majorFont>
        <a:latin typeface="Footlight MT Light"/>
        <a:ea typeface=""/>
        <a:cs typeface=""/>
        <a:font script="Jpan" typeface="ＭＳ Ｐゴシック"/>
        <a:font script="Hang" typeface="맑은 고딕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oudy Old Style"/>
        <a:ea typeface=""/>
        <a:cs typeface=""/>
        <a:font script="Jpan" typeface="ＭＳ Ｐ明朝"/>
        <a:font script="Hang" typeface="HY견명조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凤舞九天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atMod val="180000"/>
              </a:schemeClr>
            </a:gs>
            <a:gs pos="50000">
              <a:schemeClr val="phClr">
                <a:tint val="40000"/>
                <a:satMod val="175000"/>
              </a:schemeClr>
            </a:gs>
            <a:gs pos="100000">
              <a:schemeClr val="phClr">
                <a:tint val="65000"/>
                <a:satMod val="180000"/>
              </a:schemeClr>
            </a:gs>
          </a:gsLst>
          <a:lin ang="0" scaled="1"/>
        </a:gradFill>
        <a:gradFill rotWithShape="1">
          <a:gsLst>
            <a:gs pos="0">
              <a:schemeClr val="phClr">
                <a:shade val="38000"/>
                <a:satMod val="150000"/>
              </a:schemeClr>
            </a:gs>
            <a:gs pos="50000">
              <a:schemeClr val="phClr">
                <a:shade val="100000"/>
                <a:satMod val="100000"/>
              </a:schemeClr>
            </a:gs>
            <a:gs pos="100000">
              <a:schemeClr val="phClr">
                <a:shade val="38000"/>
                <a:satMod val="150000"/>
              </a:schemeClr>
            </a:gs>
          </a:gsLst>
          <a:lin ang="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00000"/>
              </a:schemeClr>
            </a:gs>
            <a:gs pos="100000">
              <a:schemeClr val="phClr">
                <a:shade val="15000"/>
                <a:satMod val="300000"/>
              </a:schemeClr>
            </a:gs>
          </a:gsLst>
          <a:path path="circle">
            <a:fillToRect l="10000" t="180000" r="1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tile tx="0" ty="0" sx="50000" sy="5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Phoenix</Template>
  <TotalTime>230</TotalTime>
  <Words>1108</Words>
  <Application>Microsoft Office PowerPoint</Application>
  <PresentationFormat>全屏显示(4:3)</PresentationFormat>
  <Paragraphs>195</Paragraphs>
  <Slides>25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7" baseType="lpstr">
      <vt:lpstr>凤舞九天</vt:lpstr>
      <vt:lpstr>位图图像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王斌</dc:creator>
  <cp:lastModifiedBy>giulia</cp:lastModifiedBy>
  <cp:revision>34</cp:revision>
  <dcterms:created xsi:type="dcterms:W3CDTF">2011-10-11T13:59:10Z</dcterms:created>
  <dcterms:modified xsi:type="dcterms:W3CDTF">2012-07-14T08:47:19Z</dcterms:modified>
</cp:coreProperties>
</file>