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2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73" r:id="rId2"/>
    <p:sldId id="374" r:id="rId3"/>
    <p:sldId id="305" r:id="rId4"/>
    <p:sldId id="395" r:id="rId5"/>
    <p:sldId id="394" r:id="rId6"/>
    <p:sldId id="376" r:id="rId7"/>
    <p:sldId id="329" r:id="rId8"/>
    <p:sldId id="375" r:id="rId9"/>
    <p:sldId id="331" r:id="rId10"/>
    <p:sldId id="332" r:id="rId11"/>
    <p:sldId id="333" r:id="rId12"/>
    <p:sldId id="338" r:id="rId13"/>
    <p:sldId id="339" r:id="rId14"/>
    <p:sldId id="340" r:id="rId15"/>
    <p:sldId id="341" r:id="rId16"/>
    <p:sldId id="342" r:id="rId17"/>
    <p:sldId id="347" r:id="rId18"/>
    <p:sldId id="378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00FF00"/>
    <a:srgbClr val="CC99FF"/>
    <a:srgbClr val="DDDDDD"/>
    <a:srgbClr val="66FFCC"/>
    <a:srgbClr val="FF6600"/>
    <a:srgbClr val="9933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/>
    <p:restoredTop sz="9458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61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heme" Target="../theme/theme2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27649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651" name="日期占位符 27650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幻灯片图像占位符 27651"/>
          <p:cNvSpPr>
            <a:spLocks noGrp="1" noRot="1" noChangeAspect="1" noTextEdit="1"/>
          </p:cNvSpPr>
          <p:nvPr>
            <p:ph type="sldImg" idx="6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053" name="文本占位符 27652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7654" name="页脚占位符 27653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655" name="灯片编号占位符 27654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94678F-03F7-4C10-91D4-0457D7F45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372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89089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4578" name="文本占位符 89090"/>
          <p:cNvSpPr>
            <a:spLocks noGrp="1"/>
          </p:cNvSpPr>
          <p:nvPr>
            <p:ph type="body" idx="6"/>
            <p:custDataLst>
              <p:tags r:id="rId2"/>
            </p:custDataLst>
          </p:nvPr>
        </p:nvSpPr>
        <p:spPr bwMode="auto">
          <a:noFill/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zh-CN" altLang="zh-CN" smtClean="0">
              <a:ea typeface="宋体"/>
            </a:endParaRPr>
          </a:p>
        </p:txBody>
      </p:sp>
      <p:sp>
        <p:nvSpPr>
          <p:cNvPr id="24579" name="灯片编号占位符 1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65C288E-4CBD-4349-BFF2-236EB9FAAEA4}" type="slidenum">
              <a:rPr lang="zh-CN" altLang="en-US" smtClean="0">
                <a:ea typeface="宋体"/>
              </a:rPr>
              <a:t>10</a:t>
            </a:fld>
            <a:endParaRPr lang="en-US" altLang="zh-CN" smtClean="0">
              <a:ea typeface="宋体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91137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6626" name="文本占位符 91138"/>
          <p:cNvSpPr>
            <a:spLocks noGrp="1"/>
          </p:cNvSpPr>
          <p:nvPr>
            <p:ph type="body" idx="6"/>
            <p:custDataLst>
              <p:tags r:id="rId2"/>
            </p:custDataLst>
          </p:nvPr>
        </p:nvSpPr>
        <p:spPr bwMode="auto">
          <a:noFill/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zh-CN" altLang="zh-CN" smtClean="0">
              <a:ea typeface="宋体"/>
            </a:endParaRPr>
          </a:p>
        </p:txBody>
      </p:sp>
      <p:sp>
        <p:nvSpPr>
          <p:cNvPr id="26627" name="灯片编号占位符 1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D22038E-7326-4BB4-A958-5243D2BE7D4C}" type="slidenum">
              <a:rPr lang="zh-CN" altLang="en-US" smtClean="0">
                <a:ea typeface="宋体"/>
              </a:rPr>
              <a:t>11</a:t>
            </a:fld>
            <a:endParaRPr lang="en-US" altLang="zh-CN" smtClean="0">
              <a:ea typeface="宋体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D0F7C-832D-474C-94B1-F10005844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4710-E01E-4F8B-AD36-C8CD8F6E5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6A234-2273-498E-9FEE-F3D2D7CC7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63B39-D032-4B75-863F-CF78C2F6F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42C2-823A-4F3B-AE8B-BCF0AE1626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EFB82-C208-4CF0-87ED-FEA6C0A2E1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8C0FF-1F2A-4774-93A7-6F5B556C01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9EFF1-F2FD-4144-9B00-69AC75839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77650-1F99-46C3-B2A1-DAD04BC90D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4D63E-DF4B-4734-9E6C-5220017F68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EFF1B-5E2F-4410-BA35-1189B5E116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5B8FA22-469C-4F8D-89D6-ADAAF1A59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13.jpe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audio" Target="../media/audio3.wav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14.jpeg"/><Relationship Id="rId5" Type="http://schemas.openxmlformats.org/officeDocument/2006/relationships/audio" Target="../media/audio3.wav"/><Relationship Id="rId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tags" Target="../tags/tag11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10" Type="http://schemas.openxmlformats.org/officeDocument/2006/relationships/image" Target="../media/image15.jpeg"/><Relationship Id="rId4" Type="http://schemas.openxmlformats.org/officeDocument/2006/relationships/tags" Target="../tags/tag115.xml"/><Relationship Id="rId9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1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9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12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13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image" Target="../media/image19.gif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image" Target="../media/image18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image" Target="../media/image17.png"/><Relationship Id="rId5" Type="http://schemas.openxmlformats.org/officeDocument/2006/relationships/tags" Target="../tags/tag14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18" Type="http://schemas.openxmlformats.org/officeDocument/2006/relationships/image" Target="../media/image5.gif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17" Type="http://schemas.openxmlformats.org/officeDocument/2006/relationships/image" Target="../media/image18.png"/><Relationship Id="rId2" Type="http://schemas.openxmlformats.org/officeDocument/2006/relationships/tags" Target="../tags/tag146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5" Type="http://schemas.openxmlformats.org/officeDocument/2006/relationships/tags" Target="../tags/tag149.xml"/><Relationship Id="rId15" Type="http://schemas.openxmlformats.org/officeDocument/2006/relationships/tags" Target="../tags/tag159.xml"/><Relationship Id="rId10" Type="http://schemas.openxmlformats.org/officeDocument/2006/relationships/tags" Target="../tags/tag154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3" Type="http://schemas.openxmlformats.org/officeDocument/2006/relationships/tags" Target="../tags/tag81.xml"/><Relationship Id="rId7" Type="http://schemas.openxmlformats.org/officeDocument/2006/relationships/video" Target="NULL" TargetMode="External"/><Relationship Id="rId12" Type="http://schemas.openxmlformats.org/officeDocument/2006/relationships/image" Target="../media/image6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5.gif"/><Relationship Id="rId5" Type="http://schemas.openxmlformats.org/officeDocument/2006/relationships/tags" Target="../tags/tag83.xml"/><Relationship Id="rId10" Type="http://schemas.openxmlformats.org/officeDocument/2006/relationships/image" Target="../media/image4.jpeg"/><Relationship Id="rId4" Type="http://schemas.openxmlformats.org/officeDocument/2006/relationships/tags" Target="../tags/tag82.xml"/><Relationship Id="rId9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10.jpe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image" Target="../media/image12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87043" descr="013000002069001229497028509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622425" y="115888"/>
            <a:ext cx="7521575" cy="54054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38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3238" y="5573713"/>
            <a:ext cx="42021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执教：湘乡二中</a:t>
            </a:r>
            <a:r>
              <a:rPr lang="en-US" altLang="zh-CN" sz="2800"/>
              <a:t>    </a:t>
            </a:r>
            <a:endParaRPr lang="zh-CN" altLang="en-US" sz="2800"/>
          </a:p>
        </p:txBody>
      </p:sp>
      <p:sp>
        <p:nvSpPr>
          <p:cNvPr id="14339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825" y="260350"/>
            <a:ext cx="2030413" cy="601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000" b="1"/>
              <a:t>故</a:t>
            </a:r>
            <a:r>
              <a:rPr lang="en-US" altLang="zh-CN" sz="6000" b="1"/>
              <a:t>  </a:t>
            </a:r>
            <a:r>
              <a:rPr lang="zh-CN" altLang="en-US" sz="6000" b="1"/>
              <a:t>都</a:t>
            </a:r>
            <a:r>
              <a:rPr lang="en-US" altLang="zh-CN" sz="6000" b="1"/>
              <a:t>  </a:t>
            </a:r>
            <a:r>
              <a:rPr lang="zh-CN" altLang="en-US" sz="6000" b="1"/>
              <a:t>的</a:t>
            </a:r>
            <a:r>
              <a:rPr lang="en-US" altLang="zh-CN" sz="6000" b="1"/>
              <a:t>  </a:t>
            </a:r>
            <a:r>
              <a:rPr lang="zh-CN" altLang="en-US" sz="6000" b="1"/>
              <a:t>秋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文本框 8806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42988" y="1052513"/>
            <a:ext cx="42481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CC0000"/>
                </a:solidFill>
                <a:ea typeface="微软雅黑"/>
                <a:cs typeface="微软雅黑"/>
              </a:rPr>
              <a:t>秋雨话凉</a:t>
            </a:r>
          </a:p>
        </p:txBody>
      </p:sp>
      <p:sp>
        <p:nvSpPr>
          <p:cNvPr id="23555" name="灯片编号占位符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C0FBB4F6-22CB-41B3-9CED-782E06F8F915}" type="slidenum">
              <a:rPr lang="zh-CN" altLang="en-US" smtClean="0">
                <a:ea typeface="宋体"/>
              </a:rPr>
              <a:t>10</a:t>
            </a:fld>
            <a:endParaRPr lang="en-US" altLang="zh-CN" smtClean="0">
              <a:ea typeface="宋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9900" y="5197475"/>
            <a:ext cx="477996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</a:rPr>
              <a:t>云散雨霁谁点缀</a:t>
            </a:r>
          </a:p>
          <a:p>
            <a:r>
              <a:rPr lang="zh-CN" altLang="en-US" sz="4000" b="1">
                <a:solidFill>
                  <a:srgbClr val="FF6600"/>
                </a:solidFill>
              </a:rPr>
              <a:t>桥头斜影叹秋凉</a:t>
            </a:r>
          </a:p>
        </p:txBody>
      </p:sp>
    </p:spTree>
  </p:cSld>
  <p:clrMapOvr>
    <a:masterClrMapping/>
  </p:clrMapOvr>
  <p:transition spd="slow">
    <p:circle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矩形 9011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758825" y="260350"/>
            <a:ext cx="935038" cy="280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  <a:sym typeface="+mn-ea"/>
              </a:rPr>
              <a:t>秋日</a:t>
            </a:r>
            <a:r>
              <a:rPr lang="zh-CN" altLang="en-US" sz="4400" b="1">
                <a:solidFill>
                  <a:srgbClr val="FF6600"/>
                </a:solidFill>
              </a:rPr>
              <a:t>佳果</a:t>
            </a: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12088" y="1125538"/>
            <a:ext cx="1414462" cy="459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</a:rPr>
              <a:t>狂风落尽深红色</a:t>
            </a:r>
          </a:p>
          <a:p>
            <a:r>
              <a:rPr lang="zh-CN" altLang="en-US" sz="4000" b="1">
                <a:solidFill>
                  <a:srgbClr val="FF6600"/>
                </a:solidFill>
              </a:rPr>
              <a:t>绿叶成荫子满枝</a:t>
            </a:r>
          </a:p>
        </p:txBody>
      </p:sp>
    </p:spTree>
  </p:cSld>
  <p:clrMapOvr>
    <a:masterClrMapping/>
  </p:clrMapOvr>
  <p:transition spd="slow">
    <p:circle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75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96257" descr="背景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0" y="-379413"/>
            <a:ext cx="9144000" cy="72374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6259" name="文本框 9625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8313" y="2133600"/>
            <a:ext cx="8135937" cy="277177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4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意象的组合，无一不显示出环境清、静、悲凉，透露出作者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悠闲中的孤寂、落寞和独特的审美情趣</a:t>
            </a:r>
            <a:r>
              <a:rPr lang="zh-CN" altLang="en-US" sz="44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grpSp>
        <p:nvGrpSpPr>
          <p:cNvPr id="27651" name="组合 96259"/>
          <p:cNvGrpSpPr/>
          <p:nvPr>
            <p:custDataLst>
              <p:tags r:id="rId3"/>
            </p:custDataLst>
          </p:nvPr>
        </p:nvGrpSpPr>
        <p:grpSpPr>
          <a:xfrm rot="-225186">
            <a:off x="395288" y="-315913"/>
            <a:ext cx="1728787" cy="2232026"/>
            <a:chOff x="-1" y="-244"/>
            <a:chExt cx="1338" cy="1678"/>
          </a:xfrm>
        </p:grpSpPr>
        <p:sp>
          <p:nvSpPr>
            <p:cNvPr id="27654" name="文本框 9626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-1" y="389"/>
              <a:ext cx="1338" cy="5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4400">
                <a:solidFill>
                  <a:srgbClr val="FF5050"/>
                </a:solidFill>
                <a:ea typeface="楷体_GB2312" pitchFamily="49" charset="-122"/>
              </a:endParaRPr>
            </a:p>
          </p:txBody>
        </p:sp>
      </p:grpSp>
      <p:sp>
        <p:nvSpPr>
          <p:cNvPr id="35846" name="文本框 9626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47813" y="333375"/>
            <a:ext cx="2520950" cy="7683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  <a:ea typeface="隶书"/>
                <a:cs typeface="隶书"/>
              </a:rPr>
              <a:t>笔下之秋</a:t>
            </a:r>
          </a:p>
        </p:txBody>
      </p:sp>
      <p:pic>
        <p:nvPicPr>
          <p:cNvPr id="27653" name="内容占位符 96260" descr="yu"/>
          <p:cNvPicPr>
            <a:picLocks noGrp="1" noChangeAspect="1"/>
          </p:cNvPicPr>
          <p:nvPr>
            <p:ph idx="4294967295"/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 rot="19731696">
            <a:off x="630118438" y="-484793925"/>
            <a:ext cx="0" cy="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animBg="1"/>
      <p:bldP spid="3584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97281" descr="国画，荔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lum bright="58000" contrast="-62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6867" name="文本框 9728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4075" y="3357563"/>
            <a:ext cx="4883150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Arial"/>
              </a:rPr>
              <a:t>       </a:t>
            </a:r>
            <a:r>
              <a:rPr lang="zh-CN" altLang="en-US" sz="6000" b="1">
                <a:solidFill>
                  <a:srgbClr val="0000CC"/>
                </a:solidFill>
                <a:latin typeface="Arial"/>
              </a:rPr>
              <a:t>心中之秋</a:t>
            </a: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58888" y="1412875"/>
            <a:ext cx="2065337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5050"/>
                </a:solidFill>
              </a:rPr>
              <a:t>味</a:t>
            </a:r>
          </a:p>
        </p:txBody>
      </p:sp>
      <p:sp>
        <p:nvSpPr>
          <p:cNvPr id="28676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21275" y="641350"/>
            <a:ext cx="38433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清水出芙蓉，闲笔话真情</a:t>
            </a:r>
          </a:p>
        </p:txBody>
      </p:sp>
      <p:pic>
        <p:nvPicPr>
          <p:cNvPr id="28677" name="图片 6" descr="鹰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877050" y="836613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8678" name="图片 4" descr="鹰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7308850" y="909638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98305"/>
          <p:cNvGrpSpPr/>
          <p:nvPr>
            <p:custDataLst>
              <p:tags r:id="rId1"/>
            </p:custDataLst>
          </p:nvPr>
        </p:nvGrpSpPr>
        <p:grpSpPr>
          <a:xfrm rot="-450115">
            <a:off x="250825" y="0"/>
            <a:ext cx="1728788" cy="2232025"/>
            <a:chOff x="-1" y="-244"/>
            <a:chExt cx="1338" cy="1678"/>
          </a:xfrm>
        </p:grpSpPr>
        <p:sp>
          <p:nvSpPr>
            <p:cNvPr id="29702" name="文本框 9830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-1" y="389"/>
              <a:ext cx="1338" cy="5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4400">
                <a:solidFill>
                  <a:srgbClr val="FF5050"/>
                </a:solidFill>
                <a:ea typeface="楷体_GB2312" pitchFamily="49" charset="-122"/>
              </a:endParaRPr>
            </a:p>
          </p:txBody>
        </p:sp>
      </p:grpSp>
      <p:sp>
        <p:nvSpPr>
          <p:cNvPr id="37892" name="文本占位符 9830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71550" y="2205038"/>
            <a:ext cx="7848600" cy="197485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b="1" smtClean="0">
                <a:latin typeface="华文楷体"/>
                <a:ea typeface="华文楷体"/>
                <a:cs typeface="华文楷体"/>
              </a:rPr>
              <a:t>                                              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此文写于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1934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年，此时的中国，连年战乱，民不聊生。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                </a:t>
            </a:r>
            <a:endParaRPr lang="zh-CN" altLang="en-US" sz="280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3" name="标题 9830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42988" y="404813"/>
            <a:ext cx="2447925" cy="792162"/>
          </a:xfrm>
          <a:solidFill>
            <a:schemeClr val="bg1"/>
          </a:solidFill>
          <a:ln>
            <a:solidFill>
              <a:schemeClr val="hlink"/>
            </a:solidFill>
          </a:ln>
        </p:spPr>
        <p:txBody>
          <a:bodyPr anchor="b"/>
          <a:lstStyle/>
          <a:p>
            <a:r>
              <a:rPr lang="zh-CN" altLang="en-US" smtClean="0">
                <a:ea typeface="隶书"/>
                <a:cs typeface="隶书"/>
              </a:rPr>
              <a:t>心中之秋</a:t>
            </a:r>
          </a:p>
        </p:txBody>
      </p:sp>
      <p:sp>
        <p:nvSpPr>
          <p:cNvPr id="6147" name="圆角矩形 512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68538" y="4221163"/>
            <a:ext cx="6092825" cy="554037"/>
          </a:xfrm>
          <a:prstGeom prst="roundRect">
            <a:avLst>
              <a:gd name="adj" fmla="val 16667"/>
            </a:avLst>
          </a:prstGeom>
          <a:solidFill>
            <a:srgbClr val="004C2B"/>
          </a:solidFill>
          <a:ln w="19080">
            <a:solidFill>
              <a:srgbClr val="FFFF00"/>
            </a:solidFill>
            <a:miter lim="800000"/>
          </a:ln>
        </p:spPr>
        <p:txBody>
          <a:bodyPr lIns="67524" tIns="35383" rIns="67524" bIns="35383">
            <a:spAutoFit/>
          </a:bodyPr>
          <a:lstStyle/>
          <a:p>
            <a:pPr>
              <a:spcBef>
                <a:spcPts val="800"/>
              </a:spcBef>
              <a:tabLst>
                <a:tab pos="0" algn="l"/>
                <a:tab pos="263525" algn="l"/>
                <a:tab pos="528638" algn="l"/>
                <a:tab pos="793750" algn="l"/>
                <a:tab pos="1058863" algn="l"/>
                <a:tab pos="1323975" algn="l"/>
                <a:tab pos="1589088" algn="l"/>
                <a:tab pos="1854200" algn="l"/>
                <a:tab pos="2119313" algn="l"/>
                <a:tab pos="2384425" algn="l"/>
                <a:tab pos="2649538" algn="l"/>
                <a:tab pos="2914650" algn="l"/>
                <a:tab pos="3179763" algn="l"/>
                <a:tab pos="3444875" algn="l"/>
                <a:tab pos="3709988" algn="l"/>
                <a:tab pos="3975100" algn="l"/>
                <a:tab pos="4240213" algn="l"/>
                <a:tab pos="4505325" algn="l"/>
                <a:tab pos="4770438" algn="l"/>
                <a:tab pos="5035550" algn="l"/>
                <a:tab pos="5300663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zh-CN" sz="280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时局动荡、民族危亡的时代之悲</a:t>
            </a:r>
          </a:p>
        </p:txBody>
      </p:sp>
      <p:pic>
        <p:nvPicPr>
          <p:cNvPr id="29701" name="内容占位符 98306" descr="yu"/>
          <p:cNvPicPr>
            <a:picLocks noGrp="1" noChangeAspect="1"/>
          </p:cNvPicPr>
          <p:nvPr>
            <p:ph idx="4294967295"/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 rot="19506766">
            <a:off x="402421725" y="33340675"/>
            <a:ext cx="0" cy="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/>
      <p:bldP spid="37893" grpId="1" animBg="1"/>
      <p:bldP spid="6147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99329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547813" y="2205038"/>
            <a:ext cx="7113587" cy="25241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3600" b="1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 三岁丧父。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岁便随长兄一起赴日本留学，在异国生活的十年，是他饱受屈辱和歧视的十年。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  <a:sym typeface="+mn-ea"/>
              </a:rPr>
              <a:t>在生活上，郁达夫也是居无定所，颠沛流离，饱受人生愁苦和哀痛。</a:t>
            </a:r>
            <a:endParaRPr lang="zh-CN" altLang="en-US" sz="2800" b="1" smtClean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722" name="组合 99330"/>
          <p:cNvGrpSpPr/>
          <p:nvPr>
            <p:custDataLst>
              <p:tags r:id="rId2"/>
            </p:custDataLst>
          </p:nvPr>
        </p:nvGrpSpPr>
        <p:grpSpPr>
          <a:xfrm rot="-225186">
            <a:off x="323850" y="0"/>
            <a:ext cx="1728788" cy="2232025"/>
            <a:chOff x="-1" y="-244"/>
            <a:chExt cx="1338" cy="1678"/>
          </a:xfrm>
        </p:grpSpPr>
        <p:sp>
          <p:nvSpPr>
            <p:cNvPr id="30726" name="文本框 99332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-1" y="389"/>
              <a:ext cx="1338" cy="5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4400">
                <a:solidFill>
                  <a:srgbClr val="FF5050"/>
                </a:solidFill>
                <a:ea typeface="楷体_GB2312" pitchFamily="49" charset="-122"/>
              </a:endParaRPr>
            </a:p>
          </p:txBody>
        </p:sp>
      </p:grpSp>
      <p:sp>
        <p:nvSpPr>
          <p:cNvPr id="30723" name="标题 9933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35013" y="777875"/>
            <a:ext cx="2447925" cy="792163"/>
          </a:xfrm>
          <a:solidFill>
            <a:schemeClr val="bg1"/>
          </a:solidFill>
          <a:ln>
            <a:solidFill>
              <a:schemeClr val="hlink"/>
            </a:solidFill>
          </a:ln>
        </p:spPr>
        <p:txBody>
          <a:bodyPr/>
          <a:lstStyle/>
          <a:p>
            <a:r>
              <a:rPr lang="zh-CN" altLang="en-US" smtClean="0">
                <a:solidFill>
                  <a:srgbClr val="FF6600"/>
                </a:solidFill>
                <a:ea typeface="隶书"/>
                <a:cs typeface="隶书"/>
              </a:rPr>
              <a:t>心中之秋</a:t>
            </a:r>
          </a:p>
        </p:txBody>
      </p:sp>
      <p:sp>
        <p:nvSpPr>
          <p:cNvPr id="6146" name="圆角矩形 51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06625" y="4724400"/>
            <a:ext cx="6080125" cy="555625"/>
          </a:xfrm>
          <a:prstGeom prst="roundRect">
            <a:avLst>
              <a:gd name="adj" fmla="val 16667"/>
            </a:avLst>
          </a:prstGeom>
          <a:solidFill>
            <a:srgbClr val="004C2B"/>
          </a:solidFill>
          <a:ln w="19080">
            <a:solidFill>
              <a:srgbClr val="FFFF00"/>
            </a:solidFill>
            <a:miter lim="800000"/>
          </a:ln>
        </p:spPr>
        <p:txBody>
          <a:bodyPr lIns="67524" tIns="35383" rIns="67524" bIns="35383">
            <a:spAutoFit/>
          </a:bodyPr>
          <a:lstStyle/>
          <a:p>
            <a:pPr>
              <a:spcBef>
                <a:spcPts val="800"/>
              </a:spcBef>
              <a:tabLst>
                <a:tab pos="0" algn="l"/>
                <a:tab pos="263525" algn="l"/>
                <a:tab pos="528638" algn="l"/>
                <a:tab pos="793750" algn="l"/>
                <a:tab pos="1058863" algn="l"/>
                <a:tab pos="1323975" algn="l"/>
                <a:tab pos="1589088" algn="l"/>
                <a:tab pos="1854200" algn="l"/>
                <a:tab pos="2119313" algn="l"/>
                <a:tab pos="2384425" algn="l"/>
                <a:tab pos="2649538" algn="l"/>
                <a:tab pos="2914650" algn="l"/>
                <a:tab pos="3179763" algn="l"/>
                <a:tab pos="3444875" algn="l"/>
                <a:tab pos="3709988" algn="l"/>
                <a:tab pos="3975100" algn="l"/>
                <a:tab pos="4240213" algn="l"/>
                <a:tab pos="4505325" algn="l"/>
                <a:tab pos="4770438" algn="l"/>
                <a:tab pos="5035550" algn="l"/>
                <a:tab pos="5300663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zh-CN" sz="280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颠沛流离的人生况味</a:t>
            </a:r>
          </a:p>
        </p:txBody>
      </p:sp>
      <p:pic>
        <p:nvPicPr>
          <p:cNvPr id="30725" name="内容占位符 99331" descr="yu"/>
          <p:cNvPicPr>
            <a:picLocks noGrp="1" noChangeAspect="1"/>
          </p:cNvPicPr>
          <p:nvPr>
            <p:ph idx="4294967295"/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 rot="19731696">
            <a:off x="516710612" y="16716375"/>
            <a:ext cx="0" cy="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build="p"/>
      <p:bldP spid="614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00353" descr="秋叶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 rot="1836909">
            <a:off x="60325" y="1069975"/>
            <a:ext cx="695325" cy="4810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6" name="图片 100354" descr="秋叶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71550" y="115888"/>
            <a:ext cx="739775" cy="977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7" name="图片 100355" descr="秋叶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 bwMode="auto">
          <a:xfrm rot="1836909">
            <a:off x="250825" y="692150"/>
            <a:ext cx="695325" cy="481013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00357" name="组合 100356"/>
          <p:cNvGrpSpPr/>
          <p:nvPr>
            <p:custDataLst>
              <p:tags r:id="rId4"/>
            </p:custDataLst>
          </p:nvPr>
        </p:nvGrpSpPr>
        <p:grpSpPr>
          <a:xfrm>
            <a:off x="827088" y="2205038"/>
            <a:ext cx="7667625" cy="1814512"/>
            <a:chOff x="476" y="799"/>
            <a:chExt cx="4830" cy="1143"/>
          </a:xfrm>
        </p:grpSpPr>
        <p:pic>
          <p:nvPicPr>
            <p:cNvPr id="31752" name="图片 100357" descr="图片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 bwMode="auto">
            <a:xfrm>
              <a:off x="476" y="890"/>
              <a:ext cx="181" cy="1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1753" name="文本框 100358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93" y="799"/>
              <a:ext cx="4513" cy="11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4D2205"/>
                  </a:solidFill>
                  <a:latin typeface="Arial"/>
                  <a:ea typeface="楷体_GB2312" pitchFamily="49" charset="-122"/>
                </a:rPr>
                <a:t>        </a:t>
              </a:r>
              <a:r>
                <a:rPr lang="zh-CN" altLang="en-US" sz="2800" b="1">
                  <a:solidFill>
                    <a:srgbClr val="0000CC"/>
                  </a:solidFill>
                  <a:latin typeface="Arial"/>
                  <a:ea typeface="楷体_GB2312" pitchFamily="49" charset="-122"/>
                </a:rPr>
                <a:t>在现实的人生里，作家的内心被过早地投下了忧郁、落寞的阴影。</a:t>
              </a:r>
              <a:r>
                <a:rPr lang="zh-CN" altLang="en-US" sz="2800" b="1">
                  <a:solidFill>
                    <a:srgbClr val="FF0000"/>
                  </a:solidFill>
                  <a:latin typeface="Arial"/>
                  <a:ea typeface="楷体_GB2312" pitchFamily="49" charset="-122"/>
                </a:rPr>
                <a:t>正因为这样，他笔下的秋境、秋味儿，被鲜明地笼上了一层郁达夫式的主观色彩。</a:t>
              </a:r>
              <a:endParaRPr lang="zh-CN" altLang="en-US" sz="2800" b="1">
                <a:solidFill>
                  <a:srgbClr val="0000CC"/>
                </a:solidFill>
                <a:latin typeface="Arial"/>
                <a:ea typeface="楷体_GB2312" pitchFamily="49" charset="-122"/>
              </a:endParaRPr>
            </a:p>
          </p:txBody>
        </p:sp>
      </p:grpSp>
      <p:pic>
        <p:nvPicPr>
          <p:cNvPr id="100360" name="图片 100359" descr="b022022014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29338" y="4594225"/>
            <a:ext cx="3195637" cy="22637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1750" name="矩形 10036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16013" y="620713"/>
            <a:ext cx="1560512" cy="792162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</a:ln>
        </p:spPr>
        <p:txBody>
          <a:bodyPr anchor="b"/>
          <a:lstStyle/>
          <a:p>
            <a:pPr algn="ctr"/>
            <a:r>
              <a:rPr lang="zh-CN" altLang="en-US" sz="4400">
                <a:solidFill>
                  <a:srgbClr val="FF6600"/>
                </a:solidFill>
                <a:ea typeface="隶书"/>
                <a:cs typeface="隶书"/>
              </a:rPr>
              <a:t>物</a:t>
            </a:r>
            <a:r>
              <a:rPr lang="en-US" altLang="zh-CN" sz="4400">
                <a:solidFill>
                  <a:srgbClr val="FF6600"/>
                </a:solidFill>
                <a:ea typeface="隶书"/>
                <a:cs typeface="隶书"/>
              </a:rPr>
              <a:t>·</a:t>
            </a:r>
            <a:r>
              <a:rPr lang="zh-CN" altLang="en-US" sz="4400">
                <a:solidFill>
                  <a:srgbClr val="FF6600"/>
                </a:solidFill>
                <a:ea typeface="隶书"/>
                <a:cs typeface="隶书"/>
              </a:rPr>
              <a:t>我</a:t>
            </a:r>
          </a:p>
        </p:txBody>
      </p:sp>
      <p:sp>
        <p:nvSpPr>
          <p:cNvPr id="6148" name="圆角矩形 512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08175" y="4652963"/>
            <a:ext cx="6219825" cy="554037"/>
          </a:xfrm>
          <a:prstGeom prst="roundRect">
            <a:avLst>
              <a:gd name="adj" fmla="val 16667"/>
            </a:avLst>
          </a:prstGeom>
          <a:solidFill>
            <a:srgbClr val="004C2B"/>
          </a:solidFill>
          <a:ln w="19080">
            <a:solidFill>
              <a:srgbClr val="FFFF00"/>
            </a:solidFill>
            <a:miter lim="800000"/>
          </a:ln>
        </p:spPr>
        <p:txBody>
          <a:bodyPr lIns="67524" tIns="35383" rIns="67524" bIns="35383">
            <a:spAutoFit/>
          </a:bodyPr>
          <a:lstStyle/>
          <a:p>
            <a:pPr>
              <a:spcBef>
                <a:spcPts val="800"/>
              </a:spcBef>
              <a:tabLst>
                <a:tab pos="0" algn="l"/>
                <a:tab pos="263525" algn="l"/>
                <a:tab pos="528638" algn="l"/>
                <a:tab pos="793750" algn="l"/>
                <a:tab pos="1058863" algn="l"/>
                <a:tab pos="1323975" algn="l"/>
                <a:tab pos="1589088" algn="l"/>
                <a:tab pos="1854200" algn="l"/>
                <a:tab pos="2119313" algn="l"/>
                <a:tab pos="2384425" algn="l"/>
                <a:tab pos="2649538" algn="l"/>
                <a:tab pos="2914650" algn="l"/>
                <a:tab pos="3179763" algn="l"/>
                <a:tab pos="3444875" algn="l"/>
                <a:tab pos="3709988" algn="l"/>
                <a:tab pos="3975100" algn="l"/>
                <a:tab pos="4240213" algn="l"/>
                <a:tab pos="4505325" algn="l"/>
                <a:tab pos="4770438" algn="l"/>
                <a:tab pos="5035550" algn="l"/>
                <a:tab pos="5300663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zh-CN" sz="280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忧郁性格、苦闷心理的投射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标题 105473" descr="秋叶"/>
          <p:cNvPicPr>
            <a:picLocks noGrp="1" noChangeAspect="1"/>
          </p:cNvPicPr>
          <p:nvPr>
            <p:ph type="title"/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71550" y="188913"/>
            <a:ext cx="1019175" cy="1081087"/>
          </a:xfrm>
        </p:spPr>
      </p:pic>
      <p:pic>
        <p:nvPicPr>
          <p:cNvPr id="32770" name="图片 105474" descr="秋叶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 bwMode="auto">
          <a:xfrm rot="-536621">
            <a:off x="323850" y="692150"/>
            <a:ext cx="739775" cy="977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1" name="图片 105475" descr="秋叶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395288" y="1412875"/>
            <a:ext cx="762000" cy="10080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2" name="图片 105476" descr="秋叶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539750" y="5229225"/>
            <a:ext cx="434975" cy="5762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3" name="图片 105477" descr="秋叶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 bwMode="auto">
          <a:xfrm rot="-784535">
            <a:off x="755650" y="5589588"/>
            <a:ext cx="762000" cy="1008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5479" name="内容占位符 105478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1763713" y="2636838"/>
            <a:ext cx="6842125" cy="41132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 </a:t>
            </a:r>
            <a:r>
              <a:rPr lang="en-US" altLang="zh-CN" b="1">
                <a:solidFill>
                  <a:srgbClr val="0000CC"/>
                </a:solidFill>
                <a:ea typeface="楷体_GB2312" pitchFamily="49" charset="-122"/>
              </a:rPr>
              <a:t>       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瑞士思想家阿米说：</a:t>
            </a:r>
            <a:r>
              <a:rPr lang="en-US" altLang="zh-CN" b="1">
                <a:solidFill>
                  <a:srgbClr val="0000CC"/>
                </a:solidFill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一片自然风景就是一个心灵的境界。</a:t>
            </a:r>
            <a:r>
              <a:rPr lang="en-US" altLang="zh-CN" b="1">
                <a:solidFill>
                  <a:srgbClr val="0000CC"/>
                </a:solidFill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面对盛世之秋，青年学子的我们又会生出何样的感慨？付诸成文。</a:t>
            </a:r>
          </a:p>
          <a:p>
            <a:pPr marL="0" indent="0">
              <a:buFontTx/>
              <a:buNone/>
              <a:defRPr/>
            </a:pP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 </a:t>
            </a:r>
            <a:r>
              <a:rPr lang="en-US" altLang="zh-CN" b="1">
                <a:solidFill>
                  <a:srgbClr val="0000CC"/>
                </a:solidFill>
                <a:ea typeface="楷体_GB2312" pitchFamily="49" charset="-122"/>
              </a:rPr>
              <a:t>     </a:t>
            </a:r>
            <a:endParaRPr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pPr>
              <a:defRPr/>
            </a:pPr>
            <a:endParaRPr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pPr>
              <a:defRPr/>
            </a:pPr>
            <a:endParaRPr lang="zh-CN" altLang="en-US">
              <a:solidFill>
                <a:srgbClr val="0000CC"/>
              </a:solidFill>
              <a:ea typeface="楷体_GB2312" pitchFamily="49" charset="-122"/>
            </a:endParaRPr>
          </a:p>
        </p:txBody>
      </p:sp>
      <p:pic>
        <p:nvPicPr>
          <p:cNvPr id="32775" name="图片 105479" descr="秋叶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1547813" y="5734050"/>
            <a:ext cx="652462" cy="6921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6" name="图片 105480" descr="秋叶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2195513" y="1268413"/>
            <a:ext cx="744537" cy="7905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7" name="图片 105481" descr="秋叶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4427538" y="5157788"/>
            <a:ext cx="609600" cy="6477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8" name="图片 105482" descr="秋叶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5364163" y="5589588"/>
            <a:ext cx="609600" cy="6477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9" name="图片 105483" descr="秋叶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8027988" y="5516563"/>
            <a:ext cx="474662" cy="5048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59113" y="549275"/>
            <a:ext cx="2190750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5050"/>
                </a:solidFill>
              </a:rPr>
              <a:t>练</a:t>
            </a:r>
          </a:p>
        </p:txBody>
      </p:sp>
      <p:sp>
        <p:nvSpPr>
          <p:cNvPr id="32781" name="文本框 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72000" y="531813"/>
            <a:ext cx="4360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以我手写我心，以我心吐真情</a:t>
            </a:r>
          </a:p>
        </p:txBody>
      </p:sp>
      <p:pic>
        <p:nvPicPr>
          <p:cNvPr id="32782" name="图片 3" descr="鹰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8"/>
          <a:stretch>
            <a:fillRect/>
          </a:stretch>
        </p:blipFill>
        <p:spPr bwMode="auto">
          <a:xfrm>
            <a:off x="7524750" y="527050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83" name="图片 4" descr="鹰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8"/>
          <a:stretch>
            <a:fillRect/>
          </a:stretch>
        </p:blipFill>
        <p:spPr bwMode="auto">
          <a:xfrm>
            <a:off x="7092950" y="525463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 uiExpand="1" build="p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内容占位符 3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5019675" cy="3098800"/>
          </a:xfrm>
        </p:spPr>
      </p:pic>
      <p:sp>
        <p:nvSpPr>
          <p:cNvPr id="33794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363" y="2997200"/>
            <a:ext cx="4679950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/>
              <a:t>感秋寄在座诸君</a:t>
            </a:r>
          </a:p>
          <a:p>
            <a:r>
              <a:rPr lang="en-US" altLang="zh-CN" sz="4000" b="1"/>
              <a:t>      </a:t>
            </a:r>
            <a:r>
              <a:rPr lang="zh-CN" altLang="en-US" sz="4000" b="1"/>
              <a:t>姚秋燕</a:t>
            </a:r>
          </a:p>
          <a:p>
            <a:r>
              <a:rPr lang="zh-CN" altLang="en-US" sz="4000" b="1"/>
              <a:t>一行飞雁入云霄，</a:t>
            </a:r>
          </a:p>
          <a:p>
            <a:r>
              <a:rPr lang="zh-CN" altLang="en-US" sz="4000" b="1"/>
              <a:t>拂面凉风黄叶飘。</a:t>
            </a:r>
          </a:p>
          <a:p>
            <a:r>
              <a:rPr lang="zh-CN" altLang="en-US" sz="4000" b="1"/>
              <a:t>秋实丰收如画景，</a:t>
            </a:r>
            <a:endParaRPr lang="en-US" altLang="zh-CN" sz="4000" b="1"/>
          </a:p>
          <a:p>
            <a:r>
              <a:rPr lang="zh-CN" altLang="en-US" sz="4000" b="1"/>
              <a:t>喜人笑意在眉梢。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147945" y="76517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ea typeface="宋体" panose="02010600030101010101" pitchFamily="2" charset="-122"/>
              </a:rPr>
              <a:t>敬请指导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755650" y="407733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ea typeface="宋体" panose="02010600030101010101" pitchFamily="2" charset="-122"/>
              </a:rPr>
              <a:t>谢谢合作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背景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4925" y="-19050"/>
            <a:ext cx="9123363" cy="6400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50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3717925"/>
            <a:ext cx="7129463" cy="255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66FF"/>
                </a:solidFill>
                <a:latin typeface="Arial"/>
                <a:sym typeface="+mn-ea"/>
              </a:rPr>
              <a:t>落霞与孤鹜齐飞，秋水共长天一色。</a:t>
            </a:r>
            <a:endParaRPr lang="zh-CN" altLang="en-US" sz="3200">
              <a:solidFill>
                <a:srgbClr val="0066FF"/>
              </a:solidFill>
              <a:latin typeface="Arial"/>
            </a:endParaRPr>
          </a:p>
          <a:p>
            <a:r>
              <a:rPr lang="zh-CN" altLang="en-US" sz="3200">
                <a:solidFill>
                  <a:srgbClr val="0066FF"/>
                </a:solidFill>
                <a:latin typeface="Arial"/>
                <a:sym typeface="+mn-ea"/>
              </a:rPr>
              <a:t>                                </a:t>
            </a:r>
            <a:r>
              <a:rPr lang="zh-CN" altLang="en-US" sz="3200">
                <a:solidFill>
                  <a:srgbClr val="D60093"/>
                </a:solidFill>
                <a:latin typeface="Arial"/>
                <a:ea typeface="隶书"/>
                <a:cs typeface="隶书"/>
                <a:sym typeface="+mn-ea"/>
              </a:rPr>
              <a:t>王勃</a:t>
            </a:r>
            <a:r>
              <a:rPr lang="en-US" altLang="zh-CN" sz="3200">
                <a:solidFill>
                  <a:srgbClr val="D60093"/>
                </a:solidFill>
                <a:latin typeface="Arial"/>
                <a:ea typeface="隶书"/>
                <a:cs typeface="隶书"/>
                <a:sym typeface="+mn-ea"/>
              </a:rPr>
              <a:t>《</a:t>
            </a:r>
            <a:r>
              <a:rPr lang="zh-CN" altLang="en-US" sz="3200">
                <a:solidFill>
                  <a:srgbClr val="D60093"/>
                </a:solidFill>
                <a:latin typeface="Arial"/>
                <a:ea typeface="隶书"/>
                <a:cs typeface="隶书"/>
                <a:sym typeface="+mn-ea"/>
              </a:rPr>
              <a:t>滕王阁序</a:t>
            </a:r>
            <a:r>
              <a:rPr lang="en-US" altLang="zh-CN" sz="3200">
                <a:solidFill>
                  <a:srgbClr val="D60093"/>
                </a:solidFill>
                <a:latin typeface="Arial"/>
                <a:ea typeface="隶书"/>
                <a:cs typeface="隶书"/>
                <a:sym typeface="+mn-ea"/>
              </a:rPr>
              <a:t>》</a:t>
            </a:r>
            <a:endParaRPr lang="en-US" altLang="zh-CN" sz="3200">
              <a:solidFill>
                <a:srgbClr val="D60093"/>
              </a:solidFill>
              <a:latin typeface="Arial"/>
              <a:ea typeface="隶书"/>
              <a:cs typeface="隶书"/>
            </a:endParaRPr>
          </a:p>
          <a:p>
            <a:r>
              <a:rPr lang="zh-CN" altLang="en-US" sz="3200">
                <a:solidFill>
                  <a:srgbClr val="0066FF"/>
                </a:solidFill>
                <a:latin typeface="Arial"/>
              </a:rPr>
              <a:t>看万山红遍，层林尽染，漫江碧透，白舸争流，鹰击长空，鱼翔浅底，万类霜天竞自由。  </a:t>
            </a:r>
            <a:r>
              <a:rPr lang="en-US" altLang="zh-CN" sz="3200">
                <a:solidFill>
                  <a:srgbClr val="0066FF"/>
                </a:solidFill>
                <a:latin typeface="Arial"/>
              </a:rPr>
              <a:t>   </a:t>
            </a:r>
            <a:r>
              <a:rPr lang="zh-CN" altLang="en-US" sz="3200">
                <a:solidFill>
                  <a:srgbClr val="0066FF"/>
                </a:solidFill>
                <a:latin typeface="Arial"/>
              </a:rPr>
              <a:t> </a:t>
            </a:r>
            <a:r>
              <a:rPr lang="zh-CN" altLang="en-US" sz="3200">
                <a:solidFill>
                  <a:srgbClr val="D60093"/>
                </a:solidFill>
                <a:latin typeface="Arial"/>
                <a:ea typeface="隶书"/>
                <a:cs typeface="隶书"/>
              </a:rPr>
              <a:t>毛泽东</a:t>
            </a:r>
            <a:r>
              <a:rPr lang="en-US" altLang="zh-CN" sz="3200">
                <a:solidFill>
                  <a:srgbClr val="D60093"/>
                </a:solidFill>
                <a:latin typeface="Arial"/>
                <a:ea typeface="隶书"/>
                <a:cs typeface="隶书"/>
              </a:rPr>
              <a:t>《</a:t>
            </a:r>
            <a:r>
              <a:rPr lang="zh-CN" altLang="en-US" sz="3200">
                <a:solidFill>
                  <a:srgbClr val="D60093"/>
                </a:solidFill>
                <a:latin typeface="Arial"/>
                <a:ea typeface="隶书"/>
                <a:cs typeface="隶书"/>
              </a:rPr>
              <a:t>沁园春</a:t>
            </a:r>
            <a:r>
              <a:rPr lang="zh-CN" altLang="zh-CN">
                <a:solidFill>
                  <a:srgbClr val="FF3300"/>
                </a:solidFill>
                <a:latin typeface="Arial"/>
              </a:rPr>
              <a:t>·</a:t>
            </a:r>
            <a:r>
              <a:rPr lang="zh-CN" altLang="en-US" sz="3200">
                <a:solidFill>
                  <a:srgbClr val="D60093"/>
                </a:solidFill>
                <a:latin typeface="Arial"/>
                <a:ea typeface="隶书"/>
                <a:cs typeface="隶书"/>
              </a:rPr>
              <a:t>长沙</a:t>
            </a:r>
            <a:r>
              <a:rPr lang="en-US" altLang="zh-CN" sz="3200">
                <a:solidFill>
                  <a:srgbClr val="D60093"/>
                </a:solidFill>
                <a:latin typeface="Arial"/>
                <a:ea typeface="隶书"/>
                <a:cs typeface="隶书"/>
              </a:rPr>
              <a:t>》</a:t>
            </a:r>
          </a:p>
        </p:txBody>
      </p:sp>
      <p:sp>
        <p:nvSpPr>
          <p:cNvPr id="585736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35738" y="549275"/>
            <a:ext cx="2428875" cy="583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华文行楷"/>
                <a:ea typeface="华文行楷"/>
                <a:cs typeface="华文行楷"/>
              </a:rPr>
              <a:t>   </a:t>
            </a:r>
            <a:r>
              <a:rPr lang="en-US" altLang="zh-CN" sz="4000">
                <a:solidFill>
                  <a:srgbClr val="0000CC"/>
                </a:solidFill>
                <a:latin typeface="华文行楷"/>
                <a:ea typeface="华文行楷"/>
                <a:cs typeface="华文行楷"/>
              </a:rPr>
              <a:t>   </a:t>
            </a:r>
            <a:r>
              <a:rPr lang="zh-CN" altLang="en-US" sz="400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以我观物，故物皆着 我之色彩。  ---王国维</a:t>
            </a:r>
            <a:endParaRPr lang="zh-CN" altLang="en-US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rgbClr val="FF66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950" y="260350"/>
            <a:ext cx="753110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ym typeface="+mn-ea"/>
              </a:rPr>
              <a:t>  </a:t>
            </a:r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万里悲秋常作客，百年多病独登台。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                                       </a:t>
            </a:r>
            <a:r>
              <a:rPr lang="en-US" altLang="zh-CN" sz="3200">
                <a:sym typeface="+mn-ea"/>
              </a:rPr>
              <a:t>      </a:t>
            </a:r>
            <a:r>
              <a:rPr lang="zh-CN" altLang="en-US" sz="3200">
                <a:sym typeface="+mn-ea"/>
              </a:rPr>
              <a:t>杜甫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>
                <a:sym typeface="+mn-ea"/>
              </a:rPr>
              <a:t>登高</a:t>
            </a:r>
            <a:r>
              <a:rPr lang="en-US" altLang="zh-CN" sz="3200">
                <a:sym typeface="+mn-ea"/>
              </a:rPr>
              <a:t>》 </a:t>
            </a:r>
            <a:endParaRPr lang="en-US" altLang="zh-CN" sz="3200"/>
          </a:p>
          <a:p>
            <a:r>
              <a:rPr lang="en-US" altLang="zh-CN" sz="3200">
                <a:sym typeface="+mn-ea"/>
              </a:rPr>
              <a:t>   </a:t>
            </a:r>
          </a:p>
          <a:p>
            <a:r>
              <a:rPr lang="en-US" altLang="zh-CN" sz="3200">
                <a:sym typeface="+mn-ea"/>
              </a:rPr>
              <a:t>   </a:t>
            </a:r>
            <a:r>
              <a:rPr lang="zh-CN" altLang="en-US" sz="3200">
                <a:sym typeface="+mn-ea"/>
              </a:rPr>
              <a:t>枯藤老树昏鸦，小桥流水人家，断肠人在天涯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                          </a:t>
            </a:r>
            <a:r>
              <a:rPr lang="en-US" altLang="zh-CN" sz="32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马致远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>
                <a:sym typeface="+mn-ea"/>
              </a:rPr>
              <a:t>天净沙   秋思</a:t>
            </a:r>
            <a:r>
              <a:rPr lang="en-US" altLang="zh-CN" sz="3200">
                <a:sym typeface="+mn-ea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58573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56321" descr="枫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9906000" cy="76581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8369" descr="s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lum bright="22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1913" y="836613"/>
            <a:ext cx="20669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5050"/>
                </a:solidFill>
              </a:rPr>
              <a:t>读</a:t>
            </a:r>
          </a:p>
        </p:txBody>
      </p:sp>
      <p:sp>
        <p:nvSpPr>
          <p:cNvPr id="1741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98750" y="260350"/>
            <a:ext cx="5715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岂有文章传海内，欲将沉醉换悲凉</a:t>
            </a:r>
          </a:p>
        </p:txBody>
      </p:sp>
      <p:pic>
        <p:nvPicPr>
          <p:cNvPr id="17412" name="图片 4" descr="鹰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7380288" y="260350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3" name="图片 5" descr="鹰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7019925" y="331788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27313" y="2925763"/>
            <a:ext cx="360838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/>
              <a:t>《故</a:t>
            </a:r>
            <a:r>
              <a:rPr lang="en-US" altLang="zh-CN" sz="4000" b="1"/>
              <a:t>  </a:t>
            </a:r>
            <a:r>
              <a:rPr lang="zh-CN" altLang="en-US" sz="4000" b="1"/>
              <a:t>都</a:t>
            </a:r>
            <a:r>
              <a:rPr lang="en-US" altLang="zh-CN" sz="4000" b="1"/>
              <a:t>  </a:t>
            </a:r>
            <a:r>
              <a:rPr lang="zh-CN" altLang="en-US" sz="4000" b="1"/>
              <a:t>的</a:t>
            </a:r>
            <a:r>
              <a:rPr lang="en-US" altLang="zh-CN" sz="4000" b="1"/>
              <a:t>  </a:t>
            </a:r>
            <a:r>
              <a:rPr lang="zh-CN" altLang="en-US" sz="4000" b="1"/>
              <a:t>秋》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videoFile r:link="rId7"/>
            <p:custDataLst>
              <p:tags r:id="rId8"/>
            </p:custDataLst>
            <p:extLst/>
          </p:nvPr>
        </p:nvPicPr>
        <p:blipFill>
          <a:blip r:embed="rId12"/>
          <a:stretch>
            <a:fillRect/>
          </a:stretch>
        </p:blipFill>
        <p:spPr bwMode="auto">
          <a:xfrm>
            <a:off x="4932363" y="3933825"/>
            <a:ext cx="619125" cy="6191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childTnLst>
                                    <p:cmd type="call" cmd="playFrom(0.0)">
                                      <p:cBhvr additive="base">
                                        <p:cTn id="18" dur="202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59393" descr="秋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8434" name="New picture"/>
          <p:cNvPicPr/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0200" y="11023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-3175" y="68263"/>
            <a:ext cx="9147175" cy="67786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76600" y="909638"/>
            <a:ext cx="94773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5050"/>
                </a:solidFill>
              </a:rPr>
              <a:t>品</a:t>
            </a: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92500" y="2968625"/>
            <a:ext cx="4548188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/>
              <a:t>笔下之秋</a:t>
            </a:r>
          </a:p>
        </p:txBody>
      </p:sp>
      <p:pic>
        <p:nvPicPr>
          <p:cNvPr id="19460" name="图片 5" descr="鹰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804025" y="476250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1" name="图片 6" descr="鹰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7364413" y="476250"/>
            <a:ext cx="1406525" cy="7429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2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24300" y="333375"/>
            <a:ext cx="50863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一语天然万古新，去掉豪华见纯真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/>
          <p:cNvSpPr txBox="1"/>
          <p:nvPr>
            <p:custDataLst>
              <p:tags r:id="rId1"/>
            </p:custDataLst>
          </p:nvPr>
        </p:nvSpPr>
        <p:spPr>
          <a:xfrm>
            <a:off x="7580313" y="381000"/>
            <a:ext cx="1228725" cy="24669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4400">
                <a:solidFill>
                  <a:srgbClr val="FF0000"/>
                </a:solidFill>
                <a:ea typeface="华文行楷" pitchFamily="2" charset="-122"/>
              </a:rPr>
              <a:t>清晨秋意</a:t>
            </a:r>
            <a:endParaRPr lang="zh-CN" altLang="en-US" sz="6600">
              <a:solidFill>
                <a:schemeClr val="bg1"/>
              </a:solidFill>
              <a:ea typeface="华文行楷" pitchFamily="2" charset="-122"/>
            </a:endParaRPr>
          </a:p>
          <a:p>
            <a:pPr>
              <a:defRPr/>
            </a:pPr>
            <a:endParaRPr lang="zh-CN" altLang="en-US">
              <a:ea typeface="创艺简隶书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19475" y="5229225"/>
            <a:ext cx="5057775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</a:rPr>
              <a:t>破屋残垣闻</a:t>
            </a:r>
            <a:r>
              <a:rPr lang="zh-CN" altLang="en-US" sz="4400" b="1">
                <a:solidFill>
                  <a:srgbClr val="FF6600"/>
                </a:solidFill>
                <a:sym typeface="+mn-ea"/>
              </a:rPr>
              <a:t>驯鸽</a:t>
            </a:r>
            <a:endParaRPr lang="zh-CN" altLang="en-US" sz="4400" b="1">
              <a:solidFill>
                <a:srgbClr val="FF6600"/>
              </a:solidFill>
            </a:endParaRPr>
          </a:p>
          <a:p>
            <a:r>
              <a:rPr lang="zh-CN" altLang="en-US" sz="4400" b="1">
                <a:solidFill>
                  <a:srgbClr val="FF6600"/>
                </a:solidFill>
              </a:rPr>
              <a:t>蓝朵疏草漏云天</a:t>
            </a:r>
          </a:p>
        </p:txBody>
      </p:sp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-36513" y="-26988"/>
            <a:ext cx="7577138" cy="68849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57963" y="909638"/>
            <a:ext cx="798512" cy="314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5050"/>
                </a:solidFill>
              </a:rPr>
              <a:t>秋</a:t>
            </a:r>
            <a:r>
              <a:rPr lang="en-US" altLang="zh-CN" sz="4000" b="1">
                <a:solidFill>
                  <a:srgbClr val="FF5050"/>
                </a:solidFill>
              </a:rPr>
              <a:t> </a:t>
            </a:r>
            <a:r>
              <a:rPr lang="zh-CN" altLang="en-US" sz="4000" b="1">
                <a:solidFill>
                  <a:srgbClr val="FF5050"/>
                </a:solidFill>
              </a:rPr>
              <a:t>槐</a:t>
            </a:r>
            <a:r>
              <a:rPr lang="en-US" altLang="zh-CN" sz="4000" b="1">
                <a:solidFill>
                  <a:srgbClr val="FF5050"/>
                </a:solidFill>
              </a:rPr>
              <a:t> </a:t>
            </a:r>
            <a:r>
              <a:rPr lang="zh-CN" altLang="en-US" sz="4000" b="1">
                <a:solidFill>
                  <a:srgbClr val="FF5050"/>
                </a:solidFill>
              </a:rPr>
              <a:t>落</a:t>
            </a:r>
            <a:r>
              <a:rPr lang="en-US" altLang="zh-CN" sz="4000" b="1">
                <a:solidFill>
                  <a:srgbClr val="FF5050"/>
                </a:solidFill>
              </a:rPr>
              <a:t> </a:t>
            </a:r>
            <a:r>
              <a:rPr lang="zh-CN" altLang="en-US" sz="4000" b="1">
                <a:solidFill>
                  <a:srgbClr val="FF5050"/>
                </a:solidFill>
              </a:rPr>
              <a:t>蕊</a:t>
            </a: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51725" y="1125538"/>
            <a:ext cx="1414463" cy="5462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</a:rPr>
              <a:t>朱颜辞镜花辞树</a:t>
            </a:r>
          </a:p>
          <a:p>
            <a:r>
              <a:rPr lang="zh-CN" altLang="en-US" sz="4000" b="1">
                <a:solidFill>
                  <a:srgbClr val="FF6600"/>
                </a:solidFill>
              </a:rPr>
              <a:t>最是人间留不住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8704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450" y="404813"/>
            <a:ext cx="854075" cy="4348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400">
                <a:solidFill>
                  <a:srgbClr val="FF0066"/>
                </a:solidFill>
                <a:ea typeface="华文行楷"/>
                <a:cs typeface="华文行楷"/>
              </a:rPr>
              <a:t>秋蝉残鸣</a:t>
            </a: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750" y="5229225"/>
            <a:ext cx="609441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</a:rPr>
              <a:t>秋蝉残韵摇疏树</a:t>
            </a:r>
          </a:p>
          <a:p>
            <a:r>
              <a:rPr lang="zh-CN" altLang="en-US" sz="4000" b="1">
                <a:solidFill>
                  <a:srgbClr val="FF6600"/>
                </a:solidFill>
              </a:rPr>
              <a:t>夕照寒光下古台</a:t>
            </a:r>
          </a:p>
        </p:txBody>
      </p:sp>
    </p:spTree>
  </p:cSld>
  <p:clrMapOvr>
    <a:masterClrMapping/>
  </p:clrMapOvr>
  <p:transition spd="slow">
    <p:circle/>
    <p:sndAc>
      <p:stSnd>
        <p:snd r:embed="rId4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</Words>
  <Application>Microsoft Office PowerPoint</Application>
  <PresentationFormat>全屏显示(4:3)</PresentationFormat>
  <Paragraphs>62</Paragraphs>
  <Slides>18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心中之秋</vt:lpstr>
      <vt:lpstr>心中之秋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1</cp:revision>
  <cp:lastPrinted>2020-10-30T12:29:17Z</cp:lastPrinted>
  <dcterms:created xsi:type="dcterms:W3CDTF">2020-10-30T12:29:17Z</dcterms:created>
  <dcterms:modified xsi:type="dcterms:W3CDTF">2020-11-02T02:48:19Z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