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3.xml" ContentType="application/vnd.openxmlformats-officedocument.presentationml.tags+xml"/>
  <Override PartName="/ppt/notesSlides/notesSlide23.xml" ContentType="application/vnd.openxmlformats-officedocument.presentationml.notesSlide+xml"/>
  <Override PartName="/ppt/tags/tag4.xml" ContentType="application/vnd.openxmlformats-officedocument.presentationml.tags+xml"/>
  <Override PartName="/ppt/notesSlides/notesSlide24.xml" ContentType="application/vnd.openxmlformats-officedocument.presentationml.notesSlide+xml"/>
  <Override PartName="/ppt/tags/tag5.xml" ContentType="application/vnd.openxmlformats-officedocument.presentationml.tags+xml"/>
  <Override PartName="/ppt/notesSlides/notesSlide25.xml" ContentType="application/vnd.openxmlformats-officedocument.presentationml.notesSlide+xml"/>
  <Override PartName="/ppt/tags/tag6.xml" ContentType="application/vnd.openxmlformats-officedocument.presentationml.tags+xml"/>
  <Override PartName="/ppt/notesSlides/notesSlide26.xml" ContentType="application/vnd.openxmlformats-officedocument.presentationml.notesSlide+xml"/>
  <Override PartName="/ppt/tags/tag7.xml" ContentType="application/vnd.openxmlformats-officedocument.presentationml.tags+xml"/>
  <Override PartName="/ppt/notesSlides/notesSlide27.xml" ContentType="application/vnd.openxmlformats-officedocument.presentationml.notesSlide+xml"/>
  <Override PartName="/ppt/tags/tag8.xml" ContentType="application/vnd.openxmlformats-officedocument.presentationml.tags+xml"/>
  <Override PartName="/ppt/notesSlides/notesSlide28.xml" ContentType="application/vnd.openxmlformats-officedocument.presentationml.notesSlide+xml"/>
  <Override PartName="/ppt/tags/tag9.xml" ContentType="application/vnd.openxmlformats-officedocument.presentationml.tags+xml"/>
  <Override PartName="/ppt/notesSlides/notesSlide29.xml" ContentType="application/vnd.openxmlformats-officedocument.presentationml.notesSlide+xml"/>
  <Override PartName="/ppt/tags/tag10.xml" ContentType="application/vnd.openxmlformats-officedocument.presentationml.tags+xml"/>
  <Override PartName="/ppt/notesSlides/notesSlide30.xml" ContentType="application/vnd.openxmlformats-officedocument.presentationml.notesSlide+xml"/>
  <Override PartName="/ppt/tags/tag11.xml" ContentType="application/vnd.openxmlformats-officedocument.presentationml.tags+xml"/>
  <Override PartName="/ppt/notesSlides/notesSlide31.xml" ContentType="application/vnd.openxmlformats-officedocument.presentationml.notesSlide+xml"/>
  <Override PartName="/ppt/tags/tag12.xml" ContentType="application/vnd.openxmlformats-officedocument.presentationml.tags+xml"/>
  <Override PartName="/ppt/notesSlides/notesSlide32.xml" ContentType="application/vnd.openxmlformats-officedocument.presentationml.notesSlide+xml"/>
  <Override PartName="/ppt/tags/tag13.xml" ContentType="application/vnd.openxmlformats-officedocument.presentationml.tags+xml"/>
  <Override PartName="/ppt/notesSlides/notesSlide33.xml" ContentType="application/vnd.openxmlformats-officedocument.presentationml.notesSlide+xml"/>
  <Override PartName="/ppt/tags/tag14.xml" ContentType="application/vnd.openxmlformats-officedocument.presentationml.tags+xml"/>
  <Override PartName="/ppt/notesSlides/notesSlide34.xml" ContentType="application/vnd.openxmlformats-officedocument.presentationml.notesSlide+xml"/>
  <Override PartName="/ppt/tags/tag15.xml" ContentType="application/vnd.openxmlformats-officedocument.presentationml.tags+xml"/>
  <Override PartName="/ppt/notesSlides/notesSlide35.xml" ContentType="application/vnd.openxmlformats-officedocument.presentationml.notesSlide+xml"/>
  <Override PartName="/ppt/tags/tag16.xml" ContentType="application/vnd.openxmlformats-officedocument.presentationml.tags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4"/>
  </p:notesMasterIdLst>
  <p:handoutMasterIdLst>
    <p:handoutMasterId r:id="rId45"/>
  </p:handoutMasterIdLst>
  <p:sldIdLst>
    <p:sldId id="4179" r:id="rId2"/>
    <p:sldId id="4291" r:id="rId3"/>
    <p:sldId id="3496" r:id="rId4"/>
    <p:sldId id="2687" r:id="rId5"/>
    <p:sldId id="4010" r:id="rId6"/>
    <p:sldId id="4267" r:id="rId7"/>
    <p:sldId id="4211" r:id="rId8"/>
    <p:sldId id="4409" r:id="rId9"/>
    <p:sldId id="4425" r:id="rId10"/>
    <p:sldId id="4455" r:id="rId11"/>
    <p:sldId id="4457" r:id="rId12"/>
    <p:sldId id="4562" r:id="rId13"/>
    <p:sldId id="4620" r:id="rId14"/>
    <p:sldId id="4588" r:id="rId15"/>
    <p:sldId id="4589" r:id="rId16"/>
    <p:sldId id="4621" r:id="rId17"/>
    <p:sldId id="4622" r:id="rId18"/>
    <p:sldId id="2945" r:id="rId19"/>
    <p:sldId id="4079" r:id="rId20"/>
    <p:sldId id="4048" r:id="rId21"/>
    <p:sldId id="4429" r:id="rId22"/>
    <p:sldId id="4590" r:id="rId23"/>
    <p:sldId id="4484" r:id="rId24"/>
    <p:sldId id="4485" r:id="rId25"/>
    <p:sldId id="4563" r:id="rId26"/>
    <p:sldId id="4592" r:id="rId27"/>
    <p:sldId id="4593" r:id="rId28"/>
    <p:sldId id="4594" r:id="rId29"/>
    <p:sldId id="4595" r:id="rId30"/>
    <p:sldId id="4488" r:id="rId31"/>
    <p:sldId id="4490" r:id="rId32"/>
    <p:sldId id="4564" r:id="rId33"/>
    <p:sldId id="4623" r:id="rId34"/>
    <p:sldId id="4494" r:id="rId35"/>
    <p:sldId id="4596" r:id="rId36"/>
    <p:sldId id="4624" r:id="rId37"/>
    <p:sldId id="3354" r:id="rId38"/>
    <p:sldId id="4412" r:id="rId39"/>
    <p:sldId id="4268" r:id="rId40"/>
    <p:sldId id="4108" r:id="rId41"/>
    <p:sldId id="4625" r:id="rId42"/>
    <p:sldId id="4626" r:id="rId43"/>
  </p:sldIdLst>
  <p:sldSz cx="9144000" cy="6858000" type="screen4x3"/>
  <p:notesSz cx="6858000" cy="9144000"/>
  <p:custDataLst>
    <p:tags r:id="rId46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>
          <p15:clr>
            <a:srgbClr val="A4A3A4"/>
          </p15:clr>
        </p15:guide>
        <p15:guide id="2" pos="292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>
      <p:cViewPr varScale="1">
        <p:scale>
          <a:sx n="113" d="100"/>
          <a:sy n="113" d="100"/>
        </p:scale>
        <p:origin x="816" y="114"/>
      </p:cViewPr>
      <p:guideLst>
        <p:guide orient="horz" pos="2069"/>
        <p:guide pos="292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4331665-86B9-4AD1-95C5-A9DDFCD564ED}" type="datetimeFigureOut">
              <a:rPr lang="zh-CN" altLang="en-US"/>
              <a:t>2022/2/9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3F10C56-5E7A-46FD-B3D2-F6CFD0AC9D5A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5895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9ADF2B1D-A16D-4A6E-B043-AFBDAECCC81E}" type="datetimeFigureOut">
              <a:rPr lang="zh-CN" altLang="en-US"/>
              <a:t>2022/2/9</a:t>
            </a:fld>
            <a:endParaRPr lang="zh-CN" altLang="en-US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 idx="6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3" name="备注占位符 4"/>
          <p:cNvSpPr>
            <a:spLocks noGrp="1"/>
          </p:cNvSpPr>
          <p:nvPr>
            <p:ph type="body" sz="quarter" idx="7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BE4EBAB9-AF83-4F54-8696-9E9E3400509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94128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154397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3307469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1725401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593339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7569381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33275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7795290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3141850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1904366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3519190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15327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596484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7955114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1712945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3363067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2948514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297128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5976703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9191316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62830025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6730244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177441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29808B6E-A9DF-40E6-A861-9AC9E608B69F}" type="slidenum">
              <a:rPr lang="en-US" altLang="zh-CN" smtClean="0">
                <a:latin typeface="Arial" panose="020B0604020202020204" pitchFamily="34" charset="0"/>
              </a:rPr>
              <a:t>3</a:t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48391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55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34253543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75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6422199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96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214665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16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629506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37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005193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57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0578769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78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50523856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79875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87161854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23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58923643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3971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512665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1" name="备注占位符 2"/>
          <p:cNvSpPr>
            <a:spLocks noGrp="1"/>
          </p:cNvSpPr>
          <p:nvPr>
            <p:ph type="body" idx="6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fontAlgn="base">
              <a:defRPr/>
            </a:pPr>
            <a:fld id="{6A8329E3-6203-497B-B6FC-C8221EEA0E96}" type="slidenum">
              <a:rPr lang="en-US" altLang="zh-CN" smtClean="0">
                <a:latin typeface="Arial" panose="020B0604020202020204" pitchFamily="34" charset="0"/>
              </a:rPr>
              <a:t>4</a:t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053863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6019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650395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8067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522253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0115" name="文本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42877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104795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4313933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7390189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637163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/>
          <a:p>
            <a:pPr eaLnBrk="1" hangingPunct="1"/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7711209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421DF-540B-4694-9D98-8D85067045A1}" type="datetimeFigureOut">
              <a:rPr lang="zh-CN" altLang="en-US"/>
              <a:t>2022/2/9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31E4A-4E63-4F31-AB5D-F084613FD88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659F-FDDE-447C-BC65-34BD183B00CF}" type="datetimeFigureOut">
              <a:rPr lang="zh-CN" altLang="en-US"/>
              <a:t>2022/2/9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453C1-64AB-44F6-9122-A2A829F59A4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7813FA-4638-4BEF-BEF4-DF872581F6B2}" type="datetimeFigureOut">
              <a:rPr lang="zh-CN" altLang="en-US"/>
              <a:t>2022/2/9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3DA9E-C5A9-4FCA-A758-E27AE56656A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C71F1-0523-4EDC-8867-BB1CE375DED0}" type="datetimeFigureOut">
              <a:rPr lang="zh-CN" altLang="en-US"/>
              <a:t>2022/2/9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3606A-BCD4-4131-A26F-32E2216EE60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EF211-3DAE-4EF7-86E4-388254DEC3E0}" type="datetimeFigureOut">
              <a:rPr lang="zh-CN" altLang="en-US"/>
              <a:t>2022/2/9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9546D-DD15-4BFC-8776-03573E0D8B1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81E13A-209A-49C3-8D59-710E88669815}" type="datetimeFigureOut">
              <a:rPr lang="zh-CN" altLang="en-US"/>
              <a:t>2022/2/9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D6C82-A1CA-465A-A7B8-20CE1AEE338E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6B57BF-5D91-46A0-BFF8-020E6C7CCF97}" type="datetimeFigureOut">
              <a:rPr lang="zh-CN" altLang="en-US"/>
              <a:t>2022/2/9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CFE62-E24A-4325-ACFA-D66F04B504B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base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BB66CF7-E2B8-4181-B7CD-BFB82517DC74}" type="datetimeFigureOut">
              <a:rPr lang="zh-CN" altLang="en-US"/>
              <a:t>2022/2/9</a:t>
            </a:fld>
            <a:endParaRPr lang="zh-CN" altLang="en-US">
              <a:latin typeface="+mn-lt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C3927E3-6F9C-463B-A78D-B1AFB9D35B8A}" type="slidenum">
              <a:rPr lang="zh-CN" altLang="en-US"/>
              <a:t>‹#›</a:t>
            </a:fld>
            <a:endParaRPr lang="zh-CN" altLang="en-US">
              <a:latin typeface="+mn-lt"/>
              <a:ea typeface="微软雅黑" panose="020B0503020204020204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pPr>
              <a:defRPr/>
            </a:pPr>
            <a:fld id="{8CEDED01-D978-4187-B5C2-AB91D3966BA0}" type="datetimeFigureOut">
              <a:rPr lang="zh-CN" altLang="en-US"/>
              <a:t>2022/2/9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ea typeface="微软雅黑" panose="020B0503020204020204" charset="-122"/>
              </a:defRPr>
            </a:lvl1pPr>
          </a:lstStyle>
          <a:p>
            <a:pPr>
              <a:defRPr/>
            </a:pPr>
            <a:fld id="{75FE165D-33ED-4987-8C0C-659166A18A1D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ransition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charset="-122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微软雅黑" panose="020B050302020402020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微软雅黑" panose="020B050302020402020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微软雅黑" panose="020B050302020402020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微软雅黑" panose="020B050302020402020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微软雅黑" panose="020B050302020402020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微软雅黑" panose="020B050302020402020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微软雅黑" panose="020B050302020402020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微软雅黑" panose="020B050302020402020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10223"/>
          <p:cNvSpPr/>
          <p:nvPr>
            <p:custDataLst>
              <p:tags r:id="rId1"/>
            </p:custDataLst>
          </p:nvPr>
        </p:nvSpPr>
        <p:spPr>
          <a:xfrm>
            <a:off x="2100580" y="2132965"/>
            <a:ext cx="5234940" cy="1276350"/>
          </a:xfrm>
          <a:prstGeom prst="rect">
            <a:avLst/>
          </a:prstGeom>
          <a:noFill/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algn="dist" eaLnBrk="1" hangingPunct="1">
              <a:lnSpc>
                <a:spcPct val="110000"/>
              </a:lnSpc>
              <a:defRPr/>
            </a:pPr>
            <a:r>
              <a:rPr lang="zh-CN" altLang="en-US" sz="70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cs typeface="黑体" panose="02010609060101010101" pitchFamily="2" charset="-122"/>
                <a:sym typeface="+mn-ea"/>
              </a:rPr>
              <a:t>项脊轩志</a:t>
            </a:r>
          </a:p>
        </p:txBody>
      </p:sp>
      <p:sp>
        <p:nvSpPr>
          <p:cNvPr id="5123" name="文本框 2"/>
          <p:cNvSpPr txBox="1">
            <a:spLocks noChangeArrowheads="1"/>
          </p:cNvSpPr>
          <p:nvPr/>
        </p:nvSpPr>
        <p:spPr bwMode="auto">
          <a:xfrm>
            <a:off x="3479800" y="3786188"/>
            <a:ext cx="2967038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5400" b="1"/>
              <a:t>归有光 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4"/>
          <p:cNvSpPr txBox="1">
            <a:spLocks noChangeArrowheads="1"/>
          </p:cNvSpPr>
          <p:nvPr/>
        </p:nvSpPr>
        <p:spPr bwMode="auto">
          <a:xfrm>
            <a:off x="419100" y="1495425"/>
            <a:ext cx="83058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" b="1">
                <a:solidFill>
                  <a:srgbClr val="7030A0"/>
                </a:solidFill>
                <a:latin typeface="宋体" panose="02010600030101010101" pitchFamily="2" charset="-122"/>
              </a:rPr>
              <a:t>为何祖母平平常常的一句话会使作者“长号不自禁”呢？这与全文的风格是否一致？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7215" y="558165"/>
            <a:ext cx="323151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文本分析</a:t>
            </a:r>
          </a:p>
        </p:txBody>
      </p:sp>
      <p:pic>
        <p:nvPicPr>
          <p:cNvPr id="23556" name="图片 4" descr="企业微信截图_16123393601910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61200" y="4562475"/>
            <a:ext cx="2082800" cy="195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77850" y="2689225"/>
            <a:ext cx="8147050" cy="329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00" b="1">
                <a:latin typeface="宋体" panose="02010600030101010101" pitchFamily="2" charset="-122"/>
              </a:rPr>
              <a:t>祖母的一句话，看似平常，却蕴含着</a:t>
            </a:r>
            <a:r>
              <a:rPr lang="zh-CN" altLang="en-US" sz="2600" b="1">
                <a:solidFill>
                  <a:srgbClr val="C00000"/>
                </a:solidFill>
                <a:latin typeface="宋体" panose="02010600030101010101" pitchFamily="2" charset="-122"/>
              </a:rPr>
              <a:t>极深的叮咛</a:t>
            </a:r>
            <a:r>
              <a:rPr lang="zh-CN" altLang="en-US" sz="2600" b="1">
                <a:latin typeface="宋体" panose="02010600030101010101" pitchFamily="2" charset="-122"/>
              </a:rPr>
              <a:t>。随着岁月的流逝和作者阅历的增加，作者的体会也愈加深刻。祖母之嘱犹在耳旁，而自己科场连连失意，对祖母的思念愈深，愧疚之情愈烈。“瞻顾遗迹”，怎不“令人长号不自禁”呢？此处虽是直抒胸臆，但由于作者构思巧妙，由分家而忆母，再到追忆祖母，一一写来，渐渐营造出“悲”的氛围，直至悲不自禁，可谓水到渠成，十分自然地与全文融为一体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2900" y="890905"/>
            <a:ext cx="323151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文本分析</a:t>
            </a:r>
          </a:p>
        </p:txBody>
      </p:sp>
      <p:pic>
        <p:nvPicPr>
          <p:cNvPr id="25603" name="图片 2" descr="企业微信截图_16123393601910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3050" y="4151313"/>
            <a:ext cx="2520950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192213" y="2330450"/>
            <a:ext cx="6761162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b="1">
                <a:solidFill>
                  <a:srgbClr val="7030A0"/>
                </a:solidFill>
                <a:latin typeface="宋体" panose="02010600030101010101" pitchFamily="2" charset="-122"/>
              </a:rPr>
              <a:t>散文贵在形散而神聚，本文写的虽是平凡琐事，却感人至深，这得益于作者在选材上下的功夫。本文在选材上有什么特点？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6260" y="768350"/>
            <a:ext cx="323151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文本分析</a:t>
            </a:r>
          </a:p>
        </p:txBody>
      </p:sp>
      <p:pic>
        <p:nvPicPr>
          <p:cNvPr id="27651" name="图片 4" descr="企业微信截图_16123393601910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3050" y="4151313"/>
            <a:ext cx="2520950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55625" y="1936750"/>
            <a:ext cx="7851775" cy="353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800" b="1">
                <a:latin typeface="宋体" panose="02010600030101010101" pitchFamily="2" charset="-122"/>
              </a:rPr>
              <a:t>作者善于从生活中捕捉平淡的琐事，通过</a:t>
            </a:r>
            <a:r>
              <a:rPr lang="zh-CN" sz="2800" b="1">
                <a:solidFill>
                  <a:srgbClr val="C00000"/>
                </a:solidFill>
                <a:latin typeface="宋体" panose="02010600030101010101" pitchFamily="2" charset="-122"/>
              </a:rPr>
              <a:t>细节和场面描写</a:t>
            </a:r>
            <a:r>
              <a:rPr lang="zh-CN" sz="2800" b="1">
                <a:latin typeface="宋体" panose="02010600030101010101" pitchFamily="2" charset="-122"/>
              </a:rPr>
              <a:t>，寥寥数笔，给人留下深刻的印象，使人在情感上易于产生共鸣。在文章中，作者借项脊轩来写琐事，这些琐事虽是一鳞半爪，但它们是从生活之树上采撷的最有光彩的枝叶，是作者心中感受最深的、历久不忘的事件，所以这些我们平常熟视无睹的事，一经作者真切再现，便具有很强的艺术魅力，能给读者带来巨大的震撼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6260" y="582295"/>
            <a:ext cx="323151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文本分析</a:t>
            </a:r>
          </a:p>
        </p:txBody>
      </p:sp>
      <p:pic>
        <p:nvPicPr>
          <p:cNvPr id="29699" name="图片 4" descr="企业微信截图_16123393601910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3050" y="4151313"/>
            <a:ext cx="2520950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55625" y="1816100"/>
            <a:ext cx="8180388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800" b="1">
                <a:latin typeface="宋体" panose="02010600030101010101" pitchFamily="2" charset="-122"/>
              </a:rPr>
              <a:t>例如写对母亲的怀念，作者早年丧母，对母亲不可能有太深的记忆，于是由老妪说出，显得更为自然。作者没有让老妪说出有关母亲的什么动人的大事，只写“娘以指吓门扉曰：‘儿寒乎？欲食乎？’”，可谓平淡至极，但这对于一个幼年丧母的人来说，是多么亲切，多么温暖，又多么让人怀念！所以，“语未毕，余泣，妪亦泣”，读者读之“亦泣”，正如王锡爵所说的“无意于感人，而欢愉惨恻之思，溢于言语之外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4"/>
          <p:cNvSpPr txBox="1">
            <a:spLocks noChangeArrowheads="1"/>
          </p:cNvSpPr>
          <p:nvPr/>
        </p:nvSpPr>
        <p:spPr bwMode="auto">
          <a:xfrm>
            <a:off x="409575" y="1562100"/>
            <a:ext cx="86487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b="1">
                <a:solidFill>
                  <a:srgbClr val="7030A0"/>
                </a:solidFill>
                <a:latin typeface="宋体" panose="02010600030101010101" pitchFamily="2" charset="-122"/>
              </a:rPr>
              <a:t>项脊轩与作者所抒发的感情之间有什么内在联系？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6260" y="582295"/>
            <a:ext cx="323151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文本分析</a:t>
            </a:r>
          </a:p>
        </p:txBody>
      </p:sp>
      <p:pic>
        <p:nvPicPr>
          <p:cNvPr id="31748" name="图片 4" descr="企业微信截图_16123393601910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8163" y="4398963"/>
            <a:ext cx="2255837" cy="212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55625" y="2451100"/>
            <a:ext cx="7794625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800" b="1">
                <a:solidFill>
                  <a:srgbClr val="C00000"/>
                </a:solidFill>
                <a:latin typeface="宋体" panose="02010600030101010101" pitchFamily="2" charset="-122"/>
              </a:rPr>
              <a:t>项脊轩在此文中是作者感情的载体。</a:t>
            </a:r>
          </a:p>
          <a:p>
            <a:pPr eaLnBrk="1" hangingPunct="1"/>
            <a:r>
              <a:rPr lang="zh-CN" sz="2800" b="1">
                <a:latin typeface="宋体" panose="02010600030101010101" pitchFamily="2" charset="-122"/>
              </a:rPr>
              <a:t>第一，项脊轩牵系着归家的几代人，而且他们都是作者最思念的人，特别是对妻子“时至轩中”的叙述，抒发了对亡妻深深的思念之情。</a:t>
            </a:r>
          </a:p>
          <a:p>
            <a:pPr eaLnBrk="1" hangingPunct="1"/>
            <a:r>
              <a:rPr lang="zh-CN" sz="2800" b="1">
                <a:latin typeface="宋体" panose="02010600030101010101" pitchFamily="2" charset="-122"/>
              </a:rPr>
              <a:t>第二，项脊轩牵系着作者自己和家族的许多事，项脊轩的变迁，反映了家族命运的变化，暗示着家道的衰微。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6260" y="781685"/>
            <a:ext cx="323151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文本分析</a:t>
            </a:r>
          </a:p>
        </p:txBody>
      </p:sp>
      <p:pic>
        <p:nvPicPr>
          <p:cNvPr id="33795" name="图片 4" descr="企业微信截图_16123393601910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3050" y="4151313"/>
            <a:ext cx="2520950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55625" y="2127250"/>
            <a:ext cx="8180388" cy="286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000" b="1">
                <a:latin typeface="宋体" panose="02010600030101010101" pitchFamily="2" charset="-122"/>
              </a:rPr>
              <a:t>第三，修葺项脊轩，反映作者学业上的勤奋，暗示并反衬他的不得志；项脊轩是他喜悦与悲伤、希望与梦想的见证者。</a:t>
            </a:r>
          </a:p>
          <a:p>
            <a:pPr eaLnBrk="1" hangingPunct="1"/>
            <a:r>
              <a:rPr lang="zh-CN" sz="3000" b="1">
                <a:latin typeface="宋体" panose="02010600030101010101" pitchFamily="2" charset="-122"/>
              </a:rPr>
              <a:t>此文处处写项脊轩，实际上处处在写作者的感情，项脊轩成了全文思想感情的一个中心，是作者抒发内心感受的一个触发点。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4"/>
          <p:cNvSpPr txBox="1">
            <a:spLocks noChangeArrowheads="1"/>
          </p:cNvSpPr>
          <p:nvPr/>
        </p:nvSpPr>
        <p:spPr bwMode="auto">
          <a:xfrm>
            <a:off x="674688" y="1603375"/>
            <a:ext cx="7904162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700" b="1">
                <a:solidFill>
                  <a:srgbClr val="7030A0"/>
                </a:solidFill>
                <a:latin typeface="宋体" panose="02010600030101010101" pitchFamily="2" charset="-122"/>
              </a:rPr>
              <a:t>作者对母亲，祖母、妻子的回忆，其感情表达的方式有什么不同？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6260" y="582295"/>
            <a:ext cx="323151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文本分析</a:t>
            </a:r>
          </a:p>
        </p:txBody>
      </p:sp>
      <p:pic>
        <p:nvPicPr>
          <p:cNvPr id="35844" name="图片 4" descr="企业微信截图_16123393601910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3050" y="4151313"/>
            <a:ext cx="2520950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74688" y="2851150"/>
            <a:ext cx="7793037" cy="278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500" b="1">
                <a:latin typeface="宋体" panose="02010600030101010101" pitchFamily="2" charset="-122"/>
              </a:rPr>
              <a:t>同样表现怀念亲人的感情，因为被怀念者的身份及当时环境的不同，这种感情的表达方式也各不一样。</a:t>
            </a:r>
          </a:p>
          <a:p>
            <a:pPr eaLnBrk="1" hangingPunct="1"/>
            <a:r>
              <a:rPr lang="zh-CN" altLang="zh-CN" sz="2500" b="1">
                <a:solidFill>
                  <a:srgbClr val="C00000"/>
                </a:solidFill>
                <a:latin typeface="宋体" panose="02010600030101010101" pitchFamily="2" charset="-122"/>
              </a:rPr>
              <a:t>①</a:t>
            </a:r>
            <a:r>
              <a:rPr lang="zh-CN" sz="2500" b="1">
                <a:solidFill>
                  <a:srgbClr val="C00000"/>
                </a:solidFill>
                <a:latin typeface="宋体" panose="02010600030101010101" pitchFamily="2" charset="-122"/>
              </a:rPr>
              <a:t>对母亲：</a:t>
            </a:r>
          </a:p>
          <a:p>
            <a:pPr eaLnBrk="1" hangingPunct="1"/>
            <a:r>
              <a:rPr lang="zh-CN" sz="2500" b="1">
                <a:solidFill>
                  <a:schemeClr val="accent2"/>
                </a:solidFill>
                <a:latin typeface="宋体" panose="02010600030101010101" pitchFamily="2" charset="-122"/>
              </a:rPr>
              <a:t>写法：</a:t>
            </a:r>
            <a:r>
              <a:rPr lang="zh-CN" sz="2500" b="1">
                <a:latin typeface="宋体" panose="02010600030101010101" pitchFamily="2" charset="-122"/>
              </a:rPr>
              <a:t>借“老妪”之口，再现母亲昔日的音容，表现对母亲的怀念。结果是“语未毕，余泣，妪亦泣”。</a:t>
            </a:r>
          </a:p>
          <a:p>
            <a:pPr eaLnBrk="1" hangingPunct="1"/>
            <a:r>
              <a:rPr lang="zh-CN" sz="2500" b="1">
                <a:solidFill>
                  <a:schemeClr val="accent2"/>
                </a:solidFill>
                <a:latin typeface="宋体" panose="02010600030101010101" pitchFamily="2" charset="-122"/>
              </a:rPr>
              <a:t>原因：</a:t>
            </a:r>
            <a:r>
              <a:rPr lang="zh-CN" sz="2500" b="1">
                <a:latin typeface="宋体" panose="02010600030101010101" pitchFamily="2" charset="-122"/>
              </a:rPr>
              <a:t>作者早年丧母，所以写母亲是通过老妪的转述及回忆进行的。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56260" y="582295"/>
            <a:ext cx="323151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文本分析</a:t>
            </a:r>
          </a:p>
        </p:txBody>
      </p:sp>
      <p:pic>
        <p:nvPicPr>
          <p:cNvPr id="37891" name="图片 4" descr="企业微信截图_16123393601910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3050" y="4151313"/>
            <a:ext cx="2520950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74688" y="1681163"/>
            <a:ext cx="7793037" cy="424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700" b="1">
                <a:solidFill>
                  <a:srgbClr val="C00000"/>
                </a:solidFill>
                <a:latin typeface="宋体" panose="02010600030101010101" pitchFamily="2" charset="-122"/>
              </a:rPr>
              <a:t>②</a:t>
            </a:r>
            <a:r>
              <a:rPr lang="zh-CN" sz="2700" b="1">
                <a:solidFill>
                  <a:srgbClr val="C00000"/>
                </a:solidFill>
                <a:latin typeface="宋体" panose="02010600030101010101" pitchFamily="2" charset="-122"/>
              </a:rPr>
              <a:t>对祖母：</a:t>
            </a:r>
          </a:p>
          <a:p>
            <a:pPr eaLnBrk="1" hangingPunct="1"/>
            <a:r>
              <a:rPr lang="zh-CN" sz="2700" b="1">
                <a:solidFill>
                  <a:schemeClr val="accent2"/>
                </a:solidFill>
                <a:latin typeface="宋体" panose="02010600030101010101" pitchFamily="2" charset="-122"/>
              </a:rPr>
              <a:t>写法：</a:t>
            </a:r>
            <a:r>
              <a:rPr lang="zh-CN" sz="2700" b="1">
                <a:latin typeface="宋体" panose="02010600030101010101" pitchFamily="2" charset="-122"/>
              </a:rPr>
              <a:t>作者将祖母的遗教同今天自己对前途命运的忧虑交织起来，百感交集，以至于“长号不自禁”。</a:t>
            </a:r>
          </a:p>
          <a:p>
            <a:pPr eaLnBrk="1" hangingPunct="1"/>
            <a:r>
              <a:rPr lang="zh-CN" sz="2700" b="1">
                <a:solidFill>
                  <a:schemeClr val="accent2"/>
                </a:solidFill>
                <a:latin typeface="宋体" panose="02010600030101010101" pitchFamily="2" charset="-122"/>
              </a:rPr>
              <a:t>原因：</a:t>
            </a:r>
            <a:r>
              <a:rPr lang="zh-CN" sz="2700" b="1">
                <a:latin typeface="宋体" panose="02010600030101010101" pitchFamily="2" charset="-122"/>
              </a:rPr>
              <a:t>作者“束发”“读书轩中”时，祖母来轩中赠象笏，所以作者采用回忆的笔法来叙写。</a:t>
            </a:r>
          </a:p>
          <a:p>
            <a:pPr eaLnBrk="1" hangingPunct="1"/>
            <a:r>
              <a:rPr lang="zh-CN" sz="2700" b="1">
                <a:solidFill>
                  <a:srgbClr val="C00000"/>
                </a:solidFill>
                <a:latin typeface="宋体" panose="02010600030101010101" pitchFamily="2" charset="-122"/>
              </a:rPr>
              <a:t>③对亡妻：</a:t>
            </a:r>
          </a:p>
          <a:p>
            <a:pPr eaLnBrk="1" hangingPunct="1"/>
            <a:r>
              <a:rPr lang="zh-CN" sz="2700" b="1">
                <a:solidFill>
                  <a:schemeClr val="accent2"/>
                </a:solidFill>
                <a:latin typeface="宋体" panose="02010600030101010101" pitchFamily="2" charset="-122"/>
              </a:rPr>
              <a:t>写法：</a:t>
            </a:r>
            <a:r>
              <a:rPr lang="zh-CN" sz="2700" b="1">
                <a:latin typeface="宋体" panose="02010600030101010101" pitchFamily="2" charset="-122"/>
              </a:rPr>
              <a:t>重在表明恩爱难忘，一往情深，感情表现得既深沉又含蓄，流露出一种物在人亡的感伤。</a:t>
            </a:r>
          </a:p>
          <a:p>
            <a:pPr eaLnBrk="1" hangingPunct="1"/>
            <a:r>
              <a:rPr lang="zh-CN" sz="2700" b="1">
                <a:solidFill>
                  <a:schemeClr val="accent2"/>
                </a:solidFill>
                <a:latin typeface="宋体" panose="02010600030101010101" pitchFamily="2" charset="-122"/>
              </a:rPr>
              <a:t>原因：</a:t>
            </a:r>
            <a:r>
              <a:rPr lang="zh-CN" sz="2700" b="1">
                <a:latin typeface="宋体" panose="02010600030101010101" pitchFamily="2" charset="-122"/>
              </a:rPr>
              <a:t>写妻子，既是出自对他们共同生活的描述，又是出自作者的追忆。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46735" y="79883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中心思想</a:t>
            </a:r>
          </a:p>
        </p:txBody>
      </p:sp>
      <p:pic>
        <p:nvPicPr>
          <p:cNvPr id="39939" name="图片 2" descr="企业微信截图_160592733347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35863" y="4311650"/>
            <a:ext cx="1608137" cy="219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82638" y="2225675"/>
            <a:ext cx="7577137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000" b="1">
                <a:latin typeface="宋体" panose="02010600030101010101" pitchFamily="2" charset="-122"/>
              </a:rPr>
              <a:t>    作者通过描写项脊轩这间“室仅方丈，可容一人居”的小小书斋，动情地回顾了自己青少年时代的生活和志趣，并由此引出自己和亲人——祖母、母亲、妻子“多可喜，亦多可悲”的往事，表现了物在人亡、三世变迁的感慨，表达了对祖母、母亲、妻子深厚的怀念之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9105" y="78295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艺术特色</a:t>
            </a:r>
          </a:p>
        </p:txBody>
      </p:sp>
      <p:pic>
        <p:nvPicPr>
          <p:cNvPr id="41987" name="图片 1" descr="企业微信截图_16123394187086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54" b="-905"/>
          <a:stretch>
            <a:fillRect/>
          </a:stretch>
        </p:blipFill>
        <p:spPr bwMode="auto">
          <a:xfrm>
            <a:off x="7096125" y="487363"/>
            <a:ext cx="2047875" cy="191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760413" y="2366963"/>
            <a:ext cx="8013700" cy="230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①结构严谨，文脉贯通。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②善于用细节和场面来表现人物，抒发感情。</a:t>
            </a:r>
          </a:p>
          <a:p>
            <a:pPr eaLnBrk="1" hangingPunct="1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③善用叠字，情景交融。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50570" y="709295"/>
            <a:ext cx="314515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学习目标</a:t>
            </a:r>
          </a:p>
        </p:txBody>
      </p:sp>
      <p:pic>
        <p:nvPicPr>
          <p:cNvPr id="7171" name="图片 1" descr="企业微信截图_16123393601910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3050" y="4151313"/>
            <a:ext cx="2520950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内容占位符 2"/>
          <p:cNvSpPr>
            <a:spLocks noGrp="1"/>
          </p:cNvSpPr>
          <p:nvPr/>
        </p:nvSpPr>
        <p:spPr bwMode="auto">
          <a:xfrm>
            <a:off x="942975" y="2155825"/>
            <a:ext cx="7637463" cy="193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1、在预习的基础上落实重点文言词语及特殊文言句式；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2、探究并学习本文对日常生活进行细节描写的写作技巧；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3、引导学生体会围绕在身边的至爱亲情，感受亲情的可贵与美好。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9105" y="7899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艺术特色</a:t>
            </a:r>
          </a:p>
        </p:txBody>
      </p:sp>
      <p:pic>
        <p:nvPicPr>
          <p:cNvPr id="44035" name="图片 4" descr="企业微信截图_16123394187086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54" b="-905"/>
          <a:stretch>
            <a:fillRect/>
          </a:stretch>
        </p:blipFill>
        <p:spPr bwMode="auto">
          <a:xfrm>
            <a:off x="7096125" y="487363"/>
            <a:ext cx="2047875" cy="191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823913" y="2035175"/>
            <a:ext cx="7496175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①结构严谨，文脉贯通。</a:t>
            </a:r>
          </a:p>
          <a:p>
            <a:pPr eaLnBrk="1" hangingPunct="1">
              <a:defRPr/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本文有两部分，且不是写于同一时期，而同一时期又叙写各种不同的琐事，但并没有松散拖沓的感觉。相反，由于文章紧扣项脊轩来写，又用或喜或悲的感情作为贯通全篇的脉络，因此，那些看似散漫无章的生活琐事就构成了一个有机的整体，使得全文结构严谨，文脉贯通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6255" y="64071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艺术特色</a:t>
            </a:r>
          </a:p>
        </p:txBody>
      </p:sp>
      <p:pic>
        <p:nvPicPr>
          <p:cNvPr id="46083" name="图片 4" descr="企业微信截图_16123394187086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54" b="-905"/>
          <a:stretch>
            <a:fillRect/>
          </a:stretch>
        </p:blipFill>
        <p:spPr bwMode="auto">
          <a:xfrm>
            <a:off x="7096125" y="487363"/>
            <a:ext cx="2047875" cy="191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15938" y="1855788"/>
            <a:ext cx="8112125" cy="4398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②善于用细节和场面来表现人物，抒发感情。</a:t>
            </a:r>
          </a:p>
          <a:p>
            <a:pPr eaLnBrk="1" hangingPunct="1">
              <a:defRPr/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写母亲，只再现了当年她叩门问饥寒的情景，以表现母亲的慈爱。写祖母，则只抓住赠“象笏”这件事，以表现祖母的关怀以及对“我”的期望。写亡妻，并不直接说如何思念她只说：“庭有枇杷树，吾妻死之年所手植也，今已亭亭如盖矣。”枇杷树本来是无思想感情的静物，但把它种植的时间与妻子去世之年联系起来，移情于物；在“亭亭如盖”四个字的前面加上“今已”这两个字，表明时光在推移，静物也显示着动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6255" y="64071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艺术特色</a:t>
            </a:r>
          </a:p>
        </p:txBody>
      </p:sp>
      <p:pic>
        <p:nvPicPr>
          <p:cNvPr id="48131" name="图片 4" descr="企业微信截图_16123394187086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254" b="-905"/>
          <a:stretch>
            <a:fillRect/>
          </a:stretch>
        </p:blipFill>
        <p:spPr bwMode="auto">
          <a:xfrm>
            <a:off x="7096125" y="487363"/>
            <a:ext cx="2047875" cy="191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15938" y="1743075"/>
            <a:ext cx="8208962" cy="4708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5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③善用叠字，情景交融。</a:t>
            </a:r>
          </a:p>
          <a:p>
            <a:pPr eaLnBrk="1" hangingPunct="1">
              <a:defRPr/>
            </a:pPr>
            <a:r>
              <a:rPr lang="zh-CN" altLang="en-US" sz="2500" b="1">
                <a:latin typeface="宋体" panose="02010600030101010101" pitchFamily="2" charset="-122"/>
                <a:cs typeface="宋体" panose="02010600030101010101" pitchFamily="2" charset="-122"/>
              </a:rPr>
              <a:t>本文多次运用叠字来摹声、绘景、状物，以增加形象性和音乐美，同时又写心情，达到情景交融的境界。如用“寂寂”来烘托环境之清静，也写出自己宁静的心情；用“往往”来渲染门墙之杂乱，又流露出对分家后出现的杂乱现象的反感和不满；用“呱呱”来描摹小儿的哭声，写出对母亲的思念；用“默默”来状写作者攻读之刻苦。又如用“珊珊”既写出树影晃动时轻盈舒展的样子，同时也透露出对项脊轩无比深挚的感情；用“亭亭”写枇杷树高高耸立，寓有对亡妻悼念的深情。用叠字，摹声更为真切，状物更为细致，写景更为生动，抒情更为真挚，而且诵读起来音节和谐，更富美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9105" y="63246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文言知识</a:t>
            </a:r>
          </a:p>
        </p:txBody>
      </p:sp>
      <p:pic>
        <p:nvPicPr>
          <p:cNvPr id="50179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4852988"/>
            <a:ext cx="3048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06425" y="2085975"/>
            <a:ext cx="8280400" cy="2954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1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【一词多义】</a:t>
            </a:r>
          </a:p>
          <a:p>
            <a:pPr eaLnBrk="1" hangingPunct="1">
              <a:defRPr/>
            </a:pPr>
            <a:r>
              <a:rPr lang="zh-CN" altLang="en-US" sz="31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1.过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日过午已昏（动词，偏过）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大母过余曰（动词，看望）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从轩前过（动词，经过）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能面刺寡人之过者，受上赏（名词，过错）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9410" y="56578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文言知识</a:t>
            </a:r>
          </a:p>
        </p:txBody>
      </p:sp>
      <p:pic>
        <p:nvPicPr>
          <p:cNvPr id="5222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4852988"/>
            <a:ext cx="3048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30225" y="2081213"/>
            <a:ext cx="8280400" cy="33226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【一词多义】</a:t>
            </a:r>
          </a:p>
          <a:p>
            <a:pPr eaLnBrk="1" hangingPunct="1">
              <a:defRPr/>
            </a:pPr>
            <a:r>
              <a:rPr lang="zh-CN" altLang="en-US" sz="30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2.当</a:t>
            </a:r>
          </a:p>
          <a:p>
            <a:pPr eaLnBrk="1" hangingPunct="1">
              <a:defRPr/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以当南日（介词，对着）</a:t>
            </a:r>
          </a:p>
          <a:p>
            <a:pPr eaLnBrk="1" hangingPunct="1">
              <a:defRPr/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他日汝当用之（助动词，应当，会）</a:t>
            </a:r>
          </a:p>
          <a:p>
            <a:pPr eaLnBrk="1" hangingPunct="1">
              <a:defRPr/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北邀当国者相见（动词，掌管，担当）</a:t>
            </a:r>
          </a:p>
          <a:p>
            <a:pPr eaLnBrk="1" hangingPunct="1">
              <a:defRPr/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料大王士卒足以当项王乎（动词，相抵，比得上）</a:t>
            </a:r>
          </a:p>
          <a:p>
            <a:pPr eaLnBrk="1" hangingPunct="1">
              <a:defRPr/>
            </a:pP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</a:rPr>
              <a:t>恐未能尽当其罪（动词，判决，判罪）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9105" y="7899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文言知识</a:t>
            </a:r>
          </a:p>
        </p:txBody>
      </p:sp>
      <p:pic>
        <p:nvPicPr>
          <p:cNvPr id="54275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4852988"/>
            <a:ext cx="3048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458788" y="1819275"/>
            <a:ext cx="8280400" cy="4106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9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【一词多义】</a:t>
            </a:r>
          </a:p>
          <a:p>
            <a:pPr eaLnBrk="1" hangingPunct="1">
              <a:defRPr/>
            </a:pPr>
            <a:r>
              <a:rPr lang="zh-CN" altLang="en-US" sz="29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3.比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比去，以手阖门（介词，及、等到）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比得软脚病（副词，近来）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人之救火者死，比死敌之赏（动词，比照，与……相当）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其两膝相比者（动词，靠近）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君子周而不比，小人比而不周（动词，勾结）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故夫知效一官、行比一乡（动词，适合，合）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9105" y="7899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文言知识</a:t>
            </a:r>
          </a:p>
        </p:txBody>
      </p:sp>
      <p:pic>
        <p:nvPicPr>
          <p:cNvPr id="56323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4852988"/>
            <a:ext cx="3048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90550" y="2093913"/>
            <a:ext cx="8280400" cy="3662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9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【一词多义】</a:t>
            </a:r>
          </a:p>
          <a:p>
            <a:pPr eaLnBrk="1" hangingPunct="1">
              <a:defRPr/>
            </a:pPr>
            <a:r>
              <a:rPr lang="zh-CN" altLang="en-US" sz="29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4.得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又北向，不能得日（动词，得到，获得）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轩凡四遭火，得不焚（助动词，能够）</a:t>
            </a:r>
          </a:p>
          <a:p>
            <a:pPr eaLnBrk="1" hangingPunct="1">
              <a:defRPr/>
            </a:pPr>
            <a:r>
              <a:rPr lang="zh-CN" altLang="en-US" sz="29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5.归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后五年，吾妻来归（动词，旧时指女子出嫁）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吾妻归宁（动词，返回）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周公吐哺，天下归心（动词，归向，归附）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9105" y="7899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文言知识</a:t>
            </a:r>
          </a:p>
        </p:txBody>
      </p:sp>
      <p:pic>
        <p:nvPicPr>
          <p:cNvPr id="58371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4852988"/>
            <a:ext cx="3048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90550" y="2093913"/>
            <a:ext cx="8280400" cy="3662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9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【一词多义】</a:t>
            </a:r>
          </a:p>
          <a:p>
            <a:pPr eaLnBrk="1" hangingPunct="1">
              <a:defRPr/>
            </a:pPr>
            <a:r>
              <a:rPr lang="zh-CN" altLang="en-US" sz="29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6.之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三五之夜，明月半墙（结构助词，的）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他日汝当用之（代词，代指象笏）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抚之甚厚（代词，她，指老妪）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儿之成，则可待乎（助词，用于主谓之间，取消句子独立性，可不译）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久之，能以足音辨人（音节助词，不译）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9105" y="7899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文言知识</a:t>
            </a:r>
          </a:p>
        </p:txBody>
      </p:sp>
      <p:pic>
        <p:nvPicPr>
          <p:cNvPr id="60419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4852988"/>
            <a:ext cx="3048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268413" y="2160588"/>
            <a:ext cx="6142037" cy="2954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1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【一词多义】</a:t>
            </a:r>
          </a:p>
          <a:p>
            <a:pPr eaLnBrk="1" hangingPunct="1">
              <a:defRPr/>
            </a:pPr>
            <a:r>
              <a:rPr lang="zh-CN" altLang="en-US" sz="31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7.而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客逾庖而宴（连词，表顺承）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而母立于兹（代词，你的）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而庭阶寂寂（连词，表转折）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呱呱而泣（连词，表修饰）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9105" y="7899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文言知识</a:t>
            </a:r>
          </a:p>
        </p:txBody>
      </p:sp>
      <p:pic>
        <p:nvPicPr>
          <p:cNvPr id="6246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4852988"/>
            <a:ext cx="3048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249363" y="2376488"/>
            <a:ext cx="6645275" cy="2476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1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【一词多义】</a:t>
            </a:r>
          </a:p>
          <a:p>
            <a:pPr eaLnBrk="1" hangingPunct="1">
              <a:defRPr/>
            </a:pPr>
            <a:r>
              <a:rPr lang="zh-CN" altLang="en-US" sz="31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8.于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又杂植兰桂竹木于庭（介词，在）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室西连于中闺（介词，跟，和）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其制稍异于前（介词，比）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2"/>
          <p:cNvSpPr>
            <a:spLocks noChangeArrowheads="1"/>
          </p:cNvSpPr>
          <p:nvPr/>
        </p:nvSpPr>
        <p:spPr bwMode="auto">
          <a:xfrm>
            <a:off x="0" y="1695450"/>
            <a:ext cx="6264275" cy="470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500" b="1">
                <a:latin typeface="宋体" panose="02010600030101010101" pitchFamily="2" charset="-122"/>
                <a:sym typeface="+mn-ea"/>
              </a:rPr>
              <a:t>    </a:t>
            </a:r>
            <a:r>
              <a:rPr lang="en-US" sz="2500" b="1">
                <a:latin typeface="宋体" panose="02010600030101010101" pitchFamily="2" charset="-122"/>
                <a:sym typeface="+mn-ea"/>
              </a:rPr>
              <a:t>归有光，</a:t>
            </a:r>
            <a:r>
              <a:rPr lang="en-US" sz="25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字熙甫</a:t>
            </a:r>
            <a:r>
              <a:rPr lang="en-US" sz="2500" b="1">
                <a:latin typeface="宋体" panose="02010600030101010101" pitchFamily="2" charset="-122"/>
                <a:sym typeface="+mn-ea"/>
              </a:rPr>
              <a:t>，又字开甫，别号震川，又</a:t>
            </a:r>
            <a:r>
              <a:rPr lang="en-US" sz="25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号项脊生</a:t>
            </a:r>
            <a:r>
              <a:rPr lang="en-US" sz="2500" b="1">
                <a:latin typeface="宋体" panose="02010600030101010101" pitchFamily="2" charset="-122"/>
                <a:sym typeface="+mn-ea"/>
              </a:rPr>
              <a:t>，苏州府昆山县宣化里人，明朝中散攵文家、官员。他崇尚唐宋古文，其散文风格朴实，感情真挚，是明代</a:t>
            </a:r>
            <a:r>
              <a:rPr lang="en-US" sz="25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“唐宋派”</a:t>
            </a:r>
            <a:r>
              <a:rPr lang="en-US" sz="2500" b="1">
                <a:latin typeface="宋体" panose="02010600030101010101" pitchFamily="2" charset="-122"/>
                <a:sym typeface="+mn-ea"/>
              </a:rPr>
              <a:t>代表作家之一，与唐顺之、王慎中并称为</a:t>
            </a:r>
            <a:r>
              <a:rPr lang="en-US" sz="25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“嘉靖三大家”</a:t>
            </a:r>
            <a:r>
              <a:rPr lang="en-US" sz="2500" b="1">
                <a:latin typeface="宋体" panose="02010600030101010101" pitchFamily="2" charset="-122"/>
                <a:sym typeface="+mn-ea"/>
              </a:rPr>
              <a:t>，代表作有</a:t>
            </a:r>
            <a:r>
              <a:rPr lang="en-US" altLang="zh-CN" sz="2500" b="1">
                <a:latin typeface="宋体" panose="02010600030101010101" pitchFamily="2" charset="-122"/>
                <a:sym typeface="+mn-ea"/>
              </a:rPr>
              <a:t>《</a:t>
            </a:r>
            <a:r>
              <a:rPr lang="en-US" sz="2500" b="1">
                <a:latin typeface="宋体" panose="02010600030101010101" pitchFamily="2" charset="-122"/>
                <a:sym typeface="+mn-ea"/>
              </a:rPr>
              <a:t>震川先生集</a:t>
            </a:r>
            <a:r>
              <a:rPr lang="en-US" altLang="zh-CN" sz="2500" b="1">
                <a:latin typeface="宋体" panose="02010600030101010101" pitchFamily="2" charset="-122"/>
                <a:sym typeface="+mn-ea"/>
              </a:rPr>
              <a:t>》《</a:t>
            </a:r>
            <a:r>
              <a:rPr lang="en-US" sz="2500" b="1">
                <a:latin typeface="宋体" panose="02010600030101010101" pitchFamily="2" charset="-122"/>
                <a:sym typeface="+mn-ea"/>
              </a:rPr>
              <a:t>三吴水利录</a:t>
            </a:r>
            <a:r>
              <a:rPr lang="en-US" altLang="zh-CN" sz="2500" b="1">
                <a:latin typeface="宋体" panose="02010600030101010101" pitchFamily="2" charset="-122"/>
                <a:sym typeface="+mn-ea"/>
              </a:rPr>
              <a:t>》</a:t>
            </a:r>
            <a:r>
              <a:rPr lang="en-US" sz="2500" b="1">
                <a:latin typeface="宋体" panose="02010600030101010101" pitchFamily="2" charset="-122"/>
                <a:sym typeface="+mn-ea"/>
              </a:rPr>
              <a:t>等。</a:t>
            </a:r>
          </a:p>
          <a:p>
            <a:pPr eaLnBrk="1" hangingPunct="1"/>
            <a:r>
              <a:rPr lang="en-US" altLang="zh-CN" sz="2500" b="1">
                <a:latin typeface="宋体" panose="02010600030101010101" pitchFamily="2" charset="-122"/>
                <a:sym typeface="+mn-ea"/>
              </a:rPr>
              <a:t>    </a:t>
            </a:r>
            <a:r>
              <a:rPr lang="en-US" sz="2500" b="1">
                <a:latin typeface="宋体" panose="02010600030101010101" pitchFamily="2" charset="-122"/>
                <a:sym typeface="+mn-ea"/>
              </a:rPr>
              <a:t>归有光生平坎坷，历经幼年丧母、科场八次落第、青年丧妻、家道衰落和叔伯不睦的挫折，但这些都不妨碍他不事雕琢取自天然的散文风格的形成，不妨碍他被人们称为</a:t>
            </a:r>
            <a:r>
              <a:rPr lang="en-US" sz="25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“今之欧阳修”</a:t>
            </a:r>
            <a:r>
              <a:rPr lang="en-US" sz="2500" b="1">
                <a:latin typeface="宋体" panose="02010600030101010101" pitchFamily="2" charset="-122"/>
                <a:sym typeface="+mn-ea"/>
              </a:rPr>
              <a:t>，成为</a:t>
            </a:r>
            <a:r>
              <a:rPr lang="en-US" sz="2500" b="1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明代伟大的散文家</a:t>
            </a:r>
            <a:r>
              <a:rPr lang="en-US" sz="2500" b="1">
                <a:latin typeface="宋体" panose="02010600030101010101" pitchFamily="2" charset="-122"/>
                <a:sym typeface="+mn-ea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00050" y="641985"/>
            <a:ext cx="314515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走近作者</a:t>
            </a:r>
          </a:p>
        </p:txBody>
      </p:sp>
      <p:pic>
        <p:nvPicPr>
          <p:cNvPr id="9220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26200" y="2146300"/>
            <a:ext cx="2717800" cy="380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9105" y="70675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文言知识</a:t>
            </a:r>
          </a:p>
        </p:txBody>
      </p:sp>
      <p:pic>
        <p:nvPicPr>
          <p:cNvPr id="64515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4852988"/>
            <a:ext cx="3048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17538" y="1635125"/>
            <a:ext cx="7908925" cy="4614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【古今异义】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1.室仅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方丈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，可容一人居（古义：一丈见方。今义：①佛寺或道观中住持住的房间；②寺院的住持。）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往往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而是（古义：到处。今义：表示根据以往的经验，某种情况在一定条件下时常存在或经常发生。）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9105" y="7899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文言知识</a:t>
            </a:r>
          </a:p>
        </p:txBody>
      </p:sp>
      <p:pic>
        <p:nvPicPr>
          <p:cNvPr id="66563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4852988"/>
            <a:ext cx="3048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957263" y="1947863"/>
            <a:ext cx="8280400" cy="3430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1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【词类活用】</a:t>
            </a:r>
          </a:p>
          <a:p>
            <a:pPr eaLnBrk="1" hangingPunct="1">
              <a:defRPr/>
            </a:pPr>
            <a:r>
              <a:rPr lang="zh-CN" altLang="en-US" sz="31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1.名词的活用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雨泽</a:t>
            </a:r>
            <a:r>
              <a:rPr lang="zh-CN" altLang="en-US" sz="31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</a:t>
            </a: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注（名词作状语，向下）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使不</a:t>
            </a:r>
            <a:r>
              <a:rPr lang="zh-CN" altLang="en-US" sz="31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上</a:t>
            </a: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漏（名词作状语，从上面）</a:t>
            </a:r>
          </a:p>
          <a:p>
            <a:pPr eaLnBrk="1" hangingPunct="1">
              <a:defRPr/>
            </a:pPr>
            <a:r>
              <a:rPr lang="zh-CN" altLang="en-US" sz="31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前</a:t>
            </a: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辟四窗（名词作状语，在前面）</a:t>
            </a:r>
          </a:p>
          <a:p>
            <a:pPr eaLnBrk="1" hangingPunct="1">
              <a:defRPr/>
            </a:pPr>
            <a:r>
              <a:rPr lang="zh-CN" altLang="en-US" sz="31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垣墙</a:t>
            </a: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周庭（名词用作动词，砌上垣墙）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客逾庖而</a:t>
            </a:r>
            <a:r>
              <a:rPr lang="zh-CN" altLang="en-US" sz="31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宴</a:t>
            </a: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（名词用作动词，吃饭）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9105" y="7899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文言知识</a:t>
            </a:r>
          </a:p>
        </p:txBody>
      </p:sp>
      <p:pic>
        <p:nvPicPr>
          <p:cNvPr id="68611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4852988"/>
            <a:ext cx="3048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84200" y="1920875"/>
            <a:ext cx="8280400" cy="3970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【词类活用】</a:t>
            </a:r>
          </a:p>
          <a:p>
            <a:pPr eaLnBrk="1" hangingPunct="1">
              <a:defRPr/>
            </a:pPr>
            <a:r>
              <a:rPr lang="zh-CN" altLang="en-US" sz="28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1.名词的活用</a:t>
            </a:r>
          </a:p>
          <a:p>
            <a:pPr eaLnBrk="1" hangingPunct="1">
              <a:defRPr/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妪，先大母婢也，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乳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二世（名词用作动词，喂奶、哺育）</a:t>
            </a:r>
          </a:p>
          <a:p>
            <a:pPr eaLnBrk="1" hangingPunct="1">
              <a:defRPr/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此吾祖太常公宣德间执此以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朝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（名词用作动词，上朝）</a:t>
            </a:r>
          </a:p>
          <a:p>
            <a:pPr eaLnBrk="1" hangingPunct="1">
              <a:defRPr/>
            </a:pP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内外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多置小门墙（名词作状语，“内”，在里面；“外”，在外面）</a:t>
            </a:r>
          </a:p>
          <a:p>
            <a:pPr eaLnBrk="1" hangingPunct="1">
              <a:defRPr/>
            </a:pP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吾妻死之年所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手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植也（名词作状语，亲手）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9105" y="78994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文言知识</a:t>
            </a:r>
          </a:p>
        </p:txBody>
      </p:sp>
      <p:pic>
        <p:nvPicPr>
          <p:cNvPr id="70659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4852988"/>
            <a:ext cx="3048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969963" y="2147888"/>
            <a:ext cx="7562850" cy="30464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【词类活用】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2.形容词的活用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亦遂增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胜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（形容词用作名词，美好的景致）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借书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满</a:t>
            </a:r>
            <a:r>
              <a:rPr lang="zh-CN" altLang="en-US" sz="3200" b="1">
                <a:latin typeface="宋体" panose="02010600030101010101" pitchFamily="2" charset="-122"/>
                <a:cs typeface="宋体" panose="02010600030101010101" pitchFamily="2" charset="-122"/>
              </a:rPr>
              <a:t>架（形容词用作动词，装满）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9105" y="69532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文言知识</a:t>
            </a:r>
          </a:p>
        </p:txBody>
      </p:sp>
      <p:pic>
        <p:nvPicPr>
          <p:cNvPr id="7270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4852988"/>
            <a:ext cx="3048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757238" y="1885950"/>
            <a:ext cx="7820025" cy="2954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1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【特殊句式】</a:t>
            </a:r>
          </a:p>
          <a:p>
            <a:pPr eaLnBrk="1" hangingPunct="1">
              <a:defRPr/>
            </a:pPr>
            <a:r>
              <a:rPr lang="zh-CN" altLang="en-US" sz="31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1.判断句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项脊轩，旧南阁子也（……也，表判断）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妪，先大母婢也（……也，表判断）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庭有枇杷树，吾妻死之年所手植也（……也，表判断）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9105" y="69532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文言知识</a:t>
            </a:r>
          </a:p>
        </p:txBody>
      </p:sp>
      <p:pic>
        <p:nvPicPr>
          <p:cNvPr id="74755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4852988"/>
            <a:ext cx="3048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757238" y="1992313"/>
            <a:ext cx="7820025" cy="3906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31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【特殊句式】</a:t>
            </a:r>
          </a:p>
          <a:p>
            <a:pPr eaLnBrk="1" hangingPunct="1">
              <a:defRPr/>
            </a:pPr>
            <a:r>
              <a:rPr lang="zh-CN" altLang="en-US" sz="31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2.省略句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（余）又杂植兰桂竹木于庭（省略主语“余”）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使（之）不上漏（省略代词“之”）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明月（照）半墙（省略谓语“照”）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余自束发读书（于）轩中（省略介词“于”）</a:t>
            </a:r>
          </a:p>
          <a:p>
            <a:pPr eaLnBrk="1" hangingPunct="1">
              <a:defRPr/>
            </a:pPr>
            <a:r>
              <a:rPr lang="zh-CN" altLang="en-US" sz="3100" b="1">
                <a:latin typeface="宋体" panose="02010600030101010101" pitchFamily="2" charset="-122"/>
                <a:cs typeface="宋体" panose="02010600030101010101" pitchFamily="2" charset="-122"/>
              </a:rPr>
              <a:t>垣墙（于）周庭（省略介词“于”）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59105" y="69532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文言知识</a:t>
            </a:r>
          </a:p>
        </p:txBody>
      </p:sp>
      <p:pic>
        <p:nvPicPr>
          <p:cNvPr id="76803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4852988"/>
            <a:ext cx="3048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508000" y="1792288"/>
            <a:ext cx="8126413" cy="410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altLang="en-US" sz="29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【特殊句式】</a:t>
            </a:r>
          </a:p>
          <a:p>
            <a:pPr eaLnBrk="1" hangingPunct="1">
              <a:defRPr/>
            </a:pPr>
            <a:r>
              <a:rPr lang="zh-CN" altLang="en-US" sz="29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3.状语后置句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杂植兰桂竹木于庭（即“于庭杂植兰桂竹木”）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鸡栖于厅（即“鸡于厅栖”）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其制稍异于前（即“其制于前稍异”）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室西连于中闺（即“室西于中闺连”）</a:t>
            </a:r>
          </a:p>
          <a:p>
            <a:pPr eaLnBrk="1" hangingPunct="1">
              <a:defRPr/>
            </a:pPr>
            <a:r>
              <a:rPr lang="zh-CN" altLang="en-US" sz="2900" b="1">
                <a:solidFill>
                  <a:schemeClr val="accent6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4.被动句</a:t>
            </a:r>
          </a:p>
          <a:p>
            <a:pPr eaLnBrk="1" hangingPunct="1">
              <a:defRPr/>
            </a:pPr>
            <a:r>
              <a:rPr lang="zh-CN" altLang="en-US" sz="2900" b="1">
                <a:latin typeface="宋体" panose="02010600030101010101" pitchFamily="2" charset="-122"/>
                <a:cs typeface="宋体" panose="02010600030101010101" pitchFamily="2" charset="-122"/>
              </a:rPr>
              <a:t>轩凡四遭火，得不焚（“焚”，意念被动，被焚毁）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6370" y="440055"/>
            <a:ext cx="3954145" cy="70675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0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sp>
        <p:nvSpPr>
          <p:cNvPr id="78851" name="文本框 1"/>
          <p:cNvSpPr txBox="1">
            <a:spLocks noChangeArrowheads="1"/>
          </p:cNvSpPr>
          <p:nvPr/>
        </p:nvSpPr>
        <p:spPr bwMode="auto">
          <a:xfrm>
            <a:off x="0" y="1252538"/>
            <a:ext cx="9144000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2100" b="1">
                <a:latin typeface="宋体" panose="02010600030101010101" pitchFamily="2" charset="-122"/>
              </a:rPr>
              <a:t>阅读下面的文字，完成问题。</a:t>
            </a:r>
          </a:p>
          <a:p>
            <a:pPr algn="ctr" eaLnBrk="1" hangingPunct="1"/>
            <a:r>
              <a:rPr lang="zh-CN" sz="2100" b="1">
                <a:latin typeface="宋体" panose="02010600030101010101" pitchFamily="2" charset="-122"/>
              </a:rPr>
              <a:t>野鹤轩壁记①</a:t>
            </a:r>
          </a:p>
          <a:p>
            <a:pPr algn="ctr" eaLnBrk="1" hangingPunct="1"/>
            <a:r>
              <a:rPr lang="zh-CN" sz="2100" b="1">
                <a:latin typeface="宋体" panose="02010600030101010101" pitchFamily="2" charset="-122"/>
              </a:rPr>
              <a:t>归有光</a:t>
            </a:r>
          </a:p>
          <a:p>
            <a:pPr eaLnBrk="1" hangingPunct="1"/>
            <a:r>
              <a:rPr lang="zh-CN" altLang="zh-CN" sz="2100" b="1">
                <a:latin typeface="宋体" panose="02010600030101010101" pitchFamily="2" charset="-122"/>
              </a:rPr>
              <a:t>    </a:t>
            </a:r>
            <a:r>
              <a:rPr lang="zh-CN" sz="2100" b="1">
                <a:latin typeface="宋体" panose="02010600030101010101" pitchFamily="2" charset="-122"/>
              </a:rPr>
              <a:t>嘉靖戊戌之春，予与诸友会文于野鹤轩。吾昆之马鞍山②，小而实奇；轩在山之麓，旁有泉，芳冽可饮。稍折而东，多盘石，山之胜处，俗谓之东崖，亦谓刘龙洲③墓，以宋刘过葬于此。墓在乱石中，从墓间仰视，苍碧嶙峋，不见有土。惟石壁旁有小径，蜿蜒出其上，莫测所往。意其间有仙人居也。</a:t>
            </a:r>
          </a:p>
          <a:p>
            <a:pPr eaLnBrk="1" hangingPunct="1"/>
            <a:r>
              <a:rPr lang="zh-CN" altLang="zh-CN" sz="2100" b="1">
                <a:latin typeface="宋体" panose="02010600030101010101" pitchFamily="2" charset="-122"/>
              </a:rPr>
              <a:t>    </a:t>
            </a:r>
            <a:r>
              <a:rPr lang="zh-CN" sz="2100" b="1">
                <a:latin typeface="宋体" panose="02010600030101010101" pitchFamily="2" charset="-122"/>
              </a:rPr>
              <a:t>始，慈溪杨子器名父创此轩。令能好文爱士，不为俗吏者，称名父。今奉以为名父祠。嗟夫！名父岂知四十余年之后，吾党之聚于此耶？</a:t>
            </a:r>
          </a:p>
          <a:p>
            <a:pPr eaLnBrk="1" hangingPunct="1"/>
            <a:r>
              <a:rPr lang="zh-CN" altLang="zh-CN" sz="2100" b="1">
                <a:latin typeface="宋体" panose="02010600030101010101" pitchFamily="2" charset="-122"/>
              </a:rPr>
              <a:t>    </a:t>
            </a:r>
            <a:r>
              <a:rPr lang="zh-CN" sz="2100" b="1">
                <a:latin typeface="宋体" panose="02010600030101010101" pitchFamily="2" charset="-122"/>
              </a:rPr>
              <a:t>时会者六人，后至者二人。潘士英自嘉定来，汲泉煮茗，翻为主人。予等时时散去，士英独与其徒处。烈风暴雨，崖崩石落，山鬼夜号，可念也。</a:t>
            </a:r>
          </a:p>
          <a:p>
            <a:pPr algn="r" eaLnBrk="1" hangingPunct="1"/>
            <a:r>
              <a:rPr lang="zh-CN" sz="2100" b="1">
                <a:latin typeface="宋体" panose="02010600030101010101" pitchFamily="2" charset="-122"/>
              </a:rPr>
              <a:t>（有删改）</a:t>
            </a:r>
          </a:p>
          <a:p>
            <a:pPr eaLnBrk="1" hangingPunct="1"/>
            <a:r>
              <a:rPr lang="zh-CN" altLang="zh-CN" sz="2100" b="1">
                <a:latin typeface="宋体" panose="02010600030101010101" pitchFamily="2" charset="-122"/>
              </a:rPr>
              <a:t>【</a:t>
            </a:r>
            <a:r>
              <a:rPr lang="zh-CN" sz="2100" b="1">
                <a:latin typeface="宋体" panose="02010600030101010101" pitchFamily="2" charset="-122"/>
              </a:rPr>
              <a:t>注</a:t>
            </a:r>
            <a:r>
              <a:rPr lang="zh-CN" altLang="zh-CN" sz="2100" b="1">
                <a:latin typeface="宋体" panose="02010600030101010101" pitchFamily="2" charset="-122"/>
              </a:rPr>
              <a:t>】①</a:t>
            </a:r>
            <a:r>
              <a:rPr lang="zh-CN" sz="2100" b="1">
                <a:latin typeface="宋体" panose="02010600030101010101" pitchFamily="2" charset="-122"/>
              </a:rPr>
              <a:t>野鹤轩：在昆山境内。写作此文时归有光</a:t>
            </a:r>
            <a:r>
              <a:rPr lang="zh-CN" altLang="zh-CN" sz="2100" b="1">
                <a:latin typeface="宋体" panose="02010600030101010101" pitchFamily="2" charset="-122"/>
              </a:rPr>
              <a:t>32</a:t>
            </a:r>
            <a:r>
              <a:rPr lang="zh-CN" sz="2100" b="1">
                <a:latin typeface="宋体" panose="02010600030101010101" pitchFamily="2" charset="-122"/>
              </a:rPr>
              <a:t>岁。②昆：昆山。马鞍山在昆山县西北。③刘龙洲：刘过，南宋爱国诗人，号龙洲道人。积极要求抗金北伐，诗风豪放。死后葬于马鞍山。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5605" y="634365"/>
            <a:ext cx="3954145" cy="70675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0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sp>
        <p:nvSpPr>
          <p:cNvPr id="80899" name="文本框 1"/>
          <p:cNvSpPr txBox="1">
            <a:spLocks noChangeArrowheads="1"/>
          </p:cNvSpPr>
          <p:nvPr/>
        </p:nvSpPr>
        <p:spPr bwMode="auto">
          <a:xfrm>
            <a:off x="511175" y="1597025"/>
            <a:ext cx="8439150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600" b="1">
                <a:latin typeface="宋体" panose="02010600030101010101" pitchFamily="2" charset="-122"/>
              </a:rPr>
              <a:t>1.</a:t>
            </a:r>
            <a:r>
              <a:rPr lang="zh-CN" sz="2600" b="1">
                <a:latin typeface="宋体" panose="02010600030101010101" pitchFamily="2" charset="-122"/>
              </a:rPr>
              <a:t>下列对文中第二段的理解和分析，不正确的一项是</a:t>
            </a:r>
            <a:r>
              <a:rPr lang="zh-CN" altLang="zh-CN" sz="2600" b="1">
                <a:latin typeface="宋体" panose="02010600030101010101" pitchFamily="2" charset="-122"/>
              </a:rPr>
              <a:t>(   )</a:t>
            </a:r>
          </a:p>
          <a:p>
            <a:pPr eaLnBrk="1" hangingPunct="1"/>
            <a:r>
              <a:rPr lang="zh-CN" altLang="zh-CN" sz="2600" b="1">
                <a:latin typeface="宋体" panose="02010600030101010101" pitchFamily="2" charset="-122"/>
              </a:rPr>
              <a:t>A.</a:t>
            </a:r>
            <a:r>
              <a:rPr lang="zh-CN" sz="2600" b="1">
                <a:latin typeface="宋体" panose="02010600030101010101" pitchFamily="2" charset="-122"/>
              </a:rPr>
              <a:t>浙江慈溪人杨子器是野鹤轩的创建人，曾任昆山县令。</a:t>
            </a:r>
          </a:p>
          <a:p>
            <a:pPr eaLnBrk="1" hangingPunct="1"/>
            <a:r>
              <a:rPr lang="zh-CN" altLang="zh-CN" sz="2600" b="1">
                <a:latin typeface="宋体" panose="02010600030101010101" pitchFamily="2" charset="-122"/>
              </a:rPr>
              <a:t>B.</a:t>
            </a:r>
            <a:r>
              <a:rPr lang="zh-CN" sz="2600" b="1">
                <a:latin typeface="宋体" panose="02010600030101010101" pitchFamily="2" charset="-122"/>
              </a:rPr>
              <a:t>杨子器为政清廉，贤能有德，喜爱富有文学才华的士人。</a:t>
            </a:r>
          </a:p>
          <a:p>
            <a:pPr eaLnBrk="1" hangingPunct="1"/>
            <a:r>
              <a:rPr lang="zh-CN" altLang="zh-CN" sz="2600" b="1">
                <a:latin typeface="宋体" panose="02010600030101010101" pitchFamily="2" charset="-122"/>
              </a:rPr>
              <a:t>C.</a:t>
            </a:r>
            <a:r>
              <a:rPr lang="zh-CN" sz="2600" b="1">
                <a:latin typeface="宋体" panose="02010600030101010101" pitchFamily="2" charset="-122"/>
              </a:rPr>
              <a:t>作者称杨子器“不为俗吏者”，称赞了杨氏官品和人品。</a:t>
            </a:r>
          </a:p>
          <a:p>
            <a:pPr eaLnBrk="1" hangingPunct="1"/>
            <a:r>
              <a:rPr lang="zh-CN" altLang="zh-CN" sz="2600" b="1">
                <a:latin typeface="宋体" panose="02010600030101010101" pitchFamily="2" charset="-122"/>
              </a:rPr>
              <a:t>D.</a:t>
            </a:r>
            <a:r>
              <a:rPr lang="zh-CN" sz="2600" b="1">
                <a:latin typeface="宋体" panose="02010600030101010101" pitchFamily="2" charset="-122"/>
              </a:rPr>
              <a:t>作者与友人相聚于刘龙洲墓侧，暗含其追慕先贤之意。</a:t>
            </a:r>
          </a:p>
        </p:txBody>
      </p:sp>
      <p:pic>
        <p:nvPicPr>
          <p:cNvPr id="80900" name="图片 4" descr="企业微信截图_160091391549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96225" y="5688013"/>
            <a:ext cx="1247775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784225" y="1933575"/>
            <a:ext cx="358775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3600" b="1">
                <a:solidFill>
                  <a:schemeClr val="accent5"/>
                </a:solidFill>
              </a:rPr>
              <a:t>B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95288" y="5159375"/>
            <a:ext cx="8088312" cy="11985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sz="2400" b="1">
                <a:solidFill>
                  <a:schemeClr val="accent5"/>
                </a:solidFill>
              </a:rPr>
              <a:t>解析：“喜爱富有文学才华的士人”错误，由原文“令能好文爱士”可知，他喜欢读文章，关爱读书人；“杨子器为政清廉，贤能有德”于文无据。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0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7650" y="548005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82947" name="图片 4" descr="企业微信截图_160091391549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26325" y="5414963"/>
            <a:ext cx="1717675" cy="111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948" name="文本框 1"/>
          <p:cNvSpPr txBox="1">
            <a:spLocks noChangeArrowheads="1"/>
          </p:cNvSpPr>
          <p:nvPr/>
        </p:nvSpPr>
        <p:spPr bwMode="auto">
          <a:xfrm>
            <a:off x="1060450" y="1939925"/>
            <a:ext cx="66500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28700" algn="l"/>
                <a:tab pos="1851025" algn="l"/>
                <a:tab pos="2538095" algn="l"/>
                <a:tab pos="3222625" algn="l"/>
              </a:tabLs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3000" b="1">
                <a:latin typeface="宋体" panose="02010600030101010101" pitchFamily="2" charset="-122"/>
                <a:sym typeface="+mn-ea"/>
              </a:rPr>
              <a:t>2.</a:t>
            </a:r>
            <a:r>
              <a:rPr lang="zh-CN" sz="3000" b="1">
                <a:latin typeface="宋体" panose="02010600030101010101" pitchFamily="2" charset="-122"/>
                <a:sym typeface="+mn-ea"/>
              </a:rPr>
              <a:t>第一段写刘过的墓，用意是什么？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966788" y="3071813"/>
            <a:ext cx="7210425" cy="22463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sz="2800" b="1">
                <a:solidFill>
                  <a:schemeClr val="accent5"/>
                </a:solidFill>
              </a:rPr>
              <a:t>答案：表达对刘过的敬慕之情；刘过乃爱国志士，作者引以为同类。</a:t>
            </a:r>
          </a:p>
          <a:p>
            <a:pPr eaLnBrk="1" hangingPunct="1">
              <a:defRPr/>
            </a:pPr>
            <a:r>
              <a:rPr lang="zh-CN" sz="2800" b="1">
                <a:solidFill>
                  <a:schemeClr val="accent5"/>
                </a:solidFill>
              </a:rPr>
              <a:t>解析：由文章注释可知，刘过要求抗金北伐，乃爱国志士，作者引以为同类，表达对刘过的敬慕之情。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510" y="549275"/>
            <a:ext cx="314515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背景介绍</a:t>
            </a:r>
          </a:p>
        </p:txBody>
      </p:sp>
      <p:pic>
        <p:nvPicPr>
          <p:cNvPr id="11267" name="图片 1" descr="企业微信截图_16123393601910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3050" y="4151313"/>
            <a:ext cx="2520950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矩形 5"/>
          <p:cNvSpPr>
            <a:spLocks noChangeArrowheads="1"/>
          </p:cNvSpPr>
          <p:nvPr/>
        </p:nvSpPr>
        <p:spPr bwMode="auto">
          <a:xfrm>
            <a:off x="534988" y="1874838"/>
            <a:ext cx="8074025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宋体" panose="02010600030101010101" pitchFamily="2" charset="-122"/>
                <a:sym typeface="+mn-ea"/>
              </a:rPr>
              <a:t>    </a:t>
            </a:r>
            <a:r>
              <a:rPr lang="zh-CN" sz="2800" b="1">
                <a:latin typeface="宋体" panose="02010600030101010101" pitchFamily="2" charset="-122"/>
                <a:sym typeface="+mn-ea"/>
              </a:rPr>
              <a:t>归有光主要生活在明朝嘉靖、隆庆时期，当时明王朝的统治者十分昏庸腐朽，长期处于清贫生活中的他敢于正视现实，其作品在一定程度上揭露了时代矛盾，较深刻地反映了当时的社会生活。归有光的散文多以身边琐事着笔。“项脊轩”是他的书斋名，也是他家庭变故和身世遭遇的见证，那里记录着他的希望和梦想，也留下了他的喜悦和悲伤。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8460" y="61341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84995" name="图片 4" descr="企业微信截图_160091391549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6013" y="5400675"/>
            <a:ext cx="1677987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996" name="文本框 1"/>
          <p:cNvSpPr txBox="1">
            <a:spLocks noChangeArrowheads="1"/>
          </p:cNvSpPr>
          <p:nvPr/>
        </p:nvSpPr>
        <p:spPr bwMode="auto">
          <a:xfrm>
            <a:off x="377825" y="1677988"/>
            <a:ext cx="841851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宋体" panose="02010600030101010101" pitchFamily="2" charset="-122"/>
              </a:rPr>
              <a:t>3.</a:t>
            </a:r>
            <a:r>
              <a:rPr lang="en-US" sz="2800" b="1">
                <a:latin typeface="宋体" panose="02010600030101010101" pitchFamily="2" charset="-122"/>
              </a:rPr>
              <a:t>赏析第三段画线句子。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77825" y="2495550"/>
            <a:ext cx="8418513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sz="2400" b="1">
                <a:solidFill>
                  <a:schemeClr val="accent5"/>
                </a:solidFill>
                <a:sym typeface="+mn-ea"/>
              </a:rPr>
              <a:t>答案：多用四字短语，简洁短促，创设出惊心动魄的场景，暗示聚会诸君的不同凡响。</a:t>
            </a:r>
          </a:p>
          <a:p>
            <a:pPr eaLnBrk="1" hangingPunct="1">
              <a:defRPr/>
            </a:pPr>
            <a:r>
              <a:rPr lang="zh-CN" sz="2400" b="1">
                <a:solidFill>
                  <a:schemeClr val="accent5"/>
                </a:solidFill>
                <a:sym typeface="+mn-ea"/>
              </a:rPr>
              <a:t>解析：</a:t>
            </a:r>
            <a:r>
              <a:rPr lang="zh-CN" sz="2400" b="1">
                <a:solidFill>
                  <a:schemeClr val="accent5"/>
                </a:solidFill>
                <a:latin typeface="Times New Roman" panose="02020603050405020304" pitchFamily="18" charset="0"/>
              </a:rPr>
              <a:t>赏析句子，首先指出句子运用的艺术手法，然后结合具体内容分析是如何运用该手法的，最后指出句子运用该手法有什么表达效果，或者表达了作者的什么情感。画线句子“烈风暴雨，崖崩石落，山鬼夜号，可念也”多用四字短语，简洁短促；“狂风暴雨”“崖崩石落”“山鬼夜号”等环境描写创设出惊心动魄的场景，暗示聚会诸君的不同凡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8460" y="90551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87043" name="图片 4" descr="企业微信截图_160091391549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6013" y="5400675"/>
            <a:ext cx="1677987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4" name="文本框 1"/>
          <p:cNvSpPr txBox="1">
            <a:spLocks noChangeArrowheads="1"/>
          </p:cNvSpPr>
          <p:nvPr/>
        </p:nvSpPr>
        <p:spPr bwMode="auto">
          <a:xfrm>
            <a:off x="649288" y="2343150"/>
            <a:ext cx="7847012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宋体" panose="02010600030101010101" pitchFamily="2" charset="-122"/>
              </a:rPr>
              <a:t>4.</a:t>
            </a:r>
            <a:r>
              <a:rPr lang="en-US" sz="2800" b="1">
                <a:latin typeface="宋体" panose="02010600030101010101" pitchFamily="2" charset="-122"/>
              </a:rPr>
              <a:t>微写作。</a:t>
            </a:r>
          </a:p>
          <a:p>
            <a:pPr eaLnBrk="1" hangingPunct="1"/>
            <a:r>
              <a:rPr lang="en-US" sz="2800" b="1">
                <a:latin typeface="宋体" panose="02010600030101010101" pitchFamily="2" charset="-122"/>
              </a:rPr>
              <a:t>或许母亲的一个眼神、一根白发、一声叮咛，父亲的一个动作、一次呵斥，一声叹息，仍深深地印在我们的脑海里。学习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en-US" sz="2800" b="1">
                <a:latin typeface="宋体" panose="02010600030101010101" pitchFamily="2" charset="-122"/>
              </a:rPr>
              <a:t>项脊轩志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en-US" sz="2800" b="1">
                <a:latin typeface="宋体" panose="02010600030101010101" pitchFamily="2" charset="-122"/>
              </a:rPr>
              <a:t>中的描写技巧，选取生活中的一些小事、场景，写一段表现亲情的文字。不少于</a:t>
            </a:r>
            <a:r>
              <a:rPr lang="en-US" altLang="zh-CN" sz="2800" b="1">
                <a:latin typeface="宋体" panose="02010600030101010101" pitchFamily="2" charset="-122"/>
              </a:rPr>
              <a:t>300</a:t>
            </a:r>
            <a:r>
              <a:rPr lang="en-US" sz="2800" b="1">
                <a:latin typeface="宋体" panose="02010600030101010101" pitchFamily="2" charset="-122"/>
              </a:rPr>
              <a:t>字。</a:t>
            </a: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8460" y="613410"/>
            <a:ext cx="395414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当堂检测</a:t>
            </a:r>
          </a:p>
        </p:txBody>
      </p:sp>
      <p:pic>
        <p:nvPicPr>
          <p:cNvPr id="89091" name="图片 4" descr="企业微信截图_1600913915495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66013" y="5400675"/>
            <a:ext cx="1677987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" name="文本框 99"/>
          <p:cNvSpPr txBox="1"/>
          <p:nvPr/>
        </p:nvSpPr>
        <p:spPr>
          <a:xfrm>
            <a:off x="508000" y="1851025"/>
            <a:ext cx="7913688" cy="383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zh-CN" sz="2700" b="1">
                <a:solidFill>
                  <a:schemeClr val="accent5"/>
                </a:solidFill>
                <a:latin typeface="Times New Roman" panose="02020603050405020304" pitchFamily="18" charset="0"/>
              </a:rPr>
              <a:t>写作指导：（1）写作对象可以选父亲、母亲、奶奶等，只要能体现亲情均可。</a:t>
            </a:r>
          </a:p>
          <a:p>
            <a:pPr eaLnBrk="1" hangingPunct="1">
              <a:defRPr/>
            </a:pPr>
            <a:r>
              <a:rPr lang="zh-CN" sz="2700" b="1">
                <a:solidFill>
                  <a:schemeClr val="accent5"/>
                </a:solidFill>
                <a:latin typeface="Times New Roman" panose="02020603050405020304" pitchFamily="18" charset="0"/>
              </a:rPr>
              <a:t>（2）选材方面，可选取日常生活中的小事，如妈妈给“我”端饭的瞬间，爸爸睡前悄悄帮“我”关好门的习惯，小学时奶奶送“我”上学的情景等，只有写自己亲身感受过的事，才会表现出最真切的情感，日常生活中的平凡小事更能引人共鸣。</a:t>
            </a:r>
          </a:p>
          <a:p>
            <a:pPr eaLnBrk="1" hangingPunct="1">
              <a:defRPr/>
            </a:pPr>
            <a:r>
              <a:rPr lang="zh-CN" sz="2700" b="1">
                <a:solidFill>
                  <a:schemeClr val="accent5"/>
                </a:solidFill>
                <a:latin typeface="Times New Roman" panose="02020603050405020304" pitchFamily="18" charset="0"/>
              </a:rPr>
              <a:t>（3）抓住人物富有特征的语言、动作、神态等，可以运用比喻、拟人等修辞手法来凸显人物形象。</a:t>
            </a:r>
          </a:p>
        </p:txBody>
      </p:sp>
      <p:pic>
        <p:nvPicPr>
          <p:cNvPr id="89092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998200" y="12522200"/>
            <a:ext cx="3429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8775" y="721360"/>
            <a:ext cx="3954145" cy="14452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题目解说</a:t>
            </a:r>
          </a:p>
          <a:p>
            <a:pPr eaLnBrk="1" hangingPunct="1">
              <a:defRPr/>
            </a:pPr>
            <a:endParaRPr lang="zh-CN" altLang="en-US" sz="44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3315" name="图片 4" descr="企业微信截图_16123393601910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3050" y="4151313"/>
            <a:ext cx="2520950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84213" y="1755775"/>
            <a:ext cx="7775575" cy="396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sz="2800" b="1">
                <a:solidFill>
                  <a:srgbClr val="C00000"/>
                </a:solidFill>
                <a:latin typeface="宋体" panose="02010600030101010101" pitchFamily="2" charset="-122"/>
              </a:rPr>
              <a:t>项脊轩</a:t>
            </a:r>
            <a:r>
              <a:rPr lang="zh-CN" altLang="zh-CN" sz="2800" b="1">
                <a:latin typeface="宋体" panose="02010600030101010101" pitchFamily="2" charset="-122"/>
              </a:rPr>
              <a:t>——</a:t>
            </a:r>
            <a:r>
              <a:rPr lang="zh-CN" sz="2800" b="1">
                <a:latin typeface="宋体" panose="02010600030101010101" pitchFamily="2" charset="-122"/>
              </a:rPr>
              <a:t>书斋名，是作者家中的一个只有一丈见方的斗室。</a:t>
            </a:r>
          </a:p>
          <a:p>
            <a:pPr eaLnBrk="1" hangingPunct="1"/>
            <a:r>
              <a:rPr lang="zh-CN" altLang="zh-CN" sz="2800" b="1">
                <a:latin typeface="宋体" panose="02010600030101010101" pitchFamily="2" charset="-122"/>
              </a:rPr>
              <a:t>    </a:t>
            </a:r>
            <a:r>
              <a:rPr lang="zh-CN" sz="2800" b="1">
                <a:latin typeface="宋体" panose="02010600030101010101" pitchFamily="2" charset="-122"/>
              </a:rPr>
              <a:t>书斋取这样一个名字，据说有双重意思：一是说它窄小，如在颈脊之间；一是因作者远祖归道隆曾在江苏太仓县的项脊泾住过，取此名，有怀宗追远之意。</a:t>
            </a:r>
          </a:p>
          <a:p>
            <a:pPr eaLnBrk="1" hangingPunct="1"/>
            <a:r>
              <a:rPr lang="zh-CN" altLang="zh-CN" sz="2800" b="1">
                <a:latin typeface="宋体" panose="02010600030101010101" pitchFamily="2" charset="-122"/>
              </a:rPr>
              <a:t>    </a:t>
            </a:r>
            <a:r>
              <a:rPr lang="zh-CN" sz="2800" b="1">
                <a:solidFill>
                  <a:srgbClr val="C00000"/>
                </a:solidFill>
                <a:latin typeface="宋体" panose="02010600030101010101" pitchFamily="2" charset="-122"/>
              </a:rPr>
              <a:t>志</a:t>
            </a:r>
            <a:r>
              <a:rPr lang="zh-CN" sz="2800" b="1">
                <a:latin typeface="宋体" panose="02010600030101010101" pitchFamily="2" charset="-122"/>
              </a:rPr>
              <a:t>：古代记叙事物、抒发感情的一种文体，与“记”相似。但“记”通常用以记“事”“物”，“志”以记录人物事迹为主。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58775" y="721360"/>
            <a:ext cx="3954145" cy="14452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层次结构</a:t>
            </a:r>
          </a:p>
          <a:p>
            <a:pPr eaLnBrk="1" hangingPunct="1">
              <a:defRPr/>
            </a:pPr>
            <a:endParaRPr lang="zh-CN" altLang="en-US" sz="4400" b="1"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pic>
        <p:nvPicPr>
          <p:cNvPr id="15363" name="图片 2" descr="企业微信截图_16123393601910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3050" y="4151313"/>
            <a:ext cx="2520950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44525" y="2038350"/>
            <a:ext cx="7854950" cy="332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sz="3000" b="1">
                <a:latin typeface="宋体" panose="02010600030101010101" pitchFamily="2" charset="-122"/>
              </a:rPr>
              <a:t>本文共分为三个部分：</a:t>
            </a:r>
          </a:p>
          <a:p>
            <a:pPr eaLnBrk="1" hangingPunct="1"/>
            <a:r>
              <a:rPr lang="zh-CN" sz="3000" b="1">
                <a:solidFill>
                  <a:srgbClr val="C00000"/>
                </a:solidFill>
                <a:latin typeface="宋体" panose="02010600030101010101" pitchFamily="2" charset="-122"/>
              </a:rPr>
              <a:t>第一部分（第</a:t>
            </a:r>
            <a:r>
              <a:rPr lang="zh-CN" altLang="zh-CN" sz="3000" b="1">
                <a:solidFill>
                  <a:srgbClr val="C00000"/>
                </a:solidFill>
                <a:latin typeface="宋体" panose="02010600030101010101" pitchFamily="2" charset="-122"/>
              </a:rPr>
              <a:t>1</a:t>
            </a:r>
            <a:r>
              <a:rPr lang="zh-CN" sz="3000" b="1">
                <a:solidFill>
                  <a:srgbClr val="C00000"/>
                </a:solidFill>
                <a:latin typeface="宋体" panose="02010600030101010101" pitchFamily="2" charset="-122"/>
              </a:rPr>
              <a:t>段）</a:t>
            </a:r>
            <a:r>
              <a:rPr lang="zh-CN" sz="3000" b="1">
                <a:latin typeface="宋体" panose="02010600030101010101" pitchFamily="2" charset="-122"/>
              </a:rPr>
              <a:t>，写项脊轩修葺前后的不同，以“喜”贯串。</a:t>
            </a:r>
          </a:p>
          <a:p>
            <a:pPr eaLnBrk="1" hangingPunct="1"/>
            <a:r>
              <a:rPr lang="zh-CN" sz="3000" b="1">
                <a:solidFill>
                  <a:srgbClr val="C00000"/>
                </a:solidFill>
                <a:latin typeface="宋体" panose="02010600030101010101" pitchFamily="2" charset="-122"/>
              </a:rPr>
              <a:t>第二部分（第</a:t>
            </a:r>
            <a:r>
              <a:rPr lang="zh-CN" altLang="zh-CN" sz="3000" b="1">
                <a:solidFill>
                  <a:srgbClr val="C00000"/>
                </a:solidFill>
                <a:latin typeface="宋体" panose="02010600030101010101" pitchFamily="2" charset="-122"/>
              </a:rPr>
              <a:t>2-3</a:t>
            </a:r>
            <a:r>
              <a:rPr lang="zh-CN" sz="3000" b="1">
                <a:solidFill>
                  <a:srgbClr val="C00000"/>
                </a:solidFill>
                <a:latin typeface="宋体" panose="02010600030101010101" pitchFamily="2" charset="-122"/>
              </a:rPr>
              <a:t>段）</a:t>
            </a:r>
            <a:r>
              <a:rPr lang="zh-CN" sz="3000" b="1">
                <a:latin typeface="宋体" panose="02010600030101010101" pitchFamily="2" charset="-122"/>
              </a:rPr>
              <a:t>，写对家庭生活琐事的回忆，充满悲情。</a:t>
            </a:r>
          </a:p>
          <a:p>
            <a:pPr eaLnBrk="1" hangingPunct="1"/>
            <a:r>
              <a:rPr lang="zh-CN" sz="3000" b="1">
                <a:solidFill>
                  <a:srgbClr val="C00000"/>
                </a:solidFill>
                <a:latin typeface="宋体" panose="02010600030101010101" pitchFamily="2" charset="-122"/>
              </a:rPr>
              <a:t>第三部分（第</a:t>
            </a:r>
            <a:r>
              <a:rPr lang="zh-CN" altLang="zh-CN" sz="3000" b="1">
                <a:solidFill>
                  <a:srgbClr val="C00000"/>
                </a:solidFill>
                <a:latin typeface="宋体" panose="02010600030101010101" pitchFamily="2" charset="-122"/>
              </a:rPr>
              <a:t>4-5</a:t>
            </a:r>
            <a:r>
              <a:rPr lang="zh-CN" sz="3000" b="1">
                <a:solidFill>
                  <a:srgbClr val="C00000"/>
                </a:solidFill>
                <a:latin typeface="宋体" panose="02010600030101010101" pitchFamily="2" charset="-122"/>
              </a:rPr>
              <a:t>段）</a:t>
            </a:r>
            <a:r>
              <a:rPr lang="zh-CN" sz="3000" b="1">
                <a:latin typeface="宋体" panose="02010600030101010101" pitchFamily="2" charset="-122"/>
              </a:rPr>
              <a:t>，补写项脊轩的变迁和逸事，表达对亡妻的悼念之情。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577850" y="1541463"/>
            <a:ext cx="808672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900" b="1">
                <a:solidFill>
                  <a:srgbClr val="7030A0"/>
                </a:solidFill>
                <a:latin typeface="宋体" panose="02010600030101010101" pitchFamily="2" charset="-122"/>
              </a:rPr>
              <a:t>第一段中“小鸟时来啄食”的“时”字换为“偶”字，效果有何不同？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7215" y="558165"/>
            <a:ext cx="323151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文本分析</a:t>
            </a:r>
          </a:p>
        </p:txBody>
      </p:sp>
      <p:pic>
        <p:nvPicPr>
          <p:cNvPr id="17412" name="图片 3" descr="企业微信截图_16123393601910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3050" y="4151313"/>
            <a:ext cx="2520950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77850" y="2779713"/>
            <a:ext cx="8086725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“时”——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</a:rPr>
              <a:t>时不时</a:t>
            </a:r>
            <a:r>
              <a:rPr lang="zh-CN" altLang="en-US" sz="2800" b="1">
                <a:latin typeface="宋体" panose="02010600030101010101" pitchFamily="2" charset="-122"/>
              </a:rPr>
              <a:t>。小鸟飞来飞去，有动感，有生活气息，给人一种庭院里生机勃勃的感觉。“时”写出了小鸟对庭院的喜爱，突出了</a:t>
            </a:r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</a:rPr>
              <a:t>人与自然的和谐融洽</a:t>
            </a:r>
            <a:r>
              <a:rPr lang="zh-CN" altLang="en-US" sz="2800" b="1">
                <a:latin typeface="宋体" panose="02010600030101010101" pitchFamily="2" charset="-122"/>
              </a:rPr>
              <a:t>。从侧面突出轩中的安静，动中有静，静中有动，突出人与自然的融洽。“偶”——说明小鸟不常来，偶尔飞来，没有那种亲切感，也不能表现出那种人与自然的和谐。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4"/>
          <p:cNvSpPr txBox="1">
            <a:spLocks noChangeArrowheads="1"/>
          </p:cNvSpPr>
          <p:nvPr/>
        </p:nvSpPr>
        <p:spPr bwMode="auto">
          <a:xfrm>
            <a:off x="577850" y="1512888"/>
            <a:ext cx="80073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7030A0"/>
                </a:solidFill>
                <a:latin typeface="宋体" panose="02010600030101010101" pitchFamily="2" charset="-122"/>
              </a:rPr>
              <a:t>“借书满架”与“明月半墙”中的“满”和“半”有何妙处？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7215" y="558165"/>
            <a:ext cx="323151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文本分析</a:t>
            </a:r>
          </a:p>
        </p:txBody>
      </p:sp>
      <p:pic>
        <p:nvPicPr>
          <p:cNvPr id="19460" name="图片 3" descr="企业微信截图_16123393601910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3050" y="4151313"/>
            <a:ext cx="2520950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77850" y="2895600"/>
            <a:ext cx="80073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</a:rPr>
              <a:t>“满”</a:t>
            </a:r>
            <a:r>
              <a:rPr lang="zh-CN" altLang="en-US" sz="2800" b="1">
                <a:latin typeface="宋体" panose="02010600030101010101" pitchFamily="2" charset="-122"/>
              </a:rPr>
              <a:t>——突出作者好学。读书人以书多为荣，自己有一种满足感和愉悦感。</a:t>
            </a:r>
          </a:p>
          <a:p>
            <a:pPr eaLnBrk="1" hangingPunct="1"/>
            <a:r>
              <a:rPr lang="zh-CN" altLang="en-US" sz="2800" b="1">
                <a:solidFill>
                  <a:srgbClr val="C00000"/>
                </a:solidFill>
                <a:latin typeface="宋体" panose="02010600030101010101" pitchFamily="2" charset="-122"/>
              </a:rPr>
              <a:t>“半”</a:t>
            </a:r>
            <a:r>
              <a:rPr lang="zh-CN" altLang="en-US" sz="2800" b="1">
                <a:latin typeface="宋体" panose="02010600030101010101" pitchFamily="2" charset="-122"/>
              </a:rPr>
              <a:t>——项脊轩是朝北的，由于建筑物的遮挡，月光不可能全照在墙上，用“半”字符合事实。因为是半照，不会给人一种白板的感觉，而是给人一种朦胧感。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668338" y="1712913"/>
            <a:ext cx="8008937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7030A0"/>
                </a:solidFill>
                <a:latin typeface="宋体" panose="02010600030101010101" pitchFamily="2" charset="-122"/>
              </a:rPr>
              <a:t>用自己的话概括作者写了哪些“可喜”的事情。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7215" y="558165"/>
            <a:ext cx="3231515" cy="7683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eaLnBrk="1" hangingPunct="1">
              <a:defRPr/>
            </a:pPr>
            <a:r>
              <a:rPr lang="zh-CN" altLang="en-US" sz="4400" b="1"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文本分析</a:t>
            </a:r>
          </a:p>
        </p:txBody>
      </p:sp>
      <p:pic>
        <p:nvPicPr>
          <p:cNvPr id="21508" name="图片 4" descr="企业微信截图_16123393601910"/>
          <p:cNvPicPr>
            <a:picLocks noChangeAspect="1"/>
          </p:cNvPicPr>
          <p:nvPr/>
        </p:nvPicPr>
        <p:blipFill>
          <a:blip r:embed="rId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23050" y="4151313"/>
            <a:ext cx="2520950" cy="237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68338" y="3333750"/>
            <a:ext cx="8008937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</a:rPr>
              <a:t>环境之可喜</a:t>
            </a:r>
            <a:r>
              <a:rPr lang="zh-CN" altLang="en-US" sz="3200" b="1">
                <a:latin typeface="宋体" panose="02010600030101010101" pitchFamily="2" charset="-122"/>
              </a:rPr>
              <a:t>（修葺项脊轩）、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</a:rPr>
              <a:t>读书之可喜</a:t>
            </a:r>
            <a:r>
              <a:rPr lang="zh-CN" altLang="en-US" sz="3200" b="1">
                <a:latin typeface="宋体" panose="02010600030101010101" pitchFamily="2" charset="-122"/>
              </a:rPr>
              <a:t>（“借书满架，偃仰啸歌，冥然兀坐”）、</a:t>
            </a:r>
            <a:r>
              <a:rPr lang="zh-CN" altLang="en-US" sz="3200" b="1">
                <a:solidFill>
                  <a:srgbClr val="C00000"/>
                </a:solidFill>
                <a:latin typeface="宋体" panose="02010600030101010101" pitchFamily="2" charset="-122"/>
              </a:rPr>
              <a:t>景色之可喜</a:t>
            </a:r>
            <a:r>
              <a:rPr lang="zh-CN" altLang="en-US" sz="3200" b="1">
                <a:latin typeface="宋体" panose="02010600030101010101" pitchFamily="2" charset="-122"/>
              </a:rPr>
              <a:t>（“明月半墙，桂影斑驳”）。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25,&quot;width&quot;:4800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25,&quot;width&quot;:4800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25,&quot;width&quot;:480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25,&quot;width&quot;:480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25,&quot;width&quot;:4800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25,&quot;width&quot;:4800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25,&quot;width&quot;:480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25,&quot;width&quot;:4800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25,&quot;width&quot;:4800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25,&quot;width&quot;:4800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25,&quot;width&quot;:4800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25,&quot;width&quot;:4800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25,&quot;width&quot;:4800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625,&quot;width&quot;:4800}"/>
</p:tagLst>
</file>

<file path=ppt/theme/theme1.xml><?xml version="1.0" encoding="utf-8"?>
<a:theme xmlns:a="http://schemas.openxmlformats.org/drawingml/2006/main" name="新教材模板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3720</Words>
  <Application>Microsoft Office PowerPoint</Application>
  <PresentationFormat>全屏显示(4:3)</PresentationFormat>
  <Paragraphs>210</Paragraphs>
  <Slides>42</Slides>
  <Notes>42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0" baseType="lpstr">
      <vt:lpstr>黑体</vt:lpstr>
      <vt:lpstr>宋体</vt:lpstr>
      <vt:lpstr>微软雅黑</vt:lpstr>
      <vt:lpstr>Arial</vt:lpstr>
      <vt:lpstr>Calibri</vt:lpstr>
      <vt:lpstr>Calibri Light</vt:lpstr>
      <vt:lpstr>Times New Roman</vt:lpstr>
      <vt:lpstr>新教材模板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User</cp:lastModifiedBy>
  <cp:revision>2</cp:revision>
  <cp:lastPrinted>2021-06-21T21:50:38Z</cp:lastPrinted>
  <dcterms:created xsi:type="dcterms:W3CDTF">2021-06-21T21:50:38Z</dcterms:created>
  <dcterms:modified xsi:type="dcterms:W3CDTF">2022-02-09T05:31:49Z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