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328" r:id="rId3"/>
    <p:sldId id="266" r:id="rId4"/>
    <p:sldId id="258" r:id="rId5"/>
    <p:sldId id="259" r:id="rId6"/>
    <p:sldId id="260" r:id="rId7"/>
    <p:sldId id="261" r:id="rId8"/>
    <p:sldId id="268" r:id="rId9"/>
    <p:sldId id="269" r:id="rId10"/>
    <p:sldId id="340" r:id="rId11"/>
    <p:sldId id="332" r:id="rId12"/>
    <p:sldId id="333" r:id="rId13"/>
    <p:sldId id="334" r:id="rId14"/>
    <p:sldId id="335" r:id="rId15"/>
    <p:sldId id="336" r:id="rId16"/>
    <p:sldId id="337" r:id="rId17"/>
    <p:sldId id="338" r:id="rId18"/>
    <p:sldId id="339" r:id="rId19"/>
    <p:sldId id="264" r:id="rId20"/>
    <p:sldId id="265" r:id="rId21"/>
    <p:sldId id="267" r:id="rId22"/>
    <p:sldId id="329" r:id="rId23"/>
    <p:sldId id="330" r:id="rId24"/>
    <p:sldId id="331"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270"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CC00"/>
    <a:srgbClr val="FF5050"/>
    <a:srgbClr val="33CC33"/>
    <a:srgbClr val="0000FF"/>
    <a:srgbClr val="FF0000"/>
    <a:srgbClr val="FFFF00"/>
    <a:srgbClr val="FF33CC"/>
    <a:srgbClr val="00FFFF"/>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60" autoAdjust="0"/>
    <p:restoredTop sz="94660"/>
  </p:normalViewPr>
  <p:slideViewPr>
    <p:cSldViewPr>
      <p:cViewPr varScale="1">
        <p:scale>
          <a:sx n="45" d="100"/>
          <a:sy n="45" d="100"/>
        </p:scale>
        <p:origin x="-1339"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5123"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smtClean="0"/>
            </a:lvl1pPr>
          </a:lstStyle>
          <a:p>
            <a:pPr>
              <a:defRPr/>
            </a:pPr>
            <a:endParaRPr lang="en-US" altLang="zh-CN"/>
          </a:p>
        </p:txBody>
      </p:sp>
      <p:sp>
        <p:nvSpPr>
          <p:cNvPr id="5" name="Rectangle 5"/>
          <p:cNvSpPr>
            <a:spLocks noGrp="1" noChangeArrowheads="1"/>
          </p:cNvSpPr>
          <p:nvPr>
            <p:ph type="ftr" sz="quarter" idx="11"/>
          </p:nvPr>
        </p:nvSpPr>
        <p:spPr/>
        <p:txBody>
          <a:bodyPr/>
          <a:lstStyle>
            <a:lvl1pPr>
              <a:defRPr smtClean="0"/>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smtClean="0"/>
            </a:lvl1pPr>
          </a:lstStyle>
          <a:p>
            <a:pPr>
              <a:defRPr/>
            </a:pPr>
            <a:fld id="{4AD234FA-6712-4FE4-A342-55DAD392C0E5}"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12C43D2-667A-49F7-8904-8EF0DD686E34}"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24D9108-33D8-4001-BC31-9B68EF782B86}"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3574FC6-567F-4363-8A07-CC88B10749A7}"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08EF4AA-E099-4BC5-AB50-F17F8A98EB70}"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2ABA205-2ADC-4FD8-8EB4-F66158C26C0D}"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94882BC-89C5-443F-9926-64B247D41B91}"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34E47350-AFE7-4106-AC55-8ADDB8D6A489}"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B7270D7A-CFCB-449A-BFED-0DEA600BEB7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B045B0A-F6BD-4AD9-848F-78302B345038}"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B8E5277-8EDD-4F37-BFFA-7679EC46F7E7}"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410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A65E5442-761C-4914-921B-E770D083516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20140;&#21095;&#40723;&#28857;.flv" TargetMode="External"/><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6.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slide" Target="slide3.xml"/><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54.jpeg"/></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35828;&#21809;&#33080;&#35889;.flv" TargetMode="Externa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56.jpeg"/></Relationships>
</file>

<file path=ppt/slides/_rels/slide22.xml.rels><?xml version="1.0" encoding="UTF-8" standalone="yes"?>
<Relationships xmlns="http://schemas.openxmlformats.org/package/2006/relationships"><Relationship Id="rId3" Type="http://schemas.openxmlformats.org/officeDocument/2006/relationships/hyperlink" Target="&#40644;&#26757;&#25103;.wmv"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36234;&#21095;.wmv" TargetMode="Externa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4.xml"/><Relationship Id="rId7" Type="http://schemas.openxmlformats.org/officeDocument/2006/relationships/slide" Target="slide19.xm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5.xml"/><Relationship Id="rId9" Type="http://schemas.openxmlformats.org/officeDocument/2006/relationships/slide" Target="slide2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70.jpe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slide" Target="slide3.xml"/><Relationship Id="rId4" Type="http://schemas.openxmlformats.org/officeDocument/2006/relationships/image" Target="../media/image11.jpeg"/><Relationship Id="rId9"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shan"/>
          <p:cNvPicPr>
            <a:picLocks noChangeAspect="1" noChangeArrowheads="1"/>
          </p:cNvPicPr>
          <p:nvPr/>
        </p:nvPicPr>
        <p:blipFill>
          <a:blip r:embed="rId2">
            <a:clrChange>
              <a:clrFrom>
                <a:srgbClr val="FFFFFF"/>
              </a:clrFrom>
              <a:clrTo>
                <a:srgbClr val="FFFFFF">
                  <a:alpha val="0"/>
                </a:srgbClr>
              </a:clrTo>
            </a:clrChange>
            <a:lum bright="18000"/>
          </a:blip>
          <a:srcRect l="2477" t="1999" r="3728" b="5287"/>
          <a:stretch>
            <a:fillRect/>
          </a:stretch>
        </p:blipFill>
        <p:spPr bwMode="auto">
          <a:xfrm>
            <a:off x="-32" y="428605"/>
            <a:ext cx="9144032" cy="6072229"/>
          </a:xfrm>
          <a:prstGeom prst="rect">
            <a:avLst/>
          </a:prstGeom>
          <a:ln>
            <a:noFill/>
          </a:ln>
          <a:effectLst>
            <a:softEdge rad="112500"/>
          </a:effectLst>
        </p:spPr>
      </p:pic>
      <p:pic>
        <p:nvPicPr>
          <p:cNvPr id="3075" name="Picture 8" descr="脸谱1"/>
          <p:cNvPicPr>
            <a:picLocks noChangeArrowheads="1"/>
          </p:cNvPicPr>
          <p:nvPr/>
        </p:nvPicPr>
        <p:blipFill>
          <a:blip r:embed="rId3">
            <a:clrChange>
              <a:clrFrom>
                <a:srgbClr val="FFFFFF"/>
              </a:clrFrom>
              <a:clrTo>
                <a:srgbClr val="FFFFFF">
                  <a:alpha val="0"/>
                </a:srgbClr>
              </a:clrTo>
            </a:clrChange>
            <a:lum bright="24000"/>
          </a:blip>
          <a:srcRect/>
          <a:stretch>
            <a:fillRect/>
          </a:stretch>
        </p:blipFill>
        <p:spPr bwMode="auto">
          <a:xfrm>
            <a:off x="1028700" y="3571875"/>
            <a:ext cx="2098675" cy="2592388"/>
          </a:xfrm>
          <a:prstGeom prst="rect">
            <a:avLst/>
          </a:prstGeom>
          <a:noFill/>
          <a:ln w="9525">
            <a:noFill/>
            <a:miter lim="800000"/>
            <a:headEnd/>
            <a:tailEnd/>
          </a:ln>
        </p:spPr>
      </p:pic>
      <p:pic>
        <p:nvPicPr>
          <p:cNvPr id="3076" name="Picture 9" descr="脸谱2"/>
          <p:cNvPicPr>
            <a:picLocks noChangeArrowheads="1"/>
          </p:cNvPicPr>
          <p:nvPr/>
        </p:nvPicPr>
        <p:blipFill>
          <a:blip r:embed="rId4">
            <a:clrChange>
              <a:clrFrom>
                <a:srgbClr val="FFFFFF"/>
              </a:clrFrom>
              <a:clrTo>
                <a:srgbClr val="FFFFFF">
                  <a:alpha val="0"/>
                </a:srgbClr>
              </a:clrTo>
            </a:clrChange>
            <a:lum bright="18000" contrast="6000"/>
          </a:blip>
          <a:srcRect l="4126" t="1826" r="2306" b="3320"/>
          <a:stretch>
            <a:fillRect/>
          </a:stretch>
        </p:blipFill>
        <p:spPr bwMode="auto">
          <a:xfrm>
            <a:off x="6046788" y="3571875"/>
            <a:ext cx="2097087" cy="2590800"/>
          </a:xfrm>
          <a:prstGeom prst="rect">
            <a:avLst/>
          </a:prstGeom>
          <a:noFill/>
          <a:ln w="9525">
            <a:noFill/>
            <a:miter lim="800000"/>
            <a:headEnd/>
            <a:tailEnd/>
          </a:ln>
        </p:spPr>
      </p:pic>
      <p:pic>
        <p:nvPicPr>
          <p:cNvPr id="3077" name="Picture 10" descr="脸谱3"/>
          <p:cNvPicPr>
            <a:picLocks noChangeArrowheads="1"/>
          </p:cNvPicPr>
          <p:nvPr/>
        </p:nvPicPr>
        <p:blipFill>
          <a:blip r:embed="rId5">
            <a:clrChange>
              <a:clrFrom>
                <a:srgbClr val="FFFFFF"/>
              </a:clrFrom>
              <a:clrTo>
                <a:srgbClr val="FFFFFF">
                  <a:alpha val="0"/>
                </a:srgbClr>
              </a:clrTo>
            </a:clrChange>
            <a:lum bright="24000" contrast="-6000"/>
          </a:blip>
          <a:srcRect l="5946" t="3320" r="2306" b="3320"/>
          <a:stretch>
            <a:fillRect/>
          </a:stretch>
        </p:blipFill>
        <p:spPr bwMode="auto">
          <a:xfrm>
            <a:off x="3529013" y="3571875"/>
            <a:ext cx="2098675" cy="2592388"/>
          </a:xfrm>
          <a:prstGeom prst="rect">
            <a:avLst/>
          </a:prstGeom>
          <a:noFill/>
          <a:ln w="9525">
            <a:noFill/>
            <a:miter lim="800000"/>
            <a:headEnd/>
            <a:tailEnd/>
          </a:ln>
        </p:spPr>
      </p:pic>
      <p:sp>
        <p:nvSpPr>
          <p:cNvPr id="2061" name="Text Box 13"/>
          <p:cNvSpPr txBox="1">
            <a:spLocks noChangeArrowheads="1"/>
          </p:cNvSpPr>
          <p:nvPr/>
        </p:nvSpPr>
        <p:spPr bwMode="auto">
          <a:xfrm>
            <a:off x="1143000" y="1071563"/>
            <a:ext cx="7215188" cy="708025"/>
          </a:xfrm>
          <a:prstGeom prst="rect">
            <a:avLst/>
          </a:prstGeom>
          <a:noFill/>
          <a:ln w="9525">
            <a:noFill/>
            <a:miter lim="800000"/>
            <a:headEnd/>
            <a:tailEnd/>
          </a:ln>
        </p:spPr>
        <p:txBody>
          <a:bodyPr>
            <a:spAutoFit/>
          </a:bodyPr>
          <a:lstStyle/>
          <a:p>
            <a:r>
              <a:rPr lang="zh-CN" altLang="en-US" sz="4000" b="1" dirty="0">
                <a:solidFill>
                  <a:srgbClr val="000000"/>
                </a:solidFill>
                <a:latin typeface="华文楷体" pitchFamily="2" charset="-122"/>
                <a:ea typeface="华文楷体" pitchFamily="2" charset="-122"/>
              </a:rPr>
              <a:t>第三单元  独具魅力的中华文化</a:t>
            </a:r>
          </a:p>
        </p:txBody>
      </p:sp>
      <p:sp>
        <p:nvSpPr>
          <p:cNvPr id="10" name="矩形 9"/>
          <p:cNvSpPr/>
          <p:nvPr/>
        </p:nvSpPr>
        <p:spPr>
          <a:xfrm>
            <a:off x="1857356" y="2214554"/>
            <a:ext cx="5322290" cy="1323439"/>
          </a:xfrm>
          <a:prstGeom prst="rect">
            <a:avLst/>
          </a:prstGeom>
          <a:noFill/>
          <a:ln>
            <a:noFill/>
          </a:ln>
        </p:spPr>
        <p:txBody>
          <a:bodyPr wrap="none">
            <a:spAutoFit/>
          </a:bodyPr>
          <a:lstStyle/>
          <a:p>
            <a:pPr algn="ctr">
              <a:defRPr/>
            </a:pPr>
            <a:r>
              <a:rPr lang="zh-CN" altLang="en-US" sz="8000" b="1" kern="10"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华文行楷"/>
                <a:ea typeface="华文行楷"/>
              </a:rPr>
              <a:t>我们的国粹</a:t>
            </a:r>
            <a:endParaRPr lang="zh-CN" altLang="en-US" sz="8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f"/>
          <p:cNvPicPr>
            <a:picLocks noChangeAspect="1" noChangeArrowheads="1"/>
          </p:cNvPicPr>
          <p:nvPr/>
        </p:nvPicPr>
        <p:blipFill>
          <a:blip r:embed="rId2"/>
          <a:srcRect/>
          <a:stretch>
            <a:fillRect/>
          </a:stretch>
        </p:blipFill>
        <p:spPr bwMode="auto">
          <a:xfrm>
            <a:off x="0" y="0"/>
            <a:ext cx="5429256" cy="6858000"/>
          </a:xfrm>
          <a:prstGeom prst="rect">
            <a:avLst/>
          </a:prstGeom>
          <a:noFill/>
          <a:ln w="9525">
            <a:noFill/>
            <a:miter lim="800000"/>
            <a:headEnd/>
            <a:tailEnd/>
          </a:ln>
        </p:spPr>
      </p:pic>
      <p:sp>
        <p:nvSpPr>
          <p:cNvPr id="13315" name="Text Box 5"/>
          <p:cNvSpPr txBox="1">
            <a:spLocks noChangeArrowheads="1"/>
          </p:cNvSpPr>
          <p:nvPr/>
        </p:nvSpPr>
        <p:spPr bwMode="auto">
          <a:xfrm>
            <a:off x="2285984" y="-142900"/>
            <a:ext cx="6858016" cy="7109639"/>
          </a:xfrm>
          <a:prstGeom prst="rect">
            <a:avLst/>
          </a:prstGeom>
          <a:noFill/>
          <a:ln w="9525">
            <a:noFill/>
            <a:miter lim="800000"/>
            <a:headEnd/>
            <a:tailEnd/>
          </a:ln>
        </p:spPr>
        <p:txBody>
          <a:bodyPr wrap="square">
            <a:spAutoFit/>
          </a:bodyPr>
          <a:lstStyle/>
          <a:p>
            <a:pPr algn="ctr">
              <a:spcBef>
                <a:spcPct val="50000"/>
              </a:spcBef>
            </a:pPr>
            <a:r>
              <a:rPr lang="zh-CN" altLang="en-US" sz="4000" b="1" dirty="0">
                <a:solidFill>
                  <a:srgbClr val="0066FF"/>
                </a:solidFill>
                <a:ea typeface="隶书" pitchFamily="49" charset="-122"/>
              </a:rPr>
              <a:t>京剧脸谱</a:t>
            </a:r>
          </a:p>
          <a:p>
            <a:pPr indent="627063">
              <a:spcBef>
                <a:spcPct val="50000"/>
              </a:spcBef>
            </a:pPr>
            <a:r>
              <a:rPr lang="zh-CN" altLang="en-US" sz="3200" b="1" dirty="0" smtClean="0">
                <a:solidFill>
                  <a:srgbClr val="000000"/>
                </a:solidFill>
                <a:latin typeface="华文楷体" pitchFamily="2" charset="-122"/>
                <a:ea typeface="华文楷体" pitchFamily="2" charset="-122"/>
              </a:rPr>
              <a:t>京剧</a:t>
            </a:r>
            <a:r>
              <a:rPr lang="zh-CN" altLang="en-US" sz="3200" b="1" dirty="0">
                <a:solidFill>
                  <a:srgbClr val="000000"/>
                </a:solidFill>
                <a:latin typeface="华文楷体" pitchFamily="2" charset="-122"/>
                <a:ea typeface="华文楷体" pitchFamily="2" charset="-122"/>
              </a:rPr>
              <a:t>脸谱是中国京剧所独有的。它通过夸张的色彩和图形，表现出人物的不同性格和品质</a:t>
            </a:r>
            <a:r>
              <a:rPr lang="zh-CN" altLang="en-US" sz="3200" b="1" dirty="0" smtClean="0">
                <a:solidFill>
                  <a:srgbClr val="000000"/>
                </a:solidFill>
                <a:latin typeface="华文楷体" pitchFamily="2" charset="-122"/>
                <a:ea typeface="华文楷体" pitchFamily="2" charset="-122"/>
              </a:rPr>
              <a:t>。（</a:t>
            </a:r>
            <a:r>
              <a:rPr lang="en-US" altLang="zh-CN" sz="3200" b="1" dirty="0" smtClean="0">
                <a:solidFill>
                  <a:srgbClr val="000000"/>
                </a:solidFill>
                <a:latin typeface="华文楷体" pitchFamily="2" charset="-122"/>
                <a:ea typeface="华文楷体" pitchFamily="2" charset="-122"/>
              </a:rPr>
              <a:t>10</a:t>
            </a:r>
            <a:r>
              <a:rPr lang="zh-CN" altLang="en-US" sz="3200" b="1" dirty="0" smtClean="0">
                <a:solidFill>
                  <a:srgbClr val="000000"/>
                </a:solidFill>
                <a:latin typeface="华文楷体" pitchFamily="2" charset="-122"/>
                <a:ea typeface="华文楷体" pitchFamily="2" charset="-122"/>
              </a:rPr>
              <a:t>种颜色）</a:t>
            </a:r>
            <a:endParaRPr lang="en-US" altLang="zh-CN" sz="3200" b="1" dirty="0" smtClean="0">
              <a:solidFill>
                <a:srgbClr val="000000"/>
              </a:solidFill>
              <a:latin typeface="华文楷体" pitchFamily="2" charset="-122"/>
              <a:ea typeface="华文楷体" pitchFamily="2" charset="-122"/>
            </a:endParaRPr>
          </a:p>
          <a:p>
            <a:pPr>
              <a:spcBef>
                <a:spcPct val="50000"/>
              </a:spcBef>
            </a:pPr>
            <a:r>
              <a:rPr lang="zh-CN" altLang="en-US" sz="3200" b="1" dirty="0" smtClean="0">
                <a:solidFill>
                  <a:srgbClr val="FF0000"/>
                </a:solidFill>
                <a:latin typeface="华文楷体" pitchFamily="2" charset="-122"/>
                <a:ea typeface="华文楷体" pitchFamily="2" charset="-122"/>
              </a:rPr>
              <a:t> </a:t>
            </a:r>
            <a:r>
              <a:rPr lang="zh-CN" altLang="en-US" sz="3200" b="1" dirty="0">
                <a:solidFill>
                  <a:srgbClr val="FF0000"/>
                </a:solidFill>
                <a:latin typeface="华文楷体" pitchFamily="2" charset="-122"/>
                <a:ea typeface="华文楷体" pitchFamily="2" charset="-122"/>
              </a:rPr>
              <a:t>红色</a:t>
            </a:r>
            <a:r>
              <a:rPr lang="zh-CN" altLang="en-US" sz="3200" b="1" dirty="0">
                <a:solidFill>
                  <a:srgbClr val="000000"/>
                </a:solidFill>
                <a:latin typeface="华文楷体" pitchFamily="2" charset="-122"/>
                <a:ea typeface="华文楷体" pitchFamily="2" charset="-122"/>
              </a:rPr>
              <a:t>表示赤胆忠心</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rgbClr val="FF33CC"/>
                </a:solidFill>
                <a:latin typeface="华文楷体" pitchFamily="2" charset="-122"/>
                <a:ea typeface="华文楷体" pitchFamily="2" charset="-122"/>
              </a:rPr>
              <a:t>紫色</a:t>
            </a:r>
            <a:r>
              <a:rPr lang="zh-CN" altLang="en-US" sz="3200" b="1" dirty="0">
                <a:solidFill>
                  <a:srgbClr val="000000"/>
                </a:solidFill>
                <a:latin typeface="华文楷体" pitchFamily="2" charset="-122"/>
                <a:ea typeface="华文楷体" pitchFamily="2" charset="-122"/>
              </a:rPr>
              <a:t>表示智勇刚义</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rgbClr val="FFFF00"/>
                </a:solidFill>
                <a:latin typeface="华文楷体" pitchFamily="2" charset="-122"/>
                <a:ea typeface="华文楷体" pitchFamily="2" charset="-122"/>
              </a:rPr>
              <a:t>黄色</a:t>
            </a:r>
            <a:r>
              <a:rPr lang="zh-CN" altLang="en-US" sz="3200" b="1" dirty="0">
                <a:solidFill>
                  <a:srgbClr val="000000"/>
                </a:solidFill>
                <a:latin typeface="华文楷体" pitchFamily="2" charset="-122"/>
                <a:ea typeface="华文楷体" pitchFamily="2" charset="-122"/>
              </a:rPr>
              <a:t>表示武将骁勇善战、残暴，表示文士内有</a:t>
            </a:r>
            <a:r>
              <a:rPr lang="zh-CN" altLang="en-US" sz="3200" b="1" dirty="0" smtClean="0">
                <a:solidFill>
                  <a:srgbClr val="000000"/>
                </a:solidFill>
                <a:latin typeface="华文楷体" pitchFamily="2" charset="-122"/>
                <a:ea typeface="华文楷体" pitchFamily="2" charset="-122"/>
              </a:rPr>
              <a:t>心计；</a:t>
            </a:r>
            <a:r>
              <a:rPr lang="zh-CN" altLang="en-US" sz="3200" b="1" dirty="0" smtClean="0">
                <a:solidFill>
                  <a:srgbClr val="33CC33"/>
                </a:solidFill>
                <a:latin typeface="华文楷体" pitchFamily="2" charset="-122"/>
                <a:ea typeface="华文楷体" pitchFamily="2" charset="-122"/>
              </a:rPr>
              <a:t>绿色</a:t>
            </a:r>
            <a:r>
              <a:rPr lang="zh-CN" altLang="en-US" sz="3200" b="1" dirty="0">
                <a:solidFill>
                  <a:srgbClr val="000000"/>
                </a:solidFill>
                <a:latin typeface="华文楷体" pitchFamily="2" charset="-122"/>
                <a:ea typeface="华文楷体" pitchFamily="2" charset="-122"/>
              </a:rPr>
              <a:t>表示侠骨义肠、性格</a:t>
            </a:r>
            <a:r>
              <a:rPr lang="zh-CN" altLang="en-US" sz="3200" b="1" dirty="0" smtClean="0">
                <a:solidFill>
                  <a:srgbClr val="000000"/>
                </a:solidFill>
                <a:latin typeface="华文楷体" pitchFamily="2" charset="-122"/>
                <a:ea typeface="华文楷体" pitchFamily="2" charset="-122"/>
              </a:rPr>
              <a:t>暴躁；</a:t>
            </a:r>
            <a:r>
              <a:rPr lang="zh-CN" altLang="en-US" sz="3200" b="1" dirty="0" smtClean="0">
                <a:solidFill>
                  <a:srgbClr val="0000FF"/>
                </a:solidFill>
                <a:latin typeface="华文楷体" pitchFamily="2" charset="-122"/>
                <a:ea typeface="华文楷体" pitchFamily="2" charset="-122"/>
              </a:rPr>
              <a:t>蓝色</a:t>
            </a:r>
            <a:r>
              <a:rPr lang="zh-CN" altLang="en-US" sz="3200" b="1" dirty="0">
                <a:solidFill>
                  <a:srgbClr val="000000"/>
                </a:solidFill>
                <a:latin typeface="华文楷体" pitchFamily="2" charset="-122"/>
                <a:ea typeface="华文楷体" pitchFamily="2" charset="-122"/>
              </a:rPr>
              <a:t>表示刚直勇猛、</a:t>
            </a:r>
            <a:r>
              <a:rPr lang="zh-CN" altLang="en-US" sz="3200" b="1" dirty="0" smtClean="0">
                <a:solidFill>
                  <a:srgbClr val="000000"/>
                </a:solidFill>
                <a:latin typeface="华文楷体" pitchFamily="2" charset="-122"/>
                <a:ea typeface="华文楷体" pitchFamily="2" charset="-122"/>
              </a:rPr>
              <a:t>桀骜不驯；黑色</a:t>
            </a:r>
            <a:r>
              <a:rPr lang="zh-CN" altLang="en-US" sz="3200" b="1" dirty="0">
                <a:solidFill>
                  <a:srgbClr val="000000"/>
                </a:solidFill>
                <a:latin typeface="华文楷体" pitchFamily="2" charset="-122"/>
                <a:ea typeface="华文楷体" pitchFamily="2" charset="-122"/>
              </a:rPr>
              <a:t>表示忠耿正直</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chemeClr val="bg2">
                    <a:lumMod val="40000"/>
                    <a:lumOff val="60000"/>
                  </a:schemeClr>
                </a:solidFill>
                <a:effectLst>
                  <a:outerShdw blurRad="38100" dist="38100" dir="2700000" algn="tl">
                    <a:srgbClr val="000000">
                      <a:alpha val="43137"/>
                    </a:srgbClr>
                  </a:outerShdw>
                </a:effectLst>
                <a:latin typeface="华文楷体" pitchFamily="2" charset="-122"/>
                <a:ea typeface="华文楷体" pitchFamily="2" charset="-122"/>
              </a:rPr>
              <a:t>白色</a:t>
            </a:r>
            <a:r>
              <a:rPr lang="zh-CN" altLang="en-US" sz="3200" b="1" dirty="0">
                <a:solidFill>
                  <a:srgbClr val="000000"/>
                </a:solidFill>
                <a:latin typeface="华文楷体" pitchFamily="2" charset="-122"/>
                <a:ea typeface="华文楷体" pitchFamily="2" charset="-122"/>
              </a:rPr>
              <a:t>表示阴险奸诈</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rgbClr val="FF33CC"/>
                </a:solidFill>
                <a:latin typeface="华文楷体" pitchFamily="2" charset="-122"/>
                <a:ea typeface="华文楷体" pitchFamily="2" charset="-122"/>
              </a:rPr>
              <a:t>粉红色</a:t>
            </a:r>
            <a:r>
              <a:rPr lang="zh-CN" altLang="en-US" sz="3200" b="1" dirty="0">
                <a:solidFill>
                  <a:srgbClr val="000000"/>
                </a:solidFill>
                <a:latin typeface="华文楷体" pitchFamily="2" charset="-122"/>
                <a:ea typeface="华文楷体" pitchFamily="2" charset="-122"/>
              </a:rPr>
              <a:t>表示年迈气衰的忠勇老者</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chemeClr val="folHlink"/>
                </a:solidFill>
                <a:latin typeface="华文楷体" pitchFamily="2" charset="-122"/>
                <a:ea typeface="华文楷体" pitchFamily="2" charset="-122"/>
              </a:rPr>
              <a:t>灰色</a:t>
            </a:r>
            <a:r>
              <a:rPr lang="zh-CN" altLang="en-US" sz="3200" b="1" dirty="0">
                <a:solidFill>
                  <a:srgbClr val="000000"/>
                </a:solidFill>
                <a:latin typeface="华文楷体" pitchFamily="2" charset="-122"/>
                <a:ea typeface="华文楷体" pitchFamily="2" charset="-122"/>
              </a:rPr>
              <a:t>表示老年枭雄</a:t>
            </a:r>
            <a:r>
              <a:rPr lang="zh-CN" altLang="en-US" sz="3200" b="1" dirty="0" smtClean="0">
                <a:solidFill>
                  <a:srgbClr val="000000"/>
                </a:solidFill>
                <a:latin typeface="华文楷体" pitchFamily="2" charset="-122"/>
                <a:ea typeface="华文楷体" pitchFamily="2" charset="-122"/>
              </a:rPr>
              <a:t>；</a:t>
            </a:r>
            <a:r>
              <a:rPr lang="zh-CN" altLang="en-US" sz="3200" b="1" dirty="0" smtClean="0">
                <a:solidFill>
                  <a:srgbClr val="FFCC00"/>
                </a:solidFill>
                <a:latin typeface="华文楷体" pitchFamily="2" charset="-122"/>
                <a:ea typeface="华文楷体" pitchFamily="2" charset="-122"/>
              </a:rPr>
              <a:t>金</a:t>
            </a:r>
            <a:r>
              <a:rPr lang="zh-CN" altLang="en-US" sz="3200" b="1" dirty="0">
                <a:solidFill>
                  <a:srgbClr val="FFCC00"/>
                </a:solidFill>
                <a:latin typeface="华文楷体" pitchFamily="2" charset="-122"/>
                <a:ea typeface="华文楷体" pitchFamily="2" charset="-122"/>
              </a:rPr>
              <a:t>、银色</a:t>
            </a:r>
            <a:r>
              <a:rPr lang="zh-CN" altLang="en-US" sz="3200" b="1" dirty="0">
                <a:solidFill>
                  <a:srgbClr val="000000"/>
                </a:solidFill>
                <a:latin typeface="华文楷体" pitchFamily="2" charset="-122"/>
                <a:ea typeface="华文楷体" pitchFamily="2" charset="-122"/>
              </a:rPr>
              <a:t>多用于神、佛、鬼怪，象征虚幻之感。</a:t>
            </a:r>
          </a:p>
        </p:txBody>
      </p:sp>
      <p:sp>
        <p:nvSpPr>
          <p:cNvPr id="13317" name="AutoShape 7">
            <a:hlinkClick r:id="rId3" action="ppaction://hlinkfile" highlightClick="1"/>
          </p:cNvPr>
          <p:cNvSpPr>
            <a:spLocks noChangeArrowheads="1"/>
          </p:cNvSpPr>
          <p:nvPr/>
        </p:nvSpPr>
        <p:spPr bwMode="auto">
          <a:xfrm>
            <a:off x="179388" y="6453188"/>
            <a:ext cx="288925" cy="288925"/>
          </a:xfrm>
          <a:prstGeom prst="actionButtonInformation">
            <a:avLst/>
          </a:prstGeom>
          <a:solidFill>
            <a:schemeClr val="accent1"/>
          </a:solidFill>
          <a:ln w="9525">
            <a:noFill/>
            <a:miter lim="800000"/>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京剧脸谱-姜维-"/>
          <p:cNvPicPr>
            <a:picLocks noChangeAspect="1" noChangeArrowheads="1"/>
          </p:cNvPicPr>
          <p:nvPr/>
        </p:nvPicPr>
        <p:blipFill>
          <a:blip r:embed="rId2"/>
          <a:srcRect/>
          <a:stretch>
            <a:fillRect/>
          </a:stretch>
        </p:blipFill>
        <p:spPr bwMode="auto">
          <a:xfrm>
            <a:off x="5029200" y="1524000"/>
            <a:ext cx="3098800" cy="3810000"/>
          </a:xfrm>
          <a:prstGeom prst="rect">
            <a:avLst/>
          </a:prstGeom>
          <a:noFill/>
          <a:ln w="9525">
            <a:noFill/>
            <a:miter lim="800000"/>
            <a:headEnd/>
            <a:tailEnd/>
          </a:ln>
        </p:spPr>
      </p:pic>
      <p:pic>
        <p:nvPicPr>
          <p:cNvPr id="28675" name="Picture 4" descr="京剧脸谱-关羽-"/>
          <p:cNvPicPr>
            <a:picLocks noChangeAspect="1" noChangeArrowheads="1"/>
          </p:cNvPicPr>
          <p:nvPr/>
        </p:nvPicPr>
        <p:blipFill>
          <a:blip r:embed="rId3"/>
          <a:srcRect/>
          <a:stretch>
            <a:fillRect/>
          </a:stretch>
        </p:blipFill>
        <p:spPr bwMode="auto">
          <a:xfrm>
            <a:off x="990600" y="1524000"/>
            <a:ext cx="3124200" cy="3810000"/>
          </a:xfrm>
          <a:prstGeom prst="rect">
            <a:avLst/>
          </a:prstGeom>
          <a:noFill/>
          <a:ln w="9525">
            <a:noFill/>
            <a:miter lim="800000"/>
            <a:headEnd/>
            <a:tailEnd/>
          </a:ln>
        </p:spPr>
      </p:pic>
      <p:grpSp>
        <p:nvGrpSpPr>
          <p:cNvPr id="2" name="Group 5"/>
          <p:cNvGrpSpPr>
            <a:grpSpLocks/>
          </p:cNvGrpSpPr>
          <p:nvPr/>
        </p:nvGrpSpPr>
        <p:grpSpPr bwMode="auto">
          <a:xfrm>
            <a:off x="271463" y="561955"/>
            <a:ext cx="7729537" cy="866775"/>
            <a:chOff x="171" y="165"/>
            <a:chExt cx="4869" cy="546"/>
          </a:xfrm>
        </p:grpSpPr>
        <p:pic>
          <p:nvPicPr>
            <p:cNvPr id="28681" name="Picture 6" descr="京剧人物"/>
            <p:cNvPicPr>
              <a:picLocks noChangeAspect="1" noChangeArrowheads="1"/>
            </p:cNvPicPr>
            <p:nvPr/>
          </p:nvPicPr>
          <p:blipFill>
            <a:blip r:embed="rId4"/>
            <a:srcRect/>
            <a:stretch>
              <a:fillRect/>
            </a:stretch>
          </p:blipFill>
          <p:spPr bwMode="auto">
            <a:xfrm>
              <a:off x="171" y="165"/>
              <a:ext cx="578" cy="546"/>
            </a:xfrm>
            <a:prstGeom prst="rect">
              <a:avLst/>
            </a:prstGeom>
            <a:noFill/>
            <a:ln w="9525">
              <a:noFill/>
              <a:miter lim="800000"/>
              <a:headEnd/>
              <a:tailEnd/>
            </a:ln>
          </p:spPr>
        </p:pic>
        <p:sp>
          <p:nvSpPr>
            <p:cNvPr id="28682" name="Text Box 7"/>
            <p:cNvSpPr txBox="1">
              <a:spLocks noChangeArrowheads="1"/>
            </p:cNvSpPr>
            <p:nvPr/>
          </p:nvSpPr>
          <p:spPr bwMode="auto">
            <a:xfrm>
              <a:off x="720" y="288"/>
              <a:ext cx="4320" cy="330"/>
            </a:xfrm>
            <a:prstGeom prst="rect">
              <a:avLst/>
            </a:prstGeom>
            <a:noFill/>
            <a:ln w="9525">
              <a:noFill/>
              <a:miter lim="800000"/>
              <a:headEnd/>
              <a:tailEnd/>
            </a:ln>
          </p:spPr>
          <p:txBody>
            <a:bodyPr>
              <a:spAutoFit/>
            </a:bodyPr>
            <a:lstStyle/>
            <a:p>
              <a:pPr>
                <a:spcBef>
                  <a:spcPct val="50000"/>
                </a:spcBef>
              </a:pPr>
              <a:r>
                <a:rPr lang="zh-CN" altLang="en-US" sz="2800" b="1" dirty="0">
                  <a:solidFill>
                    <a:srgbClr val="FF0000"/>
                  </a:solidFill>
                  <a:latin typeface="华文楷体" pitchFamily="2" charset="-122"/>
                  <a:ea typeface="华文楷体" pitchFamily="2" charset="-122"/>
                </a:rPr>
                <a:t>红色脸：一般表现忠勇侠义的人物性格。</a:t>
              </a:r>
            </a:p>
          </p:txBody>
        </p:sp>
      </p:grpSp>
      <p:sp>
        <p:nvSpPr>
          <p:cNvPr id="28677" name="Text Box 8" descr="纸莎草纸"/>
          <p:cNvSpPr txBox="1">
            <a:spLocks noChangeArrowheads="1"/>
          </p:cNvSpPr>
          <p:nvPr/>
        </p:nvSpPr>
        <p:spPr bwMode="auto">
          <a:xfrm>
            <a:off x="746125"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关羽</a:t>
            </a:r>
          </a:p>
        </p:txBody>
      </p:sp>
      <p:sp>
        <p:nvSpPr>
          <p:cNvPr id="28678" name="Text Box 9" descr="纸莎草纸"/>
          <p:cNvSpPr txBox="1">
            <a:spLocks noChangeArrowheads="1"/>
          </p:cNvSpPr>
          <p:nvPr/>
        </p:nvSpPr>
        <p:spPr bwMode="auto">
          <a:xfrm>
            <a:off x="7772400"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姜维</a:t>
            </a:r>
          </a:p>
        </p:txBody>
      </p:sp>
      <p:pic>
        <p:nvPicPr>
          <p:cNvPr id="28679" name="Picture 10"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28680" name="Rectangle 11"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FF0000"/>
                </a:solidFill>
                <a:latin typeface="华文楷体" pitchFamily="2" charset="-122"/>
                <a:ea typeface="华文楷体" pitchFamily="2" charset="-122"/>
              </a:rPr>
              <a:t>红色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京剧脸谱-张飞-"/>
          <p:cNvPicPr>
            <a:picLocks noChangeAspect="1" noChangeArrowheads="1"/>
          </p:cNvPicPr>
          <p:nvPr/>
        </p:nvPicPr>
        <p:blipFill>
          <a:blip r:embed="rId2"/>
          <a:srcRect/>
          <a:stretch>
            <a:fillRect/>
          </a:stretch>
        </p:blipFill>
        <p:spPr bwMode="auto">
          <a:xfrm>
            <a:off x="5105400" y="1524000"/>
            <a:ext cx="3035300" cy="3810000"/>
          </a:xfrm>
          <a:prstGeom prst="rect">
            <a:avLst/>
          </a:prstGeom>
          <a:noFill/>
          <a:ln w="9525">
            <a:noFill/>
            <a:miter lim="800000"/>
            <a:headEnd/>
            <a:tailEnd/>
          </a:ln>
        </p:spPr>
      </p:pic>
      <p:pic>
        <p:nvPicPr>
          <p:cNvPr id="29699" name="Picture 3" descr="京剧脸谱-包拯-"/>
          <p:cNvPicPr>
            <a:picLocks noChangeAspect="1" noChangeArrowheads="1"/>
          </p:cNvPicPr>
          <p:nvPr/>
        </p:nvPicPr>
        <p:blipFill>
          <a:blip r:embed="rId3"/>
          <a:srcRect/>
          <a:stretch>
            <a:fillRect/>
          </a:stretch>
        </p:blipFill>
        <p:spPr bwMode="auto">
          <a:xfrm>
            <a:off x="1285875" y="1516063"/>
            <a:ext cx="2892425" cy="3825875"/>
          </a:xfrm>
          <a:prstGeom prst="rect">
            <a:avLst/>
          </a:prstGeom>
          <a:noFill/>
          <a:ln w="9525">
            <a:noFill/>
            <a:miter lim="800000"/>
            <a:headEnd/>
            <a:tailEnd/>
          </a:ln>
        </p:spPr>
      </p:pic>
      <p:grpSp>
        <p:nvGrpSpPr>
          <p:cNvPr id="2" name="Group 4"/>
          <p:cNvGrpSpPr>
            <a:grpSpLocks/>
          </p:cNvGrpSpPr>
          <p:nvPr/>
        </p:nvGrpSpPr>
        <p:grpSpPr bwMode="auto">
          <a:xfrm>
            <a:off x="271463" y="617538"/>
            <a:ext cx="8262937" cy="1211263"/>
            <a:chOff x="171" y="126"/>
            <a:chExt cx="5205" cy="763"/>
          </a:xfrm>
        </p:grpSpPr>
        <p:pic>
          <p:nvPicPr>
            <p:cNvPr id="29705" name="Picture 5" descr="京剧人物"/>
            <p:cNvPicPr>
              <a:picLocks noChangeAspect="1" noChangeArrowheads="1"/>
            </p:cNvPicPr>
            <p:nvPr/>
          </p:nvPicPr>
          <p:blipFill>
            <a:blip r:embed="rId4"/>
            <a:srcRect/>
            <a:stretch>
              <a:fillRect/>
            </a:stretch>
          </p:blipFill>
          <p:spPr bwMode="auto">
            <a:xfrm>
              <a:off x="171" y="126"/>
              <a:ext cx="578" cy="546"/>
            </a:xfrm>
            <a:prstGeom prst="rect">
              <a:avLst/>
            </a:prstGeom>
            <a:noFill/>
            <a:ln w="9525">
              <a:noFill/>
              <a:miter lim="800000"/>
              <a:headEnd/>
              <a:tailEnd/>
            </a:ln>
          </p:spPr>
        </p:pic>
        <p:sp>
          <p:nvSpPr>
            <p:cNvPr id="29706" name="Text Box 6"/>
            <p:cNvSpPr txBox="1">
              <a:spLocks noChangeArrowheads="1"/>
            </p:cNvSpPr>
            <p:nvPr/>
          </p:nvSpPr>
          <p:spPr bwMode="auto">
            <a:xfrm>
              <a:off x="720" y="288"/>
              <a:ext cx="4656" cy="601"/>
            </a:xfrm>
            <a:prstGeom prst="rect">
              <a:avLst/>
            </a:prstGeom>
            <a:noFill/>
            <a:ln w="9525">
              <a:noFill/>
              <a:miter lim="800000"/>
              <a:headEnd/>
              <a:tailEnd/>
            </a:ln>
          </p:spPr>
          <p:txBody>
            <a:bodyPr>
              <a:spAutoFit/>
            </a:bodyPr>
            <a:lstStyle/>
            <a:p>
              <a:pPr>
                <a:spcBef>
                  <a:spcPct val="50000"/>
                </a:spcBef>
              </a:pPr>
              <a:r>
                <a:rPr lang="zh-CN" altLang="en-US" sz="2800" b="1" dirty="0">
                  <a:solidFill>
                    <a:srgbClr val="002060"/>
                  </a:solidFill>
                  <a:latin typeface="华文楷体" pitchFamily="2" charset="-122"/>
                  <a:ea typeface="华文楷体" pitchFamily="2" charset="-122"/>
                </a:rPr>
                <a:t>黑色脸：一般表现直爽刚毅，勇猛而智慧的人物性格。</a:t>
              </a:r>
            </a:p>
          </p:txBody>
        </p:sp>
      </p:grpSp>
      <p:sp>
        <p:nvSpPr>
          <p:cNvPr id="29701" name="Text Box 7" descr="纸莎草纸"/>
          <p:cNvSpPr txBox="1">
            <a:spLocks noChangeArrowheads="1"/>
          </p:cNvSpPr>
          <p:nvPr/>
        </p:nvSpPr>
        <p:spPr bwMode="auto">
          <a:xfrm>
            <a:off x="746125"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包拯</a:t>
            </a:r>
          </a:p>
        </p:txBody>
      </p:sp>
      <p:sp>
        <p:nvSpPr>
          <p:cNvPr id="29702" name="Text Box 8" descr="纸莎草纸"/>
          <p:cNvSpPr txBox="1">
            <a:spLocks noChangeArrowheads="1"/>
          </p:cNvSpPr>
          <p:nvPr/>
        </p:nvSpPr>
        <p:spPr bwMode="auto">
          <a:xfrm>
            <a:off x="7772400"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张飞</a:t>
            </a:r>
          </a:p>
        </p:txBody>
      </p:sp>
      <p:pic>
        <p:nvPicPr>
          <p:cNvPr id="29703" name="Picture 9"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29704" name="Rectangle 10"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000000"/>
                </a:solidFill>
                <a:latin typeface="华文楷体" pitchFamily="2" charset="-122"/>
                <a:ea typeface="华文楷体" pitchFamily="2" charset="-122"/>
              </a:rPr>
              <a:t>黑色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京剧脸谱-曹操-"/>
          <p:cNvPicPr>
            <a:picLocks noChangeAspect="1" noChangeArrowheads="1"/>
          </p:cNvPicPr>
          <p:nvPr/>
        </p:nvPicPr>
        <p:blipFill>
          <a:blip r:embed="rId2"/>
          <a:srcRect/>
          <a:stretch>
            <a:fillRect/>
          </a:stretch>
        </p:blipFill>
        <p:spPr bwMode="auto">
          <a:xfrm>
            <a:off x="947738" y="1524000"/>
            <a:ext cx="3086100" cy="3810000"/>
          </a:xfrm>
          <a:prstGeom prst="rect">
            <a:avLst/>
          </a:prstGeom>
          <a:noFill/>
          <a:ln w="9525">
            <a:noFill/>
            <a:miter lim="800000"/>
            <a:headEnd/>
            <a:tailEnd/>
          </a:ln>
        </p:spPr>
      </p:pic>
      <p:pic>
        <p:nvPicPr>
          <p:cNvPr id="30723" name="Picture 3" descr="京剧脸谱-赵高-"/>
          <p:cNvPicPr>
            <a:picLocks noChangeAspect="1" noChangeArrowheads="1"/>
          </p:cNvPicPr>
          <p:nvPr/>
        </p:nvPicPr>
        <p:blipFill>
          <a:blip r:embed="rId3"/>
          <a:srcRect/>
          <a:stretch>
            <a:fillRect/>
          </a:stretch>
        </p:blipFill>
        <p:spPr bwMode="auto">
          <a:xfrm>
            <a:off x="4986338" y="1524000"/>
            <a:ext cx="3086100" cy="3810000"/>
          </a:xfrm>
          <a:prstGeom prst="rect">
            <a:avLst/>
          </a:prstGeom>
          <a:noFill/>
          <a:ln w="9525">
            <a:noFill/>
            <a:miter lim="800000"/>
            <a:headEnd/>
            <a:tailEnd/>
          </a:ln>
        </p:spPr>
      </p:pic>
      <p:grpSp>
        <p:nvGrpSpPr>
          <p:cNvPr id="2" name="Group 4"/>
          <p:cNvGrpSpPr>
            <a:grpSpLocks/>
          </p:cNvGrpSpPr>
          <p:nvPr/>
        </p:nvGrpSpPr>
        <p:grpSpPr bwMode="auto">
          <a:xfrm>
            <a:off x="1" y="714358"/>
            <a:ext cx="9143999" cy="866775"/>
            <a:chOff x="171" y="36"/>
            <a:chExt cx="5250" cy="546"/>
          </a:xfrm>
        </p:grpSpPr>
        <p:pic>
          <p:nvPicPr>
            <p:cNvPr id="30729" name="Picture 5" descr="京剧人物"/>
            <p:cNvPicPr>
              <a:picLocks noChangeAspect="1" noChangeArrowheads="1"/>
            </p:cNvPicPr>
            <p:nvPr/>
          </p:nvPicPr>
          <p:blipFill>
            <a:blip r:embed="rId4"/>
            <a:srcRect/>
            <a:stretch>
              <a:fillRect/>
            </a:stretch>
          </p:blipFill>
          <p:spPr bwMode="auto">
            <a:xfrm>
              <a:off x="171" y="36"/>
              <a:ext cx="578" cy="546"/>
            </a:xfrm>
            <a:prstGeom prst="rect">
              <a:avLst/>
            </a:prstGeom>
            <a:noFill/>
            <a:ln w="9525">
              <a:noFill/>
              <a:miter lim="800000"/>
              <a:headEnd/>
              <a:tailEnd/>
            </a:ln>
          </p:spPr>
        </p:pic>
        <p:sp>
          <p:nvSpPr>
            <p:cNvPr id="30730" name="Text Box 6"/>
            <p:cNvSpPr txBox="1">
              <a:spLocks noChangeArrowheads="1"/>
            </p:cNvSpPr>
            <p:nvPr/>
          </p:nvSpPr>
          <p:spPr bwMode="auto">
            <a:xfrm>
              <a:off x="765" y="141"/>
              <a:ext cx="4656" cy="330"/>
            </a:xfrm>
            <a:prstGeom prst="rect">
              <a:avLst/>
            </a:prstGeom>
            <a:solidFill>
              <a:srgbClr val="000000"/>
            </a:solidFill>
            <a:ln w="9525">
              <a:noFill/>
              <a:miter lim="800000"/>
              <a:headEnd/>
              <a:tailEnd/>
            </a:ln>
          </p:spPr>
          <p:txBody>
            <a:bodyPr anchor="ctr" anchorCtr="0">
              <a:spAutoFit/>
            </a:bodyPr>
            <a:lstStyle/>
            <a:p>
              <a:pPr>
                <a:spcBef>
                  <a:spcPct val="50000"/>
                </a:spcBef>
              </a:pPr>
              <a:r>
                <a:rPr lang="zh-CN" altLang="en-US" sz="2800" b="1" dirty="0">
                  <a:solidFill>
                    <a:schemeClr val="bg1"/>
                  </a:solidFill>
                  <a:latin typeface="华文楷体" pitchFamily="2" charset="-122"/>
                  <a:ea typeface="华文楷体" pitchFamily="2" charset="-122"/>
                </a:rPr>
                <a:t>白色脸：一般表现阴险奸诈，刚愎自用的人物性格。</a:t>
              </a:r>
            </a:p>
          </p:txBody>
        </p:sp>
      </p:grpSp>
      <p:sp>
        <p:nvSpPr>
          <p:cNvPr id="30725" name="Text Box 7" descr="纸莎草纸"/>
          <p:cNvSpPr txBox="1">
            <a:spLocks noChangeArrowheads="1"/>
          </p:cNvSpPr>
          <p:nvPr/>
        </p:nvSpPr>
        <p:spPr bwMode="auto">
          <a:xfrm>
            <a:off x="746125"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曹操</a:t>
            </a:r>
          </a:p>
        </p:txBody>
      </p:sp>
      <p:sp>
        <p:nvSpPr>
          <p:cNvPr id="30726" name="Text Box 8" descr="纸莎草纸"/>
          <p:cNvSpPr txBox="1">
            <a:spLocks noChangeArrowheads="1"/>
          </p:cNvSpPr>
          <p:nvPr/>
        </p:nvSpPr>
        <p:spPr bwMode="auto">
          <a:xfrm>
            <a:off x="7772400"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赵高</a:t>
            </a:r>
          </a:p>
        </p:txBody>
      </p:sp>
      <p:pic>
        <p:nvPicPr>
          <p:cNvPr id="30727" name="Picture 15"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0728" name="Rectangle 16"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0033CC"/>
                </a:solidFill>
                <a:latin typeface="华文楷体" pitchFamily="2" charset="-122"/>
                <a:ea typeface="华文楷体" pitchFamily="2" charset="-122"/>
              </a:rPr>
              <a:t>白色</a:t>
            </a:r>
            <a:endParaRPr lang="zh-CN" altLang="en-US" sz="2800" b="1" dirty="0">
              <a:solidFill>
                <a:srgbClr val="0033CC"/>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京剧脸谱-窦尔敦-"/>
          <p:cNvPicPr>
            <a:picLocks noChangeAspect="1" noChangeArrowheads="1"/>
          </p:cNvPicPr>
          <p:nvPr/>
        </p:nvPicPr>
        <p:blipFill>
          <a:blip r:embed="rId2"/>
          <a:srcRect/>
          <a:stretch>
            <a:fillRect/>
          </a:stretch>
        </p:blipFill>
        <p:spPr bwMode="auto">
          <a:xfrm>
            <a:off x="1019175" y="1524000"/>
            <a:ext cx="3073400" cy="3810000"/>
          </a:xfrm>
          <a:prstGeom prst="rect">
            <a:avLst/>
          </a:prstGeom>
          <a:noFill/>
          <a:ln w="9525">
            <a:noFill/>
            <a:miter lim="800000"/>
            <a:headEnd/>
            <a:tailEnd/>
          </a:ln>
        </p:spPr>
      </p:pic>
      <p:pic>
        <p:nvPicPr>
          <p:cNvPr id="31747" name="Picture 3" descr="京剧脸谱-马武-"/>
          <p:cNvPicPr>
            <a:picLocks noChangeAspect="1" noChangeArrowheads="1"/>
          </p:cNvPicPr>
          <p:nvPr/>
        </p:nvPicPr>
        <p:blipFill>
          <a:blip r:embed="rId3"/>
          <a:srcRect/>
          <a:stretch>
            <a:fillRect/>
          </a:stretch>
        </p:blipFill>
        <p:spPr bwMode="auto">
          <a:xfrm>
            <a:off x="4876800" y="1524000"/>
            <a:ext cx="3162300" cy="3810000"/>
          </a:xfrm>
          <a:prstGeom prst="rect">
            <a:avLst/>
          </a:prstGeom>
          <a:noFill/>
          <a:ln w="9525">
            <a:noFill/>
            <a:miter lim="800000"/>
            <a:headEnd/>
            <a:tailEnd/>
          </a:ln>
        </p:spPr>
      </p:pic>
      <p:grpSp>
        <p:nvGrpSpPr>
          <p:cNvPr id="2" name="Group 4"/>
          <p:cNvGrpSpPr>
            <a:grpSpLocks/>
          </p:cNvGrpSpPr>
          <p:nvPr/>
        </p:nvGrpSpPr>
        <p:grpSpPr bwMode="auto">
          <a:xfrm>
            <a:off x="-32" y="776268"/>
            <a:ext cx="9229759" cy="1149350"/>
            <a:chOff x="171" y="165"/>
            <a:chExt cx="5205" cy="724"/>
          </a:xfrm>
        </p:grpSpPr>
        <p:pic>
          <p:nvPicPr>
            <p:cNvPr id="31753" name="Picture 5" descr="京剧人物"/>
            <p:cNvPicPr>
              <a:picLocks noChangeAspect="1" noChangeArrowheads="1"/>
            </p:cNvPicPr>
            <p:nvPr/>
          </p:nvPicPr>
          <p:blipFill>
            <a:blip r:embed="rId4"/>
            <a:srcRect/>
            <a:stretch>
              <a:fillRect/>
            </a:stretch>
          </p:blipFill>
          <p:spPr bwMode="auto">
            <a:xfrm>
              <a:off x="171" y="165"/>
              <a:ext cx="578" cy="546"/>
            </a:xfrm>
            <a:prstGeom prst="rect">
              <a:avLst/>
            </a:prstGeom>
            <a:noFill/>
            <a:ln w="9525">
              <a:noFill/>
              <a:miter lim="800000"/>
              <a:headEnd/>
              <a:tailEnd/>
            </a:ln>
          </p:spPr>
        </p:pic>
        <p:sp>
          <p:nvSpPr>
            <p:cNvPr id="31754" name="Text Box 6"/>
            <p:cNvSpPr txBox="1">
              <a:spLocks noChangeArrowheads="1"/>
            </p:cNvSpPr>
            <p:nvPr/>
          </p:nvSpPr>
          <p:spPr bwMode="auto">
            <a:xfrm>
              <a:off x="720" y="288"/>
              <a:ext cx="4656" cy="601"/>
            </a:xfrm>
            <a:prstGeom prst="rect">
              <a:avLst/>
            </a:prstGeom>
            <a:noFill/>
            <a:ln w="9525">
              <a:noFill/>
              <a:miter lim="800000"/>
              <a:headEnd/>
              <a:tailEnd/>
            </a:ln>
          </p:spPr>
          <p:txBody>
            <a:bodyPr>
              <a:spAutoFit/>
            </a:bodyPr>
            <a:lstStyle/>
            <a:p>
              <a:pPr>
                <a:spcBef>
                  <a:spcPct val="50000"/>
                </a:spcBef>
              </a:pPr>
              <a:r>
                <a:rPr lang="zh-CN" altLang="en-US" sz="2800" b="1" dirty="0">
                  <a:solidFill>
                    <a:srgbClr val="0000FF"/>
                  </a:solidFill>
                  <a:latin typeface="华文楷体" pitchFamily="2" charset="-122"/>
                  <a:ea typeface="华文楷体" pitchFamily="2" charset="-122"/>
                </a:rPr>
                <a:t>蓝色脸：一般表现刚强，骁勇，有心计的人物性格。</a:t>
              </a:r>
            </a:p>
          </p:txBody>
        </p:sp>
      </p:grpSp>
      <p:sp>
        <p:nvSpPr>
          <p:cNvPr id="31749" name="Text Box 7" descr="纸莎草纸"/>
          <p:cNvSpPr txBox="1">
            <a:spLocks noChangeArrowheads="1"/>
          </p:cNvSpPr>
          <p:nvPr/>
        </p:nvSpPr>
        <p:spPr bwMode="auto">
          <a:xfrm>
            <a:off x="746125" y="4191000"/>
            <a:ext cx="549275" cy="107632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窦尔敦</a:t>
            </a:r>
          </a:p>
        </p:txBody>
      </p:sp>
      <p:sp>
        <p:nvSpPr>
          <p:cNvPr id="31750" name="Text Box 8" descr="纸莎草纸"/>
          <p:cNvSpPr txBox="1">
            <a:spLocks noChangeArrowheads="1"/>
          </p:cNvSpPr>
          <p:nvPr/>
        </p:nvSpPr>
        <p:spPr bwMode="auto">
          <a:xfrm>
            <a:off x="7772400"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马武</a:t>
            </a:r>
          </a:p>
        </p:txBody>
      </p:sp>
      <p:pic>
        <p:nvPicPr>
          <p:cNvPr id="31751" name="Picture 9"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1752" name="Rectangle 10"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0000FF"/>
                </a:solidFill>
                <a:latin typeface="华文楷体" pitchFamily="2" charset="-122"/>
                <a:ea typeface="华文楷体" pitchFamily="2" charset="-122"/>
              </a:rPr>
              <a:t>蓝色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京剧脸谱-典韦-"/>
          <p:cNvPicPr>
            <a:picLocks noChangeAspect="1" noChangeArrowheads="1"/>
          </p:cNvPicPr>
          <p:nvPr/>
        </p:nvPicPr>
        <p:blipFill>
          <a:blip r:embed="rId2"/>
          <a:srcRect/>
          <a:stretch>
            <a:fillRect/>
          </a:stretch>
        </p:blipFill>
        <p:spPr bwMode="auto">
          <a:xfrm>
            <a:off x="1066800" y="1524000"/>
            <a:ext cx="3048000" cy="3810000"/>
          </a:xfrm>
          <a:prstGeom prst="rect">
            <a:avLst/>
          </a:prstGeom>
          <a:noFill/>
          <a:ln w="9525">
            <a:noFill/>
            <a:miter lim="800000"/>
            <a:headEnd/>
            <a:tailEnd/>
          </a:ln>
        </p:spPr>
      </p:pic>
      <p:pic>
        <p:nvPicPr>
          <p:cNvPr id="32771" name="Picture 3" descr="京剧脸谱-宇文成都-"/>
          <p:cNvPicPr>
            <a:picLocks noChangeAspect="1" noChangeArrowheads="1"/>
          </p:cNvPicPr>
          <p:nvPr/>
        </p:nvPicPr>
        <p:blipFill>
          <a:blip r:embed="rId3"/>
          <a:srcRect/>
          <a:stretch>
            <a:fillRect/>
          </a:stretch>
        </p:blipFill>
        <p:spPr bwMode="auto">
          <a:xfrm>
            <a:off x="4948238" y="1524000"/>
            <a:ext cx="3124200" cy="3810000"/>
          </a:xfrm>
          <a:prstGeom prst="rect">
            <a:avLst/>
          </a:prstGeom>
          <a:noFill/>
          <a:ln w="9525">
            <a:noFill/>
            <a:miter lim="800000"/>
            <a:headEnd/>
            <a:tailEnd/>
          </a:ln>
        </p:spPr>
      </p:pic>
      <p:grpSp>
        <p:nvGrpSpPr>
          <p:cNvPr id="2" name="Group 4"/>
          <p:cNvGrpSpPr>
            <a:grpSpLocks/>
          </p:cNvGrpSpPr>
          <p:nvPr/>
        </p:nvGrpSpPr>
        <p:grpSpPr bwMode="auto">
          <a:xfrm>
            <a:off x="271463" y="762000"/>
            <a:ext cx="8262937" cy="866775"/>
            <a:chOff x="171" y="126"/>
            <a:chExt cx="5205" cy="546"/>
          </a:xfrm>
        </p:grpSpPr>
        <p:pic>
          <p:nvPicPr>
            <p:cNvPr id="32777" name="Picture 5" descr="京剧人物"/>
            <p:cNvPicPr>
              <a:picLocks noChangeAspect="1" noChangeArrowheads="1"/>
            </p:cNvPicPr>
            <p:nvPr/>
          </p:nvPicPr>
          <p:blipFill>
            <a:blip r:embed="rId4"/>
            <a:srcRect/>
            <a:stretch>
              <a:fillRect/>
            </a:stretch>
          </p:blipFill>
          <p:spPr bwMode="auto">
            <a:xfrm>
              <a:off x="171" y="126"/>
              <a:ext cx="578" cy="546"/>
            </a:xfrm>
            <a:prstGeom prst="rect">
              <a:avLst/>
            </a:prstGeom>
            <a:noFill/>
            <a:ln w="9525">
              <a:noFill/>
              <a:miter lim="800000"/>
              <a:headEnd/>
              <a:tailEnd/>
            </a:ln>
          </p:spPr>
        </p:pic>
        <p:sp>
          <p:nvSpPr>
            <p:cNvPr id="32778" name="Text Box 6"/>
            <p:cNvSpPr txBox="1">
              <a:spLocks noChangeArrowheads="1"/>
            </p:cNvSpPr>
            <p:nvPr/>
          </p:nvSpPr>
          <p:spPr bwMode="auto">
            <a:xfrm>
              <a:off x="720" y="288"/>
              <a:ext cx="4656" cy="330"/>
            </a:xfrm>
            <a:prstGeom prst="rect">
              <a:avLst/>
            </a:prstGeom>
            <a:noFill/>
            <a:ln w="9525">
              <a:noFill/>
              <a:miter lim="800000"/>
              <a:headEnd/>
              <a:tailEnd/>
            </a:ln>
          </p:spPr>
          <p:txBody>
            <a:bodyPr>
              <a:spAutoFit/>
            </a:bodyPr>
            <a:lstStyle/>
            <a:p>
              <a:pPr>
                <a:spcBef>
                  <a:spcPct val="50000"/>
                </a:spcBef>
              </a:pPr>
              <a:r>
                <a:rPr lang="zh-CN" altLang="en-US" sz="2800" b="1" dirty="0">
                  <a:solidFill>
                    <a:srgbClr val="FFCC00"/>
                  </a:solidFill>
                  <a:latin typeface="华文楷体" pitchFamily="2" charset="-122"/>
                  <a:ea typeface="华文楷体" pitchFamily="2" charset="-122"/>
                </a:rPr>
                <a:t>黄色脸：一般表现勇猛而暴躁的人物性格。</a:t>
              </a:r>
            </a:p>
          </p:txBody>
        </p:sp>
      </p:grpSp>
      <p:sp>
        <p:nvSpPr>
          <p:cNvPr id="32773" name="Text Box 7" descr="纸莎草纸"/>
          <p:cNvSpPr txBox="1">
            <a:spLocks noChangeArrowheads="1"/>
          </p:cNvSpPr>
          <p:nvPr/>
        </p:nvSpPr>
        <p:spPr bwMode="auto">
          <a:xfrm>
            <a:off x="746125"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典韦</a:t>
            </a:r>
          </a:p>
        </p:txBody>
      </p:sp>
      <p:sp>
        <p:nvSpPr>
          <p:cNvPr id="32774" name="Text Box 8" descr="纸莎草纸"/>
          <p:cNvSpPr txBox="1">
            <a:spLocks noChangeArrowheads="1"/>
          </p:cNvSpPr>
          <p:nvPr/>
        </p:nvSpPr>
        <p:spPr bwMode="auto">
          <a:xfrm>
            <a:off x="7996238" y="4014788"/>
            <a:ext cx="549275" cy="130492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宇文成都</a:t>
            </a:r>
          </a:p>
        </p:txBody>
      </p:sp>
      <p:pic>
        <p:nvPicPr>
          <p:cNvPr id="32775" name="Picture 9"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2776" name="Rectangle 10"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FFCC00"/>
                </a:solidFill>
                <a:latin typeface="华文楷体" pitchFamily="2" charset="-122"/>
                <a:ea typeface="华文楷体" pitchFamily="2" charset="-122"/>
              </a:rPr>
              <a:t>黄色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京剧脸谱-程咬金-"/>
          <p:cNvPicPr>
            <a:picLocks noChangeAspect="1" noChangeArrowheads="1"/>
          </p:cNvPicPr>
          <p:nvPr/>
        </p:nvPicPr>
        <p:blipFill>
          <a:blip r:embed="rId2"/>
          <a:srcRect/>
          <a:stretch>
            <a:fillRect/>
          </a:stretch>
        </p:blipFill>
        <p:spPr bwMode="auto">
          <a:xfrm>
            <a:off x="1019175" y="1524000"/>
            <a:ext cx="3098800" cy="3810000"/>
          </a:xfrm>
          <a:prstGeom prst="rect">
            <a:avLst/>
          </a:prstGeom>
          <a:noFill/>
          <a:ln w="9525">
            <a:noFill/>
            <a:miter lim="800000"/>
            <a:headEnd/>
            <a:tailEnd/>
          </a:ln>
        </p:spPr>
      </p:pic>
      <p:pic>
        <p:nvPicPr>
          <p:cNvPr id="33795" name="Picture 3" descr="京剧脸谱-郑伦-"/>
          <p:cNvPicPr>
            <a:picLocks noChangeAspect="1" noChangeArrowheads="1"/>
          </p:cNvPicPr>
          <p:nvPr/>
        </p:nvPicPr>
        <p:blipFill>
          <a:blip r:embed="rId3"/>
          <a:srcRect/>
          <a:stretch>
            <a:fillRect/>
          </a:stretch>
        </p:blipFill>
        <p:spPr bwMode="auto">
          <a:xfrm>
            <a:off x="4972050" y="1524000"/>
            <a:ext cx="3098800" cy="3810000"/>
          </a:xfrm>
          <a:prstGeom prst="rect">
            <a:avLst/>
          </a:prstGeom>
          <a:noFill/>
          <a:ln w="9525">
            <a:noFill/>
            <a:miter lim="800000"/>
            <a:headEnd/>
            <a:tailEnd/>
          </a:ln>
        </p:spPr>
      </p:pic>
      <p:grpSp>
        <p:nvGrpSpPr>
          <p:cNvPr id="2" name="Group 4"/>
          <p:cNvGrpSpPr>
            <a:grpSpLocks/>
          </p:cNvGrpSpPr>
          <p:nvPr/>
        </p:nvGrpSpPr>
        <p:grpSpPr bwMode="auto">
          <a:xfrm>
            <a:off x="271463" y="762000"/>
            <a:ext cx="8262937" cy="866775"/>
            <a:chOff x="171" y="126"/>
            <a:chExt cx="5205" cy="546"/>
          </a:xfrm>
        </p:grpSpPr>
        <p:pic>
          <p:nvPicPr>
            <p:cNvPr id="33801" name="Picture 5" descr="京剧人物"/>
            <p:cNvPicPr>
              <a:picLocks noChangeAspect="1" noChangeArrowheads="1"/>
            </p:cNvPicPr>
            <p:nvPr/>
          </p:nvPicPr>
          <p:blipFill>
            <a:blip r:embed="rId4"/>
            <a:srcRect/>
            <a:stretch>
              <a:fillRect/>
            </a:stretch>
          </p:blipFill>
          <p:spPr bwMode="auto">
            <a:xfrm>
              <a:off x="171" y="126"/>
              <a:ext cx="578" cy="546"/>
            </a:xfrm>
            <a:prstGeom prst="rect">
              <a:avLst/>
            </a:prstGeom>
            <a:noFill/>
            <a:ln w="9525">
              <a:noFill/>
              <a:miter lim="800000"/>
              <a:headEnd/>
              <a:tailEnd/>
            </a:ln>
          </p:spPr>
        </p:pic>
        <p:sp>
          <p:nvSpPr>
            <p:cNvPr id="33802" name="Text Box 6"/>
            <p:cNvSpPr txBox="1">
              <a:spLocks noChangeArrowheads="1"/>
            </p:cNvSpPr>
            <p:nvPr/>
          </p:nvSpPr>
          <p:spPr bwMode="auto">
            <a:xfrm>
              <a:off x="720" y="288"/>
              <a:ext cx="4656" cy="330"/>
            </a:xfrm>
            <a:prstGeom prst="rect">
              <a:avLst/>
            </a:prstGeom>
            <a:noFill/>
            <a:ln w="9525">
              <a:noFill/>
              <a:miter lim="800000"/>
              <a:headEnd/>
              <a:tailEnd/>
            </a:ln>
          </p:spPr>
          <p:txBody>
            <a:bodyPr>
              <a:spAutoFit/>
            </a:bodyPr>
            <a:lstStyle/>
            <a:p>
              <a:pPr>
                <a:spcBef>
                  <a:spcPct val="50000"/>
                </a:spcBef>
              </a:pPr>
              <a:r>
                <a:rPr lang="zh-CN" altLang="en-US" sz="2800" b="1" dirty="0">
                  <a:solidFill>
                    <a:srgbClr val="33CC33"/>
                  </a:solidFill>
                  <a:latin typeface="华文楷体" pitchFamily="2" charset="-122"/>
                  <a:ea typeface="华文楷体" pitchFamily="2" charset="-122"/>
                </a:rPr>
                <a:t>绿色脸：一般表现勇猛，莽撞的人物性格。</a:t>
              </a:r>
            </a:p>
          </p:txBody>
        </p:sp>
      </p:grpSp>
      <p:sp>
        <p:nvSpPr>
          <p:cNvPr id="33797" name="Text Box 7" descr="纸莎草纸"/>
          <p:cNvSpPr txBox="1">
            <a:spLocks noChangeArrowheads="1"/>
          </p:cNvSpPr>
          <p:nvPr/>
        </p:nvSpPr>
        <p:spPr bwMode="auto">
          <a:xfrm>
            <a:off x="746125" y="4267200"/>
            <a:ext cx="549275" cy="1009650"/>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程咬金</a:t>
            </a:r>
          </a:p>
        </p:txBody>
      </p:sp>
      <p:sp>
        <p:nvSpPr>
          <p:cNvPr id="33798" name="Text Box 8" descr="纸莎草纸"/>
          <p:cNvSpPr txBox="1">
            <a:spLocks noChangeArrowheads="1"/>
          </p:cNvSpPr>
          <p:nvPr/>
        </p:nvSpPr>
        <p:spPr bwMode="auto">
          <a:xfrm>
            <a:off x="7772400" y="4562475"/>
            <a:ext cx="549275" cy="714375"/>
          </a:xfrm>
          <a:prstGeom prst="rect">
            <a:avLst/>
          </a:prstGeom>
          <a:blipFill dpi="0" rotWithShape="0">
            <a:blip r:embed="rId5"/>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郑伦</a:t>
            </a:r>
          </a:p>
        </p:txBody>
      </p:sp>
      <p:pic>
        <p:nvPicPr>
          <p:cNvPr id="33799" name="Picture 9"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3800" name="Rectangle 10"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33CC33"/>
                </a:solidFill>
                <a:latin typeface="华文楷体" pitchFamily="2" charset="-122"/>
                <a:ea typeface="华文楷体" pitchFamily="2" charset="-122"/>
              </a:rPr>
              <a:t>绿色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descr="纸莎草纸"/>
          <p:cNvSpPr txBox="1">
            <a:spLocks noChangeArrowheads="1"/>
          </p:cNvSpPr>
          <p:nvPr/>
        </p:nvSpPr>
        <p:spPr bwMode="auto">
          <a:xfrm>
            <a:off x="785813" y="4572000"/>
            <a:ext cx="549275" cy="704850"/>
          </a:xfrm>
          <a:prstGeom prst="rect">
            <a:avLst/>
          </a:prstGeom>
          <a:blipFill dpi="0" rotWithShape="0">
            <a:blip r:embed="rId2"/>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廉颇</a:t>
            </a:r>
          </a:p>
        </p:txBody>
      </p:sp>
      <p:pic>
        <p:nvPicPr>
          <p:cNvPr id="34819" name="Picture 3" descr="京剧脸谱-廉颇-"/>
          <p:cNvPicPr>
            <a:picLocks noChangeAspect="1" noChangeArrowheads="1"/>
          </p:cNvPicPr>
          <p:nvPr/>
        </p:nvPicPr>
        <p:blipFill>
          <a:blip r:embed="rId3"/>
          <a:srcRect/>
          <a:stretch>
            <a:fillRect/>
          </a:stretch>
        </p:blipFill>
        <p:spPr bwMode="auto">
          <a:xfrm>
            <a:off x="1028700" y="1524000"/>
            <a:ext cx="3048000" cy="3810000"/>
          </a:xfrm>
          <a:prstGeom prst="rect">
            <a:avLst/>
          </a:prstGeom>
          <a:noFill/>
          <a:ln w="9525">
            <a:noFill/>
            <a:miter lim="800000"/>
            <a:headEnd/>
            <a:tailEnd/>
          </a:ln>
        </p:spPr>
      </p:pic>
      <p:grpSp>
        <p:nvGrpSpPr>
          <p:cNvPr id="2" name="Group 4"/>
          <p:cNvGrpSpPr>
            <a:grpSpLocks/>
          </p:cNvGrpSpPr>
          <p:nvPr/>
        </p:nvGrpSpPr>
        <p:grpSpPr bwMode="auto">
          <a:xfrm>
            <a:off x="-71470" y="776276"/>
            <a:ext cx="9501221" cy="1152525"/>
            <a:chOff x="171" y="163"/>
            <a:chExt cx="5205" cy="726"/>
          </a:xfrm>
        </p:grpSpPr>
        <p:pic>
          <p:nvPicPr>
            <p:cNvPr id="34825" name="Picture 5" descr="京剧人物"/>
            <p:cNvPicPr>
              <a:picLocks noChangeAspect="1" noChangeArrowheads="1"/>
            </p:cNvPicPr>
            <p:nvPr/>
          </p:nvPicPr>
          <p:blipFill>
            <a:blip r:embed="rId4"/>
            <a:srcRect/>
            <a:stretch>
              <a:fillRect/>
            </a:stretch>
          </p:blipFill>
          <p:spPr bwMode="auto">
            <a:xfrm>
              <a:off x="171" y="163"/>
              <a:ext cx="578" cy="546"/>
            </a:xfrm>
            <a:prstGeom prst="rect">
              <a:avLst/>
            </a:prstGeom>
            <a:noFill/>
            <a:ln w="9525">
              <a:noFill/>
              <a:miter lim="800000"/>
              <a:headEnd/>
              <a:tailEnd/>
            </a:ln>
          </p:spPr>
        </p:pic>
        <p:sp>
          <p:nvSpPr>
            <p:cNvPr id="34826" name="Text Box 6"/>
            <p:cNvSpPr txBox="1">
              <a:spLocks noChangeArrowheads="1"/>
            </p:cNvSpPr>
            <p:nvPr/>
          </p:nvSpPr>
          <p:spPr bwMode="auto">
            <a:xfrm>
              <a:off x="720" y="288"/>
              <a:ext cx="4656" cy="601"/>
            </a:xfrm>
            <a:prstGeom prst="rect">
              <a:avLst/>
            </a:prstGeom>
            <a:noFill/>
            <a:ln w="9525">
              <a:noFill/>
              <a:miter lim="800000"/>
              <a:headEnd/>
              <a:tailEnd/>
            </a:ln>
          </p:spPr>
          <p:txBody>
            <a:bodyPr>
              <a:spAutoFit/>
            </a:bodyPr>
            <a:lstStyle/>
            <a:p>
              <a:pPr>
                <a:spcBef>
                  <a:spcPct val="50000"/>
                </a:spcBef>
              </a:pPr>
              <a:r>
                <a:rPr lang="zh-CN" altLang="en-US" sz="2800" b="1" dirty="0">
                  <a:solidFill>
                    <a:srgbClr val="FF5050"/>
                  </a:solidFill>
                  <a:latin typeface="华文楷体" pitchFamily="2" charset="-122"/>
                  <a:ea typeface="华文楷体" pitchFamily="2" charset="-122"/>
                </a:rPr>
                <a:t>粉红色脸：一般表现年迈气衰，德高望重的忠勇老将。</a:t>
              </a:r>
            </a:p>
          </p:txBody>
        </p:sp>
      </p:grpSp>
      <p:sp>
        <p:nvSpPr>
          <p:cNvPr id="34821" name="Text Box 7" descr="纸莎草纸"/>
          <p:cNvSpPr txBox="1">
            <a:spLocks noChangeArrowheads="1"/>
          </p:cNvSpPr>
          <p:nvPr/>
        </p:nvSpPr>
        <p:spPr bwMode="auto">
          <a:xfrm>
            <a:off x="7772400" y="4562475"/>
            <a:ext cx="549275" cy="714375"/>
          </a:xfrm>
          <a:prstGeom prst="rect">
            <a:avLst/>
          </a:prstGeom>
          <a:blipFill dpi="0" rotWithShape="0">
            <a:blip r:embed="rId2"/>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姜尚</a:t>
            </a:r>
          </a:p>
        </p:txBody>
      </p:sp>
      <p:pic>
        <p:nvPicPr>
          <p:cNvPr id="34822" name="Picture 8" descr="京剧脸谱-姜尚-"/>
          <p:cNvPicPr>
            <a:picLocks noChangeAspect="1" noChangeArrowheads="1"/>
          </p:cNvPicPr>
          <p:nvPr/>
        </p:nvPicPr>
        <p:blipFill>
          <a:blip r:embed="rId5"/>
          <a:srcRect/>
          <a:stretch>
            <a:fillRect/>
          </a:stretch>
        </p:blipFill>
        <p:spPr bwMode="auto">
          <a:xfrm>
            <a:off x="4957763" y="1524000"/>
            <a:ext cx="3086100" cy="3810000"/>
          </a:xfrm>
          <a:prstGeom prst="rect">
            <a:avLst/>
          </a:prstGeom>
          <a:noFill/>
          <a:ln w="9525">
            <a:noFill/>
            <a:miter lim="800000"/>
            <a:headEnd/>
            <a:tailEnd/>
          </a:ln>
        </p:spPr>
      </p:pic>
      <p:pic>
        <p:nvPicPr>
          <p:cNvPr id="34823" name="Picture 9"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4824" name="Rectangle 10"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FF5050"/>
                </a:solidFill>
                <a:latin typeface="华文楷体" pitchFamily="2" charset="-122"/>
                <a:ea typeface="华文楷体" pitchFamily="2" charset="-122"/>
              </a:rPr>
              <a:t>粉红色</a:t>
            </a:r>
            <a:endParaRPr lang="zh-CN" altLang="en-US" sz="2800" b="1" dirty="0">
              <a:solidFill>
                <a:srgbClr val="0033CC"/>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descr="纸莎草纸"/>
          <p:cNvSpPr txBox="1">
            <a:spLocks noChangeArrowheads="1"/>
          </p:cNvSpPr>
          <p:nvPr/>
        </p:nvSpPr>
        <p:spPr bwMode="auto">
          <a:xfrm>
            <a:off x="323850" y="4205302"/>
            <a:ext cx="549275" cy="1009650"/>
          </a:xfrm>
          <a:prstGeom prst="rect">
            <a:avLst/>
          </a:prstGeom>
          <a:blipFill dpi="0" rotWithShape="0">
            <a:blip r:embed="rId2"/>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二郎神</a:t>
            </a:r>
          </a:p>
        </p:txBody>
      </p:sp>
      <p:grpSp>
        <p:nvGrpSpPr>
          <p:cNvPr id="2" name="Group 3"/>
          <p:cNvGrpSpPr>
            <a:grpSpLocks/>
          </p:cNvGrpSpPr>
          <p:nvPr/>
        </p:nvGrpSpPr>
        <p:grpSpPr bwMode="auto">
          <a:xfrm>
            <a:off x="-71438" y="690563"/>
            <a:ext cx="9429784" cy="1211263"/>
            <a:chOff x="171" y="126"/>
            <a:chExt cx="5205" cy="763"/>
          </a:xfrm>
        </p:grpSpPr>
        <p:pic>
          <p:nvPicPr>
            <p:cNvPr id="35850" name="Picture 4" descr="京剧人物"/>
            <p:cNvPicPr>
              <a:picLocks noChangeAspect="1" noChangeArrowheads="1"/>
            </p:cNvPicPr>
            <p:nvPr/>
          </p:nvPicPr>
          <p:blipFill>
            <a:blip r:embed="rId3"/>
            <a:srcRect/>
            <a:stretch>
              <a:fillRect/>
            </a:stretch>
          </p:blipFill>
          <p:spPr bwMode="auto">
            <a:xfrm>
              <a:off x="171" y="126"/>
              <a:ext cx="578" cy="546"/>
            </a:xfrm>
            <a:prstGeom prst="rect">
              <a:avLst/>
            </a:prstGeom>
            <a:noFill/>
            <a:ln w="9525">
              <a:noFill/>
              <a:miter lim="800000"/>
              <a:headEnd/>
              <a:tailEnd/>
            </a:ln>
          </p:spPr>
        </p:pic>
        <p:sp>
          <p:nvSpPr>
            <p:cNvPr id="35851" name="Text Box 5"/>
            <p:cNvSpPr txBox="1">
              <a:spLocks noChangeArrowheads="1"/>
            </p:cNvSpPr>
            <p:nvPr/>
          </p:nvSpPr>
          <p:spPr bwMode="auto">
            <a:xfrm>
              <a:off x="720" y="288"/>
              <a:ext cx="4656" cy="601"/>
            </a:xfrm>
            <a:prstGeom prst="rect">
              <a:avLst/>
            </a:prstGeom>
            <a:noFill/>
            <a:ln w="9525">
              <a:noFill/>
              <a:miter lim="800000"/>
              <a:headEnd/>
              <a:tailEnd/>
            </a:ln>
          </p:spPr>
          <p:txBody>
            <a:bodyPr>
              <a:spAutoFit/>
            </a:bodyPr>
            <a:lstStyle/>
            <a:p>
              <a:pPr>
                <a:spcBef>
                  <a:spcPct val="50000"/>
                </a:spcBef>
              </a:pPr>
              <a:r>
                <a:rPr lang="zh-CN" altLang="en-US" sz="2800" b="1" dirty="0">
                  <a:solidFill>
                    <a:srgbClr val="FFCC00"/>
                  </a:solidFill>
                  <a:latin typeface="华文楷体" pitchFamily="2" charset="-122"/>
                  <a:ea typeface="华文楷体" pitchFamily="2" charset="-122"/>
                </a:rPr>
                <a:t>金银色脸：一般用于神、佛、鬼怪，象征虚幻之感。</a:t>
              </a:r>
            </a:p>
          </p:txBody>
        </p:sp>
      </p:grpSp>
      <p:sp>
        <p:nvSpPr>
          <p:cNvPr id="35844" name="Text Box 6" descr="纸莎草纸"/>
          <p:cNvSpPr txBox="1">
            <a:spLocks noChangeArrowheads="1"/>
          </p:cNvSpPr>
          <p:nvPr/>
        </p:nvSpPr>
        <p:spPr bwMode="auto">
          <a:xfrm>
            <a:off x="8243888" y="4060840"/>
            <a:ext cx="549275" cy="1009650"/>
          </a:xfrm>
          <a:prstGeom prst="rect">
            <a:avLst/>
          </a:prstGeom>
          <a:blipFill dpi="0" rotWithShape="0">
            <a:blip r:embed="rId2"/>
            <a:srcRect/>
            <a:tile tx="0" ty="0" sx="100000" sy="100000" flip="none" algn="tl"/>
          </a:blipFill>
          <a:ln w="9525">
            <a:noFill/>
            <a:miter lim="800000"/>
            <a:headEnd/>
            <a:tailEnd/>
          </a:ln>
        </p:spPr>
        <p:txBody>
          <a:bodyPr vert="eaVert">
            <a:spAutoFit/>
          </a:bodyPr>
          <a:lstStyle/>
          <a:p>
            <a:pPr>
              <a:spcBef>
                <a:spcPct val="50000"/>
              </a:spcBef>
            </a:pPr>
            <a:r>
              <a:rPr lang="zh-CN" altLang="en-US" b="1">
                <a:ea typeface="楷体_GB2312" pitchFamily="49" charset="-122"/>
              </a:rPr>
              <a:t>牛魔王</a:t>
            </a:r>
          </a:p>
        </p:txBody>
      </p:sp>
      <p:pic>
        <p:nvPicPr>
          <p:cNvPr id="35845" name="Picture 7" descr="京剧脸谱-二郎神-"/>
          <p:cNvPicPr>
            <a:picLocks noChangeAspect="1" noChangeArrowheads="1"/>
          </p:cNvPicPr>
          <p:nvPr/>
        </p:nvPicPr>
        <p:blipFill>
          <a:blip r:embed="rId4"/>
          <a:srcRect/>
          <a:stretch>
            <a:fillRect/>
          </a:stretch>
        </p:blipFill>
        <p:spPr bwMode="auto">
          <a:xfrm>
            <a:off x="1116013" y="1676415"/>
            <a:ext cx="3048000" cy="3824287"/>
          </a:xfrm>
          <a:prstGeom prst="rect">
            <a:avLst/>
          </a:prstGeom>
          <a:noFill/>
          <a:ln w="9525">
            <a:noFill/>
            <a:miter lim="800000"/>
            <a:headEnd/>
            <a:tailEnd/>
          </a:ln>
        </p:spPr>
      </p:pic>
      <p:pic>
        <p:nvPicPr>
          <p:cNvPr id="35846" name="Picture 8" descr="京剧脸谱-牛魔王-"/>
          <p:cNvPicPr>
            <a:picLocks noChangeAspect="1" noChangeArrowheads="1"/>
          </p:cNvPicPr>
          <p:nvPr/>
        </p:nvPicPr>
        <p:blipFill>
          <a:blip r:embed="rId5"/>
          <a:srcRect/>
          <a:stretch>
            <a:fillRect/>
          </a:stretch>
        </p:blipFill>
        <p:spPr bwMode="auto">
          <a:xfrm>
            <a:off x="5003800" y="1711340"/>
            <a:ext cx="3048000" cy="3789362"/>
          </a:xfrm>
          <a:prstGeom prst="rect">
            <a:avLst/>
          </a:prstGeom>
          <a:noFill/>
          <a:ln w="9525">
            <a:noFill/>
            <a:miter lim="800000"/>
            <a:headEnd/>
            <a:tailEnd/>
          </a:ln>
        </p:spPr>
      </p:pic>
      <p:pic>
        <p:nvPicPr>
          <p:cNvPr id="35848" name="Picture 10" descr="半透明条"/>
          <p:cNvPicPr>
            <a:picLocks noChangeAspect="1" noChangeArrowheads="1"/>
          </p:cNvPicPr>
          <p:nvPr/>
        </p:nvPicPr>
        <p:blipFill>
          <a:blip r:embed="rId6"/>
          <a:srcRect/>
          <a:stretch>
            <a:fillRect/>
          </a:stretch>
        </p:blipFill>
        <p:spPr bwMode="auto">
          <a:xfrm>
            <a:off x="200025" y="0"/>
            <a:ext cx="3433763" cy="681038"/>
          </a:xfrm>
          <a:prstGeom prst="rect">
            <a:avLst/>
          </a:prstGeom>
          <a:noFill/>
          <a:ln w="9525">
            <a:noFill/>
            <a:miter lim="800000"/>
            <a:headEnd/>
            <a:tailEnd/>
          </a:ln>
        </p:spPr>
      </p:pic>
      <p:sp>
        <p:nvSpPr>
          <p:cNvPr id="35849" name="Rectangle 11" descr="画布"/>
          <p:cNvSpPr>
            <a:spLocks noChangeArrowheads="1"/>
          </p:cNvSpPr>
          <p:nvPr/>
        </p:nvSpPr>
        <p:spPr bwMode="auto">
          <a:xfrm>
            <a:off x="395288" y="90488"/>
            <a:ext cx="3086100" cy="452437"/>
          </a:xfrm>
          <a:prstGeom prst="rect">
            <a:avLst/>
          </a:prstGeom>
          <a:noFill/>
          <a:ln w="9525">
            <a:noFill/>
            <a:miter lim="800000"/>
            <a:headEnd/>
            <a:tailEnd/>
          </a:ln>
        </p:spPr>
        <p:txBody>
          <a:bodyPr anchor="ctr"/>
          <a:lstStyle/>
          <a:p>
            <a:pPr algn="ctr"/>
            <a:r>
              <a:rPr lang="zh-CN" altLang="en-US" sz="2800" b="1" dirty="0" smtClean="0">
                <a:solidFill>
                  <a:srgbClr val="FFCC00"/>
                </a:solidFill>
                <a:latin typeface="华文楷体" pitchFamily="2" charset="-122"/>
                <a:ea typeface="华文楷体" pitchFamily="2" charset="-122"/>
              </a:rPr>
              <a:t>金银色</a:t>
            </a:r>
            <a:endParaRPr lang="zh-CN" altLang="en-US" sz="2800" b="1" dirty="0">
              <a:solidFill>
                <a:srgbClr val="0033CC"/>
              </a:solidFill>
              <a:latin typeface="黑体" pitchFamily="2" charset="-122"/>
              <a:ea typeface="黑体" pitchFamily="2" charset="-122"/>
            </a:endParaRPr>
          </a:p>
        </p:txBody>
      </p:sp>
      <p:sp>
        <p:nvSpPr>
          <p:cNvPr id="12" name="AutoShape 6">
            <a:hlinkClick r:id="rId7" action="ppaction://hlinksldjump" highlightClick="1"/>
          </p:cNvPr>
          <p:cNvSpPr>
            <a:spLocks noChangeArrowheads="1"/>
          </p:cNvSpPr>
          <p:nvPr/>
        </p:nvSpPr>
        <p:spPr bwMode="auto">
          <a:xfrm>
            <a:off x="7996238" y="6072188"/>
            <a:ext cx="7191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4"/>
          <p:cNvSpPr>
            <a:spLocks noChangeArrowheads="1" noChangeShapeType="1" noTextEdit="1"/>
          </p:cNvSpPr>
          <p:nvPr/>
        </p:nvSpPr>
        <p:spPr bwMode="auto">
          <a:xfrm>
            <a:off x="3132138" y="404813"/>
            <a:ext cx="3097212" cy="720725"/>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gradFill rotWithShape="1">
                  <a:gsLst>
                    <a:gs pos="0">
                      <a:srgbClr val="00FFFF"/>
                    </a:gs>
                    <a:gs pos="100000">
                      <a:srgbClr val="0000FF"/>
                    </a:gs>
                  </a:gsLst>
                  <a:path path="rect">
                    <a:fillToRect r="100000" b="100000"/>
                  </a:path>
                </a:gradFill>
                <a:effectLst>
                  <a:outerShdw dist="35921" dir="2700000" algn="ctr" rotWithShape="0">
                    <a:srgbClr val="C0C0C0">
                      <a:alpha val="79999"/>
                    </a:srgbClr>
                  </a:outerShdw>
                </a:effectLst>
                <a:latin typeface="隶书"/>
                <a:ea typeface="隶书"/>
              </a:rPr>
              <a:t>现代京剧</a:t>
            </a:r>
          </a:p>
        </p:txBody>
      </p:sp>
      <p:pic>
        <p:nvPicPr>
          <p:cNvPr id="14339" name="Picture 5" descr="红灯记"/>
          <p:cNvPicPr>
            <a:picLocks noChangeAspect="1" noChangeArrowheads="1"/>
          </p:cNvPicPr>
          <p:nvPr/>
        </p:nvPicPr>
        <p:blipFill>
          <a:blip r:embed="rId2"/>
          <a:srcRect l="5769" t="1540" r="5728" b="3798"/>
          <a:stretch>
            <a:fillRect/>
          </a:stretch>
        </p:blipFill>
        <p:spPr bwMode="auto">
          <a:xfrm>
            <a:off x="179388" y="1268413"/>
            <a:ext cx="2952750" cy="4392612"/>
          </a:xfrm>
          <a:prstGeom prst="rect">
            <a:avLst/>
          </a:prstGeom>
          <a:noFill/>
          <a:ln w="9525">
            <a:noFill/>
            <a:miter lim="800000"/>
            <a:headEnd/>
            <a:tailEnd/>
          </a:ln>
        </p:spPr>
      </p:pic>
      <p:pic>
        <p:nvPicPr>
          <p:cNvPr id="14340" name="Picture 6" descr="智取威虎山"/>
          <p:cNvPicPr>
            <a:picLocks noChangeAspect="1" noChangeArrowheads="1"/>
          </p:cNvPicPr>
          <p:nvPr/>
        </p:nvPicPr>
        <p:blipFill>
          <a:blip r:embed="rId3"/>
          <a:srcRect/>
          <a:stretch>
            <a:fillRect/>
          </a:stretch>
        </p:blipFill>
        <p:spPr bwMode="auto">
          <a:xfrm>
            <a:off x="3203575" y="1268413"/>
            <a:ext cx="2865438" cy="4392612"/>
          </a:xfrm>
          <a:prstGeom prst="rect">
            <a:avLst/>
          </a:prstGeom>
          <a:noFill/>
          <a:ln w="9525">
            <a:noFill/>
            <a:miter lim="800000"/>
            <a:headEnd/>
            <a:tailEnd/>
          </a:ln>
        </p:spPr>
      </p:pic>
      <p:pic>
        <p:nvPicPr>
          <p:cNvPr id="14341" name="Picture 7" descr="沙家浜"/>
          <p:cNvPicPr>
            <a:picLocks noChangeAspect="1" noChangeArrowheads="1"/>
          </p:cNvPicPr>
          <p:nvPr/>
        </p:nvPicPr>
        <p:blipFill>
          <a:blip r:embed="rId4"/>
          <a:srcRect l="7387" t="3363" r="8853" b="5083"/>
          <a:stretch>
            <a:fillRect/>
          </a:stretch>
        </p:blipFill>
        <p:spPr bwMode="auto">
          <a:xfrm>
            <a:off x="6156325" y="1268413"/>
            <a:ext cx="2765425" cy="4392612"/>
          </a:xfrm>
          <a:prstGeom prst="rect">
            <a:avLst/>
          </a:prstGeom>
          <a:noFill/>
          <a:ln w="9525">
            <a:noFill/>
            <a:miter lim="800000"/>
            <a:headEnd/>
            <a:tailEnd/>
          </a:ln>
        </p:spPr>
      </p:pic>
      <p:sp>
        <p:nvSpPr>
          <p:cNvPr id="14342" name="Text Box 9"/>
          <p:cNvSpPr txBox="1">
            <a:spLocks noChangeArrowheads="1"/>
          </p:cNvSpPr>
          <p:nvPr/>
        </p:nvSpPr>
        <p:spPr bwMode="auto">
          <a:xfrm>
            <a:off x="900113" y="5059363"/>
            <a:ext cx="1655762" cy="457200"/>
          </a:xfrm>
          <a:prstGeom prst="rect">
            <a:avLst/>
          </a:prstGeom>
          <a:solidFill>
            <a:srgbClr val="FF0000"/>
          </a:solidFill>
          <a:ln w="9525">
            <a:noFill/>
            <a:miter lim="800000"/>
            <a:headEnd/>
            <a:tailEnd/>
          </a:ln>
        </p:spPr>
        <p:txBody>
          <a:bodyPr>
            <a:spAutoFit/>
          </a:bodyPr>
          <a:lstStyle/>
          <a:p>
            <a:pPr>
              <a:spcBef>
                <a:spcPct val="50000"/>
              </a:spcBef>
            </a:pPr>
            <a:r>
              <a:rPr lang="en-US" altLang="zh-CN" sz="2400" b="1">
                <a:solidFill>
                  <a:srgbClr val="000000"/>
                </a:solidFill>
                <a:ea typeface="华康简标题宋" pitchFamily="49" charset="-122"/>
              </a:rPr>
              <a:t>   </a:t>
            </a:r>
            <a:r>
              <a:rPr lang="zh-CN" altLang="en-US" sz="2400" b="1">
                <a:solidFill>
                  <a:srgbClr val="000000"/>
                </a:solidFill>
                <a:ea typeface="华康简标题宋" pitchFamily="49" charset="-122"/>
              </a:rPr>
              <a:t>红灯记</a:t>
            </a:r>
          </a:p>
        </p:txBody>
      </p:sp>
      <p:sp>
        <p:nvSpPr>
          <p:cNvPr id="14343" name="Text Box 10"/>
          <p:cNvSpPr txBox="1">
            <a:spLocks noChangeArrowheads="1"/>
          </p:cNvSpPr>
          <p:nvPr/>
        </p:nvSpPr>
        <p:spPr bwMode="auto">
          <a:xfrm>
            <a:off x="3563938" y="5013325"/>
            <a:ext cx="2232025" cy="457200"/>
          </a:xfrm>
          <a:prstGeom prst="rect">
            <a:avLst/>
          </a:prstGeom>
          <a:solidFill>
            <a:srgbClr val="FF0000"/>
          </a:solidFill>
          <a:ln w="9525">
            <a:noFill/>
            <a:miter lim="800000"/>
            <a:headEnd/>
            <a:tailEnd/>
          </a:ln>
        </p:spPr>
        <p:txBody>
          <a:bodyPr>
            <a:spAutoFit/>
          </a:bodyPr>
          <a:lstStyle/>
          <a:p>
            <a:pPr>
              <a:spcBef>
                <a:spcPct val="50000"/>
              </a:spcBef>
            </a:pPr>
            <a:r>
              <a:rPr lang="en-US" altLang="zh-CN" sz="2400" b="1">
                <a:solidFill>
                  <a:srgbClr val="000000"/>
                </a:solidFill>
                <a:ea typeface="华康简标题宋" pitchFamily="49" charset="-122"/>
              </a:rPr>
              <a:t>   </a:t>
            </a:r>
            <a:r>
              <a:rPr lang="zh-CN" altLang="en-US" sz="2400" b="1">
                <a:solidFill>
                  <a:srgbClr val="000000"/>
                </a:solidFill>
                <a:ea typeface="华康简标题宋" pitchFamily="49" charset="-122"/>
              </a:rPr>
              <a:t>智取威虎山</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2"/>
          <a:srcRect/>
          <a:stretch>
            <a:fillRect/>
          </a:stretch>
        </p:blipFill>
        <p:spPr bwMode="auto">
          <a:xfrm>
            <a:off x="1500166" y="2571744"/>
            <a:ext cx="6000792" cy="3873592"/>
          </a:xfrm>
          <a:prstGeom prst="rect">
            <a:avLst/>
          </a:prstGeom>
          <a:noFill/>
          <a:ln w="9525">
            <a:noFill/>
            <a:miter lim="800000"/>
            <a:headEnd/>
            <a:tailEnd/>
          </a:ln>
        </p:spPr>
      </p:pic>
      <p:sp>
        <p:nvSpPr>
          <p:cNvPr id="18435" name="Text Box 5"/>
          <p:cNvSpPr txBox="1">
            <a:spLocks noChangeArrowheads="1"/>
          </p:cNvSpPr>
          <p:nvPr/>
        </p:nvSpPr>
        <p:spPr bwMode="auto">
          <a:xfrm>
            <a:off x="7643834" y="3429000"/>
            <a:ext cx="928694" cy="1815882"/>
          </a:xfrm>
          <a:prstGeom prst="rect">
            <a:avLst/>
          </a:prstGeom>
          <a:noFill/>
          <a:ln w="9525">
            <a:noFill/>
            <a:miter lim="800000"/>
            <a:headEnd/>
            <a:tailEnd/>
          </a:ln>
        </p:spPr>
        <p:txBody>
          <a:bodyPr wrap="square">
            <a:spAutoFit/>
          </a:bodyPr>
          <a:lstStyle/>
          <a:p>
            <a:r>
              <a:rPr lang="zh-CN" altLang="en-US" sz="2800" b="1" dirty="0" smtClean="0">
                <a:solidFill>
                  <a:srgbClr val="FF0000"/>
                </a:solidFill>
                <a:ea typeface="楷体_GB2312" pitchFamily="49" charset="-122"/>
              </a:rPr>
              <a:t>京剧</a:t>
            </a:r>
            <a:r>
              <a:rPr lang="en-US" altLang="zh-CN" sz="2800" b="1" dirty="0">
                <a:solidFill>
                  <a:srgbClr val="FF0000"/>
                </a:solidFill>
                <a:ea typeface="楷体_GB2312" pitchFamily="49" charset="-122"/>
              </a:rPr>
              <a:t>《</a:t>
            </a:r>
            <a:r>
              <a:rPr lang="zh-CN" altLang="en-US" sz="2800" b="1" dirty="0">
                <a:solidFill>
                  <a:srgbClr val="FF0000"/>
                </a:solidFill>
                <a:ea typeface="楷体_GB2312" pitchFamily="49" charset="-122"/>
              </a:rPr>
              <a:t>霸王别姬</a:t>
            </a:r>
            <a:r>
              <a:rPr lang="en-US" altLang="zh-CN" sz="2800" b="1" dirty="0" smtClean="0">
                <a:solidFill>
                  <a:srgbClr val="FF0000"/>
                </a:solidFill>
                <a:ea typeface="楷体_GB2312" pitchFamily="49" charset="-122"/>
              </a:rPr>
              <a:t>》</a:t>
            </a:r>
            <a:endParaRPr lang="zh-CN" altLang="en-US" sz="2800" b="1" dirty="0">
              <a:solidFill>
                <a:srgbClr val="FF0000"/>
              </a:solidFill>
              <a:ea typeface="楷体_GB2312" pitchFamily="49" charset="-122"/>
            </a:endParaRPr>
          </a:p>
        </p:txBody>
      </p:sp>
      <p:sp>
        <p:nvSpPr>
          <p:cNvPr id="18436" name="WordArt 6"/>
          <p:cNvSpPr>
            <a:spLocks noChangeArrowheads="1" noChangeShapeType="1" noTextEdit="1"/>
          </p:cNvSpPr>
          <p:nvPr/>
        </p:nvSpPr>
        <p:spPr bwMode="auto">
          <a:xfrm>
            <a:off x="3000364" y="0"/>
            <a:ext cx="2928958" cy="642942"/>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a:ea typeface="黑体"/>
              </a:rPr>
              <a:t>京剧简介</a:t>
            </a:r>
          </a:p>
        </p:txBody>
      </p:sp>
      <p:sp>
        <p:nvSpPr>
          <p:cNvPr id="18439" name="Text Box 9"/>
          <p:cNvSpPr txBox="1">
            <a:spLocks noChangeArrowheads="1"/>
          </p:cNvSpPr>
          <p:nvPr/>
        </p:nvSpPr>
        <p:spPr bwMode="auto">
          <a:xfrm>
            <a:off x="358775" y="785794"/>
            <a:ext cx="8785225" cy="1815882"/>
          </a:xfrm>
          <a:prstGeom prst="rect">
            <a:avLst/>
          </a:prstGeom>
          <a:noFill/>
          <a:ln w="9525">
            <a:noFill/>
            <a:miter lim="800000"/>
            <a:headEnd/>
            <a:tailEnd/>
          </a:ln>
        </p:spPr>
        <p:txBody>
          <a:bodyPr>
            <a:spAutoFit/>
          </a:bodyPr>
          <a:lstStyle/>
          <a:p>
            <a:pPr indent="711200"/>
            <a:r>
              <a:rPr lang="zh-CN" altLang="en-US" sz="2800" b="1" dirty="0" smtClean="0">
                <a:solidFill>
                  <a:srgbClr val="FF0066"/>
                </a:solidFill>
                <a:latin typeface="华文楷体" pitchFamily="2" charset="-122"/>
                <a:ea typeface="华文楷体" pitchFamily="2" charset="-122"/>
              </a:rPr>
              <a:t>京剧</a:t>
            </a:r>
            <a:r>
              <a:rPr lang="zh-CN" altLang="en-US" sz="2800" b="1" dirty="0">
                <a:latin typeface="华文楷体" pitchFamily="2" charset="-122"/>
                <a:ea typeface="华文楷体" pitchFamily="2" charset="-122"/>
              </a:rPr>
              <a:t>是我国</a:t>
            </a:r>
            <a:r>
              <a:rPr lang="zh-CN" altLang="en-US" sz="2800" b="1" dirty="0">
                <a:solidFill>
                  <a:srgbClr val="FF0066"/>
                </a:solidFill>
                <a:latin typeface="华文楷体" pitchFamily="2" charset="-122"/>
                <a:ea typeface="华文楷体" pitchFamily="2" charset="-122"/>
              </a:rPr>
              <a:t>最大</a:t>
            </a:r>
            <a:r>
              <a:rPr lang="zh-CN" altLang="en-US" sz="2800" b="1" dirty="0">
                <a:latin typeface="华文楷体" pitchFamily="2" charset="-122"/>
                <a:ea typeface="华文楷体" pitchFamily="2" charset="-122"/>
              </a:rPr>
              <a:t>的剧种，是我国的</a:t>
            </a:r>
            <a:r>
              <a:rPr lang="zh-CN" altLang="en-US" sz="2800" b="1" dirty="0">
                <a:solidFill>
                  <a:srgbClr val="FF0066"/>
                </a:solidFill>
                <a:latin typeface="华文楷体" pitchFamily="2" charset="-122"/>
                <a:ea typeface="华文楷体" pitchFamily="2" charset="-122"/>
              </a:rPr>
              <a:t>国粹</a:t>
            </a:r>
            <a:r>
              <a:rPr lang="zh-CN" altLang="en-US" sz="2800" b="1" dirty="0">
                <a:latin typeface="华文楷体" pitchFamily="2" charset="-122"/>
                <a:ea typeface="华文楷体" pitchFamily="2" charset="-122"/>
              </a:rPr>
              <a:t>，至今已有</a:t>
            </a:r>
            <a:r>
              <a:rPr lang="zh-CN" altLang="en-US" sz="2800" b="1" dirty="0" smtClean="0">
                <a:solidFill>
                  <a:srgbClr val="FF0066"/>
                </a:solidFill>
                <a:latin typeface="华文楷体" pitchFamily="2" charset="-122"/>
                <a:ea typeface="华文楷体" pitchFamily="2" charset="-122"/>
              </a:rPr>
              <a:t>两百多</a:t>
            </a:r>
            <a:r>
              <a:rPr lang="zh-CN" altLang="en-US" sz="2800" b="1" dirty="0" smtClean="0">
                <a:latin typeface="华文楷体" pitchFamily="2" charset="-122"/>
                <a:ea typeface="华文楷体" pitchFamily="2" charset="-122"/>
              </a:rPr>
              <a:t>年</a:t>
            </a:r>
            <a:r>
              <a:rPr lang="zh-CN" altLang="en-US" sz="2800" b="1" dirty="0">
                <a:latin typeface="华文楷体" pitchFamily="2" charset="-122"/>
                <a:ea typeface="华文楷体" pitchFamily="2" charset="-122"/>
              </a:rPr>
              <a:t>的历史。它通过动听的</a:t>
            </a:r>
            <a:r>
              <a:rPr lang="zh-CN" altLang="en-US" sz="2800" b="1" dirty="0">
                <a:solidFill>
                  <a:srgbClr val="FF0066"/>
                </a:solidFill>
                <a:latin typeface="华文楷体" pitchFamily="2" charset="-122"/>
                <a:ea typeface="华文楷体" pitchFamily="2" charset="-122"/>
              </a:rPr>
              <a:t>曲调</a:t>
            </a:r>
            <a:r>
              <a:rPr lang="zh-CN" altLang="en-US" sz="2800" b="1" dirty="0">
                <a:latin typeface="华文楷体" pitchFamily="2" charset="-122"/>
                <a:ea typeface="华文楷体" pitchFamily="2" charset="-122"/>
              </a:rPr>
              <a:t>和优美的</a:t>
            </a:r>
            <a:r>
              <a:rPr lang="zh-CN" altLang="en-US" sz="2800" b="1" dirty="0">
                <a:solidFill>
                  <a:srgbClr val="FF0066"/>
                </a:solidFill>
                <a:latin typeface="华文楷体" pitchFamily="2" charset="-122"/>
                <a:ea typeface="华文楷体" pitchFamily="2" charset="-122"/>
              </a:rPr>
              <a:t>舞姿</a:t>
            </a:r>
            <a:r>
              <a:rPr lang="zh-CN" altLang="en-US" sz="2800" b="1" dirty="0">
                <a:latin typeface="华文楷体" pitchFamily="2" charset="-122"/>
                <a:ea typeface="华文楷体" pitchFamily="2" charset="-122"/>
              </a:rPr>
              <a:t>讲述了一个个</a:t>
            </a:r>
            <a:r>
              <a:rPr lang="zh-CN" altLang="en-US" sz="2800" b="1" dirty="0" smtClean="0">
                <a:latin typeface="华文楷体" pitchFamily="2" charset="-122"/>
                <a:ea typeface="华文楷体" pitchFamily="2" charset="-122"/>
              </a:rPr>
              <a:t>生动的</a:t>
            </a:r>
            <a:r>
              <a:rPr lang="zh-CN" altLang="en-US" sz="2800" b="1" dirty="0">
                <a:latin typeface="华文楷体" pitchFamily="2" charset="-122"/>
                <a:ea typeface="华文楷体" pitchFamily="2" charset="-122"/>
              </a:rPr>
              <a:t>故事，融文学、音乐、舞蹈、美术等多种文化艺术于一体，展示了中国悠久的历史文化。</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外"/>
          <p:cNvPicPr>
            <a:picLocks noChangeAspect="1" noChangeArrowheads="1"/>
          </p:cNvPicPr>
          <p:nvPr/>
        </p:nvPicPr>
        <p:blipFill>
          <a:blip r:embed="rId2"/>
          <a:srcRect/>
          <a:stretch>
            <a:fillRect/>
          </a:stretch>
        </p:blipFill>
        <p:spPr bwMode="auto">
          <a:xfrm>
            <a:off x="323850" y="476250"/>
            <a:ext cx="5278438" cy="3959225"/>
          </a:xfrm>
          <a:prstGeom prst="rect">
            <a:avLst/>
          </a:prstGeom>
          <a:noFill/>
          <a:ln w="28575">
            <a:solidFill>
              <a:srgbClr val="00FFFF"/>
            </a:solidFill>
            <a:miter lim="800000"/>
            <a:headEnd/>
            <a:tailEnd/>
          </a:ln>
        </p:spPr>
      </p:pic>
      <p:pic>
        <p:nvPicPr>
          <p:cNvPr id="16389" name="Picture 5" descr="外1"/>
          <p:cNvPicPr>
            <a:picLocks noChangeAspect="1" noChangeArrowheads="1"/>
          </p:cNvPicPr>
          <p:nvPr/>
        </p:nvPicPr>
        <p:blipFill>
          <a:blip r:embed="rId3"/>
          <a:srcRect/>
          <a:stretch>
            <a:fillRect/>
          </a:stretch>
        </p:blipFill>
        <p:spPr bwMode="auto">
          <a:xfrm>
            <a:off x="1403350" y="1125538"/>
            <a:ext cx="5838825" cy="3959225"/>
          </a:xfrm>
          <a:prstGeom prst="rect">
            <a:avLst/>
          </a:prstGeom>
          <a:noFill/>
          <a:ln w="28575">
            <a:solidFill>
              <a:srgbClr val="00FFFF"/>
            </a:solidFill>
            <a:miter lim="800000"/>
            <a:headEnd/>
            <a:tailEnd/>
          </a:ln>
        </p:spPr>
      </p:pic>
      <p:pic>
        <p:nvPicPr>
          <p:cNvPr id="16390" name="Picture 6" descr="外3"/>
          <p:cNvPicPr>
            <a:picLocks noChangeAspect="1" noChangeArrowheads="1"/>
          </p:cNvPicPr>
          <p:nvPr/>
        </p:nvPicPr>
        <p:blipFill>
          <a:blip r:embed="rId4"/>
          <a:srcRect/>
          <a:stretch>
            <a:fillRect/>
          </a:stretch>
        </p:blipFill>
        <p:spPr bwMode="auto">
          <a:xfrm>
            <a:off x="3563938" y="1916113"/>
            <a:ext cx="5278437" cy="3959225"/>
          </a:xfrm>
          <a:prstGeom prst="rect">
            <a:avLst/>
          </a:prstGeom>
          <a:noFill/>
          <a:ln w="28575">
            <a:solidFill>
              <a:srgbClr val="00FFFF"/>
            </a:solidFill>
            <a:miter lim="800000"/>
            <a:headEnd/>
            <a:tailEnd/>
          </a:ln>
        </p:spPr>
      </p:pic>
      <p:sp>
        <p:nvSpPr>
          <p:cNvPr id="16391" name="WordArt 7"/>
          <p:cNvSpPr>
            <a:spLocks noChangeArrowheads="1" noChangeShapeType="1" noTextEdit="1"/>
          </p:cNvSpPr>
          <p:nvPr/>
        </p:nvSpPr>
        <p:spPr bwMode="auto">
          <a:xfrm>
            <a:off x="250825" y="5589588"/>
            <a:ext cx="3168650" cy="1008062"/>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华文行楷"/>
                <a:ea typeface="华文行楷"/>
              </a:rPr>
              <a:t>京剧走向世界</a:t>
            </a:r>
          </a:p>
        </p:txBody>
      </p:sp>
      <p:sp>
        <p:nvSpPr>
          <p:cNvPr id="15366" name="AutoShape 8">
            <a:hlinkClick r:id="rId5" action="ppaction://hlinksldjump" highlightClick="1"/>
          </p:cNvPr>
          <p:cNvSpPr>
            <a:spLocks noChangeArrowheads="1"/>
          </p:cNvSpPr>
          <p:nvPr/>
        </p:nvSpPr>
        <p:spPr bwMode="auto">
          <a:xfrm>
            <a:off x="8101013" y="5857875"/>
            <a:ext cx="7191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6391"/>
                                        </p:tgtEl>
                                        <p:attrNameLst>
                                          <p:attrName>style.visibility</p:attrName>
                                        </p:attrNameLst>
                                      </p:cBhvr>
                                      <p:to>
                                        <p:strVal val="visible"/>
                                      </p:to>
                                    </p:set>
                                    <p:anim calcmode="lin" valueType="num">
                                      <p:cBhvr additive="base">
                                        <p:cTn id="15" dur="2000" fill="hold"/>
                                        <p:tgtEl>
                                          <p:spTgt spid="16391"/>
                                        </p:tgtEl>
                                        <p:attrNameLst>
                                          <p:attrName>ppt_x</p:attrName>
                                        </p:attrNameLst>
                                      </p:cBhvr>
                                      <p:tavLst>
                                        <p:tav tm="0">
                                          <p:val>
                                            <p:strVal val="0-#ppt_w/2"/>
                                          </p:val>
                                        </p:tav>
                                        <p:tav tm="100000">
                                          <p:val>
                                            <p:strVal val="#ppt_x"/>
                                          </p:val>
                                        </p:tav>
                                      </p:tavLst>
                                    </p:anim>
                                    <p:anim calcmode="lin" valueType="num">
                                      <p:cBhvr additive="base">
                                        <p:cTn id="16" dur="2000" fill="hold"/>
                                        <p:tgtEl>
                                          <p:spTgt spid="163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WordArt 4"/>
          <p:cNvSpPr>
            <a:spLocks noChangeArrowheads="1" noChangeShapeType="1" noTextEdit="1"/>
          </p:cNvSpPr>
          <p:nvPr/>
        </p:nvSpPr>
        <p:spPr bwMode="auto">
          <a:xfrm>
            <a:off x="2411413" y="404813"/>
            <a:ext cx="4248150" cy="1152525"/>
          </a:xfrm>
          <a:prstGeom prst="rect">
            <a:avLst/>
          </a:prstGeom>
        </p:spPr>
        <p:txBody>
          <a:bodyPr wrap="none" fromWordArt="1">
            <a:prstTxWarp prst="textCascadeUp">
              <a:avLst>
                <a:gd name="adj" fmla="val 8970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1">
                  <a:gsLst>
                    <a:gs pos="0">
                      <a:srgbClr val="FFE701"/>
                    </a:gs>
                    <a:gs pos="100000">
                      <a:srgbClr val="FE3E02"/>
                    </a:gs>
                  </a:gsLst>
                  <a:lin ang="5400000" scaled="1"/>
                </a:gradFill>
                <a:latin typeface="隶书"/>
                <a:ea typeface="隶书"/>
              </a:rPr>
              <a:t>我是小戏迷</a:t>
            </a:r>
          </a:p>
        </p:txBody>
      </p:sp>
      <p:pic>
        <p:nvPicPr>
          <p:cNvPr id="16387" name="Picture 5" descr="小戏迷">
            <a:hlinkClick r:id="rId2" action="ppaction://hlinkfile"/>
          </p:cNvPr>
          <p:cNvPicPr preferRelativeResize="0">
            <a:picLocks noChangeAspect="1" noChangeArrowheads="1"/>
          </p:cNvPicPr>
          <p:nvPr/>
        </p:nvPicPr>
        <p:blipFill>
          <a:blip r:embed="rId3"/>
          <a:srcRect l="30026" b="7941"/>
          <a:stretch>
            <a:fillRect/>
          </a:stretch>
        </p:blipFill>
        <p:spPr bwMode="auto">
          <a:xfrm>
            <a:off x="395288" y="1773238"/>
            <a:ext cx="4032250" cy="3540125"/>
          </a:xfrm>
          <a:prstGeom prst="rect">
            <a:avLst/>
          </a:prstGeom>
          <a:noFill/>
          <a:ln w="9525">
            <a:noFill/>
            <a:miter lim="800000"/>
            <a:headEnd/>
            <a:tailEnd/>
          </a:ln>
        </p:spPr>
      </p:pic>
      <p:pic>
        <p:nvPicPr>
          <p:cNvPr id="16388" name="Picture 6" descr="小戏迷2"/>
          <p:cNvPicPr preferRelativeResize="0">
            <a:picLocks noChangeAspect="1" noChangeArrowheads="1"/>
          </p:cNvPicPr>
          <p:nvPr/>
        </p:nvPicPr>
        <p:blipFill>
          <a:blip r:embed="rId4"/>
          <a:srcRect l="8998" r="3969" b="3970"/>
          <a:stretch>
            <a:fillRect/>
          </a:stretch>
        </p:blipFill>
        <p:spPr bwMode="auto">
          <a:xfrm>
            <a:off x="4716463" y="1773238"/>
            <a:ext cx="4248150" cy="3514725"/>
          </a:xfrm>
          <a:prstGeom prst="rect">
            <a:avLst/>
          </a:prstGeom>
          <a:noFill/>
          <a:ln w="9525">
            <a:noFill/>
            <a:miter lim="800000"/>
            <a:headEnd/>
            <a:tailEnd/>
          </a:ln>
        </p:spPr>
      </p:pic>
      <p:sp>
        <p:nvSpPr>
          <p:cNvPr id="16389" name="AutoShape 7">
            <a:hlinkClick r:id="rId5" action="ppaction://hlinksldjump" highlightClick="1"/>
          </p:cNvPr>
          <p:cNvSpPr>
            <a:spLocks noChangeArrowheads="1"/>
          </p:cNvSpPr>
          <p:nvPr/>
        </p:nvSpPr>
        <p:spPr bwMode="auto">
          <a:xfrm>
            <a:off x="7812088" y="6092825"/>
            <a:ext cx="7191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半透明条"/>
          <p:cNvPicPr>
            <a:picLocks noChangeAspect="1" noChangeArrowheads="1"/>
          </p:cNvPicPr>
          <p:nvPr/>
        </p:nvPicPr>
        <p:blipFill>
          <a:blip r:embed="rId2"/>
          <a:srcRect/>
          <a:stretch>
            <a:fillRect/>
          </a:stretch>
        </p:blipFill>
        <p:spPr bwMode="auto">
          <a:xfrm>
            <a:off x="0" y="500042"/>
            <a:ext cx="3071802" cy="681038"/>
          </a:xfrm>
          <a:prstGeom prst="rect">
            <a:avLst/>
          </a:prstGeom>
          <a:noFill/>
          <a:ln w="9525">
            <a:noFill/>
            <a:miter lim="800000"/>
            <a:headEnd/>
            <a:tailEnd/>
          </a:ln>
        </p:spPr>
      </p:pic>
      <p:sp>
        <p:nvSpPr>
          <p:cNvPr id="36867" name="Rectangle 3" descr="画布"/>
          <p:cNvSpPr>
            <a:spLocks noChangeArrowheads="1"/>
          </p:cNvSpPr>
          <p:nvPr/>
        </p:nvSpPr>
        <p:spPr bwMode="auto">
          <a:xfrm>
            <a:off x="280986" y="500042"/>
            <a:ext cx="2576502" cy="652445"/>
          </a:xfrm>
          <a:prstGeom prst="rect">
            <a:avLst/>
          </a:prstGeom>
          <a:noFill/>
          <a:ln w="9525">
            <a:noFill/>
            <a:miter lim="800000"/>
            <a:headEnd/>
            <a:tailEnd/>
          </a:ln>
        </p:spPr>
        <p:txBody>
          <a:bodyPr anchor="ctr"/>
          <a:lstStyle/>
          <a:p>
            <a:r>
              <a:rPr lang="zh-CN" altLang="en-US" sz="4400" b="1" dirty="0" smtClean="0">
                <a:solidFill>
                  <a:srgbClr val="0033CC"/>
                </a:solidFill>
                <a:latin typeface="华文楷体" pitchFamily="2" charset="-122"/>
                <a:ea typeface="华文楷体" pitchFamily="2" charset="-122"/>
              </a:rPr>
              <a:t>其他</a:t>
            </a:r>
            <a:r>
              <a:rPr lang="zh-CN" altLang="en-US" sz="4400" b="1" dirty="0">
                <a:solidFill>
                  <a:srgbClr val="0033CC"/>
                </a:solidFill>
                <a:latin typeface="华文楷体" pitchFamily="2" charset="-122"/>
                <a:ea typeface="华文楷体" pitchFamily="2" charset="-122"/>
              </a:rPr>
              <a:t>剧种</a:t>
            </a:r>
          </a:p>
        </p:txBody>
      </p:sp>
      <p:sp>
        <p:nvSpPr>
          <p:cNvPr id="64516" name="Rectangle 4"/>
          <p:cNvSpPr>
            <a:spLocks noChangeArrowheads="1"/>
          </p:cNvSpPr>
          <p:nvPr/>
        </p:nvSpPr>
        <p:spPr bwMode="auto">
          <a:xfrm>
            <a:off x="3571868" y="5929330"/>
            <a:ext cx="1947859" cy="571504"/>
          </a:xfrm>
          <a:prstGeom prst="rect">
            <a:avLst/>
          </a:prstGeom>
          <a:noFill/>
          <a:ln w="9525">
            <a:noFill/>
            <a:miter lim="800000"/>
            <a:headEnd/>
            <a:tailEnd/>
          </a:ln>
        </p:spPr>
        <p:txBody>
          <a:bodyPr/>
          <a:lstStyle/>
          <a:p>
            <a:pPr marL="342900" indent="-342900" algn="ctr">
              <a:lnSpc>
                <a:spcPct val="90000"/>
              </a:lnSpc>
              <a:spcBef>
                <a:spcPct val="20000"/>
              </a:spcBef>
            </a:pPr>
            <a:r>
              <a:rPr lang="zh-CN" altLang="en-US" sz="3600" b="1" dirty="0" smtClean="0">
                <a:solidFill>
                  <a:srgbClr val="663300"/>
                </a:solidFill>
                <a:latin typeface="华文楷体" pitchFamily="2" charset="-122"/>
                <a:ea typeface="华文楷体" pitchFamily="2" charset="-122"/>
              </a:rPr>
              <a:t>黄梅戏</a:t>
            </a:r>
            <a:endParaRPr lang="zh-CN" altLang="en-US" sz="3600" b="1" dirty="0">
              <a:solidFill>
                <a:srgbClr val="663300"/>
              </a:solidFill>
              <a:latin typeface="华文楷体" pitchFamily="2" charset="-122"/>
              <a:ea typeface="华文楷体" pitchFamily="2" charset="-122"/>
            </a:endParaRPr>
          </a:p>
        </p:txBody>
      </p:sp>
      <p:pic>
        <p:nvPicPr>
          <p:cNvPr id="36869" name="Picture 6" descr="截图-黄梅戏">
            <a:hlinkClick r:id="rId3" action="ppaction://hlinkfile"/>
          </p:cNvPr>
          <p:cNvPicPr>
            <a:picLocks noChangeAspect="1" noChangeArrowheads="1"/>
          </p:cNvPicPr>
          <p:nvPr/>
        </p:nvPicPr>
        <p:blipFill>
          <a:blip r:embed="rId4"/>
          <a:srcRect/>
          <a:stretch>
            <a:fillRect/>
          </a:stretch>
        </p:blipFill>
        <p:spPr bwMode="auto">
          <a:xfrm>
            <a:off x="785786" y="1142983"/>
            <a:ext cx="7500990" cy="485576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dissolve">
                                      <p:cBhvr>
                                        <p:cTn id="7" dur="5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1028" descr="截图-越剧">
            <a:hlinkClick r:id="rId2" action="ppaction://hlinkfile"/>
          </p:cNvPr>
          <p:cNvPicPr>
            <a:picLocks noChangeAspect="1" noChangeArrowheads="1"/>
          </p:cNvPicPr>
          <p:nvPr/>
        </p:nvPicPr>
        <p:blipFill>
          <a:blip r:embed="rId3"/>
          <a:srcRect/>
          <a:stretch>
            <a:fillRect/>
          </a:stretch>
        </p:blipFill>
        <p:spPr bwMode="auto">
          <a:xfrm>
            <a:off x="571472" y="1285860"/>
            <a:ext cx="7929618" cy="4643470"/>
          </a:xfrm>
          <a:prstGeom prst="rect">
            <a:avLst/>
          </a:prstGeom>
          <a:noFill/>
          <a:ln w="9525">
            <a:noFill/>
            <a:miter lim="800000"/>
            <a:headEnd/>
            <a:tailEnd/>
          </a:ln>
        </p:spPr>
      </p:pic>
      <p:sp>
        <p:nvSpPr>
          <p:cNvPr id="6" name="Rectangle 4"/>
          <p:cNvSpPr>
            <a:spLocks noChangeArrowheads="1"/>
          </p:cNvSpPr>
          <p:nvPr/>
        </p:nvSpPr>
        <p:spPr bwMode="auto">
          <a:xfrm>
            <a:off x="3571868" y="5929330"/>
            <a:ext cx="1947859" cy="571504"/>
          </a:xfrm>
          <a:prstGeom prst="rect">
            <a:avLst/>
          </a:prstGeom>
          <a:noFill/>
          <a:ln w="9525">
            <a:noFill/>
            <a:miter lim="800000"/>
            <a:headEnd/>
            <a:tailEnd/>
          </a:ln>
        </p:spPr>
        <p:txBody>
          <a:bodyPr/>
          <a:lstStyle/>
          <a:p>
            <a:pPr marL="342900" indent="-342900" algn="ctr">
              <a:lnSpc>
                <a:spcPct val="90000"/>
              </a:lnSpc>
              <a:spcBef>
                <a:spcPct val="20000"/>
              </a:spcBef>
            </a:pPr>
            <a:r>
              <a:rPr lang="zh-CN" altLang="en-US" sz="3600" b="1" dirty="0" smtClean="0">
                <a:solidFill>
                  <a:srgbClr val="663300"/>
                </a:solidFill>
                <a:latin typeface="华文楷体" pitchFamily="2" charset="-122"/>
                <a:ea typeface="华文楷体" pitchFamily="2" charset="-122"/>
              </a:rPr>
              <a:t>越剧</a:t>
            </a:r>
            <a:endParaRPr lang="zh-CN" altLang="en-US" sz="3600" b="1" dirty="0">
              <a:solidFill>
                <a:srgbClr val="663300"/>
              </a:solidFill>
              <a:latin typeface="华文楷体" pitchFamily="2" charset="-122"/>
              <a:ea typeface="华文楷体" pitchFamily="2" charset="-122"/>
            </a:endParaRPr>
          </a:p>
        </p:txBody>
      </p:sp>
      <p:pic>
        <p:nvPicPr>
          <p:cNvPr id="7" name="Picture 2" descr="半透明条"/>
          <p:cNvPicPr>
            <a:picLocks noChangeAspect="1" noChangeArrowheads="1"/>
          </p:cNvPicPr>
          <p:nvPr/>
        </p:nvPicPr>
        <p:blipFill>
          <a:blip r:embed="rId4"/>
          <a:srcRect/>
          <a:stretch>
            <a:fillRect/>
          </a:stretch>
        </p:blipFill>
        <p:spPr bwMode="auto">
          <a:xfrm>
            <a:off x="0" y="500042"/>
            <a:ext cx="3071802" cy="681038"/>
          </a:xfrm>
          <a:prstGeom prst="rect">
            <a:avLst/>
          </a:prstGeom>
          <a:noFill/>
          <a:ln w="9525">
            <a:noFill/>
            <a:miter lim="800000"/>
            <a:headEnd/>
            <a:tailEnd/>
          </a:ln>
        </p:spPr>
      </p:pic>
      <p:sp>
        <p:nvSpPr>
          <p:cNvPr id="8" name="Rectangle 3" descr="画布"/>
          <p:cNvSpPr>
            <a:spLocks noChangeArrowheads="1"/>
          </p:cNvSpPr>
          <p:nvPr/>
        </p:nvSpPr>
        <p:spPr bwMode="auto">
          <a:xfrm>
            <a:off x="280986" y="500042"/>
            <a:ext cx="2576502" cy="652445"/>
          </a:xfrm>
          <a:prstGeom prst="rect">
            <a:avLst/>
          </a:prstGeom>
          <a:noFill/>
          <a:ln w="9525">
            <a:noFill/>
            <a:miter lim="800000"/>
            <a:headEnd/>
            <a:tailEnd/>
          </a:ln>
        </p:spPr>
        <p:txBody>
          <a:bodyPr anchor="ctr"/>
          <a:lstStyle/>
          <a:p>
            <a:r>
              <a:rPr lang="zh-CN" altLang="en-US" sz="4400" b="1" dirty="0" smtClean="0">
                <a:solidFill>
                  <a:srgbClr val="0033CC"/>
                </a:solidFill>
                <a:latin typeface="华文楷体" pitchFamily="2" charset="-122"/>
                <a:ea typeface="华文楷体" pitchFamily="2" charset="-122"/>
              </a:rPr>
              <a:t>其他</a:t>
            </a:r>
            <a:r>
              <a:rPr lang="zh-CN" altLang="en-US" sz="4400" b="1" dirty="0">
                <a:solidFill>
                  <a:srgbClr val="0033CC"/>
                </a:solidFill>
                <a:latin typeface="华文楷体" pitchFamily="2" charset="-122"/>
                <a:ea typeface="华文楷体" pitchFamily="2" charset="-122"/>
              </a:rPr>
              <a:t>剧种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60" name="Picture 8" descr="粤剧折子戏《一把存忠剑》02-"/>
          <p:cNvPicPr>
            <a:picLocks noChangeAspect="1" noChangeArrowheads="1"/>
          </p:cNvPicPr>
          <p:nvPr/>
        </p:nvPicPr>
        <p:blipFill>
          <a:blip r:embed="rId2"/>
          <a:srcRect/>
          <a:stretch>
            <a:fillRect/>
          </a:stretch>
        </p:blipFill>
        <p:spPr bwMode="auto">
          <a:xfrm>
            <a:off x="785786" y="1214422"/>
            <a:ext cx="7572428" cy="4714908"/>
          </a:xfrm>
          <a:prstGeom prst="rect">
            <a:avLst/>
          </a:prstGeom>
          <a:noFill/>
          <a:ln w="9525">
            <a:noFill/>
            <a:miter lim="800000"/>
            <a:headEnd/>
            <a:tailEnd/>
          </a:ln>
        </p:spPr>
      </p:pic>
      <p:sp>
        <p:nvSpPr>
          <p:cNvPr id="7" name="Rectangle 4"/>
          <p:cNvSpPr>
            <a:spLocks noChangeArrowheads="1"/>
          </p:cNvSpPr>
          <p:nvPr/>
        </p:nvSpPr>
        <p:spPr bwMode="auto">
          <a:xfrm>
            <a:off x="3571868" y="5929330"/>
            <a:ext cx="1947859" cy="571504"/>
          </a:xfrm>
          <a:prstGeom prst="rect">
            <a:avLst/>
          </a:prstGeom>
          <a:noFill/>
          <a:ln w="9525">
            <a:noFill/>
            <a:miter lim="800000"/>
            <a:headEnd/>
            <a:tailEnd/>
          </a:ln>
        </p:spPr>
        <p:txBody>
          <a:bodyPr/>
          <a:lstStyle/>
          <a:p>
            <a:pPr marL="342900" indent="-342900" algn="ctr">
              <a:lnSpc>
                <a:spcPct val="90000"/>
              </a:lnSpc>
              <a:spcBef>
                <a:spcPct val="20000"/>
              </a:spcBef>
            </a:pPr>
            <a:r>
              <a:rPr lang="zh-CN" altLang="en-US" sz="3600" b="1" dirty="0" smtClean="0">
                <a:solidFill>
                  <a:srgbClr val="663300"/>
                </a:solidFill>
                <a:latin typeface="华文楷体" pitchFamily="2" charset="-122"/>
                <a:ea typeface="华文楷体" pitchFamily="2" charset="-122"/>
              </a:rPr>
              <a:t>粤剧</a:t>
            </a:r>
            <a:endParaRPr lang="zh-CN" altLang="en-US" sz="3600" b="1" dirty="0">
              <a:solidFill>
                <a:srgbClr val="663300"/>
              </a:solidFill>
              <a:latin typeface="华文楷体" pitchFamily="2" charset="-122"/>
              <a:ea typeface="华文楷体" pitchFamily="2" charset="-122"/>
            </a:endParaRPr>
          </a:p>
        </p:txBody>
      </p:sp>
      <p:pic>
        <p:nvPicPr>
          <p:cNvPr id="8" name="Picture 2" descr="半透明条"/>
          <p:cNvPicPr>
            <a:picLocks noChangeAspect="1" noChangeArrowheads="1"/>
          </p:cNvPicPr>
          <p:nvPr/>
        </p:nvPicPr>
        <p:blipFill>
          <a:blip r:embed="rId3"/>
          <a:srcRect/>
          <a:stretch>
            <a:fillRect/>
          </a:stretch>
        </p:blipFill>
        <p:spPr bwMode="auto">
          <a:xfrm>
            <a:off x="0" y="500042"/>
            <a:ext cx="3071802" cy="681038"/>
          </a:xfrm>
          <a:prstGeom prst="rect">
            <a:avLst/>
          </a:prstGeom>
          <a:noFill/>
          <a:ln w="9525">
            <a:noFill/>
            <a:miter lim="800000"/>
            <a:headEnd/>
            <a:tailEnd/>
          </a:ln>
        </p:spPr>
      </p:pic>
      <p:sp>
        <p:nvSpPr>
          <p:cNvPr id="9" name="Rectangle 3" descr="画布"/>
          <p:cNvSpPr>
            <a:spLocks noChangeArrowheads="1"/>
          </p:cNvSpPr>
          <p:nvPr/>
        </p:nvSpPr>
        <p:spPr bwMode="auto">
          <a:xfrm>
            <a:off x="280986" y="500042"/>
            <a:ext cx="2576502" cy="652445"/>
          </a:xfrm>
          <a:prstGeom prst="rect">
            <a:avLst/>
          </a:prstGeom>
          <a:noFill/>
          <a:ln w="9525">
            <a:noFill/>
            <a:miter lim="800000"/>
            <a:headEnd/>
            <a:tailEnd/>
          </a:ln>
        </p:spPr>
        <p:txBody>
          <a:bodyPr anchor="ctr"/>
          <a:lstStyle/>
          <a:p>
            <a:r>
              <a:rPr lang="zh-CN" altLang="en-US" sz="4400" b="1" dirty="0" smtClean="0">
                <a:solidFill>
                  <a:srgbClr val="0033CC"/>
                </a:solidFill>
                <a:latin typeface="华文楷体" pitchFamily="2" charset="-122"/>
                <a:ea typeface="华文楷体" pitchFamily="2" charset="-122"/>
              </a:rPr>
              <a:t>其他</a:t>
            </a:r>
            <a:r>
              <a:rPr lang="zh-CN" altLang="en-US" sz="4400" b="1" dirty="0">
                <a:solidFill>
                  <a:srgbClr val="0033CC"/>
                </a:solidFill>
                <a:latin typeface="华文楷体" pitchFamily="2" charset="-122"/>
                <a:ea typeface="华文楷体" pitchFamily="2" charset="-122"/>
              </a:rPr>
              <a:t>剧种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9160"/>
                                        </p:tgtEl>
                                        <p:attrNameLst>
                                          <p:attrName>style.visibility</p:attrName>
                                        </p:attrNameLst>
                                      </p:cBhvr>
                                      <p:to>
                                        <p:strVal val="visible"/>
                                      </p:to>
                                    </p:set>
                                    <p:animEffect transition="in" filter="blinds(horizontal)">
                                      <p:cBhvr>
                                        <p:cTn id="7" dur="500"/>
                                        <p:tgtEl>
                                          <p:spTgt spid="4916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0" descr="半透明条"/>
          <p:cNvPicPr>
            <a:picLocks noChangeAspect="1" noChangeArrowheads="1"/>
          </p:cNvPicPr>
          <p:nvPr/>
        </p:nvPicPr>
        <p:blipFill>
          <a:blip r:embed="rId2"/>
          <a:srcRect/>
          <a:stretch>
            <a:fillRect/>
          </a:stretch>
        </p:blipFill>
        <p:spPr bwMode="auto">
          <a:xfrm>
            <a:off x="300038" y="747713"/>
            <a:ext cx="4881562" cy="681037"/>
          </a:xfrm>
          <a:prstGeom prst="rect">
            <a:avLst/>
          </a:prstGeom>
          <a:noFill/>
          <a:ln w="9525">
            <a:noFill/>
            <a:miter lim="800000"/>
            <a:headEnd/>
            <a:tailEnd/>
          </a:ln>
        </p:spPr>
      </p:pic>
      <p:sp>
        <p:nvSpPr>
          <p:cNvPr id="39939" name="Rectangle 11" descr="画布"/>
          <p:cNvSpPr>
            <a:spLocks noChangeArrowheads="1"/>
          </p:cNvSpPr>
          <p:nvPr/>
        </p:nvSpPr>
        <p:spPr bwMode="auto">
          <a:xfrm>
            <a:off x="495300" y="838200"/>
            <a:ext cx="4533900" cy="452438"/>
          </a:xfrm>
          <a:prstGeom prst="rect">
            <a:avLst/>
          </a:prstGeom>
          <a:noFill/>
          <a:ln w="9525">
            <a:noFill/>
            <a:miter lim="800000"/>
            <a:headEnd/>
            <a:tailEnd/>
          </a:ln>
        </p:spPr>
        <p:txBody>
          <a:bodyPr anchor="ctr"/>
          <a:lstStyle/>
          <a:p>
            <a:pPr algn="ctr"/>
            <a:r>
              <a:rPr lang="zh-CN" altLang="en-US" sz="2800" b="1" dirty="0">
                <a:solidFill>
                  <a:srgbClr val="0033CC"/>
                </a:solidFill>
                <a:latin typeface="黑体" pitchFamily="2" charset="-122"/>
                <a:ea typeface="黑体" pitchFamily="2" charset="-122"/>
              </a:rPr>
              <a:t>　欣赏中国书画艺术</a:t>
            </a:r>
          </a:p>
        </p:txBody>
      </p:sp>
      <p:grpSp>
        <p:nvGrpSpPr>
          <p:cNvPr id="2" name="Group 18"/>
          <p:cNvGrpSpPr>
            <a:grpSpLocks/>
          </p:cNvGrpSpPr>
          <p:nvPr/>
        </p:nvGrpSpPr>
        <p:grpSpPr bwMode="auto">
          <a:xfrm>
            <a:off x="2925763" y="1204913"/>
            <a:ext cx="3929062" cy="5334000"/>
            <a:chOff x="1843" y="813"/>
            <a:chExt cx="2475" cy="3360"/>
          </a:xfrm>
        </p:grpSpPr>
        <p:pic>
          <p:nvPicPr>
            <p:cNvPr id="39942" name="Picture 14" descr="王曦之的书法作品-"/>
            <p:cNvPicPr>
              <a:picLocks noChangeAspect="1" noChangeArrowheads="1"/>
            </p:cNvPicPr>
            <p:nvPr/>
          </p:nvPicPr>
          <p:blipFill>
            <a:blip r:embed="rId3"/>
            <a:srcRect/>
            <a:stretch>
              <a:fillRect/>
            </a:stretch>
          </p:blipFill>
          <p:spPr bwMode="auto">
            <a:xfrm>
              <a:off x="1843" y="1020"/>
              <a:ext cx="2074" cy="2946"/>
            </a:xfrm>
            <a:prstGeom prst="rect">
              <a:avLst/>
            </a:prstGeom>
            <a:noFill/>
            <a:ln w="9525">
              <a:noFill/>
              <a:miter lim="800000"/>
              <a:headEnd/>
              <a:tailEnd/>
            </a:ln>
          </p:spPr>
        </p:pic>
        <p:sp>
          <p:nvSpPr>
            <p:cNvPr id="39943" name="Text Box 15"/>
            <p:cNvSpPr txBox="1">
              <a:spLocks noChangeArrowheads="1"/>
            </p:cNvSpPr>
            <p:nvPr/>
          </p:nvSpPr>
          <p:spPr bwMode="auto">
            <a:xfrm>
              <a:off x="3972" y="813"/>
              <a:ext cx="346" cy="3360"/>
            </a:xfrm>
            <a:prstGeom prst="rect">
              <a:avLst/>
            </a:prstGeom>
            <a:noFill/>
            <a:ln w="9525">
              <a:noFill/>
              <a:miter lim="800000"/>
              <a:headEnd/>
              <a:tailEnd/>
            </a:ln>
          </p:spPr>
          <p:txBody>
            <a:bodyPr vert="eaVert">
              <a:spAutoFit/>
            </a:bodyPr>
            <a:lstStyle/>
            <a:p>
              <a:pPr algn="ctr">
                <a:spcBef>
                  <a:spcPct val="50000"/>
                </a:spcBef>
              </a:pPr>
              <a:r>
                <a:rPr lang="zh-CN" altLang="en-US" b="1">
                  <a:ea typeface="楷体_GB2312" pitchFamily="49" charset="-122"/>
                </a:rPr>
                <a:t>王羲之的书法作品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8"/>
          <p:cNvSpPr txBox="1">
            <a:spLocks noChangeArrowheads="1"/>
          </p:cNvSpPr>
          <p:nvPr/>
        </p:nvSpPr>
        <p:spPr bwMode="auto">
          <a:xfrm>
            <a:off x="6181725" y="804863"/>
            <a:ext cx="549275" cy="5334000"/>
          </a:xfrm>
          <a:prstGeom prst="rect">
            <a:avLst/>
          </a:prstGeom>
          <a:noFill/>
          <a:ln w="9525">
            <a:noFill/>
            <a:miter lim="800000"/>
            <a:headEnd/>
            <a:tailEnd/>
          </a:ln>
        </p:spPr>
        <p:txBody>
          <a:bodyPr vert="eaVert">
            <a:spAutoFit/>
          </a:bodyPr>
          <a:lstStyle/>
          <a:p>
            <a:pPr algn="ctr">
              <a:spcBef>
                <a:spcPct val="50000"/>
              </a:spcBef>
            </a:pPr>
            <a:r>
              <a:rPr lang="zh-CN" altLang="en-US" b="1">
                <a:ea typeface="楷体_GB2312" pitchFamily="49" charset="-122"/>
              </a:rPr>
              <a:t>王献之的书法作品</a:t>
            </a:r>
          </a:p>
        </p:txBody>
      </p:sp>
      <p:pic>
        <p:nvPicPr>
          <p:cNvPr id="33801" name="Picture 9" descr="王献之书法-"/>
          <p:cNvPicPr>
            <a:picLocks noChangeAspect="1" noChangeArrowheads="1"/>
          </p:cNvPicPr>
          <p:nvPr/>
        </p:nvPicPr>
        <p:blipFill>
          <a:blip r:embed="rId2"/>
          <a:srcRect/>
          <a:stretch>
            <a:fillRect/>
          </a:stretch>
        </p:blipFill>
        <p:spPr bwMode="auto">
          <a:xfrm>
            <a:off x="3203575" y="836613"/>
            <a:ext cx="2768600" cy="5791200"/>
          </a:xfrm>
          <a:prstGeom prst="rect">
            <a:avLst/>
          </a:prstGeom>
          <a:noFill/>
          <a:ln w="9525">
            <a:noFill/>
            <a:miter lim="800000"/>
            <a:headEnd/>
            <a:tailEnd/>
          </a:ln>
        </p:spPr>
      </p:pic>
      <p:pic>
        <p:nvPicPr>
          <p:cNvPr id="40964" name="Picture 10"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0965" name="Rectangle 11"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a:solidFill>
                  <a:srgbClr val="0033CC"/>
                </a:solidFill>
                <a:latin typeface="黑体" pitchFamily="2" charset="-122"/>
                <a:ea typeface="黑体" pitchFamily="2" charset="-122"/>
              </a:rPr>
              <a:t>　欣赏中国书画艺术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3801"/>
                                        </p:tgtEl>
                                        <p:attrNameLst>
                                          <p:attrName>style.visibility</p:attrName>
                                        </p:attrNameLst>
                                      </p:cBhvr>
                                      <p:to>
                                        <p:strVal val="visible"/>
                                      </p:to>
                                    </p:set>
                                    <p:animEffect transition="in" filter="slide(fromTop)">
                                      <p:cBhvr>
                                        <p:cTn id="7"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4" descr="颜真卿楷书-"/>
          <p:cNvPicPr>
            <a:picLocks noChangeAspect="1" noChangeArrowheads="1"/>
          </p:cNvPicPr>
          <p:nvPr/>
        </p:nvPicPr>
        <p:blipFill>
          <a:blip r:embed="rId2"/>
          <a:srcRect/>
          <a:stretch>
            <a:fillRect/>
          </a:stretch>
        </p:blipFill>
        <p:spPr bwMode="auto">
          <a:xfrm>
            <a:off x="1908175" y="908050"/>
            <a:ext cx="5121275" cy="5638800"/>
          </a:xfrm>
          <a:prstGeom prst="rect">
            <a:avLst/>
          </a:prstGeom>
          <a:noFill/>
          <a:ln w="9525">
            <a:noFill/>
            <a:miter lim="800000"/>
            <a:headEnd/>
            <a:tailEnd/>
          </a:ln>
        </p:spPr>
      </p:pic>
      <p:sp>
        <p:nvSpPr>
          <p:cNvPr id="41987" name="Text Box 5"/>
          <p:cNvSpPr txBox="1">
            <a:spLocks noChangeArrowheads="1"/>
          </p:cNvSpPr>
          <p:nvPr/>
        </p:nvSpPr>
        <p:spPr bwMode="auto">
          <a:xfrm>
            <a:off x="7153275" y="804863"/>
            <a:ext cx="549275" cy="5334000"/>
          </a:xfrm>
          <a:prstGeom prst="rect">
            <a:avLst/>
          </a:prstGeom>
          <a:noFill/>
          <a:ln w="9525">
            <a:noFill/>
            <a:miter lim="800000"/>
            <a:headEnd/>
            <a:tailEnd/>
          </a:ln>
        </p:spPr>
        <p:txBody>
          <a:bodyPr vert="eaVert">
            <a:spAutoFit/>
          </a:bodyPr>
          <a:lstStyle/>
          <a:p>
            <a:pPr algn="ctr">
              <a:spcBef>
                <a:spcPct val="50000"/>
              </a:spcBef>
            </a:pPr>
            <a:r>
              <a:rPr lang="zh-CN" altLang="en-US" b="1">
                <a:ea typeface="楷体_GB2312" pitchFamily="49" charset="-122"/>
              </a:rPr>
              <a:t>颜真卿的书法作品</a:t>
            </a:r>
          </a:p>
        </p:txBody>
      </p:sp>
      <p:pic>
        <p:nvPicPr>
          <p:cNvPr id="41988" name="Picture 7"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1989" name="Rectangle 8"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dissolve">
                                      <p:cBhvr>
                                        <p:cTn id="7"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5967413" y="804863"/>
            <a:ext cx="549275" cy="5334000"/>
          </a:xfrm>
          <a:prstGeom prst="rect">
            <a:avLst/>
          </a:prstGeom>
          <a:noFill/>
          <a:ln w="9525">
            <a:noFill/>
            <a:miter lim="800000"/>
            <a:headEnd/>
            <a:tailEnd/>
          </a:ln>
        </p:spPr>
        <p:txBody>
          <a:bodyPr vert="eaVert">
            <a:spAutoFit/>
          </a:bodyPr>
          <a:lstStyle/>
          <a:p>
            <a:pPr algn="ctr">
              <a:spcBef>
                <a:spcPct val="50000"/>
              </a:spcBef>
            </a:pPr>
            <a:r>
              <a:rPr lang="zh-CN" altLang="en-US" b="1">
                <a:ea typeface="楷体_GB2312" pitchFamily="49" charset="-122"/>
              </a:rPr>
              <a:t>米芾的书法作品</a:t>
            </a:r>
          </a:p>
        </p:txBody>
      </p:sp>
      <p:pic>
        <p:nvPicPr>
          <p:cNvPr id="78851" name="Picture 3" descr="米芾书法作品-"/>
          <p:cNvPicPr>
            <a:picLocks noChangeAspect="1" noChangeArrowheads="1"/>
          </p:cNvPicPr>
          <p:nvPr/>
        </p:nvPicPr>
        <p:blipFill>
          <a:blip r:embed="rId2"/>
          <a:srcRect/>
          <a:stretch>
            <a:fillRect/>
          </a:stretch>
        </p:blipFill>
        <p:spPr bwMode="auto">
          <a:xfrm>
            <a:off x="3348038" y="981075"/>
            <a:ext cx="2492375" cy="5638800"/>
          </a:xfrm>
          <a:prstGeom prst="rect">
            <a:avLst/>
          </a:prstGeom>
          <a:noFill/>
          <a:ln w="9525">
            <a:noFill/>
            <a:miter lim="800000"/>
            <a:headEnd/>
            <a:tailEnd/>
          </a:ln>
        </p:spPr>
      </p:pic>
      <p:pic>
        <p:nvPicPr>
          <p:cNvPr id="43012"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3013"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box(out)">
                                      <p:cBhvr>
                                        <p:cTn id="7" dur="500"/>
                                        <p:tgtEl>
                                          <p:spTgt spid="78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019175" y="5243513"/>
            <a:ext cx="7239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郑板桥的书法作品</a:t>
            </a:r>
          </a:p>
        </p:txBody>
      </p:sp>
      <p:pic>
        <p:nvPicPr>
          <p:cNvPr id="79875" name="Picture 3" descr="郑板桥作品欣赏02-"/>
          <p:cNvPicPr>
            <a:picLocks noChangeAspect="1" noChangeArrowheads="1"/>
          </p:cNvPicPr>
          <p:nvPr/>
        </p:nvPicPr>
        <p:blipFill>
          <a:blip r:embed="rId2"/>
          <a:srcRect/>
          <a:stretch>
            <a:fillRect/>
          </a:stretch>
        </p:blipFill>
        <p:spPr bwMode="auto">
          <a:xfrm>
            <a:off x="457200" y="1665288"/>
            <a:ext cx="8229600" cy="3327400"/>
          </a:xfrm>
          <a:prstGeom prst="rect">
            <a:avLst/>
          </a:prstGeom>
          <a:noFill/>
          <a:ln w="9525">
            <a:noFill/>
            <a:miter lim="800000"/>
            <a:headEnd/>
            <a:tailEnd/>
          </a:ln>
        </p:spPr>
      </p:pic>
      <p:pic>
        <p:nvPicPr>
          <p:cNvPr id="44036"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4037"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barn(outVertical)">
                                      <p:cBhvr>
                                        <p:cTn id="7"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c"/>
          <p:cNvPicPr>
            <a:picLocks noChangeAspect="1" noChangeArrowheads="1"/>
          </p:cNvPicPr>
          <p:nvPr/>
        </p:nvPicPr>
        <p:blipFill>
          <a:blip r:embed="rId2"/>
          <a:srcRect b="11179"/>
          <a:stretch>
            <a:fillRect/>
          </a:stretch>
        </p:blipFill>
        <p:spPr bwMode="auto">
          <a:xfrm>
            <a:off x="0" y="0"/>
            <a:ext cx="9144000" cy="6858000"/>
          </a:xfrm>
          <a:prstGeom prst="rect">
            <a:avLst/>
          </a:prstGeom>
          <a:noFill/>
          <a:ln w="9525">
            <a:noFill/>
            <a:miter lim="800000"/>
            <a:headEnd/>
            <a:tailEnd/>
          </a:ln>
        </p:spPr>
      </p:pic>
      <p:sp>
        <p:nvSpPr>
          <p:cNvPr id="4099" name="AutoShape 7">
            <a:hlinkClick r:id="rId3" action="ppaction://hlinksldjump" highlightClick="1"/>
          </p:cNvPr>
          <p:cNvSpPr>
            <a:spLocks noChangeArrowheads="1"/>
          </p:cNvSpPr>
          <p:nvPr/>
        </p:nvSpPr>
        <p:spPr bwMode="auto">
          <a:xfrm>
            <a:off x="1071538" y="5715016"/>
            <a:ext cx="9350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京剧乐器</a:t>
            </a:r>
          </a:p>
        </p:txBody>
      </p:sp>
      <p:sp>
        <p:nvSpPr>
          <p:cNvPr id="4100" name="AutoShape 8">
            <a:hlinkClick r:id="rId4" action="ppaction://hlinksldjump" highlightClick="1"/>
          </p:cNvPr>
          <p:cNvSpPr>
            <a:spLocks noChangeArrowheads="1"/>
          </p:cNvSpPr>
          <p:nvPr/>
        </p:nvSpPr>
        <p:spPr bwMode="auto">
          <a:xfrm>
            <a:off x="2152626" y="5715016"/>
            <a:ext cx="9350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京剧行当</a:t>
            </a:r>
          </a:p>
        </p:txBody>
      </p:sp>
      <p:sp>
        <p:nvSpPr>
          <p:cNvPr id="4101" name="AutoShape 9">
            <a:hlinkClick r:id="rId5" action="ppaction://hlinksldjump" highlightClick="1"/>
          </p:cNvPr>
          <p:cNvSpPr>
            <a:spLocks noChangeArrowheads="1"/>
          </p:cNvSpPr>
          <p:nvPr/>
        </p:nvSpPr>
        <p:spPr bwMode="auto">
          <a:xfrm>
            <a:off x="3232126" y="5715016"/>
            <a:ext cx="9350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京剧名家</a:t>
            </a:r>
          </a:p>
        </p:txBody>
      </p:sp>
      <p:sp>
        <p:nvSpPr>
          <p:cNvPr id="4102" name="AutoShape 10">
            <a:hlinkClick r:id="rId6" action="ppaction://hlinksldjump" highlightClick="1"/>
          </p:cNvPr>
          <p:cNvSpPr>
            <a:spLocks noChangeArrowheads="1"/>
          </p:cNvSpPr>
          <p:nvPr/>
        </p:nvSpPr>
        <p:spPr bwMode="auto">
          <a:xfrm>
            <a:off x="4240188" y="5715016"/>
            <a:ext cx="9350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京剧脸谱</a:t>
            </a:r>
          </a:p>
        </p:txBody>
      </p:sp>
      <p:sp>
        <p:nvSpPr>
          <p:cNvPr id="4103" name="AutoShape 11">
            <a:hlinkClick r:id="rId7" action="ppaction://hlinksldjump" highlightClick="1"/>
          </p:cNvPr>
          <p:cNvSpPr>
            <a:spLocks noChangeArrowheads="1"/>
          </p:cNvSpPr>
          <p:nvPr/>
        </p:nvSpPr>
        <p:spPr bwMode="auto">
          <a:xfrm>
            <a:off x="5319688" y="5715016"/>
            <a:ext cx="9350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京剧发展</a:t>
            </a:r>
          </a:p>
        </p:txBody>
      </p:sp>
      <p:sp>
        <p:nvSpPr>
          <p:cNvPr id="4104" name="AutoShape 12">
            <a:hlinkClick r:id="rId8" action="ppaction://hlinksldjump" highlightClick="1"/>
          </p:cNvPr>
          <p:cNvSpPr>
            <a:spLocks noChangeArrowheads="1"/>
          </p:cNvSpPr>
          <p:nvPr/>
        </p:nvSpPr>
        <p:spPr bwMode="auto">
          <a:xfrm>
            <a:off x="6329338" y="5715016"/>
            <a:ext cx="9350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en-US" altLang="zh-CN">
                <a:solidFill>
                  <a:srgbClr val="000000"/>
                </a:solidFill>
                <a:ea typeface="华文新魏" pitchFamily="2" charset="-122"/>
              </a:rPr>
              <a:t> </a:t>
            </a:r>
            <a:r>
              <a:rPr lang="zh-CN" altLang="en-US">
                <a:solidFill>
                  <a:srgbClr val="000000"/>
                </a:solidFill>
                <a:ea typeface="华文新魏" pitchFamily="2" charset="-122"/>
              </a:rPr>
              <a:t>学唱京剧 </a:t>
            </a:r>
          </a:p>
        </p:txBody>
      </p:sp>
      <p:sp>
        <p:nvSpPr>
          <p:cNvPr id="9" name="AutoShape 12">
            <a:hlinkClick r:id="rId9" action="ppaction://hlinksldjump" highlightClick="1"/>
          </p:cNvPr>
          <p:cNvSpPr>
            <a:spLocks noChangeArrowheads="1"/>
          </p:cNvSpPr>
          <p:nvPr/>
        </p:nvSpPr>
        <p:spPr bwMode="auto">
          <a:xfrm>
            <a:off x="7358082" y="5715016"/>
            <a:ext cx="9350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en-US" altLang="zh-CN" dirty="0">
                <a:solidFill>
                  <a:srgbClr val="000000"/>
                </a:solidFill>
                <a:ea typeface="华文新魏" pitchFamily="2" charset="-122"/>
              </a:rPr>
              <a:t> </a:t>
            </a:r>
            <a:r>
              <a:rPr lang="zh-CN" altLang="en-US" dirty="0" smtClean="0">
                <a:solidFill>
                  <a:srgbClr val="000000"/>
                </a:solidFill>
                <a:ea typeface="华文新魏" pitchFamily="2" charset="-122"/>
              </a:rPr>
              <a:t>其它剧种</a:t>
            </a:r>
            <a:endParaRPr lang="zh-CN" altLang="en-US" dirty="0">
              <a:solidFill>
                <a:srgbClr val="000000"/>
              </a:solidFill>
              <a:ea typeface="华文新魏"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042988" y="6237288"/>
            <a:ext cx="7239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郑板桥的作品</a:t>
            </a:r>
          </a:p>
        </p:txBody>
      </p:sp>
      <p:pic>
        <p:nvPicPr>
          <p:cNvPr id="80899" name="Picture 3" descr="郑板桥作品欣赏05-"/>
          <p:cNvPicPr>
            <a:picLocks noChangeAspect="1" noChangeArrowheads="1"/>
          </p:cNvPicPr>
          <p:nvPr/>
        </p:nvPicPr>
        <p:blipFill>
          <a:blip r:embed="rId2"/>
          <a:srcRect/>
          <a:stretch>
            <a:fillRect/>
          </a:stretch>
        </p:blipFill>
        <p:spPr bwMode="auto">
          <a:xfrm>
            <a:off x="971550" y="908050"/>
            <a:ext cx="7162800" cy="5368925"/>
          </a:xfrm>
          <a:prstGeom prst="rect">
            <a:avLst/>
          </a:prstGeom>
          <a:noFill/>
          <a:ln w="9525">
            <a:noFill/>
            <a:miter lim="800000"/>
            <a:headEnd/>
            <a:tailEnd/>
          </a:ln>
        </p:spPr>
      </p:pic>
      <p:pic>
        <p:nvPicPr>
          <p:cNvPr id="45060"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5061"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checkerboard(across)">
                                      <p:cBhvr>
                                        <p:cTn id="7" dur="5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徐悲鸿《奔马图》01-"/>
          <p:cNvPicPr>
            <a:picLocks noChangeAspect="1" noChangeArrowheads="1"/>
          </p:cNvPicPr>
          <p:nvPr/>
        </p:nvPicPr>
        <p:blipFill>
          <a:blip r:embed="rId2"/>
          <a:srcRect/>
          <a:stretch>
            <a:fillRect/>
          </a:stretch>
        </p:blipFill>
        <p:spPr bwMode="auto">
          <a:xfrm>
            <a:off x="4572000" y="836613"/>
            <a:ext cx="3914775" cy="5486400"/>
          </a:xfrm>
          <a:prstGeom prst="rect">
            <a:avLst/>
          </a:prstGeom>
          <a:noFill/>
          <a:ln w="9525">
            <a:noFill/>
            <a:miter lim="800000"/>
            <a:headEnd/>
            <a:tailEnd/>
          </a:ln>
        </p:spPr>
      </p:pic>
      <p:pic>
        <p:nvPicPr>
          <p:cNvPr id="81923" name="Picture 3" descr="徐悲鸿 鹰-"/>
          <p:cNvPicPr>
            <a:picLocks noChangeAspect="1" noChangeArrowheads="1"/>
          </p:cNvPicPr>
          <p:nvPr/>
        </p:nvPicPr>
        <p:blipFill>
          <a:blip r:embed="rId3"/>
          <a:srcRect/>
          <a:stretch>
            <a:fillRect/>
          </a:stretch>
        </p:blipFill>
        <p:spPr bwMode="auto">
          <a:xfrm>
            <a:off x="684213" y="836613"/>
            <a:ext cx="3235325" cy="5484812"/>
          </a:xfrm>
          <a:prstGeom prst="rect">
            <a:avLst/>
          </a:prstGeom>
          <a:noFill/>
          <a:ln w="9525">
            <a:noFill/>
            <a:miter lim="800000"/>
            <a:headEnd/>
            <a:tailEnd/>
          </a:ln>
        </p:spPr>
      </p:pic>
      <p:sp>
        <p:nvSpPr>
          <p:cNvPr id="46084" name="Text Box 4"/>
          <p:cNvSpPr txBox="1">
            <a:spLocks noChangeArrowheads="1"/>
          </p:cNvSpPr>
          <p:nvPr/>
        </p:nvSpPr>
        <p:spPr bwMode="auto">
          <a:xfrm>
            <a:off x="2700338" y="6237288"/>
            <a:ext cx="32004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徐悲鸿的作品</a:t>
            </a:r>
          </a:p>
        </p:txBody>
      </p:sp>
      <p:pic>
        <p:nvPicPr>
          <p:cNvPr id="46085" name="Picture 5" descr="半透明条"/>
          <p:cNvPicPr>
            <a:picLocks noChangeAspect="1" noChangeArrowheads="1"/>
          </p:cNvPicPr>
          <p:nvPr/>
        </p:nvPicPr>
        <p:blipFill>
          <a:blip r:embed="rId4"/>
          <a:srcRect/>
          <a:stretch>
            <a:fillRect/>
          </a:stretch>
        </p:blipFill>
        <p:spPr bwMode="auto">
          <a:xfrm>
            <a:off x="344488" y="169863"/>
            <a:ext cx="4881562" cy="681037"/>
          </a:xfrm>
          <a:prstGeom prst="rect">
            <a:avLst/>
          </a:prstGeom>
          <a:noFill/>
          <a:ln w="9525">
            <a:noFill/>
            <a:miter lim="800000"/>
            <a:headEnd/>
            <a:tailEnd/>
          </a:ln>
        </p:spPr>
      </p:pic>
      <p:sp>
        <p:nvSpPr>
          <p:cNvPr id="46086" name="Rectangle 6"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randombar(horizontal)">
                                      <p:cBhvr>
                                        <p:cTn id="7" dur="500"/>
                                        <p:tgtEl>
                                          <p:spTgt spid="81923"/>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81922"/>
                                        </p:tgtEl>
                                        <p:attrNameLst>
                                          <p:attrName>style.visibility</p:attrName>
                                        </p:attrNameLst>
                                      </p:cBhvr>
                                      <p:to>
                                        <p:strVal val="visible"/>
                                      </p:to>
                                    </p:set>
                                    <p:animEffect transition="in" filter="randombar(vertical)">
                                      <p:cBhvr>
                                        <p:cTn id="11"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张大千作品欣赏：山水画01-"/>
          <p:cNvPicPr>
            <a:picLocks noChangeAspect="1" noChangeArrowheads="1"/>
          </p:cNvPicPr>
          <p:nvPr/>
        </p:nvPicPr>
        <p:blipFill>
          <a:blip r:embed="rId2"/>
          <a:srcRect/>
          <a:stretch>
            <a:fillRect/>
          </a:stretch>
        </p:blipFill>
        <p:spPr bwMode="auto">
          <a:xfrm>
            <a:off x="539750" y="765175"/>
            <a:ext cx="3084513" cy="5395913"/>
          </a:xfrm>
          <a:prstGeom prst="rect">
            <a:avLst/>
          </a:prstGeom>
          <a:noFill/>
          <a:ln w="9525">
            <a:noFill/>
            <a:miter lim="800000"/>
            <a:headEnd/>
            <a:tailEnd/>
          </a:ln>
        </p:spPr>
      </p:pic>
      <p:pic>
        <p:nvPicPr>
          <p:cNvPr id="82947" name="Picture 3" descr="张大千作品欣赏：山水画02-"/>
          <p:cNvPicPr>
            <a:picLocks noChangeAspect="1" noChangeArrowheads="1"/>
          </p:cNvPicPr>
          <p:nvPr/>
        </p:nvPicPr>
        <p:blipFill>
          <a:blip r:embed="rId3"/>
          <a:srcRect/>
          <a:stretch>
            <a:fillRect/>
          </a:stretch>
        </p:blipFill>
        <p:spPr bwMode="auto">
          <a:xfrm>
            <a:off x="4140200" y="836613"/>
            <a:ext cx="1500188" cy="5392737"/>
          </a:xfrm>
          <a:prstGeom prst="rect">
            <a:avLst/>
          </a:prstGeom>
          <a:noFill/>
          <a:ln w="9525">
            <a:noFill/>
            <a:miter lim="800000"/>
            <a:headEnd/>
            <a:tailEnd/>
          </a:ln>
        </p:spPr>
      </p:pic>
      <p:pic>
        <p:nvPicPr>
          <p:cNvPr id="82948" name="Picture 4" descr="张大千人物画作品《仕女图轴》-"/>
          <p:cNvPicPr>
            <a:picLocks noChangeAspect="1" noChangeArrowheads="1"/>
          </p:cNvPicPr>
          <p:nvPr/>
        </p:nvPicPr>
        <p:blipFill>
          <a:blip r:embed="rId4"/>
          <a:srcRect/>
          <a:stretch>
            <a:fillRect/>
          </a:stretch>
        </p:blipFill>
        <p:spPr bwMode="auto">
          <a:xfrm>
            <a:off x="6300788" y="765175"/>
            <a:ext cx="2451100" cy="5399088"/>
          </a:xfrm>
          <a:prstGeom prst="rect">
            <a:avLst/>
          </a:prstGeom>
          <a:noFill/>
          <a:ln w="9525">
            <a:noFill/>
            <a:miter lim="800000"/>
            <a:headEnd/>
            <a:tailEnd/>
          </a:ln>
        </p:spPr>
      </p:pic>
      <p:sp>
        <p:nvSpPr>
          <p:cNvPr id="47109" name="Text Box 5"/>
          <p:cNvSpPr txBox="1">
            <a:spLocks noChangeArrowheads="1"/>
          </p:cNvSpPr>
          <p:nvPr/>
        </p:nvSpPr>
        <p:spPr bwMode="auto">
          <a:xfrm>
            <a:off x="3348038" y="6237288"/>
            <a:ext cx="32004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张大千的作品</a:t>
            </a:r>
          </a:p>
        </p:txBody>
      </p:sp>
      <p:pic>
        <p:nvPicPr>
          <p:cNvPr id="47110" name="Picture 6" descr="半透明条"/>
          <p:cNvPicPr>
            <a:picLocks noChangeAspect="1" noChangeArrowheads="1"/>
          </p:cNvPicPr>
          <p:nvPr/>
        </p:nvPicPr>
        <p:blipFill>
          <a:blip r:embed="rId5"/>
          <a:srcRect/>
          <a:stretch>
            <a:fillRect/>
          </a:stretch>
        </p:blipFill>
        <p:spPr bwMode="auto">
          <a:xfrm>
            <a:off x="344488" y="169863"/>
            <a:ext cx="4881562" cy="681037"/>
          </a:xfrm>
          <a:prstGeom prst="rect">
            <a:avLst/>
          </a:prstGeom>
          <a:noFill/>
          <a:ln w="9525">
            <a:noFill/>
            <a:miter lim="800000"/>
            <a:headEnd/>
            <a:tailEnd/>
          </a:ln>
        </p:spPr>
      </p:pic>
      <p:sp>
        <p:nvSpPr>
          <p:cNvPr id="47111" name="Rectangle 7"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strips(downRight)">
                                      <p:cBhvr>
                                        <p:cTn id="7" dur="500"/>
                                        <p:tgtEl>
                                          <p:spTgt spid="82946"/>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82947"/>
                                        </p:tgtEl>
                                        <p:attrNameLst>
                                          <p:attrName>style.visibility</p:attrName>
                                        </p:attrNameLst>
                                      </p:cBhvr>
                                      <p:to>
                                        <p:strVal val="visible"/>
                                      </p:to>
                                    </p:set>
                                    <p:animEffect transition="in" filter="strips(upRight)">
                                      <p:cBhvr>
                                        <p:cTn id="11" dur="500"/>
                                        <p:tgtEl>
                                          <p:spTgt spid="82947"/>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82948"/>
                                        </p:tgtEl>
                                        <p:attrNameLst>
                                          <p:attrName>style.visibility</p:attrName>
                                        </p:attrNameLst>
                                      </p:cBhvr>
                                      <p:to>
                                        <p:strVal val="visible"/>
                                      </p:to>
                                    </p:set>
                                    <p:animEffect transition="in" filter="strips(downRight)">
                                      <p:cBhvr>
                                        <p:cTn id="15" dur="500"/>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6"/>
          <p:cNvSpPr txBox="1">
            <a:spLocks noChangeArrowheads="1"/>
          </p:cNvSpPr>
          <p:nvPr/>
        </p:nvSpPr>
        <p:spPr bwMode="auto">
          <a:xfrm>
            <a:off x="1042988" y="6237288"/>
            <a:ext cx="7239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荷花小鸟（张大千）</a:t>
            </a:r>
          </a:p>
        </p:txBody>
      </p:sp>
      <p:pic>
        <p:nvPicPr>
          <p:cNvPr id="83975" name="Picture 7" descr="张大千 荷花小鸟-"/>
          <p:cNvPicPr>
            <a:picLocks noChangeAspect="1" noChangeArrowheads="1"/>
          </p:cNvPicPr>
          <p:nvPr/>
        </p:nvPicPr>
        <p:blipFill>
          <a:blip r:embed="rId2"/>
          <a:srcRect/>
          <a:stretch>
            <a:fillRect/>
          </a:stretch>
        </p:blipFill>
        <p:spPr bwMode="auto">
          <a:xfrm>
            <a:off x="539750" y="981075"/>
            <a:ext cx="8077200" cy="5327650"/>
          </a:xfrm>
          <a:prstGeom prst="rect">
            <a:avLst/>
          </a:prstGeom>
          <a:noFill/>
          <a:ln w="9525">
            <a:noFill/>
            <a:miter lim="800000"/>
            <a:headEnd/>
            <a:tailEnd/>
          </a:ln>
        </p:spPr>
      </p:pic>
      <p:pic>
        <p:nvPicPr>
          <p:cNvPr id="48132" name="Picture 8"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48133" name="Rectangle 9"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a:solidFill>
                  <a:srgbClr val="0033CC"/>
                </a:solidFill>
                <a:latin typeface="黑体" pitchFamily="2" charset="-122"/>
                <a:ea typeface="黑体" pitchFamily="2" charset="-122"/>
              </a:rPr>
              <a:t>　欣赏中国书画艺术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83975"/>
                                        </p:tgtEl>
                                        <p:attrNameLst>
                                          <p:attrName>style.visibility</p:attrName>
                                        </p:attrNameLst>
                                      </p:cBhvr>
                                      <p:to>
                                        <p:strVal val="visible"/>
                                      </p:to>
                                    </p:set>
                                    <p:animEffect transition="in" filter="blinds(vertical)">
                                      <p:cBhvr>
                                        <p:cTn id="7" dur="500"/>
                                        <p:tgtEl>
                                          <p:spTgt spid="83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齐白石 四虾图-"/>
          <p:cNvPicPr>
            <a:picLocks noChangeAspect="1" noChangeArrowheads="1"/>
          </p:cNvPicPr>
          <p:nvPr/>
        </p:nvPicPr>
        <p:blipFill>
          <a:blip r:embed="rId2"/>
          <a:srcRect/>
          <a:stretch>
            <a:fillRect/>
          </a:stretch>
        </p:blipFill>
        <p:spPr bwMode="auto">
          <a:xfrm>
            <a:off x="914400" y="874713"/>
            <a:ext cx="3303588" cy="5399087"/>
          </a:xfrm>
          <a:prstGeom prst="rect">
            <a:avLst/>
          </a:prstGeom>
          <a:noFill/>
          <a:ln w="9525">
            <a:noFill/>
            <a:miter lim="800000"/>
            <a:headEnd/>
            <a:tailEnd/>
          </a:ln>
        </p:spPr>
      </p:pic>
      <p:pic>
        <p:nvPicPr>
          <p:cNvPr id="84995" name="Picture 3" descr="齐白石 五蟹图-"/>
          <p:cNvPicPr>
            <a:picLocks noChangeAspect="1" noChangeArrowheads="1"/>
          </p:cNvPicPr>
          <p:nvPr/>
        </p:nvPicPr>
        <p:blipFill>
          <a:blip r:embed="rId3"/>
          <a:srcRect/>
          <a:stretch>
            <a:fillRect/>
          </a:stretch>
        </p:blipFill>
        <p:spPr bwMode="auto">
          <a:xfrm>
            <a:off x="5410200" y="874713"/>
            <a:ext cx="2681288" cy="5408612"/>
          </a:xfrm>
          <a:prstGeom prst="rect">
            <a:avLst/>
          </a:prstGeom>
          <a:noFill/>
          <a:ln w="9525">
            <a:noFill/>
            <a:miter lim="800000"/>
            <a:headEnd/>
            <a:tailEnd/>
          </a:ln>
        </p:spPr>
      </p:pic>
      <p:sp>
        <p:nvSpPr>
          <p:cNvPr id="49156" name="Text Box 4"/>
          <p:cNvSpPr txBox="1">
            <a:spLocks noChangeArrowheads="1"/>
          </p:cNvSpPr>
          <p:nvPr/>
        </p:nvSpPr>
        <p:spPr bwMode="auto">
          <a:xfrm>
            <a:off x="3314700" y="6356350"/>
            <a:ext cx="32004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齐白石的作品</a:t>
            </a:r>
          </a:p>
        </p:txBody>
      </p:sp>
      <p:pic>
        <p:nvPicPr>
          <p:cNvPr id="49157" name="Picture 5" descr="半透明条"/>
          <p:cNvPicPr>
            <a:picLocks noChangeAspect="1" noChangeArrowheads="1"/>
          </p:cNvPicPr>
          <p:nvPr/>
        </p:nvPicPr>
        <p:blipFill>
          <a:blip r:embed="rId4"/>
          <a:srcRect/>
          <a:stretch>
            <a:fillRect/>
          </a:stretch>
        </p:blipFill>
        <p:spPr bwMode="auto">
          <a:xfrm>
            <a:off x="344488" y="169863"/>
            <a:ext cx="4881562" cy="681037"/>
          </a:xfrm>
          <a:prstGeom prst="rect">
            <a:avLst/>
          </a:prstGeom>
          <a:noFill/>
          <a:ln w="9525">
            <a:noFill/>
            <a:miter lim="800000"/>
            <a:headEnd/>
            <a:tailEnd/>
          </a:ln>
        </p:spPr>
      </p:pic>
      <p:sp>
        <p:nvSpPr>
          <p:cNvPr id="49158" name="Rectangle 6"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slide(fromLeft)">
                                      <p:cBhvr>
                                        <p:cTn id="7" dur="500"/>
                                        <p:tgtEl>
                                          <p:spTgt spid="8499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84995"/>
                                        </p:tgtEl>
                                        <p:attrNameLst>
                                          <p:attrName>style.visibility</p:attrName>
                                        </p:attrNameLst>
                                      </p:cBhvr>
                                      <p:to>
                                        <p:strVal val="visible"/>
                                      </p:to>
                                    </p:set>
                                    <p:animEffect transition="in" filter="slide(fromRight)">
                                      <p:cBhvr>
                                        <p:cTn id="11" dur="5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3314700" y="6284913"/>
            <a:ext cx="32004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齐白石的作品</a:t>
            </a:r>
          </a:p>
        </p:txBody>
      </p:sp>
      <p:pic>
        <p:nvPicPr>
          <p:cNvPr id="86019" name="Picture 3" descr="齐白石 《长瓜》-"/>
          <p:cNvPicPr>
            <a:picLocks noChangeAspect="1" noChangeArrowheads="1"/>
          </p:cNvPicPr>
          <p:nvPr/>
        </p:nvPicPr>
        <p:blipFill>
          <a:blip r:embed="rId2"/>
          <a:srcRect/>
          <a:stretch>
            <a:fillRect/>
          </a:stretch>
        </p:blipFill>
        <p:spPr bwMode="auto">
          <a:xfrm>
            <a:off x="1066800" y="842963"/>
            <a:ext cx="7010400" cy="5368925"/>
          </a:xfrm>
          <a:prstGeom prst="rect">
            <a:avLst/>
          </a:prstGeom>
          <a:noFill/>
          <a:ln w="9525">
            <a:noFill/>
            <a:miter lim="800000"/>
            <a:headEnd/>
            <a:tailEnd/>
          </a:ln>
        </p:spPr>
      </p:pic>
      <p:pic>
        <p:nvPicPr>
          <p:cNvPr id="50180"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0181"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box(in)">
                                      <p:cBhvr>
                                        <p:cTn id="7" dur="5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3314700" y="6284913"/>
            <a:ext cx="32004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红花翠鸟（黄永玉）</a:t>
            </a:r>
          </a:p>
        </p:txBody>
      </p:sp>
      <p:pic>
        <p:nvPicPr>
          <p:cNvPr id="87043" name="Picture 3" descr="红花翠鸟 黄永玉-"/>
          <p:cNvPicPr>
            <a:picLocks noChangeAspect="1" noChangeArrowheads="1"/>
          </p:cNvPicPr>
          <p:nvPr/>
        </p:nvPicPr>
        <p:blipFill>
          <a:blip r:embed="rId2"/>
          <a:srcRect/>
          <a:stretch>
            <a:fillRect/>
          </a:stretch>
        </p:blipFill>
        <p:spPr bwMode="auto">
          <a:xfrm>
            <a:off x="990600" y="795338"/>
            <a:ext cx="7162800" cy="5435600"/>
          </a:xfrm>
          <a:prstGeom prst="rect">
            <a:avLst/>
          </a:prstGeom>
          <a:noFill/>
          <a:ln w="9525">
            <a:noFill/>
            <a:miter lim="800000"/>
            <a:headEnd/>
            <a:tailEnd/>
          </a:ln>
        </p:spPr>
      </p:pic>
      <p:pic>
        <p:nvPicPr>
          <p:cNvPr id="51204"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1205"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randombar(vertical)">
                                      <p:cBhvr>
                                        <p:cTn id="7" dur="500"/>
                                        <p:tgtEl>
                                          <p:spTgt spid="87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报春图 黄永玉作-"/>
          <p:cNvPicPr>
            <a:picLocks noChangeAspect="1" noChangeArrowheads="1"/>
          </p:cNvPicPr>
          <p:nvPr/>
        </p:nvPicPr>
        <p:blipFill>
          <a:blip r:embed="rId2"/>
          <a:srcRect/>
          <a:stretch>
            <a:fillRect/>
          </a:stretch>
        </p:blipFill>
        <p:spPr bwMode="auto">
          <a:xfrm>
            <a:off x="2671763" y="903288"/>
            <a:ext cx="3800475" cy="5334000"/>
          </a:xfrm>
          <a:prstGeom prst="rect">
            <a:avLst/>
          </a:prstGeom>
          <a:noFill/>
          <a:ln w="9525">
            <a:noFill/>
            <a:miter lim="800000"/>
            <a:headEnd/>
            <a:tailEnd/>
          </a:ln>
        </p:spPr>
      </p:pic>
      <p:sp>
        <p:nvSpPr>
          <p:cNvPr id="52227" name="Text Box 3"/>
          <p:cNvSpPr txBox="1">
            <a:spLocks noChangeArrowheads="1"/>
          </p:cNvSpPr>
          <p:nvPr/>
        </p:nvSpPr>
        <p:spPr bwMode="auto">
          <a:xfrm>
            <a:off x="2667000" y="6284913"/>
            <a:ext cx="3810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报春图（黄永玉）</a:t>
            </a:r>
          </a:p>
        </p:txBody>
      </p:sp>
      <p:pic>
        <p:nvPicPr>
          <p:cNvPr id="52228"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2229"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dissolve">
                                      <p:cBhvr>
                                        <p:cTn id="7" dur="500"/>
                                        <p:tgtEl>
                                          <p:spTgt spid="88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2667000" y="6284913"/>
            <a:ext cx="3810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猫石图（黄胄）</a:t>
            </a:r>
          </a:p>
        </p:txBody>
      </p:sp>
      <p:pic>
        <p:nvPicPr>
          <p:cNvPr id="89091" name="Picture 3" descr="黄胄 猫石图-"/>
          <p:cNvPicPr>
            <a:picLocks noChangeAspect="1" noChangeArrowheads="1"/>
          </p:cNvPicPr>
          <p:nvPr/>
        </p:nvPicPr>
        <p:blipFill>
          <a:blip r:embed="rId2"/>
          <a:srcRect/>
          <a:stretch>
            <a:fillRect/>
          </a:stretch>
        </p:blipFill>
        <p:spPr bwMode="auto">
          <a:xfrm>
            <a:off x="1825625" y="884238"/>
            <a:ext cx="5489575" cy="5343525"/>
          </a:xfrm>
          <a:prstGeom prst="rect">
            <a:avLst/>
          </a:prstGeom>
          <a:noFill/>
          <a:ln w="9525">
            <a:noFill/>
            <a:miter lim="800000"/>
            <a:headEnd/>
            <a:tailEnd/>
          </a:ln>
        </p:spPr>
      </p:pic>
      <p:pic>
        <p:nvPicPr>
          <p:cNvPr id="53252"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3253"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1000" fill="hold"/>
                                        <p:tgtEl>
                                          <p:spTgt spid="89091"/>
                                        </p:tgtEl>
                                        <p:attrNameLst>
                                          <p:attrName>ppt_w</p:attrName>
                                        </p:attrNameLst>
                                      </p:cBhvr>
                                      <p:tavLst>
                                        <p:tav tm="0">
                                          <p:val>
                                            <p:fltVal val="0"/>
                                          </p:val>
                                        </p:tav>
                                        <p:tav tm="100000">
                                          <p:val>
                                            <p:strVal val="#ppt_w"/>
                                          </p:val>
                                        </p:tav>
                                      </p:tavLst>
                                    </p:anim>
                                    <p:anim calcmode="lin" valueType="num">
                                      <p:cBhvr>
                                        <p:cTn id="8" dur="1000" fill="hold"/>
                                        <p:tgtEl>
                                          <p:spTgt spid="89091"/>
                                        </p:tgtEl>
                                        <p:attrNameLst>
                                          <p:attrName>ppt_h</p:attrName>
                                        </p:attrNameLst>
                                      </p:cBhvr>
                                      <p:tavLst>
                                        <p:tav tm="0">
                                          <p:val>
                                            <p:fltVal val="0"/>
                                          </p:val>
                                        </p:tav>
                                        <p:tav tm="100000">
                                          <p:val>
                                            <p:strVal val="#ppt_h"/>
                                          </p:val>
                                        </p:tav>
                                      </p:tavLst>
                                    </p:anim>
                                    <p:anim calcmode="lin" valueType="num">
                                      <p:cBhvr>
                                        <p:cTn id="9" dur="1000" fill="hold"/>
                                        <p:tgtEl>
                                          <p:spTgt spid="8909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909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2667000" y="6284913"/>
            <a:ext cx="3810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农家少女（黄胄）</a:t>
            </a:r>
          </a:p>
        </p:txBody>
      </p:sp>
      <p:pic>
        <p:nvPicPr>
          <p:cNvPr id="90115" name="Picture 3" descr="黄胄 农家少女-"/>
          <p:cNvPicPr>
            <a:picLocks noChangeAspect="1" noChangeArrowheads="1"/>
          </p:cNvPicPr>
          <p:nvPr/>
        </p:nvPicPr>
        <p:blipFill>
          <a:blip r:embed="rId2"/>
          <a:srcRect/>
          <a:stretch>
            <a:fillRect/>
          </a:stretch>
        </p:blipFill>
        <p:spPr bwMode="auto">
          <a:xfrm>
            <a:off x="2438400" y="784225"/>
            <a:ext cx="4264025" cy="5486400"/>
          </a:xfrm>
          <a:prstGeom prst="rect">
            <a:avLst/>
          </a:prstGeom>
          <a:noFill/>
          <a:ln w="9525">
            <a:noFill/>
            <a:miter lim="800000"/>
            <a:headEnd/>
            <a:tailEnd/>
          </a:ln>
        </p:spPr>
      </p:pic>
      <p:pic>
        <p:nvPicPr>
          <p:cNvPr id="54276"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4277"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a:solidFill>
                  <a:srgbClr val="0033CC"/>
                </a:solidFill>
                <a:latin typeface="黑体" pitchFamily="2" charset="-122"/>
                <a:ea typeface="黑体" pitchFamily="2" charset="-122"/>
              </a:rPr>
              <a:t>　欣赏中国书画艺术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strips(downLeft)">
                                      <p:cBhvr>
                                        <p:cTn id="7"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京胡"/>
          <p:cNvPicPr>
            <a:picLocks noChangeAspect="1" noChangeArrowheads="1"/>
          </p:cNvPicPr>
          <p:nvPr/>
        </p:nvPicPr>
        <p:blipFill>
          <a:blip r:embed="rId2"/>
          <a:srcRect/>
          <a:stretch>
            <a:fillRect/>
          </a:stretch>
        </p:blipFill>
        <p:spPr bwMode="auto">
          <a:xfrm>
            <a:off x="179388" y="549275"/>
            <a:ext cx="1835150" cy="2303463"/>
          </a:xfrm>
          <a:prstGeom prst="rect">
            <a:avLst/>
          </a:prstGeom>
          <a:noFill/>
          <a:ln w="9525">
            <a:noFill/>
            <a:miter lim="800000"/>
            <a:headEnd/>
            <a:tailEnd/>
          </a:ln>
        </p:spPr>
      </p:pic>
      <p:sp>
        <p:nvSpPr>
          <p:cNvPr id="6147" name="Text Box 5"/>
          <p:cNvSpPr txBox="1">
            <a:spLocks noChangeArrowheads="1"/>
          </p:cNvSpPr>
          <p:nvPr/>
        </p:nvSpPr>
        <p:spPr bwMode="auto">
          <a:xfrm>
            <a:off x="827088" y="2997200"/>
            <a:ext cx="647700"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京胡</a:t>
            </a:r>
          </a:p>
        </p:txBody>
      </p:sp>
      <p:pic>
        <p:nvPicPr>
          <p:cNvPr id="6148" name="Picture 6" descr="京二胡2"/>
          <p:cNvPicPr>
            <a:picLocks noChangeAspect="1" noChangeArrowheads="1"/>
          </p:cNvPicPr>
          <p:nvPr/>
        </p:nvPicPr>
        <p:blipFill>
          <a:blip r:embed="rId3"/>
          <a:srcRect/>
          <a:stretch>
            <a:fillRect/>
          </a:stretch>
        </p:blipFill>
        <p:spPr bwMode="auto">
          <a:xfrm>
            <a:off x="2484438" y="476250"/>
            <a:ext cx="1501775" cy="2305050"/>
          </a:xfrm>
          <a:prstGeom prst="rect">
            <a:avLst/>
          </a:prstGeom>
          <a:noFill/>
          <a:ln w="9525">
            <a:noFill/>
            <a:miter lim="800000"/>
            <a:headEnd/>
            <a:tailEnd/>
          </a:ln>
        </p:spPr>
      </p:pic>
      <p:sp>
        <p:nvSpPr>
          <p:cNvPr id="6149" name="Text Box 7"/>
          <p:cNvSpPr txBox="1">
            <a:spLocks noChangeArrowheads="1"/>
          </p:cNvSpPr>
          <p:nvPr/>
        </p:nvSpPr>
        <p:spPr bwMode="auto">
          <a:xfrm>
            <a:off x="2916238" y="2917825"/>
            <a:ext cx="1079500"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京二胡</a:t>
            </a:r>
          </a:p>
        </p:txBody>
      </p:sp>
      <p:pic>
        <p:nvPicPr>
          <p:cNvPr id="6150" name="Picture 8" descr="月琴"/>
          <p:cNvPicPr>
            <a:picLocks noChangeAspect="1" noChangeArrowheads="1"/>
          </p:cNvPicPr>
          <p:nvPr/>
        </p:nvPicPr>
        <p:blipFill>
          <a:blip r:embed="rId4"/>
          <a:srcRect/>
          <a:stretch>
            <a:fillRect/>
          </a:stretch>
        </p:blipFill>
        <p:spPr bwMode="auto">
          <a:xfrm>
            <a:off x="4500563" y="549275"/>
            <a:ext cx="1335087" cy="2159000"/>
          </a:xfrm>
          <a:prstGeom prst="rect">
            <a:avLst/>
          </a:prstGeom>
          <a:noFill/>
          <a:ln w="9525">
            <a:noFill/>
            <a:miter lim="800000"/>
            <a:headEnd/>
            <a:tailEnd/>
          </a:ln>
        </p:spPr>
      </p:pic>
      <p:pic>
        <p:nvPicPr>
          <p:cNvPr id="6151" name="Picture 9" descr="板"/>
          <p:cNvPicPr>
            <a:picLocks noChangeAspect="1" noChangeArrowheads="1"/>
          </p:cNvPicPr>
          <p:nvPr/>
        </p:nvPicPr>
        <p:blipFill>
          <a:blip r:embed="rId5">
            <a:lum bright="6000"/>
          </a:blip>
          <a:srcRect/>
          <a:stretch>
            <a:fillRect/>
          </a:stretch>
        </p:blipFill>
        <p:spPr bwMode="auto">
          <a:xfrm>
            <a:off x="6156325" y="620713"/>
            <a:ext cx="2771775" cy="2079625"/>
          </a:xfrm>
          <a:prstGeom prst="rect">
            <a:avLst/>
          </a:prstGeom>
          <a:noFill/>
          <a:ln w="9525">
            <a:noFill/>
            <a:miter lim="800000"/>
            <a:headEnd/>
            <a:tailEnd/>
          </a:ln>
        </p:spPr>
      </p:pic>
      <p:pic>
        <p:nvPicPr>
          <p:cNvPr id="6152" name="Picture 10" descr="单皮鼓"/>
          <p:cNvPicPr>
            <a:picLocks noChangeAspect="1" noChangeArrowheads="1"/>
          </p:cNvPicPr>
          <p:nvPr/>
        </p:nvPicPr>
        <p:blipFill>
          <a:blip r:embed="rId6"/>
          <a:srcRect/>
          <a:stretch>
            <a:fillRect/>
          </a:stretch>
        </p:blipFill>
        <p:spPr bwMode="auto">
          <a:xfrm>
            <a:off x="323850" y="3500438"/>
            <a:ext cx="1600200" cy="2527300"/>
          </a:xfrm>
          <a:prstGeom prst="rect">
            <a:avLst/>
          </a:prstGeom>
          <a:noFill/>
          <a:ln w="9525">
            <a:noFill/>
            <a:miter lim="800000"/>
            <a:headEnd/>
            <a:tailEnd/>
          </a:ln>
        </p:spPr>
      </p:pic>
      <p:pic>
        <p:nvPicPr>
          <p:cNvPr id="6153" name="Picture 11" descr="小锣"/>
          <p:cNvPicPr>
            <a:picLocks noChangeAspect="1" noChangeArrowheads="1"/>
          </p:cNvPicPr>
          <p:nvPr/>
        </p:nvPicPr>
        <p:blipFill>
          <a:blip r:embed="rId7">
            <a:lum bright="6000"/>
          </a:blip>
          <a:srcRect/>
          <a:stretch>
            <a:fillRect/>
          </a:stretch>
        </p:blipFill>
        <p:spPr bwMode="auto">
          <a:xfrm>
            <a:off x="2051050" y="3860800"/>
            <a:ext cx="2303463" cy="1849438"/>
          </a:xfrm>
          <a:prstGeom prst="rect">
            <a:avLst/>
          </a:prstGeom>
          <a:noFill/>
          <a:ln w="9525">
            <a:noFill/>
            <a:miter lim="800000"/>
            <a:headEnd/>
            <a:tailEnd/>
          </a:ln>
        </p:spPr>
      </p:pic>
      <p:pic>
        <p:nvPicPr>
          <p:cNvPr id="6154" name="Picture 12" descr="大锣"/>
          <p:cNvPicPr>
            <a:picLocks noChangeAspect="1" noChangeArrowheads="1"/>
          </p:cNvPicPr>
          <p:nvPr/>
        </p:nvPicPr>
        <p:blipFill>
          <a:blip r:embed="rId8"/>
          <a:srcRect b="5457"/>
          <a:stretch>
            <a:fillRect/>
          </a:stretch>
        </p:blipFill>
        <p:spPr bwMode="auto">
          <a:xfrm>
            <a:off x="4572000" y="3284538"/>
            <a:ext cx="1935163" cy="2592387"/>
          </a:xfrm>
          <a:prstGeom prst="rect">
            <a:avLst/>
          </a:prstGeom>
          <a:noFill/>
          <a:ln w="9525">
            <a:noFill/>
            <a:miter lim="800000"/>
            <a:headEnd/>
            <a:tailEnd/>
          </a:ln>
        </p:spPr>
      </p:pic>
      <p:pic>
        <p:nvPicPr>
          <p:cNvPr id="6155" name="Picture 13" descr="铙钹"/>
          <p:cNvPicPr>
            <a:picLocks noChangeAspect="1" noChangeArrowheads="1"/>
          </p:cNvPicPr>
          <p:nvPr/>
        </p:nvPicPr>
        <p:blipFill>
          <a:blip r:embed="rId9">
            <a:lum bright="12000"/>
          </a:blip>
          <a:srcRect l="10028" r="15041"/>
          <a:stretch>
            <a:fillRect/>
          </a:stretch>
        </p:blipFill>
        <p:spPr bwMode="auto">
          <a:xfrm>
            <a:off x="6732588" y="3573463"/>
            <a:ext cx="2159000" cy="2162175"/>
          </a:xfrm>
          <a:prstGeom prst="rect">
            <a:avLst/>
          </a:prstGeom>
          <a:noFill/>
          <a:ln w="9525">
            <a:noFill/>
            <a:miter lim="800000"/>
            <a:headEnd/>
            <a:tailEnd/>
          </a:ln>
        </p:spPr>
      </p:pic>
      <p:sp>
        <p:nvSpPr>
          <p:cNvPr id="6156" name="Text Box 14"/>
          <p:cNvSpPr txBox="1">
            <a:spLocks noChangeArrowheads="1"/>
          </p:cNvSpPr>
          <p:nvPr/>
        </p:nvSpPr>
        <p:spPr bwMode="auto">
          <a:xfrm>
            <a:off x="4859338" y="2852738"/>
            <a:ext cx="647700" cy="366712"/>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月琴</a:t>
            </a:r>
          </a:p>
        </p:txBody>
      </p:sp>
      <p:sp>
        <p:nvSpPr>
          <p:cNvPr id="6157" name="Text Box 15"/>
          <p:cNvSpPr txBox="1">
            <a:spLocks noChangeArrowheads="1"/>
          </p:cNvSpPr>
          <p:nvPr/>
        </p:nvSpPr>
        <p:spPr bwMode="auto">
          <a:xfrm>
            <a:off x="7451725" y="2852738"/>
            <a:ext cx="647700" cy="366712"/>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板</a:t>
            </a:r>
          </a:p>
        </p:txBody>
      </p:sp>
      <p:sp>
        <p:nvSpPr>
          <p:cNvPr id="6158" name="Text Box 16"/>
          <p:cNvSpPr txBox="1">
            <a:spLocks noChangeArrowheads="1"/>
          </p:cNvSpPr>
          <p:nvPr/>
        </p:nvSpPr>
        <p:spPr bwMode="auto">
          <a:xfrm>
            <a:off x="684213" y="6092825"/>
            <a:ext cx="936625"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单皮鼓</a:t>
            </a:r>
          </a:p>
        </p:txBody>
      </p:sp>
      <p:sp>
        <p:nvSpPr>
          <p:cNvPr id="6159" name="Text Box 17"/>
          <p:cNvSpPr txBox="1">
            <a:spLocks noChangeArrowheads="1"/>
          </p:cNvSpPr>
          <p:nvPr/>
        </p:nvSpPr>
        <p:spPr bwMode="auto">
          <a:xfrm>
            <a:off x="2843213" y="5949950"/>
            <a:ext cx="647700"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小锣</a:t>
            </a:r>
          </a:p>
        </p:txBody>
      </p:sp>
      <p:sp>
        <p:nvSpPr>
          <p:cNvPr id="6160" name="Text Box 18"/>
          <p:cNvSpPr txBox="1">
            <a:spLocks noChangeArrowheads="1"/>
          </p:cNvSpPr>
          <p:nvPr/>
        </p:nvSpPr>
        <p:spPr bwMode="auto">
          <a:xfrm>
            <a:off x="5219700" y="5949950"/>
            <a:ext cx="647700"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大锣</a:t>
            </a:r>
          </a:p>
        </p:txBody>
      </p:sp>
      <p:sp>
        <p:nvSpPr>
          <p:cNvPr id="6161" name="Text Box 19"/>
          <p:cNvSpPr txBox="1">
            <a:spLocks noChangeArrowheads="1"/>
          </p:cNvSpPr>
          <p:nvPr/>
        </p:nvSpPr>
        <p:spPr bwMode="auto">
          <a:xfrm>
            <a:off x="7524750" y="5876925"/>
            <a:ext cx="647700" cy="366713"/>
          </a:xfrm>
          <a:prstGeom prst="rect">
            <a:avLst/>
          </a:prstGeom>
          <a:noFill/>
          <a:ln w="9525">
            <a:noFill/>
            <a:miter lim="800000"/>
            <a:headEnd/>
            <a:tailEnd/>
          </a:ln>
        </p:spPr>
        <p:txBody>
          <a:bodyPr>
            <a:spAutoFit/>
          </a:bodyPr>
          <a:lstStyle/>
          <a:p>
            <a:pPr>
              <a:spcBef>
                <a:spcPct val="50000"/>
              </a:spcBef>
            </a:pPr>
            <a:r>
              <a:rPr lang="zh-CN" altLang="en-US">
                <a:solidFill>
                  <a:srgbClr val="000000"/>
                </a:solidFill>
                <a:ea typeface="华康简标题宋" pitchFamily="49" charset="-122"/>
              </a:rPr>
              <a:t>铙钹</a:t>
            </a:r>
          </a:p>
        </p:txBody>
      </p:sp>
      <p:sp>
        <p:nvSpPr>
          <p:cNvPr id="6162" name="AutoShape 20">
            <a:hlinkClick r:id="rId10" action="ppaction://hlinksldjump" highlightClick="1"/>
          </p:cNvPr>
          <p:cNvSpPr>
            <a:spLocks noChangeArrowheads="1"/>
          </p:cNvSpPr>
          <p:nvPr/>
        </p:nvSpPr>
        <p:spPr bwMode="auto">
          <a:xfrm>
            <a:off x="8215313" y="5853113"/>
            <a:ext cx="719137"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2592388" y="6284913"/>
            <a:ext cx="3810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荷花（吴冠中）</a:t>
            </a:r>
          </a:p>
        </p:txBody>
      </p:sp>
      <p:pic>
        <p:nvPicPr>
          <p:cNvPr id="91139" name="Picture 3" descr="吴冠中 荷花-"/>
          <p:cNvPicPr>
            <a:picLocks noChangeAspect="1" noChangeArrowheads="1"/>
          </p:cNvPicPr>
          <p:nvPr/>
        </p:nvPicPr>
        <p:blipFill>
          <a:blip r:embed="rId2"/>
          <a:srcRect/>
          <a:stretch>
            <a:fillRect/>
          </a:stretch>
        </p:blipFill>
        <p:spPr bwMode="auto">
          <a:xfrm>
            <a:off x="1830388" y="903288"/>
            <a:ext cx="5334000" cy="5334000"/>
          </a:xfrm>
          <a:prstGeom prst="rect">
            <a:avLst/>
          </a:prstGeom>
          <a:noFill/>
          <a:ln w="9525">
            <a:noFill/>
            <a:miter lim="800000"/>
            <a:headEnd/>
            <a:tailEnd/>
          </a:ln>
        </p:spPr>
      </p:pic>
      <p:pic>
        <p:nvPicPr>
          <p:cNvPr id="55300" name="Picture 4" descr="半透明条"/>
          <p:cNvPicPr>
            <a:picLocks noChangeAspect="1" noChangeArrowheads="1"/>
          </p:cNvPicPr>
          <p:nvPr/>
        </p:nvPicPr>
        <p:blipFill>
          <a:blip r:embed="rId3"/>
          <a:srcRect/>
          <a:stretch>
            <a:fillRect/>
          </a:stretch>
        </p:blipFill>
        <p:spPr bwMode="auto">
          <a:xfrm>
            <a:off x="344488" y="169863"/>
            <a:ext cx="4881562" cy="681037"/>
          </a:xfrm>
          <a:prstGeom prst="rect">
            <a:avLst/>
          </a:prstGeom>
          <a:noFill/>
          <a:ln w="9525">
            <a:noFill/>
            <a:miter lim="800000"/>
            <a:headEnd/>
            <a:tailEnd/>
          </a:ln>
        </p:spPr>
      </p:pic>
      <p:sp>
        <p:nvSpPr>
          <p:cNvPr id="55301" name="Rectangle 5" descr="画布"/>
          <p:cNvSpPr>
            <a:spLocks noChangeArrowheads="1"/>
          </p:cNvSpPr>
          <p:nvPr/>
        </p:nvSpPr>
        <p:spPr bwMode="auto">
          <a:xfrm>
            <a:off x="539750" y="26035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p:cTn id="7" dur="500" fill="hold"/>
                                        <p:tgtEl>
                                          <p:spTgt spid="91139"/>
                                        </p:tgtEl>
                                        <p:attrNameLst>
                                          <p:attrName>ppt_x</p:attrName>
                                        </p:attrNameLst>
                                      </p:cBhvr>
                                      <p:tavLst>
                                        <p:tav tm="0">
                                          <p:val>
                                            <p:strVal val="#ppt_x"/>
                                          </p:val>
                                        </p:tav>
                                        <p:tav tm="100000">
                                          <p:val>
                                            <p:strVal val="#ppt_x"/>
                                          </p:val>
                                        </p:tav>
                                      </p:tavLst>
                                    </p:anim>
                                    <p:anim calcmode="lin" valueType="num">
                                      <p:cBhvr>
                                        <p:cTn id="8" dur="500" fill="hold"/>
                                        <p:tgtEl>
                                          <p:spTgt spid="91139"/>
                                        </p:tgtEl>
                                        <p:attrNameLst>
                                          <p:attrName>ppt_y</p:attrName>
                                        </p:attrNameLst>
                                      </p:cBhvr>
                                      <p:tavLst>
                                        <p:tav tm="0">
                                          <p:val>
                                            <p:strVal val="#ppt_y-#ppt_h/2"/>
                                          </p:val>
                                        </p:tav>
                                        <p:tav tm="100000">
                                          <p:val>
                                            <p:strVal val="#ppt_y"/>
                                          </p:val>
                                        </p:tav>
                                      </p:tavLst>
                                    </p:anim>
                                    <p:anim calcmode="lin" valueType="num">
                                      <p:cBhvr>
                                        <p:cTn id="9" dur="500" fill="hold"/>
                                        <p:tgtEl>
                                          <p:spTgt spid="91139"/>
                                        </p:tgtEl>
                                        <p:attrNameLst>
                                          <p:attrName>ppt_w</p:attrName>
                                        </p:attrNameLst>
                                      </p:cBhvr>
                                      <p:tavLst>
                                        <p:tav tm="0">
                                          <p:val>
                                            <p:strVal val="#ppt_w"/>
                                          </p:val>
                                        </p:tav>
                                        <p:tav tm="100000">
                                          <p:val>
                                            <p:strVal val="#ppt_w"/>
                                          </p:val>
                                        </p:tav>
                                      </p:tavLst>
                                    </p:anim>
                                    <p:anim calcmode="lin" valueType="num">
                                      <p:cBhvr>
                                        <p:cTn id="10" dur="500" fill="hold"/>
                                        <p:tgtEl>
                                          <p:spTgt spid="911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2771775" y="5132388"/>
            <a:ext cx="3810000" cy="457200"/>
          </a:xfrm>
          <a:prstGeom prst="rect">
            <a:avLst/>
          </a:prstGeom>
          <a:noFill/>
          <a:ln w="9525">
            <a:noFill/>
            <a:miter lim="800000"/>
            <a:headEnd/>
            <a:tailEnd/>
          </a:ln>
        </p:spPr>
        <p:txBody>
          <a:bodyPr>
            <a:spAutoFit/>
          </a:bodyPr>
          <a:lstStyle/>
          <a:p>
            <a:pPr algn="ctr">
              <a:spcBef>
                <a:spcPct val="50000"/>
              </a:spcBef>
            </a:pPr>
            <a:r>
              <a:rPr lang="zh-CN" altLang="en-US" b="1">
                <a:ea typeface="楷体_GB2312" pitchFamily="49" charset="-122"/>
              </a:rPr>
              <a:t>能不忆江南（吴冠中）</a:t>
            </a:r>
          </a:p>
        </p:txBody>
      </p:sp>
      <p:pic>
        <p:nvPicPr>
          <p:cNvPr id="92163" name="Picture 3" descr="吴冠中 能不忆江南"/>
          <p:cNvPicPr>
            <a:picLocks noChangeAspect="1" noChangeArrowheads="1"/>
          </p:cNvPicPr>
          <p:nvPr/>
        </p:nvPicPr>
        <p:blipFill>
          <a:blip r:embed="rId2"/>
          <a:srcRect/>
          <a:stretch>
            <a:fillRect/>
          </a:stretch>
        </p:blipFill>
        <p:spPr bwMode="auto">
          <a:xfrm>
            <a:off x="250825" y="452438"/>
            <a:ext cx="8534400" cy="4705350"/>
          </a:xfrm>
          <a:prstGeom prst="rect">
            <a:avLst/>
          </a:prstGeom>
          <a:noFill/>
          <a:ln w="9525">
            <a:noFill/>
            <a:miter lim="800000"/>
            <a:headEnd/>
            <a:tailEnd/>
          </a:ln>
        </p:spPr>
      </p:pic>
      <p:sp>
        <p:nvSpPr>
          <p:cNvPr id="92164" name="Text Box 4"/>
          <p:cNvSpPr txBox="1">
            <a:spLocks noChangeArrowheads="1"/>
          </p:cNvSpPr>
          <p:nvPr/>
        </p:nvSpPr>
        <p:spPr bwMode="auto">
          <a:xfrm>
            <a:off x="250825" y="5511800"/>
            <a:ext cx="8893175" cy="954107"/>
          </a:xfrm>
          <a:prstGeom prst="rect">
            <a:avLst/>
          </a:prstGeom>
          <a:noFill/>
          <a:ln w="9525">
            <a:noFill/>
            <a:miter lim="800000"/>
            <a:headEnd/>
            <a:tailEnd/>
          </a:ln>
        </p:spPr>
        <p:txBody>
          <a:bodyPr wrap="square">
            <a:spAutoFit/>
          </a:bodyPr>
          <a:lstStyle/>
          <a:p>
            <a:pPr>
              <a:spcBef>
                <a:spcPct val="50000"/>
              </a:spcBef>
            </a:pPr>
            <a:r>
              <a:rPr lang="en-US" altLang="zh-CN" sz="2800" b="1" dirty="0">
                <a:solidFill>
                  <a:srgbClr val="FF0066"/>
                </a:solidFill>
                <a:latin typeface="楷体_GB2312" pitchFamily="49" charset="-122"/>
                <a:ea typeface="楷体_GB2312" pitchFamily="49" charset="-122"/>
              </a:rPr>
              <a:t>    </a:t>
            </a:r>
            <a:r>
              <a:rPr lang="zh-CN" altLang="en-US" sz="2800" b="1" dirty="0">
                <a:solidFill>
                  <a:srgbClr val="FF0066"/>
                </a:solidFill>
                <a:latin typeface="楷体_GB2312" pitchFamily="49" charset="-122"/>
                <a:ea typeface="楷体_GB2312" pitchFamily="49" charset="-122"/>
              </a:rPr>
              <a:t>中国的书画艺术装饰性很强，书画作家也在不断的创作中形成了书、画、篆刻、诗词融于一体的特色。</a:t>
            </a:r>
          </a:p>
        </p:txBody>
      </p:sp>
      <p:pic>
        <p:nvPicPr>
          <p:cNvPr id="56325" name="Picture 5" descr="半透明条"/>
          <p:cNvPicPr>
            <a:picLocks noChangeAspect="1" noChangeArrowheads="1"/>
          </p:cNvPicPr>
          <p:nvPr/>
        </p:nvPicPr>
        <p:blipFill>
          <a:blip r:embed="rId3"/>
          <a:srcRect/>
          <a:stretch>
            <a:fillRect/>
          </a:stretch>
        </p:blipFill>
        <p:spPr bwMode="auto">
          <a:xfrm>
            <a:off x="250825" y="0"/>
            <a:ext cx="4881563" cy="681038"/>
          </a:xfrm>
          <a:prstGeom prst="rect">
            <a:avLst/>
          </a:prstGeom>
          <a:noFill/>
          <a:ln w="9525">
            <a:noFill/>
            <a:miter lim="800000"/>
            <a:headEnd/>
            <a:tailEnd/>
          </a:ln>
        </p:spPr>
      </p:pic>
      <p:sp>
        <p:nvSpPr>
          <p:cNvPr id="56326" name="Rectangle 6" descr="画布"/>
          <p:cNvSpPr>
            <a:spLocks noChangeArrowheads="1"/>
          </p:cNvSpPr>
          <p:nvPr/>
        </p:nvSpPr>
        <p:spPr bwMode="auto">
          <a:xfrm>
            <a:off x="323850" y="0"/>
            <a:ext cx="4533900" cy="452438"/>
          </a:xfrm>
          <a:prstGeom prst="rect">
            <a:avLst/>
          </a:prstGeom>
          <a:noFill/>
          <a:ln w="9525">
            <a:noFill/>
            <a:miter lim="800000"/>
            <a:headEnd/>
            <a:tailEnd/>
          </a:ln>
        </p:spPr>
        <p:txBody>
          <a:bodyPr anchor="ctr"/>
          <a:lstStyle/>
          <a:p>
            <a:pPr algn="ctr"/>
            <a:r>
              <a:rPr lang="zh-CN" altLang="en-US" sz="2800" b="1" dirty="0" smtClean="0">
                <a:solidFill>
                  <a:srgbClr val="0033CC"/>
                </a:solidFill>
                <a:latin typeface="黑体" pitchFamily="2" charset="-122"/>
                <a:ea typeface="黑体" pitchFamily="2" charset="-122"/>
              </a:rPr>
              <a:t>欣赏</a:t>
            </a:r>
            <a:r>
              <a:rPr lang="zh-CN" altLang="en-US" sz="2800" b="1" dirty="0">
                <a:solidFill>
                  <a:srgbClr val="0033CC"/>
                </a:solidFill>
                <a:latin typeface="黑体" pitchFamily="2" charset="-122"/>
                <a:ea typeface="黑体" pitchFamily="2" charset="-122"/>
              </a:rPr>
              <a:t>中国书画艺术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p:cTn id="7" dur="500" fill="hold"/>
                                        <p:tgtEl>
                                          <p:spTgt spid="92163"/>
                                        </p:tgtEl>
                                        <p:attrNameLst>
                                          <p:attrName>ppt_w</p:attrName>
                                        </p:attrNameLst>
                                      </p:cBhvr>
                                      <p:tavLst>
                                        <p:tav tm="0">
                                          <p:val>
                                            <p:strVal val="2/3*#ppt_w"/>
                                          </p:val>
                                        </p:tav>
                                        <p:tav tm="100000">
                                          <p:val>
                                            <p:strVal val="#ppt_w"/>
                                          </p:val>
                                        </p:tav>
                                      </p:tavLst>
                                    </p:anim>
                                    <p:anim calcmode="lin" valueType="num">
                                      <p:cBhvr>
                                        <p:cTn id="8" dur="500" fill="hold"/>
                                        <p:tgtEl>
                                          <p:spTgt spid="92163"/>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2164"/>
                                        </p:tgtEl>
                                        <p:attrNameLst>
                                          <p:attrName>style.visibility</p:attrName>
                                        </p:attrNameLst>
                                      </p:cBhvr>
                                      <p:to>
                                        <p:strVal val="visible"/>
                                      </p:to>
                                    </p:set>
                                    <p:animEffect transition="in" filter="blinds(horizontal)">
                                      <p:cBhvr>
                                        <p:cTn id="13"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WordArt 4"/>
          <p:cNvSpPr>
            <a:spLocks noChangeArrowheads="1" noChangeShapeType="1" noTextEdit="1"/>
          </p:cNvSpPr>
          <p:nvPr/>
        </p:nvSpPr>
        <p:spPr bwMode="auto">
          <a:xfrm>
            <a:off x="2627313" y="1989138"/>
            <a:ext cx="4248150" cy="2736850"/>
          </a:xfrm>
          <a:prstGeom prst="rect">
            <a:avLst/>
          </a:prstGeom>
        </p:spPr>
        <p:txBody>
          <a:bodyPr wrap="none" fromWordArt="1">
            <a:prstTxWarp prst="textPlain">
              <a:avLst>
                <a:gd name="adj" fmla="val 50000"/>
              </a:avLst>
            </a:prstTxWarp>
          </a:bodyPr>
          <a:lstStyle/>
          <a:p>
            <a:pPr algn="ctr"/>
            <a:r>
              <a:rPr lang="zh-CN" altLang="en-US" sz="5400" b="1" kern="10">
                <a:ln w="19050">
                  <a:solidFill>
                    <a:srgbClr val="99CCFF"/>
                  </a:solidFill>
                  <a:round/>
                  <a:headEnd/>
                  <a:tailEnd/>
                </a:ln>
                <a:solidFill>
                  <a:srgbClr val="0066CC"/>
                </a:solidFill>
                <a:effectLst>
                  <a:outerShdw dist="35921" dir="2700000" algn="ctr" rotWithShape="0">
                    <a:srgbClr val="990000"/>
                  </a:outerShdw>
                </a:effectLst>
                <a:latin typeface="华文行楷"/>
                <a:ea typeface="华文行楷"/>
              </a:rPr>
              <a:t>再见</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5"/>
          <p:cNvSpPr>
            <a:spLocks noChangeArrowheads="1" noChangeShapeType="1" noTextEdit="1"/>
          </p:cNvSpPr>
          <p:nvPr/>
        </p:nvSpPr>
        <p:spPr bwMode="auto">
          <a:xfrm>
            <a:off x="4214810" y="285728"/>
            <a:ext cx="647700" cy="1152525"/>
          </a:xfrm>
          <a:prstGeom prst="rect">
            <a:avLst/>
          </a:prstGeom>
        </p:spPr>
        <p:txBody>
          <a:bodyPr wrap="none" fromWordArt="1">
            <a:prstTxWarp prst="textSlantUp">
              <a:avLst>
                <a:gd name="adj" fmla="val 32056"/>
              </a:avLst>
            </a:prstTxWarp>
          </a:bodyPr>
          <a:lstStyle/>
          <a:p>
            <a:pPr algn="ctr"/>
            <a:r>
              <a:rPr lang="zh-CN" altLang="en-US" sz="3600" b="1"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华文行楷"/>
                <a:ea typeface="华文行楷"/>
              </a:rPr>
              <a:t>生</a:t>
            </a:r>
          </a:p>
        </p:txBody>
      </p:sp>
      <p:pic>
        <p:nvPicPr>
          <p:cNvPr id="7173" name="Picture 9" descr="小生"/>
          <p:cNvPicPr>
            <a:picLocks noChangeAspect="1" noChangeArrowheads="1"/>
          </p:cNvPicPr>
          <p:nvPr/>
        </p:nvPicPr>
        <p:blipFill>
          <a:blip r:embed="rId2"/>
          <a:srcRect/>
          <a:stretch>
            <a:fillRect/>
          </a:stretch>
        </p:blipFill>
        <p:spPr bwMode="auto">
          <a:xfrm>
            <a:off x="107950" y="1557338"/>
            <a:ext cx="2946400" cy="4321175"/>
          </a:xfrm>
          <a:prstGeom prst="rect">
            <a:avLst/>
          </a:prstGeom>
          <a:noFill/>
          <a:ln w="9525">
            <a:noFill/>
            <a:miter lim="800000"/>
            <a:headEnd/>
            <a:tailEnd/>
          </a:ln>
        </p:spPr>
      </p:pic>
      <p:pic>
        <p:nvPicPr>
          <p:cNvPr id="7174" name="Picture 11" descr="老生"/>
          <p:cNvPicPr>
            <a:picLocks noChangeAspect="1" noChangeArrowheads="1"/>
          </p:cNvPicPr>
          <p:nvPr/>
        </p:nvPicPr>
        <p:blipFill>
          <a:blip r:embed="rId3"/>
          <a:srcRect l="13139"/>
          <a:stretch>
            <a:fillRect/>
          </a:stretch>
        </p:blipFill>
        <p:spPr bwMode="auto">
          <a:xfrm>
            <a:off x="3132138" y="1557338"/>
            <a:ext cx="2854325" cy="4319587"/>
          </a:xfrm>
          <a:prstGeom prst="rect">
            <a:avLst/>
          </a:prstGeom>
          <a:noFill/>
          <a:ln w="9525">
            <a:noFill/>
            <a:miter lim="800000"/>
            <a:headEnd/>
            <a:tailEnd/>
          </a:ln>
        </p:spPr>
      </p:pic>
      <p:pic>
        <p:nvPicPr>
          <p:cNvPr id="7175" name="Picture 12" descr="武生"/>
          <p:cNvPicPr>
            <a:picLocks noChangeAspect="1" noChangeArrowheads="1"/>
          </p:cNvPicPr>
          <p:nvPr/>
        </p:nvPicPr>
        <p:blipFill>
          <a:blip r:embed="rId4"/>
          <a:srcRect/>
          <a:stretch>
            <a:fillRect/>
          </a:stretch>
        </p:blipFill>
        <p:spPr bwMode="auto">
          <a:xfrm>
            <a:off x="6084888" y="1557338"/>
            <a:ext cx="2913062" cy="4319587"/>
          </a:xfrm>
          <a:prstGeom prst="rect">
            <a:avLst/>
          </a:prstGeom>
          <a:noFill/>
          <a:ln w="9525">
            <a:noFill/>
            <a:miter lim="800000"/>
            <a:headEnd/>
            <a:tailEnd/>
          </a:ln>
        </p:spPr>
      </p:pic>
      <p:sp>
        <p:nvSpPr>
          <p:cNvPr id="7176" name="Text Box 13"/>
          <p:cNvSpPr txBox="1">
            <a:spLocks noChangeArrowheads="1"/>
          </p:cNvSpPr>
          <p:nvPr/>
        </p:nvSpPr>
        <p:spPr bwMode="auto">
          <a:xfrm>
            <a:off x="1187450" y="5949950"/>
            <a:ext cx="936625"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小生</a:t>
            </a:r>
          </a:p>
        </p:txBody>
      </p:sp>
      <p:sp>
        <p:nvSpPr>
          <p:cNvPr id="7177" name="Text Box 14"/>
          <p:cNvSpPr txBox="1">
            <a:spLocks noChangeArrowheads="1"/>
          </p:cNvSpPr>
          <p:nvPr/>
        </p:nvSpPr>
        <p:spPr bwMode="auto">
          <a:xfrm>
            <a:off x="4211638" y="5949950"/>
            <a:ext cx="936625"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老生</a:t>
            </a:r>
          </a:p>
        </p:txBody>
      </p:sp>
      <p:sp>
        <p:nvSpPr>
          <p:cNvPr id="7178" name="Text Box 15"/>
          <p:cNvSpPr txBox="1">
            <a:spLocks noChangeArrowheads="1"/>
          </p:cNvSpPr>
          <p:nvPr/>
        </p:nvSpPr>
        <p:spPr bwMode="auto">
          <a:xfrm>
            <a:off x="7092950" y="5949950"/>
            <a:ext cx="936625" cy="457200"/>
          </a:xfrm>
          <a:prstGeom prst="rect">
            <a:avLst/>
          </a:prstGeom>
          <a:noFill/>
          <a:ln w="9525">
            <a:noFill/>
            <a:miter lim="800000"/>
            <a:headEnd/>
            <a:tailEnd/>
          </a:ln>
        </p:spPr>
        <p:txBody>
          <a:bodyPr>
            <a:spAutoFit/>
          </a:bodyPr>
          <a:lstStyle/>
          <a:p>
            <a:pPr>
              <a:spcBef>
                <a:spcPct val="50000"/>
              </a:spcBef>
            </a:pPr>
            <a:r>
              <a:rPr lang="zh-CN" altLang="en-US" sz="2400">
                <a:solidFill>
                  <a:srgbClr val="000000"/>
                </a:solidFill>
                <a:ea typeface="华康简标题宋" pitchFamily="49" charset="-122"/>
              </a:rPr>
              <a:t>武生</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花旦"/>
          <p:cNvPicPr>
            <a:picLocks noChangeAspect="1" noChangeArrowheads="1"/>
          </p:cNvPicPr>
          <p:nvPr/>
        </p:nvPicPr>
        <p:blipFill>
          <a:blip r:embed="rId2"/>
          <a:srcRect l="22479" t="2907" r="13802"/>
          <a:stretch>
            <a:fillRect/>
          </a:stretch>
        </p:blipFill>
        <p:spPr bwMode="auto">
          <a:xfrm>
            <a:off x="107950" y="1052513"/>
            <a:ext cx="2447925" cy="4824412"/>
          </a:xfrm>
          <a:prstGeom prst="rect">
            <a:avLst/>
          </a:prstGeom>
          <a:noFill/>
          <a:ln w="9525">
            <a:noFill/>
            <a:miter lim="800000"/>
            <a:headEnd/>
            <a:tailEnd/>
          </a:ln>
        </p:spPr>
      </p:pic>
      <p:pic>
        <p:nvPicPr>
          <p:cNvPr id="8195" name="Picture 6" descr="b"/>
          <p:cNvPicPr>
            <a:picLocks noChangeAspect="1" noChangeArrowheads="1"/>
          </p:cNvPicPr>
          <p:nvPr/>
        </p:nvPicPr>
        <p:blipFill>
          <a:blip r:embed="rId3"/>
          <a:srcRect l="9459" t="2528" r="16833" b="13055"/>
          <a:stretch>
            <a:fillRect/>
          </a:stretch>
        </p:blipFill>
        <p:spPr bwMode="auto">
          <a:xfrm>
            <a:off x="2771775" y="1052513"/>
            <a:ext cx="2808288" cy="4824412"/>
          </a:xfrm>
          <a:prstGeom prst="rect">
            <a:avLst/>
          </a:prstGeom>
          <a:noFill/>
          <a:ln w="9525">
            <a:noFill/>
            <a:miter lim="800000"/>
            <a:headEnd/>
            <a:tailEnd/>
          </a:ln>
        </p:spPr>
      </p:pic>
      <p:sp>
        <p:nvSpPr>
          <p:cNvPr id="8196" name="Text Box 8"/>
          <p:cNvSpPr txBox="1">
            <a:spLocks noChangeArrowheads="1"/>
          </p:cNvSpPr>
          <p:nvPr/>
        </p:nvSpPr>
        <p:spPr bwMode="auto">
          <a:xfrm>
            <a:off x="900113" y="5876925"/>
            <a:ext cx="936625"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花旦</a:t>
            </a:r>
          </a:p>
        </p:txBody>
      </p:sp>
      <p:sp>
        <p:nvSpPr>
          <p:cNvPr id="8197" name="Text Box 9"/>
          <p:cNvSpPr txBox="1">
            <a:spLocks noChangeArrowheads="1"/>
          </p:cNvSpPr>
          <p:nvPr/>
        </p:nvSpPr>
        <p:spPr bwMode="auto">
          <a:xfrm>
            <a:off x="3924300" y="5949950"/>
            <a:ext cx="936625"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青衣</a:t>
            </a:r>
          </a:p>
        </p:txBody>
      </p:sp>
      <p:sp>
        <p:nvSpPr>
          <p:cNvPr id="8198" name="Text Box 10"/>
          <p:cNvSpPr txBox="1">
            <a:spLocks noChangeArrowheads="1"/>
          </p:cNvSpPr>
          <p:nvPr/>
        </p:nvSpPr>
        <p:spPr bwMode="auto">
          <a:xfrm>
            <a:off x="6877050" y="5876925"/>
            <a:ext cx="1223963"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刀马旦</a:t>
            </a:r>
          </a:p>
        </p:txBody>
      </p:sp>
      <p:pic>
        <p:nvPicPr>
          <p:cNvPr id="8199" name="Picture 11" descr="a"/>
          <p:cNvPicPr>
            <a:picLocks noChangeAspect="1" noChangeArrowheads="1"/>
          </p:cNvPicPr>
          <p:nvPr/>
        </p:nvPicPr>
        <p:blipFill>
          <a:blip r:embed="rId4"/>
          <a:srcRect l="6541" r="12209" b="8185"/>
          <a:stretch>
            <a:fillRect/>
          </a:stretch>
        </p:blipFill>
        <p:spPr bwMode="auto">
          <a:xfrm>
            <a:off x="5795963" y="981075"/>
            <a:ext cx="3095625" cy="4897438"/>
          </a:xfrm>
          <a:prstGeom prst="rect">
            <a:avLst/>
          </a:prstGeom>
          <a:noFill/>
          <a:ln w="9525">
            <a:noFill/>
            <a:miter lim="800000"/>
            <a:headEnd/>
            <a:tailEnd/>
          </a:ln>
        </p:spPr>
      </p:pic>
      <p:sp>
        <p:nvSpPr>
          <p:cNvPr id="8201" name="WordArt 14"/>
          <p:cNvSpPr>
            <a:spLocks noChangeArrowheads="1" noChangeShapeType="1" noTextEdit="1"/>
          </p:cNvSpPr>
          <p:nvPr/>
        </p:nvSpPr>
        <p:spPr bwMode="auto">
          <a:xfrm rot="828729">
            <a:off x="3965465" y="-125825"/>
            <a:ext cx="863600" cy="1008063"/>
          </a:xfrm>
          <a:prstGeom prst="rect">
            <a:avLst/>
          </a:prstGeom>
        </p:spPr>
        <p:txBody>
          <a:bodyPr wrap="none" fromWordArt="1">
            <a:prstTxWarp prst="textSlantUp">
              <a:avLst>
                <a:gd name="adj" fmla="val 32056"/>
              </a:avLst>
            </a:prstTxWarp>
          </a:bodyPr>
          <a:lstStyle/>
          <a:p>
            <a:pPr algn="ctr"/>
            <a:r>
              <a:rPr lang="zh-CN" altLang="en-US" sz="3600" b="1" kern="10" dirty="0">
                <a:ln w="9525">
                  <a:solidFill>
                    <a:srgbClr val="99CC00"/>
                  </a:solidFill>
                  <a:round/>
                  <a:headEnd/>
                  <a:tailEnd/>
                </a:ln>
                <a:gradFill rotWithShape="1">
                  <a:gsLst>
                    <a:gs pos="0">
                      <a:srgbClr val="339966"/>
                    </a:gs>
                    <a:gs pos="100000">
                      <a:srgbClr val="18472F"/>
                    </a:gs>
                  </a:gsLst>
                  <a:lin ang="5400000" scaled="1"/>
                </a:gradFill>
                <a:effectLst>
                  <a:outerShdw dist="53882" dir="2700000" algn="ctr" rotWithShape="0">
                    <a:srgbClr val="9999FF">
                      <a:alpha val="79999"/>
                    </a:srgbClr>
                  </a:outerShdw>
                </a:effectLst>
                <a:latin typeface="华文行楷"/>
                <a:ea typeface="华文行楷"/>
              </a:rPr>
              <a:t>旦</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丑1"/>
          <p:cNvPicPr>
            <a:picLocks noChangeAspect="1" noChangeArrowheads="1"/>
          </p:cNvPicPr>
          <p:nvPr/>
        </p:nvPicPr>
        <p:blipFill>
          <a:blip r:embed="rId2"/>
          <a:srcRect l="3725" t="2786" r="3438" b="1703"/>
          <a:stretch>
            <a:fillRect/>
          </a:stretch>
        </p:blipFill>
        <p:spPr bwMode="auto">
          <a:xfrm>
            <a:off x="5076825" y="620713"/>
            <a:ext cx="3600450" cy="4897437"/>
          </a:xfrm>
          <a:prstGeom prst="rect">
            <a:avLst/>
          </a:prstGeom>
          <a:noFill/>
          <a:ln w="9525">
            <a:noFill/>
            <a:miter lim="800000"/>
            <a:headEnd/>
            <a:tailEnd/>
          </a:ln>
        </p:spPr>
      </p:pic>
      <p:pic>
        <p:nvPicPr>
          <p:cNvPr id="9219" name="Picture 8" descr="净"/>
          <p:cNvPicPr>
            <a:picLocks noChangeAspect="1" noChangeArrowheads="1"/>
          </p:cNvPicPr>
          <p:nvPr/>
        </p:nvPicPr>
        <p:blipFill>
          <a:blip r:embed="rId3"/>
          <a:srcRect/>
          <a:stretch>
            <a:fillRect/>
          </a:stretch>
        </p:blipFill>
        <p:spPr bwMode="auto">
          <a:xfrm>
            <a:off x="250825" y="620713"/>
            <a:ext cx="4495800" cy="4895850"/>
          </a:xfrm>
          <a:prstGeom prst="rect">
            <a:avLst/>
          </a:prstGeom>
          <a:noFill/>
          <a:ln w="9525">
            <a:noFill/>
            <a:miter lim="800000"/>
            <a:headEnd/>
            <a:tailEnd/>
          </a:ln>
        </p:spPr>
      </p:pic>
      <p:sp>
        <p:nvSpPr>
          <p:cNvPr id="9220" name="Text Box 9"/>
          <p:cNvSpPr txBox="1">
            <a:spLocks noChangeArrowheads="1"/>
          </p:cNvSpPr>
          <p:nvPr/>
        </p:nvSpPr>
        <p:spPr bwMode="auto">
          <a:xfrm>
            <a:off x="2411413" y="5661025"/>
            <a:ext cx="576262"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净</a:t>
            </a:r>
          </a:p>
        </p:txBody>
      </p:sp>
      <p:sp>
        <p:nvSpPr>
          <p:cNvPr id="9221" name="Text Box 10"/>
          <p:cNvSpPr txBox="1">
            <a:spLocks noChangeArrowheads="1"/>
          </p:cNvSpPr>
          <p:nvPr/>
        </p:nvSpPr>
        <p:spPr bwMode="auto">
          <a:xfrm>
            <a:off x="6804025" y="5589588"/>
            <a:ext cx="503238" cy="457200"/>
          </a:xfrm>
          <a:prstGeom prst="rect">
            <a:avLst/>
          </a:prstGeom>
          <a:noFill/>
          <a:ln w="9525">
            <a:noFill/>
            <a:miter lim="800000"/>
            <a:headEnd/>
            <a:tailEnd/>
          </a:ln>
        </p:spPr>
        <p:txBody>
          <a:bodyPr>
            <a:spAutoFit/>
          </a:bodyPr>
          <a:lstStyle/>
          <a:p>
            <a:pPr>
              <a:spcBef>
                <a:spcPct val="50000"/>
              </a:spcBef>
            </a:pPr>
            <a:r>
              <a:rPr lang="zh-CN" altLang="en-US" sz="2400" b="1">
                <a:solidFill>
                  <a:srgbClr val="000000"/>
                </a:solidFill>
                <a:ea typeface="华康简标题宋" pitchFamily="49" charset="-122"/>
              </a:rPr>
              <a:t>丑</a:t>
            </a:r>
          </a:p>
        </p:txBody>
      </p:sp>
      <p:sp>
        <p:nvSpPr>
          <p:cNvPr id="9224" name="WordArt 13"/>
          <p:cNvSpPr>
            <a:spLocks noChangeArrowheads="1" noChangeShapeType="1" noTextEdit="1"/>
          </p:cNvSpPr>
          <p:nvPr/>
        </p:nvSpPr>
        <p:spPr bwMode="auto">
          <a:xfrm rot="1513679">
            <a:off x="2245312" y="-149809"/>
            <a:ext cx="863600" cy="1008063"/>
          </a:xfrm>
          <a:prstGeom prst="rect">
            <a:avLst/>
          </a:prstGeom>
        </p:spPr>
        <p:txBody>
          <a:bodyPr wrap="none" fromWordArt="1">
            <a:prstTxWarp prst="textSlantUp">
              <a:avLst>
                <a:gd name="adj" fmla="val 32056"/>
              </a:avLst>
            </a:prstTxWarp>
          </a:bodyPr>
          <a:lstStyle/>
          <a:p>
            <a:pPr algn="ctr"/>
            <a:r>
              <a:rPr lang="zh-CN" altLang="en-US" sz="3600" b="1" kern="10" dirty="0">
                <a:ln w="9525">
                  <a:solidFill>
                    <a:schemeClr val="bg2"/>
                  </a:solidFill>
                  <a:round/>
                  <a:headEnd/>
                  <a:tailEnd/>
                </a:ln>
                <a:gradFill rotWithShape="1">
                  <a:gsLst>
                    <a:gs pos="0">
                      <a:srgbClr val="000000"/>
                    </a:gs>
                    <a:gs pos="100000">
                      <a:srgbClr val="505078"/>
                    </a:gs>
                  </a:gsLst>
                  <a:lin ang="5400000" scaled="1"/>
                </a:gradFill>
                <a:effectLst>
                  <a:outerShdw dist="53882" dir="2700000" algn="ctr" rotWithShape="0">
                    <a:srgbClr val="9999FF">
                      <a:alpha val="79999"/>
                    </a:srgbClr>
                  </a:outerShdw>
                </a:effectLst>
                <a:latin typeface="华文行楷"/>
                <a:ea typeface="华文行楷"/>
              </a:rPr>
              <a:t>净</a:t>
            </a:r>
          </a:p>
        </p:txBody>
      </p:sp>
      <p:sp>
        <p:nvSpPr>
          <p:cNvPr id="9225" name="WordArt 14"/>
          <p:cNvSpPr>
            <a:spLocks noChangeArrowheads="1" noChangeShapeType="1" noTextEdit="1"/>
          </p:cNvSpPr>
          <p:nvPr/>
        </p:nvSpPr>
        <p:spPr bwMode="auto">
          <a:xfrm rot="1534827">
            <a:off x="6604692" y="-148739"/>
            <a:ext cx="863600" cy="1008062"/>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FFCC99"/>
                  </a:solidFill>
                  <a:round/>
                  <a:headEnd/>
                  <a:tailEnd/>
                </a:ln>
                <a:gradFill rotWithShape="1">
                  <a:gsLst>
                    <a:gs pos="0">
                      <a:srgbClr val="FF0000"/>
                    </a:gs>
                    <a:gs pos="100000">
                      <a:srgbClr val="760000"/>
                    </a:gs>
                  </a:gsLst>
                  <a:lin ang="5400000" scaled="1"/>
                </a:gradFill>
                <a:effectLst>
                  <a:outerShdw dist="53882" dir="2700000" algn="ctr" rotWithShape="0">
                    <a:srgbClr val="9999FF">
                      <a:alpha val="79999"/>
                    </a:srgbClr>
                  </a:outerShdw>
                </a:effectLst>
                <a:latin typeface="华文行楷"/>
                <a:ea typeface="华文行楷"/>
              </a:rPr>
              <a:t>丑</a:t>
            </a:r>
          </a:p>
        </p:txBody>
      </p:sp>
      <p:sp>
        <p:nvSpPr>
          <p:cNvPr id="9226" name="AutoShape 15">
            <a:hlinkClick r:id="rId4" action="ppaction://hlinksldjump" highlightClick="1"/>
          </p:cNvPr>
          <p:cNvSpPr>
            <a:spLocks noChangeArrowheads="1"/>
          </p:cNvSpPr>
          <p:nvPr/>
        </p:nvSpPr>
        <p:spPr bwMode="auto">
          <a:xfrm>
            <a:off x="8067675" y="5857875"/>
            <a:ext cx="7191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1214414" y="4500570"/>
            <a:ext cx="1552063" cy="1884944"/>
          </a:xfrm>
          <a:prstGeom prst="rect">
            <a:avLst/>
          </a:prstGeom>
          <a:noFill/>
          <a:ln w="9525">
            <a:noFill/>
            <a:miter lim="800000"/>
            <a:headEnd/>
            <a:tailEnd/>
          </a:ln>
        </p:spPr>
      </p:pic>
      <p:pic>
        <p:nvPicPr>
          <p:cNvPr id="10242" name="Picture 4" descr="梅兰芳2"/>
          <p:cNvPicPr>
            <a:picLocks noChangeAspect="1" noChangeArrowheads="1"/>
          </p:cNvPicPr>
          <p:nvPr/>
        </p:nvPicPr>
        <p:blipFill>
          <a:blip r:embed="rId3"/>
          <a:srcRect/>
          <a:stretch>
            <a:fillRect/>
          </a:stretch>
        </p:blipFill>
        <p:spPr bwMode="auto">
          <a:xfrm>
            <a:off x="357158" y="571480"/>
            <a:ext cx="3252787" cy="3959225"/>
          </a:xfrm>
          <a:prstGeom prst="rect">
            <a:avLst/>
          </a:prstGeom>
          <a:noFill/>
          <a:ln w="9525">
            <a:noFill/>
            <a:miter lim="800000"/>
            <a:headEnd/>
            <a:tailEnd/>
          </a:ln>
        </p:spPr>
      </p:pic>
      <p:sp>
        <p:nvSpPr>
          <p:cNvPr id="19464" name="WordArt 8"/>
          <p:cNvSpPr>
            <a:spLocks noChangeArrowheads="1" noChangeShapeType="1" noTextEdit="1"/>
          </p:cNvSpPr>
          <p:nvPr/>
        </p:nvSpPr>
        <p:spPr bwMode="auto">
          <a:xfrm>
            <a:off x="1214414" y="6400800"/>
            <a:ext cx="1371600" cy="457200"/>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gradFill rotWithShape="1">
                  <a:gsLst>
                    <a:gs pos="0">
                      <a:schemeClr val="tx1"/>
                    </a:gs>
                    <a:gs pos="100000">
                      <a:srgbClr val="003837"/>
                    </a:gs>
                  </a:gsLst>
                  <a:lin ang="5400000" scaled="1"/>
                </a:gradFill>
                <a:effectLst>
                  <a:outerShdw dist="35921" dir="2700000" algn="ctr" rotWithShape="0">
                    <a:srgbClr val="C0C0C0">
                      <a:alpha val="79999"/>
                    </a:srgbClr>
                  </a:outerShdw>
                </a:effectLst>
                <a:latin typeface="隶书"/>
                <a:ea typeface="隶书"/>
              </a:rPr>
              <a:t>梅兰芳</a:t>
            </a:r>
          </a:p>
        </p:txBody>
      </p:sp>
      <p:sp>
        <p:nvSpPr>
          <p:cNvPr id="19465" name="Text Box 9"/>
          <p:cNvSpPr txBox="1">
            <a:spLocks noChangeArrowheads="1"/>
          </p:cNvSpPr>
          <p:nvPr/>
        </p:nvSpPr>
        <p:spPr bwMode="auto">
          <a:xfrm>
            <a:off x="3929058" y="857232"/>
            <a:ext cx="5072098" cy="5509200"/>
          </a:xfrm>
          <a:prstGeom prst="rect">
            <a:avLst/>
          </a:prstGeom>
          <a:noFill/>
          <a:ln w="9525">
            <a:noFill/>
            <a:miter lim="800000"/>
            <a:headEnd/>
            <a:tailEnd/>
          </a:ln>
        </p:spPr>
        <p:txBody>
          <a:bodyPr wrap="square">
            <a:spAutoFit/>
          </a:bodyPr>
          <a:lstStyle/>
          <a:p>
            <a:pPr>
              <a:spcBef>
                <a:spcPct val="50000"/>
              </a:spcBef>
            </a:pPr>
            <a:r>
              <a:rPr lang="en-US" altLang="zh-CN" sz="2800" dirty="0">
                <a:solidFill>
                  <a:srgbClr val="000000"/>
                </a:solidFill>
                <a:latin typeface="隶书" pitchFamily="49" charset="-122"/>
                <a:ea typeface="隶书" pitchFamily="49" charset="-122"/>
              </a:rPr>
              <a:t>     </a:t>
            </a:r>
            <a:r>
              <a:rPr lang="zh-CN" altLang="en-US" sz="3200" b="1" dirty="0">
                <a:solidFill>
                  <a:srgbClr val="000000"/>
                </a:solidFill>
                <a:latin typeface="华文楷体" pitchFamily="2" charset="-122"/>
                <a:ea typeface="华文楷体" pitchFamily="2" charset="-122"/>
              </a:rPr>
              <a:t>梅兰芳，名澜，字畹华，祖籍江苏泰州，</a:t>
            </a:r>
            <a:r>
              <a:rPr lang="en-US" altLang="zh-CN" sz="3200" b="1" dirty="0">
                <a:solidFill>
                  <a:srgbClr val="000000"/>
                </a:solidFill>
                <a:latin typeface="华文楷体" pitchFamily="2" charset="-122"/>
                <a:ea typeface="华文楷体" pitchFamily="2" charset="-122"/>
              </a:rPr>
              <a:t>1894</a:t>
            </a:r>
            <a:r>
              <a:rPr lang="zh-CN" altLang="en-US" sz="3200" b="1" dirty="0">
                <a:solidFill>
                  <a:srgbClr val="000000"/>
                </a:solidFill>
                <a:latin typeface="华文楷体" pitchFamily="2" charset="-122"/>
                <a:ea typeface="华文楷体" pitchFamily="2" charset="-122"/>
              </a:rPr>
              <a:t>年</a:t>
            </a:r>
            <a:r>
              <a:rPr lang="en-US" altLang="zh-CN" sz="3200" b="1" dirty="0">
                <a:solidFill>
                  <a:srgbClr val="000000"/>
                </a:solidFill>
                <a:latin typeface="华文楷体" pitchFamily="2" charset="-122"/>
                <a:ea typeface="华文楷体" pitchFamily="2" charset="-122"/>
              </a:rPr>
              <a:t>10</a:t>
            </a:r>
            <a:r>
              <a:rPr lang="zh-CN" altLang="en-US" sz="3200" b="1" dirty="0">
                <a:solidFill>
                  <a:srgbClr val="000000"/>
                </a:solidFill>
                <a:latin typeface="华文楷体" pitchFamily="2" charset="-122"/>
                <a:ea typeface="华文楷体" pitchFamily="2" charset="-122"/>
              </a:rPr>
              <a:t>月</a:t>
            </a:r>
            <a:r>
              <a:rPr lang="en-US" altLang="zh-CN" sz="3200" b="1" dirty="0">
                <a:solidFill>
                  <a:srgbClr val="000000"/>
                </a:solidFill>
                <a:latin typeface="华文楷体" pitchFamily="2" charset="-122"/>
                <a:ea typeface="华文楷体" pitchFamily="2" charset="-122"/>
              </a:rPr>
              <a:t>22</a:t>
            </a:r>
            <a:r>
              <a:rPr lang="zh-CN" altLang="en-US" sz="3200" b="1" dirty="0">
                <a:solidFill>
                  <a:srgbClr val="000000"/>
                </a:solidFill>
                <a:latin typeface="华文楷体" pitchFamily="2" charset="-122"/>
                <a:ea typeface="华文楷体" pitchFamily="2" charset="-122"/>
              </a:rPr>
              <a:t>日出生在北京的一个梨园世家。是世界人民熟知的戏曲艺术大师，我国最杰出的京剧表演艺术家。在国内外，梅兰芳先生被誉为伟大的演员和美的化身。因此，以梅兰芳为代表的中国戏曲表演艺术被认为是当今世界三大主要表演体系之一。 </a:t>
            </a:r>
            <a:endParaRPr lang="zh-CN" altLang="en-US" sz="2800" b="1" dirty="0">
              <a:solidFill>
                <a:srgbClr val="00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0"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animBg="1"/>
      <p:bldP spid="194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梅葆玖3"/>
          <p:cNvPicPr>
            <a:picLocks noChangeAspect="1" noChangeArrowheads="1"/>
          </p:cNvPicPr>
          <p:nvPr/>
        </p:nvPicPr>
        <p:blipFill>
          <a:blip r:embed="rId2"/>
          <a:srcRect r="-1068" b="10800"/>
          <a:stretch>
            <a:fillRect/>
          </a:stretch>
        </p:blipFill>
        <p:spPr bwMode="auto">
          <a:xfrm>
            <a:off x="796940" y="1052513"/>
            <a:ext cx="3455988" cy="4248150"/>
          </a:xfrm>
          <a:prstGeom prst="rect">
            <a:avLst/>
          </a:prstGeom>
          <a:noFill/>
          <a:ln w="9525">
            <a:noFill/>
            <a:miter lim="800000"/>
            <a:headEnd/>
            <a:tailEnd/>
          </a:ln>
        </p:spPr>
      </p:pic>
      <p:pic>
        <p:nvPicPr>
          <p:cNvPr id="20485" name="Picture 5" descr="梅葆玖2"/>
          <p:cNvPicPr>
            <a:picLocks noChangeArrowheads="1"/>
          </p:cNvPicPr>
          <p:nvPr/>
        </p:nvPicPr>
        <p:blipFill>
          <a:blip r:embed="rId3"/>
          <a:srcRect/>
          <a:stretch>
            <a:fillRect/>
          </a:stretch>
        </p:blipFill>
        <p:spPr bwMode="auto">
          <a:xfrm>
            <a:off x="4687900" y="1000108"/>
            <a:ext cx="3456000" cy="4248000"/>
          </a:xfrm>
          <a:prstGeom prst="rect">
            <a:avLst/>
          </a:prstGeom>
          <a:noFill/>
          <a:ln w="9525">
            <a:noFill/>
            <a:miter lim="800000"/>
            <a:headEnd/>
            <a:tailEnd/>
          </a:ln>
        </p:spPr>
      </p:pic>
      <p:sp>
        <p:nvSpPr>
          <p:cNvPr id="20486" name="Text Box 6"/>
          <p:cNvSpPr txBox="1">
            <a:spLocks noChangeArrowheads="1"/>
          </p:cNvSpPr>
          <p:nvPr/>
        </p:nvSpPr>
        <p:spPr bwMode="auto">
          <a:xfrm>
            <a:off x="4857752" y="5429264"/>
            <a:ext cx="3097213" cy="641350"/>
          </a:xfrm>
          <a:prstGeom prst="rect">
            <a:avLst/>
          </a:prstGeom>
          <a:noFill/>
          <a:ln w="9525">
            <a:noFill/>
            <a:miter lim="800000"/>
            <a:headEnd/>
            <a:tailEnd/>
          </a:ln>
        </p:spPr>
        <p:txBody>
          <a:bodyPr>
            <a:spAutoFit/>
          </a:bodyPr>
          <a:lstStyle/>
          <a:p>
            <a:pPr algn="ctr">
              <a:spcBef>
                <a:spcPct val="50000"/>
              </a:spcBef>
            </a:pPr>
            <a:r>
              <a:rPr lang="zh-CN" altLang="en-US" sz="3600" b="1" dirty="0">
                <a:ea typeface="华康简标题宋" pitchFamily="49" charset="-122"/>
              </a:rPr>
              <a:t>贵妃醉酒</a:t>
            </a:r>
          </a:p>
        </p:txBody>
      </p:sp>
      <p:sp>
        <p:nvSpPr>
          <p:cNvPr id="11269" name="Text Box 7"/>
          <p:cNvSpPr txBox="1">
            <a:spLocks noChangeArrowheads="1"/>
          </p:cNvSpPr>
          <p:nvPr/>
        </p:nvSpPr>
        <p:spPr bwMode="auto">
          <a:xfrm>
            <a:off x="1428728" y="5429264"/>
            <a:ext cx="1944687" cy="641350"/>
          </a:xfrm>
          <a:prstGeom prst="rect">
            <a:avLst/>
          </a:prstGeom>
          <a:noFill/>
          <a:ln w="9525">
            <a:noFill/>
            <a:miter lim="800000"/>
            <a:headEnd/>
            <a:tailEnd/>
          </a:ln>
        </p:spPr>
        <p:txBody>
          <a:bodyPr>
            <a:spAutoFit/>
          </a:bodyPr>
          <a:lstStyle/>
          <a:p>
            <a:pPr algn="ctr">
              <a:spcBef>
                <a:spcPct val="50000"/>
              </a:spcBef>
            </a:pPr>
            <a:r>
              <a:rPr lang="zh-CN" altLang="en-US" sz="3600" b="1" dirty="0">
                <a:ea typeface="华康简标题宋" pitchFamily="49" charset="-122"/>
              </a:rPr>
              <a:t>梅葆玖</a:t>
            </a:r>
          </a:p>
        </p:txBody>
      </p:sp>
      <p:sp>
        <p:nvSpPr>
          <p:cNvPr id="11270" name="AutoShape 8">
            <a:hlinkClick r:id="rId4" action="ppaction://hlinksldjump" highlightClick="1"/>
          </p:cNvPr>
          <p:cNvSpPr>
            <a:spLocks noChangeArrowheads="1"/>
          </p:cNvSpPr>
          <p:nvPr/>
        </p:nvSpPr>
        <p:spPr bwMode="auto">
          <a:xfrm>
            <a:off x="8067675" y="5857875"/>
            <a:ext cx="719138" cy="504825"/>
          </a:xfrm>
          <a:prstGeom prst="actionButtonBlank">
            <a:avLst/>
          </a:prstGeom>
          <a:gradFill rotWithShape="1">
            <a:gsLst>
              <a:gs pos="0">
                <a:srgbClr val="FFFF00"/>
              </a:gs>
              <a:gs pos="100000">
                <a:srgbClr val="767600"/>
              </a:gs>
            </a:gsLst>
            <a:path path="rect">
              <a:fillToRect l="50000" t="50000" r="50000" b="50000"/>
            </a:path>
          </a:gradFill>
          <a:ln w="9525">
            <a:solidFill>
              <a:srgbClr val="FFFF00"/>
            </a:solidFill>
            <a:miter lim="800000"/>
            <a:headEnd/>
            <a:tailEnd/>
          </a:ln>
        </p:spPr>
        <p:txBody>
          <a:bodyPr wrap="none" anchor="ctr"/>
          <a:lstStyle/>
          <a:p>
            <a:pPr algn="ctr"/>
            <a:r>
              <a:rPr lang="zh-CN" altLang="en-US">
                <a:solidFill>
                  <a:srgbClr val="000000"/>
                </a:solidFill>
                <a:ea typeface="华文新魏" pitchFamily="2" charset="-122"/>
              </a:rPr>
              <a:t>返回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p:cTn id="7" dur="500" fill="hold"/>
                                        <p:tgtEl>
                                          <p:spTgt spid="20485"/>
                                        </p:tgtEl>
                                        <p:attrNameLst>
                                          <p:attrName>ppt_w</p:attrName>
                                        </p:attrNameLst>
                                      </p:cBhvr>
                                      <p:tavLst>
                                        <p:tav tm="0">
                                          <p:val>
                                            <p:fltVal val="0"/>
                                          </p:val>
                                        </p:tav>
                                        <p:tav tm="100000">
                                          <p:val>
                                            <p:strVal val="#ppt_w"/>
                                          </p:val>
                                        </p:tav>
                                      </p:tavLst>
                                    </p:anim>
                                    <p:anim calcmode="lin" valueType="num">
                                      <p:cBhvr>
                                        <p:cTn id="8" dur="500" fill="hold"/>
                                        <p:tgtEl>
                                          <p:spTgt spid="20485"/>
                                        </p:tgtEl>
                                        <p:attrNameLst>
                                          <p:attrName>ppt_h</p:attrName>
                                        </p:attrNameLst>
                                      </p:cBhvr>
                                      <p:tavLst>
                                        <p:tav tm="0">
                                          <p:val>
                                            <p:fltVal val="0"/>
                                          </p:val>
                                        </p:tav>
                                        <p:tav tm="100000">
                                          <p:val>
                                            <p:strVal val="#ppt_h"/>
                                          </p:val>
                                        </p:tav>
                                      </p:tavLst>
                                    </p:anim>
                                    <p:animEffect transition="in" filter="fade">
                                      <p:cBhvr>
                                        <p:cTn id="9" dur="500"/>
                                        <p:tgtEl>
                                          <p:spTgt spid="2048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4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p:bld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CDESIGNL</Template>
  <TotalTime>422</TotalTime>
  <Words>652</Words>
  <Application>Microsoft Office PowerPoint</Application>
  <PresentationFormat>全屏显示(4:3)</PresentationFormat>
  <Paragraphs>124</Paragraphs>
  <Slides>42</Slides>
  <Notes>0</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诗情画意</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Lin</cp:lastModifiedBy>
  <cp:revision>27</cp:revision>
  <dcterms:created xsi:type="dcterms:W3CDTF">2010-05-26T11:17:56Z</dcterms:created>
  <dcterms:modified xsi:type="dcterms:W3CDTF">2016-09-07T13:25:58Z</dcterms:modified>
</cp:coreProperties>
</file>