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2" r:id="rId7"/>
    <p:sldId id="263" r:id="rId8"/>
    <p:sldId id="264" r:id="rId9"/>
    <p:sldId id="265" r:id="rId10"/>
    <p:sldId id="260" r:id="rId11"/>
    <p:sldId id="266" r:id="rId12"/>
    <p:sldId id="267" r:id="rId13"/>
    <p:sldId id="268" r:id="rId14"/>
    <p:sldId id="269" r:id="rId15"/>
    <p:sldId id="271" r:id="rId16"/>
    <p:sldId id="272" r:id="rId17"/>
    <p:sldId id="273" r:id="rId18"/>
    <p:sldId id="274" r:id="rId19"/>
    <p:sldId id="275" r:id="rId20"/>
    <p:sldId id="276" r:id="rId21"/>
    <p:sldId id="270"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159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FC8000F9-BE3E-457D-A97F-DA76794EE4ED}"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03B524-DBCE-4860-8551-2B2E8FC6755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C8000F9-BE3E-457D-A97F-DA76794EE4ED}"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03B524-DBCE-4860-8551-2B2E8FC6755E}"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C8000F9-BE3E-457D-A97F-DA76794EE4ED}"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03B524-DBCE-4860-8551-2B2E8FC6755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FC8000F9-BE3E-457D-A97F-DA76794EE4ED}" type="datetimeFigureOut">
              <a:rPr lang="zh-CN" altLang="en-US" smtClean="0"/>
              <a:t>2020/9/7</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EF03B524-DBCE-4860-8551-2B2E8FC6755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C8000F9-BE3E-457D-A97F-DA76794EE4ED}"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03B524-DBCE-4860-8551-2B2E8FC6755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C8000F9-BE3E-457D-A97F-DA76794EE4ED}"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03B524-DBCE-4860-8551-2B2E8FC6755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FC8000F9-BE3E-457D-A97F-DA76794EE4ED}" type="datetimeFigureOut">
              <a:rPr lang="zh-CN" altLang="en-US" smtClean="0"/>
              <a:t>2020/9/7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03B524-DBCE-4860-8551-2B2E8FC6755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FC8000F9-BE3E-457D-A97F-DA76794EE4ED}" type="datetimeFigureOut">
              <a:rPr lang="zh-CN" altLang="en-US" smtClean="0"/>
              <a:t>2020/9/7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03B524-DBCE-4860-8551-2B2E8FC6755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C8000F9-BE3E-457D-A97F-DA76794EE4ED}" type="datetimeFigureOut">
              <a:rPr lang="zh-CN" altLang="en-US" smtClean="0"/>
              <a:t>2020/9/7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03B524-DBCE-4860-8551-2B2E8FC6755E}"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C8000F9-BE3E-457D-A97F-DA76794EE4ED}"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03B524-DBCE-4860-8551-2B2E8FC6755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C8000F9-BE3E-457D-A97F-DA76794EE4ED}"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03B524-DBCE-4860-8551-2B2E8FC6755E}"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FC8000F9-BE3E-457D-A97F-DA76794EE4ED}" type="datetimeFigureOut">
              <a:rPr lang="zh-CN" altLang="en-US" smtClean="0"/>
              <a:t>2020/9/7</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EF03B524-DBCE-4860-8551-2B2E8FC6755E}"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descr="微信图片_20190823070944"/>
          <p:cNvPicPr>
            <a:picLocks noChangeAspect="1"/>
          </p:cNvPicPr>
          <p:nvPr/>
        </p:nvPicPr>
        <p:blipFill>
          <a:blip r:embed="rId2" cstate="print"/>
          <a:stretch>
            <a:fillRect/>
          </a:stretch>
        </p:blipFill>
        <p:spPr>
          <a:xfrm>
            <a:off x="-7937" y="9525"/>
            <a:ext cx="9159875" cy="6838950"/>
          </a:xfrm>
          <a:prstGeom prst="rect">
            <a:avLst/>
          </a:prstGeom>
          <a:noFill/>
          <a:ln w="9525">
            <a:noFill/>
          </a:ln>
        </p:spPr>
      </p:pic>
      <p:pic>
        <p:nvPicPr>
          <p:cNvPr id="5" name="图片 4" descr="图片1"/>
          <p:cNvPicPr>
            <a:picLocks noChangeAspect="1"/>
          </p:cNvPicPr>
          <p:nvPr/>
        </p:nvPicPr>
        <p:blipFill>
          <a:blip r:embed="rId3" cstate="print"/>
          <a:stretch>
            <a:fillRect/>
          </a:stretch>
        </p:blipFill>
        <p:spPr>
          <a:xfrm>
            <a:off x="3635896" y="980728"/>
            <a:ext cx="5126038" cy="2663825"/>
          </a:xfrm>
          <a:prstGeom prst="rect">
            <a:avLst/>
          </a:prstGeom>
          <a:noFill/>
          <a:ln w="9525">
            <a:noFill/>
          </a:ln>
        </p:spPr>
      </p:pic>
      <p:pic>
        <p:nvPicPr>
          <p:cNvPr id="6" name="图片 5" descr="图片2"/>
          <p:cNvPicPr>
            <a:picLocks noChangeAspect="1"/>
          </p:cNvPicPr>
          <p:nvPr/>
        </p:nvPicPr>
        <p:blipFill>
          <a:blip r:embed="rId4" cstate="print"/>
          <a:stretch>
            <a:fillRect/>
          </a:stretch>
        </p:blipFill>
        <p:spPr>
          <a:xfrm>
            <a:off x="4860032" y="3933056"/>
            <a:ext cx="2614612" cy="1109663"/>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611560" y="404664"/>
            <a:ext cx="8229600" cy="1143000"/>
          </a:xfrm>
          <a:prstGeom prst="rect">
            <a:avLst/>
          </a:prstGeom>
          <a:solidFill>
            <a:schemeClr val="bg1"/>
          </a:solidFill>
          <a:ln w="28575">
            <a:solidFill>
              <a:schemeClr val="tx1"/>
            </a:solidFill>
            <a:miter/>
          </a:ln>
        </p:spPr>
        <p:txBody>
          <a:bodyPr vert="horz" wrap="square" anchor="ct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algn="l"/>
            <a:r>
              <a:rPr lang="en-US" altLang="zh-CN" sz="3600" b="1" dirty="0">
                <a:solidFill>
                  <a:srgbClr val="000099"/>
                </a:solidFill>
                <a:latin typeface="微软雅黑" panose="020B0503020204020204" pitchFamily="34" charset="-122"/>
              </a:rPr>
              <a:t>1</a:t>
            </a:r>
            <a:r>
              <a:rPr lang="zh-CN" altLang="en-US" sz="3600" b="1" dirty="0">
                <a:solidFill>
                  <a:srgbClr val="000099"/>
                </a:solidFill>
                <a:latin typeface="微软雅黑" panose="020B0503020204020204" pitchFamily="34" charset="-122"/>
              </a:rPr>
              <a:t>、</a:t>
            </a:r>
            <a:r>
              <a:rPr lang="zh-CN" altLang="zh-CN" sz="3600" b="1" dirty="0">
                <a:solidFill>
                  <a:srgbClr val="000099"/>
                </a:solidFill>
                <a:latin typeface="微软雅黑" panose="020B0503020204020204" pitchFamily="34" charset="-122"/>
              </a:rPr>
              <a:t>从诗歌题材的特点来看，这是一首什么题材的诗？这种诗有什么特点？</a:t>
            </a:r>
          </a:p>
        </p:txBody>
      </p:sp>
      <p:sp>
        <p:nvSpPr>
          <p:cNvPr id="5" name="内容占位符 2"/>
          <p:cNvSpPr>
            <a:spLocks noGrp="1"/>
          </p:cNvSpPr>
          <p:nvPr/>
        </p:nvSpPr>
        <p:spPr>
          <a:xfrm>
            <a:off x="395536" y="1700808"/>
            <a:ext cx="8229600" cy="4686300"/>
          </a:xfrm>
          <a:prstGeom prst="rect">
            <a:avLst/>
          </a:prstGeom>
          <a:noFill/>
          <a:ln w="9525">
            <a:noFill/>
          </a:ln>
        </p:spPr>
        <p:txBody>
          <a:bodyPr vert="horz" rtlCol="0" anchor="t">
            <a:normAutofit/>
          </a:bodyPr>
          <a:lst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宋体" panose="02010600030101010101" pitchFamily="2" charset="-122"/>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宋体" panose="02010600030101010101" pitchFamily="2" charset="-122"/>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宋体" panose="02010600030101010101" pitchFamily="2" charset="-122"/>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a:lstStyle>
          <a:p>
            <a:pPr marL="0" marR="0" lvl="0" indent="0" algn="l" defTabSz="914400" rtl="0" eaLnBrk="1" fontAlgn="auto" latinLnBrk="0" hangingPunct="1">
              <a:lnSpc>
                <a:spcPts val="4500"/>
              </a:lnSpc>
              <a:spcBef>
                <a:spcPts val="1800"/>
              </a:spcBef>
              <a:spcAft>
                <a:spcPts val="0"/>
              </a:spcAft>
              <a:buClr>
                <a:schemeClr val="tx2"/>
              </a:buClr>
              <a:buSzPct val="50000"/>
              <a:buFont typeface="Wingdings 2"/>
              <a:buNone/>
              <a:defRPr/>
            </a:pPr>
            <a:r>
              <a:rPr kumimoji="0" lang="zh-CN" altLang="en-US" sz="4000" b="1" i="0" u="none" strike="noStrike" kern="1200" cap="none" spc="0" normalizeH="0" baseline="0" noProof="0" dirty="0" smtClean="0">
                <a:ln>
                  <a:noFill/>
                </a:ln>
                <a:solidFill>
                  <a:schemeClr val="tx1"/>
                </a:solidFill>
                <a:effectLst/>
                <a:uLnTx/>
                <a:uFillTx/>
                <a:latin typeface="+mn-ea"/>
                <a:ea typeface="+mn-ea"/>
                <a:cs typeface="+mn-cs"/>
              </a:rPr>
              <a:t>题材：</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这是一首</a:t>
            </a:r>
            <a:r>
              <a:rPr kumimoji="0" lang="zh-CN" altLang="en-US" sz="3200" b="1" i="0" u="none" strike="noStrike" kern="1200" cap="none" spc="0" normalizeH="0" baseline="0" noProof="0" dirty="0" smtClean="0">
                <a:ln>
                  <a:noFill/>
                </a:ln>
                <a:solidFill>
                  <a:srgbClr val="FF0000"/>
                </a:solidFill>
                <a:effectLst/>
                <a:uLnTx/>
                <a:uFillTx/>
                <a:latin typeface="+mn-ea"/>
                <a:ea typeface="+mn-ea"/>
                <a:cs typeface="+mn-cs"/>
              </a:rPr>
              <a:t>咏物</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诗。咏物诗是托物言志的诗歌，通过对事物的咏叹体现人文思想。</a:t>
            </a:r>
            <a:endParaRPr kumimoji="0" lang="en-US" altLang="zh-CN" sz="32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l" defTabSz="914400" rtl="0" eaLnBrk="1" fontAlgn="auto" latinLnBrk="0" hangingPunct="1">
              <a:lnSpc>
                <a:spcPts val="4500"/>
              </a:lnSpc>
              <a:spcBef>
                <a:spcPts val="1800"/>
              </a:spcBef>
              <a:spcAft>
                <a:spcPts val="0"/>
              </a:spcAft>
              <a:buClr>
                <a:schemeClr val="tx2"/>
              </a:buClr>
              <a:buSzPct val="50000"/>
              <a:buFont typeface="Wingdings 2"/>
              <a:buNone/>
              <a:defRPr/>
            </a:pPr>
            <a:r>
              <a:rPr kumimoji="0" lang="zh-CN" altLang="en-US" sz="4000" b="1" i="0" u="none" strike="noStrike" kern="1200" cap="none" spc="0" normalizeH="0" baseline="0" noProof="0" dirty="0" smtClean="0">
                <a:ln>
                  <a:noFill/>
                </a:ln>
                <a:solidFill>
                  <a:schemeClr val="tx1"/>
                </a:solidFill>
                <a:effectLst/>
                <a:uLnTx/>
                <a:uFillTx/>
                <a:latin typeface="+mn-ea"/>
                <a:ea typeface="+mn-ea"/>
                <a:cs typeface="+mn-cs"/>
              </a:rPr>
              <a:t>特点：</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n-cs"/>
              </a:rPr>
              <a:t>咏物诗中所咏之“物”往往是作者的自况，与诗人的自我形象完全融合在一起，作者在描摹事物中寄托了一定的感情，或流露出自己的人生态度，或寄寓美好的愿望，或包涵生活的哲理，或表现作者的生活情趣。</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611560" y="404664"/>
            <a:ext cx="8229600" cy="1143000"/>
          </a:xfrm>
          <a:prstGeom prst="rect">
            <a:avLst/>
          </a:prstGeom>
          <a:solidFill>
            <a:schemeClr val="bg1"/>
          </a:solidFill>
          <a:ln w="28575">
            <a:solidFill>
              <a:schemeClr val="tx1"/>
            </a:solidFill>
            <a:miter/>
          </a:ln>
        </p:spPr>
        <p:txBody>
          <a:bodyPr vert="horz" wrap="square" anchor="ct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algn="l"/>
            <a:r>
              <a:rPr lang="zh-CN" altLang="en-US" sz="3600" b="1" noProof="1" smtClean="0">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诗歌起笔用李商隐的诗句有什么用意吗？</a:t>
            </a:r>
            <a:endParaRPr lang="zh-CN" altLang="zh-CN" sz="3600" b="1" dirty="0">
              <a:solidFill>
                <a:srgbClr val="000099"/>
              </a:solidFill>
              <a:latin typeface="微软雅黑" panose="020B0503020204020204" pitchFamily="34" charset="-122"/>
            </a:endParaRPr>
          </a:p>
        </p:txBody>
      </p:sp>
      <p:pic>
        <p:nvPicPr>
          <p:cNvPr id="6" name="图片 5"/>
          <p:cNvPicPr>
            <a:picLocks noChangeAspect="1"/>
          </p:cNvPicPr>
          <p:nvPr/>
        </p:nvPicPr>
        <p:blipFill>
          <a:blip r:embed="rId2" cstate="print"/>
          <a:stretch>
            <a:fillRect/>
          </a:stretch>
        </p:blipFill>
        <p:spPr>
          <a:xfrm>
            <a:off x="539552" y="2060848"/>
            <a:ext cx="8037513" cy="415411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nvSpPr>
        <p:spPr>
          <a:xfrm>
            <a:off x="467544" y="692696"/>
            <a:ext cx="8229600" cy="4686300"/>
          </a:xfrm>
          <a:prstGeom prst="rect">
            <a:avLst/>
          </a:prstGeom>
          <a:noFill/>
          <a:ln w="9525">
            <a:noFill/>
          </a:ln>
        </p:spPr>
        <p:txBody>
          <a:bodyPr vert="horz" rtlCol="0" anchor="t">
            <a:normAutofit fontScale="92500" lnSpcReduction="10000"/>
          </a:bodyPr>
          <a:lst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宋体" panose="02010600030101010101" pitchFamily="2" charset="-122"/>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宋体" panose="02010600030101010101" pitchFamily="2" charset="-122"/>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宋体" panose="02010600030101010101" pitchFamily="2" charset="-122"/>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a:lstStyle>
          <a:p>
            <a:pPr marL="1588" indent="11113">
              <a:buNone/>
            </a:pPr>
            <a:r>
              <a:rPr lang="zh-CN" altLang="en-US" sz="4000" noProof="1"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49" charset="-122"/>
                <a:ea typeface="黑体" panose="02010609060101010101" pitchFamily="49" charset="-122"/>
                <a:cs typeface="黑体" panose="02010609060101010101" pitchFamily="49" charset="-122"/>
              </a:rPr>
              <a:t>中国古典诗歌以物明志，李商隐诗歌素以绵密富丽的意象著称，诗人往往借助外物的状态来叙说着诗人自己的心境。受“五四”时期文化的影响，闻一多对中国传统诗学的感情非常深厚，而李商隐的名篇名句“蜡炬成灰泪始干” 是最能引起闻一多兴趣的中国古典诗歌之一， “红烛”也成为中国文人的理想、追求的象征。</a:t>
            </a:r>
            <a:endParaRPr lang="zh-CN" altLang="en-US" sz="400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611560" y="116632"/>
            <a:ext cx="8229600" cy="2304256"/>
          </a:xfrm>
          <a:prstGeom prst="rect">
            <a:avLst/>
          </a:prstGeom>
          <a:solidFill>
            <a:schemeClr val="bg1"/>
          </a:solidFill>
          <a:ln w="28575">
            <a:solidFill>
              <a:schemeClr val="tx1"/>
            </a:solidFill>
            <a:miter/>
          </a:ln>
        </p:spPr>
        <p:txBody>
          <a:bodyPr vert="horz" wrap="square" anchor="ct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algn="l" fontAlgn="base">
              <a:lnSpc>
                <a:spcPts val="4540"/>
              </a:lnSpc>
            </a:pPr>
            <a:r>
              <a:rPr lang="en-US" altLang="zh-CN" sz="3600" b="1" dirty="0" smtClean="0">
                <a:solidFill>
                  <a:srgbClr val="1F2DA8"/>
                </a:solidFill>
                <a:latin typeface="微软雅黑" panose="020B0503020204020204" pitchFamily="34" charset="-122"/>
                <a:sym typeface="黑体" panose="02010609060101010101" pitchFamily="49" charset="-122"/>
              </a:rPr>
              <a:t>2</a:t>
            </a:r>
            <a:r>
              <a:rPr lang="zh-CN" altLang="en-US" sz="3600" b="1" dirty="0" smtClean="0">
                <a:solidFill>
                  <a:srgbClr val="1F2DA8"/>
                </a:solidFill>
                <a:latin typeface="微软雅黑" panose="020B0503020204020204" pitchFamily="34" charset="-122"/>
                <a:sym typeface="黑体" panose="02010609060101010101" pitchFamily="49" charset="-122"/>
              </a:rPr>
              <a:t>、这首诗将唐代诗人李商隐的一句诗“蜡炬成灰泪始干”作为引子，诗歌主体扣住了引子中的哪两个字写红烛</a:t>
            </a:r>
            <a:r>
              <a:rPr lang="en-US" altLang="zh-CN" sz="3600" b="1" dirty="0" smtClean="0">
                <a:solidFill>
                  <a:srgbClr val="1F2DA8"/>
                </a:solidFill>
                <a:latin typeface="微软雅黑" panose="020B0503020204020204" pitchFamily="34" charset="-122"/>
                <a:sym typeface="黑体" panose="02010609060101010101" pitchFamily="49" charset="-122"/>
              </a:rPr>
              <a:t>?</a:t>
            </a:r>
            <a:r>
              <a:rPr lang="zh-CN" altLang="en-US" sz="3600" b="1" dirty="0" smtClean="0">
                <a:solidFill>
                  <a:srgbClr val="1F2DA8"/>
                </a:solidFill>
                <a:latin typeface="微软雅黑" panose="020B0503020204020204" pitchFamily="34" charset="-122"/>
                <a:sym typeface="黑体" panose="02010609060101010101" pitchFamily="49" charset="-122"/>
              </a:rPr>
              <a:t>说一下理由。</a:t>
            </a:r>
            <a:endParaRPr lang="zh-CN" altLang="en-US" sz="3600" b="1" dirty="0">
              <a:solidFill>
                <a:srgbClr val="1F2DA8"/>
              </a:solidFill>
              <a:latin typeface="微软雅黑" panose="020B0503020204020204" pitchFamily="34" charset="-122"/>
              <a:sym typeface="黑体" panose="02010609060101010101" pitchFamily="49" charset="-122"/>
            </a:endParaRPr>
          </a:p>
        </p:txBody>
      </p:sp>
      <p:sp>
        <p:nvSpPr>
          <p:cNvPr id="5" name="内容占位符 2"/>
          <p:cNvSpPr>
            <a:spLocks noGrp="1"/>
          </p:cNvSpPr>
          <p:nvPr/>
        </p:nvSpPr>
        <p:spPr>
          <a:xfrm>
            <a:off x="395536" y="2348880"/>
            <a:ext cx="8229600" cy="4038228"/>
          </a:xfrm>
          <a:prstGeom prst="rect">
            <a:avLst/>
          </a:prstGeom>
          <a:noFill/>
          <a:ln w="9525">
            <a:noFill/>
          </a:ln>
        </p:spPr>
        <p:txBody>
          <a:bodyPr vert="horz" rtlCol="0" anchor="t">
            <a:normAutofit fontScale="92500" lnSpcReduction="20000"/>
          </a:bodyPr>
          <a:lst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宋体" panose="02010600030101010101" pitchFamily="2" charset="-122"/>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宋体" panose="02010600030101010101" pitchFamily="2" charset="-122"/>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宋体" panose="02010600030101010101" pitchFamily="2" charset="-122"/>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a:lstStyle>
          <a:p>
            <a:pPr marL="0" indent="0">
              <a:lnSpc>
                <a:spcPct val="150000"/>
              </a:lnSpc>
              <a:spcBef>
                <a:spcPts val="100"/>
              </a:spcBef>
              <a:buNone/>
            </a:pPr>
            <a:r>
              <a:rPr lang="zh-CN" altLang="en-US" sz="4000" b="1" dirty="0" smtClean="0">
                <a:latin typeface="黑体" panose="02010609060101010101" pitchFamily="49" charset="-122"/>
                <a:sym typeface="黑体" panose="02010609060101010101" pitchFamily="49" charset="-122"/>
              </a:rPr>
              <a:t>这是全诗的引子，诗的主体部分就是扣住“灰”与“泪”（“自焚”与“流泪”）分两层来展开抒情的。 </a:t>
            </a:r>
            <a:endParaRPr lang="zh-CN" altLang="en-US" sz="4000" b="1" dirty="0" smtClean="0">
              <a:latin typeface="黑体" panose="02010609060101010101" pitchFamily="49" charset="-122"/>
            </a:endParaRPr>
          </a:p>
          <a:p>
            <a:pPr marL="0" indent="0">
              <a:lnSpc>
                <a:spcPct val="150000"/>
              </a:lnSpc>
              <a:spcBef>
                <a:spcPts val="100"/>
              </a:spcBef>
              <a:buNone/>
            </a:pPr>
            <a:r>
              <a:rPr lang="en-US" altLang="zh-CN" sz="4000" b="1" dirty="0" smtClean="0">
                <a:latin typeface="黑体" panose="02010609060101010101" pitchFamily="49" charset="-122"/>
                <a:sym typeface="黑体" panose="02010609060101010101" pitchFamily="49" charset="-122"/>
              </a:rPr>
              <a:t>2</a:t>
            </a:r>
            <a:r>
              <a:rPr lang="zh-CN" altLang="en-US" sz="4000" b="1" dirty="0" smtClean="0">
                <a:latin typeface="黑体" panose="02010609060101010101" pitchFamily="49" charset="-122"/>
                <a:sym typeface="黑体" panose="02010609060101010101" pitchFamily="49" charset="-122"/>
              </a:rPr>
              <a:t>、</a:t>
            </a:r>
            <a:r>
              <a:rPr lang="en-US" altLang="zh-CN" sz="4000" b="1" dirty="0" smtClean="0">
                <a:latin typeface="黑体" panose="02010609060101010101" pitchFamily="49" charset="-122"/>
                <a:sym typeface="黑体" panose="02010609060101010101" pitchFamily="49" charset="-122"/>
              </a:rPr>
              <a:t>3</a:t>
            </a:r>
            <a:r>
              <a:rPr lang="zh-CN" altLang="en-US" sz="4000" b="1" dirty="0" smtClean="0">
                <a:latin typeface="黑体" panose="02010609060101010101" pitchFamily="49" charset="-122"/>
                <a:sym typeface="黑体" panose="02010609060101010101" pitchFamily="49" charset="-122"/>
              </a:rPr>
              <a:t>、</a:t>
            </a:r>
            <a:r>
              <a:rPr lang="en-US" altLang="zh-CN" sz="4000" b="1" dirty="0" smtClean="0">
                <a:latin typeface="黑体" panose="02010609060101010101" pitchFamily="49" charset="-122"/>
                <a:sym typeface="黑体" panose="02010609060101010101" pitchFamily="49" charset="-122"/>
              </a:rPr>
              <a:t>4</a:t>
            </a:r>
            <a:r>
              <a:rPr lang="zh-CN" altLang="en-US" sz="4000" b="1" dirty="0" smtClean="0">
                <a:latin typeface="黑体" panose="02010609060101010101" pitchFamily="49" charset="-122"/>
                <a:sym typeface="黑体" panose="02010609060101010101" pitchFamily="49" charset="-122"/>
              </a:rPr>
              <a:t>节</a:t>
            </a:r>
            <a:r>
              <a:rPr lang="en-US" altLang="zh-CN" sz="4000" b="1" dirty="0" smtClean="0">
                <a:latin typeface="黑体" panose="02010609060101010101" pitchFamily="49" charset="-122"/>
                <a:sym typeface="黑体" panose="02010609060101010101" pitchFamily="49" charset="-122"/>
              </a:rPr>
              <a:t>——“</a:t>
            </a:r>
            <a:r>
              <a:rPr lang="zh-CN" altLang="en-US" sz="4000" b="1" dirty="0" smtClean="0">
                <a:latin typeface="黑体" panose="02010609060101010101" pitchFamily="49" charset="-122"/>
                <a:sym typeface="黑体" panose="02010609060101010101" pitchFamily="49" charset="-122"/>
              </a:rPr>
              <a:t>灰”</a:t>
            </a:r>
            <a:endParaRPr lang="zh-CN" altLang="en-US" sz="4000" b="1" dirty="0" smtClean="0">
              <a:latin typeface="黑体" panose="02010609060101010101" pitchFamily="49" charset="-122"/>
            </a:endParaRPr>
          </a:p>
          <a:p>
            <a:pPr marL="0" indent="0">
              <a:lnSpc>
                <a:spcPct val="150000"/>
              </a:lnSpc>
              <a:spcBef>
                <a:spcPts val="100"/>
              </a:spcBef>
              <a:buNone/>
            </a:pPr>
            <a:r>
              <a:rPr lang="en-US" altLang="zh-CN" sz="4000" b="1" dirty="0" smtClean="0">
                <a:latin typeface="黑体" panose="02010609060101010101" pitchFamily="49" charset="-122"/>
                <a:sym typeface="黑体" panose="02010609060101010101" pitchFamily="49" charset="-122"/>
              </a:rPr>
              <a:t>5</a:t>
            </a:r>
            <a:r>
              <a:rPr lang="zh-CN" altLang="en-US" sz="4000" b="1" dirty="0" smtClean="0">
                <a:latin typeface="黑体" panose="02010609060101010101" pitchFamily="49" charset="-122"/>
                <a:sym typeface="黑体" panose="02010609060101010101" pitchFamily="49" charset="-122"/>
              </a:rPr>
              <a:t>、</a:t>
            </a:r>
            <a:r>
              <a:rPr lang="en-US" altLang="zh-CN" sz="4000" b="1" dirty="0" smtClean="0">
                <a:latin typeface="黑体" panose="02010609060101010101" pitchFamily="49" charset="-122"/>
                <a:sym typeface="黑体" panose="02010609060101010101" pitchFamily="49" charset="-122"/>
              </a:rPr>
              <a:t>6</a:t>
            </a:r>
            <a:r>
              <a:rPr lang="zh-CN" altLang="en-US" sz="4000" b="1" dirty="0" smtClean="0">
                <a:latin typeface="黑体" panose="02010609060101010101" pitchFamily="49" charset="-122"/>
                <a:sym typeface="黑体" panose="02010609060101010101" pitchFamily="49" charset="-122"/>
              </a:rPr>
              <a:t>、</a:t>
            </a:r>
            <a:r>
              <a:rPr lang="en-US" altLang="zh-CN" sz="4000" b="1" dirty="0" smtClean="0">
                <a:latin typeface="黑体" panose="02010609060101010101" pitchFamily="49" charset="-122"/>
                <a:sym typeface="黑体" panose="02010609060101010101" pitchFamily="49" charset="-122"/>
              </a:rPr>
              <a:t>7</a:t>
            </a:r>
            <a:r>
              <a:rPr lang="zh-CN" altLang="en-US" sz="4000" b="1" dirty="0" smtClean="0">
                <a:latin typeface="黑体" panose="02010609060101010101" pitchFamily="49" charset="-122"/>
                <a:sym typeface="黑体" panose="02010609060101010101" pitchFamily="49" charset="-122"/>
              </a:rPr>
              <a:t>、</a:t>
            </a:r>
            <a:r>
              <a:rPr lang="en-US" altLang="zh-CN" sz="4000" b="1" dirty="0" smtClean="0">
                <a:latin typeface="黑体" panose="02010609060101010101" pitchFamily="49" charset="-122"/>
                <a:sym typeface="黑体" panose="02010609060101010101" pitchFamily="49" charset="-122"/>
              </a:rPr>
              <a:t>8</a:t>
            </a:r>
            <a:r>
              <a:rPr lang="zh-CN" altLang="en-US" sz="4000" b="1" dirty="0" smtClean="0">
                <a:latin typeface="黑体" panose="02010609060101010101" pitchFamily="49" charset="-122"/>
                <a:sym typeface="黑体" panose="02010609060101010101" pitchFamily="49" charset="-122"/>
              </a:rPr>
              <a:t>节</a:t>
            </a:r>
            <a:r>
              <a:rPr lang="en-US" altLang="zh-CN" sz="4000" b="1" dirty="0" smtClean="0">
                <a:latin typeface="黑体" panose="02010609060101010101" pitchFamily="49" charset="-122"/>
                <a:sym typeface="黑体" panose="02010609060101010101" pitchFamily="49" charset="-122"/>
              </a:rPr>
              <a:t>——“</a:t>
            </a:r>
            <a:r>
              <a:rPr lang="zh-CN" altLang="en-US" sz="4000" b="1" dirty="0" smtClean="0">
                <a:latin typeface="黑体" panose="02010609060101010101" pitchFamily="49" charset="-122"/>
                <a:sym typeface="黑体" panose="02010609060101010101" pitchFamily="49" charset="-122"/>
              </a:rPr>
              <a:t>泪”</a:t>
            </a:r>
            <a:endParaRPr lang="zh-CN" altLang="en-US" sz="4000" dirty="0">
              <a:latin typeface="黑体" panose="02010609060101010101"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611560" y="404664"/>
            <a:ext cx="8229600" cy="1872208"/>
          </a:xfrm>
          <a:prstGeom prst="rect">
            <a:avLst/>
          </a:prstGeom>
          <a:solidFill>
            <a:schemeClr val="bg1"/>
          </a:solidFill>
          <a:ln w="28575">
            <a:solidFill>
              <a:schemeClr val="tx1"/>
            </a:solidFill>
            <a:miter/>
          </a:ln>
        </p:spPr>
        <p:txBody>
          <a:bodyPr vert="horz" wrap="square" anchor="ct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algn="l"/>
            <a:r>
              <a:rPr lang="en-US" altLang="zh-CN" sz="3600" b="1" dirty="0" smtClean="0">
                <a:solidFill>
                  <a:srgbClr val="1F2DA8"/>
                </a:solidFill>
                <a:latin typeface="微软雅黑" panose="020B0503020204020204" pitchFamily="34" charset="-122"/>
              </a:rPr>
              <a:t>3</a:t>
            </a:r>
            <a:r>
              <a:rPr lang="zh-CN" altLang="en-US" sz="3600" b="1" dirty="0" smtClean="0">
                <a:solidFill>
                  <a:srgbClr val="1F2DA8"/>
                </a:solidFill>
                <a:latin typeface="微软雅黑" panose="020B0503020204020204" pitchFamily="34" charset="-122"/>
              </a:rPr>
              <a:t>、</a:t>
            </a:r>
            <a:r>
              <a:rPr lang="zh-CN" altLang="en-US" sz="3600" b="1" dirty="0" smtClean="0">
                <a:solidFill>
                  <a:srgbClr val="1F2DA8"/>
                </a:solidFill>
                <a:latin typeface="微软雅黑" panose="020B0503020204020204" pitchFamily="34" charset="-122"/>
                <a:sym typeface="黑体" panose="02010609060101010101" pitchFamily="49" charset="-122"/>
              </a:rPr>
              <a:t>全诗以诗人对“红烛”的心迹交流为线索，</a:t>
            </a:r>
            <a:r>
              <a:rPr lang="zh-CN" altLang="en-US" sz="3600" b="1" dirty="0" smtClean="0">
                <a:solidFill>
                  <a:srgbClr val="1F2DA8"/>
                </a:solidFill>
                <a:latin typeface="微软雅黑" panose="020B0503020204020204" pitchFamily="34" charset="-122"/>
              </a:rPr>
              <a:t>诗歌以问答的形式展开抒情，一共有几处问？问什么？</a:t>
            </a:r>
            <a:endParaRPr lang="zh-CN" altLang="en-US" sz="3600" b="1" dirty="0">
              <a:solidFill>
                <a:srgbClr val="1F2DA8"/>
              </a:solidFill>
              <a:latin typeface="微软雅黑" panose="020B0503020204020204" pitchFamily="34" charset="-122"/>
            </a:endParaRPr>
          </a:p>
        </p:txBody>
      </p:sp>
      <p:sp>
        <p:nvSpPr>
          <p:cNvPr id="5" name="内容占位符 2"/>
          <p:cNvSpPr>
            <a:spLocks noGrp="1"/>
          </p:cNvSpPr>
          <p:nvPr/>
        </p:nvSpPr>
        <p:spPr>
          <a:xfrm>
            <a:off x="395536" y="2780928"/>
            <a:ext cx="8229600" cy="3606180"/>
          </a:xfrm>
          <a:prstGeom prst="rect">
            <a:avLst/>
          </a:prstGeom>
          <a:noFill/>
          <a:ln w="9525">
            <a:noFill/>
          </a:ln>
        </p:spPr>
        <p:txBody>
          <a:bodyPr vert="horz" rtlCol="0" anchor="t">
            <a:normAutofit fontScale="92500"/>
          </a:bodyPr>
          <a:lst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宋体" panose="02010600030101010101" pitchFamily="2" charset="-122"/>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宋体" panose="02010600030101010101" pitchFamily="2" charset="-122"/>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宋体" panose="02010600030101010101" pitchFamily="2" charset="-122"/>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a:lstStyle>
          <a:p>
            <a:pPr marL="0" indent="19050" eaLnBrk="0" fontAlgn="base" hangingPunct="0">
              <a:lnSpc>
                <a:spcPct val="150000"/>
              </a:lnSpc>
              <a:spcBef>
                <a:spcPct val="0"/>
              </a:spcBef>
              <a:spcAft>
                <a:spcPct val="0"/>
              </a:spcAft>
              <a:buClrTx/>
              <a:buSzTx/>
              <a:buNone/>
            </a:pPr>
            <a:r>
              <a:rPr lang="zh-CN" altLang="en-US" sz="4000" b="1" dirty="0" smtClean="0">
                <a:latin typeface="黑体" panose="02010609060101010101" pitchFamily="49" charset="-122"/>
              </a:rPr>
              <a:t>三处问：</a:t>
            </a:r>
            <a:endParaRPr lang="en-US" altLang="zh-CN" sz="4000" b="1" dirty="0" smtClean="0">
              <a:latin typeface="黑体" panose="02010609060101010101" pitchFamily="49" charset="-122"/>
            </a:endParaRPr>
          </a:p>
          <a:p>
            <a:pPr marL="0" indent="19050" eaLnBrk="0" fontAlgn="base" hangingPunct="0">
              <a:lnSpc>
                <a:spcPct val="150000"/>
              </a:lnSpc>
              <a:spcBef>
                <a:spcPct val="0"/>
              </a:spcBef>
              <a:spcAft>
                <a:spcPct val="0"/>
              </a:spcAft>
              <a:buClrTx/>
              <a:buSzTx/>
              <a:buNone/>
            </a:pPr>
            <a:r>
              <a:rPr lang="zh-CN" altLang="en-US" sz="4000" b="1" dirty="0" smtClean="0">
                <a:latin typeface="黑体" panose="02010609060101010101" pitchFamily="49" charset="-122"/>
              </a:rPr>
              <a:t>第</a:t>
            </a:r>
            <a:r>
              <a:rPr lang="en-US" altLang="zh-CN" sz="4000" b="1" dirty="0" smtClean="0">
                <a:latin typeface="黑体" panose="02010609060101010101" pitchFamily="49" charset="-122"/>
              </a:rPr>
              <a:t>1</a:t>
            </a:r>
            <a:r>
              <a:rPr lang="zh-CN" altLang="en-US" sz="4000" b="1" dirty="0" smtClean="0">
                <a:latin typeface="黑体" panose="02010609060101010101" pitchFamily="49" charset="-122"/>
              </a:rPr>
              <a:t>节为第一问：红烛为什么这样红？</a:t>
            </a:r>
          </a:p>
          <a:p>
            <a:pPr marL="0" indent="19050" eaLnBrk="0" fontAlgn="base" hangingPunct="0">
              <a:lnSpc>
                <a:spcPct val="150000"/>
              </a:lnSpc>
              <a:spcBef>
                <a:spcPct val="0"/>
              </a:spcBef>
              <a:spcAft>
                <a:spcPct val="0"/>
              </a:spcAft>
              <a:buClrTx/>
              <a:buSzTx/>
              <a:buNone/>
            </a:pPr>
            <a:r>
              <a:rPr lang="zh-CN" altLang="en-US" sz="4000" b="1" dirty="0" smtClean="0">
                <a:latin typeface="黑体" panose="02010609060101010101" pitchFamily="49" charset="-122"/>
              </a:rPr>
              <a:t>第</a:t>
            </a:r>
            <a:r>
              <a:rPr lang="en-US" altLang="zh-CN" sz="4000" b="1" dirty="0" smtClean="0">
                <a:latin typeface="黑体" panose="02010609060101010101" pitchFamily="49" charset="-122"/>
              </a:rPr>
              <a:t>2</a:t>
            </a:r>
            <a:r>
              <a:rPr lang="zh-CN" altLang="en-US" sz="4000" b="1" dirty="0" smtClean="0">
                <a:latin typeface="黑体" panose="02010609060101010101" pitchFamily="49" charset="-122"/>
              </a:rPr>
              <a:t>节为第二问：红烛为什么要自焚？</a:t>
            </a:r>
          </a:p>
          <a:p>
            <a:pPr marL="0" indent="19050" eaLnBrk="0" fontAlgn="base" hangingPunct="0">
              <a:lnSpc>
                <a:spcPct val="150000"/>
              </a:lnSpc>
              <a:spcBef>
                <a:spcPct val="0"/>
              </a:spcBef>
              <a:spcAft>
                <a:spcPct val="0"/>
              </a:spcAft>
              <a:buClrTx/>
              <a:buSzTx/>
              <a:buNone/>
            </a:pPr>
            <a:r>
              <a:rPr lang="zh-CN" altLang="en-US" sz="4000" b="1" dirty="0" smtClean="0">
                <a:latin typeface="黑体" panose="02010609060101010101" pitchFamily="49" charset="-122"/>
              </a:rPr>
              <a:t>第</a:t>
            </a:r>
            <a:r>
              <a:rPr lang="en-US" altLang="zh-CN" sz="4000" b="1" dirty="0" smtClean="0">
                <a:latin typeface="黑体" panose="02010609060101010101" pitchFamily="49" charset="-122"/>
              </a:rPr>
              <a:t>6</a:t>
            </a:r>
            <a:r>
              <a:rPr lang="zh-CN" altLang="en-US" sz="4000" b="1" dirty="0" smtClean="0">
                <a:latin typeface="黑体" panose="02010609060101010101" pitchFamily="49" charset="-122"/>
              </a:rPr>
              <a:t>节为第三问：红烛为什么要流泪？</a:t>
            </a:r>
            <a:endParaRPr lang="zh-CN" altLang="en-US" sz="4000" dirty="0">
              <a:latin typeface="黑体" panose="0201060906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2132856"/>
            <a:ext cx="5709320" cy="1719064"/>
          </a:xfrm>
        </p:spPr>
        <p:style>
          <a:lnRef idx="2">
            <a:schemeClr val="dk1"/>
          </a:lnRef>
          <a:fillRef idx="1">
            <a:schemeClr val="lt1"/>
          </a:fillRef>
          <a:effectRef idx="0">
            <a:schemeClr val="dk1"/>
          </a:effectRef>
          <a:fontRef idx="minor">
            <a:schemeClr val="dk1"/>
          </a:fontRef>
        </p:style>
        <p:txBody>
          <a:bodyPr>
            <a:noAutofit/>
          </a:bodyPr>
          <a:lstStyle/>
          <a:p>
            <a:r>
              <a:rPr lang="zh-CN" altLang="en-US" sz="9600" b="1" dirty="0" smtClean="0">
                <a:solidFill>
                  <a:srgbClr val="000099"/>
                </a:solidFill>
                <a:latin typeface="+mj-ea"/>
                <a:ea typeface="+mj-ea"/>
              </a:rPr>
              <a:t>课文分析</a:t>
            </a:r>
            <a:endParaRPr lang="zh-CN" altLang="en-US" sz="9600" b="1" dirty="0">
              <a:solidFill>
                <a:srgbClr val="000099"/>
              </a:solidFill>
              <a:latin typeface="+mj-ea"/>
              <a:ea typeface="+mj-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p:cNvSpPr txBox="1"/>
          <p:nvPr/>
        </p:nvSpPr>
        <p:spPr>
          <a:xfrm>
            <a:off x="899592" y="1340768"/>
            <a:ext cx="5600065" cy="4233545"/>
          </a:xfrm>
          <a:prstGeom prst="rect">
            <a:avLst/>
          </a:prstGeom>
          <a:noFill/>
        </p:spPr>
        <p:txBody>
          <a:bodyPr wrap="square" rtlCol="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nSpc>
                <a:spcPts val="6460"/>
              </a:lnSpc>
            </a:pPr>
            <a:r>
              <a:rPr lang="zh-CN" altLang="en-US" sz="4800" b="1" noProof="1">
                <a:latin typeface="黑体" panose="02010609060101010101" pitchFamily="49" charset="-122"/>
                <a:ea typeface="黑体" panose="02010609060101010101" pitchFamily="49" charset="-122"/>
                <a:cs typeface="+mn-cs"/>
              </a:rPr>
              <a:t>红烛啊！</a:t>
            </a:r>
            <a:endParaRPr lang="zh-CN" altLang="en-US" sz="4800" b="1" noProof="1">
              <a:latin typeface="黑体" panose="02010609060101010101" pitchFamily="49" charset="-122"/>
              <a:ea typeface="黑体" panose="02010609060101010101" pitchFamily="49" charset="-122"/>
            </a:endParaRPr>
          </a:p>
          <a:p>
            <a:pPr>
              <a:lnSpc>
                <a:spcPts val="6460"/>
              </a:lnSpc>
            </a:pPr>
            <a:r>
              <a:rPr lang="zh-CN" altLang="en-US" sz="4800" b="1" noProof="1">
                <a:latin typeface="黑体" panose="02010609060101010101" pitchFamily="49" charset="-122"/>
                <a:ea typeface="黑体" panose="02010609060101010101" pitchFamily="49" charset="-122"/>
                <a:cs typeface="+mn-cs"/>
              </a:rPr>
              <a:t>这样红的烛！</a:t>
            </a:r>
            <a:endParaRPr lang="zh-CN" altLang="en-US" sz="4800" b="1" noProof="1">
              <a:latin typeface="黑体" panose="02010609060101010101" pitchFamily="49" charset="-122"/>
              <a:ea typeface="黑体" panose="02010609060101010101" pitchFamily="49" charset="-122"/>
            </a:endParaRPr>
          </a:p>
          <a:p>
            <a:pPr>
              <a:lnSpc>
                <a:spcPts val="6460"/>
              </a:lnSpc>
            </a:pPr>
            <a:r>
              <a:rPr lang="zh-CN" altLang="en-US" sz="4800" b="1" noProof="1">
                <a:latin typeface="黑体" panose="02010609060101010101" pitchFamily="49" charset="-122"/>
                <a:ea typeface="黑体" panose="02010609060101010101" pitchFamily="49" charset="-122"/>
                <a:cs typeface="+mn-cs"/>
              </a:rPr>
              <a:t>诗人啊！</a:t>
            </a:r>
            <a:endParaRPr lang="zh-CN" altLang="en-US" sz="4800" b="1" noProof="1">
              <a:latin typeface="黑体" panose="02010609060101010101" pitchFamily="49" charset="-122"/>
              <a:ea typeface="黑体" panose="02010609060101010101" pitchFamily="49" charset="-122"/>
            </a:endParaRPr>
          </a:p>
          <a:p>
            <a:pPr>
              <a:lnSpc>
                <a:spcPts val="6460"/>
              </a:lnSpc>
            </a:pPr>
            <a:r>
              <a:rPr lang="zh-CN" altLang="en-US" sz="4800" b="1" noProof="1">
                <a:latin typeface="黑体" panose="02010609060101010101" pitchFamily="49" charset="-122"/>
                <a:ea typeface="黑体" panose="02010609060101010101" pitchFamily="49" charset="-122"/>
                <a:cs typeface="+mn-cs"/>
              </a:rPr>
              <a:t>吐出你的心来比比，</a:t>
            </a:r>
            <a:endParaRPr lang="zh-CN" altLang="en-US" sz="4800" b="1" noProof="1">
              <a:latin typeface="黑体" panose="02010609060101010101" pitchFamily="49" charset="-122"/>
              <a:ea typeface="黑体" panose="02010609060101010101" pitchFamily="49" charset="-122"/>
            </a:endParaRPr>
          </a:p>
          <a:p>
            <a:pPr>
              <a:lnSpc>
                <a:spcPts val="6460"/>
              </a:lnSpc>
            </a:pPr>
            <a:r>
              <a:rPr lang="zh-CN" altLang="en-US" sz="4800" b="1" noProof="1">
                <a:latin typeface="黑体" panose="02010609060101010101" pitchFamily="49" charset="-122"/>
                <a:ea typeface="黑体" panose="02010609060101010101" pitchFamily="49" charset="-122"/>
                <a:cs typeface="+mn-cs"/>
              </a:rPr>
              <a:t>可是一般颜色？</a:t>
            </a:r>
            <a:endParaRPr lang="zh-CN" altLang="en-US" sz="4800" b="1" noProof="1">
              <a:latin typeface="黑体" panose="02010609060101010101" pitchFamily="49" charset="-122"/>
              <a:ea typeface="黑体" panose="02010609060101010101" pitchFamily="49" charset="-122"/>
            </a:endParaRPr>
          </a:p>
        </p:txBody>
      </p:sp>
      <p:grpSp>
        <p:nvGrpSpPr>
          <p:cNvPr id="6" name="Group 9"/>
          <p:cNvGrpSpPr/>
          <p:nvPr/>
        </p:nvGrpSpPr>
        <p:grpSpPr>
          <a:xfrm>
            <a:off x="5796136" y="1700808"/>
            <a:ext cx="1458912" cy="1403350"/>
            <a:chOff x="1020" y="2931"/>
            <a:chExt cx="918" cy="739"/>
          </a:xfrm>
        </p:grpSpPr>
        <p:pic>
          <p:nvPicPr>
            <p:cNvPr id="7" name="Picture 10" descr="未标题-5"/>
            <p:cNvPicPr>
              <a:picLocks noChangeAspect="1"/>
            </p:cNvPicPr>
            <p:nvPr/>
          </p:nvPicPr>
          <p:blipFill>
            <a:blip r:embed="rId2" cstate="print">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8" name="Picture 11" descr="未标题-8"/>
            <p:cNvPicPr>
              <a:picLocks noChangeAspect="1"/>
            </p:cNvPicPr>
            <p:nvPr/>
          </p:nvPicPr>
          <p:blipFill>
            <a:blip r:embed="rId3" cstate="print">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9" name="Picture 12" descr="图片2副本"/>
          <p:cNvPicPr>
            <a:picLocks noChangeAspect="1"/>
          </p:cNvPicPr>
          <p:nvPr/>
        </p:nvPicPr>
        <p:blipFill>
          <a:blip r:embed="rId4" cstate="print"/>
          <a:srcRect l="-7468" t="3093" b="18970"/>
          <a:stretch>
            <a:fillRect/>
          </a:stretch>
        </p:blipFill>
        <p:spPr>
          <a:xfrm>
            <a:off x="6444208" y="1412776"/>
            <a:ext cx="192088" cy="557213"/>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88640"/>
            <a:ext cx="8568952" cy="6480720"/>
          </a:xfrm>
        </p:spPr>
        <p:txBody>
          <a:bodyPr>
            <a:noAutofit/>
          </a:bodyPr>
          <a:lstStyle/>
          <a:p>
            <a:pPr marL="1588" indent="-1588">
              <a:lnSpc>
                <a:spcPts val="4200"/>
              </a:lnSpc>
              <a:buNone/>
            </a:pPr>
            <a:r>
              <a:rPr lang="zh-CN" altLang="en-US" sz="3000" b="1" noProof="1" smtClean="0">
                <a:latin typeface="黑体" panose="02010609060101010101" pitchFamily="49" charset="-122"/>
                <a:ea typeface="黑体" panose="02010609060101010101" pitchFamily="49" charset="-122"/>
                <a:cs typeface="黑体" panose="02010609060101010101" pitchFamily="49" charset="-122"/>
              </a:rPr>
              <a:t>   一</a:t>
            </a:r>
            <a:r>
              <a:rPr lang="zh-CN" altLang="en-US" sz="3000" b="1" noProof="1" smtClean="0">
                <a:latin typeface="黑体" panose="02010609060101010101" pitchFamily="49" charset="-122"/>
                <a:ea typeface="黑体" panose="02010609060101010101" pitchFamily="49" charset="-122"/>
                <a:cs typeface="黑体" panose="02010609060101010101" pitchFamily="49" charset="-122"/>
              </a:rPr>
              <a:t>开头，诗人就怀着敬慕的心情赞叹红烛。“红”是赤诚的象征。红烛，在诗人眼里，是理想的人格的化身。在这样的红烛面前，他提出了自我要求：“</a:t>
            </a:r>
            <a:r>
              <a:rPr lang="zh-CN" altLang="en-US" sz="3000" b="1" noProof="1" smtClean="0">
                <a:solidFill>
                  <a:srgbClr val="FF0000"/>
                </a:solidFill>
                <a:latin typeface="黑体" panose="02010609060101010101" pitchFamily="49" charset="-122"/>
                <a:ea typeface="黑体" panose="02010609060101010101" pitchFamily="49" charset="-122"/>
                <a:cs typeface="黑体" panose="02010609060101010101" pitchFamily="49" charset="-122"/>
              </a:rPr>
              <a:t>诗人啊！吐出你的心来比比，可是一般颜色？</a:t>
            </a:r>
            <a:r>
              <a:rPr lang="zh-CN" altLang="en-US" sz="3000" b="1" noProof="1" smtClean="0">
                <a:latin typeface="黑体" panose="02010609060101010101" pitchFamily="49" charset="-122"/>
                <a:ea typeface="黑体" panose="02010609060101010101" pitchFamily="49" charset="-122"/>
                <a:cs typeface="黑体" panose="02010609060101010101" pitchFamily="49" charset="-122"/>
              </a:rPr>
              <a:t>”诗人的心应该也这样的红，否则就不配做诗人。我们可以感受到，诗人的那颗心，真是一颗赤子之心，是那么纯洁率真，晶明透亮，灼灼发热。</a:t>
            </a:r>
          </a:p>
          <a:p>
            <a:pPr marL="1588" indent="-1588">
              <a:lnSpc>
                <a:spcPts val="4200"/>
              </a:lnSpc>
              <a:buNone/>
            </a:pPr>
            <a:r>
              <a:rPr lang="zh-CN" altLang="en-US" sz="3000" b="1" noProof="1" smtClean="0">
                <a:latin typeface="黑体" panose="02010609060101010101" pitchFamily="49" charset="-122"/>
                <a:ea typeface="黑体" panose="02010609060101010101" pitchFamily="49" charset="-122"/>
                <a:cs typeface="黑体" panose="02010609060101010101" pitchFamily="49" charset="-122"/>
              </a:rPr>
              <a:t>    在这首诗中，可以说红烛就是诗人，诗人就是红</a:t>
            </a:r>
            <a:r>
              <a:rPr lang="zh-CN" altLang="en-US" sz="3000" b="1" noProof="1" smtClean="0">
                <a:latin typeface="黑体" panose="02010609060101010101" pitchFamily="49" charset="-122"/>
                <a:ea typeface="黑体" panose="02010609060101010101" pitchFamily="49" charset="-122"/>
                <a:cs typeface="黑体" panose="02010609060101010101" pitchFamily="49" charset="-122"/>
              </a:rPr>
              <a:t>烛</a:t>
            </a:r>
            <a:r>
              <a:rPr lang="zh-CN" altLang="en-US" sz="3000" b="1" noProof="1" smtClean="0">
                <a:latin typeface="黑体" panose="02010609060101010101" pitchFamily="49" charset="-122"/>
                <a:ea typeface="黑体" panose="02010609060101010101" pitchFamily="49" charset="-122"/>
                <a:cs typeface="黑体" panose="02010609060101010101" pitchFamily="49" charset="-122"/>
              </a:rPr>
              <a:t>，理</a:t>
            </a:r>
            <a:r>
              <a:rPr lang="zh-CN" altLang="en-US" sz="3000" b="1" noProof="1" smtClean="0">
                <a:latin typeface="黑体" panose="02010609060101010101" pitchFamily="49" charset="-122"/>
                <a:ea typeface="黑体" panose="02010609060101010101" pitchFamily="49" charset="-122"/>
                <a:cs typeface="黑体" panose="02010609060101010101" pitchFamily="49" charset="-122"/>
              </a:rPr>
              <a:t>解了这一点，对全诗的思想感情也就比较容易把握了。一个“吐”字；逼真的描状了诗人那种火热的爱国情感不吐不快的神</a:t>
            </a:r>
            <a:r>
              <a:rPr lang="zh-CN" altLang="en-US" sz="3000" b="1" noProof="1" smtClean="0">
                <a:latin typeface="黑体" panose="02010609060101010101" pitchFamily="49" charset="-122"/>
                <a:ea typeface="黑体" panose="02010609060101010101" pitchFamily="49" charset="-122"/>
                <a:cs typeface="黑体" panose="02010609060101010101" pitchFamily="49" charset="-122"/>
              </a:rPr>
              <a:t>态</a:t>
            </a:r>
            <a:r>
              <a:rPr lang="zh-CN" altLang="en-US" sz="3000" b="1" noProof="1" smtClean="0">
                <a:latin typeface="黑体" panose="02010609060101010101" pitchFamily="49" charset="-122"/>
                <a:ea typeface="黑体" panose="02010609060101010101" pitchFamily="49" charset="-122"/>
                <a:cs typeface="黑体" panose="02010609060101010101" pitchFamily="49" charset="-122"/>
              </a:rPr>
              <a:t>。</a:t>
            </a:r>
            <a:endParaRPr lang="zh-CN" altLang="en-US" sz="3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p:cNvSpPr txBox="1"/>
          <p:nvPr/>
        </p:nvSpPr>
        <p:spPr>
          <a:xfrm>
            <a:off x="899592" y="476672"/>
            <a:ext cx="5600065" cy="6001643"/>
          </a:xfrm>
          <a:prstGeom prst="rect">
            <a:avLst/>
          </a:prstGeom>
          <a:noFill/>
        </p:spPr>
        <p:txBody>
          <a:bodyPr wrap="square" rtlCol="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红烛啊！</a:t>
            </a:r>
          </a:p>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是谁制的蜡——给你躯体？</a:t>
            </a:r>
          </a:p>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是谁点的火——点着灵魂？</a:t>
            </a:r>
          </a:p>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为何更须烧蜡成灰，</a:t>
            </a:r>
          </a:p>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然后才放出光来？</a:t>
            </a:r>
          </a:p>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一误再误；</a:t>
            </a:r>
          </a:p>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矛盾！冲突！</a:t>
            </a:r>
          </a:p>
          <a:p>
            <a:endParaRPr lang="zh-CN" altLang="en-US" sz="3200" b="1" noProof="1" smtClean="0">
              <a:latin typeface="黑体" panose="02010609060101010101" pitchFamily="49" charset="-122"/>
              <a:ea typeface="黑体" panose="02010609060101010101" pitchFamily="49" charset="-122"/>
              <a:cs typeface="黑体" panose="02010609060101010101" pitchFamily="49" charset="-122"/>
            </a:endParaRPr>
          </a:p>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红烛啊！</a:t>
            </a:r>
          </a:p>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不误，不误！</a:t>
            </a:r>
          </a:p>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原是要“烧”出你的光来——</a:t>
            </a:r>
          </a:p>
          <a:p>
            <a:r>
              <a:rPr lang="zh-CN" altLang="en-US" sz="3200" b="1" noProof="1" smtClean="0">
                <a:latin typeface="黑体" panose="02010609060101010101" pitchFamily="49" charset="-122"/>
                <a:ea typeface="黑体" panose="02010609060101010101" pitchFamily="49" charset="-122"/>
                <a:cs typeface="黑体" panose="02010609060101010101" pitchFamily="49" charset="-122"/>
              </a:rPr>
              <a:t>这正是自然的方法。</a:t>
            </a:r>
            <a:endParaRPr lang="zh-CN" altLang="en-US" sz="3200" b="1" noProof="1">
              <a:latin typeface="黑体" panose="02010609060101010101" pitchFamily="49" charset="-122"/>
              <a:ea typeface="黑体" panose="02010609060101010101" pitchFamily="49" charset="-122"/>
              <a:cs typeface="黑体" panose="02010609060101010101" pitchFamily="49" charset="-122"/>
            </a:endParaRPr>
          </a:p>
        </p:txBody>
      </p:sp>
      <p:grpSp>
        <p:nvGrpSpPr>
          <p:cNvPr id="2" name="Group 9"/>
          <p:cNvGrpSpPr/>
          <p:nvPr/>
        </p:nvGrpSpPr>
        <p:grpSpPr>
          <a:xfrm>
            <a:off x="6012160" y="2204864"/>
            <a:ext cx="1458912" cy="1403350"/>
            <a:chOff x="1020" y="2931"/>
            <a:chExt cx="918" cy="739"/>
          </a:xfrm>
        </p:grpSpPr>
        <p:pic>
          <p:nvPicPr>
            <p:cNvPr id="7" name="Picture 10" descr="未标题-5"/>
            <p:cNvPicPr>
              <a:picLocks noChangeAspect="1"/>
            </p:cNvPicPr>
            <p:nvPr/>
          </p:nvPicPr>
          <p:blipFill>
            <a:blip r:embed="rId2" cstate="print">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8" name="Picture 11" descr="未标题-8"/>
            <p:cNvPicPr>
              <a:picLocks noChangeAspect="1"/>
            </p:cNvPicPr>
            <p:nvPr/>
          </p:nvPicPr>
          <p:blipFill>
            <a:blip r:embed="rId3" cstate="print">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9" name="Picture 12" descr="图片2副本"/>
          <p:cNvPicPr>
            <a:picLocks noChangeAspect="1"/>
          </p:cNvPicPr>
          <p:nvPr/>
        </p:nvPicPr>
        <p:blipFill>
          <a:blip r:embed="rId4" cstate="print"/>
          <a:srcRect l="-7468" t="3093" b="18970"/>
          <a:stretch>
            <a:fillRect/>
          </a:stretch>
        </p:blipFill>
        <p:spPr>
          <a:xfrm>
            <a:off x="6660232" y="1844824"/>
            <a:ext cx="192088" cy="557213"/>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88640"/>
            <a:ext cx="8568952" cy="6480720"/>
          </a:xfrm>
        </p:spPr>
        <p:txBody>
          <a:bodyPr>
            <a:noAutofit/>
          </a:bodyPr>
          <a:lstStyle/>
          <a:p>
            <a:pPr>
              <a:lnSpc>
                <a:spcPct val="150000"/>
              </a:lnSpc>
            </a:pPr>
            <a:r>
              <a:rPr lang="zh-CN" altLang="en-US" sz="2800" b="1" noProof="1" smtClean="0">
                <a:latin typeface="黑体" panose="02010609060101010101" pitchFamily="49" charset="-122"/>
                <a:ea typeface="黑体" panose="02010609060101010101" pitchFamily="49" charset="-122"/>
              </a:rPr>
              <a:t>这两节诗，诗人用设问的手法，自问自答，生动的表现了一个思考觉悟的过程。前后两种截然相反的回答，表明了诗人的醒悟，同时也更有力的表现了红烛精神的可贵。</a:t>
            </a:r>
            <a:endParaRPr lang="zh-CN" altLang="en-US" sz="2800" b="1" noProof="1">
              <a:latin typeface="黑体" panose="02010609060101010101" pitchFamily="49" charset="-122"/>
              <a:ea typeface="黑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11960" y="274638"/>
            <a:ext cx="4474840" cy="850106"/>
          </a:xfrm>
        </p:spPr>
        <p:style>
          <a:lnRef idx="2">
            <a:schemeClr val="dk1"/>
          </a:lnRef>
          <a:fillRef idx="1">
            <a:schemeClr val="lt1"/>
          </a:fillRef>
          <a:effectRef idx="0">
            <a:schemeClr val="dk1"/>
          </a:effectRef>
          <a:fontRef idx="minor">
            <a:schemeClr val="dk1"/>
          </a:fontRef>
        </p:style>
        <p:txBody>
          <a:bodyPr/>
          <a:lstStyle/>
          <a:p>
            <a:r>
              <a:rPr lang="zh-CN" altLang="en-US" b="1" dirty="0" smtClean="0">
                <a:latin typeface="+mj-ea"/>
                <a:ea typeface="+mj-ea"/>
              </a:rPr>
              <a:t>作</a:t>
            </a:r>
            <a:r>
              <a:rPr lang="zh-CN" altLang="en-US" b="1" dirty="0" smtClean="0">
                <a:latin typeface="+mj-ea"/>
                <a:ea typeface="+mj-ea"/>
              </a:rPr>
              <a:t>者简介</a:t>
            </a:r>
            <a:endParaRPr lang="zh-CN" altLang="en-US" b="1" dirty="0">
              <a:latin typeface="+mj-ea"/>
              <a:ea typeface="+mj-ea"/>
            </a:endParaRPr>
          </a:p>
        </p:txBody>
      </p:sp>
      <p:sp>
        <p:nvSpPr>
          <p:cNvPr id="3" name="内容占位符 2"/>
          <p:cNvSpPr>
            <a:spLocks noGrp="1"/>
          </p:cNvSpPr>
          <p:nvPr>
            <p:ph idx="1"/>
          </p:nvPr>
        </p:nvSpPr>
        <p:spPr>
          <a:xfrm>
            <a:off x="3491880" y="1268760"/>
            <a:ext cx="5472608" cy="5400600"/>
          </a:xfrm>
        </p:spPr>
        <p:txBody>
          <a:bodyPr>
            <a:normAutofit fontScale="92500" lnSpcReduction="10000"/>
          </a:bodyPr>
          <a:lstStyle/>
          <a:p>
            <a:pPr marL="1588" indent="-1588">
              <a:buNone/>
            </a:pPr>
            <a:r>
              <a:rPr lang="zh-CN" altLang="en-US" b="1" kern="0" dirty="0" smtClean="0">
                <a:latin typeface="黑体" panose="02010609060101010101" pitchFamily="49" charset="-122"/>
                <a:ea typeface="黑体" panose="02010609060101010101" pitchFamily="49" charset="-122"/>
              </a:rPr>
              <a:t>闻一多(1899--1946),原名闻家骅,后改名一多。1899年11月24日生于湖北浠水。</a:t>
            </a:r>
            <a:r>
              <a:rPr lang="zh-CN" altLang="en-US" b="1" kern="0" dirty="0" smtClean="0">
                <a:solidFill>
                  <a:srgbClr val="FF0000"/>
                </a:solidFill>
                <a:latin typeface="黑体" panose="02010609060101010101" pitchFamily="49" charset="-122"/>
                <a:ea typeface="黑体" panose="02010609060101010101" pitchFamily="49" charset="-122"/>
              </a:rPr>
              <a:t>现代爱国诗人，学者，战士</a:t>
            </a:r>
            <a:r>
              <a:rPr lang="zh-CN" altLang="en-US" b="1" kern="0" dirty="0" smtClean="0">
                <a:latin typeface="黑体" panose="02010609060101010101" pitchFamily="49" charset="-122"/>
                <a:ea typeface="黑体" panose="02010609060101010101" pitchFamily="49" charset="-122"/>
              </a:rPr>
              <a:t>。自幼喜爱古典诗歌、绘画和戏曲。五四运动后开始发表新诗。曾留学美国。先后在中山大学、武汉大学、青岛大学、清华大学、西南联大任教。1946年7月15日发表了著名的</a:t>
            </a:r>
            <a:r>
              <a:rPr lang="zh-CN" altLang="en-US" b="1" kern="0" dirty="0" smtClean="0">
                <a:solidFill>
                  <a:srgbClr val="FF0000"/>
                </a:solidFill>
                <a:latin typeface="黑体" panose="02010609060101010101" pitchFamily="49" charset="-122"/>
                <a:ea typeface="黑体" panose="02010609060101010101" pitchFamily="49" charset="-122"/>
              </a:rPr>
              <a:t>《最后的一次演讲》</a:t>
            </a:r>
            <a:r>
              <a:rPr lang="zh-CN" altLang="en-US" b="1" kern="0" dirty="0" smtClean="0">
                <a:latin typeface="黑体" panose="02010609060101010101" pitchFamily="49" charset="-122"/>
                <a:ea typeface="黑体" panose="02010609060101010101" pitchFamily="49" charset="-122"/>
              </a:rPr>
              <a:t>，当日下午，即遭到国民党特务的杀害。</a:t>
            </a:r>
            <a:endParaRPr lang="zh-CN" altLang="en-US" dirty="0"/>
          </a:p>
        </p:txBody>
      </p:sp>
      <p:pic>
        <p:nvPicPr>
          <p:cNvPr id="5" name="图片 4" descr="200909181116091185c"/>
          <p:cNvPicPr>
            <a:picLocks noChangeAspect="1"/>
          </p:cNvPicPr>
          <p:nvPr/>
        </p:nvPicPr>
        <p:blipFill>
          <a:blip r:embed="rId2" cstate="print"/>
          <a:stretch>
            <a:fillRect/>
          </a:stretch>
        </p:blipFill>
        <p:spPr>
          <a:xfrm>
            <a:off x="179512" y="332656"/>
            <a:ext cx="3189287" cy="6119812"/>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p:cNvSpPr txBox="1"/>
          <p:nvPr/>
        </p:nvSpPr>
        <p:spPr>
          <a:xfrm>
            <a:off x="323528" y="188640"/>
            <a:ext cx="8332788" cy="706437"/>
          </a:xfrm>
          <a:prstGeom prst="rect">
            <a:avLst/>
          </a:prstGeom>
          <a:noFill/>
          <a:ln w="28575" cap="flat" cmpd="sng">
            <a:solidFill>
              <a:schemeClr val="tx1"/>
            </a:solidFill>
            <a:prstDash val="solid"/>
            <a:round/>
            <a:headEnd type="none" w="med" len="med"/>
            <a:tailEnd type="none" w="med" len="med"/>
          </a:ln>
        </p:spPr>
        <p:txBody>
          <a:bodyPr wrap="square" anchor="t">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r>
              <a:rPr lang="zh-CN" altLang="en-US" sz="4000" b="1">
                <a:solidFill>
                  <a:srgbClr val="000099"/>
                </a:solidFill>
                <a:latin typeface="微软雅黑" panose="020B0503020204020204" pitchFamily="34" charset="-122"/>
                <a:ea typeface="微软雅黑" panose="020B0503020204020204" pitchFamily="34" charset="-122"/>
              </a:rPr>
              <a:t>诗人在第二节用了何种修辞手法？</a:t>
            </a:r>
          </a:p>
        </p:txBody>
      </p:sp>
      <p:sp>
        <p:nvSpPr>
          <p:cNvPr id="5" name="文本框 3"/>
          <p:cNvSpPr txBox="1"/>
          <p:nvPr/>
        </p:nvSpPr>
        <p:spPr>
          <a:xfrm>
            <a:off x="236220" y="1052736"/>
            <a:ext cx="8907780" cy="645160"/>
          </a:xfrm>
          <a:prstGeom prst="rect">
            <a:avLst/>
          </a:prstGeom>
          <a:noFill/>
        </p:spPr>
        <p:txBody>
          <a:bodyPr wrap="none" rtlCol="0">
            <a:spAutoFit/>
            <a:scene3d>
              <a:camera prst="orthographicFront"/>
              <a:lightRig rig="threePt" dir="t"/>
            </a:scene3d>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r>
              <a:rPr lang="zh-CN" altLang="en-US" sz="3600" b="1" noProof="1">
                <a:latin typeface="黑体" panose="02010609060101010101" pitchFamily="49" charset="-122"/>
                <a:ea typeface="黑体" panose="02010609060101010101" pitchFamily="49" charset="-122"/>
                <a:cs typeface="黑体" panose="02010609060101010101" pitchFamily="49" charset="-122"/>
              </a:rPr>
              <a:t>比喻  诗人把蜡比作躯体，把火比做灵魂。</a:t>
            </a:r>
          </a:p>
        </p:txBody>
      </p:sp>
      <p:sp>
        <p:nvSpPr>
          <p:cNvPr id="6" name="文本框 4"/>
          <p:cNvSpPr txBox="1"/>
          <p:nvPr/>
        </p:nvSpPr>
        <p:spPr>
          <a:xfrm>
            <a:off x="323528" y="1988840"/>
            <a:ext cx="5770563" cy="708025"/>
          </a:xfrm>
          <a:prstGeom prst="rect">
            <a:avLst/>
          </a:prstGeom>
          <a:noFill/>
          <a:ln w="28575" cap="flat" cmpd="sng">
            <a:solidFill>
              <a:schemeClr val="tx1"/>
            </a:solidFill>
            <a:prstDash val="solid"/>
            <a:round/>
            <a:headEnd type="none" w="med" len="med"/>
            <a:tailEnd type="none" w="med" len="med"/>
          </a:ln>
        </p:spPr>
        <p:txBody>
          <a:bodyPr wrap="none" anchor="t">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r>
              <a:rPr lang="zh-CN" altLang="en-US" sz="4000" b="1">
                <a:solidFill>
                  <a:srgbClr val="000099"/>
                </a:solidFill>
                <a:latin typeface="微软雅黑" panose="020B0503020204020204" pitchFamily="34" charset="-122"/>
                <a:ea typeface="微软雅黑" panose="020B0503020204020204" pitchFamily="34" charset="-122"/>
              </a:rPr>
              <a:t>作者对红烛的认识如何？</a:t>
            </a:r>
          </a:p>
        </p:txBody>
      </p:sp>
      <p:sp>
        <p:nvSpPr>
          <p:cNvPr id="7" name="文本框 5"/>
          <p:cNvSpPr txBox="1"/>
          <p:nvPr/>
        </p:nvSpPr>
        <p:spPr>
          <a:xfrm>
            <a:off x="251520" y="2996952"/>
            <a:ext cx="8598535" cy="3415031"/>
          </a:xfrm>
          <a:prstGeom prst="rect">
            <a:avLst/>
          </a:prstGeom>
          <a:noFill/>
        </p:spPr>
        <p:txBody>
          <a:bodyPr wrap="square" rtlCol="0">
            <a:spAutoFit/>
            <a:scene3d>
              <a:camera prst="orthographicFront"/>
              <a:lightRig rig="threePt" dir="t"/>
            </a:scene3d>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r>
              <a:rPr lang="zh-CN" altLang="en-US" sz="3600" b="1" noProof="1">
                <a:latin typeface="黑体" panose="02010609060101010101" pitchFamily="49" charset="-122"/>
                <a:ea typeface="黑体" panose="02010609060101010101" pitchFamily="49" charset="-122"/>
                <a:cs typeface="黑体" panose="02010609060101010101" pitchFamily="49" charset="-122"/>
              </a:rPr>
              <a:t>作者认为，躯体和灵魂应该是互相依存的，这样就产生了一个问题：“</a:t>
            </a:r>
            <a:r>
              <a:rPr lang="zh-CN" altLang="en-US" sz="3600" b="1" noProof="1">
                <a:solidFill>
                  <a:srgbClr val="FF0000"/>
                </a:solidFill>
                <a:latin typeface="黑体" panose="02010609060101010101" pitchFamily="49" charset="-122"/>
                <a:ea typeface="黑体" panose="02010609060101010101" pitchFamily="49" charset="-122"/>
                <a:cs typeface="黑体" panose="02010609060101010101" pitchFamily="49" charset="-122"/>
              </a:rPr>
              <a:t>为何更须烧蜡成灰，然后才放光出？</a:t>
            </a:r>
            <a:r>
              <a:rPr lang="zh-CN" altLang="en-US" sz="3600" b="1" noProof="1">
                <a:latin typeface="黑体" panose="02010609060101010101" pitchFamily="49" charset="-122"/>
                <a:ea typeface="黑体" panose="02010609060101010101" pitchFamily="49" charset="-122"/>
                <a:cs typeface="黑体" panose="02010609060101010101" pitchFamily="49" charset="-122"/>
              </a:rPr>
              <a:t>”起初觉得这是大惑不解的，认为红烛自己“</a:t>
            </a:r>
            <a:r>
              <a:rPr lang="zh-CN" altLang="en-US" sz="3600" b="1" noProof="1">
                <a:solidFill>
                  <a:srgbClr val="FF0000"/>
                </a:solidFill>
                <a:latin typeface="黑体" panose="02010609060101010101" pitchFamily="49" charset="-122"/>
                <a:ea typeface="黑体" panose="02010609060101010101" pitchFamily="49" charset="-122"/>
                <a:cs typeface="黑体" panose="02010609060101010101" pitchFamily="49" charset="-122"/>
              </a:rPr>
              <a:t>一误再误</a:t>
            </a:r>
            <a:r>
              <a:rPr lang="zh-CN" altLang="en-US" sz="3600" b="1" noProof="1">
                <a:latin typeface="黑体" panose="02010609060101010101" pitchFamily="49" charset="-122"/>
                <a:ea typeface="黑体" panose="02010609060101010101" pitchFamily="49" charset="-122"/>
                <a:cs typeface="黑体" panose="02010609060101010101" pitchFamily="49" charset="-122"/>
              </a:rPr>
              <a:t>”，诗人认为这真“矛盾”，自相冲突，不可理解。</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611560" y="404664"/>
            <a:ext cx="8229600" cy="1143000"/>
          </a:xfrm>
          <a:prstGeom prst="rect">
            <a:avLst/>
          </a:prstGeom>
          <a:solidFill>
            <a:schemeClr val="bg1"/>
          </a:solidFill>
          <a:ln w="28575">
            <a:solidFill>
              <a:schemeClr val="tx1"/>
            </a:solidFill>
            <a:miter/>
          </a:ln>
        </p:spPr>
        <p:txBody>
          <a:bodyPr vert="horz" wrap="square" anchor="ct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CN" altLang="en-US" sz="3600" b="1" noProof="1" smtClean="0">
                <a:solidFill>
                  <a:srgbClr val="1F2DA8"/>
                </a:solidFill>
                <a:latin typeface="微软雅黑" panose="020B0503020204020204" pitchFamily="34" charset="-122"/>
                <a:ea typeface="微软雅黑" panose="020B0503020204020204" pitchFamily="34" charset="-122"/>
                <a:cs typeface="微软雅黑" panose="020B0503020204020204" pitchFamily="34" charset="-122"/>
              </a:rPr>
              <a:t>怎么理解作者所说的“矛盾！冲突！”？</a:t>
            </a:r>
            <a:endParaRPr lang="zh-CN" altLang="en-US" sz="3600" b="1" noProof="1">
              <a:solidFill>
                <a:srgbClr val="1F2DA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内容占位符 2"/>
          <p:cNvSpPr>
            <a:spLocks noGrp="1"/>
          </p:cNvSpPr>
          <p:nvPr/>
        </p:nvSpPr>
        <p:spPr>
          <a:xfrm>
            <a:off x="395536" y="1700808"/>
            <a:ext cx="8229600" cy="4686300"/>
          </a:xfrm>
          <a:prstGeom prst="rect">
            <a:avLst/>
          </a:prstGeom>
          <a:noFill/>
          <a:ln w="9525">
            <a:noFill/>
          </a:ln>
        </p:spPr>
        <p:txBody>
          <a:bodyPr vert="horz" rtlCol="0" anchor="t">
            <a:normAutofit fontScale="47500" lnSpcReduction="20000"/>
          </a:bodyPr>
          <a:lst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宋体" panose="02010600030101010101" pitchFamily="2" charset="-122"/>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宋体" panose="02010600030101010101" pitchFamily="2" charset="-122"/>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宋体" panose="02010600030101010101" pitchFamily="2" charset="-122"/>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a:lstStyle>
          <a:p>
            <a:pPr marL="1588" indent="11113">
              <a:lnSpc>
                <a:spcPts val="3865"/>
              </a:lnSpc>
              <a:spcBef>
                <a:spcPts val="600"/>
              </a:spcBef>
            </a:pPr>
            <a:r>
              <a:rPr lang="zh-CN" altLang="en-US" sz="4000" b="1" dirty="0" smtClean="0">
                <a:latin typeface="黑体" panose="02010609060101010101" pitchFamily="49" charset="-122"/>
                <a:ea typeface="黑体" panose="02010609060101010101" pitchFamily="49" charset="-122"/>
              </a:rPr>
              <a:t>前面“一误再误”，后面“不误，不误！”前后两种截然相反的回答，表明了诗人困惑后的醒悟。诗人把蜡比作躯体，把火比作灵魂，躯体和灵魂互相依存，不可分离，“为何更须烧蜡成灰，然后才放光出?”这让诗人很迷惑，这不是“</a:t>
            </a:r>
            <a:r>
              <a:rPr lang="zh-CN" altLang="en-US" sz="4000" b="1" dirty="0" smtClean="0">
                <a:solidFill>
                  <a:srgbClr val="FF0000"/>
                </a:solidFill>
                <a:latin typeface="黑体" panose="02010609060101010101" pitchFamily="49" charset="-122"/>
                <a:ea typeface="黑体" panose="02010609060101010101" pitchFamily="49" charset="-122"/>
              </a:rPr>
              <a:t>矛盾！冲突！</a:t>
            </a:r>
            <a:r>
              <a:rPr lang="zh-CN" altLang="en-US" sz="4000" b="1" dirty="0" smtClean="0">
                <a:latin typeface="黑体" panose="02010609060101010101" pitchFamily="49" charset="-122"/>
                <a:ea typeface="黑体" panose="02010609060101010101" pitchFamily="49" charset="-122"/>
              </a:rPr>
              <a:t>”吗？</a:t>
            </a:r>
          </a:p>
          <a:p>
            <a:pPr marL="1588" indent="11113">
              <a:lnSpc>
                <a:spcPts val="3865"/>
              </a:lnSpc>
              <a:spcBef>
                <a:spcPts val="600"/>
              </a:spcBef>
            </a:pPr>
            <a:r>
              <a:rPr lang="zh-CN" altLang="en-US" sz="4000" b="1" dirty="0" smtClean="0">
                <a:latin typeface="黑体" panose="02010609060101010101" pitchFamily="49" charset="-122"/>
                <a:ea typeface="黑体" panose="02010609060101010101" pitchFamily="49" charset="-122"/>
              </a:rPr>
              <a:t>  但是，诗人终于彻悟了，理解了红烛，这正是一种奉献、自我牺牲精神的体现，与利己主义相对。从而由衷地赞美了红烛，并产生敬仰之情。</a:t>
            </a:r>
          </a:p>
          <a:p>
            <a:pPr marL="1588" indent="11113">
              <a:lnSpc>
                <a:spcPts val="3865"/>
              </a:lnSpc>
              <a:spcBef>
                <a:spcPts val="600"/>
              </a:spcBef>
            </a:pPr>
            <a:r>
              <a:rPr lang="zh-CN" altLang="en-US" sz="4000" b="1" dirty="0" smtClean="0">
                <a:latin typeface="黑体" panose="02010609060101010101" pitchFamily="49" charset="-122"/>
                <a:ea typeface="黑体" panose="02010609060101010101" pitchFamily="49" charset="-122"/>
              </a:rPr>
              <a:t>  诗人的思考，实际上反映了那个时代进步青年在探索人生真谛的思想历程中所遇到的矛盾和获得的觉悟。</a:t>
            </a:r>
            <a:endParaRPr lang="zh-CN" altLang="en-US" sz="4000" b="1" dirty="0">
              <a:latin typeface="黑体" panose="02010609060101010101" pitchFamily="49" charset="-122"/>
              <a:ea typeface="黑体" panose="02010609060101010101"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p:cNvSpPr txBox="1"/>
          <p:nvPr/>
        </p:nvSpPr>
        <p:spPr>
          <a:xfrm>
            <a:off x="2843808" y="836712"/>
            <a:ext cx="5600065" cy="5209118"/>
          </a:xfrm>
          <a:prstGeom prst="rect">
            <a:avLst/>
          </a:prstGeom>
          <a:noFill/>
        </p:spPr>
        <p:txBody>
          <a:bodyPr wrap="square" rtlCol="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nSpc>
                <a:spcPts val="5700"/>
              </a:lnSpc>
            </a:pPr>
            <a:r>
              <a:rPr lang="zh-CN" altLang="en-US" sz="4800" b="1" noProof="1" smtClean="0">
                <a:latin typeface="微软雅黑" panose="020B0503020204020204" pitchFamily="34" charset="-122"/>
                <a:ea typeface="微软雅黑" panose="020B0503020204020204" pitchFamily="34" charset="-122"/>
                <a:cs typeface="微软雅黑" panose="020B0503020204020204" pitchFamily="34" charset="-122"/>
              </a:rPr>
              <a:t>红烛啊！</a:t>
            </a:r>
          </a:p>
          <a:p>
            <a:pPr>
              <a:lnSpc>
                <a:spcPts val="5700"/>
              </a:lnSpc>
            </a:pPr>
            <a:r>
              <a:rPr lang="zh-CN" altLang="en-US" sz="4800" b="1" noProof="1" smtClean="0">
                <a:latin typeface="微软雅黑" panose="020B0503020204020204" pitchFamily="34" charset="-122"/>
                <a:ea typeface="微软雅黑" panose="020B0503020204020204" pitchFamily="34" charset="-122"/>
                <a:cs typeface="微软雅黑" panose="020B0503020204020204" pitchFamily="34" charset="-122"/>
              </a:rPr>
              <a:t>既制了，便烧着！</a:t>
            </a:r>
          </a:p>
          <a:p>
            <a:pPr>
              <a:lnSpc>
                <a:spcPts val="5700"/>
              </a:lnSpc>
            </a:pPr>
            <a:r>
              <a:rPr lang="zh-CN" altLang="en-US" sz="4800" b="1" noProof="1" smtClean="0">
                <a:latin typeface="微软雅黑" panose="020B0503020204020204" pitchFamily="34" charset="-122"/>
                <a:ea typeface="微软雅黑" panose="020B0503020204020204" pitchFamily="34" charset="-122"/>
                <a:cs typeface="微软雅黑" panose="020B0503020204020204" pitchFamily="34" charset="-122"/>
              </a:rPr>
              <a:t>烧罢！烧罢！</a:t>
            </a:r>
          </a:p>
          <a:p>
            <a:pPr>
              <a:lnSpc>
                <a:spcPts val="5700"/>
              </a:lnSpc>
            </a:pPr>
            <a:r>
              <a:rPr lang="zh-CN" altLang="en-US" sz="4800" b="1" noProof="1" smtClean="0">
                <a:latin typeface="微软雅黑" panose="020B0503020204020204" pitchFamily="34" charset="-122"/>
                <a:ea typeface="微软雅黑" panose="020B0503020204020204" pitchFamily="34" charset="-122"/>
                <a:cs typeface="微软雅黑" panose="020B0503020204020204" pitchFamily="34" charset="-122"/>
              </a:rPr>
              <a:t>烧破世人的梦，</a:t>
            </a:r>
          </a:p>
          <a:p>
            <a:pPr>
              <a:lnSpc>
                <a:spcPts val="5700"/>
              </a:lnSpc>
            </a:pPr>
            <a:r>
              <a:rPr lang="zh-CN" altLang="en-US" sz="4800" b="1" noProof="1" smtClean="0">
                <a:latin typeface="微软雅黑" panose="020B0503020204020204" pitchFamily="34" charset="-122"/>
                <a:ea typeface="微软雅黑" panose="020B0503020204020204" pitchFamily="34" charset="-122"/>
                <a:cs typeface="微软雅黑" panose="020B0503020204020204" pitchFamily="34" charset="-122"/>
              </a:rPr>
              <a:t>烧沸世人的血——</a:t>
            </a:r>
          </a:p>
          <a:p>
            <a:pPr>
              <a:lnSpc>
                <a:spcPts val="5700"/>
              </a:lnSpc>
            </a:pPr>
            <a:r>
              <a:rPr lang="zh-CN" altLang="en-US" sz="4800" b="1" noProof="1" smtClean="0">
                <a:latin typeface="微软雅黑" panose="020B0503020204020204" pitchFamily="34" charset="-122"/>
                <a:ea typeface="微软雅黑" panose="020B0503020204020204" pitchFamily="34" charset="-122"/>
                <a:cs typeface="微软雅黑" panose="020B0503020204020204" pitchFamily="34" charset="-122"/>
              </a:rPr>
              <a:t>也救出他们的灵魂，</a:t>
            </a:r>
          </a:p>
          <a:p>
            <a:pPr>
              <a:lnSpc>
                <a:spcPts val="5700"/>
              </a:lnSpc>
            </a:pPr>
            <a:r>
              <a:rPr lang="zh-CN" altLang="en-US" sz="4800" b="1" noProof="1" smtClean="0">
                <a:latin typeface="微软雅黑" panose="020B0503020204020204" pitchFamily="34" charset="-122"/>
                <a:ea typeface="微软雅黑" panose="020B0503020204020204" pitchFamily="34" charset="-122"/>
                <a:cs typeface="微软雅黑" panose="020B0503020204020204" pitchFamily="34" charset="-122"/>
              </a:rPr>
              <a:t>也捣破他们的监狱！</a:t>
            </a:r>
            <a:endParaRPr lang="zh-CN" altLang="en-US" sz="4800" b="1" noProof="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Group 9"/>
          <p:cNvGrpSpPr/>
          <p:nvPr/>
        </p:nvGrpSpPr>
        <p:grpSpPr>
          <a:xfrm>
            <a:off x="899592" y="3501008"/>
            <a:ext cx="1458912" cy="1403350"/>
            <a:chOff x="1020" y="2931"/>
            <a:chExt cx="918" cy="739"/>
          </a:xfrm>
        </p:grpSpPr>
        <p:pic>
          <p:nvPicPr>
            <p:cNvPr id="7" name="Picture 10" descr="未标题-5"/>
            <p:cNvPicPr>
              <a:picLocks noChangeAspect="1"/>
            </p:cNvPicPr>
            <p:nvPr/>
          </p:nvPicPr>
          <p:blipFill>
            <a:blip r:embed="rId2" cstate="print">
              <a:clrChange>
                <a:clrFrom>
                  <a:srgbClr val="514946"/>
                </a:clrFrom>
                <a:clrTo>
                  <a:srgbClr val="514946">
                    <a:alpha val="0"/>
                  </a:srgbClr>
                </a:clrTo>
              </a:clrChange>
            </a:blip>
            <a:stretch>
              <a:fillRect/>
            </a:stretch>
          </p:blipFill>
          <p:spPr>
            <a:xfrm>
              <a:off x="1020" y="2931"/>
              <a:ext cx="918" cy="739"/>
            </a:xfrm>
            <a:prstGeom prst="rect">
              <a:avLst/>
            </a:prstGeom>
            <a:noFill/>
            <a:ln w="9525">
              <a:noFill/>
            </a:ln>
          </p:spPr>
        </p:pic>
        <p:pic>
          <p:nvPicPr>
            <p:cNvPr id="8" name="Picture 11" descr="未标题-8"/>
            <p:cNvPicPr>
              <a:picLocks noChangeAspect="1"/>
            </p:cNvPicPr>
            <p:nvPr/>
          </p:nvPicPr>
          <p:blipFill>
            <a:blip r:embed="rId3" cstate="print">
              <a:clrChange>
                <a:clrFrom>
                  <a:srgbClr val="2A4D99"/>
                </a:clrFrom>
                <a:clrTo>
                  <a:srgbClr val="2A4D99">
                    <a:alpha val="0"/>
                  </a:srgbClr>
                </a:clrTo>
              </a:clrChange>
            </a:blip>
            <a:stretch>
              <a:fillRect/>
            </a:stretch>
          </p:blipFill>
          <p:spPr>
            <a:xfrm>
              <a:off x="1457" y="3036"/>
              <a:ext cx="88" cy="181"/>
            </a:xfrm>
            <a:prstGeom prst="rect">
              <a:avLst/>
            </a:prstGeom>
            <a:noFill/>
            <a:ln w="9525">
              <a:noFill/>
            </a:ln>
          </p:spPr>
        </p:pic>
      </p:grpSp>
      <p:pic>
        <p:nvPicPr>
          <p:cNvPr id="9" name="Picture 12" descr="图片2副本"/>
          <p:cNvPicPr>
            <a:picLocks noChangeAspect="1"/>
          </p:cNvPicPr>
          <p:nvPr/>
        </p:nvPicPr>
        <p:blipFill>
          <a:blip r:embed="rId4" cstate="print"/>
          <a:srcRect l="-7468" t="3093" b="18970"/>
          <a:stretch>
            <a:fillRect/>
          </a:stretch>
        </p:blipFill>
        <p:spPr>
          <a:xfrm>
            <a:off x="1547664" y="3212976"/>
            <a:ext cx="192088" cy="557213"/>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23528" y="260648"/>
            <a:ext cx="8229600" cy="1143000"/>
          </a:xfrm>
          <a:prstGeom prst="rect">
            <a:avLst/>
          </a:prstGeom>
          <a:noFill/>
          <a:ln w="28575">
            <a:solidFill>
              <a:schemeClr val="tx1"/>
            </a:solidFill>
          </a:ln>
        </p:spPr>
        <p:txBody>
          <a:bodyPr anchor="ctr">
            <a:scene3d>
              <a:camera prst="orthographicFront"/>
              <a:lightRig rig="threePt" dir="t"/>
            </a:scene3d>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fontAlgn="auto"/>
            <a:r>
              <a:rPr lang="zh-CN" altLang="en-US" b="1" strike="noStrike" noProof="1">
                <a:solidFill>
                  <a:srgbClr val="000099"/>
                </a:solidFill>
                <a:effectLst/>
                <a:sym typeface="+mn-ea"/>
              </a:rPr>
              <a:t>诗歌第4节传达了诗人什么感情？</a:t>
            </a:r>
          </a:p>
        </p:txBody>
      </p:sp>
      <p:sp>
        <p:nvSpPr>
          <p:cNvPr id="5" name="内容占位符 2"/>
          <p:cNvSpPr>
            <a:spLocks noGrp="1"/>
          </p:cNvSpPr>
          <p:nvPr/>
        </p:nvSpPr>
        <p:spPr>
          <a:xfrm>
            <a:off x="323528" y="1700808"/>
            <a:ext cx="8620125" cy="4686300"/>
          </a:xfrm>
          <a:prstGeom prst="rect">
            <a:avLst/>
          </a:prstGeom>
          <a:noFill/>
          <a:ln w="9525">
            <a:noFill/>
          </a:ln>
        </p:spPr>
        <p:txBody>
          <a:bodyPr anchor="t"/>
          <a:lst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宋体" panose="02010600030101010101" pitchFamily="2" charset="-122"/>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宋体" panose="02010600030101010101" pitchFamily="2" charset="-122"/>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宋体" panose="02010600030101010101" pitchFamily="2" charset="-122"/>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宋体" panose="02010600030101010101" pitchFamily="2" charset="-122"/>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a:lstStyle>
          <a:p>
            <a:pPr marL="0" indent="0" fontAlgn="base">
              <a:spcBef>
                <a:spcPts val="1200"/>
              </a:spcBef>
              <a:buNone/>
            </a:pPr>
            <a:r>
              <a:rPr lang="en-US" altLang="zh-CN" b="1">
                <a:latin typeface="黑体" panose="02010609060101010101" pitchFamily="49" charset="-122"/>
              </a:rPr>
              <a:t>  </a:t>
            </a:r>
            <a:r>
              <a:rPr lang="zh-CN" altLang="en-US" b="1">
                <a:latin typeface="黑体" panose="02010609060101010101" pitchFamily="49" charset="-122"/>
              </a:rPr>
              <a:t>表达诗人对红烛的殷殷寄语，也是诗人的自勉自励。“有一分热，发一分光”，人生的价值重在奉献。诗人借着红烛的形象激励自己，表达自己的信念和心愿。</a:t>
            </a:r>
          </a:p>
          <a:p>
            <a:pPr marL="0" indent="0" fontAlgn="base">
              <a:spcBef>
                <a:spcPts val="1200"/>
              </a:spcBef>
              <a:buNone/>
            </a:pPr>
            <a:r>
              <a:rPr lang="zh-CN" altLang="en-US" b="1">
                <a:latin typeface="黑体" panose="02010609060101010101" pitchFamily="49" charset="-122"/>
              </a:rPr>
              <a:t>  接着诗人用“烧破”“烧沸”“救出”“捣破”几个动词，拯救民众于水火之中，他要以自己的生命火焰照亮世人使他们觉悟，使他们热血沸腾，使他们奋起，从而积极行动起来求得自身的解放。表现出诗人强烈的历史使命感。</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p:cNvSpPr txBox="1"/>
          <p:nvPr/>
        </p:nvSpPr>
        <p:spPr>
          <a:xfrm>
            <a:off x="395536" y="548680"/>
            <a:ext cx="3881438" cy="5692775"/>
          </a:xfrm>
          <a:prstGeom prst="rect">
            <a:avLst/>
          </a:prstGeom>
          <a:noFill/>
          <a:ln w="9525">
            <a:noFill/>
          </a:ln>
        </p:spPr>
        <p:txBody>
          <a:bodyPr wrap="square" anchor="t">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r>
              <a:rPr lang="zh-CN" altLang="en-US" sz="2800" b="1">
                <a:latin typeface="黑体" panose="02010609060101010101" pitchFamily="49" charset="-122"/>
                <a:ea typeface="黑体" panose="02010609060101010101" pitchFamily="49" charset="-122"/>
              </a:rPr>
              <a:t>红烛啊！</a:t>
            </a:r>
          </a:p>
          <a:p>
            <a:r>
              <a:rPr lang="zh-CN" altLang="en-US" sz="2800" b="1">
                <a:latin typeface="黑体" panose="02010609060101010101" pitchFamily="49" charset="-122"/>
                <a:ea typeface="黑体" panose="02010609060101010101" pitchFamily="49" charset="-122"/>
              </a:rPr>
              <a:t>你心火发光之期，</a:t>
            </a:r>
          </a:p>
          <a:p>
            <a:r>
              <a:rPr lang="zh-CN" altLang="en-US" sz="2800" b="1">
                <a:latin typeface="黑体" panose="02010609060101010101" pitchFamily="49" charset="-122"/>
                <a:ea typeface="黑体" panose="02010609060101010101" pitchFamily="49" charset="-122"/>
              </a:rPr>
              <a:t>正是泪流开始之日。</a:t>
            </a:r>
          </a:p>
          <a:p>
            <a:endParaRPr lang="zh-CN" altLang="en-US" sz="2800" b="1">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rPr>
              <a:t>红烛啊！</a:t>
            </a:r>
          </a:p>
          <a:p>
            <a:r>
              <a:rPr lang="zh-CN" altLang="en-US" sz="2800" b="1">
                <a:latin typeface="黑体" panose="02010609060101010101" pitchFamily="49" charset="-122"/>
                <a:ea typeface="黑体" panose="02010609060101010101" pitchFamily="49" charset="-122"/>
              </a:rPr>
              <a:t>匠人造了你，</a:t>
            </a:r>
          </a:p>
          <a:p>
            <a:r>
              <a:rPr lang="zh-CN" altLang="en-US" sz="2800" b="1">
                <a:latin typeface="黑体" panose="02010609060101010101" pitchFamily="49" charset="-122"/>
                <a:ea typeface="黑体" panose="02010609060101010101" pitchFamily="49" charset="-122"/>
              </a:rPr>
              <a:t>原是为烧的。</a:t>
            </a:r>
          </a:p>
          <a:p>
            <a:r>
              <a:rPr lang="zh-CN" altLang="en-US" sz="2800" b="1">
                <a:latin typeface="黑体" panose="02010609060101010101" pitchFamily="49" charset="-122"/>
                <a:ea typeface="黑体" panose="02010609060101010101" pitchFamily="49" charset="-122"/>
              </a:rPr>
              <a:t>既已烧着，</a:t>
            </a:r>
          </a:p>
          <a:p>
            <a:r>
              <a:rPr lang="zh-CN" altLang="en-US" sz="2800" b="1">
                <a:latin typeface="黑体" panose="02010609060101010101" pitchFamily="49" charset="-122"/>
                <a:ea typeface="黑体" panose="02010609060101010101" pitchFamily="49" charset="-122"/>
              </a:rPr>
              <a:t>又何苦伤心流泪？</a:t>
            </a:r>
          </a:p>
          <a:p>
            <a:r>
              <a:rPr lang="zh-CN" altLang="en-US" sz="2800" b="1">
                <a:latin typeface="黑体" panose="02010609060101010101" pitchFamily="49" charset="-122"/>
                <a:ea typeface="黑体" panose="02010609060101010101" pitchFamily="49" charset="-122"/>
              </a:rPr>
              <a:t>哦！我知道了！</a:t>
            </a:r>
          </a:p>
          <a:p>
            <a:r>
              <a:rPr lang="zh-CN" altLang="en-US" sz="2800" b="1">
                <a:latin typeface="黑体" panose="02010609060101010101" pitchFamily="49" charset="-122"/>
                <a:ea typeface="黑体" panose="02010609060101010101" pitchFamily="49" charset="-122"/>
              </a:rPr>
              <a:t>是残风来侵你的光芒，</a:t>
            </a:r>
          </a:p>
          <a:p>
            <a:r>
              <a:rPr lang="zh-CN" altLang="en-US" sz="2800" b="1">
                <a:latin typeface="黑体" panose="02010609060101010101" pitchFamily="49" charset="-122"/>
                <a:ea typeface="黑体" panose="02010609060101010101" pitchFamily="49" charset="-122"/>
              </a:rPr>
              <a:t>你烧得不稳时，</a:t>
            </a:r>
          </a:p>
          <a:p>
            <a:r>
              <a:rPr lang="zh-CN" altLang="en-US" sz="2800" b="1">
                <a:latin typeface="黑体" panose="02010609060101010101" pitchFamily="49" charset="-122"/>
                <a:ea typeface="黑体" panose="02010609060101010101" pitchFamily="49" charset="-122"/>
              </a:rPr>
              <a:t>才着急得流泪！</a:t>
            </a:r>
          </a:p>
        </p:txBody>
      </p:sp>
      <p:sp>
        <p:nvSpPr>
          <p:cNvPr id="5" name="文本框 3"/>
          <p:cNvSpPr txBox="1"/>
          <p:nvPr/>
        </p:nvSpPr>
        <p:spPr>
          <a:xfrm>
            <a:off x="4716016" y="476672"/>
            <a:ext cx="3759200" cy="2676525"/>
          </a:xfrm>
          <a:prstGeom prst="rect">
            <a:avLst/>
          </a:prstGeom>
          <a:noFill/>
          <a:ln w="9525">
            <a:noFill/>
          </a:ln>
        </p:spPr>
        <p:txBody>
          <a:bodyPr wrap="none" anchor="t">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r>
              <a:rPr lang="zh-CN" altLang="en-US" sz="2800" b="1">
                <a:latin typeface="黑体" panose="02010609060101010101" pitchFamily="49" charset="-122"/>
                <a:ea typeface="黑体" panose="02010609060101010101" pitchFamily="49" charset="-122"/>
                <a:sym typeface="黑体" panose="02010609060101010101" pitchFamily="49" charset="-122"/>
              </a:rPr>
              <a:t>红烛啊！</a:t>
            </a:r>
            <a:endParaRPr lang="zh-CN" altLang="en-US" sz="2800" b="1">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sym typeface="黑体" panose="02010609060101010101" pitchFamily="49" charset="-122"/>
              </a:rPr>
              <a:t>流罢！你怎能不流呢？</a:t>
            </a:r>
            <a:endParaRPr lang="zh-CN" altLang="en-US" sz="2800" b="1">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sym typeface="黑体" panose="02010609060101010101" pitchFamily="49" charset="-122"/>
              </a:rPr>
              <a:t>请将你的脂膏，</a:t>
            </a:r>
            <a:endParaRPr lang="zh-CN" altLang="en-US" sz="2800" b="1">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sym typeface="黑体" panose="02010609060101010101" pitchFamily="49" charset="-122"/>
              </a:rPr>
              <a:t>不息地流向人间，</a:t>
            </a:r>
            <a:endParaRPr lang="zh-CN" altLang="en-US" sz="2800" b="1">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sym typeface="黑体" panose="02010609060101010101" pitchFamily="49" charset="-122"/>
              </a:rPr>
              <a:t>培出慰藉的花儿，</a:t>
            </a:r>
            <a:endParaRPr lang="zh-CN" altLang="en-US" sz="2800" b="1">
              <a:latin typeface="黑体" panose="02010609060101010101" pitchFamily="49" charset="-122"/>
              <a:ea typeface="黑体" panose="02010609060101010101" pitchFamily="49" charset="-122"/>
            </a:endParaRPr>
          </a:p>
          <a:p>
            <a:r>
              <a:rPr lang="zh-CN" altLang="en-US" sz="2800" b="1">
                <a:latin typeface="黑体" panose="02010609060101010101" pitchFamily="49" charset="-122"/>
                <a:ea typeface="黑体" panose="02010609060101010101" pitchFamily="49" charset="-122"/>
                <a:sym typeface="黑体" panose="02010609060101010101" pitchFamily="49" charset="-122"/>
              </a:rPr>
              <a:t>结成快乐的果子！</a:t>
            </a:r>
          </a:p>
        </p:txBody>
      </p:sp>
      <p:pic>
        <p:nvPicPr>
          <p:cNvPr id="6" name="图片 5"/>
          <p:cNvPicPr>
            <a:picLocks noChangeAspect="1"/>
          </p:cNvPicPr>
          <p:nvPr/>
        </p:nvPicPr>
        <p:blipFill>
          <a:blip r:embed="rId2" cstate="print"/>
          <a:stretch>
            <a:fillRect/>
          </a:stretch>
        </p:blipFill>
        <p:spPr>
          <a:xfrm>
            <a:off x="5076056" y="3429000"/>
            <a:ext cx="2644775" cy="3068638"/>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552" y="476672"/>
            <a:ext cx="6278880" cy="706755"/>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wrap="none" rtlCol="0" anchor="t">
            <a:spAutoFit/>
          </a:bodyPr>
          <a:lstStyle>
            <a:lvl1pPr marL="0" algn="l" rtl="0" eaLnBrk="1" latinLnBrk="0" hangingPunct="1">
              <a:defRPr kumimoji="0" kern="1200">
                <a:solidFill>
                  <a:schemeClr val="dk1"/>
                </a:solidFill>
                <a:latin typeface="+mn-lt"/>
                <a:ea typeface="+mn-ea"/>
                <a:cs typeface="+mn-cs"/>
              </a:defRPr>
            </a:lvl1pPr>
            <a:lvl2pPr marL="457200" algn="l" rtl="0" eaLnBrk="1" latinLnBrk="0" hangingPunct="1">
              <a:defRPr kumimoji="0" kern="1200">
                <a:solidFill>
                  <a:schemeClr val="dk1"/>
                </a:solidFill>
                <a:latin typeface="+mn-lt"/>
                <a:ea typeface="+mn-ea"/>
                <a:cs typeface="+mn-cs"/>
              </a:defRPr>
            </a:lvl2pPr>
            <a:lvl3pPr marL="914400" algn="l" rtl="0" eaLnBrk="1" latinLnBrk="0" hangingPunct="1">
              <a:defRPr kumimoji="0" kern="1200">
                <a:solidFill>
                  <a:schemeClr val="dk1"/>
                </a:solidFill>
                <a:latin typeface="+mn-lt"/>
                <a:ea typeface="+mn-ea"/>
                <a:cs typeface="+mn-cs"/>
              </a:defRPr>
            </a:lvl3pPr>
            <a:lvl4pPr marL="1371600" algn="l" rtl="0" eaLnBrk="1" latinLnBrk="0" hangingPunct="1">
              <a:defRPr kumimoji="0" kern="1200">
                <a:solidFill>
                  <a:schemeClr val="dk1"/>
                </a:solidFill>
                <a:latin typeface="+mn-lt"/>
                <a:ea typeface="+mn-ea"/>
                <a:cs typeface="+mn-cs"/>
              </a:defRPr>
            </a:lvl4pPr>
            <a:lvl5pPr marL="1828800" algn="l" rtl="0" eaLnBrk="1" latinLnBrk="0" hangingPunct="1">
              <a:defRPr kumimoji="0" kern="1200">
                <a:solidFill>
                  <a:schemeClr val="dk1"/>
                </a:solidFill>
                <a:latin typeface="+mn-lt"/>
                <a:ea typeface="+mn-ea"/>
                <a:cs typeface="+mn-cs"/>
              </a:defRPr>
            </a:lvl5pPr>
            <a:lvl6pPr marL="2286000" algn="l" rtl="0" eaLnBrk="1" latinLnBrk="0" hangingPunct="1">
              <a:defRPr kumimoji="0" kern="1200">
                <a:solidFill>
                  <a:schemeClr val="dk1"/>
                </a:solidFill>
                <a:latin typeface="+mn-lt"/>
                <a:ea typeface="+mn-ea"/>
                <a:cs typeface="+mn-cs"/>
              </a:defRPr>
            </a:lvl6pPr>
            <a:lvl7pPr marL="2743200" algn="l" rtl="0" eaLnBrk="1" latinLnBrk="0" hangingPunct="1">
              <a:defRPr kumimoji="0" kern="1200">
                <a:solidFill>
                  <a:schemeClr val="dk1"/>
                </a:solidFill>
                <a:latin typeface="+mn-lt"/>
                <a:ea typeface="+mn-ea"/>
                <a:cs typeface="+mn-cs"/>
              </a:defRPr>
            </a:lvl7pPr>
            <a:lvl8pPr marL="3200400" algn="l" rtl="0" eaLnBrk="1" latinLnBrk="0" hangingPunct="1">
              <a:defRPr kumimoji="0" kern="1200">
                <a:solidFill>
                  <a:schemeClr val="dk1"/>
                </a:solidFill>
                <a:latin typeface="+mn-lt"/>
                <a:ea typeface="+mn-ea"/>
                <a:cs typeface="+mn-cs"/>
              </a:defRPr>
            </a:lvl8pPr>
            <a:lvl9pPr marL="3657600" algn="l" rtl="0" eaLnBrk="1" latinLnBrk="0" hangingPunct="1">
              <a:defRPr kumimoji="0" kern="1200">
                <a:solidFill>
                  <a:schemeClr val="dk1"/>
                </a:solidFill>
                <a:latin typeface="+mn-lt"/>
                <a:ea typeface="+mn-ea"/>
                <a:cs typeface="+mn-cs"/>
              </a:defRPr>
            </a:lvl9pPr>
          </a:lstStyle>
          <a:p>
            <a:pPr algn="ctr" fontAlgn="base"/>
            <a:r>
              <a:rPr lang="zh-CN" altLang="en-US" sz="4000" b="1" strike="noStrike" noProof="1">
                <a:solidFill>
                  <a:srgbClr val="000099"/>
                </a:solidFill>
                <a:effectLst/>
                <a:latin typeface="微软雅黑" panose="020B0503020204020204" pitchFamily="34" charset="-122"/>
                <a:ea typeface="微软雅黑" panose="020B0503020204020204" pitchFamily="34" charset="-122"/>
              </a:rPr>
              <a:t>诗人面对烛泪有哪些思考？</a:t>
            </a:r>
          </a:p>
        </p:txBody>
      </p:sp>
      <p:sp>
        <p:nvSpPr>
          <p:cNvPr id="5" name="文本框 2"/>
          <p:cNvSpPr txBox="1"/>
          <p:nvPr/>
        </p:nvSpPr>
        <p:spPr>
          <a:xfrm>
            <a:off x="323528" y="1340768"/>
            <a:ext cx="8551863" cy="5307012"/>
          </a:xfrm>
          <a:prstGeom prst="rect">
            <a:avLst/>
          </a:prstGeom>
          <a:noFill/>
          <a:ln w="9525">
            <a:noFill/>
          </a:ln>
        </p:spPr>
        <p:txBody>
          <a:bodyPr wrap="square" anchor="t">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nSpc>
                <a:spcPts val="4525"/>
              </a:lnSpc>
            </a:pPr>
            <a:r>
              <a:rPr lang="en-US" altLang="zh-CN" sz="3200">
                <a:latin typeface="黑体" panose="02010609060101010101" pitchFamily="49" charset="-122"/>
                <a:ea typeface="黑体" panose="02010609060101010101" pitchFamily="49" charset="-122"/>
              </a:rPr>
              <a:t>  </a:t>
            </a:r>
            <a:r>
              <a:rPr lang="zh-CN" altLang="en-US" sz="3200">
                <a:latin typeface="黑体" panose="02010609060101010101" pitchFamily="49" charset="-122"/>
                <a:ea typeface="黑体" panose="02010609060101010101" pitchFamily="49" charset="-122"/>
              </a:rPr>
              <a:t>“</a:t>
            </a:r>
            <a:r>
              <a:rPr lang="zh-CN" altLang="en-US" sz="3200" b="1">
                <a:solidFill>
                  <a:srgbClr val="FF0000"/>
                </a:solidFill>
                <a:latin typeface="黑体" panose="02010609060101010101" pitchFamily="49" charset="-122"/>
                <a:ea typeface="黑体" panose="02010609060101010101" pitchFamily="49" charset="-122"/>
              </a:rPr>
              <a:t>既已烧着，又何苦伤心流泪？</a:t>
            </a:r>
            <a:r>
              <a:rPr lang="zh-CN" altLang="en-US" sz="3200" b="1">
                <a:latin typeface="黑体" panose="02010609060101010101" pitchFamily="49" charset="-122"/>
                <a:ea typeface="黑体" panose="02010609060101010101" pitchFamily="49" charset="-122"/>
              </a:rPr>
              <a:t>”诗人仍在怀疑这种自我奉献、自我牺牲的真实性。而烛泪是因风而起，却依然燃烧。所以，那泪，是红烛为不能最快实现自己的理想而流泪。诗人歌颂红烛的奉献的精神，歌颂不屈不挠的精神。这是焦急的泪，也是喜悦的泪！它会“</a:t>
            </a:r>
            <a:r>
              <a:rPr lang="zh-CN" altLang="en-US" sz="3200" b="1">
                <a:solidFill>
                  <a:srgbClr val="FF0000"/>
                </a:solidFill>
                <a:latin typeface="黑体" panose="02010609060101010101" pitchFamily="49" charset="-122"/>
                <a:ea typeface="黑体" panose="02010609060101010101" pitchFamily="49" charset="-122"/>
              </a:rPr>
              <a:t>培出慰藉的花儿，结成快乐的果子</a:t>
            </a:r>
            <a:r>
              <a:rPr lang="zh-CN" altLang="en-US" sz="3200" b="1">
                <a:latin typeface="黑体" panose="02010609060101010101" pitchFamily="49" charset="-122"/>
                <a:ea typeface="黑体" panose="02010609060101010101" pitchFamily="49" charset="-122"/>
              </a:rPr>
              <a:t>”，反映出苦难社会需要光明、勇气、牺牲，终会驱除黑暗，带来一个全新的世界。</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467544" y="764704"/>
            <a:ext cx="6278880" cy="4399915"/>
          </a:xfrm>
          <a:prstGeom prst="rect">
            <a:avLst/>
          </a:prstGeom>
          <a:noFill/>
        </p:spPr>
        <p:txBody>
          <a:bodyPr wrap="none" rtlCol="0">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r>
              <a:rPr lang="zh-CN" altLang="en-US" sz="4000" b="1" noProof="1">
                <a:latin typeface="微软雅黑" panose="020B0503020204020204" pitchFamily="34" charset="-122"/>
                <a:ea typeface="微软雅黑" panose="020B0503020204020204" pitchFamily="34" charset="-122"/>
                <a:cs typeface="微软雅黑" panose="020B0503020204020204" pitchFamily="34" charset="-122"/>
              </a:rPr>
              <a:t>红烛啊！</a:t>
            </a:r>
          </a:p>
          <a:p>
            <a:r>
              <a:rPr lang="zh-CN" altLang="en-US" sz="4000" b="1" noProof="1">
                <a:latin typeface="微软雅黑" panose="020B0503020204020204" pitchFamily="34" charset="-122"/>
                <a:ea typeface="微软雅黑" panose="020B0503020204020204" pitchFamily="34" charset="-122"/>
                <a:cs typeface="微软雅黑" panose="020B0503020204020204" pitchFamily="34" charset="-122"/>
              </a:rPr>
              <a:t>你流一滴泪，灰一分心。</a:t>
            </a:r>
          </a:p>
          <a:p>
            <a:r>
              <a:rPr lang="zh-CN" altLang="en-US" sz="4000" b="1" noProof="1">
                <a:latin typeface="微软雅黑" panose="020B0503020204020204" pitchFamily="34" charset="-122"/>
                <a:ea typeface="微软雅黑" panose="020B0503020204020204" pitchFamily="34" charset="-122"/>
                <a:cs typeface="微软雅黑" panose="020B0503020204020204" pitchFamily="34" charset="-122"/>
              </a:rPr>
              <a:t>灰心流泪你的成果，</a:t>
            </a:r>
          </a:p>
          <a:p>
            <a:r>
              <a:rPr lang="zh-CN" altLang="en-US" sz="4000" b="1" noProof="1">
                <a:latin typeface="微软雅黑" panose="020B0503020204020204" pitchFamily="34" charset="-122"/>
                <a:ea typeface="微软雅黑" panose="020B0503020204020204" pitchFamily="34" charset="-122"/>
                <a:cs typeface="微软雅黑" panose="020B0503020204020204" pitchFamily="34" charset="-122"/>
              </a:rPr>
              <a:t>创造光明你的原因。</a:t>
            </a:r>
          </a:p>
          <a:p>
            <a:endParaRPr lang="zh-CN" altLang="en-US" sz="4000" b="1" noProof="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4000" b="1" noProof="1">
                <a:latin typeface="微软雅黑" panose="020B0503020204020204" pitchFamily="34" charset="-122"/>
                <a:ea typeface="微软雅黑" panose="020B0503020204020204" pitchFamily="34" charset="-122"/>
                <a:cs typeface="微软雅黑" panose="020B0503020204020204" pitchFamily="34" charset="-122"/>
              </a:rPr>
              <a:t>红烛啊！</a:t>
            </a:r>
          </a:p>
          <a:p>
            <a:r>
              <a:rPr lang="zh-CN" altLang="en-US" sz="4000" b="1" noProof="1">
                <a:latin typeface="微软雅黑" panose="020B0503020204020204" pitchFamily="34" charset="-122"/>
                <a:ea typeface="微软雅黑" panose="020B0503020204020204" pitchFamily="34" charset="-122"/>
                <a:cs typeface="微软雅黑" panose="020B0503020204020204" pitchFamily="34" charset="-122"/>
              </a:rPr>
              <a:t>“莫问收获，但问耕耘。”</a:t>
            </a:r>
          </a:p>
        </p:txBody>
      </p:sp>
      <p:pic>
        <p:nvPicPr>
          <p:cNvPr id="3" name="图片 2"/>
          <p:cNvPicPr>
            <a:picLocks noChangeAspect="1"/>
          </p:cNvPicPr>
          <p:nvPr/>
        </p:nvPicPr>
        <p:blipFill>
          <a:blip r:embed="rId2" cstate="print"/>
          <a:stretch>
            <a:fillRect/>
          </a:stretch>
        </p:blipFill>
        <p:spPr>
          <a:xfrm>
            <a:off x="6588224" y="836712"/>
            <a:ext cx="1800200" cy="3236912"/>
          </a:xfrm>
          <a:prstGeom prst="rect">
            <a:avLst/>
          </a:prstGeom>
          <a:noFill/>
          <a:ln w="9525">
            <a:noFill/>
          </a:ln>
        </p:spPr>
      </p:pic>
      <p:sp>
        <p:nvSpPr>
          <p:cNvPr id="4" name="文本框 3"/>
          <p:cNvSpPr txBox="1"/>
          <p:nvPr/>
        </p:nvSpPr>
        <p:spPr>
          <a:xfrm>
            <a:off x="251520" y="5373216"/>
            <a:ext cx="8712968" cy="1198562"/>
          </a:xfrm>
          <a:prstGeom prst="rect">
            <a:avLst/>
          </a:prstGeom>
          <a:noFill/>
          <a:ln w="9525">
            <a:noFill/>
          </a:ln>
        </p:spPr>
        <p:txBody>
          <a:bodyPr wrap="square" anchor="t">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r>
              <a:rPr lang="en-US" altLang="zh-CN" sz="3600" b="1">
                <a:solidFill>
                  <a:srgbClr val="1F2DA8"/>
                </a:solidFill>
                <a:latin typeface="微软雅黑" panose="020B0503020204020204" pitchFamily="34" charset="-122"/>
                <a:ea typeface="微软雅黑" panose="020B0503020204020204" pitchFamily="34" charset="-122"/>
              </a:rPr>
              <a:t>   </a:t>
            </a:r>
            <a:r>
              <a:rPr lang="zh-CN" altLang="en-US" sz="3600" b="1">
                <a:solidFill>
                  <a:srgbClr val="1F2DA8"/>
                </a:solidFill>
                <a:latin typeface="微软雅黑" panose="020B0503020204020204" pitchFamily="34" charset="-122"/>
                <a:ea typeface="微软雅黑" panose="020B0503020204020204" pitchFamily="34" charset="-122"/>
              </a:rPr>
              <a:t>第八、九节的呼唤，一声是同情的呼唤，一声是鼓励的呼唤。</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269082" y="705643"/>
            <a:ext cx="8605837" cy="5446713"/>
          </a:xfrm>
          <a:prstGeom prst="rect">
            <a:avLst/>
          </a:prstGeom>
          <a:noFill/>
          <a:ln w="9525">
            <a:noFill/>
          </a:ln>
        </p:spPr>
        <p:txBody>
          <a:bodyPr wrap="square" anchor="t">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nSpc>
                <a:spcPts val="5225"/>
              </a:lnSpc>
            </a:pPr>
            <a:r>
              <a:rPr lang="en-US" altLang="zh-CN" sz="3600" b="1">
                <a:latin typeface="黑体" panose="02010609060101010101" pitchFamily="49" charset="-122"/>
                <a:ea typeface="黑体" panose="02010609060101010101" pitchFamily="49" charset="-122"/>
              </a:rPr>
              <a:t> “</a:t>
            </a:r>
            <a:r>
              <a:rPr lang="zh-CN" altLang="en-US" sz="3600" b="1">
                <a:solidFill>
                  <a:srgbClr val="FF0000"/>
                </a:solidFill>
                <a:latin typeface="黑体" panose="02010609060101010101" pitchFamily="49" charset="-122"/>
                <a:ea typeface="黑体" panose="02010609060101010101" pitchFamily="49" charset="-122"/>
              </a:rPr>
              <a:t>灰心流泪你的果，创造光明你的因。</a:t>
            </a:r>
            <a:r>
              <a:rPr lang="zh-CN" altLang="en-US" sz="3600" b="1">
                <a:latin typeface="黑体" panose="02010609060101010101" pitchFamily="49" charset="-122"/>
                <a:ea typeface="黑体" panose="02010609060101010101" pitchFamily="49" charset="-122"/>
              </a:rPr>
              <a:t>”这样的因果关系是多么不公平，不合理，为着“创造光明”，结果只落得“灰心流泪”，但这是社会使然。在这样的社会中生活，只有作不屈的奉献，诗人劝勉红烛，也就是劝勉自己：“</a:t>
            </a:r>
            <a:r>
              <a:rPr lang="zh-CN" altLang="en-US" sz="3600" b="1">
                <a:solidFill>
                  <a:srgbClr val="FF0000"/>
                </a:solidFill>
                <a:latin typeface="黑体" panose="02010609060101010101" pitchFamily="49" charset="-122"/>
                <a:ea typeface="黑体" panose="02010609060101010101" pitchFamily="49" charset="-122"/>
              </a:rPr>
              <a:t>红烛啊！‘莫问收获，但问耕耘’。</a:t>
            </a:r>
            <a:r>
              <a:rPr lang="zh-CN" altLang="en-US" sz="3600" b="1">
                <a:latin typeface="黑体" panose="02010609060101010101" pitchFamily="49" charset="-122"/>
                <a:ea typeface="黑体" panose="02010609060101010101" pitchFamily="49" charset="-122"/>
              </a:rPr>
              <a:t>”收束精警有力，与李商隐诗首尾呼应，诗情得到了凝聚与升华。</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269875" y="905668"/>
            <a:ext cx="8604250" cy="5046663"/>
          </a:xfrm>
          <a:prstGeom prst="rect">
            <a:avLst/>
          </a:prstGeom>
          <a:noFill/>
          <a:ln w="9525">
            <a:noFill/>
          </a:ln>
        </p:spPr>
        <p:txBody>
          <a:bodyPr wrap="square" anchor="t">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nSpc>
                <a:spcPts val="5525"/>
              </a:lnSpc>
            </a:pPr>
            <a:r>
              <a:rPr lang="zh-CN" altLang="en-US" sz="3600" b="1">
                <a:latin typeface="黑体" panose="02010609060101010101" pitchFamily="49" charset="-122"/>
                <a:ea typeface="黑体" panose="02010609060101010101" pitchFamily="49" charset="-122"/>
              </a:rPr>
              <a:t>  人们常说，“一分耕耘，一分收获”，这本是理所当然的。但是，在不合理的社会里，耕耘者需要更高的思想品格，只要创造光明，个人的得失荣辱一切在所不计。这正是闻一多人格美的集中体现。他热爱祖国，热爱人民，毫不顾惜个人的得失荣辱，那是极其伟大崇高的献身精神。</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539552" y="188640"/>
            <a:ext cx="2551112" cy="1225550"/>
          </a:xfrm>
          <a:prstGeom prst="rect">
            <a:avLst/>
          </a:prstGeom>
          <a:noFill/>
          <a:ln w="9525">
            <a:noFill/>
          </a:ln>
        </p:spPr>
      </p:pic>
      <p:sp>
        <p:nvSpPr>
          <p:cNvPr id="3" name="标题 1"/>
          <p:cNvSpPr>
            <a:spLocks noGrp="1"/>
          </p:cNvSpPr>
          <p:nvPr/>
        </p:nvSpPr>
        <p:spPr>
          <a:xfrm>
            <a:off x="4211960" y="404664"/>
            <a:ext cx="2978150" cy="742950"/>
          </a:xfrm>
          <a:prstGeom prst="rect">
            <a:avLst/>
          </a:prstGeom>
          <a:solidFill>
            <a:srgbClr val="6D6310"/>
          </a:solidFill>
          <a:ln w="9525">
            <a:noFill/>
          </a:ln>
        </p:spPr>
        <p:txBody>
          <a:bodyPr anchor="ctr"/>
          <a:lstStyle>
            <a:lvl1pPr lvl="0">
              <a:buClrTx/>
              <a:buSzTx/>
              <a:buFontTx/>
              <a:defRPr/>
            </a:lvl1pPr>
          </a:lstStyle>
          <a:p>
            <a:pPr lvl="0" algn="ctr">
              <a:buClrTx/>
              <a:buSzTx/>
              <a:buFontTx/>
            </a:pPr>
            <a:r>
              <a:rPr lang="zh-CN" altLang="en-US" sz="4400" b="1">
                <a:solidFill>
                  <a:schemeClr val="bg1"/>
                </a:solidFill>
                <a:latin typeface="+mj-ea"/>
                <a:ea typeface="+mj-ea"/>
              </a:rPr>
              <a:t>主 旨</a:t>
            </a:r>
          </a:p>
        </p:txBody>
      </p:sp>
      <p:sp>
        <p:nvSpPr>
          <p:cNvPr id="4" name="文本框 8"/>
          <p:cNvSpPr txBox="1"/>
          <p:nvPr/>
        </p:nvSpPr>
        <p:spPr>
          <a:xfrm>
            <a:off x="323528" y="1628800"/>
            <a:ext cx="8385175" cy="5008563"/>
          </a:xfrm>
          <a:prstGeom prst="rect">
            <a:avLst/>
          </a:prstGeom>
          <a:solidFill>
            <a:srgbClr val="F3E3DA"/>
          </a:solidFill>
          <a:ln w="9525">
            <a:noFill/>
          </a:ln>
        </p:spPr>
        <p:txBody>
          <a:bodyPr wrap="square" anchor="t">
            <a:spAutoFit/>
          </a:bodyPr>
          <a:lst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lstStyle>
          <a:p>
            <a:pPr algn="just">
              <a:lnSpc>
                <a:spcPts val="4265"/>
              </a:lnSpc>
            </a:pPr>
            <a:r>
              <a:rPr lang="en-US" altLang="zh-CN" sz="2800" b="1">
                <a:latin typeface="黑体" panose="02010609060101010101" pitchFamily="49" charset="-122"/>
                <a:ea typeface="宋体" panose="02010600030101010101" pitchFamily="2" charset="-122"/>
              </a:rPr>
              <a:t>   </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红烛</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是诗人内心的真实剖白。诗人将自己比作红烛，要用那微弱的光和热来照亮险恶的前途，去烧破世人的迷梦，捣破禁锢着人们灵魂的监狱，为人间培养出“慰藉的花儿”和“快乐的果子”。尽管“流一滴泪，灰一分心</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，但是直到“蜡炬成灰泪始干”，也在所不惜。</a:t>
            </a:r>
            <a:endParaRPr lang="en-US" altLang="zh-CN" sz="2800" b="1">
              <a:latin typeface="黑体" panose="02010609060101010101" pitchFamily="49" charset="-122"/>
              <a:ea typeface="黑体" panose="02010609060101010101" pitchFamily="49" charset="-122"/>
            </a:endParaRPr>
          </a:p>
          <a:p>
            <a:pPr algn="just">
              <a:lnSpc>
                <a:spcPts val="4265"/>
              </a:lnSpc>
            </a:pPr>
            <a:r>
              <a:rPr lang="zh-CN" altLang="en-US" sz="2800" b="1">
                <a:latin typeface="黑体" panose="02010609060101010101" pitchFamily="49" charset="-122"/>
                <a:ea typeface="黑体" panose="02010609060101010101" pitchFamily="49" charset="-122"/>
              </a:rPr>
              <a:t>    诗人通过红烛这一意象，表现了自己的赤诚之心和奉献精神，表达了自己对祖国前途的执着追求和献身祖国的伟大抱负。</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11960" y="274638"/>
            <a:ext cx="4474840" cy="850106"/>
          </a:xfrm>
        </p:spPr>
        <p:style>
          <a:lnRef idx="2">
            <a:schemeClr val="dk1"/>
          </a:lnRef>
          <a:fillRef idx="1">
            <a:schemeClr val="lt1"/>
          </a:fillRef>
          <a:effectRef idx="0">
            <a:schemeClr val="dk1"/>
          </a:effectRef>
          <a:fontRef idx="minor">
            <a:schemeClr val="dk1"/>
          </a:fontRef>
        </p:style>
        <p:txBody>
          <a:bodyPr/>
          <a:lstStyle/>
          <a:p>
            <a:r>
              <a:rPr lang="zh-CN" altLang="en-US" b="1" dirty="0" smtClean="0">
                <a:latin typeface="+mj-ea"/>
                <a:ea typeface="+mj-ea"/>
              </a:rPr>
              <a:t>作</a:t>
            </a:r>
            <a:r>
              <a:rPr lang="zh-CN" altLang="en-US" b="1" dirty="0" smtClean="0">
                <a:latin typeface="+mj-ea"/>
                <a:ea typeface="+mj-ea"/>
              </a:rPr>
              <a:t>者简介</a:t>
            </a:r>
            <a:endParaRPr lang="zh-CN" altLang="en-US" b="1" dirty="0">
              <a:latin typeface="+mj-ea"/>
              <a:ea typeface="+mj-ea"/>
            </a:endParaRPr>
          </a:p>
        </p:txBody>
      </p:sp>
      <p:sp>
        <p:nvSpPr>
          <p:cNvPr id="3" name="内容占位符 2"/>
          <p:cNvSpPr>
            <a:spLocks noGrp="1"/>
          </p:cNvSpPr>
          <p:nvPr>
            <p:ph idx="1"/>
          </p:nvPr>
        </p:nvSpPr>
        <p:spPr>
          <a:xfrm>
            <a:off x="3491880" y="1268760"/>
            <a:ext cx="5472608" cy="5400600"/>
          </a:xfrm>
        </p:spPr>
        <p:txBody>
          <a:bodyPr>
            <a:normAutofit/>
          </a:bodyPr>
          <a:lstStyle/>
          <a:p>
            <a:pPr marL="1588" indent="-1588">
              <a:buNone/>
            </a:pPr>
            <a:r>
              <a:rPr lang="zh-CN" altLang="en-US" b="1" kern="0" dirty="0" smtClean="0">
                <a:latin typeface="楷体" panose="02010609060101010101" pitchFamily="49" charset="-122"/>
                <a:ea typeface="楷体" panose="02010609060101010101" pitchFamily="49" charset="-122"/>
              </a:rPr>
              <a:t>早年参加</a:t>
            </a:r>
            <a:r>
              <a:rPr lang="zh-CN" altLang="en-US" b="1" kern="0" dirty="0" smtClean="0">
                <a:solidFill>
                  <a:srgbClr val="FF0000"/>
                </a:solidFill>
                <a:latin typeface="楷体" panose="02010609060101010101" pitchFamily="49" charset="-122"/>
                <a:ea typeface="楷体" panose="02010609060101010101" pitchFamily="49" charset="-122"/>
              </a:rPr>
              <a:t>新月社</a:t>
            </a:r>
            <a:r>
              <a:rPr lang="zh-CN" altLang="en-US" b="1" kern="0" dirty="0" smtClean="0">
                <a:latin typeface="楷体" panose="02010609060101010101" pitchFamily="49" charset="-122"/>
                <a:ea typeface="楷体" panose="02010609060101010101" pitchFamily="49" charset="-122"/>
              </a:rPr>
              <a:t>，提倡新格律体诗。他的诗具有极强的民族意识和民族气质。代表作</a:t>
            </a:r>
            <a:r>
              <a:rPr lang="zh-CN" altLang="en-US" b="1" kern="0" dirty="0" smtClean="0">
                <a:solidFill>
                  <a:srgbClr val="FF0000"/>
                </a:solidFill>
                <a:latin typeface="楷体" panose="02010609060101010101" pitchFamily="49" charset="-122"/>
                <a:ea typeface="楷体" panose="02010609060101010101" pitchFamily="49" charset="-122"/>
              </a:rPr>
              <a:t>《红烛》、《死水》</a:t>
            </a:r>
            <a:r>
              <a:rPr lang="zh-CN" altLang="en-US" b="1" kern="0" dirty="0" smtClean="0">
                <a:latin typeface="楷体" panose="02010609060101010101" pitchFamily="49" charset="-122"/>
                <a:ea typeface="楷体" panose="02010609060101010101" pitchFamily="49" charset="-122"/>
              </a:rPr>
              <a:t>具有沉郁奇丽的艺术风格，整齐、和谐的艺术表现，影响颇大。</a:t>
            </a:r>
            <a:endParaRPr lang="zh-CN" altLang="en-US" dirty="0"/>
          </a:p>
        </p:txBody>
      </p:sp>
      <p:pic>
        <p:nvPicPr>
          <p:cNvPr id="6" name="图片 5" descr="35228546"/>
          <p:cNvPicPr>
            <a:picLocks noChangeAspect="1"/>
          </p:cNvPicPr>
          <p:nvPr/>
        </p:nvPicPr>
        <p:blipFill>
          <a:blip r:embed="rId2" cstate="print"/>
          <a:stretch>
            <a:fillRect/>
          </a:stretch>
        </p:blipFill>
        <p:spPr>
          <a:xfrm>
            <a:off x="179512" y="260648"/>
            <a:ext cx="3240360" cy="626427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11960" y="274638"/>
            <a:ext cx="4474840" cy="850106"/>
          </a:xfrm>
        </p:spPr>
        <p:style>
          <a:lnRef idx="2">
            <a:schemeClr val="dk1"/>
          </a:lnRef>
          <a:fillRef idx="1">
            <a:schemeClr val="lt1"/>
          </a:fillRef>
          <a:effectRef idx="0">
            <a:schemeClr val="dk1"/>
          </a:effectRef>
          <a:fontRef idx="minor">
            <a:schemeClr val="dk1"/>
          </a:fontRef>
        </p:style>
        <p:txBody>
          <a:bodyPr/>
          <a:lstStyle/>
          <a:p>
            <a:r>
              <a:rPr lang="zh-CN" altLang="en-US" b="1" dirty="0" smtClean="0">
                <a:latin typeface="+mj-ea"/>
                <a:ea typeface="+mj-ea"/>
              </a:rPr>
              <a:t>写作背景</a:t>
            </a:r>
            <a:endParaRPr lang="zh-CN" altLang="en-US" b="1" dirty="0">
              <a:latin typeface="+mj-ea"/>
              <a:ea typeface="+mj-ea"/>
            </a:endParaRPr>
          </a:p>
        </p:txBody>
      </p:sp>
      <p:sp>
        <p:nvSpPr>
          <p:cNvPr id="3" name="内容占位符 2"/>
          <p:cNvSpPr>
            <a:spLocks noGrp="1"/>
          </p:cNvSpPr>
          <p:nvPr>
            <p:ph idx="1"/>
          </p:nvPr>
        </p:nvSpPr>
        <p:spPr>
          <a:xfrm>
            <a:off x="3491880" y="1268760"/>
            <a:ext cx="5472608" cy="5400600"/>
          </a:xfrm>
        </p:spPr>
        <p:txBody>
          <a:bodyPr>
            <a:normAutofit/>
          </a:bodyPr>
          <a:lstStyle/>
          <a:p>
            <a:pPr marL="1588" indent="-1588" algn="just">
              <a:lnSpc>
                <a:spcPts val="4400"/>
              </a:lnSpc>
              <a:buNone/>
            </a:pPr>
            <a:r>
              <a:rPr lang="zh-CN" altLang="en-US" b="1" dirty="0" smtClean="0">
                <a:latin typeface="黑体" panose="02010609060101010101" pitchFamily="49" charset="-122"/>
                <a:ea typeface="黑体" panose="02010609060101010101" pitchFamily="49" charset="-122"/>
              </a:rPr>
              <a:t>1922年闻一多赴美国留学，他不堪忍受受到的歧视，写过许多爱国诗篇。1926年从美国归来，但看到的是北洋军阀统治下民不聊生、政治腐败、经济凋弊的黑暗现实，极为失望。正是这种为现实所冷却了的爱和期望，成为了其诗的深层根基。</a:t>
            </a:r>
            <a:endParaRPr lang="zh-CN" altLang="en-US" b="1" dirty="0">
              <a:latin typeface="黑体" panose="02010609060101010101" pitchFamily="49" charset="-122"/>
              <a:ea typeface="黑体" panose="02010609060101010101" pitchFamily="49" charset="-122"/>
            </a:endParaRPr>
          </a:p>
        </p:txBody>
      </p:sp>
      <p:pic>
        <p:nvPicPr>
          <p:cNvPr id="6" name="图片 5" descr="31SDZ8OothL._SL500_AA500_"/>
          <p:cNvPicPr>
            <a:picLocks noChangeAspect="1"/>
          </p:cNvPicPr>
          <p:nvPr/>
        </p:nvPicPr>
        <p:blipFill>
          <a:blip r:embed="rId2" cstate="print"/>
          <a:stretch>
            <a:fillRect/>
          </a:stretch>
        </p:blipFill>
        <p:spPr>
          <a:xfrm>
            <a:off x="251520" y="332656"/>
            <a:ext cx="3297238" cy="5616575"/>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11960" y="274638"/>
            <a:ext cx="4474840" cy="850106"/>
          </a:xfrm>
        </p:spPr>
        <p:style>
          <a:lnRef idx="2">
            <a:schemeClr val="dk1"/>
          </a:lnRef>
          <a:fillRef idx="1">
            <a:schemeClr val="lt1"/>
          </a:fillRef>
          <a:effectRef idx="0">
            <a:schemeClr val="dk1"/>
          </a:effectRef>
          <a:fontRef idx="minor">
            <a:schemeClr val="dk1"/>
          </a:fontRef>
        </p:style>
        <p:txBody>
          <a:bodyPr/>
          <a:lstStyle/>
          <a:p>
            <a:r>
              <a:rPr lang="zh-CN" altLang="en-US" b="1" dirty="0" smtClean="0">
                <a:latin typeface="+mj-ea"/>
                <a:ea typeface="+mj-ea"/>
              </a:rPr>
              <a:t>一个诗人</a:t>
            </a:r>
            <a:endParaRPr lang="zh-CN" altLang="en-US" b="1" dirty="0">
              <a:latin typeface="+mj-ea"/>
              <a:ea typeface="+mj-ea"/>
            </a:endParaRPr>
          </a:p>
        </p:txBody>
      </p:sp>
      <p:sp>
        <p:nvSpPr>
          <p:cNvPr id="3" name="内容占位符 2"/>
          <p:cNvSpPr>
            <a:spLocks noGrp="1"/>
          </p:cNvSpPr>
          <p:nvPr>
            <p:ph idx="1"/>
          </p:nvPr>
        </p:nvSpPr>
        <p:spPr>
          <a:xfrm>
            <a:off x="3491880" y="1268760"/>
            <a:ext cx="5472608" cy="5400600"/>
          </a:xfrm>
        </p:spPr>
        <p:txBody>
          <a:bodyPr>
            <a:normAutofit/>
          </a:bodyPr>
          <a:lstStyle/>
          <a:p>
            <a:pPr marL="1588" indent="-1588" algn="just">
              <a:lnSpc>
                <a:spcPts val="4400"/>
              </a:lnSpc>
              <a:buNone/>
            </a:pP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五四”前后开始进行新诗创作，有著名诗集</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红烛</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死水</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，从生活中捕捉具体的形象，以诗的意象再现生活的美。</a:t>
            </a:r>
            <a:endParaRPr lang="zh-CN" altLang="en-US" b="1" dirty="0">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2" cstate="print"/>
          <a:stretch>
            <a:fillRect/>
          </a:stretch>
        </p:blipFill>
        <p:spPr>
          <a:xfrm>
            <a:off x="251520" y="332656"/>
            <a:ext cx="4040187" cy="6208713"/>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11960" y="274638"/>
            <a:ext cx="4474840" cy="850106"/>
          </a:xfrm>
        </p:spPr>
        <p:style>
          <a:lnRef idx="2">
            <a:schemeClr val="dk1"/>
          </a:lnRef>
          <a:fillRef idx="1">
            <a:schemeClr val="lt1"/>
          </a:fillRef>
          <a:effectRef idx="0">
            <a:schemeClr val="dk1"/>
          </a:effectRef>
          <a:fontRef idx="minor">
            <a:schemeClr val="dk1"/>
          </a:fontRef>
        </p:style>
        <p:txBody>
          <a:bodyPr/>
          <a:lstStyle/>
          <a:p>
            <a:r>
              <a:rPr lang="zh-CN" altLang="en-US" b="1" dirty="0" smtClean="0">
                <a:latin typeface="+mj-ea"/>
                <a:ea typeface="+mj-ea"/>
              </a:rPr>
              <a:t>一个学者</a:t>
            </a:r>
            <a:endParaRPr lang="zh-CN" altLang="en-US" b="1" dirty="0">
              <a:latin typeface="+mj-ea"/>
              <a:ea typeface="+mj-ea"/>
            </a:endParaRPr>
          </a:p>
        </p:txBody>
      </p:sp>
      <p:sp>
        <p:nvSpPr>
          <p:cNvPr id="3" name="内容占位符 2"/>
          <p:cNvSpPr>
            <a:spLocks noGrp="1"/>
          </p:cNvSpPr>
          <p:nvPr>
            <p:ph idx="1"/>
          </p:nvPr>
        </p:nvSpPr>
        <p:spPr>
          <a:xfrm>
            <a:off x="3491880" y="1268760"/>
            <a:ext cx="5472608" cy="5400600"/>
          </a:xfrm>
        </p:spPr>
        <p:txBody>
          <a:bodyPr>
            <a:normAutofit/>
          </a:bodyPr>
          <a:lstStyle/>
          <a:p>
            <a:pPr marL="1588" indent="11113" algn="just">
              <a:lnSpc>
                <a:spcPts val="6175"/>
              </a:lnSpc>
              <a:buNone/>
            </a:pPr>
            <a:r>
              <a:rPr lang="en-US" altLang="zh-CN" b="1" dirty="0" smtClean="0">
                <a:latin typeface="黑体" panose="02010609060101010101" pitchFamily="49" charset="-122"/>
                <a:ea typeface="黑体" panose="02010609060101010101" pitchFamily="49" charset="-122"/>
              </a:rPr>
              <a:t>1932</a:t>
            </a:r>
            <a:r>
              <a:rPr lang="zh-CN" altLang="en-US" b="1" dirty="0" smtClean="0">
                <a:latin typeface="黑体" panose="02010609060101010101" pitchFamily="49" charset="-122"/>
                <a:ea typeface="黑体" panose="02010609060101010101" pitchFamily="49" charset="-122"/>
              </a:rPr>
              <a:t>年到清华任教以后，全力专攻古典文学，潜心钻研古籍，无所不通。</a:t>
            </a:r>
            <a:endParaRPr lang="zh-CN" altLang="en-US" b="1" dirty="0">
              <a:latin typeface="黑体" panose="02010609060101010101" pitchFamily="49" charset="-122"/>
              <a:ea typeface="黑体" panose="02010609060101010101" pitchFamily="49" charset="-122"/>
            </a:endParaRPr>
          </a:p>
        </p:txBody>
      </p:sp>
      <p:pic>
        <p:nvPicPr>
          <p:cNvPr id="5" name="Picture 3" descr="闻一多纪念亭（清华）"/>
          <p:cNvPicPr>
            <a:picLocks noChangeAspect="1"/>
          </p:cNvPicPr>
          <p:nvPr/>
        </p:nvPicPr>
        <p:blipFill>
          <a:blip r:embed="rId2" cstate="print"/>
          <a:stretch>
            <a:fillRect/>
          </a:stretch>
        </p:blipFill>
        <p:spPr>
          <a:xfrm>
            <a:off x="395536" y="764704"/>
            <a:ext cx="2768600" cy="5265738"/>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11960" y="274638"/>
            <a:ext cx="4474840" cy="850106"/>
          </a:xfrm>
        </p:spPr>
        <p:style>
          <a:lnRef idx="2">
            <a:schemeClr val="dk1"/>
          </a:lnRef>
          <a:fillRef idx="1">
            <a:schemeClr val="lt1"/>
          </a:fillRef>
          <a:effectRef idx="0">
            <a:schemeClr val="dk1"/>
          </a:effectRef>
          <a:fontRef idx="minor">
            <a:schemeClr val="dk1"/>
          </a:fontRef>
        </p:style>
        <p:txBody>
          <a:bodyPr/>
          <a:lstStyle/>
          <a:p>
            <a:r>
              <a:rPr lang="zh-CN" altLang="en-US" b="1" dirty="0" smtClean="0">
                <a:latin typeface="+mj-ea"/>
                <a:ea typeface="+mj-ea"/>
              </a:rPr>
              <a:t>一名战士</a:t>
            </a:r>
            <a:endParaRPr lang="zh-CN" altLang="en-US" b="1" dirty="0">
              <a:latin typeface="+mj-ea"/>
              <a:ea typeface="+mj-ea"/>
            </a:endParaRPr>
          </a:p>
        </p:txBody>
      </p:sp>
      <p:sp>
        <p:nvSpPr>
          <p:cNvPr id="3" name="内容占位符 2"/>
          <p:cNvSpPr>
            <a:spLocks noGrp="1"/>
          </p:cNvSpPr>
          <p:nvPr>
            <p:ph idx="1"/>
          </p:nvPr>
        </p:nvSpPr>
        <p:spPr>
          <a:xfrm>
            <a:off x="3491880" y="1268760"/>
            <a:ext cx="5472608" cy="5400600"/>
          </a:xfrm>
        </p:spPr>
        <p:txBody>
          <a:bodyPr>
            <a:normAutofit/>
          </a:bodyPr>
          <a:lstStyle/>
          <a:p>
            <a:pPr marL="1588" indent="11113" algn="just">
              <a:lnSpc>
                <a:spcPts val="5500"/>
              </a:lnSpc>
              <a:spcBef>
                <a:spcPts val="0"/>
              </a:spcBef>
              <a:buNone/>
            </a:pPr>
            <a:r>
              <a:rPr lang="en-US" altLang="zh-CN" b="1" noProof="1" smtClean="0">
                <a:latin typeface="黑体" panose="02010609060101010101" pitchFamily="49" charset="-122"/>
                <a:ea typeface="黑体" panose="02010609060101010101" pitchFamily="49" charset="-122"/>
                <a:cs typeface="黑体" panose="02010609060101010101" pitchFamily="49" charset="-122"/>
              </a:rPr>
              <a:t>1944</a:t>
            </a:r>
            <a:r>
              <a:rPr lang="zh-CN" altLang="en-US" b="1" noProof="1" smtClean="0">
                <a:latin typeface="黑体" panose="02010609060101010101" pitchFamily="49" charset="-122"/>
                <a:ea typeface="黑体" panose="02010609060101010101" pitchFamily="49" charset="-122"/>
                <a:cs typeface="黑体" panose="02010609060101010101" pitchFamily="49" charset="-122"/>
              </a:rPr>
              <a:t>年以后，面对国民党的日益腐朽，拍案而起。投身到反对国民党统治的洪流中去，并为之付出生命。</a:t>
            </a:r>
            <a:endParaRPr lang="zh-CN" altLang="en-US" b="1" noProof="1">
              <a:latin typeface="黑体" panose="02010609060101010101" pitchFamily="49" charset="-122"/>
              <a:ea typeface="黑体" panose="02010609060101010101" pitchFamily="49" charset="-122"/>
              <a:cs typeface="黑体" panose="02010609060101010101" pitchFamily="49" charset="-122"/>
            </a:endParaRPr>
          </a:p>
        </p:txBody>
      </p:sp>
      <p:pic>
        <p:nvPicPr>
          <p:cNvPr id="5" name="Picture 3" descr="湖北浠水闻一多塑像"/>
          <p:cNvPicPr>
            <a:picLocks noChangeAspect="1"/>
          </p:cNvPicPr>
          <p:nvPr/>
        </p:nvPicPr>
        <p:blipFill>
          <a:blip r:embed="rId2" cstate="print"/>
          <a:stretch>
            <a:fillRect/>
          </a:stretch>
        </p:blipFill>
        <p:spPr>
          <a:xfrm>
            <a:off x="179512" y="476672"/>
            <a:ext cx="3284537" cy="595947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11960" y="274638"/>
            <a:ext cx="4474840" cy="850106"/>
          </a:xfrm>
        </p:spPr>
        <p:style>
          <a:lnRef idx="2">
            <a:schemeClr val="dk1"/>
          </a:lnRef>
          <a:fillRef idx="1">
            <a:schemeClr val="lt1"/>
          </a:fillRef>
          <a:effectRef idx="0">
            <a:schemeClr val="dk1"/>
          </a:effectRef>
          <a:fontRef idx="minor">
            <a:schemeClr val="dk1"/>
          </a:fontRef>
        </p:style>
        <p:txBody>
          <a:bodyPr/>
          <a:lstStyle/>
          <a:p>
            <a:r>
              <a:rPr lang="zh-CN" altLang="en-US" b="1" dirty="0" smtClean="0">
                <a:latin typeface="+mj-ea"/>
                <a:ea typeface="+mj-ea"/>
              </a:rPr>
              <a:t>写作背景</a:t>
            </a:r>
            <a:endParaRPr lang="zh-CN" altLang="en-US" b="1" dirty="0">
              <a:latin typeface="+mj-ea"/>
              <a:ea typeface="+mj-ea"/>
            </a:endParaRPr>
          </a:p>
        </p:txBody>
      </p:sp>
      <p:sp>
        <p:nvSpPr>
          <p:cNvPr id="3" name="内容占位符 2"/>
          <p:cNvSpPr>
            <a:spLocks noGrp="1"/>
          </p:cNvSpPr>
          <p:nvPr>
            <p:ph idx="1"/>
          </p:nvPr>
        </p:nvSpPr>
        <p:spPr>
          <a:xfrm>
            <a:off x="3491880" y="1268760"/>
            <a:ext cx="5472608" cy="5400600"/>
          </a:xfrm>
        </p:spPr>
        <p:txBody>
          <a:bodyPr>
            <a:normAutofit/>
          </a:bodyPr>
          <a:lstStyle/>
          <a:p>
            <a:pPr marL="1588" indent="-1588" algn="just">
              <a:lnSpc>
                <a:spcPts val="4500"/>
              </a:lnSpc>
            </a:pPr>
            <a:r>
              <a:rPr lang="zh-CN" altLang="en-US" b="1" dirty="0" smtClean="0">
                <a:latin typeface="黑体" panose="02010609060101010101" pitchFamily="49" charset="-122"/>
                <a:ea typeface="黑体" panose="02010609060101010101" pitchFamily="49" charset="-122"/>
              </a:rPr>
              <a:t>诗集《红烛》由诗人在清华和美国两个时期的作品组成。不但以浓烈的色彩独树一帜，而且还以丰富的想象、精炼的语言、典型的东方风格，形成了自己的独特个性。这首与诗集同名的诗篇，就是诗集《红烛》的序诗。</a:t>
            </a:r>
            <a:endParaRPr lang="zh-CN" altLang="en-US" b="1" dirty="0">
              <a:latin typeface="黑体" panose="02010609060101010101" pitchFamily="49" charset="-122"/>
              <a:ea typeface="黑体" panose="02010609060101010101" pitchFamily="49" charset="-122"/>
            </a:endParaRPr>
          </a:p>
        </p:txBody>
      </p:sp>
      <p:pic>
        <p:nvPicPr>
          <p:cNvPr id="6" name="图片 5" descr="1963785e3ee847bfa59f244882ce6a39"/>
          <p:cNvPicPr>
            <a:picLocks noChangeAspect="1"/>
          </p:cNvPicPr>
          <p:nvPr/>
        </p:nvPicPr>
        <p:blipFill>
          <a:blip r:embed="rId2" cstate="print"/>
          <a:stretch>
            <a:fillRect/>
          </a:stretch>
        </p:blipFill>
        <p:spPr>
          <a:xfrm>
            <a:off x="251520" y="692696"/>
            <a:ext cx="3095625" cy="561657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96136" y="274638"/>
            <a:ext cx="2890664" cy="850106"/>
          </a:xfrm>
        </p:spPr>
        <p:style>
          <a:lnRef idx="2">
            <a:schemeClr val="dk1"/>
          </a:lnRef>
          <a:fillRef idx="1">
            <a:schemeClr val="lt1"/>
          </a:fillRef>
          <a:effectRef idx="0">
            <a:schemeClr val="dk1"/>
          </a:effectRef>
          <a:fontRef idx="minor">
            <a:schemeClr val="dk1"/>
          </a:fontRef>
        </p:style>
        <p:txBody>
          <a:bodyPr/>
          <a:lstStyle/>
          <a:p>
            <a:r>
              <a:rPr lang="zh-CN" altLang="en-US" b="1" dirty="0" smtClean="0">
                <a:latin typeface="+mj-ea"/>
                <a:ea typeface="+mj-ea"/>
              </a:rPr>
              <a:t>红烛</a:t>
            </a:r>
            <a:endParaRPr lang="zh-CN" altLang="en-US" b="1" dirty="0">
              <a:latin typeface="+mj-ea"/>
              <a:ea typeface="+mj-ea"/>
            </a:endParaRPr>
          </a:p>
        </p:txBody>
      </p:sp>
      <p:sp>
        <p:nvSpPr>
          <p:cNvPr id="3" name="内容占位符 2"/>
          <p:cNvSpPr>
            <a:spLocks noGrp="1"/>
          </p:cNvSpPr>
          <p:nvPr>
            <p:ph idx="1"/>
          </p:nvPr>
        </p:nvSpPr>
        <p:spPr>
          <a:xfrm>
            <a:off x="5292080" y="1268760"/>
            <a:ext cx="3672408" cy="5400600"/>
          </a:xfrm>
        </p:spPr>
        <p:txBody>
          <a:bodyPr>
            <a:normAutofit/>
          </a:bodyPr>
          <a:lstStyle/>
          <a:p>
            <a:pPr marL="1588" indent="-1588" algn="just">
              <a:lnSpc>
                <a:spcPts val="5000"/>
              </a:lnSpc>
              <a:buSzTx/>
              <a:buNone/>
            </a:pPr>
            <a:r>
              <a:rPr lang="zh-CN" altLang="en-US" b="1" dirty="0" smtClean="0">
                <a:latin typeface="黑体" panose="02010609060101010101" pitchFamily="49" charset="-122"/>
                <a:ea typeface="黑体" panose="02010609060101010101" pitchFamily="49" charset="-122"/>
              </a:rPr>
              <a:t>红色的蜡烛，多用于喜庆，如寿星生日，夫妻洞房之内。</a:t>
            </a:r>
            <a:endParaRPr lang="zh-CN" altLang="en-US" b="1" dirty="0">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2" cstate="print"/>
          <a:stretch>
            <a:fillRect/>
          </a:stretch>
        </p:blipFill>
        <p:spPr>
          <a:xfrm>
            <a:off x="179512" y="836712"/>
            <a:ext cx="4896544" cy="5616575"/>
          </a:xfrm>
          <a:prstGeom prst="rect">
            <a:avLst/>
          </a:prstGeom>
          <a:noFill/>
          <a:ln w="9525">
            <a:noFill/>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27</TotalTime>
  <Words>2992</Words>
  <Application>Microsoft Office PowerPoint</Application>
  <PresentationFormat>全屏显示(4:3)</PresentationFormat>
  <Paragraphs>103</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暗香扑面</vt:lpstr>
      <vt:lpstr>幻灯片 1</vt:lpstr>
      <vt:lpstr>作者简介</vt:lpstr>
      <vt:lpstr>作者简介</vt:lpstr>
      <vt:lpstr>写作背景</vt:lpstr>
      <vt:lpstr>一个诗人</vt:lpstr>
      <vt:lpstr>一个学者</vt:lpstr>
      <vt:lpstr>一名战士</vt:lpstr>
      <vt:lpstr>写作背景</vt:lpstr>
      <vt:lpstr>红烛</vt:lpstr>
      <vt:lpstr>幻灯片 10</vt:lpstr>
      <vt:lpstr>幻灯片 11</vt:lpstr>
      <vt:lpstr>幻灯片 12</vt:lpstr>
      <vt:lpstr>幻灯片 13</vt:lpstr>
      <vt:lpstr>幻灯片 14</vt:lpstr>
      <vt:lpstr>课文分析</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3</cp:revision>
  <dcterms:created xsi:type="dcterms:W3CDTF">2020-09-07T07:34:28Z</dcterms:created>
  <dcterms:modified xsi:type="dcterms:W3CDTF">2020-09-07T08:02:24Z</dcterms:modified>
</cp:coreProperties>
</file>